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49" r:id="rId2"/>
  </p:sldMasterIdLst>
  <p:notesMasterIdLst>
    <p:notesMasterId r:id="rId290"/>
  </p:notesMasterIdLst>
  <p:sldIdLst>
    <p:sldId id="260" r:id="rId3"/>
    <p:sldId id="622" r:id="rId4"/>
    <p:sldId id="322" r:id="rId5"/>
    <p:sldId id="323" r:id="rId6"/>
    <p:sldId id="325" r:id="rId7"/>
    <p:sldId id="326" r:id="rId8"/>
    <p:sldId id="327" r:id="rId9"/>
    <p:sldId id="329" r:id="rId10"/>
    <p:sldId id="283" r:id="rId11"/>
    <p:sldId id="328" r:id="rId12"/>
    <p:sldId id="284" r:id="rId13"/>
    <p:sldId id="285" r:id="rId14"/>
    <p:sldId id="286" r:id="rId15"/>
    <p:sldId id="282" r:id="rId16"/>
    <p:sldId id="330" r:id="rId17"/>
    <p:sldId id="288" r:id="rId18"/>
    <p:sldId id="5375" r:id="rId19"/>
    <p:sldId id="5376" r:id="rId20"/>
    <p:sldId id="5377" r:id="rId21"/>
    <p:sldId id="5378" r:id="rId22"/>
    <p:sldId id="5379" r:id="rId23"/>
    <p:sldId id="5380" r:id="rId24"/>
    <p:sldId id="5381" r:id="rId25"/>
    <p:sldId id="5382" r:id="rId26"/>
    <p:sldId id="5383" r:id="rId27"/>
    <p:sldId id="5384" r:id="rId28"/>
    <p:sldId id="5385" r:id="rId29"/>
    <p:sldId id="5386" r:id="rId30"/>
    <p:sldId id="5387" r:id="rId31"/>
    <p:sldId id="5388" r:id="rId32"/>
    <p:sldId id="5389" r:id="rId33"/>
    <p:sldId id="5390" r:id="rId34"/>
    <p:sldId id="5391" r:id="rId35"/>
    <p:sldId id="290" r:id="rId36"/>
    <p:sldId id="347" r:id="rId37"/>
    <p:sldId id="618" r:id="rId38"/>
    <p:sldId id="292" r:id="rId39"/>
    <p:sldId id="620" r:id="rId40"/>
    <p:sldId id="293" r:id="rId41"/>
    <p:sldId id="348" r:id="rId42"/>
    <p:sldId id="619" r:id="rId43"/>
    <p:sldId id="621" r:id="rId44"/>
    <p:sldId id="349" r:id="rId45"/>
    <p:sldId id="5392" r:id="rId46"/>
    <p:sldId id="521" r:id="rId47"/>
    <p:sldId id="522" r:id="rId48"/>
    <p:sldId id="296" r:id="rId49"/>
    <p:sldId id="297" r:id="rId50"/>
    <p:sldId id="352" r:id="rId51"/>
    <p:sldId id="351" r:id="rId52"/>
    <p:sldId id="298" r:id="rId53"/>
    <p:sldId id="431" r:id="rId54"/>
    <p:sldId id="372" r:id="rId55"/>
    <p:sldId id="373" r:id="rId56"/>
    <p:sldId id="374" r:id="rId57"/>
    <p:sldId id="300" r:id="rId58"/>
    <p:sldId id="301" r:id="rId59"/>
    <p:sldId id="302" r:id="rId60"/>
    <p:sldId id="313" r:id="rId61"/>
    <p:sldId id="314" r:id="rId62"/>
    <p:sldId id="304" r:id="rId63"/>
    <p:sldId id="303" r:id="rId64"/>
    <p:sldId id="353" r:id="rId65"/>
    <p:sldId id="354" r:id="rId66"/>
    <p:sldId id="355" r:id="rId67"/>
    <p:sldId id="356" r:id="rId68"/>
    <p:sldId id="316" r:id="rId69"/>
    <p:sldId id="357" r:id="rId70"/>
    <p:sldId id="523" r:id="rId71"/>
    <p:sldId id="315" r:id="rId72"/>
    <p:sldId id="358" r:id="rId73"/>
    <p:sldId id="397" r:id="rId74"/>
    <p:sldId id="359" r:id="rId75"/>
    <p:sldId id="360" r:id="rId76"/>
    <p:sldId id="362" r:id="rId77"/>
    <p:sldId id="432" r:id="rId78"/>
    <p:sldId id="433" r:id="rId79"/>
    <p:sldId id="320" r:id="rId80"/>
    <p:sldId id="319" r:id="rId81"/>
    <p:sldId id="363" r:id="rId82"/>
    <p:sldId id="364" r:id="rId83"/>
    <p:sldId id="438" r:id="rId84"/>
    <p:sldId id="365" r:id="rId85"/>
    <p:sldId id="366" r:id="rId86"/>
    <p:sldId id="367" r:id="rId87"/>
    <p:sldId id="400" r:id="rId88"/>
    <p:sldId id="377" r:id="rId89"/>
    <p:sldId id="306" r:id="rId90"/>
    <p:sldId id="439" r:id="rId91"/>
    <p:sldId id="370" r:id="rId92"/>
    <p:sldId id="456" r:id="rId93"/>
    <p:sldId id="434" r:id="rId94"/>
    <p:sldId id="371" r:id="rId95"/>
    <p:sldId id="457" r:id="rId96"/>
    <p:sldId id="458" r:id="rId97"/>
    <p:sldId id="459" r:id="rId98"/>
    <p:sldId id="443" r:id="rId99"/>
    <p:sldId id="401" r:id="rId100"/>
    <p:sldId id="402" r:id="rId101"/>
    <p:sldId id="403" r:id="rId102"/>
    <p:sldId id="381" r:id="rId103"/>
    <p:sldId id="440" r:id="rId104"/>
    <p:sldId id="441" r:id="rId105"/>
    <p:sldId id="442" r:id="rId106"/>
    <p:sldId id="455" r:id="rId107"/>
    <p:sldId id="435" r:id="rId108"/>
    <p:sldId id="460" r:id="rId109"/>
    <p:sldId id="436" r:id="rId110"/>
    <p:sldId id="437" r:id="rId111"/>
    <p:sldId id="461" r:id="rId112"/>
    <p:sldId id="462" r:id="rId113"/>
    <p:sldId id="463" r:id="rId114"/>
    <p:sldId id="464" r:id="rId115"/>
    <p:sldId id="465" r:id="rId116"/>
    <p:sldId id="571" r:id="rId117"/>
    <p:sldId id="561" r:id="rId118"/>
    <p:sldId id="563" r:id="rId119"/>
    <p:sldId id="390" r:id="rId120"/>
    <p:sldId id="396" r:id="rId121"/>
    <p:sldId id="394" r:id="rId122"/>
    <p:sldId id="564" r:id="rId123"/>
    <p:sldId id="565" r:id="rId124"/>
    <p:sldId id="566" r:id="rId125"/>
    <p:sldId id="567" r:id="rId126"/>
    <p:sldId id="382" r:id="rId127"/>
    <p:sldId id="454" r:id="rId128"/>
    <p:sldId id="450" r:id="rId129"/>
    <p:sldId id="524" r:id="rId130"/>
    <p:sldId id="525" r:id="rId131"/>
    <p:sldId id="526" r:id="rId132"/>
    <p:sldId id="527" r:id="rId133"/>
    <p:sldId id="568" r:id="rId134"/>
    <p:sldId id="528" r:id="rId135"/>
    <p:sldId id="387" r:id="rId136"/>
    <p:sldId id="451" r:id="rId137"/>
    <p:sldId id="452" r:id="rId138"/>
    <p:sldId id="386" r:id="rId139"/>
    <p:sldId id="413" r:id="rId140"/>
    <p:sldId id="414" r:id="rId141"/>
    <p:sldId id="415" r:id="rId142"/>
    <p:sldId id="416" r:id="rId143"/>
    <p:sldId id="418" r:id="rId144"/>
    <p:sldId id="408" r:id="rId145"/>
    <p:sldId id="411" r:id="rId146"/>
    <p:sldId id="529" r:id="rId147"/>
    <p:sldId id="419" r:id="rId148"/>
    <p:sldId id="412" r:id="rId149"/>
    <p:sldId id="420" r:id="rId150"/>
    <p:sldId id="422" r:id="rId151"/>
    <p:sldId id="424" r:id="rId152"/>
    <p:sldId id="423" r:id="rId153"/>
    <p:sldId id="425" r:id="rId154"/>
    <p:sldId id="426" r:id="rId155"/>
    <p:sldId id="427" r:id="rId156"/>
    <p:sldId id="421" r:id="rId157"/>
    <p:sldId id="530" r:id="rId158"/>
    <p:sldId id="616" r:id="rId159"/>
    <p:sldId id="428" r:id="rId160"/>
    <p:sldId id="429" r:id="rId161"/>
    <p:sldId id="444" r:id="rId162"/>
    <p:sldId id="467" r:id="rId163"/>
    <p:sldId id="481" r:id="rId164"/>
    <p:sldId id="445" r:id="rId165"/>
    <p:sldId id="409" r:id="rId166"/>
    <p:sldId id="446" r:id="rId167"/>
    <p:sldId id="479" r:id="rId168"/>
    <p:sldId id="532" r:id="rId169"/>
    <p:sldId id="466" r:id="rId170"/>
    <p:sldId id="475" r:id="rId171"/>
    <p:sldId id="476" r:id="rId172"/>
    <p:sldId id="468" r:id="rId173"/>
    <p:sldId id="477" r:id="rId174"/>
    <p:sldId id="391" r:id="rId175"/>
    <p:sldId id="469" r:id="rId176"/>
    <p:sldId id="474" r:id="rId177"/>
    <p:sldId id="480" r:id="rId178"/>
    <p:sldId id="470" r:id="rId179"/>
    <p:sldId id="388" r:id="rId180"/>
    <p:sldId id="478" r:id="rId181"/>
    <p:sldId id="430" r:id="rId182"/>
    <p:sldId id="448" r:id="rId183"/>
    <p:sldId id="406" r:id="rId184"/>
    <p:sldId id="617" r:id="rId185"/>
    <p:sldId id="482" r:id="rId186"/>
    <p:sldId id="517" r:id="rId187"/>
    <p:sldId id="518" r:id="rId188"/>
    <p:sldId id="483" r:id="rId189"/>
    <p:sldId id="484" r:id="rId190"/>
    <p:sldId id="485" r:id="rId191"/>
    <p:sldId id="486" r:id="rId192"/>
    <p:sldId id="502" r:id="rId193"/>
    <p:sldId id="487" r:id="rId194"/>
    <p:sldId id="488" r:id="rId195"/>
    <p:sldId id="490" r:id="rId196"/>
    <p:sldId id="489" r:id="rId197"/>
    <p:sldId id="492" r:id="rId198"/>
    <p:sldId id="493" r:id="rId199"/>
    <p:sldId id="569" r:id="rId200"/>
    <p:sldId id="499" r:id="rId201"/>
    <p:sldId id="500" r:id="rId202"/>
    <p:sldId id="498" r:id="rId203"/>
    <p:sldId id="501" r:id="rId204"/>
    <p:sldId id="504" r:id="rId205"/>
    <p:sldId id="505" r:id="rId206"/>
    <p:sldId id="506" r:id="rId207"/>
    <p:sldId id="507" r:id="rId208"/>
    <p:sldId id="509" r:id="rId209"/>
    <p:sldId id="495" r:id="rId210"/>
    <p:sldId id="508" r:id="rId211"/>
    <p:sldId id="494" r:id="rId212"/>
    <p:sldId id="545" r:id="rId213"/>
    <p:sldId id="497" r:id="rId214"/>
    <p:sldId id="570" r:id="rId215"/>
    <p:sldId id="615" r:id="rId216"/>
    <p:sldId id="510" r:id="rId217"/>
    <p:sldId id="511" r:id="rId218"/>
    <p:sldId id="533" r:id="rId219"/>
    <p:sldId id="514" r:id="rId220"/>
    <p:sldId id="515" r:id="rId221"/>
    <p:sldId id="534" r:id="rId222"/>
    <p:sldId id="535" r:id="rId223"/>
    <p:sldId id="537" r:id="rId224"/>
    <p:sldId id="538" r:id="rId225"/>
    <p:sldId id="539" r:id="rId226"/>
    <p:sldId id="513" r:id="rId227"/>
    <p:sldId id="541" r:id="rId228"/>
    <p:sldId id="597" r:id="rId229"/>
    <p:sldId id="602" r:id="rId230"/>
    <p:sldId id="574" r:id="rId231"/>
    <p:sldId id="573" r:id="rId232"/>
    <p:sldId id="576" r:id="rId233"/>
    <p:sldId id="575" r:id="rId234"/>
    <p:sldId id="544" r:id="rId235"/>
    <p:sldId id="543" r:id="rId236"/>
    <p:sldId id="546" r:id="rId237"/>
    <p:sldId id="547" r:id="rId238"/>
    <p:sldId id="549" r:id="rId239"/>
    <p:sldId id="551" r:id="rId240"/>
    <p:sldId id="5394" r:id="rId241"/>
    <p:sldId id="550" r:id="rId242"/>
    <p:sldId id="5395" r:id="rId243"/>
    <p:sldId id="555" r:id="rId244"/>
    <p:sldId id="556" r:id="rId245"/>
    <p:sldId id="554" r:id="rId246"/>
    <p:sldId id="557" r:id="rId247"/>
    <p:sldId id="558" r:id="rId248"/>
    <p:sldId id="559" r:id="rId249"/>
    <p:sldId id="560" r:id="rId250"/>
    <p:sldId id="407" r:id="rId251"/>
    <p:sldId id="598" r:id="rId252"/>
    <p:sldId id="586" r:id="rId253"/>
    <p:sldId id="584" r:id="rId254"/>
    <p:sldId id="587" r:id="rId255"/>
    <p:sldId id="591" r:id="rId256"/>
    <p:sldId id="590" r:id="rId257"/>
    <p:sldId id="585" r:id="rId258"/>
    <p:sldId id="599" r:id="rId259"/>
    <p:sldId id="582" r:id="rId260"/>
    <p:sldId id="583" r:id="rId261"/>
    <p:sldId id="577" r:id="rId262"/>
    <p:sldId id="588" r:id="rId263"/>
    <p:sldId id="578" r:id="rId264"/>
    <p:sldId id="579" r:id="rId265"/>
    <p:sldId id="580" r:id="rId266"/>
    <p:sldId id="581" r:id="rId267"/>
    <p:sldId id="589" r:id="rId268"/>
    <p:sldId id="593" r:id="rId269"/>
    <p:sldId id="594" r:id="rId270"/>
    <p:sldId id="595" r:id="rId271"/>
    <p:sldId id="596" r:id="rId272"/>
    <p:sldId id="592" r:id="rId273"/>
    <p:sldId id="600" r:id="rId274"/>
    <p:sldId id="601" r:id="rId275"/>
    <p:sldId id="605" r:id="rId276"/>
    <p:sldId id="612" r:id="rId277"/>
    <p:sldId id="607" r:id="rId278"/>
    <p:sldId id="606" r:id="rId279"/>
    <p:sldId id="608" r:id="rId280"/>
    <p:sldId id="5393" r:id="rId281"/>
    <p:sldId id="604" r:id="rId282"/>
    <p:sldId id="609" r:id="rId283"/>
    <p:sldId id="610" r:id="rId284"/>
    <p:sldId id="611" r:id="rId285"/>
    <p:sldId id="281" r:id="rId286"/>
    <p:sldId id="613" r:id="rId287"/>
    <p:sldId id="623" r:id="rId288"/>
    <p:sldId id="625" r:id="rId28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5pPr>
    <a:lvl6pPr marL="2286000" algn="l" defTabSz="457200" rtl="0" eaLnBrk="1" latinLnBrk="0" hangingPunct="1">
      <a:defRPr kern="1200">
        <a:solidFill>
          <a:schemeClr val="tx1"/>
        </a:solidFill>
        <a:latin typeface="Garamond" charset="0"/>
        <a:ea typeface="ＭＳ Ｐゴシック" charset="0"/>
        <a:cs typeface="ＭＳ Ｐゴシック" charset="0"/>
      </a:defRPr>
    </a:lvl6pPr>
    <a:lvl7pPr marL="2743200" algn="l" defTabSz="457200" rtl="0" eaLnBrk="1" latinLnBrk="0" hangingPunct="1">
      <a:defRPr kern="1200">
        <a:solidFill>
          <a:schemeClr val="tx1"/>
        </a:solidFill>
        <a:latin typeface="Garamond" charset="0"/>
        <a:ea typeface="ＭＳ Ｐゴシック" charset="0"/>
        <a:cs typeface="ＭＳ Ｐゴシック" charset="0"/>
      </a:defRPr>
    </a:lvl7pPr>
    <a:lvl8pPr marL="3200400" algn="l" defTabSz="457200" rtl="0" eaLnBrk="1" latinLnBrk="0" hangingPunct="1">
      <a:defRPr kern="1200">
        <a:solidFill>
          <a:schemeClr val="tx1"/>
        </a:solidFill>
        <a:latin typeface="Garamond" charset="0"/>
        <a:ea typeface="ＭＳ Ｐゴシック" charset="0"/>
        <a:cs typeface="ＭＳ Ｐゴシック" charset="0"/>
      </a:defRPr>
    </a:lvl8pPr>
    <a:lvl9pPr marL="3657600" algn="l" defTabSz="457200" rtl="0" eaLnBrk="1" latinLnBrk="0" hangingPunct="1">
      <a:defRPr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1" userDrawn="1">
          <p15:clr>
            <a:srgbClr val="A4A3A4"/>
          </p15:clr>
        </p15:guide>
        <p15:guide id="2" pos="29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F5F5"/>
    <a:srgbClr val="E8C83C"/>
    <a:srgbClr val="D25401"/>
    <a:srgbClr val="71252B"/>
    <a:srgbClr val="AD3840"/>
    <a:srgbClr val="AD4E56"/>
    <a:srgbClr val="AD2031"/>
    <a:srgbClr val="AD1549"/>
    <a:srgbClr val="DC97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37" autoAdjust="0"/>
    <p:restoredTop sz="97046" autoAdjust="0"/>
  </p:normalViewPr>
  <p:slideViewPr>
    <p:cSldViewPr showGuides="1">
      <p:cViewPr>
        <p:scale>
          <a:sx n="89" d="100"/>
          <a:sy n="89" d="100"/>
        </p:scale>
        <p:origin x="1000" y="1568"/>
      </p:cViewPr>
      <p:guideLst>
        <p:guide orient="horz" pos="2351"/>
        <p:guide pos="2943"/>
      </p:guideLst>
    </p:cSldViewPr>
  </p:slideViewPr>
  <p:outlineViewPr>
    <p:cViewPr>
      <p:scale>
        <a:sx n="33" d="100"/>
        <a:sy n="33" d="100"/>
      </p:scale>
      <p:origin x="0" y="-4591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presProps" Target="pres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FE707-32D7-E24B-91D8-E672AA523424}" type="datetimeFigureOut">
              <a:rPr lang="en-US" smtClean="0"/>
              <a:t>4/16/24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EA868-8A29-7149-91A2-81BA343E81CA}" type="slidenum">
              <a:rPr lang="en-US" smtClean="0"/>
              <a:t>‹#›</a:t>
            </a:fld>
            <a:endParaRPr lang="en-US"/>
          </a:p>
        </p:txBody>
      </p:sp>
    </p:spTree>
    <p:extLst>
      <p:ext uri="{BB962C8B-B14F-4D97-AF65-F5344CB8AC3E}">
        <p14:creationId xmlns:p14="http://schemas.microsoft.com/office/powerpoint/2010/main" val="24443166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إن كتاب أعمال توما هو من الكتابات المبكرة التي تسجل دعوته بهذه الطريقة. علم الرغم من أنه غير موحى به، أعتقد أنه يمكننا التعامل معه. "كتب أعمال توما حوالي عام 200 م من قبل شخص مسيحي في مدينة الرها (أديسا)، التي كانت تقع شمال شرق أنطاكية. وهو من الكتب الأبوكريفية التي تجمع بين التاريخ والأساطير. لكنه مهم في تاريخ المسيحية في آسيا، لأنه باستثناء الكتاب المقدس فهو أقدم سجل لدينا عن وجود الكنيسة في آسيا. أريد أن اقرأ لكم الفقرة الأولى من أعمال توما. أسمحوا لي أن اذكركم أن هذا ليس الكتاب المقدس. لكن هناك كتبة آخرون في الكنيسة الأولى يقولون أيضًا أن توما ذهب إلى الهند وهناك العديد من المسيحيين في الهند اليوم يطلقون على أنفسهم اسم مسيحيو مار توما. لذلك فإن الفكرة والتقليد القائلين أن توما فعل هذا هو أمر قوي جدًا" (ستيف نيكولز، "تاريخ الكنيسة الآسيوية،" بوربوينت من معهد كلمة الحياة للكتاب المقدس، جيجو، كوريا).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34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7583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71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8682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990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2799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15227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0007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227</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228</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053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229</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230</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231</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232</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233</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a:t>
            </a:r>
            <a:r>
              <a:rPr lang="en-US"/>
              <a:t>“Sacred</a:t>
            </a:r>
            <a:endParaRPr 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234</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EA868-8A29-7149-91A2-81BA343E81CA}" type="slidenum">
              <a:rPr lang="en-US" smtClean="0"/>
              <a:t>247</a:t>
            </a:fld>
            <a:endParaRPr lang="en-US"/>
          </a:p>
        </p:txBody>
      </p:sp>
    </p:spTree>
    <p:extLst>
      <p:ext uri="{BB962C8B-B14F-4D97-AF65-F5344CB8AC3E}">
        <p14:creationId xmlns:p14="http://schemas.microsoft.com/office/powerpoint/2010/main" val="2281907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248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3803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0589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253</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993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9286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254</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869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255</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9303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256</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17388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257</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algn="l" defTabSz="457200" rtl="0" eaLnBrk="1" latinLnBrk="0" hangingPunct="1"/>
            <a:endParaRPr lang="en-US"/>
          </a:p>
        </p:txBody>
      </p:sp>
    </p:spTree>
    <p:extLst>
      <p:ext uri="{BB962C8B-B14F-4D97-AF65-F5344CB8AC3E}">
        <p14:creationId xmlns:p14="http://schemas.microsoft.com/office/powerpoint/2010/main" val="2531047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algn="r" defTabSz="457200" rtl="1" eaLnBrk="1" latinLnBrk="0" hangingPunct="1"/>
            <a:endParaRPr lang="en-US"/>
          </a:p>
        </p:txBody>
      </p:sp>
    </p:spTree>
    <p:extLst>
      <p:ext uri="{BB962C8B-B14F-4D97-AF65-F5344CB8AC3E}">
        <p14:creationId xmlns:p14="http://schemas.microsoft.com/office/powerpoint/2010/main" val="2914727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259</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2574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260</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4710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261</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259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9815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263</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275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3052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264</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3704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265</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9824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266</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7360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267</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5891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6178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269</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9293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270</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5137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271</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268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9724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274</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152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8130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275</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8814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276</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2025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277</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7065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9088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282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6007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283</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7471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287</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The Bible</a:t>
            </a:r>
            <a:r>
              <a:rPr lang="is-IS" b="1" dirty="0">
                <a:latin typeface="Arial" panose="020B0604020202020204" pitchFamily="34" charset="0"/>
                <a:ea typeface="ＭＳ Ｐゴシック" charset="0"/>
                <a:cs typeface="ＭＳ Ｐゴシック" charset="0"/>
              </a:rPr>
              <a:t>…Basically (bb)</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أنه تم التحقق بالفعل من الملك جوندافورس كملك في الهند في ذلك الوقت في عملة تحمل أسمه.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340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921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4165600" y="6251575"/>
            <a:ext cx="38608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8737600" y="6254750"/>
            <a:ext cx="2844800" cy="476250"/>
          </a:xfrm>
        </p:spPr>
        <p:txBody>
          <a:bodyPr/>
          <a:lstStyle>
            <a:lvl1pPr>
              <a:defRPr b="1" i="0">
                <a:latin typeface="Arial" panose="020B0604020202020204" pitchFamily="34" charset="0"/>
              </a:defRPr>
            </a:lvl1pPr>
          </a:lstStyle>
          <a:p>
            <a:pPr>
              <a:defRPr/>
            </a:pPr>
            <a:fld id="{C365760C-D1D7-5F4C-833A-F4D0C7EC66BF}" type="slidenum">
              <a:rPr lang="en-US" smtClean="0"/>
              <a:pPr>
                <a:defRPr/>
              </a:pPr>
              <a:t>‹#›</a:t>
            </a:fld>
            <a:endParaRPr lang="en-US" dirty="0"/>
          </a:p>
        </p:txBody>
      </p:sp>
    </p:spTree>
    <p:extLst>
      <p:ext uri="{BB962C8B-B14F-4D97-AF65-F5344CB8AC3E}">
        <p14:creationId xmlns:p14="http://schemas.microsoft.com/office/powerpoint/2010/main" val="231043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B8B27AD-0E92-9946-B065-392F0FCA68DC}"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6011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83247F4-AC71-DA4B-AD90-DD4CAA62747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4879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4067060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b="1" i="0">
                <a:latin typeface="Arial" panose="020B0604020202020204" pitchFamily="34" charset="0"/>
              </a:defRPr>
            </a:lvl1pPr>
            <a:lvl2pPr marL="609585" indent="0">
              <a:buNone/>
              <a:defRPr sz="2400"/>
            </a:lvl2pPr>
            <a:lvl3pPr marL="1219170" indent="0">
              <a:buNone/>
              <a:defRPr sz="2100"/>
            </a:lvl3pPr>
            <a:lvl4pPr marL="1828754" indent="0">
              <a:buNone/>
              <a:defRPr sz="1900"/>
            </a:lvl4pPr>
            <a:lvl5pPr marL="2438339" indent="0">
              <a:buNone/>
              <a:defRPr sz="1900"/>
            </a:lvl5pPr>
            <a:lvl6pPr marL="3047924" indent="0">
              <a:buNone/>
              <a:defRPr sz="1900"/>
            </a:lvl6pPr>
            <a:lvl7pPr marL="3657509" indent="0">
              <a:buNone/>
              <a:defRPr sz="1900"/>
            </a:lvl7pPr>
            <a:lvl8pPr marL="4267093" indent="0">
              <a:buNone/>
              <a:defRPr sz="1900"/>
            </a:lvl8pPr>
            <a:lvl9pPr marL="4876678" indent="0">
              <a:buNone/>
              <a:defRPr sz="19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423263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00" b="1" i="0">
                <a:latin typeface="Arial" panose="020B0604020202020204" pitchFamily="34" charset="0"/>
              </a:defRPr>
            </a:lvl1pPr>
            <a:lvl2pPr>
              <a:defRPr sz="3200" b="1" i="0">
                <a:latin typeface="Arial" panose="020B0604020202020204" pitchFamily="34" charset="0"/>
              </a:defRPr>
            </a:lvl2pPr>
            <a:lvl3pPr>
              <a:defRPr sz="2700" b="1" i="0">
                <a:latin typeface="Arial" panose="020B0604020202020204" pitchFamily="34" charset="0"/>
              </a:defRPr>
            </a:lvl3pPr>
            <a:lvl4pPr>
              <a:defRPr sz="2400" b="1" i="0">
                <a:latin typeface="Arial" panose="020B0604020202020204" pitchFamily="34" charset="0"/>
              </a:defRPr>
            </a:lvl4pPr>
            <a:lvl5pPr>
              <a:defRPr sz="2400" b="1" i="0">
                <a:latin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530725"/>
          </a:xfrm>
        </p:spPr>
        <p:txBody>
          <a:bodyPr/>
          <a:lstStyle>
            <a:lvl1pPr>
              <a:defRPr sz="3700" b="1" i="0">
                <a:latin typeface="Arial" panose="020B0604020202020204" pitchFamily="34" charset="0"/>
              </a:defRPr>
            </a:lvl1pPr>
            <a:lvl2pPr>
              <a:defRPr sz="3200" b="1" i="0">
                <a:latin typeface="Arial" panose="020B0604020202020204" pitchFamily="34" charset="0"/>
              </a:defRPr>
            </a:lvl2pPr>
            <a:lvl3pPr>
              <a:defRPr sz="2700" b="1" i="0">
                <a:latin typeface="Arial" panose="020B0604020202020204" pitchFamily="34" charset="0"/>
              </a:defRPr>
            </a:lvl3pPr>
            <a:lvl4pPr>
              <a:defRPr sz="2400" b="1" i="0">
                <a:latin typeface="Arial" panose="020B0604020202020204" pitchFamily="34" charset="0"/>
              </a:defRPr>
            </a:lvl4pPr>
            <a:lvl5pPr>
              <a:defRPr sz="2400" b="1" i="0">
                <a:latin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4968207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i="0">
                <a:latin typeface="Arial" panose="020B0604020202020204" pitchFamily="34" charset="0"/>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b="1" i="0">
                <a:latin typeface="Arial" panose="020B0604020202020204" pitchFamily="34" charset="0"/>
              </a:defRPr>
            </a:lvl1pPr>
            <a:lvl2pPr>
              <a:defRPr sz="2700" b="1" i="0">
                <a:latin typeface="Arial" panose="020B0604020202020204" pitchFamily="34" charset="0"/>
              </a:defRPr>
            </a:lvl2pPr>
            <a:lvl3pPr>
              <a:defRPr sz="2400" b="1" i="0">
                <a:latin typeface="Arial" panose="020B0604020202020204" pitchFamily="34" charset="0"/>
              </a:defRPr>
            </a:lvl3pPr>
            <a:lvl4pPr>
              <a:defRPr sz="2100" b="1" i="0">
                <a:latin typeface="Arial" panose="020B0604020202020204" pitchFamily="34" charset="0"/>
              </a:defRPr>
            </a:lvl4pPr>
            <a:lvl5pPr>
              <a:defRPr sz="2100" b="1" i="0">
                <a:latin typeface="Arial" panose="020B0604020202020204" pitchFamily="34" charset="0"/>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i="0">
                <a:latin typeface="Arial" panose="020B0604020202020204" pitchFamily="34" charset="0"/>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b="1" i="0">
                <a:latin typeface="Arial" panose="020B0604020202020204" pitchFamily="34" charset="0"/>
              </a:defRPr>
            </a:lvl1pPr>
            <a:lvl2pPr>
              <a:defRPr sz="2700" b="1" i="0">
                <a:latin typeface="Arial" panose="020B0604020202020204" pitchFamily="34" charset="0"/>
              </a:defRPr>
            </a:lvl2pPr>
            <a:lvl3pPr>
              <a:defRPr sz="2400" b="1" i="0">
                <a:latin typeface="Arial" panose="020B0604020202020204" pitchFamily="34" charset="0"/>
              </a:defRPr>
            </a:lvl3pPr>
            <a:lvl4pPr>
              <a:defRPr sz="2100" b="1" i="0">
                <a:latin typeface="Arial" panose="020B0604020202020204" pitchFamily="34" charset="0"/>
              </a:defRPr>
            </a:lvl4pPr>
            <a:lvl5pPr>
              <a:defRPr sz="2100" b="1" i="0">
                <a:latin typeface="Arial" panose="020B0604020202020204" pitchFamily="34" charset="0"/>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7979639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6319103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568413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b="1" i="0">
                <a:latin typeface="Arial" panose="020B0604020202020204" pitchFamily="34" charset="0"/>
              </a:defRPr>
            </a:lvl1pPr>
            <a:lvl2pPr>
              <a:defRPr sz="3700" b="1" i="0">
                <a:latin typeface="Arial" panose="020B0604020202020204" pitchFamily="34" charset="0"/>
              </a:defRPr>
            </a:lvl2pPr>
            <a:lvl3pPr>
              <a:defRPr sz="3200" b="1" i="0">
                <a:latin typeface="Arial" panose="020B0604020202020204" pitchFamily="34" charset="0"/>
              </a:defRPr>
            </a:lvl3pPr>
            <a:lvl4pPr>
              <a:defRPr sz="2700" b="1" i="0">
                <a:latin typeface="Arial" panose="020B0604020202020204" pitchFamily="34" charset="0"/>
              </a:defRPr>
            </a:lvl4pPr>
            <a:lvl5pPr>
              <a:defRPr sz="2700" b="1" i="0">
                <a:latin typeface="Arial" panose="020B0604020202020204" pitchFamily="34" charset="0"/>
              </a:defRPr>
            </a:lvl5pPr>
            <a:lvl6pPr>
              <a:defRPr sz="2700"/>
            </a:lvl6pPr>
            <a:lvl7pPr>
              <a:defRPr sz="2700"/>
            </a:lvl7pPr>
            <a:lvl8pPr>
              <a:defRPr sz="2700"/>
            </a:lvl8pPr>
            <a:lvl9pPr>
              <a:defRPr sz="2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b="1" i="0">
                <a:latin typeface="Arial" panose="020B0604020202020204" pitchFamily="34" charset="0"/>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697296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b="1" i="0">
                <a:latin typeface="Arial" panose="020B0604020202020204" pitchFamily="34" charset="0"/>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b="1" i="0">
                <a:latin typeface="Arial" panose="020B0604020202020204" pitchFamily="34" charset="0"/>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1226012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2E41E96-58DA-2944-B065-215D19852E9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3473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95305436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22125998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i="0">
                <a:latin typeface="Arial" panose="020B0604020202020204" pitchFamily="34" charset="0"/>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1610786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AE48D1E-BE86-4847-967E-87465FE0AC93}"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1624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D25F99D-42FA-2F42-934D-43CC08386764}"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6125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1C0EBB7-E747-2848-B4B9-9FB0AAADA62D}"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8948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56EC63B-63EB-0E42-84EA-39AD894015BE}"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7590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1C91AA-56E0-0C4B-AFA2-3A639FC20EDC}"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3493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FDD072B-346E-1044-ABFB-B2F0EF8F5C2A}"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7381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304C68E-CB7C-CC47-9CFD-678280E759BD}"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5962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cs typeface="+mn-cs"/>
              </a:defRPr>
            </a:lvl1pPr>
          </a:lstStyle>
          <a:p>
            <a:pPr>
              <a:defRPr/>
            </a:pPr>
            <a:endParaRPr lang="en-US" dirty="0"/>
          </a:p>
        </p:txBody>
      </p:sp>
      <p:sp>
        <p:nvSpPr>
          <p:cNvPr id="7885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cs typeface="+mn-cs"/>
              </a:defRPr>
            </a:lvl1pPr>
          </a:lstStyle>
          <a:p>
            <a:pPr>
              <a:defRPr/>
            </a:pPr>
            <a:fld id="{0DF9B361-A3A5-0F44-8F77-983F32339C43}" type="slidenum">
              <a:rPr lang="en-US" smtClean="0"/>
              <a:pPr>
                <a:defRPr/>
              </a:pPr>
              <a:t>‹#›</a:t>
            </a:fld>
            <a:endParaRPr lang="en-US" dirty="0"/>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6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cs typeface="+mn-cs"/>
              </a:defRPr>
            </a:lvl1pPr>
          </a:lstStyle>
          <a:p>
            <a:pPr>
              <a:defRPr/>
            </a:pPr>
            <a:endParaRPr lang="en-US" dirty="0"/>
          </a:p>
        </p:txBody>
      </p:sp>
      <p:sp>
        <p:nvSpPr>
          <p:cNvPr id="7886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eaLnBrk="1" hangingPunct="1"/>
              <a:endParaRPr lang="en-US" sz="32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eaLnBrk="1" hangingPunct="1"/>
              <a:endParaRPr lang="en-US" sz="32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eaLnBrk="1" hangingPunct="1"/>
              <a:endParaRPr lang="en-US" sz="32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121917" tIns="60958" rIns="121917" bIns="6095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defRPr sz="13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219170" eaLnBrk="1" hangingPunct="1">
              <a:defRPr/>
            </a:pPr>
            <a:endParaRPr lang="en-US" dirty="0"/>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ctr">
              <a:defRPr sz="13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219170" eaLnBrk="1" hangingPunct="1">
              <a:defRPr/>
            </a:pPr>
            <a:endParaRPr lang="en-US" dirty="0"/>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r">
              <a:defRPr sz="13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1219170" eaLnBrk="1" hangingPunct="1">
              <a:defRPr/>
            </a:pPr>
            <a:fld id="{61F442D0-A11F-2640-8129-5D1BEF7A3C1E}" type="slidenum">
              <a:rPr lang="en-US" smtClean="0"/>
              <a:pPr defTabSz="1219170" eaLnBrk="1" hangingPunct="1">
                <a:defRPr/>
              </a:pPr>
              <a:t>‹#›</a:t>
            </a:fld>
            <a:endParaRPr lang="en-US" dirty="0"/>
          </a:p>
        </p:txBody>
      </p:sp>
    </p:spTree>
    <p:extLst>
      <p:ext uri="{BB962C8B-B14F-4D97-AF65-F5344CB8AC3E}">
        <p14:creationId xmlns:p14="http://schemas.microsoft.com/office/powerpoint/2010/main" val="1856428163"/>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59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3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7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7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3.jpg"/></Relationships>
</file>

<file path=ppt/slides/_rels/slide16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170.gif"/><Relationship Id="rId4" Type="http://schemas.openxmlformats.org/officeDocument/2006/relationships/image" Target="../media/image169.jpeg"/></Relationships>
</file>

<file path=ppt/slides/_rels/slide225.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228.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36.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27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27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27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227.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descr="DamascusSyriaChur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799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00200" y="242501"/>
            <a:ext cx="8686800" cy="923330"/>
          </a:xfrm>
          <a:prstGeom prst="rect">
            <a:avLst/>
          </a:prstGeom>
          <a:solidFill>
            <a:srgbClr val="000000"/>
          </a:solidFill>
          <a:ln>
            <a:noFill/>
          </a:ln>
        </p:spPr>
        <p:txBody>
          <a:bodyPr anchor="ctr">
            <a:spAutoFit/>
          </a:bodyPr>
          <a:lstStyle/>
          <a:p>
            <a:pPr algn="ctr" eaLnBrk="1" hangingPunct="1">
              <a:spcBef>
                <a:spcPct val="20000"/>
              </a:spcBef>
            </a:pPr>
            <a:r>
              <a:rPr lang="ar-JO" sz="5400" b="1" dirty="0">
                <a:solidFill>
                  <a:srgbClr val="FFFFFF"/>
                </a:solidFill>
                <a:latin typeface="Arial" panose="020B0604020202020204" pitchFamily="34" charset="0"/>
                <a:cs typeface="Arial" panose="020B0604020202020204" pitchFamily="34" charset="0"/>
              </a:rPr>
              <a:t>تاريخ الكنيسة الآسيوية</a:t>
            </a:r>
            <a:endParaRPr lang="en-US" sz="5400" b="1" dirty="0">
              <a:solidFill>
                <a:srgbClr val="FFFFFF"/>
              </a:solidFill>
              <a:latin typeface="Arial" panose="020B0604020202020204" pitchFamily="34" charset="0"/>
              <a:cs typeface="Arial" panose="020B0604020202020204" pitchFamily="34" charset="0"/>
            </a:endParaRPr>
          </a:p>
        </p:txBody>
      </p:sp>
      <p:sp>
        <p:nvSpPr>
          <p:cNvPr id="13315" name="Text Box 7"/>
          <p:cNvSpPr txBox="1">
            <a:spLocks noChangeArrowheads="1"/>
          </p:cNvSpPr>
          <p:nvPr/>
        </p:nvSpPr>
        <p:spPr bwMode="auto">
          <a:xfrm>
            <a:off x="1295400" y="6096000"/>
            <a:ext cx="9144000"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000" b="1" dirty="0">
                <a:latin typeface="Arial" panose="020B0604020202020204" pitchFamily="34" charset="0"/>
                <a:cs typeface="Arial" panose="020B0604020202020204" pitchFamily="34" charset="0"/>
              </a:rPr>
              <a:t>كنيسة القديس حنانيا، دمشق، سوريا</a:t>
            </a:r>
            <a:endParaRPr lang="en-US" sz="20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0" y="6564312"/>
            <a:ext cx="12192000"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rtl="1"/>
            <a:r>
              <a:rPr lang="ar-JO" sz="2000" b="1" dirty="0">
                <a:latin typeface="Arial" panose="020B0604020202020204" pitchFamily="34" charset="0"/>
                <a:cs typeface="Arial" panose="020B0604020202020204" pitchFamily="34" charset="0"/>
              </a:rPr>
              <a:t> ستيف نيكولاس</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 معهد كلمة حياة الكتاب المقدس</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جزيرة جيجو، كوريا</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 متوفر على </a:t>
            </a:r>
            <a:r>
              <a:rPr lang="en-US" sz="2000" b="1" dirty="0">
                <a:latin typeface="Arial" panose="020B0604020202020204" pitchFamily="34" charset="0"/>
                <a:cs typeface="Arial" panose="020B0604020202020204" pitchFamily="34" charset="0"/>
              </a:rPr>
              <a:t>BibleStudyDownloads.org</a:t>
            </a:r>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g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5" name="Rectangle 4"/>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المجوس</a:t>
            </a:r>
            <a:endParaRPr lang="en-US" sz="3600" b="1" dirty="0">
              <a:solidFill>
                <a:srgbClr val="FFFFFF"/>
              </a:solidFill>
              <a:latin typeface="Arial" panose="020B0604020202020204" pitchFamily="34" charset="0"/>
              <a:cs typeface="Arial" panose="020B0604020202020204" pitchFamily="34" charset="0"/>
            </a:endParaRP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جيمس تيسو – رحلة المجوس (1894)</a:t>
            </a:r>
            <a:endParaRPr lang="en-US" sz="18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828800" y="1524001"/>
            <a:ext cx="8382000" cy="3477875"/>
          </a:xfrm>
          <a:prstGeom prst="rect">
            <a:avLst/>
          </a:prstGeom>
          <a:solidFill>
            <a:srgbClr val="000000"/>
          </a:solidFill>
          <a:ln>
            <a:noFill/>
          </a:ln>
        </p:spPr>
        <p:txBody>
          <a:bodyPr>
            <a:spAutoFit/>
          </a:bodyPr>
          <a:lstStyle>
            <a:defPPr>
              <a:defRPr lang="en-US"/>
            </a:defPPr>
            <a:lvl1pPr algn="ctr" eaLnBrk="1" hangingPunct="1">
              <a:spcBef>
                <a:spcPct val="20000"/>
              </a:spcBef>
              <a:defRPr sz="3600" b="1">
                <a:solidFill>
                  <a:srgbClr val="FFFFFF"/>
                </a:solidFill>
                <a:latin typeface="Arial" panose="020B0604020202020204" pitchFamily="34" charset="0"/>
                <a:cs typeface="Arial" panose="020B0604020202020204" pitchFamily="34" charset="0"/>
              </a:defRPr>
            </a:lvl1pPr>
          </a:lstStyle>
          <a:p>
            <a:r>
              <a:rPr lang="ar-JO" dirty="0"/>
              <a:t>يخبرنا التقليد الأشوري أن 12 مجوسياً (مذكورين بالإسم مع أسماء آبائهم) أتوا من مدينة الرها المعاصرة إلى بيت لحم ليروا يسوع، عندما عادوا إلى سوريا أحضروا قصة يسوع معهم.</a:t>
            </a:r>
            <a:endParaRPr lang="en-US" dirty="0"/>
          </a:p>
        </p:txBody>
      </p:sp>
    </p:spTree>
    <p:extLst>
      <p:ext uri="{BB962C8B-B14F-4D97-AF65-F5344CB8AC3E}">
        <p14:creationId xmlns:p14="http://schemas.microsoft.com/office/powerpoint/2010/main" val="182552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ar-JO"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تاريخ الكنيسة الآسيوية</a:t>
            </a:r>
            <a:endParaRPr lang="en-US"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endParaRPr>
          </a:p>
        </p:txBody>
      </p:sp>
      <p:cxnSp>
        <p:nvCxnSpPr>
          <p:cNvPr id="6" name="Straight Arrow Connector 5"/>
          <p:cNvCxnSpPr/>
          <p:nvPr/>
        </p:nvCxnSpPr>
        <p:spPr bwMode="auto">
          <a:xfrm>
            <a:off x="4159250" y="2057400"/>
            <a:ext cx="152400"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930650" y="2133600"/>
            <a:ext cx="304800" cy="914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4235450" y="2057400"/>
            <a:ext cx="838200" cy="762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911850" y="2514600"/>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urved Connector 22"/>
          <p:cNvCxnSpPr/>
          <p:nvPr/>
        </p:nvCxnSpPr>
        <p:spPr bwMode="auto">
          <a:xfrm>
            <a:off x="5683250" y="3200400"/>
            <a:ext cx="1981200" cy="3810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226050" y="2133600"/>
            <a:ext cx="1371600" cy="2286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994" name="Freeform 45"/>
          <p:cNvSpPr>
            <a:spLocks/>
          </p:cNvSpPr>
          <p:nvPr/>
        </p:nvSpPr>
        <p:spPr bwMode="auto">
          <a:xfrm>
            <a:off x="2406650" y="2995614"/>
            <a:ext cx="6400800" cy="2947987"/>
          </a:xfrm>
          <a:custGeom>
            <a:avLst/>
            <a:gdLst>
              <a:gd name="T0" fmla="*/ 0 w 5756631"/>
              <a:gd name="T1" fmla="*/ 0 h 2913011"/>
              <a:gd name="T2" fmla="*/ 85337 w 5756631"/>
              <a:gd name="T3" fmla="*/ 311039 h 2913011"/>
              <a:gd name="T4" fmla="*/ 136538 w 5756631"/>
              <a:gd name="T5" fmla="*/ 367591 h 2913011"/>
              <a:gd name="T6" fmla="*/ 170673 w 5756631"/>
              <a:gd name="T7" fmla="*/ 438283 h 2913011"/>
              <a:gd name="T8" fmla="*/ 204808 w 5756631"/>
              <a:gd name="T9" fmla="*/ 494835 h 2913011"/>
              <a:gd name="T10" fmla="*/ 221875 w 5756631"/>
              <a:gd name="T11" fmla="*/ 551388 h 2913011"/>
              <a:gd name="T12" fmla="*/ 273076 w 5756631"/>
              <a:gd name="T13" fmla="*/ 607941 h 2913011"/>
              <a:gd name="T14" fmla="*/ 290144 w 5756631"/>
              <a:gd name="T15" fmla="*/ 650355 h 2913011"/>
              <a:gd name="T16" fmla="*/ 358413 w 5756631"/>
              <a:gd name="T17" fmla="*/ 721046 h 2913011"/>
              <a:gd name="T18" fmla="*/ 392548 w 5756631"/>
              <a:gd name="T19" fmla="*/ 763460 h 2913011"/>
              <a:gd name="T20" fmla="*/ 477885 w 5756631"/>
              <a:gd name="T21" fmla="*/ 862426 h 2913011"/>
              <a:gd name="T22" fmla="*/ 494951 w 5756631"/>
              <a:gd name="T23" fmla="*/ 904840 h 2913011"/>
              <a:gd name="T24" fmla="*/ 563220 w 5756631"/>
              <a:gd name="T25" fmla="*/ 1032084 h 2913011"/>
              <a:gd name="T26" fmla="*/ 580287 w 5756631"/>
              <a:gd name="T27" fmla="*/ 1088637 h 2913011"/>
              <a:gd name="T28" fmla="*/ 614423 w 5756631"/>
              <a:gd name="T29" fmla="*/ 1145190 h 2913011"/>
              <a:gd name="T30" fmla="*/ 716825 w 5756631"/>
              <a:gd name="T31" fmla="*/ 1343123 h 2913011"/>
              <a:gd name="T32" fmla="*/ 750961 w 5756631"/>
              <a:gd name="T33" fmla="*/ 1385538 h 2913011"/>
              <a:gd name="T34" fmla="*/ 785094 w 5756631"/>
              <a:gd name="T35" fmla="*/ 1470367 h 2913011"/>
              <a:gd name="T36" fmla="*/ 853365 w 5756631"/>
              <a:gd name="T37" fmla="*/ 1569334 h 2913011"/>
              <a:gd name="T38" fmla="*/ 870431 w 5756631"/>
              <a:gd name="T39" fmla="*/ 1611748 h 2913011"/>
              <a:gd name="T40" fmla="*/ 921633 w 5756631"/>
              <a:gd name="T41" fmla="*/ 1654163 h 2913011"/>
              <a:gd name="T42" fmla="*/ 972835 w 5756631"/>
              <a:gd name="T43" fmla="*/ 1710715 h 2913011"/>
              <a:gd name="T44" fmla="*/ 1058171 w 5756631"/>
              <a:gd name="T45" fmla="*/ 1823820 h 2913011"/>
              <a:gd name="T46" fmla="*/ 1143508 w 5756631"/>
              <a:gd name="T47" fmla="*/ 1894511 h 2913011"/>
              <a:gd name="T48" fmla="*/ 1228843 w 5756631"/>
              <a:gd name="T49" fmla="*/ 1965201 h 2913011"/>
              <a:gd name="T50" fmla="*/ 1331247 w 5756631"/>
              <a:gd name="T51" fmla="*/ 2050030 h 2913011"/>
              <a:gd name="T52" fmla="*/ 1416584 w 5756631"/>
              <a:gd name="T53" fmla="*/ 2106583 h 2913011"/>
              <a:gd name="T54" fmla="*/ 1433651 w 5756631"/>
              <a:gd name="T55" fmla="*/ 2148997 h 2913011"/>
              <a:gd name="T56" fmla="*/ 1450718 w 5756631"/>
              <a:gd name="T57" fmla="*/ 2290378 h 2913011"/>
              <a:gd name="T58" fmla="*/ 1484853 w 5756631"/>
              <a:gd name="T59" fmla="*/ 2389346 h 2913011"/>
              <a:gd name="T60" fmla="*/ 1518988 w 5756631"/>
              <a:gd name="T61" fmla="*/ 2445899 h 2913011"/>
              <a:gd name="T62" fmla="*/ 1536055 w 5756631"/>
              <a:gd name="T63" fmla="*/ 2488313 h 2913011"/>
              <a:gd name="T64" fmla="*/ 1604323 w 5756631"/>
              <a:gd name="T65" fmla="*/ 2573142 h 2913011"/>
              <a:gd name="T66" fmla="*/ 1638459 w 5756631"/>
              <a:gd name="T67" fmla="*/ 2615556 h 2913011"/>
              <a:gd name="T68" fmla="*/ 1672594 w 5756631"/>
              <a:gd name="T69" fmla="*/ 2643832 h 2913011"/>
              <a:gd name="T70" fmla="*/ 1740862 w 5756631"/>
              <a:gd name="T71" fmla="*/ 2728661 h 2913011"/>
              <a:gd name="T72" fmla="*/ 1774997 w 5756631"/>
              <a:gd name="T73" fmla="*/ 2756937 h 2913011"/>
              <a:gd name="T74" fmla="*/ 1809132 w 5756631"/>
              <a:gd name="T75" fmla="*/ 2799352 h 2913011"/>
              <a:gd name="T76" fmla="*/ 1843265 w 5756631"/>
              <a:gd name="T77" fmla="*/ 2855904 h 2913011"/>
              <a:gd name="T78" fmla="*/ 1911535 w 5756631"/>
              <a:gd name="T79" fmla="*/ 2898319 h 2913011"/>
              <a:gd name="T80" fmla="*/ 2082207 w 5756631"/>
              <a:gd name="T81" fmla="*/ 2954872 h 2913011"/>
              <a:gd name="T82" fmla="*/ 2218745 w 5756631"/>
              <a:gd name="T83" fmla="*/ 2983148 h 2913011"/>
              <a:gd name="T84" fmla="*/ 3584127 w 5756631"/>
              <a:gd name="T85" fmla="*/ 2954872 h 2913011"/>
              <a:gd name="T86" fmla="*/ 3635329 w 5756631"/>
              <a:gd name="T87" fmla="*/ 2940733 h 2913011"/>
              <a:gd name="T88" fmla="*/ 3771866 w 5756631"/>
              <a:gd name="T89" fmla="*/ 2926595 h 2913011"/>
              <a:gd name="T90" fmla="*/ 3891339 w 5756631"/>
              <a:gd name="T91" fmla="*/ 2898319 h 2913011"/>
              <a:gd name="T92" fmla="*/ 4027876 w 5756631"/>
              <a:gd name="T93" fmla="*/ 2884180 h 2913011"/>
              <a:gd name="T94" fmla="*/ 4113213 w 5756631"/>
              <a:gd name="T95" fmla="*/ 2870043 h 2913011"/>
              <a:gd name="T96" fmla="*/ 4232683 w 5756631"/>
              <a:gd name="T97" fmla="*/ 2855904 h 2913011"/>
              <a:gd name="T98" fmla="*/ 4608163 w 5756631"/>
              <a:gd name="T99" fmla="*/ 2813490 h 2913011"/>
              <a:gd name="T100" fmla="*/ 4966575 w 5756631"/>
              <a:gd name="T101" fmla="*/ 2785214 h 2913011"/>
              <a:gd name="T102" fmla="*/ 5120181 w 5756631"/>
              <a:gd name="T103" fmla="*/ 2771076 h 2913011"/>
              <a:gd name="T104" fmla="*/ 5222585 w 5756631"/>
              <a:gd name="T105" fmla="*/ 2756937 h 2913011"/>
              <a:gd name="T106" fmla="*/ 5461526 w 5756631"/>
              <a:gd name="T107" fmla="*/ 2742800 h 2913011"/>
              <a:gd name="T108" fmla="*/ 5512729 w 5756631"/>
              <a:gd name="T109" fmla="*/ 2728661 h 2913011"/>
              <a:gd name="T110" fmla="*/ 5802872 w 5756631"/>
              <a:gd name="T111" fmla="*/ 2700385 h 2913011"/>
              <a:gd name="T112" fmla="*/ 6024746 w 5756631"/>
              <a:gd name="T113" fmla="*/ 2672108 h 2913011"/>
              <a:gd name="T114" fmla="*/ 6229554 w 5756631"/>
              <a:gd name="T115" fmla="*/ 2643832 h 2913011"/>
              <a:gd name="T116" fmla="*/ 6843976 w 5756631"/>
              <a:gd name="T117" fmla="*/ 2629694 h 2913011"/>
              <a:gd name="T118" fmla="*/ 6912244 w 5756631"/>
              <a:gd name="T119" fmla="*/ 2615556 h 2913011"/>
              <a:gd name="T120" fmla="*/ 6963446 w 5756631"/>
              <a:gd name="T121" fmla="*/ 2601418 h 2913011"/>
              <a:gd name="T122" fmla="*/ 7117052 w 5756631"/>
              <a:gd name="T123" fmla="*/ 2573142 h 29130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756631" h="2913011">
                <a:moveTo>
                  <a:pt x="0" y="0"/>
                </a:moveTo>
                <a:cubicBezTo>
                  <a:pt x="23008" y="101242"/>
                  <a:pt x="38494" y="204493"/>
                  <a:pt x="69025" y="303726"/>
                </a:cubicBezTo>
                <a:cubicBezTo>
                  <a:pt x="75791" y="325718"/>
                  <a:pt x="99265" y="338835"/>
                  <a:pt x="110439" y="358949"/>
                </a:cubicBezTo>
                <a:cubicBezTo>
                  <a:pt x="122474" y="380613"/>
                  <a:pt x="127985" y="405332"/>
                  <a:pt x="138049" y="427978"/>
                </a:cubicBezTo>
                <a:cubicBezTo>
                  <a:pt x="146407" y="446785"/>
                  <a:pt x="158433" y="463931"/>
                  <a:pt x="165659" y="483201"/>
                </a:cubicBezTo>
                <a:cubicBezTo>
                  <a:pt x="172321" y="500967"/>
                  <a:pt x="170979" y="521453"/>
                  <a:pt x="179464" y="538424"/>
                </a:cubicBezTo>
                <a:cubicBezTo>
                  <a:pt x="189753" y="559004"/>
                  <a:pt x="207073" y="575239"/>
                  <a:pt x="220878" y="593647"/>
                </a:cubicBezTo>
                <a:cubicBezTo>
                  <a:pt x="225480" y="607453"/>
                  <a:pt x="228175" y="622048"/>
                  <a:pt x="234683" y="635064"/>
                </a:cubicBezTo>
                <a:cubicBezTo>
                  <a:pt x="263010" y="691721"/>
                  <a:pt x="255662" y="661288"/>
                  <a:pt x="289903" y="704093"/>
                </a:cubicBezTo>
                <a:cubicBezTo>
                  <a:pt x="300267" y="717049"/>
                  <a:pt x="307869" y="732008"/>
                  <a:pt x="317512" y="745510"/>
                </a:cubicBezTo>
                <a:cubicBezTo>
                  <a:pt x="327934" y="760101"/>
                  <a:pt x="375692" y="820460"/>
                  <a:pt x="386537" y="842150"/>
                </a:cubicBezTo>
                <a:cubicBezTo>
                  <a:pt x="393045" y="855166"/>
                  <a:pt x="394610" y="870191"/>
                  <a:pt x="400342" y="883567"/>
                </a:cubicBezTo>
                <a:cubicBezTo>
                  <a:pt x="436421" y="967757"/>
                  <a:pt x="423454" y="911493"/>
                  <a:pt x="455561" y="1007819"/>
                </a:cubicBezTo>
                <a:cubicBezTo>
                  <a:pt x="461561" y="1025820"/>
                  <a:pt x="462704" y="1045276"/>
                  <a:pt x="469366" y="1063042"/>
                </a:cubicBezTo>
                <a:cubicBezTo>
                  <a:pt x="476592" y="1082312"/>
                  <a:pt x="488870" y="1099349"/>
                  <a:pt x="496976" y="1118265"/>
                </a:cubicBezTo>
                <a:cubicBezTo>
                  <a:pt x="526426" y="1186987"/>
                  <a:pt x="543904" y="1248715"/>
                  <a:pt x="579805" y="1311545"/>
                </a:cubicBezTo>
                <a:cubicBezTo>
                  <a:pt x="588037" y="1325951"/>
                  <a:pt x="600677" y="1337800"/>
                  <a:pt x="607415" y="1352962"/>
                </a:cubicBezTo>
                <a:cubicBezTo>
                  <a:pt x="619235" y="1379559"/>
                  <a:pt x="618880" y="1411580"/>
                  <a:pt x="635024" y="1435797"/>
                </a:cubicBezTo>
                <a:cubicBezTo>
                  <a:pt x="662753" y="1477393"/>
                  <a:pt x="669226" y="1483392"/>
                  <a:pt x="690244" y="1532437"/>
                </a:cubicBezTo>
                <a:cubicBezTo>
                  <a:pt x="695976" y="1545813"/>
                  <a:pt x="695977" y="1561745"/>
                  <a:pt x="704049" y="1573854"/>
                </a:cubicBezTo>
                <a:cubicBezTo>
                  <a:pt x="714878" y="1590099"/>
                  <a:pt x="732758" y="1600447"/>
                  <a:pt x="745463" y="1615271"/>
                </a:cubicBezTo>
                <a:cubicBezTo>
                  <a:pt x="760437" y="1632741"/>
                  <a:pt x="774684" y="1650982"/>
                  <a:pt x="786878" y="1670494"/>
                </a:cubicBezTo>
                <a:cubicBezTo>
                  <a:pt x="835600" y="1748454"/>
                  <a:pt x="790040" y="1706841"/>
                  <a:pt x="855902" y="1780940"/>
                </a:cubicBezTo>
                <a:cubicBezTo>
                  <a:pt x="877519" y="1805261"/>
                  <a:pt x="901919" y="1826959"/>
                  <a:pt x="924927" y="1849969"/>
                </a:cubicBezTo>
                <a:lnTo>
                  <a:pt x="993951" y="1918997"/>
                </a:lnTo>
                <a:lnTo>
                  <a:pt x="1076780" y="2001832"/>
                </a:lnTo>
                <a:cubicBezTo>
                  <a:pt x="1129025" y="2036663"/>
                  <a:pt x="1106463" y="2017710"/>
                  <a:pt x="1145805" y="2057055"/>
                </a:cubicBezTo>
                <a:cubicBezTo>
                  <a:pt x="1150406" y="2070861"/>
                  <a:pt x="1157396" y="2084089"/>
                  <a:pt x="1159609" y="2098472"/>
                </a:cubicBezTo>
                <a:cubicBezTo>
                  <a:pt x="1166641" y="2144183"/>
                  <a:pt x="1166874" y="2190745"/>
                  <a:pt x="1173414" y="2236529"/>
                </a:cubicBezTo>
                <a:cubicBezTo>
                  <a:pt x="1175916" y="2254042"/>
                  <a:pt x="1192595" y="2313502"/>
                  <a:pt x="1201024" y="2333170"/>
                </a:cubicBezTo>
                <a:cubicBezTo>
                  <a:pt x="1209131" y="2352086"/>
                  <a:pt x="1220527" y="2369477"/>
                  <a:pt x="1228634" y="2388393"/>
                </a:cubicBezTo>
                <a:cubicBezTo>
                  <a:pt x="1234366" y="2401769"/>
                  <a:pt x="1235372" y="2417089"/>
                  <a:pt x="1242439" y="2429810"/>
                </a:cubicBezTo>
                <a:cubicBezTo>
                  <a:pt x="1258554" y="2458818"/>
                  <a:pt x="1279252" y="2485033"/>
                  <a:pt x="1297658" y="2512644"/>
                </a:cubicBezTo>
                <a:cubicBezTo>
                  <a:pt x="1306861" y="2526450"/>
                  <a:pt x="1313536" y="2542328"/>
                  <a:pt x="1325268" y="2554061"/>
                </a:cubicBezTo>
                <a:cubicBezTo>
                  <a:pt x="1334471" y="2563265"/>
                  <a:pt x="1345069" y="2571260"/>
                  <a:pt x="1352878" y="2581673"/>
                </a:cubicBezTo>
                <a:cubicBezTo>
                  <a:pt x="1372788" y="2608221"/>
                  <a:pt x="1384633" y="2641042"/>
                  <a:pt x="1408097" y="2664507"/>
                </a:cubicBezTo>
                <a:cubicBezTo>
                  <a:pt x="1417300" y="2673711"/>
                  <a:pt x="1427576" y="2681955"/>
                  <a:pt x="1435707" y="2692119"/>
                </a:cubicBezTo>
                <a:cubicBezTo>
                  <a:pt x="1446072" y="2705076"/>
                  <a:pt x="1455085" y="2719130"/>
                  <a:pt x="1463317" y="2733536"/>
                </a:cubicBezTo>
                <a:cubicBezTo>
                  <a:pt x="1473527" y="2751405"/>
                  <a:pt x="1477533" y="2773133"/>
                  <a:pt x="1490926" y="2788759"/>
                </a:cubicBezTo>
                <a:cubicBezTo>
                  <a:pt x="1505899" y="2806229"/>
                  <a:pt x="1526635" y="2817981"/>
                  <a:pt x="1546146" y="2830176"/>
                </a:cubicBezTo>
                <a:cubicBezTo>
                  <a:pt x="1584233" y="2853982"/>
                  <a:pt x="1642882" y="2875070"/>
                  <a:pt x="1684194" y="2885399"/>
                </a:cubicBezTo>
                <a:lnTo>
                  <a:pt x="1794633" y="2913011"/>
                </a:lnTo>
                <a:lnTo>
                  <a:pt x="2899023" y="2885399"/>
                </a:lnTo>
                <a:cubicBezTo>
                  <a:pt x="2913565" y="2884873"/>
                  <a:pt x="2926121" y="2874196"/>
                  <a:pt x="2940438" y="2871593"/>
                </a:cubicBezTo>
                <a:cubicBezTo>
                  <a:pt x="2976939" y="2864956"/>
                  <a:pt x="3014063" y="2862390"/>
                  <a:pt x="3050876" y="2857788"/>
                </a:cubicBezTo>
                <a:cubicBezTo>
                  <a:pt x="3083088" y="2848584"/>
                  <a:pt x="3114661" y="2836747"/>
                  <a:pt x="3147511" y="2830176"/>
                </a:cubicBezTo>
                <a:cubicBezTo>
                  <a:pt x="3183890" y="2822900"/>
                  <a:pt x="3221281" y="2822011"/>
                  <a:pt x="3257949" y="2816370"/>
                </a:cubicBezTo>
                <a:cubicBezTo>
                  <a:pt x="3281140" y="2812802"/>
                  <a:pt x="3303829" y="2806423"/>
                  <a:pt x="3326974" y="2802565"/>
                </a:cubicBezTo>
                <a:cubicBezTo>
                  <a:pt x="3359070" y="2797215"/>
                  <a:pt x="3391702" y="2795141"/>
                  <a:pt x="3423608" y="2788759"/>
                </a:cubicBezTo>
                <a:cubicBezTo>
                  <a:pt x="3664018" y="2740673"/>
                  <a:pt x="3381627" y="2772034"/>
                  <a:pt x="3727315" y="2747342"/>
                </a:cubicBezTo>
                <a:cubicBezTo>
                  <a:pt x="3880005" y="2716801"/>
                  <a:pt x="3737302" y="2742124"/>
                  <a:pt x="4017217" y="2719730"/>
                </a:cubicBezTo>
                <a:cubicBezTo>
                  <a:pt x="4058754" y="2716407"/>
                  <a:pt x="4100157" y="2711432"/>
                  <a:pt x="4141461" y="2705925"/>
                </a:cubicBezTo>
                <a:cubicBezTo>
                  <a:pt x="4169206" y="2702225"/>
                  <a:pt x="4196438" y="2694904"/>
                  <a:pt x="4224290" y="2692119"/>
                </a:cubicBezTo>
                <a:cubicBezTo>
                  <a:pt x="4288556" y="2685692"/>
                  <a:pt x="4353135" y="2682915"/>
                  <a:pt x="4417558" y="2678313"/>
                </a:cubicBezTo>
                <a:cubicBezTo>
                  <a:pt x="4431363" y="2673711"/>
                  <a:pt x="4444656" y="2667110"/>
                  <a:pt x="4458973" y="2664507"/>
                </a:cubicBezTo>
                <a:cubicBezTo>
                  <a:pt x="4488772" y="2659089"/>
                  <a:pt x="4669554" y="2639574"/>
                  <a:pt x="4693656" y="2636896"/>
                </a:cubicBezTo>
                <a:cubicBezTo>
                  <a:pt x="4818252" y="2605744"/>
                  <a:pt x="4666432" y="2641083"/>
                  <a:pt x="4873119" y="2609284"/>
                </a:cubicBezTo>
                <a:cubicBezTo>
                  <a:pt x="4996720" y="2590268"/>
                  <a:pt x="4846180" y="2590428"/>
                  <a:pt x="5038778" y="2581673"/>
                </a:cubicBezTo>
                <a:cubicBezTo>
                  <a:pt x="5204329" y="2574147"/>
                  <a:pt x="5370095" y="2572469"/>
                  <a:pt x="5535753" y="2567867"/>
                </a:cubicBezTo>
                <a:cubicBezTo>
                  <a:pt x="5554159" y="2563265"/>
                  <a:pt x="5572729" y="2559273"/>
                  <a:pt x="5590972" y="2554061"/>
                </a:cubicBezTo>
                <a:cubicBezTo>
                  <a:pt x="5604964" y="2550063"/>
                  <a:pt x="5618348" y="2544085"/>
                  <a:pt x="5632387" y="2540256"/>
                </a:cubicBezTo>
                <a:cubicBezTo>
                  <a:pt x="5737718" y="2511528"/>
                  <a:pt x="5706041" y="2512644"/>
                  <a:pt x="5756631" y="2512644"/>
                </a:cubicBezTo>
              </a:path>
            </a:pathLst>
          </a:custGeom>
          <a:noFill/>
          <a:ln w="76200">
            <a:solidFill>
              <a:srgbClr val="008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cxnSp>
        <p:nvCxnSpPr>
          <p:cNvPr id="50" name="Straight Arrow Connector 49"/>
          <p:cNvCxnSpPr/>
          <p:nvPr/>
        </p:nvCxnSpPr>
        <p:spPr bwMode="auto">
          <a:xfrm flipV="1">
            <a:off x="3625850" y="1219200"/>
            <a:ext cx="457200" cy="533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flipH="1">
            <a:off x="3244850" y="1905000"/>
            <a:ext cx="304800" cy="304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4235450" y="3124200"/>
            <a:ext cx="0" cy="685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 name="Curved Connector 2"/>
          <p:cNvCxnSpPr/>
          <p:nvPr/>
        </p:nvCxnSpPr>
        <p:spPr bwMode="auto">
          <a:xfrm flipV="1">
            <a:off x="6826250" y="1905000"/>
            <a:ext cx="2057400" cy="457200"/>
          </a:xfrm>
          <a:prstGeom prst="curvedConnector3">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42527131"/>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lm Sunday in Khocho, China, 683–770 AD, Tang Dynas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12192000" cy="8883681"/>
          </a:xfrm>
          <a:prstGeom prst="rect">
            <a:avLst/>
          </a:prstGeom>
        </p:spPr>
      </p:pic>
      <p:sp>
        <p:nvSpPr>
          <p:cNvPr id="7" name="Rectangle 6"/>
          <p:cNvSpPr/>
          <p:nvPr/>
        </p:nvSpPr>
        <p:spPr>
          <a:xfrm>
            <a:off x="1524000" y="-5255"/>
            <a:ext cx="9142412"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تاريخ الكنيسة الآسيوية</a:t>
            </a:r>
            <a:endParaRPr lang="en-US" sz="40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latin typeface="Arial" panose="020B0604020202020204" pitchFamily="34" charset="0"/>
                <a:cs typeface="Arial" panose="020B0604020202020204" pitchFamily="34" charset="0"/>
              </a:rPr>
              <a:t>لوحة خدمة أحد الشعانين الإيغورية من خوتشو، غرب الصين</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826903"/>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apurI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47053"/>
            <a:ext cx="9144000" cy="11577053"/>
          </a:xfrm>
          <a:prstGeom prst="rect">
            <a:avLst/>
          </a:prstGeom>
        </p:spPr>
      </p:pic>
      <p:sp>
        <p:nvSpPr>
          <p:cNvPr id="7" name="Rectangle 6"/>
          <p:cNvSpPr/>
          <p:nvPr/>
        </p:nvSpPr>
        <p:spPr>
          <a:xfrm>
            <a:off x="2743200" y="228600"/>
            <a:ext cx="6781800" cy="769441"/>
          </a:xfrm>
          <a:prstGeom prst="rect">
            <a:avLst/>
          </a:prstGeom>
          <a:solidFill>
            <a:srgbClr val="000000">
              <a:alpha val="0"/>
            </a:srgbClr>
          </a:solidFill>
          <a:ln>
            <a:noFill/>
          </a:ln>
        </p:spPr>
        <p:txBody>
          <a:bodyPr wrap="square">
            <a:spAutoFit/>
          </a:bodyPr>
          <a:lstStyle/>
          <a:p>
            <a:pPr algn="ctr"/>
            <a:r>
              <a:rPr lang="ar-JO" sz="4400" b="1" dirty="0">
                <a:ln w="25400">
                  <a:noFill/>
                </a:ln>
                <a:effectLst>
                  <a:glow rad="228600">
                    <a:schemeClr val="bg2"/>
                  </a:glow>
                </a:effectLst>
                <a:latin typeface="Arial" panose="020B0604020202020204" pitchFamily="34" charset="0"/>
                <a:cs typeface="Arial" panose="020B0604020202020204" pitchFamily="34" charset="0"/>
              </a:rPr>
              <a:t>شافور الثاني</a:t>
            </a:r>
            <a:endParaRPr lang="en-US" sz="44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28888"/>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5BishopsMartyr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9390" y="0"/>
            <a:ext cx="6410810" cy="6816714"/>
          </a:xfrm>
          <a:prstGeom prst="rect">
            <a:avLst/>
          </a:prstGeom>
        </p:spPr>
      </p:pic>
      <p:sp>
        <p:nvSpPr>
          <p:cNvPr id="7" name="Rectangle 6"/>
          <p:cNvSpPr/>
          <p:nvPr/>
        </p:nvSpPr>
        <p:spPr>
          <a:xfrm>
            <a:off x="2743200" y="609600"/>
            <a:ext cx="6781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استشهاد خمسة أساقفة</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173413"/>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ulian_Campaig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7516" y="0"/>
            <a:ext cx="11151219"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شافور الثاني</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1905000" y="3048000"/>
            <a:ext cx="8382000" cy="584776"/>
          </a:xfrm>
          <a:prstGeom prst="rect">
            <a:avLst/>
          </a:prstGeom>
          <a:solidFill>
            <a:srgbClr val="000000">
              <a:alpha val="0"/>
            </a:srgbClr>
          </a:solidFill>
          <a:ln>
            <a:noFill/>
          </a:ln>
        </p:spPr>
        <p:txBody>
          <a:bodyPr wrap="square">
            <a:spAutoFit/>
          </a:bodyPr>
          <a:lstStyle>
            <a:defPPr>
              <a:defRPr lang="en-US"/>
            </a:defPPr>
            <a:lvl1pPr algn="ctr">
              <a:defRPr sz="3200" b="1">
                <a:ln w="25400">
                  <a:noFill/>
                </a:ln>
                <a:effectLst>
                  <a:glow rad="228600">
                    <a:schemeClr val="bg2"/>
                  </a:glow>
                </a:effectLst>
                <a:latin typeface="Arial"/>
                <a:cs typeface="Arial"/>
              </a:defRPr>
            </a:lvl1pPr>
          </a:lstStyle>
          <a:p>
            <a:pPr algn="l"/>
            <a:r>
              <a:rPr lang="ar-JO" dirty="0">
                <a:latin typeface="Arial" panose="020B0604020202020204" pitchFamily="34" charset="0"/>
                <a:cs typeface="Arial" panose="020B0604020202020204" pitchFamily="34" charset="0"/>
              </a:rPr>
              <a:t>شافور الثاني، ملك فارس</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19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assani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583521"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القوة الفارسية العظمى</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1905000" y="3048000"/>
            <a:ext cx="8763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a:cs typeface="Arial"/>
              </a:defRPr>
            </a:lvl1pPr>
          </a:lstStyle>
          <a:p>
            <a:pPr algn="ctr"/>
            <a:r>
              <a:rPr lang="ar-JO" dirty="0">
                <a:latin typeface="Arial" panose="020B0604020202020204" pitchFamily="34" charset="0"/>
                <a:cs typeface="Arial" panose="020B0604020202020204" pitchFamily="34" charset="0"/>
              </a:rPr>
              <a:t>الحاكم على كنيسة الشرق كان الإمبراطورية البارثية (247 ق.م – 224 م) ومن ثم الإمبراطورية الساسانية (224-651 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4890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ahram_gur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22"/>
            <a:ext cx="12192000" cy="6867022"/>
          </a:xfrm>
          <a:prstGeom prst="rect">
            <a:avLst/>
          </a:prstGeom>
        </p:spPr>
      </p:pic>
      <p:sp>
        <p:nvSpPr>
          <p:cNvPr id="7" name="Rectangle 6"/>
          <p:cNvSpPr/>
          <p:nvPr/>
        </p:nvSpPr>
        <p:spPr>
          <a:xfrm>
            <a:off x="2743200" y="228600"/>
            <a:ext cx="6781800" cy="769441"/>
          </a:xfrm>
          <a:prstGeom prst="rect">
            <a:avLst/>
          </a:prstGeom>
          <a:solidFill>
            <a:srgbClr val="000000">
              <a:alpha val="0"/>
            </a:srgbClr>
          </a:solidFill>
          <a:ln>
            <a:noFill/>
          </a:ln>
        </p:spPr>
        <p:txBody>
          <a:bodyPr wrap="square">
            <a:spAutoFit/>
          </a:bodyPr>
          <a:lstStyle/>
          <a:p>
            <a:pPr algn="ctr"/>
            <a:r>
              <a:rPr lang="ar-JO" sz="4400" b="1" dirty="0">
                <a:ln w="25400">
                  <a:noFill/>
                </a:ln>
                <a:effectLst>
                  <a:glow rad="228600">
                    <a:schemeClr val="bg2"/>
                  </a:glow>
                </a:effectLst>
                <a:latin typeface="Arial" panose="020B0604020202020204" pitchFamily="34" charset="0"/>
                <a:cs typeface="Arial" panose="020B0604020202020204" pitchFamily="34" charset="0"/>
              </a:rPr>
              <a:t>بهرام الخامس</a:t>
            </a:r>
            <a:endParaRPr lang="en-US" sz="44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4799"/>
      </p:ext>
    </p:extLst>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086592"/>
          </a:xfrm>
          <a:prstGeom prst="rect">
            <a:avLst/>
          </a:prstGeom>
        </p:spPr>
      </p:pic>
      <p:sp>
        <p:nvSpPr>
          <p:cNvPr id="7" name="Rectangle 6"/>
          <p:cNvSpPr/>
          <p:nvPr/>
        </p:nvSpPr>
        <p:spPr>
          <a:xfrm>
            <a:off x="2743200" y="381000"/>
            <a:ext cx="6781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المؤمنون الفارسيون</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6" name="Rectangle 5"/>
          <p:cNvSpPr/>
          <p:nvPr/>
        </p:nvSpPr>
        <p:spPr>
          <a:xfrm>
            <a:off x="685800" y="2362200"/>
            <a:ext cx="108966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الإختلافات مع الروم الكاثوليك</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645380" y="3352800"/>
            <a:ext cx="4319124"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الروم الكاثوليك</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8" name="Rectangle 7"/>
          <p:cNvSpPr/>
          <p:nvPr/>
        </p:nvSpPr>
        <p:spPr>
          <a:xfrm>
            <a:off x="5967540" y="3352800"/>
            <a:ext cx="4662361"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الفرس</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10" name="Rectangle 9"/>
          <p:cNvSpPr/>
          <p:nvPr/>
        </p:nvSpPr>
        <p:spPr>
          <a:xfrm>
            <a:off x="1557042" y="4107438"/>
            <a:ext cx="4495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أيقونات</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11" name="Rectangle 10"/>
          <p:cNvSpPr/>
          <p:nvPr/>
        </p:nvSpPr>
        <p:spPr>
          <a:xfrm>
            <a:off x="5919325" y="4107438"/>
            <a:ext cx="475879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لا أيقونات</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12" name="Rectangle 11"/>
          <p:cNvSpPr/>
          <p:nvPr/>
        </p:nvSpPr>
        <p:spPr>
          <a:xfrm>
            <a:off x="1602223" y="4862076"/>
            <a:ext cx="4405439"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لاتينية</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13" name="Rectangle 12"/>
          <p:cNvSpPr/>
          <p:nvPr/>
        </p:nvSpPr>
        <p:spPr>
          <a:xfrm>
            <a:off x="5967540" y="4862076"/>
            <a:ext cx="4662361"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سريانية</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14" name="Rectangle 13"/>
          <p:cNvSpPr/>
          <p:nvPr/>
        </p:nvSpPr>
        <p:spPr>
          <a:xfrm>
            <a:off x="1602223" y="5616714"/>
            <a:ext cx="4405438"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الكهنة لا يتزوجون</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15" name="Rectangle 14"/>
          <p:cNvSpPr/>
          <p:nvPr/>
        </p:nvSpPr>
        <p:spPr>
          <a:xfrm>
            <a:off x="5957425" y="5616714"/>
            <a:ext cx="468259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الكهنة يتزوجون</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554291"/>
      </p:ext>
    </p:extLst>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rtholom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53670"/>
            <a:ext cx="12192000" cy="16136470"/>
          </a:xfrm>
          <a:prstGeom prst="rect">
            <a:avLst/>
          </a:prstGeom>
        </p:spPr>
      </p:pic>
      <p:sp>
        <p:nvSpPr>
          <p:cNvPr id="7" name="Rectangle 6"/>
          <p:cNvSpPr/>
          <p:nvPr/>
        </p:nvSpPr>
        <p:spPr>
          <a:xfrm>
            <a:off x="1524001" y="2514600"/>
            <a:ext cx="9142412" cy="830997"/>
          </a:xfrm>
          <a:prstGeom prst="rect">
            <a:avLst/>
          </a:prstGeom>
          <a:solidFill>
            <a:srgbClr val="000000">
              <a:alpha val="0"/>
            </a:srgbClr>
          </a:solidFill>
          <a:ln>
            <a:noFill/>
          </a:ln>
        </p:spPr>
        <p:txBody>
          <a:bodyPr wrap="square">
            <a:spAutoFit/>
          </a:bodyPr>
          <a:lstStyle/>
          <a:p>
            <a:pPr algn="ctr"/>
            <a:r>
              <a:rPr lang="ar-JO" sz="4800" b="1" dirty="0">
                <a:ln w="25400">
                  <a:noFill/>
                </a:ln>
                <a:effectLst>
                  <a:glow rad="228600">
                    <a:schemeClr val="bg2"/>
                  </a:glow>
                </a:effectLst>
                <a:latin typeface="Arial" panose="020B0604020202020204" pitchFamily="34" charset="0"/>
                <a:cs typeface="Arial" panose="020B0604020202020204" pitchFamily="34" charset="0"/>
              </a:rPr>
              <a:t>برثلماوس</a:t>
            </a:r>
            <a:endParaRPr lang="en-US" sz="48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39284"/>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YemenSaud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242" y="-1295400"/>
            <a:ext cx="9360159" cy="9172956"/>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اليمن والعربية السعودية</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2896"/>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2" descr="JesusMtOl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تاريخ الكنيسة الآسيوية</a:t>
            </a:r>
            <a:endParaRPr lang="en-US" sz="3600" b="1" dirty="0">
              <a:solidFill>
                <a:srgbClr val="FFFFFF"/>
              </a:solidFill>
              <a:latin typeface="Arial" panose="020B0604020202020204" pitchFamily="34" charset="0"/>
              <a:cs typeface="Arial" panose="020B0604020202020204" pitchFamily="34" charset="0"/>
            </a:endParaRPr>
          </a:p>
        </p:txBody>
      </p:sp>
      <p:sp>
        <p:nvSpPr>
          <p:cNvPr id="15363"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جبل الزيتون</a:t>
            </a:r>
            <a:endParaRPr lang="en-US" sz="1800" b="1" dirty="0">
              <a:latin typeface="Arial" panose="020B0604020202020204" pitchFamily="34" charset="0"/>
              <a:cs typeface="Arial" panose="020B0604020202020204" pitchFamily="34" charset="0"/>
            </a:endParaRPr>
          </a:p>
        </p:txBody>
      </p:sp>
      <p:sp>
        <p:nvSpPr>
          <p:cNvPr id="15364" name="Text Box 7"/>
          <p:cNvSpPr txBox="1">
            <a:spLocks noChangeArrowheads="1"/>
          </p:cNvSpPr>
          <p:nvPr/>
        </p:nvSpPr>
        <p:spPr bwMode="auto">
          <a:xfrm>
            <a:off x="3219450" y="2362201"/>
            <a:ext cx="5753100" cy="203132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600" b="1" dirty="0">
                <a:latin typeface="Arial" panose="020B0604020202020204" pitchFamily="34" charset="0"/>
                <a:cs typeface="Arial" panose="020B0604020202020204" pitchFamily="34" charset="0"/>
              </a:rPr>
              <a:t>اذهبوا إلى العالم أجمع </a:t>
            </a:r>
          </a:p>
          <a:p>
            <a:pPr algn="r"/>
            <a:r>
              <a:rPr lang="ar-JO" sz="3600" b="1" dirty="0">
                <a:latin typeface="Arial" panose="020B0604020202020204" pitchFamily="34" charset="0"/>
                <a:cs typeface="Arial" panose="020B0604020202020204" pitchFamily="34" charset="0"/>
              </a:rPr>
              <a:t>واكرزوا بالإنجيل للخليقة كلها</a:t>
            </a:r>
          </a:p>
          <a:p>
            <a:pPr algn="r"/>
            <a:endParaRPr lang="en-US" sz="3600" b="1" dirty="0">
              <a:latin typeface="Arial" panose="020B0604020202020204" pitchFamily="34" charset="0"/>
              <a:cs typeface="Arial" panose="020B0604020202020204" pitchFamily="34" charset="0"/>
            </a:endParaRPr>
          </a:p>
          <a:p>
            <a:pPr algn="r"/>
            <a:r>
              <a:rPr lang="ar-JO" sz="1800" b="1" dirty="0">
                <a:latin typeface="Arial" panose="020B0604020202020204" pitchFamily="34" charset="0"/>
                <a:cs typeface="Arial" panose="020B0604020202020204" pitchFamily="34" charset="0"/>
              </a:rPr>
              <a:t>مرقس 16: 15</a:t>
            </a:r>
            <a:endParaRPr lang="en-US" sz="1800" b="1"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thiop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87"/>
            <a:ext cx="12192000" cy="6856413"/>
          </a:xfrm>
          <a:prstGeom prst="rect">
            <a:avLst/>
          </a:prstGeom>
        </p:spPr>
      </p:pic>
      <p:sp>
        <p:nvSpPr>
          <p:cNvPr id="7" name="Rectangle 6"/>
          <p:cNvSpPr/>
          <p:nvPr/>
        </p:nvSpPr>
        <p:spPr>
          <a:xfrm>
            <a:off x="0" y="381000"/>
            <a:ext cx="12192000" cy="830997"/>
          </a:xfrm>
          <a:prstGeom prst="rect">
            <a:avLst/>
          </a:prstGeom>
          <a:solidFill>
            <a:srgbClr val="000000">
              <a:alpha val="0"/>
            </a:srgbClr>
          </a:solidFill>
          <a:ln>
            <a:noFill/>
          </a:ln>
        </p:spPr>
        <p:txBody>
          <a:bodyPr wrap="square">
            <a:spAutoFit/>
          </a:bodyPr>
          <a:lstStyle/>
          <a:p>
            <a:pPr algn="ctr"/>
            <a:r>
              <a:rPr lang="ar-JO" sz="4800" b="1" dirty="0">
                <a:ln w="25400">
                  <a:noFill/>
                </a:ln>
                <a:effectLst>
                  <a:glow rad="228600">
                    <a:schemeClr val="bg2"/>
                  </a:glow>
                </a:effectLst>
                <a:latin typeface="Arial" panose="020B0604020202020204" pitchFamily="34" charset="0"/>
                <a:cs typeface="Arial" panose="020B0604020202020204" pitchFamily="34" charset="0"/>
              </a:rPr>
              <a:t>المؤمنون الحبشيون</a:t>
            </a:r>
            <a:endParaRPr lang="en-US" sz="48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768356"/>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447800" y="381000"/>
            <a:ext cx="96012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التوسع في وسط وشرق آسيا</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828800" y="3276600"/>
            <a:ext cx="9601200" cy="2062103"/>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في الجهة الشرقية من مدرسة إديسا العظمى (أورفا) انطلق مرسلو المسيحية، لقد نصبوا خيمتهم في معسكرات التتار المتجولين، وارتعد لاما التبت من كلماتهم، ووقفوا في حقول الأرز في البنجاب، وقاموا بتعليم صيادي السمك عند بحر آرال. </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632693"/>
      </p:ext>
    </p:extLst>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371600" y="381000"/>
            <a:ext cx="96012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التوسع في وسط وشرق آسيا</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828800" y="3276600"/>
            <a:ext cx="8839200" cy="2062103"/>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نحن ندعى مسيحيين بسبب الإسم الواحد للمسيح، وأما بخصوص عاداتنا فإن إخوتنا يمتنعون عن كل ما يعارض مهنتهم، المؤمنون البارثيون لا يتخذون زوجتين، المؤمنون اليهود ليسوا مختونين، أخواتنا البكتيريات لا يمارسون الإختلاط.</a:t>
            </a:r>
            <a:r>
              <a:rPr lang="en-US" sz="3200" b="1" dirty="0">
                <a:ln w="25400">
                  <a:noFill/>
                </a:ln>
                <a:effectLst>
                  <a:glow rad="228600">
                    <a:schemeClr val="bg2"/>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13330487"/>
      </p:ext>
    </p:extLst>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219200" y="381000"/>
            <a:ext cx="9829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التوسع في وسط وشرق آسيا</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143000" y="3276601"/>
            <a:ext cx="10134600" cy="2554545"/>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لا يتخذ الفرس الإبنة كزوجة، لا يتخلى الميديون عن أقاربهم المحتضرين أو يدفنوهم أحياء، لا يقتل المؤمنون في إديسا (أورفا) زوجاتهم أو بناتهم في حالة الزنا، لكنهم يسلمونهم لدينونة الله، المؤمنون في الحضر لا ير جمون اللصوص.</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a:p>
            <a:pPr algn="r"/>
            <a:r>
              <a:rPr lang="ar-JO" sz="3200" b="1" dirty="0">
                <a:ln w="25400">
                  <a:noFill/>
                </a:ln>
                <a:effectLst>
                  <a:glow rad="228600">
                    <a:schemeClr val="bg2"/>
                  </a:glow>
                </a:effectLst>
                <a:latin typeface="Arial" panose="020B0604020202020204" pitchFamily="34" charset="0"/>
                <a:cs typeface="Arial" panose="020B0604020202020204" pitchFamily="34" charset="0"/>
              </a:rPr>
              <a:t>96 م</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41049"/>
      </p:ext>
    </p:extLst>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600200" y="381000"/>
            <a:ext cx="9067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التوسع في وسط وشرق آسيا</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828800" y="3276601"/>
            <a:ext cx="8839200" cy="1077218"/>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في عام 800 م كان عدد أتباع المسيح في شرق دمشث أكثر من عددهم في غرب دمشق. </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662247"/>
      </p:ext>
    </p:extLst>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lm Sunday in Khocho, China, 683–770 AD, Tang Dynas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12192000" cy="8883681"/>
          </a:xfrm>
          <a:prstGeom prst="rect">
            <a:avLst/>
          </a:prstGeom>
        </p:spPr>
      </p:pic>
      <p:sp>
        <p:nvSpPr>
          <p:cNvPr id="7" name="Rectangle 6"/>
          <p:cNvSpPr/>
          <p:nvPr/>
        </p:nvSpPr>
        <p:spPr>
          <a:xfrm>
            <a:off x="1524001" y="381000"/>
            <a:ext cx="9142412"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تاريخ الكنيسة الآسيوية</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لوحة خدمة أحد الشعانين الإيغورية من خوتشو، غرب 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8858536"/>
      </p:ext>
    </p:extLst>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urk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54001"/>
            <a:ext cx="9144000" cy="6341377"/>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الشعب التركي</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036851"/>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_map-Altai_Kno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
            <a:ext cx="12192000" cy="7261066"/>
          </a:xfrm>
          <a:prstGeom prst="rect">
            <a:avLst/>
          </a:prstGeom>
        </p:spPr>
      </p:pic>
      <p:sp>
        <p:nvSpPr>
          <p:cNvPr id="7" name="Rectangle 6"/>
          <p:cNvSpPr/>
          <p:nvPr/>
        </p:nvSpPr>
        <p:spPr>
          <a:xfrm>
            <a:off x="1524001" y="381000"/>
            <a:ext cx="9142412"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جبال التاي</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105214"/>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ld-baghdad.jpg"/>
          <p:cNvPicPr>
            <a:picLocks noChangeAspect="1"/>
          </p:cNvPicPr>
          <p:nvPr/>
        </p:nvPicPr>
        <p:blipFill rotWithShape="1">
          <a:blip r:embed="rId2">
            <a:extLst>
              <a:ext uri="{28A0092B-C50C-407E-A947-70E740481C1C}">
                <a14:useLocalDpi xmlns:a14="http://schemas.microsoft.com/office/drawing/2010/main"/>
              </a:ext>
            </a:extLst>
          </a:blip>
          <a:srcRect t="1112" r="1250"/>
          <a:stretch/>
        </p:blipFill>
        <p:spPr>
          <a:xfrm>
            <a:off x="0" y="-9646"/>
            <a:ext cx="12192000" cy="6867646"/>
          </a:xfrm>
          <a:prstGeom prst="rect">
            <a:avLst/>
          </a:prstGeom>
        </p:spPr>
      </p:pic>
      <p:sp>
        <p:nvSpPr>
          <p:cNvPr id="7" name="Rectangle 6"/>
          <p:cNvSpPr/>
          <p:nvPr/>
        </p:nvSpPr>
        <p:spPr>
          <a:xfrm>
            <a:off x="1524000" y="6030380"/>
            <a:ext cx="9142412"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بغداد</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0" y="381000"/>
            <a:ext cx="12191998" cy="1077218"/>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أحد الأسباب الذي جعل الحكومة الفارسية تقول أنها نقلت عاصمتها من قطسيفون إلى بغداد في 762 م، هو أن هذا سيجعلنا في اتصال مع بعض الأراضي البعيدة مثل الصين.</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6" name="Rectangle 5"/>
          <p:cNvSpPr/>
          <p:nvPr/>
        </p:nvSpPr>
        <p:spPr>
          <a:xfrm>
            <a:off x="-1" y="4800600"/>
            <a:ext cx="12191999" cy="1077218"/>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في عام 914 م كانت بغداد على الأغلب </a:t>
            </a:r>
          </a:p>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هي أكبر مدينة في العالم.</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365625"/>
      </p:ext>
    </p:extLst>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urk_mongo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7560"/>
            <a:ext cx="12191999" cy="9560560"/>
          </a:xfrm>
          <a:prstGeom prst="rect">
            <a:avLst/>
          </a:prstGeom>
        </p:spPr>
      </p:pic>
      <p:sp>
        <p:nvSpPr>
          <p:cNvPr id="7" name="Rectangle 6"/>
          <p:cNvSpPr/>
          <p:nvPr/>
        </p:nvSpPr>
        <p:spPr>
          <a:xfrm>
            <a:off x="1524001" y="152400"/>
            <a:ext cx="9142412" cy="584775"/>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أوراسيا قبل جنكيز خان - 1200</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660046"/>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JesusMtOl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تاريخ الكنيسة الآسيوية</a:t>
            </a:r>
            <a:endParaRPr lang="en-US" sz="3600" b="1" dirty="0">
              <a:solidFill>
                <a:srgbClr val="FFFFFF"/>
              </a:solidFill>
              <a:latin typeface="Arial" panose="020B0604020202020204" pitchFamily="34" charset="0"/>
              <a:cs typeface="Arial" panose="020B0604020202020204" pitchFamily="34" charset="0"/>
            </a:endParaRPr>
          </a:p>
        </p:txBody>
      </p:sp>
      <p:sp>
        <p:nvSpPr>
          <p:cNvPr id="1638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جبل الزيتون</a:t>
            </a:r>
            <a:endParaRPr lang="en-US" sz="1800" b="1" dirty="0">
              <a:latin typeface="Arial" panose="020B0604020202020204" pitchFamily="34" charset="0"/>
              <a:cs typeface="Arial" panose="020B0604020202020204" pitchFamily="34" charset="0"/>
            </a:endParaRPr>
          </a:p>
        </p:txBody>
      </p:sp>
      <p:sp>
        <p:nvSpPr>
          <p:cNvPr id="16388" name="Text Box 7"/>
          <p:cNvSpPr txBox="1">
            <a:spLocks noChangeArrowheads="1"/>
          </p:cNvSpPr>
          <p:nvPr/>
        </p:nvSpPr>
        <p:spPr bwMode="auto">
          <a:xfrm>
            <a:off x="3219450" y="2362200"/>
            <a:ext cx="5753100" cy="304698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ولكنكم ستنالون قوة متى حل الروح القدس عليكم وتكونون لي شهوداً في أورشليم وفي كل اليهودية والسامرة وإلى أقصى الأرض.</a:t>
            </a:r>
          </a:p>
          <a:p>
            <a:pPr algn="r"/>
            <a:endParaRPr lang="en-US" sz="3200" b="1" dirty="0">
              <a:latin typeface="Arial" panose="020B0604020202020204" pitchFamily="34" charset="0"/>
              <a:cs typeface="Arial" panose="020B0604020202020204" pitchFamily="34" charset="0"/>
            </a:endParaRPr>
          </a:p>
          <a:p>
            <a:pPr algn="r"/>
            <a:r>
              <a:rPr lang="ar-JO" sz="3200" b="1" dirty="0">
                <a:latin typeface="Arial" panose="020B0604020202020204" pitchFamily="34" charset="0"/>
                <a:cs typeface="Arial" panose="020B0604020202020204" pitchFamily="34" charset="0"/>
              </a:rPr>
              <a:t>أعمال 1: 8</a:t>
            </a:r>
            <a:endParaRPr lang="en-US" sz="3200" b="1"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ang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وانغ خان</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612466"/>
      </p:ext>
    </p:extLst>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ltay_beluc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0"/>
            <a:ext cx="12344400" cy="68580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جبال تارباجاتاي</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6231563"/>
      </p:ext>
    </p:extLst>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Uig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 y="-1143000"/>
            <a:ext cx="12293600" cy="92202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الأويغور</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6622564"/>
      </p:ext>
    </p:extLst>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AntiochXi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53472" cy="6858000"/>
          </a:xfrm>
          <a:prstGeom prst="rect">
            <a:avLst/>
          </a:prstGeom>
        </p:spPr>
      </p:pic>
      <p:sp>
        <p:nvSpPr>
          <p:cNvPr id="7" name="Rectangle 6"/>
          <p:cNvSpPr/>
          <p:nvPr/>
        </p:nvSpPr>
        <p:spPr>
          <a:xfrm>
            <a:off x="1066801" y="381000"/>
            <a:ext cx="9142412"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ميرف</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4" name="TextBox 3"/>
          <p:cNvSpPr txBox="1"/>
          <p:nvPr/>
        </p:nvSpPr>
        <p:spPr>
          <a:xfrm>
            <a:off x="533400" y="1704202"/>
            <a:ext cx="1524000" cy="338554"/>
          </a:xfrm>
          <a:prstGeom prst="rect">
            <a:avLst/>
          </a:prstGeom>
          <a:solidFill>
            <a:schemeClr val="bg2"/>
          </a:solidFill>
        </p:spPr>
        <p:txBody>
          <a:bodyPr wrap="square" rtlCol="0">
            <a:spAutoFit/>
          </a:bodyPr>
          <a:lstStyle/>
          <a:p>
            <a:pPr algn="ctr"/>
            <a:r>
              <a:rPr lang="ar-JO" sz="1600" b="1" dirty="0">
                <a:latin typeface="Arial" panose="020B0604020202020204" pitchFamily="34" charset="0"/>
                <a:cs typeface="Arial" panose="020B0604020202020204" pitchFamily="34" charset="0"/>
              </a:rPr>
              <a:t>أنطاكية</a:t>
            </a:r>
            <a:endParaRPr lang="en-US" sz="1600" b="1" dirty="0">
              <a:latin typeface="Arial" panose="020B0604020202020204" pitchFamily="34" charset="0"/>
              <a:cs typeface="Arial" panose="020B0604020202020204" pitchFamily="34" charset="0"/>
            </a:endParaRPr>
          </a:p>
        </p:txBody>
      </p:sp>
      <p:sp>
        <p:nvSpPr>
          <p:cNvPr id="8" name="TextBox 7"/>
          <p:cNvSpPr txBox="1"/>
          <p:nvPr/>
        </p:nvSpPr>
        <p:spPr>
          <a:xfrm>
            <a:off x="4343400" y="2125135"/>
            <a:ext cx="838200" cy="338554"/>
          </a:xfrm>
          <a:prstGeom prst="rect">
            <a:avLst/>
          </a:prstGeom>
          <a:solidFill>
            <a:schemeClr val="bg2"/>
          </a:solidFill>
        </p:spPr>
        <p:txBody>
          <a:bodyPr wrap="square" rtlCol="0">
            <a:spAutoFit/>
          </a:bodyPr>
          <a:lstStyle>
            <a:defPPr>
              <a:defRPr lang="en-US"/>
            </a:defPPr>
            <a:lvl1pPr algn="ctr">
              <a:defRPr sz="1600" b="1">
                <a:latin typeface="Arial"/>
                <a:cs typeface="Arial"/>
              </a:defRPr>
            </a:lvl1pPr>
          </a:lstStyle>
          <a:p>
            <a:r>
              <a:rPr lang="ar-JO" dirty="0">
                <a:latin typeface="Arial" panose="020B0604020202020204" pitchFamily="34" charset="0"/>
                <a:cs typeface="Arial" panose="020B0604020202020204" pitchFamily="34" charset="0"/>
              </a:rPr>
              <a:t>ميرف</a:t>
            </a:r>
            <a:endParaRPr lang="en-US" dirty="0">
              <a:latin typeface="Arial" panose="020B0604020202020204" pitchFamily="34" charset="0"/>
              <a:cs typeface="Arial" panose="020B0604020202020204" pitchFamily="34" charset="0"/>
            </a:endParaRPr>
          </a:p>
        </p:txBody>
      </p:sp>
      <p:sp>
        <p:nvSpPr>
          <p:cNvPr id="9" name="Donut 8"/>
          <p:cNvSpPr/>
          <p:nvPr/>
        </p:nvSpPr>
        <p:spPr bwMode="auto">
          <a:xfrm>
            <a:off x="4785360" y="19050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8761413" y="2286001"/>
            <a:ext cx="1143000" cy="338554"/>
          </a:xfrm>
          <a:prstGeom prst="rect">
            <a:avLst/>
          </a:prstGeom>
          <a:solidFill>
            <a:schemeClr val="bg2"/>
          </a:solidFill>
        </p:spPr>
        <p:txBody>
          <a:bodyPr wrap="square" rtlCol="0">
            <a:spAutoFit/>
          </a:bodyPr>
          <a:lstStyle/>
          <a:p>
            <a:pPr algn="ctr"/>
            <a:r>
              <a:rPr lang="ar-JO" sz="1600" b="1" dirty="0">
                <a:latin typeface="Arial" panose="020B0604020202020204" pitchFamily="34" charset="0"/>
                <a:cs typeface="Arial" panose="020B0604020202020204" pitchFamily="34" charset="0"/>
              </a:rPr>
              <a:t>تشيان</a:t>
            </a:r>
            <a:endParaRPr lang="en-US" sz="1600" b="1" dirty="0">
              <a:latin typeface="Arial" panose="020B0604020202020204" pitchFamily="34" charset="0"/>
              <a:cs typeface="Arial" panose="020B0604020202020204" pitchFamily="34" charset="0"/>
            </a:endParaRPr>
          </a:p>
        </p:txBody>
      </p:sp>
      <p:sp>
        <p:nvSpPr>
          <p:cNvPr id="11" name="Donut 10"/>
          <p:cNvSpPr/>
          <p:nvPr/>
        </p:nvSpPr>
        <p:spPr bwMode="auto">
          <a:xfrm>
            <a:off x="3810000" y="23469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2" name="TextBox 11"/>
          <p:cNvSpPr txBox="1"/>
          <p:nvPr/>
        </p:nvSpPr>
        <p:spPr>
          <a:xfrm>
            <a:off x="2834641" y="2265824"/>
            <a:ext cx="1065671" cy="276578"/>
          </a:xfrm>
          <a:prstGeom prst="rect">
            <a:avLst/>
          </a:prstGeom>
          <a:solidFill>
            <a:schemeClr val="bg2">
              <a:alpha val="0"/>
            </a:schemeClr>
          </a:solidFill>
        </p:spPr>
        <p:txBody>
          <a:bodyPr wrap="square" rtlCol="0">
            <a:spAutoFit/>
          </a:bodyPr>
          <a:lstStyle/>
          <a:p>
            <a:pPr algn="ctr"/>
            <a:r>
              <a:rPr lang="en-US" sz="1200" b="1" dirty="0">
                <a:solidFill>
                  <a:srgbClr val="000514"/>
                </a:solidFill>
                <a:latin typeface="Arial" panose="020B0604020202020204" pitchFamily="34" charset="0"/>
                <a:cs typeface="Arial" panose="020B0604020202020204" pitchFamily="34" charset="0"/>
              </a:rPr>
              <a:t>NISHAPUR</a:t>
            </a:r>
          </a:p>
        </p:txBody>
      </p:sp>
      <p:sp>
        <p:nvSpPr>
          <p:cNvPr id="13" name="Donut 12"/>
          <p:cNvSpPr/>
          <p:nvPr/>
        </p:nvSpPr>
        <p:spPr bwMode="auto">
          <a:xfrm>
            <a:off x="4280182" y="26670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5" name="TextBox 14"/>
          <p:cNvSpPr txBox="1"/>
          <p:nvPr/>
        </p:nvSpPr>
        <p:spPr>
          <a:xfrm>
            <a:off x="4253089" y="2542402"/>
            <a:ext cx="776111" cy="276999"/>
          </a:xfrm>
          <a:prstGeom prst="rect">
            <a:avLst/>
          </a:prstGeom>
          <a:solidFill>
            <a:schemeClr val="bg2">
              <a:alpha val="0"/>
            </a:schemeClr>
          </a:solidFill>
        </p:spPr>
        <p:txBody>
          <a:bodyPr wrap="square" rtlCol="0">
            <a:spAutoFit/>
          </a:bodyPr>
          <a:lstStyle/>
          <a:p>
            <a:pPr algn="ctr"/>
            <a:r>
              <a:rPr lang="en-US" sz="1200" b="1" dirty="0">
                <a:solidFill>
                  <a:srgbClr val="000514"/>
                </a:solidFill>
                <a:latin typeface="Arial" panose="020B0604020202020204" pitchFamily="34" charset="0"/>
                <a:cs typeface="Arial" panose="020B0604020202020204" pitchFamily="34" charset="0"/>
              </a:rPr>
              <a:t>HERAT</a:t>
            </a:r>
          </a:p>
        </p:txBody>
      </p:sp>
      <p:sp>
        <p:nvSpPr>
          <p:cNvPr id="16" name="Donut 15"/>
          <p:cNvSpPr/>
          <p:nvPr/>
        </p:nvSpPr>
        <p:spPr bwMode="auto">
          <a:xfrm>
            <a:off x="1413933" y="2238022"/>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7" name="TextBox 16"/>
          <p:cNvSpPr txBox="1"/>
          <p:nvPr/>
        </p:nvSpPr>
        <p:spPr>
          <a:xfrm>
            <a:off x="1143000" y="1981201"/>
            <a:ext cx="856544" cy="276999"/>
          </a:xfrm>
          <a:prstGeom prst="rect">
            <a:avLst/>
          </a:prstGeom>
          <a:solidFill>
            <a:schemeClr val="bg2">
              <a:alpha val="0"/>
            </a:schemeClr>
          </a:solidFill>
        </p:spPr>
        <p:txBody>
          <a:bodyPr wrap="square" rtlCol="0">
            <a:spAutoFit/>
          </a:bodyPr>
          <a:lstStyle/>
          <a:p>
            <a:pPr algn="ctr"/>
            <a:r>
              <a:rPr lang="en-US" sz="1200" b="1" dirty="0">
                <a:solidFill>
                  <a:schemeClr val="bg2"/>
                </a:solidFill>
                <a:latin typeface="Arial" panose="020B0604020202020204" pitchFamily="34" charset="0"/>
                <a:cs typeface="Arial" panose="020B0604020202020204" pitchFamily="34" charset="0"/>
              </a:rPr>
              <a:t>EDESSA</a:t>
            </a:r>
          </a:p>
        </p:txBody>
      </p:sp>
      <p:sp>
        <p:nvSpPr>
          <p:cNvPr id="18" name="Donut 17"/>
          <p:cNvSpPr/>
          <p:nvPr/>
        </p:nvSpPr>
        <p:spPr bwMode="auto">
          <a:xfrm>
            <a:off x="1662289" y="23622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9" name="TextBox 18"/>
          <p:cNvSpPr txBox="1"/>
          <p:nvPr/>
        </p:nvSpPr>
        <p:spPr>
          <a:xfrm>
            <a:off x="1371600" y="2376312"/>
            <a:ext cx="853440" cy="276999"/>
          </a:xfrm>
          <a:prstGeom prst="rect">
            <a:avLst/>
          </a:prstGeom>
          <a:solidFill>
            <a:schemeClr val="bg2">
              <a:alpha val="0"/>
            </a:schemeClr>
          </a:solidFill>
        </p:spPr>
        <p:txBody>
          <a:bodyPr wrap="square" rtlCol="0">
            <a:spAutoFit/>
          </a:bodyPr>
          <a:lstStyle/>
          <a:p>
            <a:pPr algn="ctr"/>
            <a:r>
              <a:rPr lang="en-US" sz="1200" b="1" dirty="0">
                <a:solidFill>
                  <a:srgbClr val="000514"/>
                </a:solidFill>
                <a:latin typeface="Arial" panose="020B0604020202020204" pitchFamily="34" charset="0"/>
                <a:cs typeface="Arial" panose="020B0604020202020204" pitchFamily="34" charset="0"/>
              </a:rPr>
              <a:t>NISIBIS</a:t>
            </a:r>
          </a:p>
        </p:txBody>
      </p:sp>
      <p:sp>
        <p:nvSpPr>
          <p:cNvPr id="20" name="Donut 19"/>
          <p:cNvSpPr/>
          <p:nvPr/>
        </p:nvSpPr>
        <p:spPr bwMode="auto">
          <a:xfrm>
            <a:off x="1965960" y="23622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1" name="TextBox 20"/>
          <p:cNvSpPr txBox="1"/>
          <p:nvPr/>
        </p:nvSpPr>
        <p:spPr>
          <a:xfrm>
            <a:off x="1981200" y="2266245"/>
            <a:ext cx="876300" cy="276999"/>
          </a:xfrm>
          <a:prstGeom prst="rect">
            <a:avLst/>
          </a:prstGeom>
          <a:solidFill>
            <a:schemeClr val="bg2">
              <a:alpha val="0"/>
            </a:schemeClr>
          </a:solidFill>
        </p:spPr>
        <p:txBody>
          <a:bodyPr wrap="square" rtlCol="0">
            <a:spAutoFit/>
          </a:bodyPr>
          <a:lstStyle/>
          <a:p>
            <a:pPr algn="ctr"/>
            <a:r>
              <a:rPr lang="en-US" sz="1200" b="1" dirty="0">
                <a:solidFill>
                  <a:srgbClr val="000514"/>
                </a:solidFill>
                <a:latin typeface="Arial" panose="020B0604020202020204" pitchFamily="34" charset="0"/>
                <a:cs typeface="Arial" panose="020B0604020202020204" pitchFamily="34" charset="0"/>
              </a:rPr>
              <a:t>ARBELA</a:t>
            </a:r>
          </a:p>
        </p:txBody>
      </p:sp>
      <p:sp>
        <p:nvSpPr>
          <p:cNvPr id="22" name="Donut 21"/>
          <p:cNvSpPr/>
          <p:nvPr/>
        </p:nvSpPr>
        <p:spPr bwMode="auto">
          <a:xfrm>
            <a:off x="2133600" y="29565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3" name="TextBox 22"/>
          <p:cNvSpPr txBox="1"/>
          <p:nvPr/>
        </p:nvSpPr>
        <p:spPr>
          <a:xfrm>
            <a:off x="2077156" y="2861313"/>
            <a:ext cx="1199444" cy="276999"/>
          </a:xfrm>
          <a:prstGeom prst="rect">
            <a:avLst/>
          </a:prstGeom>
          <a:solidFill>
            <a:schemeClr val="bg2">
              <a:alpha val="0"/>
            </a:schemeClr>
          </a:solidFill>
        </p:spPr>
        <p:txBody>
          <a:bodyPr wrap="square" rtlCol="0">
            <a:spAutoFit/>
          </a:bodyPr>
          <a:lstStyle/>
          <a:p>
            <a:pPr algn="ctr"/>
            <a:r>
              <a:rPr lang="en-US" sz="1200" b="1" dirty="0">
                <a:solidFill>
                  <a:srgbClr val="000514"/>
                </a:solidFill>
                <a:latin typeface="Arial" panose="020B0604020202020204" pitchFamily="34" charset="0"/>
                <a:cs typeface="Arial" panose="020B0604020202020204" pitchFamily="34" charset="0"/>
              </a:rPr>
              <a:t>CTESIPHON</a:t>
            </a:r>
          </a:p>
        </p:txBody>
      </p:sp>
      <p:sp>
        <p:nvSpPr>
          <p:cNvPr id="24" name="Donut 23"/>
          <p:cNvSpPr/>
          <p:nvPr/>
        </p:nvSpPr>
        <p:spPr bwMode="auto">
          <a:xfrm>
            <a:off x="4215272" y="21945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5" name="TextBox 24"/>
          <p:cNvSpPr txBox="1"/>
          <p:nvPr/>
        </p:nvSpPr>
        <p:spPr>
          <a:xfrm>
            <a:off x="4862689" y="1800580"/>
            <a:ext cx="1343378" cy="276999"/>
          </a:xfrm>
          <a:prstGeom prst="rect">
            <a:avLst/>
          </a:prstGeom>
          <a:solidFill>
            <a:schemeClr val="bg2">
              <a:alpha val="0"/>
            </a:schemeClr>
          </a:solidFill>
        </p:spPr>
        <p:txBody>
          <a:bodyPr wrap="square" rtlCol="0">
            <a:spAutoFit/>
          </a:bodyPr>
          <a:lstStyle/>
          <a:p>
            <a:r>
              <a:rPr lang="en-US" sz="1200" b="1" dirty="0">
                <a:solidFill>
                  <a:srgbClr val="000514"/>
                </a:solidFill>
                <a:latin typeface="Arial" panose="020B0604020202020204" pitchFamily="34" charset="0"/>
                <a:cs typeface="Arial" panose="020B0604020202020204" pitchFamily="34" charset="0"/>
              </a:rPr>
              <a:t>SAMARKAND</a:t>
            </a:r>
          </a:p>
        </p:txBody>
      </p:sp>
      <p:sp>
        <p:nvSpPr>
          <p:cNvPr id="28" name="Donut 27"/>
          <p:cNvSpPr/>
          <p:nvPr/>
        </p:nvSpPr>
        <p:spPr bwMode="auto">
          <a:xfrm>
            <a:off x="9752013" y="2112214"/>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9" name="Donut 28"/>
          <p:cNvSpPr/>
          <p:nvPr/>
        </p:nvSpPr>
        <p:spPr bwMode="auto">
          <a:xfrm>
            <a:off x="4634089" y="1704202"/>
            <a:ext cx="457200" cy="417267"/>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1089566"/>
      </p:ext>
    </p:extLst>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تاريخ الكنيسة الآسيوية</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dirty="0">
                <a:solidFill>
                  <a:srgbClr val="000000"/>
                </a:solidFill>
                <a:latin typeface="Eras Bold ITC"/>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3466936714"/>
      </p:ext>
    </p:extLst>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rracottaWarri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محاربو تيرا كوتا (تشيان)</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826903"/>
      </p:ext>
    </p:extLst>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ngDynastyMap7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8900"/>
            <a:ext cx="8331200" cy="6616700"/>
          </a:xfrm>
          <a:prstGeom prst="rect">
            <a:avLst/>
          </a:prstGeom>
        </p:spPr>
      </p:pic>
      <p:sp>
        <p:nvSpPr>
          <p:cNvPr id="7" name="Rectangle 6"/>
          <p:cNvSpPr/>
          <p:nvPr/>
        </p:nvSpPr>
        <p:spPr>
          <a:xfrm>
            <a:off x="1981200" y="381000"/>
            <a:ext cx="8331200" cy="584775"/>
          </a:xfrm>
          <a:prstGeom prst="rect">
            <a:avLst/>
          </a:prstGeom>
          <a:solidFill>
            <a:srgbClr val="000514">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خارطة سلالة تانغ (750 م)</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785236"/>
      </p:ext>
    </p:extLst>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6716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تاريخ الكنيسة الآسيوية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033612"/>
      </p:ext>
    </p:extLst>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storian_stele_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61520" cy="6856412"/>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التذكاري المسيحي في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994016"/>
      </p:ext>
    </p:extLst>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التذكاري المسيحي في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629943"/>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descr="PersianEmpire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959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تاريخ الكنيسة الآسيوية</a:t>
            </a:r>
            <a:endParaRPr lang="en-US" sz="3600" b="1" dirty="0">
              <a:solidFill>
                <a:srgbClr val="FFFFFF"/>
              </a:solidFill>
              <a:latin typeface="Arial" panose="020B0604020202020204" pitchFamily="34" charset="0"/>
              <a:cs typeface="Arial" panose="020B0604020202020204" pitchFamily="34" charset="0"/>
            </a:endParaRPr>
          </a:p>
        </p:txBody>
      </p:sp>
      <p:sp>
        <p:nvSpPr>
          <p:cNvPr id="17411" name="Freeform 7"/>
          <p:cNvSpPr>
            <a:spLocks/>
          </p:cNvSpPr>
          <p:nvPr/>
        </p:nvSpPr>
        <p:spPr bwMode="auto">
          <a:xfrm>
            <a:off x="5264151" y="2139950"/>
            <a:ext cx="1427163" cy="1722438"/>
          </a:xfrm>
          <a:custGeom>
            <a:avLst/>
            <a:gdLst>
              <a:gd name="T0" fmla="*/ 0 w 1426516"/>
              <a:gd name="T1" fmla="*/ 713605 h 1722110"/>
              <a:gd name="T2" fmla="*/ 104520 w 1426516"/>
              <a:gd name="T3" fmla="*/ 696201 h 1722110"/>
              <a:gd name="T4" fmla="*/ 121940 w 1426516"/>
              <a:gd name="T5" fmla="*/ 643986 h 1722110"/>
              <a:gd name="T6" fmla="*/ 191622 w 1426516"/>
              <a:gd name="T7" fmla="*/ 539555 h 1722110"/>
              <a:gd name="T8" fmla="*/ 209042 w 1426516"/>
              <a:gd name="T9" fmla="*/ 487340 h 1722110"/>
              <a:gd name="T10" fmla="*/ 174201 w 1426516"/>
              <a:gd name="T11" fmla="*/ 348099 h 1722110"/>
              <a:gd name="T12" fmla="*/ 139361 w 1426516"/>
              <a:gd name="T13" fmla="*/ 295884 h 1722110"/>
              <a:gd name="T14" fmla="*/ 261301 w 1426516"/>
              <a:gd name="T15" fmla="*/ 243668 h 1722110"/>
              <a:gd name="T16" fmla="*/ 383244 w 1426516"/>
              <a:gd name="T17" fmla="*/ 208860 h 1722110"/>
              <a:gd name="T18" fmla="*/ 487763 w 1426516"/>
              <a:gd name="T19" fmla="*/ 156645 h 1722110"/>
              <a:gd name="T20" fmla="*/ 557444 w 1426516"/>
              <a:gd name="T21" fmla="*/ 121834 h 1722110"/>
              <a:gd name="T22" fmla="*/ 609703 w 1426516"/>
              <a:gd name="T23" fmla="*/ 104430 h 1722110"/>
              <a:gd name="T24" fmla="*/ 661965 w 1426516"/>
              <a:gd name="T25" fmla="*/ 69619 h 1722110"/>
              <a:gd name="T26" fmla="*/ 766484 w 1426516"/>
              <a:gd name="T27" fmla="*/ 34811 h 1722110"/>
              <a:gd name="T28" fmla="*/ 818745 w 1426516"/>
              <a:gd name="T29" fmla="*/ 17404 h 1722110"/>
              <a:gd name="T30" fmla="*/ 975526 w 1426516"/>
              <a:gd name="T31" fmla="*/ 0 h 1722110"/>
              <a:gd name="T32" fmla="*/ 1323929 w 1426516"/>
              <a:gd name="T33" fmla="*/ 52215 h 1722110"/>
              <a:gd name="T34" fmla="*/ 1376189 w 1426516"/>
              <a:gd name="T35" fmla="*/ 87026 h 1722110"/>
              <a:gd name="T36" fmla="*/ 1428450 w 1426516"/>
              <a:gd name="T37" fmla="*/ 191453 h 1722110"/>
              <a:gd name="T38" fmla="*/ 1411029 w 1426516"/>
              <a:gd name="T39" fmla="*/ 417721 h 1722110"/>
              <a:gd name="T40" fmla="*/ 1358769 w 1426516"/>
              <a:gd name="T41" fmla="*/ 469933 h 1722110"/>
              <a:gd name="T42" fmla="*/ 1289088 w 1426516"/>
              <a:gd name="T43" fmla="*/ 487340 h 1722110"/>
              <a:gd name="T44" fmla="*/ 1236828 w 1426516"/>
              <a:gd name="T45" fmla="*/ 504744 h 1722110"/>
              <a:gd name="T46" fmla="*/ 1097467 w 1426516"/>
              <a:gd name="T47" fmla="*/ 609175 h 1722110"/>
              <a:gd name="T48" fmla="*/ 1062627 w 1426516"/>
              <a:gd name="T49" fmla="*/ 661390 h 1722110"/>
              <a:gd name="T50" fmla="*/ 1027788 w 1426516"/>
              <a:gd name="T51" fmla="*/ 765820 h 1722110"/>
              <a:gd name="T52" fmla="*/ 1010367 w 1426516"/>
              <a:gd name="T53" fmla="*/ 818035 h 1722110"/>
              <a:gd name="T54" fmla="*/ 1027788 w 1426516"/>
              <a:gd name="T55" fmla="*/ 922465 h 1722110"/>
              <a:gd name="T56" fmla="*/ 1080047 w 1426516"/>
              <a:gd name="T57" fmla="*/ 992085 h 1722110"/>
              <a:gd name="T58" fmla="*/ 1097467 w 1426516"/>
              <a:gd name="T59" fmla="*/ 1044300 h 1722110"/>
              <a:gd name="T60" fmla="*/ 1114887 w 1426516"/>
              <a:gd name="T61" fmla="*/ 1235753 h 1722110"/>
              <a:gd name="T62" fmla="*/ 1149728 w 1426516"/>
              <a:gd name="T63" fmla="*/ 1270565 h 1722110"/>
              <a:gd name="T64" fmla="*/ 1236828 w 1426516"/>
              <a:gd name="T65" fmla="*/ 1374995 h 1722110"/>
              <a:gd name="T66" fmla="*/ 1254248 w 1426516"/>
              <a:gd name="T67" fmla="*/ 1427210 h 1722110"/>
              <a:gd name="T68" fmla="*/ 1236828 w 1426516"/>
              <a:gd name="T69" fmla="*/ 1601260 h 1722110"/>
              <a:gd name="T70" fmla="*/ 1149728 w 1426516"/>
              <a:gd name="T71" fmla="*/ 1670879 h 1722110"/>
              <a:gd name="T72" fmla="*/ 1045207 w 1426516"/>
              <a:gd name="T73" fmla="*/ 1723094 h 1722110"/>
              <a:gd name="T74" fmla="*/ 522604 w 1426516"/>
              <a:gd name="T75" fmla="*/ 1705690 h 1722110"/>
              <a:gd name="T76" fmla="*/ 418082 w 1426516"/>
              <a:gd name="T77" fmla="*/ 1636069 h 1722110"/>
              <a:gd name="T78" fmla="*/ 330982 w 1426516"/>
              <a:gd name="T79" fmla="*/ 1549044 h 1722110"/>
              <a:gd name="T80" fmla="*/ 278721 w 1426516"/>
              <a:gd name="T81" fmla="*/ 1496829 h 1722110"/>
              <a:gd name="T82" fmla="*/ 243882 w 1426516"/>
              <a:gd name="T83" fmla="*/ 1444614 h 1722110"/>
              <a:gd name="T84" fmla="*/ 174201 w 1426516"/>
              <a:gd name="T85" fmla="*/ 1287969 h 1722110"/>
              <a:gd name="T86" fmla="*/ 139361 w 1426516"/>
              <a:gd name="T87" fmla="*/ 1166134 h 1722110"/>
              <a:gd name="T88" fmla="*/ 104520 w 1426516"/>
              <a:gd name="T89" fmla="*/ 1096515 h 1722110"/>
              <a:gd name="T90" fmla="*/ 52261 w 1426516"/>
              <a:gd name="T91" fmla="*/ 922465 h 1722110"/>
              <a:gd name="T92" fmla="*/ 69682 w 1426516"/>
              <a:gd name="T93" fmla="*/ 731009 h 1722110"/>
              <a:gd name="T94" fmla="*/ 104520 w 1426516"/>
              <a:gd name="T95" fmla="*/ 678794 h 1722110"/>
              <a:gd name="T96" fmla="*/ 156781 w 1426516"/>
              <a:gd name="T97" fmla="*/ 661390 h 1722110"/>
              <a:gd name="T98" fmla="*/ 156781 w 1426516"/>
              <a:gd name="T99" fmla="*/ 504744 h 1722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26516" h="1722110">
                <a:moveTo>
                  <a:pt x="0" y="713197"/>
                </a:moveTo>
                <a:cubicBezTo>
                  <a:pt x="34793" y="707399"/>
                  <a:pt x="73753" y="713301"/>
                  <a:pt x="104379" y="695802"/>
                </a:cubicBezTo>
                <a:cubicBezTo>
                  <a:pt x="120299" y="686705"/>
                  <a:pt x="112870" y="659645"/>
                  <a:pt x="121775" y="643617"/>
                </a:cubicBezTo>
                <a:cubicBezTo>
                  <a:pt x="142083" y="607066"/>
                  <a:pt x="191361" y="539246"/>
                  <a:pt x="191361" y="539246"/>
                </a:cubicBezTo>
                <a:cubicBezTo>
                  <a:pt x="197160" y="521851"/>
                  <a:pt x="208757" y="505397"/>
                  <a:pt x="208757" y="487061"/>
                </a:cubicBezTo>
                <a:cubicBezTo>
                  <a:pt x="208757" y="467208"/>
                  <a:pt x="187693" y="375356"/>
                  <a:pt x="173964" y="347901"/>
                </a:cubicBezTo>
                <a:cubicBezTo>
                  <a:pt x="164614" y="329202"/>
                  <a:pt x="150769" y="313111"/>
                  <a:pt x="139172" y="295716"/>
                </a:cubicBezTo>
                <a:cubicBezTo>
                  <a:pt x="261574" y="254916"/>
                  <a:pt x="110456" y="308021"/>
                  <a:pt x="260947" y="243530"/>
                </a:cubicBezTo>
                <a:cubicBezTo>
                  <a:pt x="295888" y="228557"/>
                  <a:pt x="347410" y="217567"/>
                  <a:pt x="382722" y="208740"/>
                </a:cubicBezTo>
                <a:cubicBezTo>
                  <a:pt x="483015" y="141883"/>
                  <a:pt x="386268" y="199765"/>
                  <a:pt x="487100" y="156555"/>
                </a:cubicBezTo>
                <a:cubicBezTo>
                  <a:pt x="510936" y="146340"/>
                  <a:pt x="532850" y="131980"/>
                  <a:pt x="556686" y="121765"/>
                </a:cubicBezTo>
                <a:cubicBezTo>
                  <a:pt x="573541" y="114542"/>
                  <a:pt x="592473" y="112570"/>
                  <a:pt x="608875" y="104370"/>
                </a:cubicBezTo>
                <a:cubicBezTo>
                  <a:pt x="627576" y="95020"/>
                  <a:pt x="641959" y="78071"/>
                  <a:pt x="661065" y="69580"/>
                </a:cubicBezTo>
                <a:cubicBezTo>
                  <a:pt x="694579" y="54686"/>
                  <a:pt x="730650" y="46387"/>
                  <a:pt x="765443" y="34790"/>
                </a:cubicBezTo>
                <a:cubicBezTo>
                  <a:pt x="782839" y="28992"/>
                  <a:pt x="799407" y="19420"/>
                  <a:pt x="817632" y="17395"/>
                </a:cubicBezTo>
                <a:lnTo>
                  <a:pt x="974200" y="0"/>
                </a:lnTo>
                <a:cubicBezTo>
                  <a:pt x="1028650" y="3889"/>
                  <a:pt x="1242229" y="-1078"/>
                  <a:pt x="1322129" y="52185"/>
                </a:cubicBezTo>
                <a:lnTo>
                  <a:pt x="1374318" y="86975"/>
                </a:lnTo>
                <a:cubicBezTo>
                  <a:pt x="1391908" y="113357"/>
                  <a:pt x="1426508" y="155337"/>
                  <a:pt x="1426508" y="191345"/>
                </a:cubicBezTo>
                <a:cubicBezTo>
                  <a:pt x="1426508" y="266946"/>
                  <a:pt x="1427448" y="344137"/>
                  <a:pt x="1409111" y="417481"/>
                </a:cubicBezTo>
                <a:cubicBezTo>
                  <a:pt x="1403144" y="441348"/>
                  <a:pt x="1378282" y="457461"/>
                  <a:pt x="1356922" y="469666"/>
                </a:cubicBezTo>
                <a:cubicBezTo>
                  <a:pt x="1336163" y="481527"/>
                  <a:pt x="1310325" y="480493"/>
                  <a:pt x="1287336" y="487061"/>
                </a:cubicBezTo>
                <a:cubicBezTo>
                  <a:pt x="1269704" y="492098"/>
                  <a:pt x="1251177" y="495551"/>
                  <a:pt x="1235147" y="504456"/>
                </a:cubicBezTo>
                <a:cubicBezTo>
                  <a:pt x="1195073" y="526718"/>
                  <a:pt x="1129761" y="566597"/>
                  <a:pt x="1095975" y="608827"/>
                </a:cubicBezTo>
                <a:cubicBezTo>
                  <a:pt x="1082914" y="625152"/>
                  <a:pt x="1072780" y="643617"/>
                  <a:pt x="1061182" y="661012"/>
                </a:cubicBezTo>
                <a:lnTo>
                  <a:pt x="1026390" y="765382"/>
                </a:lnTo>
                <a:lnTo>
                  <a:pt x="1008993" y="817567"/>
                </a:lnTo>
                <a:cubicBezTo>
                  <a:pt x="1014792" y="852357"/>
                  <a:pt x="1013290" y="889190"/>
                  <a:pt x="1026390" y="921937"/>
                </a:cubicBezTo>
                <a:cubicBezTo>
                  <a:pt x="1037158" y="948856"/>
                  <a:pt x="1064194" y="966346"/>
                  <a:pt x="1078579" y="991518"/>
                </a:cubicBezTo>
                <a:cubicBezTo>
                  <a:pt x="1087677" y="1007438"/>
                  <a:pt x="1090176" y="1026308"/>
                  <a:pt x="1095975" y="1043703"/>
                </a:cubicBezTo>
                <a:cubicBezTo>
                  <a:pt x="1101774" y="1107485"/>
                  <a:pt x="1098970" y="1172644"/>
                  <a:pt x="1113372" y="1235048"/>
                </a:cubicBezTo>
                <a:cubicBezTo>
                  <a:pt x="1117060" y="1251029"/>
                  <a:pt x="1137919" y="1257032"/>
                  <a:pt x="1148165" y="1269839"/>
                </a:cubicBezTo>
                <a:cubicBezTo>
                  <a:pt x="1245037" y="1390922"/>
                  <a:pt x="1111181" y="1250254"/>
                  <a:pt x="1235147" y="1374209"/>
                </a:cubicBezTo>
                <a:cubicBezTo>
                  <a:pt x="1240946" y="1391604"/>
                  <a:pt x="1252543" y="1408058"/>
                  <a:pt x="1252543" y="1426394"/>
                </a:cubicBezTo>
                <a:cubicBezTo>
                  <a:pt x="1252543" y="1484667"/>
                  <a:pt x="1248251" y="1543565"/>
                  <a:pt x="1235147" y="1600345"/>
                </a:cubicBezTo>
                <a:cubicBezTo>
                  <a:pt x="1219847" y="1666640"/>
                  <a:pt x="1194169" y="1646925"/>
                  <a:pt x="1148165" y="1669925"/>
                </a:cubicBezTo>
                <a:cubicBezTo>
                  <a:pt x="1013270" y="1737366"/>
                  <a:pt x="1174965" y="1678387"/>
                  <a:pt x="1043786" y="1722110"/>
                </a:cubicBezTo>
                <a:cubicBezTo>
                  <a:pt x="869822" y="1716312"/>
                  <a:pt x="694299" y="1728658"/>
                  <a:pt x="521893" y="1704715"/>
                </a:cubicBezTo>
                <a:cubicBezTo>
                  <a:pt x="480476" y="1698963"/>
                  <a:pt x="447083" y="1664702"/>
                  <a:pt x="417514" y="1635135"/>
                </a:cubicBezTo>
                <a:lnTo>
                  <a:pt x="330532" y="1548159"/>
                </a:lnTo>
                <a:cubicBezTo>
                  <a:pt x="313136" y="1530764"/>
                  <a:pt x="291990" y="1516443"/>
                  <a:pt x="278343" y="1495974"/>
                </a:cubicBezTo>
                <a:lnTo>
                  <a:pt x="243550" y="1443789"/>
                </a:lnTo>
                <a:cubicBezTo>
                  <a:pt x="202145" y="1319585"/>
                  <a:pt x="229100" y="1369931"/>
                  <a:pt x="173964" y="1287234"/>
                </a:cubicBezTo>
                <a:cubicBezTo>
                  <a:pt x="165137" y="1251926"/>
                  <a:pt x="154146" y="1200404"/>
                  <a:pt x="139172" y="1165468"/>
                </a:cubicBezTo>
                <a:cubicBezTo>
                  <a:pt x="128956" y="1141634"/>
                  <a:pt x="114010" y="1119964"/>
                  <a:pt x="104379" y="1095888"/>
                </a:cubicBezTo>
                <a:cubicBezTo>
                  <a:pt x="76144" y="1025306"/>
                  <a:pt x="69277" y="990282"/>
                  <a:pt x="52189" y="921937"/>
                </a:cubicBezTo>
                <a:cubicBezTo>
                  <a:pt x="57988" y="858155"/>
                  <a:pt x="56166" y="793215"/>
                  <a:pt x="69586" y="730592"/>
                </a:cubicBezTo>
                <a:cubicBezTo>
                  <a:pt x="73967" y="710149"/>
                  <a:pt x="88053" y="691467"/>
                  <a:pt x="104379" y="678407"/>
                </a:cubicBezTo>
                <a:cubicBezTo>
                  <a:pt x="118698" y="666952"/>
                  <a:pt x="151299" y="678576"/>
                  <a:pt x="156568" y="661012"/>
                </a:cubicBezTo>
                <a:cubicBezTo>
                  <a:pt x="171564" y="611028"/>
                  <a:pt x="156568" y="556641"/>
                  <a:pt x="156568" y="504456"/>
                </a:cubicBezTo>
              </a:path>
            </a:pathLst>
          </a:custGeom>
          <a:solidFill>
            <a:srgbClr val="008000">
              <a:alpha val="50195"/>
            </a:srgbClr>
          </a:solidFill>
          <a:ln w="9525">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412" name="Freeform 8"/>
          <p:cNvSpPr>
            <a:spLocks/>
          </p:cNvSpPr>
          <p:nvPr/>
        </p:nvSpPr>
        <p:spPr bwMode="auto">
          <a:xfrm>
            <a:off x="4102101" y="2695576"/>
            <a:ext cx="1319213" cy="974725"/>
          </a:xfrm>
          <a:custGeom>
            <a:avLst/>
            <a:gdLst>
              <a:gd name="T0" fmla="*/ 1213678 w 1319398"/>
              <a:gd name="T1" fmla="*/ 139419 h 974123"/>
              <a:gd name="T2" fmla="*/ 674614 w 1319398"/>
              <a:gd name="T3" fmla="*/ 121991 h 974123"/>
              <a:gd name="T4" fmla="*/ 639836 w 1319398"/>
              <a:gd name="T5" fmla="*/ 69710 h 974123"/>
              <a:gd name="T6" fmla="*/ 605058 w 1319398"/>
              <a:gd name="T7" fmla="*/ 34855 h 974123"/>
              <a:gd name="T8" fmla="*/ 500725 w 1319398"/>
              <a:gd name="T9" fmla="*/ 0 h 974123"/>
              <a:gd name="T10" fmla="*/ 448556 w 1319398"/>
              <a:gd name="T11" fmla="*/ 17428 h 974123"/>
              <a:gd name="T12" fmla="*/ 344223 w 1319398"/>
              <a:gd name="T13" fmla="*/ 87138 h 974123"/>
              <a:gd name="T14" fmla="*/ 170330 w 1319398"/>
              <a:gd name="T15" fmla="*/ 121991 h 974123"/>
              <a:gd name="T16" fmla="*/ 118162 w 1319398"/>
              <a:gd name="T17" fmla="*/ 156847 h 974123"/>
              <a:gd name="T18" fmla="*/ 31219 w 1319398"/>
              <a:gd name="T19" fmla="*/ 243984 h 974123"/>
              <a:gd name="T20" fmla="*/ 31219 w 1319398"/>
              <a:gd name="T21" fmla="*/ 714521 h 974123"/>
              <a:gd name="T22" fmla="*/ 65997 w 1319398"/>
              <a:gd name="T23" fmla="*/ 819085 h 974123"/>
              <a:gd name="T24" fmla="*/ 205108 w 1319398"/>
              <a:gd name="T25" fmla="*/ 941076 h 974123"/>
              <a:gd name="T26" fmla="*/ 309445 w 1319398"/>
              <a:gd name="T27" fmla="*/ 975930 h 974123"/>
              <a:gd name="T28" fmla="*/ 518112 w 1319398"/>
              <a:gd name="T29" fmla="*/ 958503 h 974123"/>
              <a:gd name="T30" fmla="*/ 570280 w 1319398"/>
              <a:gd name="T31" fmla="*/ 941076 h 974123"/>
              <a:gd name="T32" fmla="*/ 657227 w 1319398"/>
              <a:gd name="T33" fmla="*/ 906221 h 974123"/>
              <a:gd name="T34" fmla="*/ 726782 w 1319398"/>
              <a:gd name="T35" fmla="*/ 888794 h 974123"/>
              <a:gd name="T36" fmla="*/ 831116 w 1319398"/>
              <a:gd name="T37" fmla="*/ 853939 h 974123"/>
              <a:gd name="T38" fmla="*/ 1248456 w 1319398"/>
              <a:gd name="T39" fmla="*/ 836512 h 974123"/>
              <a:gd name="T40" fmla="*/ 1318012 w 1319398"/>
              <a:gd name="T41" fmla="*/ 731949 h 974123"/>
              <a:gd name="T42" fmla="*/ 1300625 w 1319398"/>
              <a:gd name="T43" fmla="*/ 644811 h 974123"/>
              <a:gd name="T44" fmla="*/ 1196288 w 1319398"/>
              <a:gd name="T45" fmla="*/ 487965 h 974123"/>
              <a:gd name="T46" fmla="*/ 1144123 w 1319398"/>
              <a:gd name="T47" fmla="*/ 365974 h 974123"/>
              <a:gd name="T48" fmla="*/ 1161510 w 1319398"/>
              <a:gd name="T49" fmla="*/ 226556 h 974123"/>
              <a:gd name="T50" fmla="*/ 1091954 w 1319398"/>
              <a:gd name="T51" fmla="*/ 156847 h 974123"/>
              <a:gd name="T52" fmla="*/ 987619 w 1319398"/>
              <a:gd name="T53" fmla="*/ 121991 h 9741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19398" h="974123">
                <a:moveTo>
                  <a:pt x="1214188" y="139161"/>
                </a:moveTo>
                <a:cubicBezTo>
                  <a:pt x="1034425" y="133363"/>
                  <a:pt x="853449" y="143407"/>
                  <a:pt x="674899" y="121766"/>
                </a:cubicBezTo>
                <a:cubicBezTo>
                  <a:pt x="654144" y="119250"/>
                  <a:pt x="653167" y="85906"/>
                  <a:pt x="640106" y="69581"/>
                </a:cubicBezTo>
                <a:cubicBezTo>
                  <a:pt x="629860" y="56774"/>
                  <a:pt x="619983" y="42124"/>
                  <a:pt x="605313" y="34790"/>
                </a:cubicBezTo>
                <a:cubicBezTo>
                  <a:pt x="572510" y="18390"/>
                  <a:pt x="500935" y="0"/>
                  <a:pt x="500935" y="0"/>
                </a:cubicBezTo>
                <a:cubicBezTo>
                  <a:pt x="483538" y="5798"/>
                  <a:pt x="464775" y="8490"/>
                  <a:pt x="448745" y="17395"/>
                </a:cubicBezTo>
                <a:cubicBezTo>
                  <a:pt x="412192" y="37701"/>
                  <a:pt x="385613" y="80102"/>
                  <a:pt x="344367" y="86976"/>
                </a:cubicBezTo>
                <a:cubicBezTo>
                  <a:pt x="216404" y="108301"/>
                  <a:pt x="274208" y="95817"/>
                  <a:pt x="170402" y="121766"/>
                </a:cubicBezTo>
                <a:cubicBezTo>
                  <a:pt x="153006" y="133363"/>
                  <a:pt x="132997" y="141773"/>
                  <a:pt x="118213" y="156556"/>
                </a:cubicBezTo>
                <a:cubicBezTo>
                  <a:pt x="2236" y="272523"/>
                  <a:pt x="170404" y="150756"/>
                  <a:pt x="31231" y="243531"/>
                </a:cubicBezTo>
                <a:cubicBezTo>
                  <a:pt x="-15324" y="429730"/>
                  <a:pt x="-5190" y="361160"/>
                  <a:pt x="31231" y="713198"/>
                </a:cubicBezTo>
                <a:cubicBezTo>
                  <a:pt x="35005" y="749675"/>
                  <a:pt x="45681" y="787056"/>
                  <a:pt x="66024" y="817568"/>
                </a:cubicBezTo>
                <a:cubicBezTo>
                  <a:pt x="106617" y="878452"/>
                  <a:pt x="118214" y="910342"/>
                  <a:pt x="205195" y="939333"/>
                </a:cubicBezTo>
                <a:lnTo>
                  <a:pt x="309574" y="974123"/>
                </a:lnTo>
                <a:cubicBezTo>
                  <a:pt x="379160" y="968325"/>
                  <a:pt x="449117" y="965956"/>
                  <a:pt x="518331" y="956728"/>
                </a:cubicBezTo>
                <a:cubicBezTo>
                  <a:pt x="536507" y="954305"/>
                  <a:pt x="553350" y="945771"/>
                  <a:pt x="570520" y="939333"/>
                </a:cubicBezTo>
                <a:cubicBezTo>
                  <a:pt x="599759" y="928369"/>
                  <a:pt x="627878" y="914417"/>
                  <a:pt x="657503" y="904543"/>
                </a:cubicBezTo>
                <a:cubicBezTo>
                  <a:pt x="680185" y="896983"/>
                  <a:pt x="704187" y="894018"/>
                  <a:pt x="727088" y="887148"/>
                </a:cubicBezTo>
                <a:cubicBezTo>
                  <a:pt x="762216" y="876610"/>
                  <a:pt x="794824" y="853885"/>
                  <a:pt x="831467" y="852358"/>
                </a:cubicBezTo>
                <a:lnTo>
                  <a:pt x="1248981" y="834963"/>
                </a:lnTo>
                <a:cubicBezTo>
                  <a:pt x="1272176" y="800173"/>
                  <a:pt x="1326768" y="771594"/>
                  <a:pt x="1318567" y="730593"/>
                </a:cubicBezTo>
                <a:cubicBezTo>
                  <a:pt x="1312768" y="701601"/>
                  <a:pt x="1313406" y="670533"/>
                  <a:pt x="1301171" y="643617"/>
                </a:cubicBezTo>
                <a:cubicBezTo>
                  <a:pt x="1214199" y="452293"/>
                  <a:pt x="1257675" y="608817"/>
                  <a:pt x="1196792" y="487062"/>
                </a:cubicBezTo>
                <a:cubicBezTo>
                  <a:pt x="1153798" y="401082"/>
                  <a:pt x="1170200" y="442083"/>
                  <a:pt x="1144603" y="365296"/>
                </a:cubicBezTo>
                <a:cubicBezTo>
                  <a:pt x="1150402" y="318909"/>
                  <a:pt x="1161999" y="272884"/>
                  <a:pt x="1161999" y="226136"/>
                </a:cubicBezTo>
                <a:cubicBezTo>
                  <a:pt x="1161999" y="166494"/>
                  <a:pt x="1138801" y="169809"/>
                  <a:pt x="1092413" y="156556"/>
                </a:cubicBezTo>
                <a:cubicBezTo>
                  <a:pt x="996556" y="129170"/>
                  <a:pt x="1051639" y="153565"/>
                  <a:pt x="988035" y="121766"/>
                </a:cubicBezTo>
              </a:path>
            </a:pathLst>
          </a:custGeom>
          <a:solidFill>
            <a:schemeClr val="bg1">
              <a:alpha val="50195"/>
            </a:schemeClr>
          </a:solidFill>
          <a:ln w="9525">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413" name="Freeform 9"/>
          <p:cNvSpPr>
            <a:spLocks/>
          </p:cNvSpPr>
          <p:nvPr/>
        </p:nvSpPr>
        <p:spPr bwMode="auto">
          <a:xfrm>
            <a:off x="4305300" y="3548063"/>
            <a:ext cx="1347788" cy="1200150"/>
          </a:xfrm>
          <a:custGeom>
            <a:avLst/>
            <a:gdLst>
              <a:gd name="T0" fmla="*/ 1134208 w 1347434"/>
              <a:gd name="T1" fmla="*/ 17587 h 1200466"/>
              <a:gd name="T2" fmla="*/ 646724 w 1347434"/>
              <a:gd name="T3" fmla="*/ 34970 h 1200466"/>
              <a:gd name="T4" fmla="*/ 594493 w 1347434"/>
              <a:gd name="T5" fmla="*/ 69733 h 1200466"/>
              <a:gd name="T6" fmla="*/ 490033 w 1347434"/>
              <a:gd name="T7" fmla="*/ 104493 h 1200466"/>
              <a:gd name="T8" fmla="*/ 437802 w 1347434"/>
              <a:gd name="T9" fmla="*/ 121876 h 1200466"/>
              <a:gd name="T10" fmla="*/ 315931 w 1347434"/>
              <a:gd name="T11" fmla="*/ 139256 h 1200466"/>
              <a:gd name="T12" fmla="*/ 263700 w 1347434"/>
              <a:gd name="T13" fmla="*/ 156639 h 1200466"/>
              <a:gd name="T14" fmla="*/ 89600 w 1347434"/>
              <a:gd name="T15" fmla="*/ 174020 h 1200466"/>
              <a:gd name="T16" fmla="*/ 37369 w 1347434"/>
              <a:gd name="T17" fmla="*/ 208783 h 1200466"/>
              <a:gd name="T18" fmla="*/ 37369 w 1347434"/>
              <a:gd name="T19" fmla="*/ 434740 h 1200466"/>
              <a:gd name="T20" fmla="*/ 72189 w 1347434"/>
              <a:gd name="T21" fmla="*/ 573791 h 1200466"/>
              <a:gd name="T22" fmla="*/ 124420 w 1347434"/>
              <a:gd name="T23" fmla="*/ 608554 h 1200466"/>
              <a:gd name="T24" fmla="*/ 333342 w 1347434"/>
              <a:gd name="T25" fmla="*/ 643317 h 1200466"/>
              <a:gd name="T26" fmla="*/ 437802 w 1347434"/>
              <a:gd name="T27" fmla="*/ 712840 h 1200466"/>
              <a:gd name="T28" fmla="*/ 490033 w 1347434"/>
              <a:gd name="T29" fmla="*/ 834510 h 1200466"/>
              <a:gd name="T30" fmla="*/ 524853 w 1347434"/>
              <a:gd name="T31" fmla="*/ 938799 h 1200466"/>
              <a:gd name="T32" fmla="*/ 542262 w 1347434"/>
              <a:gd name="T33" fmla="*/ 990942 h 1200466"/>
              <a:gd name="T34" fmla="*/ 594493 w 1347434"/>
              <a:gd name="T35" fmla="*/ 1043085 h 1200466"/>
              <a:gd name="T36" fmla="*/ 646724 w 1347434"/>
              <a:gd name="T37" fmla="*/ 1077848 h 1200466"/>
              <a:gd name="T38" fmla="*/ 716364 w 1347434"/>
              <a:gd name="T39" fmla="*/ 1164755 h 1200466"/>
              <a:gd name="T40" fmla="*/ 786004 w 1347434"/>
              <a:gd name="T41" fmla="*/ 1199518 h 1200466"/>
              <a:gd name="T42" fmla="*/ 907875 w 1347434"/>
              <a:gd name="T43" fmla="*/ 1182138 h 1200466"/>
              <a:gd name="T44" fmla="*/ 994926 w 1347434"/>
              <a:gd name="T45" fmla="*/ 1112611 h 1200466"/>
              <a:gd name="T46" fmla="*/ 1047157 w 1347434"/>
              <a:gd name="T47" fmla="*/ 1008323 h 1200466"/>
              <a:gd name="T48" fmla="*/ 1081977 w 1347434"/>
              <a:gd name="T49" fmla="*/ 904036 h 1200466"/>
              <a:gd name="T50" fmla="*/ 1134208 w 1347434"/>
              <a:gd name="T51" fmla="*/ 799746 h 1200466"/>
              <a:gd name="T52" fmla="*/ 1238668 w 1347434"/>
              <a:gd name="T53" fmla="*/ 730223 h 1200466"/>
              <a:gd name="T54" fmla="*/ 1273488 w 1347434"/>
              <a:gd name="T55" fmla="*/ 678077 h 1200466"/>
              <a:gd name="T56" fmla="*/ 1343131 w 1347434"/>
              <a:gd name="T57" fmla="*/ 643317 h 1200466"/>
              <a:gd name="T58" fmla="*/ 1325719 w 1347434"/>
              <a:gd name="T59" fmla="*/ 278309 h 1200466"/>
              <a:gd name="T60" fmla="*/ 1308310 w 1347434"/>
              <a:gd name="T61" fmla="*/ 226163 h 1200466"/>
              <a:gd name="T62" fmla="*/ 1238668 w 1347434"/>
              <a:gd name="T63" fmla="*/ 208783 h 1200466"/>
              <a:gd name="T64" fmla="*/ 1169028 w 1347434"/>
              <a:gd name="T65" fmla="*/ 104493 h 1200466"/>
              <a:gd name="T66" fmla="*/ 1134208 w 1347434"/>
              <a:gd name="T67" fmla="*/ 52350 h 1200466"/>
              <a:gd name="T68" fmla="*/ 1064568 w 1347434"/>
              <a:gd name="T69" fmla="*/ 34970 h 1200466"/>
              <a:gd name="T70" fmla="*/ 890466 w 1347434"/>
              <a:gd name="T71" fmla="*/ 17587 h 1200466"/>
              <a:gd name="T72" fmla="*/ 751184 w 1347434"/>
              <a:gd name="T73" fmla="*/ 207 h 12004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47434" h="1200466">
                <a:moveTo>
                  <a:pt x="1133314" y="17602"/>
                </a:moveTo>
                <a:cubicBezTo>
                  <a:pt x="970947" y="23400"/>
                  <a:pt x="807929" y="19348"/>
                  <a:pt x="646214" y="34997"/>
                </a:cubicBezTo>
                <a:cubicBezTo>
                  <a:pt x="625404" y="37011"/>
                  <a:pt x="613131" y="61296"/>
                  <a:pt x="594025" y="69787"/>
                </a:cubicBezTo>
                <a:cubicBezTo>
                  <a:pt x="560511" y="84681"/>
                  <a:pt x="524439" y="92980"/>
                  <a:pt x="489646" y="104577"/>
                </a:cubicBezTo>
                <a:cubicBezTo>
                  <a:pt x="472250" y="110375"/>
                  <a:pt x="455610" y="119379"/>
                  <a:pt x="437457" y="121972"/>
                </a:cubicBezTo>
                <a:lnTo>
                  <a:pt x="315682" y="139367"/>
                </a:lnTo>
                <a:cubicBezTo>
                  <a:pt x="298286" y="145165"/>
                  <a:pt x="281617" y="153974"/>
                  <a:pt x="263493" y="156762"/>
                </a:cubicBezTo>
                <a:cubicBezTo>
                  <a:pt x="205893" y="165623"/>
                  <a:pt x="146313" y="161055"/>
                  <a:pt x="89528" y="174158"/>
                </a:cubicBezTo>
                <a:cubicBezTo>
                  <a:pt x="69156" y="178859"/>
                  <a:pt x="54735" y="197351"/>
                  <a:pt x="37339" y="208948"/>
                </a:cubicBezTo>
                <a:cubicBezTo>
                  <a:pt x="-21853" y="327322"/>
                  <a:pt x="-2069" y="251194"/>
                  <a:pt x="37339" y="435083"/>
                </a:cubicBezTo>
                <a:cubicBezTo>
                  <a:pt x="38289" y="439518"/>
                  <a:pt x="57816" y="556350"/>
                  <a:pt x="72132" y="574244"/>
                </a:cubicBezTo>
                <a:cubicBezTo>
                  <a:pt x="85193" y="590569"/>
                  <a:pt x="105621" y="599685"/>
                  <a:pt x="124321" y="609034"/>
                </a:cubicBezTo>
                <a:cubicBezTo>
                  <a:pt x="182609" y="638176"/>
                  <a:pt x="283473" y="638313"/>
                  <a:pt x="333078" y="643824"/>
                </a:cubicBezTo>
                <a:cubicBezTo>
                  <a:pt x="367871" y="667017"/>
                  <a:pt x="424233" y="673735"/>
                  <a:pt x="437457" y="713404"/>
                </a:cubicBezTo>
                <a:cubicBezTo>
                  <a:pt x="493461" y="881397"/>
                  <a:pt x="403652" y="620200"/>
                  <a:pt x="489646" y="835170"/>
                </a:cubicBezTo>
                <a:cubicBezTo>
                  <a:pt x="503266" y="869219"/>
                  <a:pt x="512841" y="904750"/>
                  <a:pt x="524439" y="939540"/>
                </a:cubicBezTo>
                <a:cubicBezTo>
                  <a:pt x="530238" y="956935"/>
                  <a:pt x="528870" y="978760"/>
                  <a:pt x="541836" y="991725"/>
                </a:cubicBezTo>
                <a:cubicBezTo>
                  <a:pt x="559232" y="1009120"/>
                  <a:pt x="575125" y="1028161"/>
                  <a:pt x="594025" y="1043910"/>
                </a:cubicBezTo>
                <a:cubicBezTo>
                  <a:pt x="610087" y="1057294"/>
                  <a:pt x="628818" y="1067103"/>
                  <a:pt x="646214" y="1078700"/>
                </a:cubicBezTo>
                <a:cubicBezTo>
                  <a:pt x="664825" y="1106614"/>
                  <a:pt x="686055" y="1145848"/>
                  <a:pt x="715800" y="1165676"/>
                </a:cubicBezTo>
                <a:cubicBezTo>
                  <a:pt x="737378" y="1180060"/>
                  <a:pt x="762191" y="1188869"/>
                  <a:pt x="785386" y="1200466"/>
                </a:cubicBezTo>
                <a:cubicBezTo>
                  <a:pt x="825978" y="1194668"/>
                  <a:pt x="867886" y="1194852"/>
                  <a:pt x="907161" y="1183071"/>
                </a:cubicBezTo>
                <a:cubicBezTo>
                  <a:pt x="938512" y="1173666"/>
                  <a:pt x="971618" y="1136014"/>
                  <a:pt x="994143" y="1113490"/>
                </a:cubicBezTo>
                <a:cubicBezTo>
                  <a:pt x="1057582" y="923184"/>
                  <a:pt x="956408" y="1211432"/>
                  <a:pt x="1046332" y="1009120"/>
                </a:cubicBezTo>
                <a:cubicBezTo>
                  <a:pt x="1061227" y="975609"/>
                  <a:pt x="1069527" y="939540"/>
                  <a:pt x="1081125" y="904750"/>
                </a:cubicBezTo>
                <a:cubicBezTo>
                  <a:pt x="1093534" y="867528"/>
                  <a:pt x="1101577" y="828147"/>
                  <a:pt x="1133314" y="800379"/>
                </a:cubicBezTo>
                <a:cubicBezTo>
                  <a:pt x="1164784" y="772845"/>
                  <a:pt x="1237693" y="730799"/>
                  <a:pt x="1237693" y="730799"/>
                </a:cubicBezTo>
                <a:cubicBezTo>
                  <a:pt x="1249291" y="713404"/>
                  <a:pt x="1256424" y="691997"/>
                  <a:pt x="1272486" y="678614"/>
                </a:cubicBezTo>
                <a:cubicBezTo>
                  <a:pt x="1292409" y="662013"/>
                  <a:pt x="1338718" y="669539"/>
                  <a:pt x="1342072" y="643824"/>
                </a:cubicBezTo>
                <a:cubicBezTo>
                  <a:pt x="1357840" y="522945"/>
                  <a:pt x="1334799" y="400010"/>
                  <a:pt x="1324675" y="278528"/>
                </a:cubicBezTo>
                <a:cubicBezTo>
                  <a:pt x="1323152" y="260255"/>
                  <a:pt x="1321597" y="237797"/>
                  <a:pt x="1307279" y="226343"/>
                </a:cubicBezTo>
                <a:cubicBezTo>
                  <a:pt x="1288609" y="211408"/>
                  <a:pt x="1260888" y="214746"/>
                  <a:pt x="1237693" y="208948"/>
                </a:cubicBezTo>
                <a:lnTo>
                  <a:pt x="1168107" y="104577"/>
                </a:lnTo>
                <a:cubicBezTo>
                  <a:pt x="1156509" y="87182"/>
                  <a:pt x="1153597" y="57462"/>
                  <a:pt x="1133314" y="52392"/>
                </a:cubicBezTo>
                <a:cubicBezTo>
                  <a:pt x="1110119" y="46594"/>
                  <a:pt x="1087398" y="38378"/>
                  <a:pt x="1063729" y="34997"/>
                </a:cubicBezTo>
                <a:cubicBezTo>
                  <a:pt x="1006037" y="26756"/>
                  <a:pt x="947752" y="23400"/>
                  <a:pt x="889764" y="17602"/>
                </a:cubicBezTo>
                <a:cubicBezTo>
                  <a:pt x="785723" y="-3204"/>
                  <a:pt x="832350" y="207"/>
                  <a:pt x="750593" y="207"/>
                </a:cubicBezTo>
              </a:path>
            </a:pathLst>
          </a:custGeom>
          <a:solidFill>
            <a:srgbClr val="FF0000">
              <a:alpha val="50195"/>
            </a:srgbClr>
          </a:solidFill>
          <a:ln w="9525">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414" name="Text Box 7"/>
          <p:cNvSpPr txBox="1">
            <a:spLocks noChangeArrowheads="1"/>
          </p:cNvSpPr>
          <p:nvPr/>
        </p:nvSpPr>
        <p:spPr bwMode="auto">
          <a:xfrm>
            <a:off x="5486400" y="2362200"/>
            <a:ext cx="13716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latin typeface="Arial" panose="020B0604020202020204" pitchFamily="34" charset="0"/>
                <a:cs typeface="Arial" panose="020B0604020202020204" pitchFamily="34" charset="0"/>
              </a:rPr>
              <a:t>فرثية</a:t>
            </a:r>
            <a:endParaRPr lang="en-US" sz="1800" b="1" dirty="0">
              <a:latin typeface="Arial" panose="020B0604020202020204" pitchFamily="34" charset="0"/>
              <a:cs typeface="Arial" panose="020B0604020202020204" pitchFamily="34" charset="0"/>
            </a:endParaRPr>
          </a:p>
        </p:txBody>
      </p:sp>
      <p:sp>
        <p:nvSpPr>
          <p:cNvPr id="17415" name="Text Box 7"/>
          <p:cNvSpPr txBox="1">
            <a:spLocks noChangeArrowheads="1"/>
          </p:cNvSpPr>
          <p:nvPr/>
        </p:nvSpPr>
        <p:spPr bwMode="auto">
          <a:xfrm>
            <a:off x="4191000" y="3022600"/>
            <a:ext cx="1066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latin typeface="Arial" panose="020B0604020202020204" pitchFamily="34" charset="0"/>
                <a:cs typeface="Arial" panose="020B0604020202020204" pitchFamily="34" charset="0"/>
              </a:rPr>
              <a:t>مادي</a:t>
            </a:r>
            <a:endParaRPr lang="en-US" sz="1800" b="1" dirty="0">
              <a:latin typeface="Arial" panose="020B0604020202020204" pitchFamily="34" charset="0"/>
              <a:cs typeface="Arial" panose="020B0604020202020204" pitchFamily="34" charset="0"/>
            </a:endParaRPr>
          </a:p>
        </p:txBody>
      </p:sp>
      <p:sp>
        <p:nvSpPr>
          <p:cNvPr id="17416" name="Text Box 7"/>
          <p:cNvSpPr txBox="1">
            <a:spLocks noChangeArrowheads="1"/>
          </p:cNvSpPr>
          <p:nvPr/>
        </p:nvSpPr>
        <p:spPr bwMode="auto">
          <a:xfrm>
            <a:off x="4495800" y="3733800"/>
            <a:ext cx="9906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latin typeface="Arial" panose="020B0604020202020204" pitchFamily="34" charset="0"/>
                <a:cs typeface="Arial" panose="020B0604020202020204" pitchFamily="34" charset="0"/>
              </a:rPr>
              <a:t>عيلام</a:t>
            </a:r>
            <a:endParaRPr lang="en-US" sz="1800" b="1"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التذكاري المسيحي في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676400" y="1460243"/>
            <a:ext cx="8763000" cy="255454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في أيام أبو الآباء مار أنانجسو الكاثوليكي والبطريرك، إذ كان آدم الكاهن نائباً وأسقفاً وبابا، أي مطراناً على الصين في سنة 1092 من عصر اليونانيين (781م)، يازيدبوزيد الكاهن وخوريبيسكوبوس مدينة كومدان الملكية... نصب هذا اللوح الرخامي الذي نقش عليه فداء مخلصنا ووعظ آبائنا لملوك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11998"/>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التذكاري المسيحي في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905000" y="1484055"/>
            <a:ext cx="8382000" cy="2062103"/>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آدم الشماس ابن يزيدبوزيد الكوريبيسكوبوس. ومار سرجيوس الكاهن والخوريبيسكوبوس؛ سابارجيسو، كاهن؛ جبرائيل الكاهن ورئيس الشمامسة، حكام الكنيسة في مدينتي كومدان وسراج”.</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0198639"/>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التذكاري المسيحي في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2" name="Picture 1" descr="NestorianSte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9600" y="990600"/>
            <a:ext cx="3324918" cy="5706664"/>
          </a:xfrm>
          <a:prstGeom prst="rect">
            <a:avLst/>
          </a:prstGeom>
        </p:spPr>
      </p:pic>
    </p:spTree>
    <p:extLst>
      <p:ext uri="{BB962C8B-B14F-4D97-AF65-F5344CB8AC3E}">
        <p14:creationId xmlns:p14="http://schemas.microsoft.com/office/powerpoint/2010/main" val="2830285978"/>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4478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التذكاري المسيحي في الصين</a:t>
            </a:r>
          </a:p>
        </p:txBody>
      </p:sp>
      <p:sp>
        <p:nvSpPr>
          <p:cNvPr id="5" name="Rectangle 4"/>
          <p:cNvSpPr/>
          <p:nvPr/>
        </p:nvSpPr>
        <p:spPr>
          <a:xfrm>
            <a:off x="1752600" y="1003518"/>
            <a:ext cx="8534400" cy="255454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النصب النسطوري (النصب التذكاري) موجود في متحف بيلين في شيان، الصين. وتوجد نسخة منه في متحف الفاتيكان في روما وفي حرم جامعة جورج واشنطن في واشنطن العاصمة بالولايات المتحدة الأمريكية وفي معبد شينغون البوذي على جبل كويا في اليابان.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301098"/>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Xuanzang_stat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70856"/>
            <a:ext cx="12190415" cy="14776998"/>
          </a:xfrm>
          <a:prstGeom prst="rect">
            <a:avLst/>
          </a:prstGeom>
        </p:spPr>
      </p:pic>
      <p:sp>
        <p:nvSpPr>
          <p:cNvPr id="7" name="Rectangle 6"/>
          <p:cNvSpPr/>
          <p:nvPr/>
        </p:nvSpPr>
        <p:spPr>
          <a:xfrm>
            <a:off x="1524001" y="2286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الإمبراطور هيون تسانغ (745)</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762000" y="3620631"/>
            <a:ext cx="10668000" cy="156966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solidFill>
                  <a:srgbClr val="FFFFFF"/>
                </a:solidFill>
                <a:latin typeface="Arial" panose="020B0604020202020204" pitchFamily="34" charset="0"/>
                <a:cs typeface="Arial" panose="020B0604020202020204" pitchFamily="34" charset="0"/>
              </a:rPr>
              <a:t>إن ديانة الكتب المقدسة المعروفة بالفارسية جاءت في الأصل من تاتسين (الإمبراطورية الرومانية)، وقد انتشرت عن طريق الوعظ والتقاليد، وقد شقت طريقها إلى المملكة الوسطى وظلت تُمارس فيها لفترة طويلة.</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186083"/>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inaRo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339" y="46560"/>
            <a:ext cx="13155630" cy="5135039"/>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الصين والغرب</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4495800" y="3688140"/>
            <a:ext cx="7239000" cy="156966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يُطلق على دولة تا-تسين اسم لي-شين (لي-كين)، ونظراً لوقوعها على الميناء الشرقي للبحر، تبلغ مساحة أراضيها عدة آلاف من اللي.. . . ملوكهم دائماً</a:t>
            </a:r>
            <a:endParaRPr lang="en-US" sz="32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2057400" y="5241780"/>
            <a:ext cx="9677400" cy="156966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أرادوا إرسال سفارات إلى الصين، لكن آل شي (البارثيين) رغبوا في مواصلة التجارة معهم في الحرير الصيني، ولهذا السبب انقطعت الإتصالات معهم.</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72473"/>
      </p:ext>
    </p:extLst>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inaRome.jpg">
            <a:extLst>
              <a:ext uri="{FF2B5EF4-FFF2-40B4-BE49-F238E27FC236}">
                <a16:creationId xmlns:a16="http://schemas.microsoft.com/office/drawing/2014/main" id="{F1FDAD37-6B57-0506-D744-8C1D07BA49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339" y="46560"/>
            <a:ext cx="13155630" cy="5135039"/>
          </a:xfrm>
          <a:prstGeom prst="rect">
            <a:avLst/>
          </a:prstGeom>
        </p:spPr>
      </p:pic>
      <p:sp>
        <p:nvSpPr>
          <p:cNvPr id="7" name="Rectangle 6"/>
          <p:cNvSpPr/>
          <p:nvPr/>
        </p:nvSpPr>
        <p:spPr>
          <a:xfrm>
            <a:off x="1524001" y="381000"/>
            <a:ext cx="9142412" cy="707886"/>
          </a:xfrm>
          <a:prstGeom prst="rect">
            <a:avLst/>
          </a:prstGeom>
          <a:solidFill>
            <a:srgbClr val="000514">
              <a:alpha val="0"/>
            </a:srgbClr>
          </a:solidFill>
          <a:ln>
            <a:noFill/>
          </a:ln>
        </p:spPr>
        <p:txBody>
          <a:bodyPr wrap="square">
            <a:spAutoFit/>
          </a:bodyPr>
          <a:lstStyle/>
          <a:p>
            <a:pPr algn="ctr"/>
            <a:r>
              <a:rPr lang="ar-JO"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الصين والغرب</a:t>
            </a:r>
            <a:endParaRPr lang="en-US"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4648200" y="2286000"/>
            <a:ext cx="6629400" cy="255454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واستمر هذا حتى ... (166 م) عندما أرسل ملك تاتسين، أنتون (ماركوس أوريليوس)، سفارة قدمت من حدود جيه نان (أنام) العاج وقرون وحيد القرن، وسلحفاء. ومن ذلك الوقت بدأ الإتصال المباشر مع هذا البلد.</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21742"/>
      </p:ext>
    </p:extLst>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Tombston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0"/>
            <a:ext cx="12192001" cy="1224218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قبور المؤمنين قرب توكماك</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752600" y="1214497"/>
            <a:ext cx="85344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تم اكتشاف مقبرتين مسيحيتين قديمتين في جنوب سيبيريا وقرب مدينة بيشكيك (قيرقيستان الحالية) في 1885.</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245095"/>
      </p:ext>
    </p:extLst>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ssyk_Ku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43713"/>
          </a:xfrm>
          <a:prstGeom prst="rect">
            <a:avLst/>
          </a:prstGeom>
        </p:spPr>
      </p:pic>
      <p:sp>
        <p:nvSpPr>
          <p:cNvPr id="7" name="Rectangle 6"/>
          <p:cNvSpPr/>
          <p:nvPr/>
        </p:nvSpPr>
        <p:spPr>
          <a:xfrm>
            <a:off x="1524001" y="3810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بحيرة إيسيكول</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119938"/>
      </p:ext>
    </p:extLst>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yrgyzstan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1734" y="0"/>
            <a:ext cx="9544867" cy="688594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قيرقيستان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43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Strabos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63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خريطة سترابو للعالم (20-25 م)</a:t>
            </a:r>
            <a:endParaRPr lang="en-US" sz="18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0" y="228600"/>
            <a:ext cx="9829800" cy="1200329"/>
          </a:xfrm>
          <a:prstGeom prst="rect">
            <a:avLst/>
          </a:prstGeom>
          <a:solidFill>
            <a:srgbClr val="000000"/>
          </a:solidFill>
          <a:ln>
            <a:noFill/>
          </a:ln>
        </p:spPr>
        <p:txBody>
          <a:bodyPr>
            <a:spAutoFit/>
          </a:bodyPr>
          <a:lstStyle>
            <a:defPPr>
              <a:defRPr lang="en-US"/>
            </a:defPPr>
            <a:lvl1pPr algn="ctr" eaLnBrk="1" hangingPunct="1">
              <a:spcBef>
                <a:spcPct val="20000"/>
              </a:spcBef>
              <a:defRPr sz="3600" b="1">
                <a:solidFill>
                  <a:srgbClr val="FFFFFF"/>
                </a:solidFill>
                <a:latin typeface="Arial" panose="020B0604020202020204" pitchFamily="34" charset="0"/>
                <a:cs typeface="Arial" panose="020B0604020202020204" pitchFamily="34" charset="0"/>
              </a:defRPr>
            </a:lvl1pPr>
          </a:lstStyle>
          <a:p>
            <a:r>
              <a:rPr lang="ar-JO" dirty="0"/>
              <a:t>العالم المعروف في القرن الأول كان بشكل رئيسي هو غرب آسيا، شمال إفريقيا وجنوب أوروبا.</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nchur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39725"/>
            <a:ext cx="9144000" cy="752475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منشوريا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191778"/>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ibe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مخطوطات كهف تون-هوانغ</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743458"/>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issionaryBisho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12192000" cy="12091240"/>
          </a:xfrm>
          <a:prstGeom prst="rect">
            <a:avLst/>
          </a:prstGeom>
        </p:spPr>
      </p:pic>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لوحة للأسقف التبشيري المكتشفة في كهف غرب الصين (1908)</a:t>
            </a:r>
            <a:endParaRPr lang="en-US" sz="1800" b="1" dirty="0">
              <a:latin typeface="Arial" panose="020B0604020202020204" pitchFamily="34" charset="0"/>
              <a:cs typeface="Arial" panose="020B0604020202020204" pitchFamily="34" charset="0"/>
            </a:endParaRPr>
          </a:p>
        </p:txBody>
      </p:sp>
      <p:sp>
        <p:nvSpPr>
          <p:cNvPr id="6" name="Rectangle 5"/>
          <p:cNvSpPr/>
          <p:nvPr/>
        </p:nvSpPr>
        <p:spPr>
          <a:xfrm>
            <a:off x="1524001" y="3810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رسومات كهف تون-هوانغ</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927861"/>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hoku-Nihongi.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498501">
            <a:off x="3660098" y="739409"/>
            <a:ext cx="4216400" cy="6019800"/>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شوكو-نيهونغو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529432"/>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oryuji-taishid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42760"/>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كوريوجي تايشيدو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963267"/>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shiHonganj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206079"/>
            <a:ext cx="12344401" cy="7902279"/>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نيشي هونغانجي</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752600" y="3060918"/>
            <a:ext cx="85344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وفقاً لتيشيما، فإن قاعة المحاضرات الأصلية في هيكل كوريوجي البوذي والتي أقيمت سنة 603 م، لم تكن بوذية بل مسيحية.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720468"/>
      </p:ext>
    </p:extLst>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amJapan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7700"/>
            <a:ext cx="9571081" cy="6895700"/>
          </a:xfrm>
          <a:prstGeom prst="rect">
            <a:avLst/>
          </a:prstGeom>
        </p:spPr>
      </p:pic>
    </p:spTree>
    <p:extLst>
      <p:ext uri="{BB962C8B-B14F-4D97-AF65-F5344CB8AC3E}">
        <p14:creationId xmlns:p14="http://schemas.microsoft.com/office/powerpoint/2010/main" val="3904212796"/>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Jap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3749568"/>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جبل كويا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609162"/>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rossCresce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9971" y="-990600"/>
            <a:ext cx="10984872" cy="7924800"/>
          </a:xfrm>
          <a:prstGeom prst="rect">
            <a:avLst/>
          </a:prstGeom>
        </p:spPr>
      </p:pic>
      <p:sp>
        <p:nvSpPr>
          <p:cNvPr id="7" name="Rectangle 6"/>
          <p:cNvSpPr/>
          <p:nvPr/>
        </p:nvSpPr>
        <p:spPr>
          <a:xfrm>
            <a:off x="1524000" y="381000"/>
            <a:ext cx="10286999" cy="584776"/>
          </a:xfrm>
          <a:prstGeom prst="rect">
            <a:avLst/>
          </a:prstGeom>
          <a:solidFill>
            <a:srgbClr val="000514">
              <a:alpha val="0"/>
            </a:srgbClr>
          </a:solidFill>
          <a:ln>
            <a:noFill/>
          </a:ln>
        </p:spPr>
        <p:txBody>
          <a:bodyPr wrap="square">
            <a:spAutoFit/>
          </a:bodyPr>
          <a:lstStyle/>
          <a:p>
            <a:pPr algn="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لماذا تراجعت المسيحية في آسيا: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91440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1. الإضطهاد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4167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aint_Catherine_Sina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دير سانت كاترين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63155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spora_ma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a:solidFill>
            <a:srgbClr val="000514"/>
          </a:solidFill>
          <a:ln>
            <a:noFill/>
          </a:ln>
        </p:spPr>
      </p:pic>
      <p:sp>
        <p:nvSpPr>
          <p:cNvPr id="5" name="Rectangle 4"/>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اليهود في الشرق</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533400" y="2971800"/>
            <a:ext cx="5867400" cy="2554545"/>
          </a:xfrm>
          <a:prstGeom prst="rect">
            <a:avLst/>
          </a:prstGeom>
          <a:solidFill>
            <a:srgbClr val="000000"/>
          </a:solidFill>
          <a:ln>
            <a:noFill/>
          </a:ln>
        </p:spPr>
        <p:txBody>
          <a:bodyPr>
            <a:spAutoFit/>
          </a:bodyPr>
          <a:lstStyle>
            <a:defPPr>
              <a:defRPr lang="en-US"/>
            </a:defPPr>
            <a:lvl1pPr algn="ctr" eaLnBrk="1" hangingPunct="1">
              <a:spcBef>
                <a:spcPct val="20000"/>
              </a:spcBef>
              <a:defRPr sz="3600" b="1">
                <a:solidFill>
                  <a:srgbClr val="FFFFFF"/>
                </a:solidFill>
                <a:latin typeface="Arial" panose="020B0604020202020204" pitchFamily="34" charset="0"/>
                <a:cs typeface="Arial" panose="020B0604020202020204" pitchFamily="34" charset="0"/>
              </a:defRPr>
            </a:lvl1pPr>
          </a:lstStyle>
          <a:p>
            <a:r>
              <a:rPr lang="ar-JO" dirty="0"/>
              <a:t>قد يكون عدد اليهود الذين يعيشون في العالم الفارسي في القرن الأول، وأغلبيتهم في أو قرب مدينة بابل، ما يقارب المليون شخص.</a:t>
            </a:r>
            <a:endParaRPr lang="en-US" dirty="0"/>
          </a:p>
        </p:txBody>
      </p:sp>
    </p:spTree>
    <p:extLst>
      <p:ext uri="{BB962C8B-B14F-4D97-AF65-F5344CB8AC3E}">
        <p14:creationId xmlns:p14="http://schemas.microsoft.com/office/powerpoint/2010/main" val="1268964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uhammadarrivalmedin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62000"/>
            <a:ext cx="9144000" cy="1175004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محمد</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693928"/>
      </p:ext>
    </p:extLst>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وعد محمد</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377049"/>
      </p:ext>
    </p:extLst>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وعد محمد</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2209800" y="1066801"/>
            <a:ext cx="7772400" cy="341632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600" b="1" dirty="0">
                <a:latin typeface="Arial" panose="020B0604020202020204" pitchFamily="34" charset="0"/>
                <a:cs typeface="Arial" panose="020B0604020202020204" pitchFamily="34" charset="0"/>
              </a:rPr>
              <a:t>هذه رسالة من محمد بن عبد الله، عهداً لمن اعتنق المسيحية من قريب أو بعيد، نحن معهم.</a:t>
            </a:r>
            <a:r>
              <a:rPr lang="en-US" sz="3600" b="1" dirty="0">
                <a:latin typeface="Arial" panose="020B0604020202020204" pitchFamily="34" charset="0"/>
                <a:cs typeface="Arial" panose="020B0604020202020204" pitchFamily="34" charset="0"/>
              </a:rPr>
              <a:t> </a:t>
            </a:r>
          </a:p>
          <a:p>
            <a:pPr algn="r"/>
            <a:endParaRPr lang="en-US" sz="3600" b="1" dirty="0">
              <a:latin typeface="Arial" panose="020B0604020202020204" pitchFamily="34" charset="0"/>
              <a:cs typeface="Arial" panose="020B0604020202020204" pitchFamily="34" charset="0"/>
            </a:endParaRPr>
          </a:p>
          <a:p>
            <a:pPr algn="r"/>
            <a:r>
              <a:rPr lang="ar-JO" sz="3600" b="1" dirty="0">
                <a:latin typeface="Arial" panose="020B0604020202020204" pitchFamily="34" charset="0"/>
                <a:cs typeface="Arial" panose="020B0604020202020204" pitchFamily="34" charset="0"/>
              </a:rPr>
              <a:t>فإني أنا والعباد والأعوان وأتباعي أدافع عنهم، لأن المسيحيين رعيتي؛ واللهِ أني أصمد ضد أي شيء لا يرضيهم، ولا إكراه عليهم.</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977236"/>
      </p:ext>
    </p:extLst>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وعد محمد</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2209800" y="1066800"/>
            <a:ext cx="7772400" cy="452431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600" b="1" dirty="0">
                <a:latin typeface="Arial" panose="020B0604020202020204" pitchFamily="34" charset="0"/>
                <a:cs typeface="Arial" panose="020B0604020202020204" pitchFamily="34" charset="0"/>
              </a:rPr>
              <a:t>لا يعزل قضاتهم من وظائفهم ولا رهبانهم من أديرتهم، ولا يجوز لأحد أن يهدم بيتاً من بيوت دينهم، أو يخربه، أو يحمل منه شيئاً إلى بيوت المسلمين.</a:t>
            </a:r>
          </a:p>
          <a:p>
            <a:pPr algn="r"/>
            <a:endParaRPr lang="en-US" sz="3600" b="1" dirty="0">
              <a:latin typeface="Arial" panose="020B0604020202020204" pitchFamily="34" charset="0"/>
              <a:cs typeface="Arial" panose="020B0604020202020204" pitchFamily="34" charset="0"/>
            </a:endParaRPr>
          </a:p>
          <a:p>
            <a:pPr algn="r"/>
            <a:r>
              <a:rPr lang="ar-JO" sz="3600" b="1" dirty="0">
                <a:latin typeface="Arial" panose="020B0604020202020204" pitchFamily="34" charset="0"/>
                <a:cs typeface="Arial" panose="020B0604020202020204" pitchFamily="34" charset="0"/>
              </a:rPr>
              <a:t>فمن أخذ شيئاً من ذلك فقد نقض عهد الله وعصى نبيه. فإنهم أوليائي ولهم ميثاقي الآمن على كل ما يكرهون.</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622347"/>
      </p:ext>
    </p:extLst>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وعد محمد</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2209800" y="1066801"/>
            <a:ext cx="7772400" cy="397031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600" b="1" dirty="0">
                <a:latin typeface="Arial" panose="020B0604020202020204" pitchFamily="34" charset="0"/>
                <a:cs typeface="Arial" panose="020B0604020202020204" pitchFamily="34" charset="0"/>
              </a:rPr>
              <a:t>لا يجوز لأحد أن يجبرهم على السفر أو يجبرهم على القتال، وعلى المسلمين أن يقاتلوا من أجلهم، إذا تزوجت المسيحية من مسلم فلا يتم ذلك إلا بموافقتها، ولا تمنع من زيارة كنيستها للصلاة. يجب احترام كنائسهم، ولا يجب منعهم من إصلاحها ولا قدسية عهودهم، لا يجوز لأحد من الأمة (المسلمين) أن يعصي العهد حتى اليوم الآخر (نهاية العالم).</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842084"/>
      </p:ext>
    </p:extLst>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slam&amp;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886" y="0"/>
            <a:ext cx="10297297"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لماذا تراجعت المسيحية في آسيا: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80010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1. الإضطهاد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105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59776"/>
      </p:ext>
    </p:extLst>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syrian_Christian_Church,_Erbil,_Iraqi_Kurdista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066800"/>
            <a:ext cx="9144000" cy="137525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تاريخ الكنيسة الآسيوية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الكنيسة الآشورية المسيحية، أربيل، كردستان العراق</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048258"/>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499360" y="228600"/>
            <a:ext cx="9692640" cy="403187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كان لمتروبولية مارو الشياهيجيان في خوراسانيا آخر مطران (أسقف) في نهاية هذه الفترة … </a:t>
            </a:r>
          </a:p>
          <a:p>
            <a:pPr algn="r" rtl="1"/>
            <a:r>
              <a:rPr lang="ar-JO" sz="3200" b="1" dirty="0">
                <a:latin typeface="Arial" panose="020B0604020202020204" pitchFamily="34" charset="0"/>
                <a:cs typeface="Arial" panose="020B0604020202020204" pitchFamily="34" charset="0"/>
              </a:rPr>
              <a:t>وكان آخر مطران (أسقف) للديلم يعيش في زمن البطريرك ماريس الثاني (987-999م</a:t>
            </a:r>
            <a:r>
              <a:rPr lang="en-US" sz="3200" b="1" dirty="0">
                <a:latin typeface="Arial" panose="020B0604020202020204" pitchFamily="34" charset="0"/>
                <a:cs typeface="Arial" panose="020B0604020202020204" pitchFamily="34" charset="0"/>
              </a:rPr>
              <a:t>( </a:t>
            </a:r>
            <a:endParaRPr lang="ar-JO"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آخر مطران ( (أسقف) مقاطعة برداء عاش في زمن البطريرك إبيجيسو الثالث. في نفس الوقت عاش آخر مطران (أسقف) رايا وتابرستانيا.</a:t>
            </a:r>
          </a:p>
          <a:p>
            <a:pPr algn="r" rtl="1"/>
            <a:r>
              <a:rPr lang="ar-JO" sz="3200" b="1" dirty="0">
                <a:latin typeface="Arial" panose="020B0604020202020204" pitchFamily="34" charset="0"/>
                <a:cs typeface="Arial" panose="020B0604020202020204" pitchFamily="34" charset="0"/>
              </a:rPr>
              <a:t>في عام 1073 م لم يكن هناك متروبوليتان (أسقف) أو أسقف في أسقفيتي أكلات (غرباً) شاطئ بحيرة أرسيسا) ومارجا.</a:t>
            </a:r>
            <a:endParaRPr lang="en-US" sz="3200" b="1" dirty="0">
              <a:latin typeface="Arial" panose="020B0604020202020204" pitchFamily="34" charset="0"/>
              <a:cs typeface="Arial" panose="020B0604020202020204" pitchFamily="34" charset="0"/>
            </a:endParaRPr>
          </a:p>
        </p:txBody>
      </p:sp>
      <p:pic>
        <p:nvPicPr>
          <p:cNvPr id="3" name="Picture 2" descr="Geography.png"/>
          <p:cNvPicPr>
            <a:picLocks noChangeAspect="1"/>
          </p:cNvPicPr>
          <p:nvPr/>
        </p:nvPicPr>
        <p:blipFill rotWithShape="1">
          <a:blip r:embed="rId2" cstate="screen">
            <a:extLst>
              <a:ext uri="{28A0092B-C50C-407E-A947-70E740481C1C}">
                <a14:useLocalDpi xmlns:a14="http://schemas.microsoft.com/office/drawing/2010/main"/>
              </a:ext>
            </a:extLst>
          </a:blip>
          <a:srcRect l="4101" t="-15" r="13253" b="22506"/>
          <a:stretch/>
        </p:blipFill>
        <p:spPr>
          <a:xfrm>
            <a:off x="304800" y="3733800"/>
            <a:ext cx="2194560" cy="2971800"/>
          </a:xfrm>
          <a:prstGeom prst="rect">
            <a:avLst/>
          </a:prstGeom>
          <a:ln>
            <a:solidFill>
              <a:schemeClr val="bg2"/>
            </a:solidFill>
          </a:ln>
        </p:spPr>
      </p:pic>
    </p:spTree>
    <p:extLst>
      <p:ext uri="{BB962C8B-B14F-4D97-AF65-F5344CB8AC3E}">
        <p14:creationId xmlns:p14="http://schemas.microsoft.com/office/powerpoint/2010/main" val="1278058338"/>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ultan-Mahmud-Ghazna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5033" y="-1371600"/>
            <a:ext cx="9172967" cy="1356403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محمود من غزنة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334604"/>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382" y="-39489"/>
            <a:ext cx="10308618" cy="6895902"/>
          </a:xfrm>
          <a:prstGeom prst="rect">
            <a:avLst/>
          </a:prstGeom>
        </p:spPr>
      </p:pic>
      <p:sp>
        <p:nvSpPr>
          <p:cNvPr id="4"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كنيسة القديس توماس، مدراس، الهند</a:t>
            </a:r>
            <a:endParaRPr lang="en-US" sz="18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0" y="-45660"/>
            <a:ext cx="12192000" cy="1200329"/>
          </a:xfrm>
          <a:prstGeom prst="rect">
            <a:avLst/>
          </a:prstGeom>
          <a:solidFill>
            <a:srgbClr val="000000"/>
          </a:solidFill>
          <a:ln>
            <a:noFill/>
          </a:ln>
        </p:spPr>
        <p:txBody>
          <a:bodyPr>
            <a:spAutoFit/>
          </a:bodyPr>
          <a:lstStyle>
            <a:defPPr>
              <a:defRPr lang="en-US"/>
            </a:defPPr>
            <a:lvl1pPr algn="r">
              <a:defRPr sz="1800" b="1">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sz="3600" dirty="0"/>
              <a:t>واحد من أقدم وأقوى التقاليد أنه في عام 52 م (ما بين رحلات بولس التبشيرية الثانية والثالثة) أخذ الرسول توما الإنجيل إلى الهند وحتى إلى الصين.</a:t>
            </a:r>
            <a:endParaRPr lang="en-US" sz="36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uddha_Jesus_Humanity-Heal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272"/>
            <a:ext cx="9144000" cy="6849141"/>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لماذا تراجعت المسيحية في آسيا:</a:t>
            </a:r>
          </a:p>
        </p:txBody>
      </p:sp>
      <p:sp>
        <p:nvSpPr>
          <p:cNvPr id="5" name="Text Box 7"/>
          <p:cNvSpPr txBox="1">
            <a:spLocks noChangeArrowheads="1"/>
          </p:cNvSpPr>
          <p:nvPr/>
        </p:nvSpPr>
        <p:spPr bwMode="auto">
          <a:xfrm>
            <a:off x="1905000" y="1219200"/>
            <a:ext cx="80010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1. الإضطهاد</a:t>
            </a:r>
            <a:endParaRPr lang="en-US"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905000" y="1853624"/>
            <a:ext cx="80010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2. الخداع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6417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esus and Krishn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5401"/>
            <a:ext cx="9144000" cy="6802125"/>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أسطورة كريشنا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859371"/>
      </p:ext>
    </p:extLst>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rishna-chri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1524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المسيح وكريشنا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1" name="Rectangle 10"/>
          <p:cNvSpPr/>
          <p:nvPr/>
        </p:nvSpPr>
        <p:spPr>
          <a:xfrm>
            <a:off x="1524000" y="939224"/>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تم تسمية كل منهما ابن الله والمخلص</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2" name="Rectangle 11"/>
          <p:cNvSpPr/>
          <p:nvPr/>
        </p:nvSpPr>
        <p:spPr>
          <a:xfrm>
            <a:off x="1524000" y="13964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ادعى كل منهما الوجود على الأرض قبل الولادة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3" name="Rectangle 12"/>
          <p:cNvSpPr/>
          <p:nvPr/>
        </p:nvSpPr>
        <p:spPr>
          <a:xfrm>
            <a:off x="1524000" y="1905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لهما أبوين بشريين يعملان في النجارة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5" name="Rectangle 14"/>
          <p:cNvSpPr/>
          <p:nvPr/>
        </p:nvSpPr>
        <p:spPr>
          <a:xfrm>
            <a:off x="1524000" y="23870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وضعا في مذود بعد الولادة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6" name="Rectangle 15"/>
          <p:cNvSpPr/>
          <p:nvPr/>
        </p:nvSpPr>
        <p:spPr>
          <a:xfrm>
            <a:off x="1524000" y="28956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تم زيارتهما من قبل رعاة غنم ورجال حكماء</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7" name="Rectangle 16"/>
          <p:cNvSpPr/>
          <p:nvPr/>
        </p:nvSpPr>
        <p:spPr>
          <a:xfrm>
            <a:off x="1524000" y="33776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لقبا بالأسد الخارج من سبط ....</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8" name="Rectangle 17"/>
          <p:cNvSpPr/>
          <p:nvPr/>
        </p:nvSpPr>
        <p:spPr>
          <a:xfrm>
            <a:off x="1524000" y="38862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ادعى كل منهما أنه بلا خطية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9" name="Rectangle 18"/>
          <p:cNvSpPr/>
          <p:nvPr/>
        </p:nvSpPr>
        <p:spPr>
          <a:xfrm>
            <a:off x="1524000" y="4368224"/>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طهرا البرص، طردا الشياطين، أقاما الميت</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20" name="Rectangle 19"/>
          <p:cNvSpPr/>
          <p:nvPr/>
        </p:nvSpPr>
        <p:spPr>
          <a:xfrm>
            <a:off x="1524000" y="48254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لكل منهما تلاميذ نشروا تعاليمهما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21" name="Rectangle 20"/>
          <p:cNvSpPr/>
          <p:nvPr/>
        </p:nvSpPr>
        <p:spPr>
          <a:xfrm>
            <a:off x="1524000" y="52826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نزل إلى الجحيم، قام وصعد إلى السماء</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68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gol-Empire-Map-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96234" cy="68564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لماذا تراجعت المسيحية في آسيا: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1. الإضطهاد</a:t>
            </a:r>
            <a:endParaRPr lang="en-US"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2. الخداع</a:t>
            </a:r>
            <a:endParaRPr lang="en-US" dirty="0">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905000" y="24632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3. المغول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0448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أعظم أربع من حملوا لقب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2" name="Picture 1" descr="Khan2-Jengh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0345" y="1295400"/>
            <a:ext cx="1802581" cy="2286000"/>
          </a:xfrm>
          <a:prstGeom prst="rect">
            <a:avLst/>
          </a:prstGeom>
        </p:spPr>
      </p:pic>
      <p:pic>
        <p:nvPicPr>
          <p:cNvPr id="4" name="Picture 3" descr="Khan2-Ogota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0402" y="1296282"/>
            <a:ext cx="1796143" cy="2286000"/>
          </a:xfrm>
          <a:prstGeom prst="rect">
            <a:avLst/>
          </a:prstGeom>
        </p:spPr>
      </p:pic>
      <p:pic>
        <p:nvPicPr>
          <p:cNvPr id="5" name="Picture 4" descr="Khan3-Güyük.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1345" y="1296283"/>
            <a:ext cx="1728247" cy="2286000"/>
          </a:xfrm>
          <a:prstGeom prst="rect">
            <a:avLst/>
          </a:prstGeom>
        </p:spPr>
      </p:pic>
      <p:pic>
        <p:nvPicPr>
          <p:cNvPr id="6" name="Picture 5" descr="Khan4-Mangu.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48744" y="1296283"/>
            <a:ext cx="1785856" cy="2362200"/>
          </a:xfrm>
          <a:prstGeom prst="rect">
            <a:avLst/>
          </a:prstGeom>
        </p:spPr>
      </p:pic>
      <p:sp>
        <p:nvSpPr>
          <p:cNvPr id="8" name="TextBox 7"/>
          <p:cNvSpPr txBox="1"/>
          <p:nvPr/>
        </p:nvSpPr>
        <p:spPr>
          <a:xfrm>
            <a:off x="2076076" y="3568876"/>
            <a:ext cx="18288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جنكيز خان</a:t>
            </a:r>
          </a:p>
          <a:p>
            <a:pPr algn="ctr"/>
            <a:r>
              <a:rPr lang="ar-JO" sz="1600" b="1" dirty="0">
                <a:latin typeface="Arial" panose="020B0604020202020204" pitchFamily="34" charset="0"/>
                <a:cs typeface="Arial" panose="020B0604020202020204" pitchFamily="34" charset="0"/>
              </a:rPr>
              <a:t>1206-1227</a:t>
            </a:r>
            <a:endParaRPr lang="en-US" sz="1600" b="1" dirty="0">
              <a:latin typeface="Arial" panose="020B0604020202020204" pitchFamily="34" charset="0"/>
              <a:cs typeface="Arial" panose="020B0604020202020204" pitchFamily="34" charset="0"/>
            </a:endParaRPr>
          </a:p>
        </p:txBody>
      </p:sp>
      <p:sp>
        <p:nvSpPr>
          <p:cNvPr id="9" name="TextBox 8"/>
          <p:cNvSpPr txBox="1"/>
          <p:nvPr/>
        </p:nvSpPr>
        <p:spPr>
          <a:xfrm>
            <a:off x="4191000" y="3581400"/>
            <a:ext cx="18288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أوغوتاي خان</a:t>
            </a:r>
          </a:p>
          <a:p>
            <a:pPr algn="ctr"/>
            <a:r>
              <a:rPr lang="ar-JO" sz="1600" b="1" dirty="0">
                <a:latin typeface="Arial" panose="020B0604020202020204" pitchFamily="34" charset="0"/>
                <a:cs typeface="Arial" panose="020B0604020202020204" pitchFamily="34" charset="0"/>
              </a:rPr>
              <a:t>1229-1241</a:t>
            </a:r>
          </a:p>
        </p:txBody>
      </p:sp>
      <p:sp>
        <p:nvSpPr>
          <p:cNvPr id="10" name="TextBox 9"/>
          <p:cNvSpPr txBox="1"/>
          <p:nvPr/>
        </p:nvSpPr>
        <p:spPr>
          <a:xfrm>
            <a:off x="6248400" y="3581400"/>
            <a:ext cx="18288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جويوك خان</a:t>
            </a:r>
          </a:p>
          <a:p>
            <a:pPr algn="ctr"/>
            <a:r>
              <a:rPr lang="ar-JO" sz="1600" b="1" dirty="0">
                <a:latin typeface="Arial" panose="020B0604020202020204" pitchFamily="34" charset="0"/>
                <a:cs typeface="Arial" panose="020B0604020202020204" pitchFamily="34" charset="0"/>
              </a:rPr>
              <a:t>1246-1248</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8305800" y="3581400"/>
            <a:ext cx="18288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مونجو خان</a:t>
            </a:r>
          </a:p>
          <a:p>
            <a:pPr algn="ctr"/>
            <a:r>
              <a:rPr lang="ar-JO" sz="1600" b="1" dirty="0">
                <a:latin typeface="Arial" panose="020B0604020202020204" pitchFamily="34" charset="0"/>
                <a:cs typeface="Arial" panose="020B0604020202020204" pitchFamily="34" charset="0"/>
              </a:rPr>
              <a:t>1251-1259</a:t>
            </a:r>
          </a:p>
        </p:txBody>
      </p:sp>
      <p:sp>
        <p:nvSpPr>
          <p:cNvPr id="12" name="Rectangle 11"/>
          <p:cNvSpPr/>
          <p:nvPr/>
        </p:nvSpPr>
        <p:spPr>
          <a:xfrm>
            <a:off x="1524000" y="4343401"/>
            <a:ext cx="9142412"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كان جويوك خان يسمى</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مسيحياً حقيقياً في زمنه</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13" name="Rectangle 12"/>
          <p:cNvSpPr/>
          <p:nvPr/>
        </p:nvSpPr>
        <p:spPr>
          <a:xfrm>
            <a:off x="1524000" y="5446694"/>
            <a:ext cx="9142412"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كان مونجو خان يسمى</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تابعاً ومدافعاً عن دين يسوع</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212993"/>
      </p:ext>
    </p:extLst>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1A6C31-F077-453B-049E-948CA814292C}"/>
              </a:ext>
            </a:extLst>
          </p:cNvPr>
          <p:cNvGrpSpPr/>
          <p:nvPr/>
        </p:nvGrpSpPr>
        <p:grpSpPr>
          <a:xfrm>
            <a:off x="1448200" y="0"/>
            <a:ext cx="9296000" cy="6324600"/>
            <a:chOff x="1448200" y="0"/>
            <a:chExt cx="9296000" cy="6324600"/>
          </a:xfrm>
        </p:grpSpPr>
        <p:pic>
          <p:nvPicPr>
            <p:cNvPr id="2" name="Picture 1" descr="mongolmap125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8200" y="0"/>
              <a:ext cx="9296000" cy="6324600"/>
            </a:xfrm>
            <a:prstGeom prst="rect">
              <a:avLst/>
            </a:prstGeom>
          </p:spPr>
        </p:pic>
        <p:sp>
          <p:nvSpPr>
            <p:cNvPr id="4" name="Rectangle 3">
              <a:extLst>
                <a:ext uri="{FF2B5EF4-FFF2-40B4-BE49-F238E27FC236}">
                  <a16:creationId xmlns:a16="http://schemas.microsoft.com/office/drawing/2014/main" id="{304EA3B3-64F9-8472-7411-0FDF8C12CAA7}"/>
                </a:ext>
              </a:extLst>
            </p:cNvPr>
            <p:cNvSpPr/>
            <p:nvPr/>
          </p:nvSpPr>
          <p:spPr bwMode="auto">
            <a:xfrm>
              <a:off x="8153400" y="228600"/>
              <a:ext cx="2438400" cy="838200"/>
            </a:xfrm>
            <a:prstGeom prst="rect">
              <a:avLst/>
            </a:prstGeom>
            <a:solidFill>
              <a:srgbClr val="F5F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charset="0"/>
                <a:ea typeface="ＭＳ Ｐゴシック" charset="0"/>
              </a:endParaRPr>
            </a:p>
          </p:txBody>
        </p:sp>
      </p:grpSp>
      <p:sp>
        <p:nvSpPr>
          <p:cNvPr id="7" name="Rectangle 6"/>
          <p:cNvSpPr/>
          <p:nvPr/>
        </p:nvSpPr>
        <p:spPr>
          <a:xfrm>
            <a:off x="1601388" y="-584776"/>
            <a:ext cx="9142412" cy="584776"/>
          </a:xfrm>
          <a:prstGeom prst="rect">
            <a:avLst/>
          </a:prstGeom>
          <a:noFill/>
          <a:ln>
            <a:noFill/>
          </a:ln>
        </p:spPr>
        <p:txBody>
          <a:bodyPr wrap="square">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JENGHIZ KHAN</a:t>
            </a:r>
          </a:p>
        </p:txBody>
      </p:sp>
      <p:sp>
        <p:nvSpPr>
          <p:cNvPr id="3" name="TextBox 2">
            <a:extLst>
              <a:ext uri="{FF2B5EF4-FFF2-40B4-BE49-F238E27FC236}">
                <a16:creationId xmlns:a16="http://schemas.microsoft.com/office/drawing/2014/main" id="{5DA65A6F-FE47-C9DC-1DA0-CDC06CB2FDB8}"/>
              </a:ext>
            </a:extLst>
          </p:cNvPr>
          <p:cNvSpPr txBox="1"/>
          <p:nvPr/>
        </p:nvSpPr>
        <p:spPr>
          <a:xfrm>
            <a:off x="8077200" y="152400"/>
            <a:ext cx="2514600" cy="276999"/>
          </a:xfrm>
          <a:prstGeom prst="rect">
            <a:avLst/>
          </a:prstGeom>
          <a:noFill/>
          <a:ln>
            <a:noFill/>
          </a:ln>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الإمبراطورية المغولية قبل 1259</a:t>
            </a:r>
            <a:endParaRPr lang="en-US" sz="1200" b="1" dirty="0">
              <a:solidFill>
                <a:schemeClr val="bg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44396E0-7E0C-3BB8-DD07-B992BBF2D014}"/>
              </a:ext>
            </a:extLst>
          </p:cNvPr>
          <p:cNvSpPr txBox="1"/>
          <p:nvPr/>
        </p:nvSpPr>
        <p:spPr>
          <a:xfrm>
            <a:off x="8077200" y="457200"/>
            <a:ext cx="2514600" cy="276999"/>
          </a:xfrm>
          <a:prstGeom prst="rect">
            <a:avLst/>
          </a:prstGeom>
          <a:noFill/>
          <a:ln>
            <a:noFill/>
          </a:ln>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حملات جنكيز خان</a:t>
            </a:r>
            <a:endParaRPr lang="en-US" sz="1200" b="1" dirty="0">
              <a:solidFill>
                <a:schemeClr val="bg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D7E3CF-8C58-0CEF-D88D-A306C08AC0DF}"/>
              </a:ext>
            </a:extLst>
          </p:cNvPr>
          <p:cNvSpPr txBox="1"/>
          <p:nvPr/>
        </p:nvSpPr>
        <p:spPr>
          <a:xfrm>
            <a:off x="8077200" y="762000"/>
            <a:ext cx="2514600" cy="276999"/>
          </a:xfrm>
          <a:prstGeom prst="rect">
            <a:avLst/>
          </a:prstGeom>
          <a:noFill/>
          <a:ln>
            <a:noFill/>
          </a:ln>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حملات خلفائه</a:t>
            </a:r>
            <a:endParaRPr lang="en-US" sz="12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307980"/>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engis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38298"/>
            <a:ext cx="10339398" cy="6896298"/>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جنكيز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645487"/>
      </p:ext>
    </p:extLst>
  </p:cSld>
  <p:clrMapOvr>
    <a:masterClrMapping/>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engis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38298"/>
            <a:ext cx="10339398" cy="6896298"/>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جنكيز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838200" y="3160456"/>
            <a:ext cx="10363200" cy="1569660"/>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تكمن السعادة العظمى التي يستطيع الإنسان الحصول عليها في تدمير أعدائه، وسرقه ثرواته وركوب خيوله، ورؤية أحبائه يستحمون بالدموع، وأن تقوم باحتضان زوجاته وبناته. </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631305"/>
      </p:ext>
    </p:extLst>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ij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20822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جنكيز يهزم بكين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553899"/>
      </p:ext>
    </p:extLst>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arakorum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1"/>
            <a:ext cx="16640066" cy="68564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كاراكوروم</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228600" y="5029200"/>
            <a:ext cx="108966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شعبي كثير كأشجار الوعر، أردتهم أن يتغذوا على اللحوم الطرية، ويعيشوا في خيام جميلة، ويرعوا خيولهم في التربة الخصبة.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062270"/>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647728" y="548681"/>
            <a:ext cx="5086350" cy="646331"/>
          </a:xfrm>
          <a:prstGeom prst="rect">
            <a:avLst/>
          </a:prstGeom>
          <a:solidFill>
            <a:srgbClr val="000000"/>
          </a:solidFill>
          <a:ln>
            <a:noFill/>
          </a:ln>
        </p:spPr>
        <p:txBody>
          <a:bodyPr>
            <a:spAutoFit/>
          </a:bodyPr>
          <a:lstStyle/>
          <a:p>
            <a:pPr algn="ctr" eaLnBrk="1" hangingPunct="1">
              <a:spcBef>
                <a:spcPct val="20000"/>
              </a:spcBef>
              <a:defRPr/>
            </a:pPr>
            <a:r>
              <a:rPr lang="ar-JO" sz="3600" b="1" dirty="0">
                <a:solidFill>
                  <a:srgbClr val="FFFFFF"/>
                </a:solidFill>
                <a:latin typeface="Arial" panose="020B0604020202020204" pitchFamily="34" charset="0"/>
                <a:cs typeface="Arial" panose="020B0604020202020204" pitchFamily="34" charset="0"/>
              </a:rPr>
              <a:t>أعمال توما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2630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enghis-khan-murder-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7543" y="-533400"/>
            <a:ext cx="9056914"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يدمر المغول نيشافور</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752600" y="3060919"/>
            <a:ext cx="8534400" cy="1569660"/>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كان حجم إمبراطوريته 4 أضعاف حجم إمبراطورية الإسكندر الأكبر، وضعفي حجم الإمبراطورية الرومانية، وضعف ونصف حجم الولايات المتحدة الأمريكية.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210290"/>
      </p:ext>
    </p:extLst>
  </p:cSld>
  <p:clrMapOvr>
    <a:masterClrMapping/>
  </p:clrMapOvr>
  <p:transition>
    <p:random/>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enghisDN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34037" cy="4734475"/>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الحمض النووي لجنكيز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752600" y="4863406"/>
            <a:ext cx="8534400" cy="1569660"/>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بحسب فحص الحمض النووي فإن حوالي 16 مليون شخص </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أو واحد من .كل 200 شخص آسيوي </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ينحدرون من جنكيز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186301"/>
      </p:ext>
    </p:extLst>
  </p:cSld>
  <p:clrMapOvr>
    <a:masterClrMapping/>
  </p:clrMapOvr>
  <p:transition>
    <p:random/>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ngolsAttackEuro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يهاجم المغول أوروبا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498069"/>
      </p:ext>
    </p:extLst>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ulaguAndDokuzKathu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5886450"/>
          </a:xfrm>
          <a:prstGeom prst="rect">
            <a:avLst/>
          </a:prstGeom>
        </p:spPr>
      </p:pic>
      <p:sp>
        <p:nvSpPr>
          <p:cNvPr id="7" name="Rectangle 6"/>
          <p:cNvSpPr/>
          <p:nvPr/>
        </p:nvSpPr>
        <p:spPr>
          <a:xfrm>
            <a:off x="1524001" y="3810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هولاكو خان وزوجته دوكوز</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719834"/>
      </p:ext>
    </p:extLst>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ublai_statu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264396"/>
            <a:ext cx="9144000" cy="1218919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كوبلاي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524000" y="2590801"/>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كان كوبلاي خان هو ثاني أشهر شخصية بين المغول</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6" name="Rectangle 5"/>
          <p:cNvSpPr/>
          <p:nvPr/>
        </p:nvSpPr>
        <p:spPr>
          <a:xfrm>
            <a:off x="1524000" y="4368224"/>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احتل كوبلاي كوريا بحلول 1259</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852967"/>
      </p:ext>
    </p:extLst>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228600"/>
            <a:ext cx="12192000"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شجرة عائلة جنكيز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3" name="Picture 2" descr="KhanTre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914400"/>
            <a:ext cx="3987800" cy="5908684"/>
          </a:xfrm>
          <a:prstGeom prst="rect">
            <a:avLst/>
          </a:prstGeom>
        </p:spPr>
      </p:pic>
    </p:spTree>
    <p:extLst>
      <p:ext uri="{BB962C8B-B14F-4D97-AF65-F5344CB8AC3E}">
        <p14:creationId xmlns:p14="http://schemas.microsoft.com/office/powerpoint/2010/main" val="243866439"/>
      </p:ext>
    </p:extLst>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ngolHelmet.jpg">
            <a:extLst>
              <a:ext uri="{FF2B5EF4-FFF2-40B4-BE49-F238E27FC236}">
                <a16:creationId xmlns:a16="http://schemas.microsoft.com/office/drawing/2014/main" id="{1B86899D-FA3C-0E37-5187-607C4822051B}"/>
              </a:ext>
            </a:extLst>
          </p:cNvPr>
          <p:cNvPicPr>
            <a:picLocks noChangeAspect="1"/>
          </p:cNvPicPr>
          <p:nvPr/>
        </p:nvPicPr>
        <p:blipFill rotWithShape="1">
          <a:blip r:embed="rId2">
            <a:extLst>
              <a:ext uri="{28A0092B-C50C-407E-A947-70E740481C1C}">
                <a14:useLocalDpi xmlns:a14="http://schemas.microsoft.com/office/drawing/2010/main"/>
              </a:ext>
            </a:extLst>
          </a:blip>
          <a:srcRect l="1010" t="868" r="1065" b="-1"/>
          <a:stretch/>
        </p:blipFill>
        <p:spPr>
          <a:xfrm>
            <a:off x="2666999" y="76200"/>
            <a:ext cx="7010401" cy="8704926"/>
          </a:xfrm>
          <a:prstGeom prst="rect">
            <a:avLst/>
          </a:prstGeom>
        </p:spPr>
      </p:pic>
      <p:sp>
        <p:nvSpPr>
          <p:cNvPr id="7" name="Rectangle 6"/>
          <p:cNvSpPr/>
          <p:nvPr/>
        </p:nvSpPr>
        <p:spPr>
          <a:xfrm>
            <a:off x="0" y="381000"/>
            <a:ext cx="121920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خوذة مغولية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pPr algn="ctr"/>
            <a:r>
              <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a:t>
            </a: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فوكووكا، اليابان</a:t>
            </a:r>
            <a:r>
              <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45363316"/>
      </p:ext>
    </p:extLst>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ublai_statu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264396"/>
            <a:ext cx="9144000" cy="1218919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كوبلاي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570706" y="2590801"/>
            <a:ext cx="11125200"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كان كوبلاي خان هو ثاني أشهر شخصية بين المغول</a:t>
            </a:r>
          </a:p>
        </p:txBody>
      </p:sp>
      <p:sp>
        <p:nvSpPr>
          <p:cNvPr id="6" name="Rectangle 5"/>
          <p:cNvSpPr/>
          <p:nvPr/>
        </p:nvSpPr>
        <p:spPr>
          <a:xfrm>
            <a:off x="570706" y="3790970"/>
            <a:ext cx="11125200"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احتل كوبلاي كوريا بحلول 1259</a:t>
            </a:r>
          </a:p>
        </p:txBody>
      </p:sp>
      <p:sp>
        <p:nvSpPr>
          <p:cNvPr id="8" name="Rectangle 7"/>
          <p:cNvSpPr/>
          <p:nvPr/>
        </p:nvSpPr>
        <p:spPr>
          <a:xfrm>
            <a:off x="570706" y="4498697"/>
            <a:ext cx="11125200"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فشل كوبلاي في السيطرة على اليابان في 1274 و1281.</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9" name="Rectangle 8"/>
          <p:cNvSpPr/>
          <p:nvPr/>
        </p:nvSpPr>
        <p:spPr>
          <a:xfrm>
            <a:off x="570706" y="5206424"/>
            <a:ext cx="11125200"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أدخل كوبلاي عبادة الأسلاف إلى الصين.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462389"/>
      </p:ext>
    </p:extLst>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hazan_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572000"/>
            <a:ext cx="9144000" cy="12408220"/>
          </a:xfrm>
          <a:prstGeom prst="rect">
            <a:avLst/>
          </a:prstGeom>
        </p:spPr>
      </p:pic>
      <p:sp>
        <p:nvSpPr>
          <p:cNvPr id="7" name="Rectangle 6"/>
          <p:cNvSpPr/>
          <p:nvPr/>
        </p:nvSpPr>
        <p:spPr>
          <a:xfrm>
            <a:off x="1524001" y="3048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تحول غازان خان إلى الإسلام</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752600" y="4863406"/>
            <a:ext cx="85344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كانت نهاية الإمبراطورية المغولية بسبب أن أحفاد جنكيز خان بدأوا يقاتلون بعضهم بعضاً.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7995"/>
      </p:ext>
    </p:extLst>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k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175"/>
            <a:ext cx="9148233" cy="6861175"/>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رهبان كوبلاي خان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374796"/>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409950" y="476672"/>
            <a:ext cx="5314950" cy="597666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400" b="1" dirty="0">
                <a:solidFill>
                  <a:srgbClr val="000000"/>
                </a:solidFill>
                <a:latin typeface="Arial" panose="020B0604020202020204" pitchFamily="34" charset="0"/>
                <a:cs typeface="Arial" panose="020B0604020202020204" pitchFamily="34" charset="0"/>
              </a:rPr>
              <a:t>1</a:t>
            </a:r>
            <a:r>
              <a:rPr lang="ar-SA" sz="2800" b="1" dirty="0">
                <a:solidFill>
                  <a:srgbClr val="000000"/>
                </a:solidFill>
                <a:latin typeface="Arial" panose="020B0604020202020204" pitchFamily="34" charset="0"/>
                <a:cs typeface="Arial" panose="020B0604020202020204" pitchFamily="34" charset="0"/>
              </a:rPr>
              <a:t>. في ذلك الوقت</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كنا نحن الرسل </a:t>
            </a:r>
            <a:r>
              <a:rPr lang="ar-JO" sz="2800" b="1" dirty="0">
                <a:solidFill>
                  <a:srgbClr val="000000"/>
                </a:solidFill>
                <a:latin typeface="Arial" panose="020B0604020202020204" pitchFamily="34" charset="0"/>
                <a:cs typeface="Arial" panose="020B0604020202020204" pitchFamily="34" charset="0"/>
              </a:rPr>
              <a:t>جميعاً</a:t>
            </a: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في أورشليم... وقمنا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بتقسيم مناطق العالم،</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بحيث يذهب كل واحد منّا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إلى المنطقة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التي وقعت له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وإلى الأمة التي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أرسله الرب إليها.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63820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رحلات ماركو بولو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3" name="Picture 2" descr="Travels_of_Marco_Pol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24840"/>
            <a:ext cx="12192000" cy="6233160"/>
          </a:xfrm>
          <a:prstGeom prst="rect">
            <a:avLst/>
          </a:prstGeom>
        </p:spPr>
      </p:pic>
    </p:spTree>
    <p:extLst>
      <p:ext uri="{BB962C8B-B14F-4D97-AF65-F5344CB8AC3E}">
        <p14:creationId xmlns:p14="http://schemas.microsoft.com/office/powerpoint/2010/main" val="3157583502"/>
      </p:ext>
    </p:extLst>
  </p:cSld>
  <p:clrMapOvr>
    <a:masterClrMapping/>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rco-polo-before-kublai-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3860" y="1"/>
            <a:ext cx="12280140" cy="6856412"/>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رحلات ماركو بولو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2209800" y="3189744"/>
            <a:ext cx="7772400" cy="2062103"/>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solidFill>
                  <a:srgbClr val="000000"/>
                </a:solidFill>
                <a:latin typeface="Arial" panose="020B0604020202020204" pitchFamily="34" charset="0"/>
                <a:cs typeface="Arial" panose="020B0604020202020204" pitchFamily="34" charset="0"/>
              </a:rPr>
              <a:t>لقد أرسلت لي 100 رجل متمرس في ديانتك ، ويجب عليَّ أن أعتمد، وكل أتباعي سيدرسون المسيحية أيضاً، ثم سيصير هناك مسيحيون أكثر في الشرق من الغرب.</a:t>
            </a:r>
          </a:p>
          <a:p>
            <a:pPr algn="r"/>
            <a:r>
              <a:rPr lang="ar-JO" sz="3200" b="1" dirty="0">
                <a:solidFill>
                  <a:srgbClr val="000000"/>
                </a:solidFill>
                <a:latin typeface="Arial" panose="020B0604020202020204" pitchFamily="34" charset="0"/>
                <a:cs typeface="Arial" panose="020B0604020202020204" pitchFamily="34" charset="0"/>
              </a:rPr>
              <a:t>كوبلاي خان، 1275</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456526"/>
      </p:ext>
    </p:extLst>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407547"/>
      </p:ext>
    </p:extLst>
  </p:cSld>
  <p:clrMapOvr>
    <a:masterClrMapping/>
  </p:clrMapOvr>
  <p:transition>
    <p:random/>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slam&amp;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886" y="0"/>
            <a:ext cx="10297297" cy="6858000"/>
          </a:xfrm>
          <a:prstGeom prst="rect">
            <a:avLst/>
          </a:prstGeom>
        </p:spPr>
      </p:pic>
      <p:sp>
        <p:nvSpPr>
          <p:cNvPr id="6" name="Rectangle 5"/>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تاريخ الكنيسة الآسيوية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990014"/>
      </p:ext>
    </p:extLst>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amerl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22249406"/>
          </a:xfrm>
          <a:prstGeom prst="rect">
            <a:avLst/>
          </a:prstGeom>
        </p:spPr>
      </p:pic>
      <p:sp>
        <p:nvSpPr>
          <p:cNvPr id="7" name="Rectangle 6"/>
          <p:cNvSpPr/>
          <p:nvPr/>
        </p:nvSpPr>
        <p:spPr>
          <a:xfrm>
            <a:off x="1524001" y="39110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4. تيمورلنك</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524001" y="381000"/>
            <a:ext cx="9142412" cy="584776"/>
          </a:xfrm>
          <a:prstGeom prst="rect">
            <a:avLst/>
          </a:prstGeom>
          <a:solidFill>
            <a:srgbClr val="000514">
              <a:alpha val="0"/>
            </a:srgbClr>
          </a:solidFill>
          <a:ln>
            <a:noFill/>
          </a:ln>
        </p:spPr>
        <p:txBody>
          <a:bodyPr wrap="square">
            <a:spAutoFit/>
          </a:bodyPr>
          <a:lstStyle/>
          <a:p>
            <a:pPr algn="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لماذا تراجعت المسيحية في آسيا: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80010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1. الإضطهاد</a:t>
            </a:r>
            <a:endParaRPr lang="en-US"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905000" y="1853624"/>
            <a:ext cx="80010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2. الخداع</a:t>
            </a:r>
            <a:endParaRPr lang="en-US" dirty="0">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905000" y="2463224"/>
            <a:ext cx="80010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3. المغول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2853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uzbekistan_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2901" y="0"/>
            <a:ext cx="8956729" cy="6858000"/>
          </a:xfrm>
          <a:prstGeom prst="rect">
            <a:avLst/>
          </a:prstGeom>
        </p:spPr>
      </p:pic>
      <p:sp>
        <p:nvSpPr>
          <p:cNvPr id="7" name="Rectangle 6"/>
          <p:cNvSpPr/>
          <p:nvPr/>
        </p:nvSpPr>
        <p:spPr>
          <a:xfrm>
            <a:off x="1524001" y="253424"/>
            <a:ext cx="9142412" cy="707886"/>
          </a:xfrm>
          <a:prstGeom prst="rect">
            <a:avLst/>
          </a:prstGeom>
          <a:solidFill>
            <a:srgbClr val="000514">
              <a:alpha val="0"/>
            </a:srgbClr>
          </a:solidFill>
          <a:ln>
            <a:noFill/>
          </a:ln>
        </p:spPr>
        <p:txBody>
          <a:bodyPr wrap="square">
            <a:spAutoFit/>
          </a:bodyPr>
          <a:lstStyle/>
          <a:p>
            <a:pPr algn="ctr"/>
            <a:r>
              <a:rPr lang="ar-JO"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أسفل آسيا الوسطى</a:t>
            </a:r>
            <a:endParaRPr lang="en-US"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6" name="TextBox 5"/>
          <p:cNvSpPr txBox="1"/>
          <p:nvPr/>
        </p:nvSpPr>
        <p:spPr>
          <a:xfrm>
            <a:off x="6553200" y="3915603"/>
            <a:ext cx="685800" cy="461665"/>
          </a:xfrm>
          <a:prstGeom prst="rect">
            <a:avLst/>
          </a:prstGeom>
          <a:noFill/>
        </p:spPr>
        <p:txBody>
          <a:bodyPr wrap="square" rtlCol="0">
            <a:spAutoFit/>
          </a:bodyPr>
          <a:lstStyle/>
          <a:p>
            <a:pPr algn="ctr"/>
            <a:r>
              <a:rPr lang="en-US" sz="1100" b="1" dirty="0" err="1">
                <a:solidFill>
                  <a:schemeClr val="bg2"/>
                </a:solidFill>
              </a:rPr>
              <a:t>Kesch</a:t>
            </a:r>
            <a:r>
              <a:rPr lang="en-US" sz="2400" dirty="0">
                <a:solidFill>
                  <a:schemeClr val="bg2"/>
                </a:solidFill>
              </a:rPr>
              <a:t>.</a:t>
            </a:r>
          </a:p>
        </p:txBody>
      </p:sp>
      <p:sp>
        <p:nvSpPr>
          <p:cNvPr id="8" name="Donut 7"/>
          <p:cNvSpPr/>
          <p:nvPr/>
        </p:nvSpPr>
        <p:spPr bwMode="auto">
          <a:xfrm>
            <a:off x="6601178" y="3810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4097910610"/>
      </p:ext>
    </p:extLst>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amerl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22249406"/>
          </a:xfrm>
          <a:prstGeom prst="rect">
            <a:avLst/>
          </a:prstGeom>
        </p:spPr>
      </p:pic>
      <p:sp>
        <p:nvSpPr>
          <p:cNvPr id="7" name="Rectangle 6"/>
          <p:cNvSpPr/>
          <p:nvPr/>
        </p:nvSpPr>
        <p:spPr>
          <a:xfrm>
            <a:off x="1524001" y="39110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تيمورلنك</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420752"/>
      </p:ext>
    </p:extLst>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1981200"/>
            <a:ext cx="16764000" cy="16764000"/>
          </a:xfrm>
          <a:prstGeom prst="rect">
            <a:avLst/>
          </a:prstGeom>
        </p:spPr>
      </p:pic>
      <p:sp>
        <p:nvSpPr>
          <p:cNvPr id="5" name="Rectangle 4"/>
          <p:cNvSpPr/>
          <p:nvPr/>
        </p:nvSpPr>
        <p:spPr>
          <a:xfrm>
            <a:off x="230188" y="5739824"/>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تيمورلنك</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6437312" y="304801"/>
            <a:ext cx="3849687" cy="4031873"/>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solidFill>
                  <a:srgbClr val="000000"/>
                </a:solidFill>
                <a:latin typeface="Arial" panose="020B0604020202020204" pitchFamily="34" charset="0"/>
                <a:cs typeface="Arial" panose="020B0604020202020204" pitchFamily="34" charset="0"/>
              </a:rPr>
              <a:t>لقد اضطررت مرة إلى الإحتماء من أعدائي في مبنى مدمر، حيث جلست لساعات طويلة، بسبب رغبتي في صرف انتباهي عن حالتي اليائسة، فقد وضعت تركيزي على نملة ...</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56398"/>
      </p:ext>
    </p:extLst>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2057400"/>
            <a:ext cx="16764000" cy="16764000"/>
          </a:xfrm>
          <a:prstGeom prst="rect">
            <a:avLst/>
          </a:prstGeom>
        </p:spPr>
      </p:pic>
      <p:sp>
        <p:nvSpPr>
          <p:cNvPr id="5" name="Rectangle 4"/>
          <p:cNvSpPr/>
          <p:nvPr/>
        </p:nvSpPr>
        <p:spPr>
          <a:xfrm>
            <a:off x="381000" y="57912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تيمورلنك</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6437313" y="304800"/>
            <a:ext cx="3733800" cy="6186309"/>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600" b="1" dirty="0">
                <a:solidFill>
                  <a:srgbClr val="000000"/>
                </a:solidFill>
                <a:latin typeface="Arial" panose="020B0604020202020204" pitchFamily="34" charset="0"/>
                <a:cs typeface="Arial" panose="020B0604020202020204" pitchFamily="34" charset="0"/>
              </a:rPr>
              <a:t>كانت تحمل حبة ذرة أكبر منها غلى أعلى جدار مرتفع، وقعت حبة الذرة غلى الأرض 69 مرة، لكن الحشرة ثابرت في المحاولة السبعين، أعطاني هذا المشهد الشجاعة في تلك اللحظة، لن أنسى أبداً هذا الدرس الي أعطتني إياه.</a:t>
            </a:r>
            <a:endParaRPr lang="en-US" sz="3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892166"/>
      </p:ext>
    </p:extLst>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imurid1405Large.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1" y="0"/>
            <a:ext cx="9158199" cy="6553200"/>
          </a:xfrm>
          <a:prstGeom prst="rect">
            <a:avLst/>
          </a:prstGeom>
        </p:spPr>
      </p:pic>
      <p:sp>
        <p:nvSpPr>
          <p:cNvPr id="7" name="Rectangle 6"/>
          <p:cNvSpPr/>
          <p:nvPr/>
        </p:nvSpPr>
        <p:spPr>
          <a:xfrm>
            <a:off x="0" y="0"/>
            <a:ext cx="12192000" cy="707886"/>
          </a:xfrm>
          <a:prstGeom prst="rect">
            <a:avLst/>
          </a:prstGeom>
          <a:solidFill>
            <a:srgbClr val="000000"/>
          </a:solidFill>
          <a:ln>
            <a:noFill/>
          </a:ln>
        </p:spPr>
        <p:txBody>
          <a:bodyPr wrap="square">
            <a:spAutoFit/>
          </a:bodyPr>
          <a:lstStyle/>
          <a:p>
            <a:pPr algn="ctr"/>
            <a:r>
              <a:rPr lang="ar-JO"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إمبراطورية تيمورلنك، 1405</a:t>
            </a:r>
            <a:endParaRPr lang="en-US"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15739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215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وحسب القرعة،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كانت الهند من نصيب يهوذا توما،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وهو التوأم أيض</a:t>
            </a: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فلم يرغب بالذهاب قائلاً،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أنه لضعف في الجسد،</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لا يستطيع السفر،</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وأنا رجل عبراني؛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كيف يمكنني أن أمضي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بين الهنود وأبشر بالحق؟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6996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To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600" y="17274"/>
            <a:ext cx="10245803" cy="6839139"/>
          </a:xfrm>
          <a:prstGeom prst="rect">
            <a:avLst/>
          </a:prstGeom>
        </p:spPr>
      </p:pic>
      <p:sp>
        <p:nvSpPr>
          <p:cNvPr id="7" name="Rectangle 6"/>
          <p:cNvSpPr/>
          <p:nvPr/>
        </p:nvSpPr>
        <p:spPr>
          <a:xfrm>
            <a:off x="1524000" y="-61555"/>
            <a:ext cx="9142412" cy="769441"/>
          </a:xfrm>
          <a:prstGeom prst="rect">
            <a:avLst/>
          </a:prstGeom>
          <a:solidFill>
            <a:srgbClr val="000000"/>
          </a:solidFill>
          <a:ln>
            <a:noFill/>
          </a:ln>
        </p:spPr>
        <p:txBody>
          <a:bodyPr wrap="square">
            <a:spAutoFit/>
          </a:bodyPr>
          <a:lstStyle/>
          <a:p>
            <a:pPr algn="ctr"/>
            <a:r>
              <a:rPr lang="ar-JO"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قبر تيمورلنك</a:t>
            </a:r>
            <a:endParaRPr lang="en-US"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4" name="Rectangle 3"/>
          <p:cNvSpPr/>
          <p:nvPr/>
        </p:nvSpPr>
        <p:spPr>
          <a:xfrm>
            <a:off x="1752600" y="3276601"/>
            <a:ext cx="85344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تحت حكم تيمورلنك كل كنيسة بنيت على الحجارة تم تسويتها كاملة بالأرض (حوالي 700 منها)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752600" y="5247382"/>
            <a:ext cx="85344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تحت حكم تيمورلنك انخفض عدد المسيحيين الآسيويين من 21 مليون إلى 4ر3 مليون شخص</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443256"/>
      </p:ext>
    </p:extLst>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7425764"/>
          </a:xfrm>
          <a:prstGeom prst="rect">
            <a:avLst/>
          </a:prstGeom>
        </p:spPr>
      </p:pic>
      <p:sp>
        <p:nvSpPr>
          <p:cNvPr id="7" name="Rectangle 6"/>
          <p:cNvSpPr/>
          <p:nvPr/>
        </p:nvSpPr>
        <p:spPr>
          <a:xfrm>
            <a:off x="1524000" y="6096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سلالة مينغ</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548528"/>
      </p:ext>
    </p:extLst>
  </p:cSld>
  <p:clrMapOvr>
    <a:masterClrMapping/>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p_kurdist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34027"/>
            <a:ext cx="7772400" cy="6934405"/>
          </a:xfrm>
          <a:prstGeom prst="rect">
            <a:avLst/>
          </a:prstGeom>
        </p:spPr>
      </p:pic>
      <p:sp>
        <p:nvSpPr>
          <p:cNvPr id="4" name="Rectangle 3"/>
          <p:cNvSpPr/>
          <p:nvPr/>
        </p:nvSpPr>
        <p:spPr>
          <a:xfrm>
            <a:off x="2286000" y="304801"/>
            <a:ext cx="7772400" cy="1569660"/>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بعد 1500 سنة من المسيحية في آسيا</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بقي هناك مجموعتين صغيرتين فقط ... </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في الهند وفي جبال كردستان.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593070"/>
      </p:ext>
    </p:extLst>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himunFamil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79856"/>
            <a:ext cx="9144000" cy="6806744"/>
          </a:xfrm>
          <a:prstGeom prst="rect">
            <a:avLst/>
          </a:prstGeom>
          <a:solidFill>
            <a:schemeClr val="tx1"/>
          </a:solidFill>
        </p:spPr>
      </p:pic>
      <p:sp>
        <p:nvSpPr>
          <p:cNvPr id="5" name="Rectangle 4"/>
          <p:cNvSpPr/>
          <p:nvPr/>
        </p:nvSpPr>
        <p:spPr>
          <a:xfrm>
            <a:off x="1525588" y="330656"/>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عائلة شمعون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100992"/>
      </p:ext>
    </p:extLst>
  </p:cSld>
  <p:clrMapOvr>
    <a:masterClrMapping/>
  </p:clrMapOvr>
  <p:transition>
    <p:random/>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rPol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0"/>
            <a:ext cx="8534400" cy="6822252"/>
          </a:xfrm>
          <a:prstGeom prst="rect">
            <a:avLst/>
          </a:prstGeom>
        </p:spPr>
      </p:pic>
      <p:sp>
        <p:nvSpPr>
          <p:cNvPr id="5" name="Rectangle 4"/>
          <p:cNvSpPr/>
          <p:nvPr/>
        </p:nvSpPr>
        <p:spPr>
          <a:xfrm>
            <a:off x="1525588" y="3733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مار شمعون 22</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083272"/>
      </p:ext>
    </p:extLst>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ndia1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3600" y="7006"/>
            <a:ext cx="7933086" cy="6849407"/>
          </a:xfrm>
          <a:prstGeom prst="rect">
            <a:avLst/>
          </a:prstGeom>
        </p:spPr>
      </p:pic>
      <p:sp>
        <p:nvSpPr>
          <p:cNvPr id="4" name="Rectangle 3"/>
          <p:cNvSpPr/>
          <p:nvPr/>
        </p:nvSpPr>
        <p:spPr>
          <a:xfrm>
            <a:off x="2133600" y="3733800"/>
            <a:ext cx="79248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يزور مار شمعون 23 الهند</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(1970)</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331438"/>
      </p:ext>
    </p:extLst>
  </p:cSld>
  <p:clrMapOvr>
    <a:masterClrMapping/>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ranciscusXav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3952" y="-1822503"/>
            <a:ext cx="9214048" cy="12719103"/>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فرنسيس كزافييه</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820850"/>
      </p:ext>
    </p:extLst>
  </p:cSld>
  <p:clrMapOvr>
    <a:masterClrMapping/>
  </p:clrMapOvr>
  <p:transition>
    <p:random/>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avier-statue-small.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098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أنجيرو، كزافييه وكاجوشيما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تماثيل القادة المسيحيين في كاجوشيما، اليابان</a:t>
            </a:r>
            <a:endParaRPr lang="en-US" sz="18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2057401" y="2961144"/>
            <a:ext cx="8113713" cy="1569660"/>
          </a:xfrm>
          <a:prstGeom prst="rect">
            <a:avLst/>
          </a:prstGeom>
          <a:solidFill>
            <a:schemeClr val="tx1">
              <a:alpha val="70000"/>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solidFill>
                  <a:schemeClr val="bg2"/>
                </a:solidFill>
                <a:latin typeface="Arial" panose="020B0604020202020204" pitchFamily="34" charset="0"/>
                <a:cs typeface="Arial" panose="020B0604020202020204" pitchFamily="34" charset="0"/>
              </a:rPr>
              <a:t>سألته هل إن عدت معه إلى بلده سيصير اليابانيون مسيحيين، فقال أنهم لن يفعلوا ذلك حتى يسألوني أسئلة كثيرة ويرون من خلال الطريقة التي أجبت بها مقدار ما أعرفه.</a:t>
            </a:r>
            <a:endParaRPr lang="en-US" sz="32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36451"/>
      </p:ext>
    </p:extLst>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avier-statue-small.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098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w="25400">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أنجيرو، كزافييه وكاجوشيما</a:t>
            </a:r>
            <a:endParaRPr kumimoji="0" lang="en-US" sz="3200" b="1" u="none" strike="noStrike" kern="1200" cap="none" spc="0" normalizeH="0" baseline="0" noProof="0" dirty="0">
              <a:ln w="25400">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تماثيل القادة المسيحيين في كاجوشيما، 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7"/>
          <p:cNvSpPr txBox="1">
            <a:spLocks noChangeArrowheads="1"/>
          </p:cNvSpPr>
          <p:nvPr/>
        </p:nvSpPr>
        <p:spPr bwMode="auto">
          <a:xfrm>
            <a:off x="1752601" y="2961144"/>
            <a:ext cx="8418514" cy="2062103"/>
          </a:xfrm>
          <a:prstGeom prst="rect">
            <a:avLst/>
          </a:prstGeom>
          <a:solidFill>
            <a:schemeClr val="tx1">
              <a:alpha val="70000"/>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solidFill>
                  <a:schemeClr val="bg2"/>
                </a:solidFill>
                <a:latin typeface="Arial" panose="020B0604020202020204" pitchFamily="34" charset="0"/>
                <a:cs typeface="Arial" panose="020B0604020202020204" pitchFamily="34" charset="0"/>
              </a:rPr>
              <a:t>الأهم من ذلك كله أنهم يريدون أن يروا ما إذا كنت أمارس ما وعظت به وآمنت به ... ثم بعد مراقبتي لمدة 6 أشهر، سيصبح الملك والنبلاء وجميع الأشخاص الآخرين مسيحيين، بالنسبة لليابانيين قال، يسترشدون تماماً بقانون العقل.</a:t>
            </a:r>
            <a:endParaRPr lang="en-US" sz="32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439096"/>
      </p:ext>
    </p:extLst>
  </p:cSld>
  <p:clrMapOvr>
    <a:masterClrMapping/>
  </p:clrMapOvr>
  <p:transition>
    <p:random/>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aint-francis-xav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914400"/>
            <a:ext cx="9144000" cy="1214937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فرنسيس كازفييه</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110695"/>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EF46650-F545-BDF3-F846-7EDF1AF52F72}"/>
              </a:ext>
            </a:extLst>
          </p:cNvPr>
          <p:cNvSpPr/>
          <p:nvPr/>
        </p:nvSpPr>
        <p:spPr>
          <a:xfrm>
            <a:off x="0" y="5867400"/>
            <a:ext cx="12192000" cy="1015663"/>
          </a:xfrm>
          <a:prstGeom prst="rect">
            <a:avLst/>
          </a:prstGeom>
          <a:solidFill>
            <a:schemeClr val="bg2"/>
          </a:solidFill>
          <a:ln>
            <a:noFill/>
          </a:ln>
        </p:spPr>
        <p:txBody>
          <a:bodyPr wrap="square">
            <a:spAutoFit/>
          </a:bodyPr>
          <a:lstStyle/>
          <a:p>
            <a:pPr algn="ctr" fontAlgn="auto">
              <a:spcBef>
                <a:spcPts val="0"/>
              </a:spcBef>
              <a:spcAft>
                <a:spcPts val="0"/>
              </a:spcAft>
              <a:defRPr/>
            </a:pPr>
            <a:r>
              <a:rPr lang="ar-JO" sz="6000" b="1" dirty="0">
                <a:ln w="25400">
                  <a:solidFill>
                    <a:srgbClr val="000000"/>
                  </a:solidFill>
                </a:ln>
                <a:latin typeface="Arial" panose="020B0604020202020204" pitchFamily="34" charset="0"/>
                <a:cs typeface="Arial" panose="020B0604020202020204" pitchFamily="34" charset="0"/>
              </a:rPr>
              <a:t>تاريخ الكنيسة الآسيوية</a:t>
            </a:r>
            <a:endParaRPr lang="en-US" sz="6000" b="1" dirty="0">
              <a:ln w="25400">
                <a:solidFill>
                  <a:srgbClr val="000000"/>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92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409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وبينما كان يفكر ويتحدث، </a:t>
            </a:r>
            <a:r>
              <a:rPr lang="ar-JO" sz="2800" b="1" dirty="0">
                <a:solidFill>
                  <a:srgbClr val="000000"/>
                </a:solidFill>
                <a:latin typeface="Arial" panose="020B0604020202020204" pitchFamily="34" charset="0"/>
                <a:cs typeface="Arial" panose="020B0604020202020204" pitchFamily="34" charset="0"/>
              </a:rPr>
              <a:t>   </a:t>
            </a:r>
            <a:r>
              <a:rPr lang="ar-SA" sz="2800" b="1" dirty="0">
                <a:solidFill>
                  <a:srgbClr val="000000"/>
                </a:solidFill>
                <a:latin typeface="Arial" panose="020B0604020202020204" pitchFamily="34" charset="0"/>
                <a:cs typeface="Arial" panose="020B0604020202020204" pitchFamily="34" charset="0"/>
              </a:rPr>
              <a:t>ظهر له المخلص ليلاً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وقال له: لا تخف يا توما،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ذهب إلى الهند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وأكرز بالكلمة هناك،</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لأن نعمتي معك. </a:t>
            </a:r>
            <a:r>
              <a:rPr lang="en-US" sz="2800" b="1"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027212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ideyoshi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533401"/>
            <a:ext cx="9525000" cy="1333500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تويوتامي هيديوشي</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909519"/>
      </p:ext>
    </p:extLst>
  </p:cSld>
  <p:clrMapOvr>
    <a:masterClrMapping/>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gasakimartyrsmemori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تذكار 26 شهيداً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نيكازاكي، اليابان</a:t>
            </a:r>
            <a:endParaRPr lang="en-US" sz="1800" b="1" dirty="0">
              <a:latin typeface="Arial" panose="020B0604020202020204" pitchFamily="34" charset="0"/>
              <a:cs typeface="Arial" panose="020B0604020202020204" pitchFamily="34" charset="0"/>
            </a:endParaRPr>
          </a:p>
        </p:txBody>
      </p:sp>
      <p:sp>
        <p:nvSpPr>
          <p:cNvPr id="6" name="Rectangle 5"/>
          <p:cNvSpPr/>
          <p:nvPr/>
        </p:nvSpPr>
        <p:spPr>
          <a:xfrm>
            <a:off x="1752600" y="3949005"/>
            <a:ext cx="8686800" cy="1569660"/>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في عام 1597 في نيكازاكي، تم ربط 26 مسيحياً يابانياً، ومرسلاً أجنبياً (بما في ذلك ثلاث صبية صغار)، إلى الصلبان إذ تم رميهم وتركوا معلقين لمدة 9 شهور.</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786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okugawa_Ieyasu.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658533"/>
            <a:ext cx="9144000" cy="12192000"/>
          </a:xfrm>
          <a:prstGeom prst="rect">
            <a:avLst/>
          </a:prstGeom>
        </p:spPr>
      </p:pic>
      <p:sp>
        <p:nvSpPr>
          <p:cNvPr id="4" name="Rectangle 3"/>
          <p:cNvSpPr/>
          <p:nvPr/>
        </p:nvSpPr>
        <p:spPr>
          <a:xfrm>
            <a:off x="1524000" y="6858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توكوغاوا إياسو (1543-1616)</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5769595"/>
      </p:ext>
    </p:extLst>
  </p:cSld>
  <p:clrMapOvr>
    <a:masterClrMapping/>
  </p:clrMapOvr>
  <p:transition>
    <p:random/>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idetada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6200"/>
            <a:ext cx="9296400" cy="8905063"/>
          </a:xfrm>
          <a:prstGeom prst="rect">
            <a:avLst/>
          </a:prstGeom>
        </p:spPr>
      </p:pic>
      <p:sp>
        <p:nvSpPr>
          <p:cNvPr id="4" name="Rectangle 3"/>
          <p:cNvSpPr/>
          <p:nvPr/>
        </p:nvSpPr>
        <p:spPr>
          <a:xfrm>
            <a:off x="1524000" y="685800"/>
            <a:ext cx="9142412"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توكوغاوا هايديتادا (1579-1632)</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pPr algn="ct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124305"/>
      </p:ext>
    </p:extLst>
  </p:cSld>
  <p:clrMapOvr>
    <a:masterClrMapping/>
  </p:clrMapOvr>
  <p:transition>
    <p:random/>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emitsu.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0"/>
            <a:ext cx="10455350" cy="6858000"/>
          </a:xfrm>
          <a:prstGeom prst="rect">
            <a:avLst/>
          </a:prstGeom>
        </p:spPr>
      </p:pic>
      <p:sp>
        <p:nvSpPr>
          <p:cNvPr id="4" name="Rectangle 3"/>
          <p:cNvSpPr/>
          <p:nvPr/>
        </p:nvSpPr>
        <p:spPr>
          <a:xfrm>
            <a:off x="1524000" y="685800"/>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توكوغاوا إيميتسو (1604-1651)</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923813"/>
      </p:ext>
    </p:extLst>
  </p:cSld>
  <p:clrMapOvr>
    <a:masterClrMapping/>
  </p:clrMapOvr>
  <p:transition>
    <p:random/>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Japan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3705440"/>
          </a:xfrm>
          <a:prstGeom prst="rect">
            <a:avLst/>
          </a:prstGeom>
        </p:spPr>
      </p:pic>
      <p:sp>
        <p:nvSpPr>
          <p:cNvPr id="4" name="Rectangle 3"/>
          <p:cNvSpPr/>
          <p:nvPr/>
        </p:nvSpPr>
        <p:spPr>
          <a:xfrm>
            <a:off x="1524000" y="558224"/>
            <a:ext cx="9142412"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1637 مزارع من أريما</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171617"/>
      </p:ext>
    </p:extLst>
  </p:cSld>
  <p:clrMapOvr>
    <a:masterClrMapping/>
  </p:clrMapOvr>
  <p:transition>
    <p:random/>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apan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304800"/>
            <a:ext cx="9829800" cy="12142694"/>
          </a:xfrm>
          <a:prstGeom prst="rect">
            <a:avLst/>
          </a:prstGeom>
        </p:spPr>
      </p:pic>
      <p:sp>
        <p:nvSpPr>
          <p:cNvPr id="4" name="Rectangle 3"/>
          <p:cNvSpPr/>
          <p:nvPr/>
        </p:nvSpPr>
        <p:spPr>
          <a:xfrm>
            <a:off x="1524000" y="2286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العميد البحري بيري 1853</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434272"/>
      </p:ext>
    </p:extLst>
  </p:cSld>
  <p:clrMapOvr>
    <a:masterClrMapping/>
  </p:clrMapOvr>
  <p:transition>
    <p:random/>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urakami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5644"/>
            <a:ext cx="8758651" cy="6852356"/>
          </a:xfrm>
          <a:prstGeom prst="rect">
            <a:avLst/>
          </a:prstGeom>
          <a:solidFill>
            <a:srgbClr val="000514">
              <a:alpha val="0"/>
            </a:srgbClr>
          </a:solidFill>
          <a:ln>
            <a:noFill/>
          </a:ln>
        </p:spPr>
      </p:pic>
      <p:pic>
        <p:nvPicPr>
          <p:cNvPr id="3" name="Picture 2" descr="Urakami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22505"/>
            <a:ext cx="4876800" cy="7580519"/>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إعادة بناء كنيسة أوراكامي</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5382"/>
      </p:ext>
    </p:extLst>
  </p:cSld>
  <p:clrMapOvr>
    <a:masterClrMapping/>
  </p:clrMapOvr>
  <p:transition>
    <p:random/>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etitjean.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237957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برنارد بيتيتجان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571375"/>
      </p:ext>
    </p:extLst>
  </p:cSld>
  <p:clrMapOvr>
    <a:masterClrMapping/>
  </p:clrMapOvr>
  <p:transition>
    <p:random/>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apansHiddenChristia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0134600"/>
            <a:ext cx="12725400" cy="19815267"/>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مؤمنو اليابان المختفون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905000" y="2514601"/>
            <a:ext cx="86868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في 1866 خرج 30000 مؤمن مختفي وانضم نصفهم تقريباً غلى الكنيسة الكاثوليكية ثانية.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013886"/>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409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لكنه لم يطع قائلاً: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أرسلني حيثما شئت،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ولكن إلى مكان آخر،</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لأني إلى الهنود</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لن أذهب.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09465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اللافتة الأصلية التي تصرح بأن المسيحية كانت محظورة</a:t>
            </a:r>
            <a:endParaRPr lang="en-US" sz="1800" b="1" dirty="0">
              <a:latin typeface="Arial" panose="020B0604020202020204" pitchFamily="34" charset="0"/>
              <a:cs typeface="Arial" panose="020B0604020202020204" pitchFamily="34" charset="0"/>
            </a:endParaRPr>
          </a:p>
        </p:txBody>
      </p:sp>
      <p:pic>
        <p:nvPicPr>
          <p:cNvPr id="6" name="Picture 5" descr="JapanSig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697"/>
            <a:ext cx="9144000" cy="6100697"/>
          </a:xfrm>
          <a:prstGeom prst="rect">
            <a:avLst/>
          </a:prstGeom>
        </p:spPr>
      </p:pic>
    </p:spTree>
    <p:extLst>
      <p:ext uri="{BB962C8B-B14F-4D97-AF65-F5344CB8AC3E}">
        <p14:creationId xmlns:p14="http://schemas.microsoft.com/office/powerpoint/2010/main" val="2196739077"/>
      </p:ext>
    </p:extLst>
  </p:cSld>
  <p:clrMapOvr>
    <a:masterClrMapping/>
  </p:clrMapOvr>
  <p:transition>
    <p:random/>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apan-wor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833"/>
            <a:ext cx="9157169" cy="6860833"/>
          </a:xfrm>
          <a:prstGeom prst="rect">
            <a:avLst/>
          </a:prstGeom>
        </p:spPr>
      </p:pic>
      <p:sp>
        <p:nvSpPr>
          <p:cNvPr id="4" name="Rectangle 3"/>
          <p:cNvSpPr/>
          <p:nvPr/>
        </p:nvSpPr>
        <p:spPr>
          <a:xfrm>
            <a:off x="1524000" y="304800"/>
            <a:ext cx="9142412"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أسباب نمو البروتستانتية في اليابان </a:t>
            </a:r>
          </a:p>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(1889)</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904999" y="1472624"/>
            <a:ext cx="8776169"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1. التركيز على التعليم</a:t>
            </a:r>
            <a:endParaRPr lang="en-US" dirty="0">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1905000" y="4977824"/>
            <a:ext cx="8776168"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2. نوعية وغيرة القادة</a:t>
            </a:r>
            <a:endParaRPr lang="en-US" dirty="0">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905000" y="5587424"/>
            <a:ext cx="8776168"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algn="r"/>
            <a:r>
              <a:rPr lang="ar-JO" dirty="0">
                <a:latin typeface="Arial" panose="020B0604020202020204" pitchFamily="34" charset="0"/>
                <a:cs typeface="Arial" panose="020B0604020202020204" pitchFamily="34" charset="0"/>
              </a:rPr>
              <a:t>3. ترجمة الكتاب المقدس إلى اليابانية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4494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athers_and_seminarists_in_southern_japan_1881-1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86000"/>
            <a:ext cx="9144000" cy="10273553"/>
          </a:xfrm>
          <a:prstGeom prst="rect">
            <a:avLst/>
          </a:prstGeom>
        </p:spPr>
      </p:pic>
      <p:sp>
        <p:nvSpPr>
          <p:cNvPr id="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الآباء والإكليريكيين في جنوب اليابان، 1881</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015697"/>
      </p:ext>
    </p:extLst>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07913"/>
      </p:ext>
    </p:extLst>
  </p:cSld>
  <p:clrMapOvr>
    <a:masterClrMapping/>
  </p:clrMapOvr>
  <p:transition>
    <p:random/>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rossCresce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9971" y="-990600"/>
            <a:ext cx="10984872"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تاريخ الكنيسة الآسيوية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862565"/>
      </p:ext>
    </p:extLst>
  </p:cSld>
  <p:clrMapOvr>
    <a:masterClrMapping/>
  </p:clrMapOvr>
  <p:transition>
    <p:random/>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hinaMaca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066800"/>
            <a:ext cx="9549132" cy="81534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ماكاو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6" name="Picture 5" descr="ChinaMacao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6200" y="1600200"/>
            <a:ext cx="3124200" cy="2399386"/>
          </a:xfrm>
          <a:prstGeom prst="rect">
            <a:avLst/>
          </a:prstGeom>
          <a:ln w="25400">
            <a:solidFill>
              <a:srgbClr val="000000"/>
            </a:solidFill>
          </a:ln>
        </p:spPr>
      </p:pic>
      <p:sp>
        <p:nvSpPr>
          <p:cNvPr id="2" name="Right Arrow 1"/>
          <p:cNvSpPr/>
          <p:nvPr/>
        </p:nvSpPr>
        <p:spPr bwMode="auto">
          <a:xfrm>
            <a:off x="1981200" y="2819400"/>
            <a:ext cx="1676400" cy="1066800"/>
          </a:xfrm>
          <a:prstGeom prst="right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ar-JO" sz="2800" dirty="0">
                <a:solidFill>
                  <a:srgbClr val="FFFF00"/>
                </a:solidFill>
                <a:latin typeface="Futura Extra Black BT"/>
              </a:rPr>
              <a:t>600</a:t>
            </a:r>
            <a:endParaRPr lang="en-US" sz="2800" dirty="0">
              <a:solidFill>
                <a:srgbClr val="FFFF00"/>
              </a:solidFill>
              <a:latin typeface="Futura Extra Black BT"/>
            </a:endParaRPr>
          </a:p>
        </p:txBody>
      </p:sp>
      <p:sp>
        <p:nvSpPr>
          <p:cNvPr id="3" name="Down Arrow 2"/>
          <p:cNvSpPr/>
          <p:nvPr/>
        </p:nvSpPr>
        <p:spPr bwMode="auto">
          <a:xfrm>
            <a:off x="7315200" y="304800"/>
            <a:ext cx="1066800" cy="2209800"/>
          </a:xfrm>
          <a:prstGeom prst="down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nSpc>
                <a:spcPts val="2560"/>
              </a:lnSpc>
            </a:pPr>
            <a:r>
              <a:rPr lang="ar-JO" sz="2800" dirty="0">
                <a:solidFill>
                  <a:srgbClr val="FFFF00"/>
                </a:solidFill>
                <a:latin typeface="Futura Extra Black BT"/>
              </a:rPr>
              <a:t>1200</a:t>
            </a:r>
            <a:endParaRPr lang="en-US" sz="2800" dirty="0">
              <a:solidFill>
                <a:srgbClr val="FFFF00"/>
              </a:solidFill>
              <a:latin typeface="Futura Extra Black BT"/>
            </a:endParaRPr>
          </a:p>
        </p:txBody>
      </p:sp>
      <p:sp>
        <p:nvSpPr>
          <p:cNvPr id="7" name="Up Arrow 6"/>
          <p:cNvSpPr/>
          <p:nvPr/>
        </p:nvSpPr>
        <p:spPr bwMode="auto">
          <a:xfrm>
            <a:off x="7010400" y="3962400"/>
            <a:ext cx="1066800" cy="2514600"/>
          </a:xfrm>
          <a:prstGeom prst="up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ar-JO" sz="2800" dirty="0">
                <a:solidFill>
                  <a:srgbClr val="FFFF00"/>
                </a:solidFill>
                <a:latin typeface="Futura Extra Black BT"/>
              </a:rPr>
              <a:t>1500</a:t>
            </a:r>
            <a:endParaRPr lang="en-US" sz="2800" dirty="0">
              <a:solidFill>
                <a:srgbClr val="FFFF00"/>
              </a:solidFill>
              <a:latin typeface="Futura Extra Black BT"/>
            </a:endParaRPr>
          </a:p>
        </p:txBody>
      </p:sp>
    </p:spTree>
    <p:extLst>
      <p:ext uri="{BB962C8B-B14F-4D97-AF65-F5344CB8AC3E}">
        <p14:creationId xmlns:p14="http://schemas.microsoft.com/office/powerpoint/2010/main" val="1599480308"/>
      </p:ext>
    </p:extLst>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tteo_Ricc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44000" cy="1267292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ماتيو ريتشي</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831802"/>
      </p:ext>
    </p:extLst>
  </p:cSld>
  <p:clrMapOvr>
    <a:masterClrMapping/>
  </p:clrMapOvr>
  <p:transition>
    <p:random/>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cao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333500"/>
            <a:ext cx="9144000" cy="9525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ماكاو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948347"/>
      </p:ext>
    </p:extLst>
  </p:cSld>
  <p:clrMapOvr>
    <a:masterClrMapping/>
  </p:clrMapOvr>
  <p:transition>
    <p:random/>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icci-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762000"/>
            <a:ext cx="12157509" cy="5462196"/>
          </a:xfrm>
          <a:prstGeom prst="rect">
            <a:avLst/>
          </a:prstGeom>
        </p:spPr>
      </p:pic>
      <p:sp>
        <p:nvSpPr>
          <p:cNvPr id="4" name="Rectangle 3"/>
          <p:cNvSpPr/>
          <p:nvPr/>
        </p:nvSpPr>
        <p:spPr>
          <a:xfrm>
            <a:off x="1524000" y="54114"/>
            <a:ext cx="9142412" cy="70788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خارطة </a:t>
            </a:r>
            <a:r>
              <a:rPr lang="ar-JO"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العالم</a:t>
            </a: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 لريتشي</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خريطة كونيو وانغو كوانتو لعدد لا يحصى من بلدان العالم 1584</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336392"/>
      </p:ext>
    </p:extLst>
  </p:cSld>
  <p:clrMapOvr>
    <a:masterClrMapping/>
  </p:clrMapOvr>
  <p:transition>
    <p:random/>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uguangqi ricc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1430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ريتشي وشو جوانجكي</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النظام الأساسي في حديقة جوانغ كي في شنغهاي، الصين</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38954"/>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215680" y="476672"/>
            <a:ext cx="5688632"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400" b="1" dirty="0">
                <a:solidFill>
                  <a:srgbClr val="000000"/>
                </a:solidFill>
                <a:latin typeface="Arial" panose="020B0604020202020204" pitchFamily="34" charset="0"/>
                <a:cs typeface="Arial" panose="020B0604020202020204" pitchFamily="34" charset="0"/>
              </a:rPr>
              <a:t>2</a:t>
            </a:r>
            <a:r>
              <a:rPr lang="ar-SA" sz="2800" b="1" dirty="0">
                <a:solidFill>
                  <a:srgbClr val="000000"/>
                </a:solidFill>
                <a:latin typeface="Arial" panose="020B0604020202020204" pitchFamily="34" charset="0"/>
                <a:cs typeface="Arial" panose="020B0604020202020204" pitchFamily="34" charset="0"/>
              </a:rPr>
              <a:t>. وبينما هو</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يتكلم ويفكر هكذا،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تصادف أنه كان هناك</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تاجر ما قادم من الهند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يدعى أبانيس،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مرسل من</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الملك جوندافورس.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5405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rueMean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4200" y="596676"/>
            <a:ext cx="5943600" cy="6111616"/>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النعنى الصحيح لرب السماء</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038303"/>
      </p:ext>
    </p:extLst>
  </p:cSld>
  <p:clrMapOvr>
    <a:masterClrMapping/>
  </p:clrMapOvr>
  <p:transition>
    <p:random/>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QingDynasty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1682 خريطة لتتار تشينغ</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122542"/>
      </p:ext>
    </p:extLst>
  </p:cSld>
  <p:clrMapOvr>
    <a:masterClrMapping/>
  </p:clrMapOvr>
  <p:transition>
    <p:random/>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nchuM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179444"/>
            <a:ext cx="9144000" cy="9104244"/>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قص شعر المانشو</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959972"/>
      </p:ext>
    </p:extLst>
  </p:cSld>
  <p:clrMapOvr>
    <a:masterClrMapping/>
  </p:clrMapOvr>
  <p:transition>
    <p:random/>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cestor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0"/>
            <a:ext cx="10287000" cy="6858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جدل حول الطقوس</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Rectangle 4"/>
          <p:cNvSpPr/>
          <p:nvPr/>
        </p:nvSpPr>
        <p:spPr>
          <a:xfrm>
            <a:off x="1600200" y="4754940"/>
            <a:ext cx="9906000" cy="1077218"/>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قام اليسوعيون بتقليد الصينيين، وسمحوا لهم بالإنحناء و / أو العبادة عند قبور أسلافهم، لذلك في عام 1773 قام البابا بحل اليسوعيين.</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331619"/>
      </p:ext>
    </p:extLst>
  </p:cSld>
  <p:clrMapOvr>
    <a:masterClrMapping/>
  </p:clrMapOvr>
  <p:transition>
    <p:random/>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eijing Eastern Church.jpg"/>
          <p:cNvPicPr>
            <a:picLocks noChangeAspect="1"/>
          </p:cNvPicPr>
          <p:nvPr/>
        </p:nvPicPr>
        <p:blipFill rotWithShape="1">
          <a:blip r:embed="rId2" cstate="screen">
            <a:extLst>
              <a:ext uri="{28A0092B-C50C-407E-A947-70E740481C1C}">
                <a14:useLocalDpi xmlns:a14="http://schemas.microsoft.com/office/drawing/2010/main"/>
              </a:ext>
            </a:extLst>
          </a:blip>
          <a:srcRect t="-6635" b="-6635"/>
          <a:stretch/>
        </p:blipFill>
        <p:spPr>
          <a:xfrm>
            <a:off x="6762044" y="1371601"/>
            <a:ext cx="2458156" cy="184361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كنائس بكين الأربع</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8" name="TextBox 7"/>
          <p:cNvSpPr txBox="1"/>
          <p:nvPr/>
        </p:nvSpPr>
        <p:spPr>
          <a:xfrm>
            <a:off x="6781800" y="3124200"/>
            <a:ext cx="24384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الكنيسة الشرقية</a:t>
            </a:r>
          </a:p>
          <a:p>
            <a:pPr algn="ctr"/>
            <a:r>
              <a:rPr lang="ar-JO" sz="1600" b="1" dirty="0">
                <a:latin typeface="Arial" panose="020B0604020202020204" pitchFamily="34" charset="0"/>
                <a:cs typeface="Arial" panose="020B0604020202020204" pitchFamily="34" charset="0"/>
              </a:rPr>
              <a:t>1655 (1904)</a:t>
            </a:r>
            <a:endParaRPr lang="en-US" sz="1600" b="1" dirty="0">
              <a:latin typeface="Arial" panose="020B0604020202020204" pitchFamily="34" charset="0"/>
              <a:cs typeface="Arial" panose="020B0604020202020204" pitchFamily="34" charset="0"/>
            </a:endParaRPr>
          </a:p>
        </p:txBody>
      </p:sp>
      <p:sp>
        <p:nvSpPr>
          <p:cNvPr id="9" name="TextBox 8"/>
          <p:cNvSpPr txBox="1"/>
          <p:nvPr/>
        </p:nvSpPr>
        <p:spPr>
          <a:xfrm>
            <a:off x="6781800" y="5816024"/>
            <a:ext cx="24384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الكنيسة الجنوبية</a:t>
            </a:r>
          </a:p>
          <a:p>
            <a:pPr algn="ctr"/>
            <a:r>
              <a:rPr lang="ar-JO" sz="1600" b="1" dirty="0">
                <a:latin typeface="Arial" panose="020B0604020202020204" pitchFamily="34" charset="0"/>
                <a:cs typeface="Arial" panose="020B0604020202020204" pitchFamily="34" charset="0"/>
              </a:rPr>
              <a:t>1505 (1904)</a:t>
            </a:r>
            <a:endParaRPr lang="en-US" sz="1600" b="1" dirty="0">
              <a:latin typeface="Arial" panose="020B0604020202020204" pitchFamily="34" charset="0"/>
              <a:cs typeface="Arial" panose="020B0604020202020204" pitchFamily="34" charset="0"/>
            </a:endParaRPr>
          </a:p>
        </p:txBody>
      </p:sp>
      <p:sp>
        <p:nvSpPr>
          <p:cNvPr id="10" name="TextBox 9"/>
          <p:cNvSpPr txBox="1"/>
          <p:nvPr/>
        </p:nvSpPr>
        <p:spPr>
          <a:xfrm>
            <a:off x="2590800" y="3124200"/>
            <a:ext cx="2438400" cy="584776"/>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الكنيسة الشمالية</a:t>
            </a:r>
            <a:endParaRPr lang="en-US" sz="1600" b="1" dirty="0">
              <a:latin typeface="Arial" panose="020B0604020202020204" pitchFamily="34" charset="0"/>
              <a:cs typeface="Arial" panose="020B0604020202020204" pitchFamily="34" charset="0"/>
            </a:endParaRPr>
          </a:p>
          <a:p>
            <a:pPr algn="ctr"/>
            <a:r>
              <a:rPr lang="ar-JO" sz="1600" b="1" dirty="0">
                <a:latin typeface="Arial" panose="020B0604020202020204" pitchFamily="34" charset="0"/>
                <a:cs typeface="Arial" panose="020B0604020202020204" pitchFamily="34" charset="0"/>
              </a:rPr>
              <a:t>1703 (1985)</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2590800" y="5816024"/>
            <a:ext cx="2438400" cy="584775"/>
          </a:xfrm>
          <a:prstGeom prst="rect">
            <a:avLst/>
          </a:prstGeom>
          <a:noFill/>
          <a:ln>
            <a:solidFill>
              <a:schemeClr val="tx1"/>
            </a:solidFill>
          </a:ln>
        </p:spPr>
        <p:txBody>
          <a:bodyPr wrap="square" rtlCol="0">
            <a:spAutoFit/>
          </a:bodyPr>
          <a:lstStyle/>
          <a:p>
            <a:pPr algn="ctr"/>
            <a:r>
              <a:rPr lang="ar-JO" sz="1600" b="1" dirty="0">
                <a:latin typeface="Arial" panose="020B0604020202020204" pitchFamily="34" charset="0"/>
                <a:cs typeface="Arial" panose="020B0604020202020204" pitchFamily="34" charset="0"/>
              </a:rPr>
              <a:t>الكنيسة الغربيى</a:t>
            </a:r>
            <a:endParaRPr lang="en-US" sz="1600" b="1" dirty="0">
              <a:latin typeface="Arial" panose="020B0604020202020204" pitchFamily="34" charset="0"/>
              <a:cs typeface="Arial" panose="020B0604020202020204" pitchFamily="34" charset="0"/>
            </a:endParaRPr>
          </a:p>
          <a:p>
            <a:pPr algn="ctr"/>
            <a:r>
              <a:rPr lang="ar-JO" sz="1600" b="1" dirty="0">
                <a:latin typeface="Arial" panose="020B0604020202020204" pitchFamily="34" charset="0"/>
                <a:cs typeface="Arial" panose="020B0604020202020204" pitchFamily="34" charset="0"/>
              </a:rPr>
              <a:t>1723 (1912)</a:t>
            </a:r>
            <a:endParaRPr lang="en-US" sz="1600" b="1" dirty="0">
              <a:latin typeface="Arial" panose="020B0604020202020204" pitchFamily="34" charset="0"/>
              <a:cs typeface="Arial" panose="020B0604020202020204" pitchFamily="34" charset="0"/>
            </a:endParaRPr>
          </a:p>
        </p:txBody>
      </p:sp>
      <p:pic>
        <p:nvPicPr>
          <p:cNvPr id="14" name="Picture 13" descr="Beijing Northern Church.jpg"/>
          <p:cNvPicPr>
            <a:picLocks noChangeAspect="1"/>
          </p:cNvPicPr>
          <p:nvPr/>
        </p:nvPicPr>
        <p:blipFill rotWithShape="1">
          <a:blip r:embed="rId3" cstate="screen">
            <a:extLst>
              <a:ext uri="{28A0092B-C50C-407E-A947-70E740481C1C}">
                <a14:useLocalDpi xmlns:a14="http://schemas.microsoft.com/office/drawing/2010/main"/>
              </a:ext>
            </a:extLst>
          </a:blip>
          <a:srcRect b="-2479"/>
          <a:stretch/>
        </p:blipFill>
        <p:spPr>
          <a:xfrm>
            <a:off x="2566416" y="1496568"/>
            <a:ext cx="2459736" cy="1627632"/>
          </a:xfrm>
          <a:prstGeom prst="rect">
            <a:avLst/>
          </a:prstGeom>
        </p:spPr>
      </p:pic>
      <p:pic>
        <p:nvPicPr>
          <p:cNvPr id="15" name="Picture 14" descr="Beijing Western Church.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800" y="4163568"/>
            <a:ext cx="2422712" cy="1627632"/>
          </a:xfrm>
          <a:prstGeom prst="rect">
            <a:avLst/>
          </a:prstGeom>
        </p:spPr>
      </p:pic>
      <p:pic>
        <p:nvPicPr>
          <p:cNvPr id="18" name="Picture 17" descr="Beijing Southern Church.gif"/>
          <p:cNvPicPr>
            <a:picLocks noChangeAspect="1"/>
          </p:cNvPicPr>
          <p:nvPr/>
        </p:nvPicPr>
        <p:blipFill rotWithShape="1">
          <a:blip r:embed="rId5" cstate="screen">
            <a:extLst>
              <a:ext uri="{28A0092B-C50C-407E-A947-70E740481C1C}">
                <a14:useLocalDpi xmlns:a14="http://schemas.microsoft.com/office/drawing/2010/main"/>
              </a:ext>
            </a:extLst>
          </a:blip>
          <a:srcRect b="11500"/>
          <a:stretch/>
        </p:blipFill>
        <p:spPr>
          <a:xfrm>
            <a:off x="6781800" y="4187952"/>
            <a:ext cx="2438400" cy="1618488"/>
          </a:xfrm>
          <a:prstGeom prst="rect">
            <a:avLst/>
          </a:prstGeom>
        </p:spPr>
      </p:pic>
    </p:spTree>
    <p:extLst>
      <p:ext uri="{BB962C8B-B14F-4D97-AF65-F5344CB8AC3E}">
        <p14:creationId xmlns:p14="http://schemas.microsoft.com/office/powerpoint/2010/main" val="3417303595"/>
      </p:ext>
    </p:extLst>
  </p:cSld>
  <p:clrMapOvr>
    <a:masterClrMapping/>
  </p:clrMapOvr>
  <p:transition>
    <p:random/>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ormosa_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44000" cy="6329363"/>
          </a:xfrm>
          <a:prstGeom prst="rect">
            <a:avLst/>
          </a:prstGeom>
        </p:spPr>
      </p:pic>
      <p:sp>
        <p:nvSpPr>
          <p:cNvPr id="4" name="Rectangle 3"/>
          <p:cNvSpPr/>
          <p:nvPr/>
        </p:nvSpPr>
        <p:spPr>
          <a:xfrm>
            <a:off x="1524000" y="43434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فورموزا (تايوان) 1640 خريطة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2209800" y="762000"/>
            <a:ext cx="7924800" cy="1569660"/>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r>
              <a:rPr lang="ar-JO" dirty="0">
                <a:latin typeface="Arial" panose="020B0604020202020204" pitchFamily="34" charset="0"/>
                <a:cs typeface="Arial" panose="020B0604020202020204" pitchFamily="34" charset="0"/>
              </a:rPr>
              <a:t>أنا أؤمن بكل ثقة أنه في جزيرة فورموزا هذه، قد يتم تأسيس ما سيصبح ... المجتمع المسيحي الرائد ... لا توجد ... أمة أكثر استعداداً لقبول الإنجيل.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289950"/>
      </p:ext>
    </p:extLst>
  </p:cSld>
  <p:clrMapOvr>
    <a:masterClrMapping/>
  </p:clrMapOvr>
  <p:transition>
    <p:random/>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iam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930" y="0"/>
            <a:ext cx="10625071" cy="6858000"/>
          </a:xfrm>
          <a:prstGeom prst="rect">
            <a:avLst/>
          </a:prstGeom>
        </p:spPr>
      </p:pic>
      <p:sp>
        <p:nvSpPr>
          <p:cNvPr id="4" name="Rectangle 3"/>
          <p:cNvSpPr/>
          <p:nvPr/>
        </p:nvSpPr>
        <p:spPr>
          <a:xfrm>
            <a:off x="1524000" y="304800"/>
            <a:ext cx="9142412" cy="584776"/>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تشنغ تشنغ كونغ</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تمثال تشنغ تشينغ كونغ في جزيرة غولانيو بالقرب من شيامن، الصين</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509231"/>
      </p:ext>
    </p:extLst>
  </p:cSld>
  <p:clrMapOvr>
    <a:masterClrMapping/>
  </p:clrMapOvr>
  <p:transition>
    <p:random/>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illiamCar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1"/>
            <a:ext cx="9148232" cy="6861174"/>
          </a:xfrm>
          <a:prstGeom prst="rect">
            <a:avLst/>
          </a:prstGeom>
        </p:spPr>
      </p:pic>
      <p:sp>
        <p:nvSpPr>
          <p:cNvPr id="4" name="Rectangle 3"/>
          <p:cNvSpPr/>
          <p:nvPr/>
        </p:nvSpPr>
        <p:spPr>
          <a:xfrm>
            <a:off x="1371600" y="4743271"/>
            <a:ext cx="8837612" cy="1446550"/>
          </a:xfrm>
          <a:prstGeom prst="rect">
            <a:avLst/>
          </a:prstGeom>
          <a:solidFill>
            <a:srgbClr val="000514">
              <a:alpha val="0"/>
            </a:srgbClr>
          </a:solidFill>
          <a:ln>
            <a:noFill/>
          </a:ln>
        </p:spPr>
        <p:txBody>
          <a:bodyPr wrap="square">
            <a:spAutoFit/>
          </a:bodyPr>
          <a:lstStyle/>
          <a:p>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وليم كاري</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الهند</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3" name="Picture 2" descr="carey_tp.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50974">
            <a:off x="6080785" y="0"/>
            <a:ext cx="3629278" cy="6858000"/>
          </a:xfrm>
          <a:prstGeom prst="rect">
            <a:avLst/>
          </a:prstGeom>
          <a:solidFill>
            <a:schemeClr val="bg2">
              <a:alpha val="50195"/>
            </a:schemeClr>
          </a:solidFill>
          <a:ln w="25400">
            <a:solidFill>
              <a:schemeClr val="bg2"/>
            </a:solidFill>
          </a:ln>
        </p:spPr>
      </p:pic>
    </p:spTree>
    <p:extLst>
      <p:ext uri="{BB962C8B-B14F-4D97-AF65-F5344CB8AC3E}">
        <p14:creationId xmlns:p14="http://schemas.microsoft.com/office/powerpoint/2010/main" val="16374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 Spreadshee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102" y="-461092"/>
            <a:ext cx="11220098" cy="7928692"/>
          </a:xfrm>
          <a:prstGeom prst="rect">
            <a:avLst/>
          </a:prstGeom>
          <a:solidFill>
            <a:schemeClr val="tx1"/>
          </a:solidFill>
          <a:ln>
            <a:solidFill>
              <a:schemeClr val="bg2"/>
            </a:solidFill>
          </a:ln>
        </p:spPr>
      </p:pic>
    </p:spTree>
    <p:extLst>
      <p:ext uri="{BB962C8B-B14F-4D97-AF65-F5344CB8AC3E}">
        <p14:creationId xmlns:p14="http://schemas.microsoft.com/office/powerpoint/2010/main" val="182568828"/>
      </p:ext>
    </p:extLst>
  </p:cSld>
  <p:clrMapOvr>
    <a:masterClrMapping/>
  </p:clrMapOvr>
  <p:transition>
    <p:random/>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0" y="3911024"/>
            <a:ext cx="9142412" cy="584776"/>
          </a:xfrm>
          <a:prstGeom prst="rect">
            <a:avLst/>
          </a:prstGeom>
          <a:noFill/>
          <a:ln>
            <a:noFill/>
          </a:ln>
        </p:spPr>
        <p:txBody>
          <a:bodyPr wrap="square">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WILLIAM CAREY</a:t>
            </a:r>
          </a:p>
        </p:txBody>
      </p:sp>
      <p:pic>
        <p:nvPicPr>
          <p:cNvPr id="3" name="Picture 2" descr="WilliamCarey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400" y="7072"/>
            <a:ext cx="8597900" cy="6190488"/>
          </a:xfrm>
          <a:prstGeom prst="rect">
            <a:avLst/>
          </a:prstGeom>
        </p:spPr>
      </p:pic>
      <p:sp>
        <p:nvSpPr>
          <p:cNvPr id="5" name="Rectangle 4"/>
          <p:cNvSpPr/>
          <p:nvPr/>
        </p:nvSpPr>
        <p:spPr>
          <a:xfrm>
            <a:off x="-76200" y="6172200"/>
            <a:ext cx="12192000" cy="584775"/>
          </a:xfrm>
          <a:prstGeom prst="rect">
            <a:avLst/>
          </a:prstGeom>
          <a:solidFill>
            <a:srgbClr val="000514">
              <a:alpha val="0"/>
            </a:srgbClr>
          </a:solidFill>
          <a:ln>
            <a:noFill/>
          </a:ln>
        </p:spPr>
        <p:txBody>
          <a:bodyPr wrap="square">
            <a:spAutoFit/>
          </a:bodyPr>
          <a:lstStyle/>
          <a:p>
            <a:pPr algn="ctr"/>
            <a:r>
              <a:rPr lang="ar-JO"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لقب وليم كاري بأنه أبو الإرساليات الحديثة</a:t>
            </a:r>
            <a:endParaRPr lang="en-US" sz="32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374884"/>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67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091821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doniram-e-ann-juds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1" y="0"/>
            <a:ext cx="10998589" cy="6858000"/>
          </a:xfrm>
          <a:prstGeom prst="rect">
            <a:avLst/>
          </a:prstGeom>
        </p:spPr>
      </p:pic>
      <p:sp>
        <p:nvSpPr>
          <p:cNvPr id="4" name="Rectangle 3"/>
          <p:cNvSpPr/>
          <p:nvPr/>
        </p:nvSpPr>
        <p:spPr>
          <a:xfrm>
            <a:off x="1447800" y="3505200"/>
            <a:ext cx="9142412" cy="1446550"/>
          </a:xfrm>
          <a:prstGeom prst="rect">
            <a:avLst/>
          </a:prstGeom>
          <a:solidFill>
            <a:srgbClr val="000514">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أدونيرام وآن جودسون:</a:t>
            </a:r>
          </a:p>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بورما</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574367"/>
      </p:ext>
    </p:extLst>
  </p:cSld>
  <p:clrMapOvr>
    <a:masterClrMapping/>
  </p:clrMapOvr>
  <p:transition>
    <p:random/>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arenTrib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2240756"/>
            <a:ext cx="12496800" cy="9860756"/>
          </a:xfrm>
          <a:prstGeom prst="rect">
            <a:avLst/>
          </a:prstGeom>
        </p:spPr>
      </p:pic>
      <p:sp>
        <p:nvSpPr>
          <p:cNvPr id="2" name="Rectangle 1">
            <a:extLst>
              <a:ext uri="{FF2B5EF4-FFF2-40B4-BE49-F238E27FC236}">
                <a16:creationId xmlns:a16="http://schemas.microsoft.com/office/drawing/2014/main" id="{824A44FE-F219-30C0-7963-8FC79EB24A48}"/>
              </a:ext>
            </a:extLst>
          </p:cNvPr>
          <p:cNvSpPr/>
          <p:nvPr/>
        </p:nvSpPr>
        <p:spPr>
          <a:xfrm>
            <a:off x="-381000" y="-25372"/>
            <a:ext cx="12344400" cy="646331"/>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304800" y="-83641"/>
            <a:ext cx="12344400"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قبيلة كارين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398621"/>
      </p:ext>
    </p:extLst>
  </p:cSld>
  <p:clrMapOvr>
    <a:masterClrMapping/>
  </p:clrMapOvr>
  <p:transition>
    <p:random/>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Morrison_at_w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159297"/>
            <a:ext cx="9144000" cy="12827297"/>
          </a:xfrm>
          <a:prstGeom prst="rect">
            <a:avLst/>
          </a:prstGeom>
        </p:spPr>
      </p:pic>
      <p:sp>
        <p:nvSpPr>
          <p:cNvPr id="4" name="Rectangle 3"/>
          <p:cNvSpPr/>
          <p:nvPr/>
        </p:nvSpPr>
        <p:spPr>
          <a:xfrm>
            <a:off x="6090595" y="5562600"/>
            <a:ext cx="6094412" cy="1446550"/>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روبرت موريسون: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الصين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102992"/>
      </p:ext>
    </p:extLst>
  </p:cSld>
  <p:clrMapOvr>
    <a:masterClrMapping/>
  </p:clrMapOvr>
  <p:transition>
    <p:random/>
  </p:transition>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rrison-Chinese-Dictionary-p-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
            <a:ext cx="9144000" cy="16147914"/>
          </a:xfrm>
          <a:prstGeom prst="rect">
            <a:avLst/>
          </a:prstGeom>
        </p:spPr>
      </p:pic>
      <p:sp>
        <p:nvSpPr>
          <p:cNvPr id="5" name="Rectangle 4">
            <a:extLst>
              <a:ext uri="{FF2B5EF4-FFF2-40B4-BE49-F238E27FC236}">
                <a16:creationId xmlns:a16="http://schemas.microsoft.com/office/drawing/2014/main" id="{CFA7C6F1-EE51-CCB8-2737-83A19042F358}"/>
              </a:ext>
            </a:extLst>
          </p:cNvPr>
          <p:cNvSpPr/>
          <p:nvPr/>
        </p:nvSpPr>
        <p:spPr>
          <a:xfrm>
            <a:off x="-168925" y="351709"/>
            <a:ext cx="12344400" cy="822960"/>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0" y="304800"/>
            <a:ext cx="12039600"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قاموس موريسون (1822)</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092469"/>
      </p:ext>
    </p:extLst>
  </p:cSld>
  <p:clrMapOvr>
    <a:masterClrMapping/>
  </p:clrMapOvr>
  <p:transition>
    <p:random/>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rriso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2467" y="0"/>
            <a:ext cx="9144000" cy="6858000"/>
          </a:xfrm>
          <a:prstGeom prst="rect">
            <a:avLst/>
          </a:prstGeom>
        </p:spPr>
      </p:pic>
      <p:pic>
        <p:nvPicPr>
          <p:cNvPr id="6" name="Picture 5" descr="Morrison2.jpeg"/>
          <p:cNvPicPr>
            <a:picLocks noChangeAspect="1"/>
          </p:cNvPicPr>
          <p:nvPr/>
        </p:nvPicPr>
        <p:blipFill rotWithShape="1">
          <a:blip r:embed="rId4" cstate="screen">
            <a:extLst>
              <a:ext uri="{28A0092B-C50C-407E-A947-70E740481C1C}">
                <a14:useLocalDpi xmlns:a14="http://schemas.microsoft.com/office/drawing/2010/main"/>
              </a:ext>
            </a:extLst>
          </a:blip>
          <a:srcRect b="-17166"/>
          <a:stretch/>
        </p:blipFill>
        <p:spPr>
          <a:xfrm>
            <a:off x="1752600" y="1600200"/>
            <a:ext cx="3733800" cy="4978400"/>
          </a:xfrm>
          <a:prstGeom prst="rect">
            <a:avLst/>
          </a:prstGeom>
        </p:spPr>
      </p:pic>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المقبرة البروتستانتية القديمة، ماكاو، الصين</a:t>
            </a:r>
            <a:endParaRPr lang="en-US" sz="1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86848BA-638F-B8AE-D3AD-F6D3551605F3}"/>
              </a:ext>
            </a:extLst>
          </p:cNvPr>
          <p:cNvSpPr/>
          <p:nvPr/>
        </p:nvSpPr>
        <p:spPr>
          <a:xfrm>
            <a:off x="-168925" y="351709"/>
            <a:ext cx="12344400" cy="822960"/>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24000" y="381000"/>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قبر روبرت موريسون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579790"/>
      </p:ext>
    </p:extLst>
  </p:cSld>
  <p:clrMapOvr>
    <a:masterClrMapping/>
  </p:clrMapOvr>
  <p:transition>
    <p:random/>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 name="Picture 4" descr="opiumW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0"/>
            <a:ext cx="4800600" cy="6846570"/>
          </a:xfrm>
          <a:prstGeom prst="rect">
            <a:avLst/>
          </a:prstGeom>
        </p:spPr>
      </p:pic>
      <p:sp>
        <p:nvSpPr>
          <p:cNvPr id="4" name="Rectangle 3"/>
          <p:cNvSpPr/>
          <p:nvPr/>
        </p:nvSpPr>
        <p:spPr>
          <a:xfrm>
            <a:off x="990600" y="1752600"/>
            <a:ext cx="2590800" cy="1446550"/>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حروب الأفيون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782128"/>
      </p:ext>
    </p:extLst>
  </p:cSld>
  <p:clrMapOvr>
    <a:overrideClrMapping bg1="dk2" tx1="lt1" bg2="dk1" tx2="lt2" accent1="accent1" accent2="accent2" accent3="accent3" accent4="accent4" accent5="accent5" accent6="accent6" hlink="hlink" folHlink="folHlink"/>
  </p:clrMapOvr>
  <p:transition>
    <p:random/>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inaMa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2160" y="-3118104"/>
            <a:ext cx="13720160" cy="10052304"/>
          </a:xfrm>
          <a:prstGeom prst="rect">
            <a:avLst/>
          </a:prstGeom>
        </p:spPr>
      </p:pic>
      <p:sp>
        <p:nvSpPr>
          <p:cNvPr id="8" name="TextBox 7"/>
          <p:cNvSpPr txBox="1"/>
          <p:nvPr/>
        </p:nvSpPr>
        <p:spPr>
          <a:xfrm>
            <a:off x="7239000" y="3657601"/>
            <a:ext cx="838200" cy="461665"/>
          </a:xfrm>
          <a:prstGeom prst="rect">
            <a:avLst/>
          </a:prstGeom>
          <a:solidFill>
            <a:schemeClr val="bg2"/>
          </a:solidFill>
        </p:spPr>
        <p:txBody>
          <a:bodyPr wrap="square" rtlCol="0">
            <a:spAutoFit/>
          </a:bodyPr>
          <a:lstStyle/>
          <a:p>
            <a:pPr algn="ctr"/>
            <a:r>
              <a:rPr lang="en-US" sz="1200" b="1" dirty="0">
                <a:solidFill>
                  <a:srgbClr val="FFFF00"/>
                </a:solidFill>
                <a:latin typeface="Arial" panose="020B0604020202020204" pitchFamily="34" charset="0"/>
                <a:cs typeface="Arial" panose="020B0604020202020204" pitchFamily="34" charset="0"/>
              </a:rPr>
              <a:t>SHANGHAI</a:t>
            </a:r>
          </a:p>
        </p:txBody>
      </p:sp>
      <p:sp>
        <p:nvSpPr>
          <p:cNvPr id="9" name="TextBox 8"/>
          <p:cNvSpPr txBox="1"/>
          <p:nvPr/>
        </p:nvSpPr>
        <p:spPr>
          <a:xfrm>
            <a:off x="7239000" y="3949890"/>
            <a:ext cx="838200" cy="276999"/>
          </a:xfrm>
          <a:prstGeom prst="rect">
            <a:avLst/>
          </a:prstGeom>
          <a:solidFill>
            <a:schemeClr val="bg2"/>
          </a:solidFill>
        </p:spPr>
        <p:txBody>
          <a:bodyPr wrap="square" rtlCol="0">
            <a:spAutoFit/>
          </a:bodyPr>
          <a:lstStyle/>
          <a:p>
            <a:pPr algn="ctr"/>
            <a:r>
              <a:rPr lang="en-US" sz="1200" b="1" dirty="0">
                <a:solidFill>
                  <a:srgbClr val="FFFF00"/>
                </a:solidFill>
                <a:latin typeface="Arial" panose="020B0604020202020204" pitchFamily="34" charset="0"/>
                <a:cs typeface="Arial" panose="020B0604020202020204" pitchFamily="34" charset="0"/>
              </a:rPr>
              <a:t>NINGBO</a:t>
            </a:r>
          </a:p>
        </p:txBody>
      </p:sp>
      <p:sp>
        <p:nvSpPr>
          <p:cNvPr id="10" name="TextBox 9"/>
          <p:cNvSpPr txBox="1"/>
          <p:nvPr/>
        </p:nvSpPr>
        <p:spPr>
          <a:xfrm>
            <a:off x="6858000" y="4635690"/>
            <a:ext cx="838200" cy="276999"/>
          </a:xfrm>
          <a:prstGeom prst="rect">
            <a:avLst/>
          </a:prstGeom>
          <a:solidFill>
            <a:schemeClr val="bg2"/>
          </a:solidFill>
        </p:spPr>
        <p:txBody>
          <a:bodyPr wrap="square" rtlCol="0">
            <a:spAutoFit/>
          </a:bodyPr>
          <a:lstStyle/>
          <a:p>
            <a:pPr algn="ctr"/>
            <a:r>
              <a:rPr lang="en-US" sz="1200" b="1" dirty="0">
                <a:solidFill>
                  <a:srgbClr val="FFFF00"/>
                </a:solidFill>
                <a:latin typeface="Arial" panose="020B0604020202020204" pitchFamily="34" charset="0"/>
                <a:cs typeface="Arial" panose="020B0604020202020204" pitchFamily="34" charset="0"/>
              </a:rPr>
              <a:t>FUZHOU</a:t>
            </a:r>
          </a:p>
        </p:txBody>
      </p:sp>
      <p:sp>
        <p:nvSpPr>
          <p:cNvPr id="11" name="TextBox 10"/>
          <p:cNvSpPr txBox="1"/>
          <p:nvPr/>
        </p:nvSpPr>
        <p:spPr>
          <a:xfrm>
            <a:off x="6492726" y="5257801"/>
            <a:ext cx="838200" cy="276999"/>
          </a:xfrm>
          <a:prstGeom prst="rect">
            <a:avLst/>
          </a:prstGeom>
          <a:solidFill>
            <a:schemeClr val="bg2"/>
          </a:solidFill>
        </p:spPr>
        <p:txBody>
          <a:bodyPr wrap="square" rtlCol="0">
            <a:spAutoFit/>
          </a:bodyPr>
          <a:lstStyle/>
          <a:p>
            <a:pPr algn="ctr"/>
            <a:r>
              <a:rPr lang="en-US" sz="1200" b="1" dirty="0">
                <a:solidFill>
                  <a:srgbClr val="FFFF00"/>
                </a:solidFill>
                <a:latin typeface="Arial" panose="020B0604020202020204" pitchFamily="34" charset="0"/>
                <a:cs typeface="Arial" panose="020B0604020202020204" pitchFamily="34" charset="0"/>
              </a:rPr>
              <a:t>XIAMEN</a:t>
            </a:r>
          </a:p>
        </p:txBody>
      </p:sp>
      <p:sp>
        <p:nvSpPr>
          <p:cNvPr id="12" name="TextBox 11"/>
          <p:cNvSpPr txBox="1"/>
          <p:nvPr/>
        </p:nvSpPr>
        <p:spPr>
          <a:xfrm>
            <a:off x="4475642" y="5542446"/>
            <a:ext cx="934558" cy="461665"/>
          </a:xfrm>
          <a:prstGeom prst="rect">
            <a:avLst/>
          </a:prstGeom>
          <a:solidFill>
            <a:schemeClr val="bg2"/>
          </a:solidFill>
        </p:spPr>
        <p:txBody>
          <a:bodyPr wrap="square" rtlCol="0">
            <a:spAutoFit/>
          </a:bodyPr>
          <a:lstStyle/>
          <a:p>
            <a:pPr algn="ctr"/>
            <a:r>
              <a:rPr lang="en-US" sz="1200" b="1" dirty="0">
                <a:solidFill>
                  <a:srgbClr val="FFFF00"/>
                </a:solidFill>
                <a:latin typeface="Arial" panose="020B0604020202020204" pitchFamily="34" charset="0"/>
                <a:cs typeface="Arial" panose="020B0604020202020204" pitchFamily="34" charset="0"/>
              </a:rPr>
              <a:t>GUANGZHOU</a:t>
            </a:r>
          </a:p>
        </p:txBody>
      </p:sp>
    </p:spTree>
    <p:extLst>
      <p:ext uri="{BB962C8B-B14F-4D97-AF65-F5344CB8AC3E}">
        <p14:creationId xmlns:p14="http://schemas.microsoft.com/office/powerpoint/2010/main" val="3415372920"/>
      </p:ext>
    </p:extLst>
  </p:cSld>
  <p:clrMapOvr>
    <a:masterClrMapping/>
  </p:clrMapOvr>
  <p:transition>
    <p:random/>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3" name="Rectangle 2">
            <a:extLst>
              <a:ext uri="{FF2B5EF4-FFF2-40B4-BE49-F238E27FC236}">
                <a16:creationId xmlns:a16="http://schemas.microsoft.com/office/drawing/2014/main" id="{DF6A77D2-8C2A-28B2-5F69-05929F7200C6}"/>
              </a:ext>
            </a:extLst>
          </p:cNvPr>
          <p:cNvSpPr/>
          <p:nvPr/>
        </p:nvSpPr>
        <p:spPr>
          <a:xfrm>
            <a:off x="-168926" y="351709"/>
            <a:ext cx="12665725" cy="822960"/>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62894" y="405228"/>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فريق هدسون تايلور الأول إلى الصين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88952"/>
      </p:ext>
    </p:extLst>
  </p:cSld>
  <p:clrMapOvr>
    <a:masterClrMapping/>
  </p:clrMapOvr>
  <p:transition>
    <p:random/>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Nine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661435"/>
            <a:ext cx="9144000" cy="10180773"/>
          </a:xfrm>
          <a:prstGeom prst="rect">
            <a:avLst/>
          </a:prstGeom>
          <a:solidFill>
            <a:srgbClr val="000514"/>
          </a:solidFill>
          <a:ln>
            <a:noFill/>
          </a:ln>
        </p:spPr>
      </p:pic>
      <p:sp>
        <p:nvSpPr>
          <p:cNvPr id="2" name="Rectangle 1">
            <a:extLst>
              <a:ext uri="{FF2B5EF4-FFF2-40B4-BE49-F238E27FC236}">
                <a16:creationId xmlns:a16="http://schemas.microsoft.com/office/drawing/2014/main" id="{D775D7FC-9EF3-F8EE-5183-219C8F5F5A01}"/>
              </a:ext>
            </a:extLst>
          </p:cNvPr>
          <p:cNvSpPr/>
          <p:nvPr/>
        </p:nvSpPr>
        <p:spPr>
          <a:xfrm>
            <a:off x="-168926" y="351709"/>
            <a:ext cx="12665725" cy="822960"/>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381000"/>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المحافظات الداخلية التي لم يتم الوصول إليها</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039359"/>
      </p:ext>
    </p:extLst>
  </p:cSld>
  <p:clrMapOvr>
    <a:masterClrMapping/>
  </p:clrMapOvr>
  <p:transition>
    <p:random/>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3" name="Rectangle 2">
            <a:extLst>
              <a:ext uri="{FF2B5EF4-FFF2-40B4-BE49-F238E27FC236}">
                <a16:creationId xmlns:a16="http://schemas.microsoft.com/office/drawing/2014/main" id="{DF6A77D2-8C2A-28B2-5F69-05929F7200C6}"/>
              </a:ext>
            </a:extLst>
          </p:cNvPr>
          <p:cNvSpPr/>
          <p:nvPr/>
        </p:nvSpPr>
        <p:spPr>
          <a:xfrm>
            <a:off x="-168926" y="351709"/>
            <a:ext cx="12665725" cy="822960"/>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62894" y="405228"/>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فريق هدسون تايلور الأول إلى الصين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860069"/>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215680" y="685800"/>
            <a:ext cx="576064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400" b="1" dirty="0">
                <a:solidFill>
                  <a:srgbClr val="000000"/>
                </a:solidFill>
                <a:latin typeface="Arial" panose="020B0604020202020204" pitchFamily="34" charset="0"/>
                <a:cs typeface="Arial" panose="020B0604020202020204" pitchFamily="34" charset="0"/>
              </a:rPr>
              <a:t>2</a:t>
            </a:r>
            <a:r>
              <a:rPr lang="ar-SA" sz="2800" b="1" dirty="0">
                <a:solidFill>
                  <a:srgbClr val="000000"/>
                </a:solidFill>
                <a:latin typeface="Arial" panose="020B0604020202020204" pitchFamily="34" charset="0"/>
                <a:cs typeface="Arial" panose="020B0604020202020204" pitchFamily="34" charset="0"/>
              </a:rPr>
              <a:t>. جاء تاجر من الهند</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أسمه أبانيس،</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مرسل من</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الملك جوندافورس،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وأمره أن يبتاع نجار</a:t>
            </a: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ويأتي بهِ إليه.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78241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pen_Air_Preaching_WB.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3429000"/>
            <a:ext cx="9144000" cy="11906935"/>
          </a:xfrm>
          <a:prstGeom prst="rect">
            <a:avLst/>
          </a:prstGeom>
        </p:spPr>
      </p:pic>
      <p:sp>
        <p:nvSpPr>
          <p:cNvPr id="4" name="Rectangle 3"/>
          <p:cNvSpPr/>
          <p:nvPr/>
        </p:nvSpPr>
        <p:spPr>
          <a:xfrm>
            <a:off x="0" y="685800"/>
            <a:ext cx="3048000" cy="5509200"/>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الوعظ في الهواء الطلق في الصين:</a:t>
            </a:r>
            <a:br>
              <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b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يستخدم هدسون تايلور الكتاب الخالي من الكلمات</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749137"/>
      </p:ext>
    </p:extLst>
  </p:cSld>
  <p:clrMapOvr>
    <a:masterClrMapping/>
  </p:clrMapOvr>
  <p:transition>
    <p:random/>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3" name="Rectangle 2">
            <a:extLst>
              <a:ext uri="{FF2B5EF4-FFF2-40B4-BE49-F238E27FC236}">
                <a16:creationId xmlns:a16="http://schemas.microsoft.com/office/drawing/2014/main" id="{DF6A77D2-8C2A-28B2-5F69-05929F7200C6}"/>
              </a:ext>
            </a:extLst>
          </p:cNvPr>
          <p:cNvSpPr/>
          <p:nvPr/>
        </p:nvSpPr>
        <p:spPr>
          <a:xfrm>
            <a:off x="-168926" y="351709"/>
            <a:ext cx="12665725" cy="822960"/>
          </a:xfrm>
          <a:prstGeom prst="rect">
            <a:avLst/>
          </a:prstGeom>
          <a:solidFill>
            <a:srgbClr val="000514"/>
          </a:solidFill>
          <a:ln>
            <a:noFill/>
          </a:ln>
        </p:spPr>
        <p:txBody>
          <a:bodyPr wrap="square">
            <a:spAutoFit/>
          </a:bodyPr>
          <a:lstStyle/>
          <a:p>
            <a:pPr algn="ctr" fontAlgn="auto">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62894" y="405228"/>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فريق هدسون تايلور الأول إلى الصين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024382"/>
      </p:ext>
    </p:extLst>
  </p:cSld>
  <p:clrMapOvr>
    <a:masterClrMapping/>
  </p:clrMapOvr>
  <p:transition>
    <p:random/>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ambridge_Sev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2216" y="0"/>
            <a:ext cx="9155785" cy="6859572"/>
          </a:xfrm>
          <a:prstGeom prst="rect">
            <a:avLst/>
          </a:prstGeom>
        </p:spPr>
      </p:pic>
      <p:sp>
        <p:nvSpPr>
          <p:cNvPr id="4" name="Rectangle 3"/>
          <p:cNvSpPr/>
          <p:nvPr/>
        </p:nvSpPr>
        <p:spPr>
          <a:xfrm>
            <a:off x="1531232" y="1472624"/>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كامبريدج السابعة</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123475"/>
      </p:ext>
    </p:extLst>
  </p:cSld>
  <p:clrMapOvr>
    <a:masterClrMapping/>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inasSpiritualNeedandClaims188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3428" y="381000"/>
            <a:ext cx="9149719" cy="6096000"/>
          </a:xfrm>
          <a:prstGeom prst="rect">
            <a:avLst/>
          </a:prstGeom>
        </p:spPr>
      </p:pic>
    </p:spTree>
    <p:extLst>
      <p:ext uri="{BB962C8B-B14F-4D97-AF65-F5344CB8AC3E}">
        <p14:creationId xmlns:p14="http://schemas.microsoft.com/office/powerpoint/2010/main" val="1859632757"/>
      </p:ext>
    </p:extLst>
  </p:cSld>
  <p:clrMapOvr>
    <a:masterClrMapping/>
  </p:clrMapOvr>
  <p:transition>
    <p:random/>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Hundr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19400" y="-1"/>
            <a:ext cx="6553200" cy="6866805"/>
          </a:xfrm>
          <a:prstGeom prst="rect">
            <a:avLst/>
          </a:prstGeom>
        </p:spPr>
      </p:pic>
      <p:sp>
        <p:nvSpPr>
          <p:cNvPr id="2" name="Rectangle 1">
            <a:extLst>
              <a:ext uri="{FF2B5EF4-FFF2-40B4-BE49-F238E27FC236}">
                <a16:creationId xmlns:a16="http://schemas.microsoft.com/office/drawing/2014/main" id="{9E7D1271-74B5-566D-091D-3E6FEFFB464A}"/>
              </a:ext>
            </a:extLst>
          </p:cNvPr>
          <p:cNvSpPr/>
          <p:nvPr/>
        </p:nvSpPr>
        <p:spPr>
          <a:xfrm>
            <a:off x="-230425" y="1342905"/>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1396424"/>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100 مرسل أتوا في 1888</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122245"/>
      </p:ext>
    </p:extLst>
  </p:cSld>
  <p:clrMapOvr>
    <a:masterClrMapping/>
  </p:clrMapOvr>
  <p:transition>
    <p:random/>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IM19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5101" y="0"/>
            <a:ext cx="6762335" cy="6858000"/>
          </a:xfrm>
          <a:prstGeom prst="rect">
            <a:avLst/>
          </a:prstGeom>
        </p:spPr>
      </p:pic>
      <p:sp>
        <p:nvSpPr>
          <p:cNvPr id="3" name="Rectangle 2">
            <a:extLst>
              <a:ext uri="{FF2B5EF4-FFF2-40B4-BE49-F238E27FC236}">
                <a16:creationId xmlns:a16="http://schemas.microsoft.com/office/drawing/2014/main" id="{E3A57D4D-683C-BB53-848C-C98C7E58262E}"/>
              </a:ext>
            </a:extLst>
          </p:cNvPr>
          <p:cNvSpPr/>
          <p:nvPr/>
        </p:nvSpPr>
        <p:spPr>
          <a:xfrm>
            <a:off x="-230425" y="809505"/>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863024"/>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محطات المرسلين الدوليين المؤمنين في 1902</a:t>
            </a:r>
          </a:p>
        </p:txBody>
      </p:sp>
    </p:spTree>
    <p:extLst>
      <p:ext uri="{BB962C8B-B14F-4D97-AF65-F5344CB8AC3E}">
        <p14:creationId xmlns:p14="http://schemas.microsoft.com/office/powerpoint/2010/main" val="3953983865"/>
      </p:ext>
    </p:extLst>
  </p:cSld>
  <p:clrMapOvr>
    <a:masterClrMapping/>
  </p:clrMapOvr>
  <p:transition>
    <p:random/>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278188" y="449759"/>
            <a:ext cx="9142412"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تيموثي ريتشارد</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pic>
        <p:nvPicPr>
          <p:cNvPr id="3" name="Picture 2" descr="timothy_richard_at_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8556" y="1219200"/>
            <a:ext cx="4318000" cy="5486400"/>
          </a:xfrm>
          <a:prstGeom prst="rect">
            <a:avLst/>
          </a:prstGeom>
        </p:spPr>
      </p:pic>
      <p:sp>
        <p:nvSpPr>
          <p:cNvPr id="5" name="Rectangle 4"/>
          <p:cNvSpPr/>
          <p:nvPr/>
        </p:nvSpPr>
        <p:spPr>
          <a:xfrm>
            <a:off x="0" y="539888"/>
            <a:ext cx="5638800" cy="4832092"/>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4 أمور يجب التركيز عليها في زراعة الكنائس:</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pPr algn="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a:p>
            <a:pPr algn="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1. تبني الطرق الصينية</a:t>
            </a:r>
          </a:p>
          <a:p>
            <a:pPr algn="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2. تدريب القيادة الصينية</a:t>
            </a:r>
          </a:p>
          <a:p>
            <a:pPr algn="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3. اختيار أفضل المبشرين</a:t>
            </a:r>
          </a:p>
          <a:p>
            <a:pPr algn="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4. محبة الصينيين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044872"/>
      </p:ext>
    </p:extLst>
  </p:cSld>
  <p:clrMapOvr>
    <a:masterClrMapping/>
  </p:clrMapOvr>
  <p:transition>
    <p:random/>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ttieMo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3" name="Rectangle 2">
            <a:extLst>
              <a:ext uri="{FF2B5EF4-FFF2-40B4-BE49-F238E27FC236}">
                <a16:creationId xmlns:a16="http://schemas.microsoft.com/office/drawing/2014/main" id="{6A846388-D95A-3938-3F0B-BAFFB9EF4FAD}"/>
              </a:ext>
            </a:extLst>
          </p:cNvPr>
          <p:cNvSpPr/>
          <p:nvPr/>
        </p:nvSpPr>
        <p:spPr>
          <a:xfrm>
            <a:off x="-1135" y="0"/>
            <a:ext cx="4040425" cy="822960"/>
          </a:xfrm>
          <a:prstGeom prst="rect">
            <a:avLst/>
          </a:prstGeom>
          <a:solidFill>
            <a:srgbClr val="000514"/>
          </a:solidFill>
          <a:ln>
            <a:noFill/>
          </a:ln>
        </p:spPr>
        <p:txBody>
          <a:bodyPr wrap="square">
            <a:spAutoFit/>
          </a:bodyPr>
          <a:lstStyle/>
          <a:p>
            <a:pPr algn="ctr" rtl="0"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135" y="1984"/>
            <a:ext cx="4040425"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لوتي مون</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629660"/>
      </p:ext>
    </p:extLst>
  </p:cSld>
  <p:clrMapOvr>
    <a:masterClrMapping/>
  </p:clrMapOvr>
  <p:transition>
    <p:random/>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tVernon1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4597"/>
            <a:ext cx="9144000" cy="6936828"/>
          </a:xfrm>
          <a:prstGeom prst="rect">
            <a:avLst/>
          </a:prstGeom>
        </p:spPr>
      </p:pic>
      <p:sp>
        <p:nvSpPr>
          <p:cNvPr id="2" name="Rectangle 1">
            <a:extLst>
              <a:ext uri="{FF2B5EF4-FFF2-40B4-BE49-F238E27FC236}">
                <a16:creationId xmlns:a16="http://schemas.microsoft.com/office/drawing/2014/main" id="{232E0309-BB82-1A8C-1EED-441750A59C46}"/>
              </a:ext>
            </a:extLst>
          </p:cNvPr>
          <p:cNvSpPr/>
          <p:nvPr/>
        </p:nvSpPr>
        <p:spPr>
          <a:xfrm>
            <a:off x="-152400" y="5867400"/>
            <a:ext cx="12665725" cy="822960"/>
          </a:xfrm>
          <a:prstGeom prst="rect">
            <a:avLst/>
          </a:prstGeom>
          <a:solidFill>
            <a:srgbClr val="000514"/>
          </a:solidFill>
          <a:ln>
            <a:noFill/>
          </a:ln>
        </p:spPr>
        <p:txBody>
          <a:bodyPr wrap="square">
            <a:spAutoFit/>
          </a:bodyPr>
          <a:lstStyle/>
          <a:p>
            <a:pPr algn="ctr" rtl="0"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3" name="Rectangle 2"/>
          <p:cNvSpPr/>
          <p:nvPr/>
        </p:nvSpPr>
        <p:spPr>
          <a:xfrm>
            <a:off x="914400" y="5867400"/>
            <a:ext cx="9753600" cy="769441"/>
          </a:xfrm>
          <a:prstGeom prst="rect">
            <a:avLst/>
          </a:prstGeom>
          <a:solidFill>
            <a:srgbClr val="000000">
              <a:alpha val="0"/>
            </a:srgbClr>
          </a:solidFill>
          <a:ln>
            <a:noFill/>
          </a:ln>
        </p:spPr>
        <p:txBody>
          <a:bodyPr wrap="square">
            <a:spAutoFit/>
          </a:bodyPr>
          <a:lstStyle/>
          <a:p>
            <a:pPr algn="ctr"/>
            <a:r>
              <a:rPr lang="ar-JO"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جبل حرمون 100</a:t>
            </a:r>
            <a:endParaRPr lang="en-US" sz="4400" b="1" dirty="0">
              <a:ln w="25400">
                <a:noFill/>
              </a:ln>
              <a:solidFill>
                <a:srgbClr val="FFFFFF"/>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380548"/>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a:ext>
            </a:extLst>
          </a:blip>
          <a:srcRect/>
          <a:stretch>
            <a:fillRect/>
          </a:stretch>
        </p:blipFill>
        <p:spPr bwMode="auto">
          <a:xfrm>
            <a:off x="1524000" y="-76200"/>
            <a:ext cx="9144000" cy="6934200"/>
          </a:xfrm>
          <a:prstGeom prst="rect">
            <a:avLst/>
          </a:prstGeom>
          <a:solidFill>
            <a:srgbClr val="000514"/>
          </a:solidFill>
          <a:ln>
            <a:noFill/>
          </a:ln>
          <a:extLst>
            <a:ext uri="{FAA26D3D-D897-4be2-8F04-BA451C77F1D7}">
              <ma14:placeholderFlag xmlns:ma14="http://schemas.microsoft.com/office/mac/drawingml/2011/main" xmlns=""/>
            </a:ext>
          </a:extLst>
        </p:spPr>
      </p:pic>
      <p:sp>
        <p:nvSpPr>
          <p:cNvPr id="4" name="Rectangle 3">
            <a:extLst>
              <a:ext uri="{FF2B5EF4-FFF2-40B4-BE49-F238E27FC236}">
                <a16:creationId xmlns:a16="http://schemas.microsoft.com/office/drawing/2014/main" id="{95AB41D7-7437-3993-8C46-63EE5555C9DF}"/>
              </a:ext>
            </a:extLst>
          </p:cNvPr>
          <p:cNvSpPr/>
          <p:nvPr/>
        </p:nvSpPr>
        <p:spPr>
          <a:xfrm>
            <a:off x="-230425" y="1005840"/>
            <a:ext cx="12665725" cy="822960"/>
          </a:xfrm>
          <a:prstGeom prst="rect">
            <a:avLst/>
          </a:prstGeom>
          <a:solidFill>
            <a:srgbClr val="000514"/>
          </a:solidFill>
          <a:ln>
            <a:noFill/>
          </a:ln>
        </p:spPr>
        <p:txBody>
          <a:bodyPr wrap="square">
            <a:spAutoFit/>
          </a:bodyPr>
          <a:lstStyle/>
          <a:p>
            <a:pPr algn="ctr" rtl="0"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3" name="Title 2"/>
          <p:cNvSpPr>
            <a:spLocks noGrp="1"/>
          </p:cNvSpPr>
          <p:nvPr>
            <p:ph type="title" idx="4294967295"/>
          </p:nvPr>
        </p:nvSpPr>
        <p:spPr>
          <a:xfrm>
            <a:off x="609600" y="1081445"/>
            <a:ext cx="10972800" cy="769441"/>
          </a:xfrm>
          <a:solidFill>
            <a:srgbClr val="000000">
              <a:alpha val="0"/>
            </a:srgbClr>
          </a:solidFill>
          <a:ln>
            <a:noFill/>
          </a:ln>
        </p:spPr>
        <p:txBody>
          <a:bodyPr wrap="square">
            <a:spAutoFit/>
          </a:bodyPr>
          <a:lstStyle/>
          <a:p>
            <a:r>
              <a:rPr lang="ar-JO" kern="1200" dirty="0">
                <a:ln w="25400">
                  <a:noFill/>
                </a:ln>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الشهداء الصينيون</a:t>
            </a:r>
            <a:endParaRPr lang="en-US" kern="1200" dirty="0">
              <a:ln w="25400">
                <a:noFill/>
              </a:ln>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0231267"/>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548680"/>
            <a:ext cx="5855556"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وحالاً رآه الرب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ماشي</a:t>
            </a: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 في السوق</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عند الظهيرة وقال له:</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أترغب في أن تبتاع نجار</a:t>
            </a: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فقال له: نعم.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فقال له الرب: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لدي عبد نجار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وأرغب أن أبيعه.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90344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24000" y="-152400"/>
            <a:ext cx="9144000" cy="7017307"/>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Rectangle 2"/>
          <p:cNvSpPr/>
          <p:nvPr/>
        </p:nvSpPr>
        <p:spPr>
          <a:xfrm>
            <a:off x="8458200" y="598945"/>
            <a:ext cx="2209800" cy="2246769"/>
          </a:xfrm>
          <a:prstGeom prst="rect">
            <a:avLst/>
          </a:prstGeom>
          <a:noFill/>
          <a:ln>
            <a:noFill/>
          </a:ln>
        </p:spPr>
        <p:txBody>
          <a:bodyPr wrap="square">
            <a:spAutoFit/>
          </a:bodyPr>
          <a:lstStyle/>
          <a:p>
            <a:pPr algn="r" rtl="1" fontAlgn="auto">
              <a:spcBef>
                <a:spcPts val="0"/>
              </a:spcBef>
              <a:spcAft>
                <a:spcPts val="0"/>
              </a:spcAft>
              <a:defRPr/>
            </a:pPr>
            <a:r>
              <a:rPr lang="ar-JO" sz="2000" dirty="0">
                <a:ln w="25400">
                  <a:solidFill>
                    <a:srgbClr val="000000"/>
                  </a:solidFill>
                </a:ln>
                <a:latin typeface="Futura XBlk BT Extra Black"/>
              </a:rPr>
              <a:t>الديانات الشعبية</a:t>
            </a:r>
            <a:endParaRPr lang="en-US" sz="2000" dirty="0">
              <a:ln w="25400">
                <a:solidFill>
                  <a:srgbClr val="000000"/>
                </a:solidFill>
              </a:ln>
              <a:latin typeface="Futura XBlk BT Extra Black"/>
            </a:endParaRPr>
          </a:p>
          <a:p>
            <a:pPr algn="r" rtl="1" fontAlgn="auto">
              <a:spcBef>
                <a:spcPts val="0"/>
              </a:spcBef>
              <a:spcAft>
                <a:spcPts val="0"/>
              </a:spcAft>
              <a:defRPr/>
            </a:pPr>
            <a:r>
              <a:rPr lang="ar-JO" sz="2000" dirty="0">
                <a:ln w="25400">
                  <a:solidFill>
                    <a:srgbClr val="000000"/>
                  </a:solidFill>
                </a:ln>
                <a:latin typeface="Futura XBlk BT Extra Black"/>
              </a:rPr>
              <a:t>البوذيون</a:t>
            </a:r>
            <a:endParaRPr lang="en-US" sz="2000" dirty="0">
              <a:ln w="25400">
                <a:solidFill>
                  <a:srgbClr val="000000"/>
                </a:solidFill>
              </a:ln>
              <a:latin typeface="Futura XBlk BT Extra Black"/>
            </a:endParaRPr>
          </a:p>
          <a:p>
            <a:pPr algn="r" rtl="1" fontAlgn="auto">
              <a:spcBef>
                <a:spcPts val="0"/>
              </a:spcBef>
              <a:spcAft>
                <a:spcPts val="0"/>
              </a:spcAft>
              <a:defRPr/>
            </a:pPr>
            <a:r>
              <a:rPr lang="ar-JO" sz="2000" dirty="0">
                <a:ln w="25400">
                  <a:solidFill>
                    <a:srgbClr val="000000"/>
                  </a:solidFill>
                </a:ln>
                <a:latin typeface="Futura XBlk BT Extra Black"/>
              </a:rPr>
              <a:t>المسلمون</a:t>
            </a:r>
            <a:endParaRPr lang="en-US" sz="2000" dirty="0">
              <a:ln w="25400">
                <a:solidFill>
                  <a:srgbClr val="000000"/>
                </a:solidFill>
              </a:ln>
              <a:latin typeface="Futura XBlk BT Extra Black"/>
            </a:endParaRPr>
          </a:p>
          <a:p>
            <a:pPr algn="r" rtl="1" fontAlgn="auto">
              <a:spcBef>
                <a:spcPts val="0"/>
              </a:spcBef>
              <a:spcAft>
                <a:spcPts val="0"/>
              </a:spcAft>
              <a:defRPr/>
            </a:pPr>
            <a:r>
              <a:rPr lang="ar-JO" sz="2000" dirty="0">
                <a:ln w="25400">
                  <a:solidFill>
                    <a:srgbClr val="000000"/>
                  </a:solidFill>
                </a:ln>
                <a:latin typeface="Futura XBlk BT Extra Black"/>
              </a:rPr>
              <a:t>المسيحيون</a:t>
            </a:r>
            <a:endParaRPr lang="en-US" sz="2000" dirty="0">
              <a:ln w="25400">
                <a:solidFill>
                  <a:srgbClr val="000000"/>
                </a:solidFill>
              </a:ln>
              <a:latin typeface="Futura XBlk BT Extra Black"/>
            </a:endParaRPr>
          </a:p>
          <a:p>
            <a:pPr algn="r" rtl="1" fontAlgn="auto">
              <a:spcBef>
                <a:spcPts val="0"/>
              </a:spcBef>
              <a:spcAft>
                <a:spcPts val="0"/>
              </a:spcAft>
              <a:defRPr/>
            </a:pPr>
            <a:r>
              <a:rPr lang="en-US" sz="2000" dirty="0">
                <a:ln w="25400">
                  <a:solidFill>
                    <a:srgbClr val="000000"/>
                  </a:solidFill>
                </a:ln>
                <a:latin typeface="Futura XBlk BT Extra Black"/>
              </a:rPr>
              <a:t> - </a:t>
            </a:r>
            <a:r>
              <a:rPr lang="ar-JO" sz="2000" dirty="0">
                <a:ln w="25400">
                  <a:solidFill>
                    <a:srgbClr val="000000"/>
                  </a:solidFill>
                </a:ln>
                <a:latin typeface="Futura XBlk BT Extra Black"/>
              </a:rPr>
              <a:t>الروم الكاثوليك</a:t>
            </a:r>
            <a:endParaRPr lang="en-US" sz="2000" dirty="0">
              <a:ln w="25400">
                <a:solidFill>
                  <a:srgbClr val="000000"/>
                </a:solidFill>
              </a:ln>
              <a:latin typeface="Futura XBlk BT Extra Black"/>
            </a:endParaRPr>
          </a:p>
          <a:p>
            <a:pPr algn="r" rtl="1" fontAlgn="auto">
              <a:spcBef>
                <a:spcPts val="0"/>
              </a:spcBef>
              <a:spcAft>
                <a:spcPts val="0"/>
              </a:spcAft>
              <a:defRPr/>
            </a:pPr>
            <a:r>
              <a:rPr lang="en-US" sz="2000" dirty="0">
                <a:ln w="25400">
                  <a:solidFill>
                    <a:srgbClr val="000000"/>
                  </a:solidFill>
                </a:ln>
                <a:latin typeface="Futura XBlk BT Extra Black"/>
              </a:rPr>
              <a:t> - </a:t>
            </a:r>
            <a:r>
              <a:rPr lang="ar-JO" sz="2000" dirty="0">
                <a:ln w="25400">
                  <a:solidFill>
                    <a:srgbClr val="000000"/>
                  </a:solidFill>
                </a:ln>
                <a:latin typeface="Futura XBlk BT Extra Black"/>
              </a:rPr>
              <a:t>البروتستانت</a:t>
            </a:r>
            <a:endParaRPr lang="en-US" sz="2000" dirty="0">
              <a:ln w="25400">
                <a:solidFill>
                  <a:srgbClr val="000000"/>
                </a:solidFill>
              </a:ln>
              <a:latin typeface="Futura XBlk BT Extra Black"/>
            </a:endParaRPr>
          </a:p>
          <a:p>
            <a:pPr algn="r" rtl="1" fontAlgn="auto">
              <a:spcBef>
                <a:spcPts val="0"/>
              </a:spcBef>
              <a:spcAft>
                <a:spcPts val="0"/>
              </a:spcAft>
              <a:defRPr/>
            </a:pPr>
            <a:r>
              <a:rPr lang="en-US" sz="2000" dirty="0">
                <a:ln w="25400">
                  <a:solidFill>
                    <a:srgbClr val="000000"/>
                  </a:solidFill>
                </a:ln>
                <a:latin typeface="Futura XBlk BT Extra Black"/>
              </a:rPr>
              <a:t> - </a:t>
            </a:r>
            <a:r>
              <a:rPr lang="ar-JO" sz="2000" dirty="0">
                <a:ln w="25400">
                  <a:solidFill>
                    <a:srgbClr val="000000"/>
                  </a:solidFill>
                </a:ln>
                <a:latin typeface="Futura XBlk BT Extra Black"/>
              </a:rPr>
              <a:t>الأرثوذكس</a:t>
            </a:r>
            <a:endParaRPr lang="en-US" sz="2000" dirty="0">
              <a:ln w="25400">
                <a:solidFill>
                  <a:srgbClr val="000000"/>
                </a:solidFill>
              </a:ln>
              <a:latin typeface="Futura XBlk BT Extra Black"/>
            </a:endParaRPr>
          </a:p>
        </p:txBody>
      </p:sp>
      <p:pic>
        <p:nvPicPr>
          <p:cNvPr id="4" name="Picture 3" descr="WorldChristianEncycloped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7600" y="2845714"/>
            <a:ext cx="2960594" cy="4012286"/>
          </a:xfrm>
          <a:prstGeom prst="rect">
            <a:avLst/>
          </a:prstGeom>
        </p:spPr>
      </p:pic>
      <p:sp>
        <p:nvSpPr>
          <p:cNvPr id="6" name="Rectangle 5"/>
          <p:cNvSpPr/>
          <p:nvPr/>
        </p:nvSpPr>
        <p:spPr>
          <a:xfrm>
            <a:off x="4572000" y="228601"/>
            <a:ext cx="3962400" cy="2554545"/>
          </a:xfrm>
          <a:prstGeom prst="rect">
            <a:avLst/>
          </a:prstGeom>
          <a:noFill/>
          <a:ln>
            <a:noFill/>
          </a:ln>
        </p:spPr>
        <p:txBody>
          <a:bodyPr wrap="square">
            <a:spAutoFit/>
          </a:bodyPr>
          <a:lstStyle/>
          <a:p>
            <a:pPr algn="ctr" fontAlgn="auto">
              <a:spcBef>
                <a:spcPts val="0"/>
              </a:spcBef>
              <a:spcAft>
                <a:spcPts val="0"/>
              </a:spcAft>
              <a:defRPr/>
            </a:pPr>
            <a:r>
              <a:rPr lang="ar-JO" sz="2000" dirty="0">
                <a:ln w="25400">
                  <a:solidFill>
                    <a:srgbClr val="000000"/>
                  </a:solidFill>
                </a:ln>
                <a:latin typeface="Futura XBlk BT Extra Black"/>
              </a:rPr>
              <a:t>1900</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376300000 (7ر79%)</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60000000 (7ر12%)</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24000000 (1ر5%)</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1670000 (4ر0%)</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1200000 (2ر0%)</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436000 (1ر0%)</a:t>
            </a:r>
            <a:endParaRPr lang="en-US" sz="2000" dirty="0">
              <a:ln w="25400">
                <a:solidFill>
                  <a:srgbClr val="000000"/>
                </a:solidFill>
              </a:ln>
              <a:latin typeface="Futura XBlk BT Extra Black"/>
            </a:endParaRPr>
          </a:p>
          <a:p>
            <a:pPr algn="ctr" fontAlgn="auto">
              <a:spcBef>
                <a:spcPts val="0"/>
              </a:spcBef>
              <a:spcAft>
                <a:spcPts val="0"/>
              </a:spcAft>
              <a:defRPr/>
            </a:pPr>
            <a:r>
              <a:rPr lang="en-US" sz="2000" dirty="0">
                <a:ln w="25400">
                  <a:solidFill>
                    <a:srgbClr val="000000"/>
                  </a:solidFill>
                </a:ln>
                <a:latin typeface="Futura XBlk BT Extra Black"/>
              </a:rPr>
              <a:t>         </a:t>
            </a:r>
            <a:r>
              <a:rPr lang="ar-JO" sz="2000" dirty="0">
                <a:ln w="25400">
                  <a:solidFill>
                    <a:srgbClr val="000000"/>
                  </a:solidFill>
                </a:ln>
                <a:latin typeface="Futura XBlk BT Extra Black"/>
              </a:rPr>
              <a:t>34000</a:t>
            </a:r>
            <a:r>
              <a:rPr lang="en-US" sz="2000" dirty="0">
                <a:ln w="25400">
                  <a:solidFill>
                    <a:srgbClr val="000000"/>
                  </a:solidFill>
                </a:ln>
                <a:latin typeface="Futura XBlk BT Extra Black"/>
              </a:rPr>
              <a:t> </a:t>
            </a:r>
          </a:p>
        </p:txBody>
      </p:sp>
      <p:sp>
        <p:nvSpPr>
          <p:cNvPr id="7" name="Rectangle 6"/>
          <p:cNvSpPr/>
          <p:nvPr/>
        </p:nvSpPr>
        <p:spPr>
          <a:xfrm>
            <a:off x="1524000" y="228601"/>
            <a:ext cx="2960594" cy="2554545"/>
          </a:xfrm>
          <a:prstGeom prst="rect">
            <a:avLst/>
          </a:prstGeom>
          <a:noFill/>
          <a:ln>
            <a:noFill/>
          </a:ln>
        </p:spPr>
        <p:txBody>
          <a:bodyPr wrap="square">
            <a:spAutoFit/>
          </a:bodyPr>
          <a:lstStyle/>
          <a:p>
            <a:pPr algn="ctr" fontAlgn="auto">
              <a:spcBef>
                <a:spcPts val="0"/>
              </a:spcBef>
              <a:spcAft>
                <a:spcPts val="0"/>
              </a:spcAft>
              <a:defRPr/>
            </a:pPr>
            <a:r>
              <a:rPr lang="ar-JO" sz="2000" dirty="0">
                <a:ln w="25400">
                  <a:solidFill>
                    <a:srgbClr val="000000"/>
                  </a:solidFill>
                </a:ln>
                <a:latin typeface="Futura XBlk BT Extra Black"/>
              </a:rPr>
              <a:t>2000</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360000000 (5ر28%)</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106000000 (4ر8%)</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19000000 (5ر1%)</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89000000 (1ر7%)</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7000000 (6ر0%)</a:t>
            </a:r>
            <a:endParaRPr lang="en-US" sz="2000" dirty="0">
              <a:ln w="25400">
                <a:solidFill>
                  <a:srgbClr val="000000"/>
                </a:solidFill>
              </a:ln>
              <a:latin typeface="Futura XBlk BT Extra Black"/>
            </a:endParaRPr>
          </a:p>
          <a:p>
            <a:pPr algn="ctr" fontAlgn="auto">
              <a:spcBef>
                <a:spcPts val="0"/>
              </a:spcBef>
              <a:spcAft>
                <a:spcPts val="0"/>
              </a:spcAft>
              <a:defRPr/>
            </a:pPr>
            <a:r>
              <a:rPr lang="ar-JO" sz="2000" dirty="0">
                <a:ln w="25400">
                  <a:solidFill>
                    <a:srgbClr val="000000"/>
                  </a:solidFill>
                </a:ln>
                <a:latin typeface="Futura XBlk BT Extra Black"/>
              </a:rPr>
              <a:t>71000000 (6%)</a:t>
            </a:r>
            <a:endParaRPr lang="en-US" sz="2000" dirty="0">
              <a:ln w="25400">
                <a:solidFill>
                  <a:srgbClr val="000000"/>
                </a:solidFill>
              </a:ln>
              <a:latin typeface="Futura XBlk BT Extra Black"/>
            </a:endParaRPr>
          </a:p>
          <a:p>
            <a:pPr algn="ctr" fontAlgn="auto">
              <a:spcBef>
                <a:spcPts val="0"/>
              </a:spcBef>
              <a:spcAft>
                <a:spcPts val="0"/>
              </a:spcAft>
              <a:defRPr/>
            </a:pPr>
            <a:r>
              <a:rPr lang="en-US" sz="2000" dirty="0">
                <a:ln w="25400">
                  <a:solidFill>
                    <a:srgbClr val="000000"/>
                  </a:solidFill>
                </a:ln>
                <a:latin typeface="Futura XBlk BT Extra Black"/>
              </a:rPr>
              <a:t>         </a:t>
            </a:r>
          </a:p>
        </p:txBody>
      </p:sp>
      <p:sp>
        <p:nvSpPr>
          <p:cNvPr id="8" name="Rectangle 7"/>
          <p:cNvSpPr/>
          <p:nvPr/>
        </p:nvSpPr>
        <p:spPr>
          <a:xfrm>
            <a:off x="1981200" y="4168815"/>
            <a:ext cx="3962400" cy="830997"/>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ar-JO" sz="4800" dirty="0">
                <a:latin typeface="Arial Black" charset="0"/>
                <a:cs typeface="Arial Black" charset="0"/>
              </a:rPr>
              <a:t>إحصائيات الصين</a:t>
            </a:r>
            <a:endParaRPr lang="en-US" sz="4800" dirty="0">
              <a:latin typeface="Arial Black" charset="0"/>
              <a:cs typeface="Arial Black" charset="0"/>
            </a:endParaRPr>
          </a:p>
        </p:txBody>
      </p:sp>
    </p:spTree>
    <p:extLst>
      <p:ext uri="{BB962C8B-B14F-4D97-AF65-F5344CB8AC3E}">
        <p14:creationId xmlns:p14="http://schemas.microsoft.com/office/powerpoint/2010/main" val="3874156982"/>
      </p:ext>
    </p:extLst>
  </p:cSld>
  <p:clrMapOvr>
    <a:masterClrMapping/>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81299"/>
      </p:ext>
    </p:extLst>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KoreaO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0266468" cy="6858000"/>
          </a:xfrm>
          <a:prstGeom prst="rect">
            <a:avLst/>
          </a:prstGeom>
        </p:spPr>
      </p:pic>
      <p:sp>
        <p:nvSpPr>
          <p:cNvPr id="6" name="Rectangle 5"/>
          <p:cNvSpPr/>
          <p:nvPr/>
        </p:nvSpPr>
        <p:spPr>
          <a:xfrm>
            <a:off x="2705100" y="685800"/>
            <a:ext cx="6781800" cy="76944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ar-JO" sz="4800" dirty="0">
                <a:latin typeface="Arial Black" charset="0"/>
                <a:cs typeface="Arial Black" charset="0"/>
              </a:rPr>
              <a:t>تاريخ الكنيسة الاسيوية</a:t>
            </a:r>
            <a:endParaRPr lang="en-US" sz="4800" dirty="0">
              <a:latin typeface="Arial Black" charset="0"/>
              <a:cs typeface="Arial Black" charset="0"/>
            </a:endParaRPr>
          </a:p>
        </p:txBody>
      </p:sp>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خريطة يابانية من عام 1835 مبنية على وثيقة فرنسية قديمة</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680619"/>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Quelpae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0170" y="-64490"/>
            <a:ext cx="9527830" cy="6922490"/>
          </a:xfrm>
          <a:prstGeom prst="rect">
            <a:avLst/>
          </a:prstGeom>
        </p:spPr>
      </p:pic>
      <p:sp>
        <p:nvSpPr>
          <p:cNvPr id="3" name="Rectangle 2"/>
          <p:cNvSpPr/>
          <p:nvPr/>
        </p:nvSpPr>
        <p:spPr>
          <a:xfrm>
            <a:off x="1531232" y="1106269"/>
            <a:ext cx="9142412" cy="76944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ar-JO" sz="4800" dirty="0">
                <a:latin typeface="Arial Black" charset="0"/>
                <a:cs typeface="Arial Black" charset="0"/>
              </a:rPr>
              <a:t>حطام سفينة هندريك هامل</a:t>
            </a:r>
            <a:endParaRPr lang="en-US" sz="4800" dirty="0">
              <a:latin typeface="Arial Black" charset="0"/>
              <a:cs typeface="Arial Black" charset="0"/>
            </a:endParaRPr>
          </a:p>
        </p:txBody>
      </p:sp>
    </p:spTree>
    <p:extLst>
      <p:ext uri="{BB962C8B-B14F-4D97-AF65-F5344CB8AC3E}">
        <p14:creationId xmlns:p14="http://schemas.microsoft.com/office/powerpoint/2010/main" val="250759529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endrickHamel.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42" y="0"/>
            <a:ext cx="10281859" cy="6858000"/>
          </a:xfrm>
          <a:prstGeom prst="rect">
            <a:avLst/>
          </a:prstGeom>
        </p:spPr>
      </p:pic>
      <p:sp>
        <p:nvSpPr>
          <p:cNvPr id="3" name="Rectangle 2"/>
          <p:cNvSpPr/>
          <p:nvPr/>
        </p:nvSpPr>
        <p:spPr>
          <a:xfrm>
            <a:off x="1524000" y="2133600"/>
            <a:ext cx="9142412" cy="584776"/>
          </a:xfrm>
          <a:prstGeom prst="rect">
            <a:avLst/>
          </a:prstGeom>
          <a:solidFill>
            <a:schemeClr val="tx1"/>
          </a:solidFill>
          <a:ln>
            <a:noFill/>
          </a:ln>
        </p:spPr>
        <p:txBody>
          <a:bodyPr wrap="square">
            <a:spAutoFit/>
          </a:bodyPr>
          <a:lstStyle/>
          <a:p>
            <a:pPr algn="ctr" fontAlgn="auto">
              <a:spcBef>
                <a:spcPts val="0"/>
              </a:spcBef>
              <a:spcAft>
                <a:spcPts val="0"/>
              </a:spcAft>
              <a:defRPr/>
            </a:pPr>
            <a:r>
              <a:rPr lang="ar-JO" sz="3200" b="1" dirty="0">
                <a:ln w="25400">
                  <a:solidFill>
                    <a:srgbClr val="000000"/>
                  </a:solidFill>
                </a:ln>
                <a:solidFill>
                  <a:schemeClr val="bg2"/>
                </a:solidFill>
                <a:latin typeface="Arial" panose="020B0604020202020204" pitchFamily="34" charset="0"/>
                <a:cs typeface="Arial" panose="020B0604020202020204" pitchFamily="34" charset="0"/>
              </a:rPr>
              <a:t>حطام سفينة هندريك هامل</a:t>
            </a:r>
            <a:endParaRPr lang="en-US" sz="3200" b="1" dirty="0">
              <a:ln w="25400">
                <a:solidFill>
                  <a:srgbClr val="000000"/>
                </a:solidFill>
              </a:ln>
              <a:solidFill>
                <a:schemeClr val="bg2"/>
              </a:solidFill>
              <a:latin typeface="Arial" panose="020B0604020202020204" pitchFamily="34" charset="0"/>
              <a:cs typeface="Arial" panose="020B0604020202020204" pitchFamily="34" charset="0"/>
            </a:endParaRPr>
          </a:p>
        </p:txBody>
      </p:sp>
      <p:sp>
        <p:nvSpPr>
          <p:cNvPr id="5" name="Rectangle 4"/>
          <p:cNvSpPr/>
          <p:nvPr/>
        </p:nvSpPr>
        <p:spPr>
          <a:xfrm>
            <a:off x="1600200" y="5410200"/>
            <a:ext cx="8305800" cy="584775"/>
          </a:xfrm>
          <a:prstGeom prst="rect">
            <a:avLst/>
          </a:prstGeom>
          <a:solidFill>
            <a:schemeClr val="tx1"/>
          </a:solidFill>
          <a:ln>
            <a:noFill/>
          </a:ln>
        </p:spPr>
        <p:txBody>
          <a:bodyPr wrap="square">
            <a:spAutoFit/>
          </a:bodyPr>
          <a:lstStyle/>
          <a:p>
            <a:pPr algn="ctr" fontAlgn="auto">
              <a:spcBef>
                <a:spcPts val="0"/>
              </a:spcBef>
              <a:spcAft>
                <a:spcPts val="0"/>
              </a:spcAft>
              <a:defRPr/>
            </a:pPr>
            <a:r>
              <a:rPr lang="ar-JO" sz="3200" b="1" dirty="0">
                <a:ln w="25400">
                  <a:solidFill>
                    <a:srgbClr val="000000"/>
                  </a:solidFill>
                </a:ln>
                <a:solidFill>
                  <a:schemeClr val="bg2"/>
                </a:solidFill>
                <a:latin typeface="Arial" panose="020B0604020202020204" pitchFamily="34" charset="0"/>
                <a:cs typeface="Arial" panose="020B0604020202020204" pitchFamily="34" charset="0"/>
              </a:rPr>
              <a:t>كان هندريك هامل أول غربي يكتب عن كوريا بمعرفة مباشرة.</a:t>
            </a:r>
            <a:endParaRPr lang="en-US" sz="3200" b="1" dirty="0">
              <a:ln w="25400">
                <a:solidFill>
                  <a:srgbClr val="000000"/>
                </a:solidFill>
              </a:ln>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48673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utzlaf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9077"/>
            <a:ext cx="9144000" cy="13698877"/>
          </a:xfrm>
          <a:prstGeom prst="rect">
            <a:avLst/>
          </a:prstGeom>
          <a:solidFill>
            <a:srgbClr val="000514"/>
          </a:solidFill>
          <a:ln>
            <a:noFill/>
          </a:ln>
          <a:effectLst/>
        </p:spPr>
      </p:pic>
      <p:sp>
        <p:nvSpPr>
          <p:cNvPr id="3" name="Rectangle 2"/>
          <p:cNvSpPr/>
          <p:nvPr/>
        </p:nvSpPr>
        <p:spPr>
          <a:xfrm>
            <a:off x="1447800" y="0"/>
            <a:ext cx="9225844" cy="830997"/>
          </a:xfrm>
          <a:prstGeom prst="rect">
            <a:avLst/>
          </a:prstGeom>
          <a:solidFill>
            <a:srgbClr val="000000"/>
          </a:solidFill>
          <a:ln>
            <a:noFill/>
          </a:ln>
        </p:spPr>
        <p:txBody>
          <a:bodyPr wrap="square">
            <a:spAutoFit/>
          </a:bodyPr>
          <a:lstStyle/>
          <a:p>
            <a:pPr algn="ctr"/>
            <a:r>
              <a:rPr lang="ar-JO" sz="4800" b="1" dirty="0">
                <a:latin typeface="Arial Black" charset="0"/>
                <a:cs typeface="Arial Black" charset="0"/>
              </a:rPr>
              <a:t>تشارلز جوتزلاف</a:t>
            </a:r>
            <a:endParaRPr lang="en-US" sz="4800" b="1" dirty="0">
              <a:latin typeface="Arial Black" charset="0"/>
              <a:cs typeface="Arial Black" charset="0"/>
            </a:endParaRPr>
          </a:p>
        </p:txBody>
      </p:sp>
    </p:spTree>
    <p:extLst>
      <p:ext uri="{BB962C8B-B14F-4D97-AF65-F5344CB8AC3E}">
        <p14:creationId xmlns:p14="http://schemas.microsoft.com/office/powerpoint/2010/main" val="382152337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jeju-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21984" y="-22562"/>
            <a:ext cx="9473881" cy="7032962"/>
          </a:xfrm>
          <a:prstGeom prst="rect">
            <a:avLst/>
          </a:prstGeom>
        </p:spPr>
      </p:pic>
      <p:sp>
        <p:nvSpPr>
          <p:cNvPr id="3" name="Rectangle 2"/>
          <p:cNvSpPr/>
          <p:nvPr/>
        </p:nvSpPr>
        <p:spPr>
          <a:xfrm>
            <a:off x="1295400" y="381000"/>
            <a:ext cx="9982200" cy="830997"/>
          </a:xfrm>
          <a:prstGeom prst="rect">
            <a:avLst/>
          </a:prstGeom>
          <a:solidFill>
            <a:srgbClr val="000000"/>
          </a:solidFill>
          <a:ln>
            <a:noFill/>
          </a:ln>
        </p:spPr>
        <p:txBody>
          <a:bodyPr wrap="square">
            <a:spAutoFit/>
          </a:bodyPr>
          <a:lstStyle/>
          <a:p>
            <a:pPr algn="ctr"/>
            <a:r>
              <a:rPr lang="ar-JO" sz="4800" b="1" dirty="0">
                <a:latin typeface="Arial Black" charset="0"/>
                <a:cs typeface="Arial Black" charset="0"/>
              </a:rPr>
              <a:t>كويلبورت (جزيرة جيجو)</a:t>
            </a:r>
            <a:endParaRPr lang="en-US" sz="4800" b="1" dirty="0">
              <a:latin typeface="Arial Black" charset="0"/>
              <a:cs typeface="Arial Black" charset="0"/>
            </a:endParaRPr>
          </a:p>
        </p:txBody>
      </p:sp>
      <p:sp>
        <p:nvSpPr>
          <p:cNvPr id="5" name="Text Box 7"/>
          <p:cNvSpPr txBox="1">
            <a:spLocks noChangeArrowheads="1"/>
          </p:cNvSpPr>
          <p:nvPr/>
        </p:nvSpPr>
        <p:spPr bwMode="auto">
          <a:xfrm>
            <a:off x="2209800" y="2201882"/>
            <a:ext cx="7772400" cy="224676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تعد منطقة كويلبورت الواقعة في أقصى الجنوب مكاناً ساحرًاً، إنها مزروعة جيداً وموقعها ملائم للغاية، لدرجة أنه إذا تم إنشاء مصنع هنا، فيمكننا التجارة بسهولة كبيرة مع اليابان وكوريا ومنشوريا والصين. ولكن إذا لم يتم ذلك، ألا يمكن لمثل هذه الجزيرة أن تصبح محطة تبشيرية؟</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30955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FAA26D3D-D897-4be2-8F04-BA451C77F1D7}">
              <ma14:placeholderFlag xmlns:ma14="http://schemas.microsoft.com/office/mac/drawingml/2011/main" xmlns=""/>
            </a:ext>
          </a:extLst>
        </p:spPr>
      </p:pic>
      <p:sp>
        <p:nvSpPr>
          <p:cNvPr id="2" name="Title 1">
            <a:extLst>
              <a:ext uri="{FF2B5EF4-FFF2-40B4-BE49-F238E27FC236}">
                <a16:creationId xmlns:a16="http://schemas.microsoft.com/office/drawing/2014/main" id="{214A2F28-122B-A0A8-00B4-0CA4AFF94D08}"/>
              </a:ext>
            </a:extLst>
          </p:cNvPr>
          <p:cNvSpPr>
            <a:spLocks noGrp="1"/>
          </p:cNvSpPr>
          <p:nvPr>
            <p:ph type="title" idx="4294967295"/>
          </p:nvPr>
        </p:nvSpPr>
        <p:spPr>
          <a:xfrm>
            <a:off x="609600" y="492194"/>
            <a:ext cx="10972800" cy="707886"/>
          </a:xfrm>
          <a:solidFill>
            <a:srgbClr val="000000"/>
          </a:solidFill>
          <a:ln>
            <a:noFill/>
          </a:ln>
        </p:spPr>
        <p:txBody>
          <a:bodyPr wrap="square">
            <a:spAutoFit/>
          </a:bodyPr>
          <a:lstStyle/>
          <a:p>
            <a:r>
              <a:rPr lang="ar-JO" sz="4000" kern="1200" dirty="0">
                <a:solidFill>
                  <a:schemeClr val="tx1"/>
                </a:solidFill>
                <a:latin typeface="Arial Black" charset="0"/>
                <a:ea typeface="ＭＳ Ｐゴシック" charset="0"/>
                <a:cs typeface="Arial Black" charset="0"/>
              </a:rPr>
              <a:t>روبرت توماس</a:t>
            </a:r>
            <a:endParaRPr lang="en-US" sz="4000" kern="1200" dirty="0">
              <a:solidFill>
                <a:schemeClr val="tx1"/>
              </a:solidFill>
              <a:latin typeface="Arial Black" charset="0"/>
              <a:ea typeface="ＭＳ Ｐゴシック" charset="0"/>
              <a:cs typeface="Arial Black" charset="0"/>
            </a:endParaRPr>
          </a:p>
        </p:txBody>
      </p:sp>
    </p:spTree>
    <p:extLst>
      <p:ext uri="{BB962C8B-B14F-4D97-AF65-F5344CB8AC3E}">
        <p14:creationId xmlns:p14="http://schemas.microsoft.com/office/powerpoint/2010/main" val="2761431717"/>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ttack on General Sher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608" y="-609600"/>
            <a:ext cx="12811208" cy="9144000"/>
          </a:xfrm>
          <a:prstGeom prst="rect">
            <a:avLst/>
          </a:prstGeom>
          <a:solidFill>
            <a:srgbClr val="000000"/>
          </a:solidFill>
          <a:ln>
            <a:noFill/>
          </a:ln>
          <a:effectLst/>
        </p:spPr>
      </p:pic>
      <p:sp>
        <p:nvSpPr>
          <p:cNvPr id="3" name="Rectangle 2"/>
          <p:cNvSpPr/>
          <p:nvPr/>
        </p:nvSpPr>
        <p:spPr>
          <a:xfrm>
            <a:off x="1447800" y="-61555"/>
            <a:ext cx="9142412" cy="769441"/>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الهجوم على الجنرال شيرمان</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71982457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p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219200"/>
            <a:ext cx="9144000" cy="12192000"/>
          </a:xfrm>
          <a:prstGeom prst="rect">
            <a:avLst/>
          </a:prstGeom>
        </p:spPr>
      </p:pic>
      <p:sp>
        <p:nvSpPr>
          <p:cNvPr id="3" name="Rectangle 2"/>
          <p:cNvSpPr/>
          <p:nvPr/>
        </p:nvSpPr>
        <p:spPr>
          <a:xfrm>
            <a:off x="0" y="282714"/>
            <a:ext cx="12192000" cy="769441"/>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النصب التذكاري للجنرال شيرمان في كوريا الشمالية</a:t>
            </a:r>
            <a:endParaRPr lang="en-US" sz="4000" b="1" dirty="0">
              <a:effectLst>
                <a:outerShdw blurRad="38100" dist="38100" dir="2700000" algn="tl">
                  <a:srgbClr val="000000"/>
                </a:outerShdw>
              </a:effectLst>
              <a:latin typeface="Arial Black" charset="0"/>
              <a:cs typeface="Arial Black" charset="0"/>
            </a:endParaRPr>
          </a:p>
        </p:txBody>
      </p:sp>
      <p:sp>
        <p:nvSpPr>
          <p:cNvPr id="4" name="Rectangle 3"/>
          <p:cNvSpPr/>
          <p:nvPr/>
        </p:nvSpPr>
        <p:spPr>
          <a:xfrm>
            <a:off x="1905000" y="3661590"/>
            <a:ext cx="8305800" cy="2123658"/>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كان روبرت توماس </a:t>
            </a:r>
          </a:p>
          <a:p>
            <a:pPr algn="ctr"/>
            <a:r>
              <a:rPr lang="ar-JO" sz="4000" b="1" dirty="0">
                <a:effectLst>
                  <a:outerShdw blurRad="38100" dist="38100" dir="2700000" algn="tl">
                    <a:srgbClr val="000000"/>
                  </a:outerShdw>
                </a:effectLst>
                <a:latin typeface="Arial Black" charset="0"/>
                <a:cs typeface="Arial Black" charset="0"/>
              </a:rPr>
              <a:t>أول مرسل برتستانتي أجنبي </a:t>
            </a:r>
          </a:p>
          <a:p>
            <a:pPr algn="ctr"/>
            <a:r>
              <a:rPr lang="ar-JO" sz="4000" b="1" dirty="0">
                <a:effectLst>
                  <a:outerShdw blurRad="38100" dist="38100" dir="2700000" algn="tl">
                    <a:srgbClr val="000000"/>
                  </a:outerShdw>
                </a:effectLst>
                <a:latin typeface="Arial Black" charset="0"/>
                <a:cs typeface="Arial Black" charset="0"/>
              </a:rPr>
              <a:t>استشهد في كوريا</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30323751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وبقولهِ هذا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أراه توما من بعيد،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واتفق معه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على ثلاثة </a:t>
            </a:r>
            <a:r>
              <a:rPr lang="ar-JO" sz="2800" b="1" dirty="0">
                <a:solidFill>
                  <a:srgbClr val="000000"/>
                </a:solidFill>
                <a:latin typeface="Arial" panose="020B0604020202020204" pitchFamily="34" charset="0"/>
                <a:cs typeface="Arial" panose="020B0604020202020204" pitchFamily="34" charset="0"/>
              </a:rPr>
              <a:t> لترات</a:t>
            </a:r>
            <a:r>
              <a:rPr lang="ar-SA" sz="2800" b="1" dirty="0">
                <a:solidFill>
                  <a:srgbClr val="000000"/>
                </a:solidFill>
                <a:latin typeface="Arial" panose="020B0604020202020204" pitchFamily="34" charset="0"/>
                <a:cs typeface="Arial" panose="020B0604020202020204" pitchFamily="34" charset="0"/>
              </a:rPr>
              <a:t>ٍ</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من الفضة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غير مختومة،</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وكتب صك بيع،</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قائلاً: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82198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319445"/>
            <a:ext cx="9142412" cy="769441"/>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جون روس</a:t>
            </a:r>
            <a:endParaRPr lang="en-US" sz="4000" b="1" dirty="0">
              <a:effectLst>
                <a:outerShdw blurRad="38100" dist="38100" dir="2700000" algn="tl">
                  <a:srgbClr val="000000"/>
                </a:outerShdw>
              </a:effectLst>
              <a:latin typeface="Arial Black" charset="0"/>
              <a:cs typeface="Arial Black" charset="0"/>
            </a:endParaRPr>
          </a:p>
        </p:txBody>
      </p:sp>
      <p:pic>
        <p:nvPicPr>
          <p:cNvPr id="4" name="Picture 3" descr="John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3200" y="1143000"/>
            <a:ext cx="4495800" cy="5857760"/>
          </a:xfrm>
          <a:prstGeom prst="rect">
            <a:avLst/>
          </a:prstGeom>
        </p:spPr>
      </p:pic>
      <p:sp>
        <p:nvSpPr>
          <p:cNvPr id="5" name="Rectangle 4"/>
          <p:cNvSpPr/>
          <p:nvPr/>
        </p:nvSpPr>
        <p:spPr>
          <a:xfrm>
            <a:off x="30186" y="2481471"/>
            <a:ext cx="5837214" cy="2123658"/>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ترجم جون روس </a:t>
            </a:r>
          </a:p>
          <a:p>
            <a:pPr algn="ctr"/>
            <a:r>
              <a:rPr lang="ar-JO" sz="4000" b="1" dirty="0">
                <a:effectLst>
                  <a:outerShdw blurRad="38100" dist="38100" dir="2700000" algn="tl">
                    <a:srgbClr val="000000"/>
                  </a:outerShdw>
                </a:effectLst>
                <a:latin typeface="Arial Black" charset="0"/>
                <a:cs typeface="Arial Black" charset="0"/>
              </a:rPr>
              <a:t>أول نسخة كاملة </a:t>
            </a:r>
          </a:p>
          <a:p>
            <a:pPr algn="ctr"/>
            <a:r>
              <a:rPr lang="ar-JO" sz="4000" b="1" dirty="0">
                <a:effectLst>
                  <a:outerShdw blurRad="38100" dist="38100" dir="2700000" algn="tl">
                    <a:srgbClr val="000000"/>
                  </a:outerShdw>
                </a:effectLst>
                <a:latin typeface="Arial Black" charset="0"/>
                <a:cs typeface="Arial Black" charset="0"/>
              </a:rPr>
              <a:t>من العهد الجديد الكوري</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1944621881"/>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319445"/>
            <a:ext cx="9142412" cy="769441"/>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د. هوراس آلن</a:t>
            </a:r>
            <a:endParaRPr lang="en-US" sz="4000" b="1" dirty="0">
              <a:effectLst>
                <a:outerShdw blurRad="38100" dist="38100" dir="2700000" algn="tl">
                  <a:srgbClr val="000000"/>
                </a:outerShdw>
              </a:effectLst>
              <a:latin typeface="Arial Black" charset="0"/>
              <a:cs typeface="Arial Black" charset="0"/>
            </a:endParaRPr>
          </a:p>
        </p:txBody>
      </p:sp>
      <p:pic>
        <p:nvPicPr>
          <p:cNvPr id="2" name="Picture 1" descr="Horace_Alle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1116263"/>
            <a:ext cx="4126782" cy="5755774"/>
          </a:xfrm>
          <a:prstGeom prst="rect">
            <a:avLst/>
          </a:prstGeom>
        </p:spPr>
      </p:pic>
      <p:sp>
        <p:nvSpPr>
          <p:cNvPr id="4" name="Rectangle 3"/>
          <p:cNvSpPr/>
          <p:nvPr/>
        </p:nvSpPr>
        <p:spPr>
          <a:xfrm>
            <a:off x="1905000" y="4702314"/>
            <a:ext cx="8305800" cy="1446550"/>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أنقذ د. هوراس ألين</a:t>
            </a:r>
          </a:p>
          <a:p>
            <a:pPr algn="ctr"/>
            <a:r>
              <a:rPr lang="ar-JO" sz="4000" b="1" dirty="0">
                <a:effectLst>
                  <a:outerShdw blurRad="38100" dist="38100" dir="2700000" algn="tl">
                    <a:srgbClr val="000000"/>
                  </a:outerShdw>
                </a:effectLst>
                <a:latin typeface="Arial Black" charset="0"/>
                <a:cs typeface="Arial Black" charset="0"/>
              </a:rPr>
              <a:t>حياة الأمير مين</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3937496162"/>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everan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2047"/>
            <a:ext cx="9144000" cy="7011831"/>
          </a:xfrm>
          <a:prstGeom prst="rect">
            <a:avLst/>
          </a:prstGeom>
        </p:spPr>
      </p:pic>
      <p:sp>
        <p:nvSpPr>
          <p:cNvPr id="3" name="Rectangle 2"/>
          <p:cNvSpPr/>
          <p:nvPr/>
        </p:nvSpPr>
        <p:spPr>
          <a:xfrm>
            <a:off x="1531232" y="319445"/>
            <a:ext cx="9142412" cy="769441"/>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أول مركز طبي كوري</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37099120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206514"/>
            <a:ext cx="9142412" cy="707886"/>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هنري أبنزلر</a:t>
            </a:r>
            <a:endParaRPr lang="en-US" sz="4000" b="1" dirty="0">
              <a:effectLst>
                <a:outerShdw blurRad="38100" dist="38100" dir="2700000" algn="tl">
                  <a:srgbClr val="000000"/>
                </a:outerShdw>
              </a:effectLst>
              <a:latin typeface="Arial Black" charset="0"/>
              <a:cs typeface="Arial Black" charset="0"/>
            </a:endParaRPr>
          </a:p>
        </p:txBody>
      </p:sp>
      <p:pic>
        <p:nvPicPr>
          <p:cNvPr id="4" name="Picture 3" descr="Appenzell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1017270"/>
            <a:ext cx="5334000" cy="5840730"/>
          </a:xfrm>
          <a:prstGeom prst="rect">
            <a:avLst/>
          </a:prstGeom>
        </p:spPr>
      </p:pic>
    </p:spTree>
    <p:extLst>
      <p:ext uri="{BB962C8B-B14F-4D97-AF65-F5344CB8AC3E}">
        <p14:creationId xmlns:p14="http://schemas.microsoft.com/office/powerpoint/2010/main" val="898658326"/>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ekja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0"/>
            <a:ext cx="10568836" cy="6858000"/>
          </a:xfrm>
          <a:prstGeom prst="rect">
            <a:avLst/>
          </a:prstGeom>
        </p:spPr>
      </p:pic>
      <p:sp>
        <p:nvSpPr>
          <p:cNvPr id="3" name="Rectangle 2"/>
          <p:cNvSpPr/>
          <p:nvPr/>
        </p:nvSpPr>
        <p:spPr>
          <a:xfrm>
            <a:off x="1531232" y="319445"/>
            <a:ext cx="9142412" cy="769441"/>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مدرسة بيكجاي</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3581537468"/>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371600" y="381001"/>
            <a:ext cx="9302044" cy="769441"/>
          </a:xfrm>
          <a:prstGeom prst="rect">
            <a:avLst/>
          </a:prstGeom>
          <a:solidFill>
            <a:srgbClr val="000000"/>
          </a:solidFill>
          <a:ln>
            <a:noFill/>
          </a:ln>
          <a:effec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هوراس أندروود</a:t>
            </a:r>
            <a:endParaRPr lang="en-US" sz="4000" b="1" dirty="0">
              <a:effectLst>
                <a:outerShdw blurRad="38100" dist="38100" dir="2700000" algn="tl">
                  <a:srgbClr val="000000"/>
                </a:outerShdw>
              </a:effectLst>
              <a:latin typeface="Arial Black" charset="0"/>
              <a:cs typeface="Arial Black" charset="0"/>
            </a:endParaRPr>
          </a:p>
        </p:txBody>
      </p:sp>
      <p:pic>
        <p:nvPicPr>
          <p:cNvPr id="2" name="Picture 1" descr="horace_grant_underwo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4800" y="1150442"/>
            <a:ext cx="4038600" cy="5572282"/>
          </a:xfrm>
          <a:prstGeom prst="rect">
            <a:avLst/>
          </a:prstGeom>
        </p:spPr>
      </p:pic>
    </p:spTree>
    <p:extLst>
      <p:ext uri="{BB962C8B-B14F-4D97-AF65-F5344CB8AC3E}">
        <p14:creationId xmlns:p14="http://schemas.microsoft.com/office/powerpoint/2010/main" val="2455472935"/>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opKno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1" y="0"/>
            <a:ext cx="10806545" cy="6858000"/>
          </a:xfrm>
          <a:prstGeom prst="rect">
            <a:avLst/>
          </a:prstGeom>
          <a:solidFill>
            <a:srgbClr val="000514"/>
          </a:solidFill>
        </p:spPr>
      </p:pic>
      <p:sp>
        <p:nvSpPr>
          <p:cNvPr id="3" name="Rectangle 2"/>
          <p:cNvSpPr/>
          <p:nvPr/>
        </p:nvSpPr>
        <p:spPr>
          <a:xfrm>
            <a:off x="1531232" y="381000"/>
            <a:ext cx="9142412" cy="769441"/>
          </a:xfrm>
          <a:prstGeom prst="rect">
            <a:avLst/>
          </a:prstGeom>
          <a:solidFill>
            <a:srgbClr val="000000"/>
          </a:solidFill>
          <a:ln>
            <a:noFill/>
          </a:ln>
          <a:effec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15 عاماً بين ذوي الشعر المعقود</a:t>
            </a:r>
            <a:endParaRPr lang="en-US" sz="4000" b="1" dirty="0">
              <a:effectLst>
                <a:outerShdw blurRad="38100" dist="38100" dir="2700000" algn="tl">
                  <a:srgbClr val="000000"/>
                </a:outerShdw>
              </a:effectLst>
              <a:latin typeface="Arial Black" charset="0"/>
              <a:cs typeface="Arial Black" charset="0"/>
            </a:endParaRPr>
          </a:p>
        </p:txBody>
      </p:sp>
    </p:spTree>
    <p:extLst>
      <p:ext uri="{BB962C8B-B14F-4D97-AF65-F5344CB8AC3E}">
        <p14:creationId xmlns:p14="http://schemas.microsoft.com/office/powerpoint/2010/main" val="4255431901"/>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315200" y="381001"/>
            <a:ext cx="4495800" cy="646331"/>
          </a:xfrm>
          <a:prstGeom prst="rect">
            <a:avLst/>
          </a:prstGeom>
          <a:solidFill>
            <a:srgbClr val="000514"/>
          </a:solidFill>
          <a:ln>
            <a:noFill/>
          </a:ln>
        </p:spPr>
        <p:txBody>
          <a:bodyPr wrap="square">
            <a:spAutoFit/>
          </a:bodyPr>
          <a:lstStyle/>
          <a:p>
            <a:pPr algn="ctr" fontAlgn="auto">
              <a:spcBef>
                <a:spcPts val="0"/>
              </a:spcBef>
              <a:spcAft>
                <a:spcPts val="0"/>
              </a:spcAft>
            </a:pPr>
            <a:r>
              <a:rPr lang="ar-JO" sz="36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جون نيفيوس</a:t>
            </a:r>
            <a:endParaRPr lang="en-US" sz="36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5" name="Rectangle 4"/>
          <p:cNvSpPr/>
          <p:nvPr/>
        </p:nvSpPr>
        <p:spPr>
          <a:xfrm>
            <a:off x="381000" y="1066800"/>
            <a:ext cx="7315200" cy="4154984"/>
          </a:xfrm>
          <a:prstGeom prst="rect">
            <a:avLst/>
          </a:prstGeom>
          <a:solidFill>
            <a:srgbClr val="000514"/>
          </a:solidFill>
          <a:ln>
            <a:noFill/>
          </a:ln>
        </p:spPr>
        <p:txBody>
          <a:bodyPr wrap="square">
            <a:spAutoFit/>
          </a:bodyPr>
          <a:lstStyle/>
          <a:p>
            <a:pPr algn="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لم يركز جون نيفيوس على الكرازة ودراسة الكتاب المقدس فقط، لكنه علم 3 مبادئ ذاتية لنمو الكنيسة:</a:t>
            </a:r>
            <a:endParaRPr lang="en-US" sz="4400" b="1" dirty="0">
              <a:ln w="25400">
                <a:solidFill>
                  <a:srgbClr val="000000"/>
                </a:solidFill>
              </a:ln>
              <a:latin typeface="Arial" panose="020B0604020202020204" pitchFamily="34" charset="0"/>
              <a:cs typeface="Arial" panose="020B0604020202020204" pitchFamily="34" charset="0"/>
            </a:endParaRPr>
          </a:p>
          <a:p>
            <a:pPr algn="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1. التضاعف الذاتي</a:t>
            </a:r>
          </a:p>
          <a:p>
            <a:pPr algn="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2. الإنضباط الذاتي</a:t>
            </a:r>
          </a:p>
          <a:p>
            <a:pPr algn="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3. الدعم الذاتي</a:t>
            </a:r>
            <a:endParaRPr lang="en-US" sz="4400" b="1" dirty="0">
              <a:ln w="25400">
                <a:solidFill>
                  <a:srgbClr val="000000"/>
                </a:solidFill>
              </a:ln>
              <a:latin typeface="Arial" panose="020B0604020202020204" pitchFamily="34" charset="0"/>
              <a:cs typeface="Arial" panose="020B0604020202020204" pitchFamily="34" charset="0"/>
            </a:endParaRPr>
          </a:p>
        </p:txBody>
      </p:sp>
      <p:pic>
        <p:nvPicPr>
          <p:cNvPr id="4" name="Picture 3" descr="John_Livingston_Neviu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6200" y="1066800"/>
            <a:ext cx="3971925" cy="5705475"/>
          </a:xfrm>
          <a:prstGeom prst="rect">
            <a:avLst/>
          </a:prstGeom>
        </p:spPr>
      </p:pic>
    </p:spTree>
    <p:extLst>
      <p:ext uri="{BB962C8B-B14F-4D97-AF65-F5344CB8AC3E}">
        <p14:creationId xmlns:p14="http://schemas.microsoft.com/office/powerpoint/2010/main" val="3922775790"/>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orean Penteco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7601" y="1710"/>
            <a:ext cx="4876799" cy="6841750"/>
          </a:xfrm>
          <a:prstGeom prst="rect">
            <a:avLst/>
          </a:prstGeom>
        </p:spPr>
      </p:pic>
    </p:spTree>
    <p:extLst>
      <p:ext uri="{BB962C8B-B14F-4D97-AF65-F5344CB8AC3E}">
        <p14:creationId xmlns:p14="http://schemas.microsoft.com/office/powerpoint/2010/main" val="2148202348"/>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KoreanEvangelis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7094"/>
            <a:ext cx="10134600" cy="6875094"/>
          </a:xfrm>
          <a:prstGeom prst="rect">
            <a:avLst/>
          </a:prstGeom>
        </p:spPr>
      </p:pic>
      <p:sp>
        <p:nvSpPr>
          <p:cNvPr id="3" name="Rectangle 2"/>
          <p:cNvSpPr/>
          <p:nvPr/>
        </p:nvSpPr>
        <p:spPr>
          <a:xfrm>
            <a:off x="0" y="3124200"/>
            <a:ext cx="12192000" cy="769441"/>
          </a:xfrm>
          <a:prstGeom prst="rect">
            <a:avLst/>
          </a:prstGeom>
          <a:solidFill>
            <a:srgbClr val="000514"/>
          </a:solidFill>
          <a:ln>
            <a:noFill/>
          </a:ln>
        </p:spPr>
        <p:txBody>
          <a:bodyPr wrap="square">
            <a:spAutoFit/>
          </a:bodyPr>
          <a:lstStyle/>
          <a:p>
            <a:pPr algn="ct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1907 مبشرو نهضة بيونغ يانغ</a:t>
            </a:r>
            <a:endParaRPr lang="en-US" sz="4400" b="1" dirty="0">
              <a:ln w="25400">
                <a:solidFill>
                  <a:srgbClr val="000000"/>
                </a:solidFill>
              </a:ln>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Black" charset="0"/>
                <a:cs typeface="Arial Black" charset="0"/>
              </a:rPr>
              <a:t>أول دفعة تخرج، مدرسة بيونغ يانغ (1907)</a:t>
            </a:r>
            <a:endParaRPr lang="en-US" sz="1800" b="1" dirty="0">
              <a:latin typeface="Arial Black" charset="0"/>
              <a:cs typeface="Arial Black" charset="0"/>
            </a:endParaRPr>
          </a:p>
        </p:txBody>
      </p:sp>
      <p:sp>
        <p:nvSpPr>
          <p:cNvPr id="7" name="Rectangle 6"/>
          <p:cNvSpPr/>
          <p:nvPr/>
        </p:nvSpPr>
        <p:spPr>
          <a:xfrm>
            <a:off x="0" y="4114801"/>
            <a:ext cx="12192000" cy="1446550"/>
          </a:xfrm>
          <a:prstGeom prst="rect">
            <a:avLst/>
          </a:prstGeom>
          <a:solidFill>
            <a:srgbClr val="000514"/>
          </a:solidFill>
          <a:ln>
            <a:noFill/>
          </a:ln>
        </p:spPr>
        <p:txBody>
          <a:bodyPr wrap="square">
            <a:spAutoFit/>
          </a:bodyPr>
          <a:lstStyle/>
          <a:p>
            <a:pPr algn="ct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تضمنت نهضة بيونغ يانغ الصلاة الصادقة، والرغبة في التقرب من الله، والإعتراف بالخطيئة بفكر متواضع والتركيز على الآخرين.</a:t>
            </a:r>
            <a:endParaRPr lang="en-US" sz="4400" b="1" dirty="0">
              <a:ln w="25400">
                <a:solidFill>
                  <a:srgbClr val="000000"/>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5460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215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أنا يسوع</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ابن يوسف النجار</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أقر بأني</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قد بعت عبدي،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المدعو يهوذا،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لك يا أبانيس،</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تاجر جوندافورس</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ملك الهنود.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6767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LeKiPoong3.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05191"/>
            <a:ext cx="9142413" cy="7264512"/>
          </a:xfrm>
          <a:prstGeom prst="rect">
            <a:avLst/>
          </a:prstGeom>
        </p:spPr>
      </p:pic>
      <p:sp>
        <p:nvSpPr>
          <p:cNvPr id="7" name="Rectangle 6"/>
          <p:cNvSpPr/>
          <p:nvPr/>
        </p:nvSpPr>
        <p:spPr>
          <a:xfrm>
            <a:off x="1600200" y="4114800"/>
            <a:ext cx="8686800" cy="1446550"/>
          </a:xfrm>
          <a:prstGeom prst="rect">
            <a:avLst/>
          </a:prstGeom>
          <a:solidFill>
            <a:srgbClr val="000514"/>
          </a:solidFill>
          <a:ln>
            <a:noFill/>
          </a:ln>
        </p:spPr>
        <p:txBody>
          <a:bodyPr wrap="square">
            <a:spAutoFit/>
          </a:bodyPr>
          <a:lstStyle/>
          <a:p>
            <a:pPr algn="ct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كان يي جي-بونغ أول مرسل </a:t>
            </a:r>
          </a:p>
          <a:p>
            <a:pPr algn="ct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ذهب إلى جزيرة جيجو</a:t>
            </a:r>
            <a:endParaRPr lang="en-US" sz="4400" b="1" dirty="0">
              <a:ln w="25400">
                <a:solidFill>
                  <a:srgbClr val="000000"/>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498153"/>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228600"/>
            <a:ext cx="12192000" cy="769441"/>
          </a:xfrm>
          <a:prstGeom prst="rect">
            <a:avLst/>
          </a:prstGeom>
          <a:solidFill>
            <a:srgbClr val="000514"/>
          </a:solidFill>
          <a:ln>
            <a:noFill/>
          </a:ln>
        </p:spPr>
        <p:txBody>
          <a:bodyPr wrap="square">
            <a:spAutoFit/>
          </a:bodyPr>
          <a:lstStyle/>
          <a:p>
            <a:pPr algn="ct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الفريق الإرسالي الكوري - أفغانستان</a:t>
            </a:r>
            <a:endParaRPr lang="en-US" sz="4400" b="1" dirty="0">
              <a:ln w="25400">
                <a:solidFill>
                  <a:srgbClr val="000000"/>
                </a:solidFill>
              </a:ln>
              <a:latin typeface="Arial" panose="020B0604020202020204" pitchFamily="34" charset="0"/>
              <a:cs typeface="Arial" panose="020B0604020202020204" pitchFamily="34" charset="0"/>
            </a:endParaRPr>
          </a:p>
        </p:txBody>
      </p:sp>
      <p:pic>
        <p:nvPicPr>
          <p:cNvPr id="2" name="Picture 1" descr="KoreanMissionTe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142" y="990600"/>
            <a:ext cx="9191134" cy="5943600"/>
          </a:xfrm>
          <a:prstGeom prst="rect">
            <a:avLst/>
          </a:prstGeom>
        </p:spPr>
      </p:pic>
      <p:sp>
        <p:nvSpPr>
          <p:cNvPr id="5" name="Rectangle 4"/>
          <p:cNvSpPr/>
          <p:nvPr/>
        </p:nvSpPr>
        <p:spPr>
          <a:xfrm>
            <a:off x="1774080" y="1295400"/>
            <a:ext cx="6988920" cy="3477875"/>
          </a:xfrm>
          <a:prstGeom prst="rect">
            <a:avLst/>
          </a:prstGeom>
          <a:solidFill>
            <a:srgbClr val="000514"/>
          </a:solidFill>
          <a:ln>
            <a:noFill/>
          </a:ln>
        </p:spPr>
        <p:txBody>
          <a:bodyPr wrap="square">
            <a:spAutoFit/>
          </a:bodyPr>
          <a:lstStyle/>
          <a:p>
            <a:pPr algn="ctr" fontAlgn="auto">
              <a:spcBef>
                <a:spcPts val="0"/>
              </a:spcBef>
              <a:spcAft>
                <a:spcPts val="0"/>
              </a:spcAft>
            </a:pPr>
            <a:r>
              <a:rPr lang="ar-JO" sz="4400" b="1" dirty="0">
                <a:ln w="25400">
                  <a:solidFill>
                    <a:srgbClr val="000000"/>
                  </a:solidFill>
                </a:ln>
                <a:latin typeface="Arial" panose="020B0604020202020204" pitchFamily="34" charset="0"/>
                <a:cs typeface="Arial" panose="020B0604020202020204" pitchFamily="34" charset="0"/>
              </a:rPr>
              <a:t>الموت من أجل المسيح هو أمر مجيد، لا تبكوا عليَّ إذا مت في خدمة سيدي، لكن ضعوا على شاهد قبري أنه مات هو يدرب الشباب على أن يصنعوا فرقاً في العالم.</a:t>
            </a:r>
            <a:endParaRPr lang="en-US" sz="4400" b="1" dirty="0">
              <a:ln w="25400">
                <a:solidFill>
                  <a:srgbClr val="000000"/>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81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KoreaO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0266468" cy="6858000"/>
          </a:xfrm>
          <a:prstGeom prst="rect">
            <a:avLst/>
          </a:prstGeom>
          <a:solidFill>
            <a:srgbClr val="000514"/>
          </a:solidFill>
          <a:ln>
            <a:noFill/>
          </a:ln>
        </p:spPr>
      </p:pic>
      <p:sp>
        <p:nvSpPr>
          <p:cNvPr id="6" name="Rectangle 5"/>
          <p:cNvSpPr/>
          <p:nvPr/>
        </p:nvSpPr>
        <p:spPr>
          <a:xfrm>
            <a:off x="1816693" y="457200"/>
            <a:ext cx="9841907" cy="1446550"/>
          </a:xfrm>
          <a:prstGeom prst="rect">
            <a:avLst/>
          </a:prstGeom>
          <a:solidFill>
            <a:srgbClr val="000514"/>
          </a:solidFill>
          <a:ln>
            <a:noFill/>
          </a:ln>
        </p:spPr>
        <p:txBody>
          <a:bodyPr wrap="square">
            <a:spAutoFit/>
          </a:bodyPr>
          <a:lstStyle/>
          <a:p>
            <a:pPr algn="ctr" fontAlgn="auto">
              <a:spcBef>
                <a:spcPts val="0"/>
              </a:spcBef>
              <a:spcAft>
                <a:spcPts val="0"/>
              </a:spcAft>
              <a:defRPr/>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5 تعميمات حول تاريخ الكنيسة الآسيوية </a:t>
            </a:r>
          </a:p>
          <a:p>
            <a:pPr algn="ctr" fontAlgn="auto">
              <a:spcBef>
                <a:spcPts val="0"/>
              </a:spcBef>
              <a:spcAft>
                <a:spcPts val="0"/>
              </a:spcAft>
              <a:defRPr/>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في القرن التاسع عشر</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1524000" y="6096000"/>
            <a:ext cx="9144000"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000" b="1" dirty="0">
                <a:latin typeface="Arial" panose="020B0604020202020204" pitchFamily="34" charset="0"/>
                <a:cs typeface="Arial" panose="020B0604020202020204" pitchFamily="34" charset="0"/>
              </a:rPr>
              <a:t>خريطة يابانية من عام 1835 مبنية على وثيقة فرنسية قديمة</a:t>
            </a:r>
            <a:endParaRPr lang="en-US" sz="2000" b="1" dirty="0">
              <a:latin typeface="Arial" panose="020B0604020202020204" pitchFamily="34" charset="0"/>
              <a:cs typeface="Arial" panose="020B0604020202020204" pitchFamily="34" charset="0"/>
            </a:endParaRPr>
          </a:p>
        </p:txBody>
      </p:sp>
      <p:sp>
        <p:nvSpPr>
          <p:cNvPr id="8" name="Rectangle 7"/>
          <p:cNvSpPr/>
          <p:nvPr/>
        </p:nvSpPr>
        <p:spPr>
          <a:xfrm>
            <a:off x="1759721" y="2011740"/>
            <a:ext cx="9372600" cy="646331"/>
          </a:xfrm>
          <a:prstGeom prst="rect">
            <a:avLst/>
          </a:prstGeom>
          <a:solidFill>
            <a:srgbClr val="000514"/>
          </a:solidFill>
          <a:ln>
            <a:noFill/>
          </a:ln>
        </p:spPr>
        <p:txBody>
          <a:bodyPr wrap="square">
            <a:spAutoFit/>
          </a:bodyPr>
          <a:lstStyle/>
          <a:p>
            <a:pPr algn="r" fontAlgn="auto">
              <a:spcBef>
                <a:spcPts val="0"/>
              </a:spcBef>
              <a:spcAft>
                <a:spcPts val="0"/>
              </a:spcAft>
              <a:defRPr/>
            </a:pPr>
            <a:r>
              <a:rPr lang="ar-JO" sz="3600" b="1" dirty="0">
                <a:ln w="25400">
                  <a:solidFill>
                    <a:srgbClr val="000000"/>
                  </a:solidFill>
                </a:ln>
                <a:solidFill>
                  <a:srgbClr val="FFFFFF"/>
                </a:solidFill>
                <a:latin typeface="Arial" panose="020B0604020202020204" pitchFamily="34" charset="0"/>
                <a:cs typeface="Arial" panose="020B0604020202020204" pitchFamily="34" charset="0"/>
              </a:rPr>
              <a:t>1. زمن نهضة الكنيسة</a:t>
            </a:r>
            <a:endParaRPr lang="en-US" sz="36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9" name="Rectangle 8"/>
          <p:cNvSpPr/>
          <p:nvPr/>
        </p:nvSpPr>
        <p:spPr>
          <a:xfrm>
            <a:off x="1752600" y="2615624"/>
            <a:ext cx="9372600" cy="646331"/>
          </a:xfrm>
          <a:prstGeom prst="rect">
            <a:avLst/>
          </a:prstGeom>
          <a:solidFill>
            <a:srgbClr val="000514"/>
          </a:solidFill>
          <a:ln>
            <a:noFill/>
          </a:ln>
        </p:spPr>
        <p:txBody>
          <a:bodyPr wrap="square">
            <a:spAutoFit/>
          </a:bodyPr>
          <a:lstStyle/>
          <a:p>
            <a:pPr algn="r" fontAlgn="auto">
              <a:spcBef>
                <a:spcPts val="0"/>
              </a:spcBef>
              <a:spcAft>
                <a:spcPts val="0"/>
              </a:spcAft>
            </a:pPr>
            <a:r>
              <a:rPr lang="ar-JO" sz="3600" b="1" dirty="0">
                <a:ln w="25400">
                  <a:solidFill>
                    <a:srgbClr val="000000"/>
                  </a:solidFill>
                </a:ln>
                <a:solidFill>
                  <a:srgbClr val="FFFFFF"/>
                </a:solidFill>
                <a:latin typeface="Arial" panose="020B0604020202020204" pitchFamily="34" charset="0"/>
                <a:cs typeface="Arial" panose="020B0604020202020204" pitchFamily="34" charset="0"/>
              </a:rPr>
              <a:t>2. زمن الإرساليات البروتستانتية</a:t>
            </a:r>
          </a:p>
        </p:txBody>
      </p:sp>
      <p:sp>
        <p:nvSpPr>
          <p:cNvPr id="10" name="Rectangle 9"/>
          <p:cNvSpPr/>
          <p:nvPr/>
        </p:nvSpPr>
        <p:spPr>
          <a:xfrm>
            <a:off x="1752600" y="3225224"/>
            <a:ext cx="9372600" cy="646331"/>
          </a:xfrm>
          <a:prstGeom prst="rect">
            <a:avLst/>
          </a:prstGeom>
          <a:solidFill>
            <a:srgbClr val="000514"/>
          </a:solidFill>
          <a:ln>
            <a:noFill/>
          </a:ln>
        </p:spPr>
        <p:txBody>
          <a:bodyPr wrap="square">
            <a:spAutoFit/>
          </a:bodyPr>
          <a:lstStyle/>
          <a:p>
            <a:pPr algn="r" fontAlgn="auto">
              <a:spcBef>
                <a:spcPts val="0"/>
              </a:spcBef>
              <a:spcAft>
                <a:spcPts val="0"/>
              </a:spcAft>
              <a:defRPr/>
            </a:pPr>
            <a:r>
              <a:rPr lang="ar-JO" sz="3600" b="1" dirty="0">
                <a:ln w="25400">
                  <a:solidFill>
                    <a:srgbClr val="000000"/>
                  </a:solidFill>
                </a:ln>
                <a:solidFill>
                  <a:srgbClr val="FFFFFF"/>
                </a:solidFill>
                <a:latin typeface="Arial" panose="020B0604020202020204" pitchFamily="34" charset="0"/>
                <a:cs typeface="Arial" panose="020B0604020202020204" pitchFamily="34" charset="0"/>
              </a:rPr>
              <a:t>3. زمن الكرازة</a:t>
            </a:r>
            <a:endParaRPr lang="en-US" sz="36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11" name="Rectangle 10"/>
          <p:cNvSpPr/>
          <p:nvPr/>
        </p:nvSpPr>
        <p:spPr>
          <a:xfrm>
            <a:off x="1752600" y="3834824"/>
            <a:ext cx="9372600" cy="646331"/>
          </a:xfrm>
          <a:prstGeom prst="rect">
            <a:avLst/>
          </a:prstGeom>
          <a:solidFill>
            <a:srgbClr val="000514"/>
          </a:solidFill>
          <a:ln>
            <a:noFill/>
          </a:ln>
        </p:spPr>
        <p:txBody>
          <a:bodyPr wrap="square">
            <a:spAutoFit/>
          </a:bodyPr>
          <a:lstStyle/>
          <a:p>
            <a:pPr algn="r" fontAlgn="auto">
              <a:spcBef>
                <a:spcPts val="0"/>
              </a:spcBef>
              <a:spcAft>
                <a:spcPts val="0"/>
              </a:spcAft>
              <a:defRPr/>
            </a:pPr>
            <a:r>
              <a:rPr lang="ar-JO" sz="3600" b="1" dirty="0">
                <a:ln w="25400">
                  <a:solidFill>
                    <a:srgbClr val="000000"/>
                  </a:solidFill>
                </a:ln>
                <a:solidFill>
                  <a:srgbClr val="FFFFFF"/>
                </a:solidFill>
                <a:latin typeface="Arial" panose="020B0604020202020204" pitchFamily="34" charset="0"/>
                <a:cs typeface="Arial" panose="020B0604020202020204" pitchFamily="34" charset="0"/>
              </a:rPr>
              <a:t>4. زمن المرأة في الخدمة</a:t>
            </a:r>
            <a:endParaRPr lang="en-US" sz="36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13" name="Rectangle 12"/>
          <p:cNvSpPr/>
          <p:nvPr/>
        </p:nvSpPr>
        <p:spPr>
          <a:xfrm>
            <a:off x="1752600" y="4419600"/>
            <a:ext cx="9372600" cy="646331"/>
          </a:xfrm>
          <a:prstGeom prst="rect">
            <a:avLst/>
          </a:prstGeom>
          <a:solidFill>
            <a:srgbClr val="000514"/>
          </a:solidFill>
          <a:ln>
            <a:noFill/>
          </a:ln>
        </p:spPr>
        <p:txBody>
          <a:bodyPr wrap="square">
            <a:spAutoFit/>
          </a:bodyPr>
          <a:lstStyle/>
          <a:p>
            <a:pPr algn="r" fontAlgn="auto">
              <a:spcBef>
                <a:spcPts val="0"/>
              </a:spcBef>
              <a:spcAft>
                <a:spcPts val="0"/>
              </a:spcAft>
              <a:defRPr/>
            </a:pPr>
            <a:r>
              <a:rPr lang="ar-JO" sz="3600" b="1" dirty="0">
                <a:ln w="25400">
                  <a:solidFill>
                    <a:srgbClr val="000000"/>
                  </a:solidFill>
                </a:ln>
                <a:solidFill>
                  <a:srgbClr val="FFFFFF"/>
                </a:solidFill>
                <a:latin typeface="Arial" panose="020B0604020202020204" pitchFamily="34" charset="0"/>
                <a:cs typeface="Arial" panose="020B0604020202020204" pitchFamily="34" charset="0"/>
              </a:rPr>
              <a:t>5. زمن المتطوعين</a:t>
            </a:r>
            <a:endParaRPr lang="en-US" sz="3600" b="1" dirty="0">
              <a:ln w="25400">
                <a:solidFill>
                  <a:srgbClr val="000000"/>
                </a:solidFill>
              </a:ln>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95019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ld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228600"/>
            <a:ext cx="9290304" cy="7315200"/>
          </a:xfrm>
          <a:prstGeom prst="rect">
            <a:avLst/>
          </a:prstGeom>
        </p:spPr>
      </p:pic>
      <p:sp>
        <p:nvSpPr>
          <p:cNvPr id="5" name="Rectangle 4"/>
          <p:cNvSpPr/>
          <p:nvPr/>
        </p:nvSpPr>
        <p:spPr>
          <a:xfrm>
            <a:off x="2743200" y="5511224"/>
            <a:ext cx="6781800" cy="769441"/>
          </a:xfrm>
          <a:prstGeom prst="rect">
            <a:avLst/>
          </a:prstGeom>
          <a:solidFill>
            <a:srgbClr val="000514"/>
          </a:solidFill>
          <a:ln>
            <a:noFill/>
          </a:ln>
        </p:spPr>
        <p:txBody>
          <a:bodyPr wrap="square">
            <a:spAutoFit/>
          </a:bodyPr>
          <a:lstStyle/>
          <a:p>
            <a:pPr algn="ctr" fontAlgn="auto">
              <a:spcBef>
                <a:spcPts val="0"/>
              </a:spcBef>
              <a:spcAft>
                <a:spcPts val="0"/>
              </a:spcAft>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تاريخ الكنيسة الآسيوية</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4" name="Rectangle 3"/>
          <p:cNvSpPr/>
          <p:nvPr/>
        </p:nvSpPr>
        <p:spPr>
          <a:xfrm>
            <a:off x="1524000" y="609600"/>
            <a:ext cx="8915400" cy="769441"/>
          </a:xfrm>
          <a:prstGeom prst="rect">
            <a:avLst/>
          </a:prstGeom>
          <a:solidFill>
            <a:srgbClr val="000514"/>
          </a:solidFill>
          <a:ln>
            <a:noFill/>
          </a:ln>
        </p:spPr>
        <p:txBody>
          <a:bodyPr wrap="square">
            <a:spAutoFit/>
          </a:bodyPr>
          <a:lstStyle/>
          <a:p>
            <a:pPr algn="r" fontAlgn="auto">
              <a:spcBef>
                <a:spcPts val="0"/>
              </a:spcBef>
              <a:spcAft>
                <a:spcPts val="0"/>
              </a:spcAft>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1. التقليد السوري (50-225)</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6" name="Rectangle 5"/>
          <p:cNvSpPr/>
          <p:nvPr/>
        </p:nvSpPr>
        <p:spPr>
          <a:xfrm>
            <a:off x="1524000" y="1244456"/>
            <a:ext cx="8915400" cy="769441"/>
          </a:xfrm>
          <a:prstGeom prst="rect">
            <a:avLst/>
          </a:prstGeom>
          <a:solidFill>
            <a:srgbClr val="000514"/>
          </a:solidFill>
          <a:ln>
            <a:noFill/>
          </a:ln>
        </p:spPr>
        <p:txBody>
          <a:bodyPr wrap="square">
            <a:spAutoFit/>
          </a:bodyPr>
          <a:lstStyle/>
          <a:p>
            <a:pPr algn="r" fontAlgn="auto">
              <a:spcBef>
                <a:spcPts val="0"/>
              </a:spcBef>
              <a:spcAft>
                <a:spcPts val="0"/>
              </a:spcAft>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2. طريق الحرير القديم (225-1000)</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7" name="Rectangle 6"/>
          <p:cNvSpPr/>
          <p:nvPr/>
        </p:nvSpPr>
        <p:spPr>
          <a:xfrm>
            <a:off x="1524000" y="1879312"/>
            <a:ext cx="8915400" cy="769441"/>
          </a:xfrm>
          <a:prstGeom prst="rect">
            <a:avLst/>
          </a:prstGeom>
          <a:solidFill>
            <a:srgbClr val="000514"/>
          </a:solidFill>
          <a:ln>
            <a:noFill/>
          </a:ln>
        </p:spPr>
        <p:txBody>
          <a:bodyPr wrap="square">
            <a:spAutoFit/>
          </a:bodyPr>
          <a:lstStyle/>
          <a:p>
            <a:pPr algn="r" fontAlgn="auto">
              <a:spcBef>
                <a:spcPts val="0"/>
              </a:spcBef>
              <a:spcAft>
                <a:spcPts val="0"/>
              </a:spcAft>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3. إلى الشرق (1000-1350)</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8" name="Rectangle 7"/>
          <p:cNvSpPr/>
          <p:nvPr/>
        </p:nvSpPr>
        <p:spPr>
          <a:xfrm>
            <a:off x="1524000" y="2514168"/>
            <a:ext cx="8915400" cy="769441"/>
          </a:xfrm>
          <a:prstGeom prst="rect">
            <a:avLst/>
          </a:prstGeom>
          <a:solidFill>
            <a:srgbClr val="000514"/>
          </a:solidFill>
          <a:ln>
            <a:noFill/>
          </a:ln>
        </p:spPr>
        <p:txBody>
          <a:bodyPr wrap="square">
            <a:spAutoFit/>
          </a:bodyPr>
          <a:lstStyle/>
          <a:p>
            <a:pPr algn="r" fontAlgn="auto">
              <a:spcBef>
                <a:spcPts val="0"/>
              </a:spcBef>
              <a:spcAft>
                <a:spcPts val="0"/>
              </a:spcAft>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4. الموجة الكاثوليكية (1500-1750)</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
        <p:nvSpPr>
          <p:cNvPr id="10" name="Rectangle 9"/>
          <p:cNvSpPr/>
          <p:nvPr/>
        </p:nvSpPr>
        <p:spPr>
          <a:xfrm>
            <a:off x="1524000" y="3149024"/>
            <a:ext cx="8915400" cy="769441"/>
          </a:xfrm>
          <a:prstGeom prst="rect">
            <a:avLst/>
          </a:prstGeom>
          <a:solidFill>
            <a:srgbClr val="000514"/>
          </a:solidFill>
          <a:ln>
            <a:noFill/>
          </a:ln>
        </p:spPr>
        <p:txBody>
          <a:bodyPr wrap="square">
            <a:spAutoFit/>
          </a:bodyPr>
          <a:lstStyle/>
          <a:p>
            <a:pPr algn="r" fontAlgn="auto">
              <a:spcBef>
                <a:spcPts val="0"/>
              </a:spcBef>
              <a:spcAft>
                <a:spcPts val="0"/>
              </a:spcAft>
            </a:pPr>
            <a:r>
              <a:rPr lang="ar-JO" sz="4400" b="1" dirty="0">
                <a:ln w="25400">
                  <a:solidFill>
                    <a:srgbClr val="000000"/>
                  </a:solidFill>
                </a:ln>
                <a:solidFill>
                  <a:srgbClr val="FFFFFF"/>
                </a:solidFill>
                <a:latin typeface="Arial" panose="020B0604020202020204" pitchFamily="34" charset="0"/>
                <a:cs typeface="Arial" panose="020B0604020202020204" pitchFamily="34" charset="0"/>
              </a:rPr>
              <a:t>5. الموجة البروتستانتية (1750-1900)</a:t>
            </a:r>
            <a:endParaRPr lang="en-US" sz="4400" b="1" dirty="0">
              <a:ln w="25400">
                <a:solidFill>
                  <a:srgbClr val="000000"/>
                </a:solidFill>
              </a:ln>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990301"/>
      </p:ext>
    </p:extLst>
  </p:cSld>
  <p:clrMapOvr>
    <a:masterClrMapping/>
  </p:clrMapOvr>
  <p:transition>
    <p:random/>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913909"/>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ouwa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220" y="0"/>
            <a:ext cx="11236181" cy="7010400"/>
          </a:xfrm>
          <a:prstGeom prst="rect">
            <a:avLst/>
          </a:prstGeom>
        </p:spPr>
      </p:pic>
      <p:sp>
        <p:nvSpPr>
          <p:cNvPr id="6" name="Rectangle 5"/>
          <p:cNvSpPr/>
          <p:nvPr/>
        </p:nvSpPr>
        <p:spPr>
          <a:xfrm>
            <a:off x="2743200" y="381000"/>
            <a:ext cx="6781800" cy="769441"/>
          </a:xfrm>
          <a:prstGeom prst="rect">
            <a:avLst/>
          </a:prstGeom>
          <a:solidFill>
            <a:srgbClr val="000000"/>
          </a:solidFill>
          <a:ln>
            <a:noFill/>
          </a:ln>
          <a:effectLst/>
        </p:spPr>
        <p:txBody>
          <a:bodyPr vert="horz" wrap="square" lIns="91440" tIns="45720" rIns="91440" bIns="45720" numCol="1" anchor="ctr" anchorCtr="0" compatLnSpc="1">
            <a:prstTxWarp prst="textNoShape">
              <a:avLst/>
            </a:prstTxWarp>
            <a:spAutoFit/>
          </a:bodyPr>
          <a:lstStyle/>
          <a:p>
            <a:pPr algn="ctr"/>
            <a:r>
              <a:rPr lang="ar-JO" sz="4000" b="1" dirty="0">
                <a:effectLst>
                  <a:outerShdw blurRad="38100" dist="38100" dir="2700000" algn="tl">
                    <a:srgbClr val="000000"/>
                  </a:outerShdw>
                </a:effectLst>
                <a:latin typeface="Arial Black" charset="0"/>
                <a:cs typeface="Arial Black" charset="0"/>
              </a:rPr>
              <a:t>تاريخ الكنيسة الاسيوية</a:t>
            </a:r>
            <a:endParaRPr lang="en-US" sz="4000" b="1" dirty="0">
              <a:effectLst>
                <a:outerShdw blurRad="38100" dist="38100" dir="2700000" algn="tl">
                  <a:srgbClr val="000000"/>
                </a:outerShdw>
              </a:effectLst>
              <a:latin typeface="Arial Black" charset="0"/>
              <a:cs typeface="Arial Black" charset="0"/>
            </a:endParaRPr>
          </a:p>
        </p:txBody>
      </p:sp>
      <p:sp>
        <p:nvSpPr>
          <p:cNvPr id="7"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الخدمات في كنيسة شوانغ (تحت الأرض) في بكين</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32274"/>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50223"/>
            <a:ext cx="9142412" cy="769441"/>
          </a:xfrm>
          <a:prstGeom prst="rect">
            <a:avLst/>
          </a:prstGeom>
          <a:solidFill>
            <a:srgbClr val="000000"/>
          </a:solidFill>
          <a:ln>
            <a:noFill/>
          </a:ln>
          <a:effectLst/>
        </p:spPr>
        <p:txBody>
          <a:bodyPr vert="horz" wrap="square" lIns="91440" tIns="45720" rIns="91440" bIns="45720" numCol="1" anchor="ctr" anchorCtr="0" compatLnSpc="1">
            <a:prstTxWarp prst="textNoShape">
              <a:avLst/>
            </a:prstTxWarp>
            <a:spAutoFit/>
          </a:bodyPr>
          <a:lstStyle/>
          <a:p>
            <a:pPr algn="ctr"/>
            <a:r>
              <a:rPr lang="ar-JO" sz="4400" b="1" dirty="0">
                <a:effectLst>
                  <a:outerShdw blurRad="38100" dist="38100" dir="2700000" algn="tl">
                    <a:srgbClr val="000000"/>
                  </a:outerShdw>
                </a:effectLst>
                <a:latin typeface="Arial Black" charset="0"/>
                <a:cs typeface="Arial Black" charset="0"/>
              </a:rPr>
              <a:t>حركات زراعة الكنائس</a:t>
            </a:r>
            <a:endParaRPr lang="en-US" sz="4400" b="1" dirty="0">
              <a:effectLst>
                <a:outerShdw blurRad="38100" dist="38100" dir="2700000" algn="tl">
                  <a:srgbClr val="000000"/>
                </a:outerShdw>
              </a:effectLst>
              <a:latin typeface="Arial Black" charset="0"/>
              <a:cs typeface="Arial Black" charset="0"/>
            </a:endParaRPr>
          </a:p>
        </p:txBody>
      </p:sp>
      <p:pic>
        <p:nvPicPr>
          <p:cNvPr id="5" name="Picture 4" descr="China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066800"/>
            <a:ext cx="2082800" cy="2082800"/>
          </a:xfrm>
          <a:prstGeom prst="rect">
            <a:avLst/>
          </a:prstGeom>
        </p:spPr>
      </p:pic>
    </p:spTree>
    <p:extLst>
      <p:ext uri="{BB962C8B-B14F-4D97-AF65-F5344CB8AC3E}">
        <p14:creationId xmlns:p14="http://schemas.microsoft.com/office/powerpoint/2010/main" val="89415902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769441"/>
          </a:xfrm>
          <a:prstGeom prst="rect">
            <a:avLst/>
          </a:prstGeom>
          <a:solidFill>
            <a:srgbClr val="000000"/>
          </a:solidFill>
          <a:ln>
            <a:noFill/>
          </a:ln>
          <a:effectLst/>
        </p:spPr>
        <p:txBody>
          <a:bodyPr vert="horz" wrap="square" lIns="91440" tIns="45720" rIns="91440" bIns="45720" numCol="1" anchor="ctr" anchorCtr="0" compatLnSpc="1">
            <a:prstTxWarp prst="textNoShape">
              <a:avLst/>
            </a:prstTxWarp>
            <a:spAutoFit/>
          </a:bodyPr>
          <a:lstStyle/>
          <a:p>
            <a:pPr algn="ctr"/>
            <a:r>
              <a:rPr lang="ar-JO" sz="4400" b="1" dirty="0">
                <a:effectLst>
                  <a:outerShdw blurRad="38100" dist="38100" dir="2700000" algn="tl">
                    <a:srgbClr val="000000"/>
                  </a:outerShdw>
                </a:effectLst>
                <a:latin typeface="Arial Black" charset="0"/>
                <a:cs typeface="Arial Black" charset="0"/>
              </a:rPr>
              <a:t>حركات زراعة الكنائس</a:t>
            </a:r>
            <a:endParaRPr lang="en-US" sz="4400" b="1" dirty="0">
              <a:effectLst>
                <a:outerShdw blurRad="38100" dist="38100" dir="2700000" algn="tl">
                  <a:srgbClr val="000000"/>
                </a:outerShdw>
              </a:effectLst>
              <a:latin typeface="Arial Black" charset="0"/>
              <a:cs typeface="Arial Black" charset="0"/>
            </a:endParaRPr>
          </a:p>
        </p:txBody>
      </p:sp>
      <p:pic>
        <p:nvPicPr>
          <p:cNvPr id="7" name="Picture 6" descr="India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8200" y="1066800"/>
            <a:ext cx="2057400" cy="2057400"/>
          </a:xfrm>
          <a:prstGeom prst="rect">
            <a:avLst/>
          </a:prstGeom>
        </p:spPr>
      </p:pic>
    </p:spTree>
    <p:extLst>
      <p:ext uri="{BB962C8B-B14F-4D97-AF65-F5344CB8AC3E}">
        <p14:creationId xmlns:p14="http://schemas.microsoft.com/office/powerpoint/2010/main" val="2305613013"/>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769441"/>
          </a:xfrm>
          <a:prstGeom prst="rect">
            <a:avLst/>
          </a:prstGeom>
          <a:solidFill>
            <a:srgbClr val="000000"/>
          </a:solidFill>
          <a:ln>
            <a:noFill/>
          </a:ln>
          <a:effectLst/>
        </p:spPr>
        <p:txBody>
          <a:bodyPr vert="horz" wrap="square" lIns="91440" tIns="45720" rIns="91440" bIns="45720" numCol="1" anchor="ctr" anchorCtr="0" compatLnSpc="1">
            <a:prstTxWarp prst="textNoShape">
              <a:avLst/>
            </a:prstTxWarp>
            <a:spAutoFit/>
          </a:bodyPr>
          <a:lstStyle/>
          <a:p>
            <a:pPr algn="ctr"/>
            <a:r>
              <a:rPr lang="ar-JO" sz="4400" b="1" dirty="0">
                <a:effectLst>
                  <a:outerShdw blurRad="38100" dist="38100" dir="2700000" algn="tl">
                    <a:srgbClr val="000000"/>
                  </a:outerShdw>
                </a:effectLst>
                <a:latin typeface="Arial Black" charset="0"/>
                <a:cs typeface="Arial Black" charset="0"/>
              </a:rPr>
              <a:t>حركات زراعة الكنائس</a:t>
            </a:r>
            <a:endParaRPr lang="en-US" sz="4400" b="1" dirty="0">
              <a:effectLst>
                <a:outerShdw blurRad="38100" dist="38100" dir="2700000" algn="tl">
                  <a:srgbClr val="000000"/>
                </a:outerShdw>
              </a:effectLst>
              <a:latin typeface="Arial Black" charset="0"/>
              <a:cs typeface="Arial Black" charset="0"/>
            </a:endParaRPr>
          </a:p>
        </p:txBody>
      </p:sp>
      <p:pic>
        <p:nvPicPr>
          <p:cNvPr id="7" name="Picture 6" descr="India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8200" y="1066800"/>
            <a:ext cx="2057400" cy="2057400"/>
          </a:xfrm>
          <a:prstGeom prst="rect">
            <a:avLst/>
          </a:prstGeom>
        </p:spPr>
      </p:pic>
      <p:sp>
        <p:nvSpPr>
          <p:cNvPr id="5" name="Text Box 7"/>
          <p:cNvSpPr txBox="1">
            <a:spLocks noChangeArrowheads="1"/>
          </p:cNvSpPr>
          <p:nvPr/>
        </p:nvSpPr>
        <p:spPr bwMode="auto">
          <a:xfrm>
            <a:off x="2201675" y="2179529"/>
            <a:ext cx="7772400" cy="310854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5 وأي بيت دخلتموه فقولوا أولا: سلام لهذا البيت 6 فإن كان هناك ابن السلام يحل سلامكم عليه، وإلا فيرجع إليكم 7 وأقيموا في ذلك البيت آكلين وشاربين مما عندهم، لأن الفاعل مستحق أجرته. لا تنتقلوا من بيت إلى بيت 8 وأية مدينة دخلتموها وقبلوكم، فكلوا مما يقدم لكم 9 واشفوا المرضى الذين فيها، وقولوا لهم: قد اقترب منكم ملكوت الله.</a:t>
            </a:r>
            <a:endParaRPr lang="en-US" sz="2800" b="1" dirty="0">
              <a:latin typeface="Arial" panose="020B0604020202020204" pitchFamily="34" charset="0"/>
              <a:cs typeface="Arial" panose="020B0604020202020204" pitchFamily="34" charset="0"/>
            </a:endParaRPr>
          </a:p>
          <a:p>
            <a:pPr algn="r"/>
            <a:r>
              <a:rPr lang="ar-JO" sz="2800" b="1" dirty="0">
                <a:latin typeface="Arial" panose="020B0604020202020204" pitchFamily="34" charset="0"/>
                <a:cs typeface="Arial" panose="020B0604020202020204" pitchFamily="34" charset="0"/>
              </a:rPr>
              <a:t>لوقا 10: 5-9</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69843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894238"/>
            <a:ext cx="9144000" cy="5811362"/>
          </a:xfrm>
          <a:prstGeom prst="rect">
            <a:avLst/>
          </a:prstGeom>
        </p:spPr>
      </p:pic>
      <p:sp>
        <p:nvSpPr>
          <p:cNvPr id="6" name="TextBox 5"/>
          <p:cNvSpPr txBox="1"/>
          <p:nvPr/>
        </p:nvSpPr>
        <p:spPr>
          <a:xfrm>
            <a:off x="5528734" y="2751261"/>
            <a:ext cx="94826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لومبيني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نيبال</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7" name="Donut 6"/>
          <p:cNvSpPr/>
          <p:nvPr/>
        </p:nvSpPr>
        <p:spPr bwMode="auto">
          <a:xfrm>
            <a:off x="5548489" y="2646838"/>
            <a:ext cx="914400" cy="914400"/>
          </a:xfrm>
          <a:prstGeom prst="donut">
            <a:avLst>
              <a:gd name="adj" fmla="val 10603"/>
            </a:avLst>
          </a:prstGeom>
          <a:solidFill>
            <a:srgbClr val="E8C83C"/>
          </a:solidFill>
          <a:ln w="9525" cap="flat" cmpd="sng" algn="ctr">
            <a:solidFill>
              <a:srgbClr val="E8C83C"/>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1967090" y="4704238"/>
            <a:ext cx="1100667"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البوذية</a:t>
            </a:r>
            <a:endParaRPr kumimoji="0" lang="en-US"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9" name="Donut 8"/>
          <p:cNvSpPr/>
          <p:nvPr/>
        </p:nvSpPr>
        <p:spPr bwMode="auto">
          <a:xfrm>
            <a:off x="1667256" y="4704238"/>
            <a:ext cx="274320" cy="274320"/>
          </a:xfrm>
          <a:prstGeom prst="donut">
            <a:avLst>
              <a:gd name="adj" fmla="val 10603"/>
            </a:avLst>
          </a:prstGeom>
          <a:solidFill>
            <a:srgbClr val="E8C83C"/>
          </a:solidFill>
          <a:ln w="38100" cap="flat" cmpd="sng" algn="ctr">
            <a:solidFill>
              <a:srgbClr val="E8C83C"/>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8119534" y="2308171"/>
            <a:ext cx="94826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تشوفو.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3" name="Donut 12"/>
          <p:cNvSpPr/>
          <p:nvPr/>
        </p:nvSpPr>
        <p:spPr bwMode="auto">
          <a:xfrm>
            <a:off x="8153400" y="2265838"/>
            <a:ext cx="914400" cy="914400"/>
          </a:xfrm>
          <a:prstGeom prst="donut">
            <a:avLst>
              <a:gd name="adj" fmla="val 10603"/>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1962122" y="5042906"/>
            <a:ext cx="131447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الكونفوشوسية</a:t>
            </a:r>
            <a:endPar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5" name="Donut 14"/>
          <p:cNvSpPr/>
          <p:nvPr/>
        </p:nvSpPr>
        <p:spPr bwMode="auto">
          <a:xfrm>
            <a:off x="1662289" y="5042905"/>
            <a:ext cx="274320" cy="274320"/>
          </a:xfrm>
          <a:prstGeom prst="donut">
            <a:avLst>
              <a:gd name="adj" fmla="val 10603"/>
            </a:avLst>
          </a:prstGeom>
          <a:solidFill>
            <a:schemeClr val="tx2">
              <a:lumMod val="50000"/>
            </a:schemeClr>
          </a:solidFill>
          <a:ln w="38100" cap="flat" cmpd="sng" algn="ctr">
            <a:solidFill>
              <a:schemeClr val="accent2">
                <a:lumMod val="75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514623" y="3695063"/>
            <a:ext cx="7817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ايودهيا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الهند</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7" name="Donut 16"/>
          <p:cNvSpPr/>
          <p:nvPr/>
        </p:nvSpPr>
        <p:spPr bwMode="auto">
          <a:xfrm>
            <a:off x="5381978" y="3437060"/>
            <a:ext cx="914400" cy="914400"/>
          </a:xfrm>
          <a:prstGeom prst="donut">
            <a:avLst>
              <a:gd name="adj" fmla="val 10603"/>
            </a:avLst>
          </a:prstGeom>
          <a:solidFill>
            <a:srgbClr val="D25401"/>
          </a:solidFill>
          <a:ln w="9525" cap="flat" cmpd="sng" algn="ctr">
            <a:solidFill>
              <a:srgbClr val="D2540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1962122" y="5378185"/>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الهندوسية</a:t>
            </a:r>
            <a:endParaRPr kumimoji="0" lang="en-US"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9" name="Donut 18"/>
          <p:cNvSpPr/>
          <p:nvPr/>
        </p:nvSpPr>
        <p:spPr bwMode="auto">
          <a:xfrm>
            <a:off x="1662289" y="5378185"/>
            <a:ext cx="274320" cy="274320"/>
          </a:xfrm>
          <a:prstGeom prst="donut">
            <a:avLst>
              <a:gd name="adj" fmla="val 10603"/>
            </a:avLst>
          </a:prstGeom>
          <a:solidFill>
            <a:srgbClr val="D25401"/>
          </a:solidFill>
          <a:ln w="38100" cap="flat" cmpd="sng" algn="ctr">
            <a:solidFill>
              <a:srgbClr val="D2540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2480734" y="3582342"/>
            <a:ext cx="94826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مكة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العربية السعودية</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21" name="Donut 20"/>
          <p:cNvSpPr/>
          <p:nvPr/>
        </p:nvSpPr>
        <p:spPr bwMode="auto">
          <a:xfrm>
            <a:off x="2452511" y="3470927"/>
            <a:ext cx="914400" cy="914400"/>
          </a:xfrm>
          <a:prstGeom prst="donut">
            <a:avLst>
              <a:gd name="adj" fmla="val 10603"/>
            </a:avLst>
          </a:prstGeom>
          <a:solidFill>
            <a:srgbClr val="008000"/>
          </a:solidFill>
          <a:ln w="9525"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2480733" y="3695063"/>
            <a:ext cx="4571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ك</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1962122" y="5716852"/>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الإسلام</a:t>
            </a:r>
            <a:endParaRPr kumimoji="0" lang="en-US"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24" name="Donut 23"/>
          <p:cNvSpPr/>
          <p:nvPr/>
        </p:nvSpPr>
        <p:spPr bwMode="auto">
          <a:xfrm>
            <a:off x="1662289" y="5716852"/>
            <a:ext cx="274320" cy="274320"/>
          </a:xfrm>
          <a:prstGeom prst="donut">
            <a:avLst>
              <a:gd name="adj" fmla="val 10603"/>
            </a:avLst>
          </a:prstGeom>
          <a:solidFill>
            <a:srgbClr val="D25401"/>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Donut 24"/>
          <p:cNvSpPr/>
          <p:nvPr/>
        </p:nvSpPr>
        <p:spPr bwMode="auto">
          <a:xfrm>
            <a:off x="2923822" y="2655304"/>
            <a:ext cx="914400" cy="914400"/>
          </a:xfrm>
          <a:prstGeom prst="donut">
            <a:avLst>
              <a:gd name="adj" fmla="val 10603"/>
            </a:avLst>
          </a:prstGeom>
          <a:solidFill>
            <a:schemeClr val="tx2">
              <a:lumMod val="50000"/>
            </a:schemeClr>
          </a:solidFill>
          <a:ln w="9525" cap="flat" cmpd="sng" algn="ctr">
            <a:solidFill>
              <a:schemeClr val="tx2">
                <a:lumMod val="5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2695223" y="2904841"/>
            <a:ext cx="94826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t>
            </a:r>
          </a:p>
        </p:txBody>
      </p:sp>
      <p:sp>
        <p:nvSpPr>
          <p:cNvPr id="28" name="TextBox 27"/>
          <p:cNvSpPr txBox="1"/>
          <p:nvPr/>
        </p:nvSpPr>
        <p:spPr>
          <a:xfrm>
            <a:off x="2946400" y="2850038"/>
            <a:ext cx="94826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أور،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العراق</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1962122" y="6049874"/>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اليهودية</a:t>
            </a:r>
            <a:endParaRPr kumimoji="0" lang="en-US"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30" name="Donut 29"/>
          <p:cNvSpPr/>
          <p:nvPr/>
        </p:nvSpPr>
        <p:spPr bwMode="auto">
          <a:xfrm>
            <a:off x="1662289" y="6049874"/>
            <a:ext cx="274320" cy="274320"/>
          </a:xfrm>
          <a:prstGeom prst="donut">
            <a:avLst>
              <a:gd name="adj" fmla="val 10603"/>
            </a:avLst>
          </a:prstGeom>
          <a:solidFill>
            <a:schemeClr val="tx2">
              <a:lumMod val="50000"/>
            </a:schemeClr>
          </a:solidFill>
          <a:ln w="38100" cap="flat" cmpd="sng" algn="ctr">
            <a:solidFill>
              <a:schemeClr val="tx2">
                <a:lumMod val="5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Box 30"/>
          <p:cNvSpPr txBox="1"/>
          <p:nvPr/>
        </p:nvSpPr>
        <p:spPr>
          <a:xfrm>
            <a:off x="1962122" y="6382896"/>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المسيحية</a:t>
            </a:r>
            <a:endParaRPr kumimoji="0" lang="en-US" sz="11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32" name="Donut 31"/>
          <p:cNvSpPr/>
          <p:nvPr/>
        </p:nvSpPr>
        <p:spPr bwMode="auto">
          <a:xfrm>
            <a:off x="1662289" y="6382896"/>
            <a:ext cx="274320" cy="27432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1752601" y="2822996"/>
            <a:ext cx="94826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t>
            </a:r>
          </a:p>
        </p:txBody>
      </p:sp>
      <p:sp>
        <p:nvSpPr>
          <p:cNvPr id="34" name="Donut 33"/>
          <p:cNvSpPr/>
          <p:nvPr/>
        </p:nvSpPr>
        <p:spPr bwMode="auto">
          <a:xfrm>
            <a:off x="1696156" y="2875438"/>
            <a:ext cx="914400" cy="914400"/>
          </a:xfrm>
          <a:prstGeom prst="donut">
            <a:avLst>
              <a:gd name="adj" fmla="val 10603"/>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718734" y="3070172"/>
            <a:ext cx="94826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بيت لحم، إسرائيل</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p:cNvSpPr/>
          <p:nvPr/>
        </p:nvSpPr>
        <p:spPr>
          <a:xfrm>
            <a:off x="1524000" y="152400"/>
            <a:ext cx="9144000" cy="76944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4400" b="1" u="none" strike="noStrike" kern="1200" cap="none" spc="0" normalizeH="0" baseline="0" noProof="0" dirty="0">
                <a:ln w="25400">
                  <a:solidFill>
                    <a:srgbClr val="000000"/>
                  </a:solidFill>
                </a:ln>
                <a:solidFill>
                  <a:srgbClr val="FFFFFF"/>
                </a:solidFill>
                <a:effectLst/>
                <a:uLnTx/>
                <a:uFillTx/>
                <a:latin typeface="Arial" panose="020B0604020202020204" pitchFamily="34" charset="0"/>
                <a:ea typeface="ＭＳ Ｐゴシック" charset="0"/>
                <a:cs typeface="Arial" panose="020B0604020202020204" pitchFamily="34" charset="0"/>
              </a:rPr>
              <a:t>موطن أديان العالم</a:t>
            </a:r>
            <a:endParaRPr kumimoji="0" lang="en-US" sz="4400" b="1" u="none" strike="noStrike" kern="1200" cap="none" spc="0" normalizeH="0" baseline="0" noProof="0" dirty="0">
              <a:ln w="25400">
                <a:solidFill>
                  <a:srgbClr val="000000"/>
                </a:solid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6"/>
          <p:cNvSpPr/>
          <p:nvPr/>
        </p:nvSpPr>
        <p:spPr>
          <a:xfrm>
            <a:off x="1524000" y="1015424"/>
            <a:ext cx="9144000" cy="584775"/>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3200" b="1" u="none" strike="noStrike" kern="1200" cap="none" spc="0" normalizeH="0" baseline="0" noProof="0" dirty="0">
                <a:ln w="25400">
                  <a:solidFill>
                    <a:srgbClr val="000000"/>
                  </a:solidFill>
                </a:ln>
                <a:solidFill>
                  <a:schemeClr val="bg2"/>
                </a:solidFill>
                <a:effectLst/>
                <a:uLnTx/>
                <a:uFillTx/>
                <a:latin typeface="Arial" panose="020B0604020202020204" pitchFamily="34" charset="0"/>
                <a:ea typeface="ＭＳ Ｐゴシック" charset="0"/>
                <a:cs typeface="Arial" panose="020B0604020202020204" pitchFamily="34" charset="0"/>
              </a:rPr>
              <a:t>ولدت كل أديان العالم العظيمة في آسيا</a:t>
            </a:r>
            <a:endParaRPr kumimoji="0" lang="en-US" sz="3200" b="1" u="none" strike="noStrike" kern="1200" cap="none" spc="0" normalizeH="0" baseline="0" noProof="0" dirty="0">
              <a:ln w="25400">
                <a:solidFill>
                  <a:srgbClr val="000000"/>
                </a:solidFill>
              </a:ln>
              <a:solidFill>
                <a:schemeClr val="bg2"/>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8114538"/>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548680"/>
            <a:ext cx="5832648"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ولما تم عقد البيع،</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أخذ المخلص يهوذا توما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وقاده إلى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التاجر أبانيس،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وعندما رآه أبانيس قال له:</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هل هذا سيدك؟</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فقال الرسول:</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نعم هو سيدي.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18269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Ind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9200" y="-11352"/>
            <a:ext cx="9753600" cy="6865663"/>
          </a:xfrm>
          <a:prstGeom prst="rect">
            <a:avLst/>
          </a:prstGeom>
        </p:spPr>
      </p:pic>
    </p:spTree>
    <p:extLst>
      <p:ext uri="{BB962C8B-B14F-4D97-AF65-F5344CB8AC3E}">
        <p14:creationId xmlns:p14="http://schemas.microsoft.com/office/powerpoint/2010/main" val="4183504538"/>
      </p:ext>
    </p:extLst>
  </p:cSld>
  <p:clrMapOvr>
    <a:masterClrMapping/>
  </p:clrMapOvr>
  <p:transition>
    <p:random/>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ru_logo_scre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76200"/>
            <a:ext cx="9144000" cy="6531429"/>
          </a:xfrm>
          <a:prstGeom prst="rect">
            <a:avLst/>
          </a:prstGeom>
          <a:solidFill>
            <a:srgbClr val="FFFFFF"/>
          </a:solidFill>
        </p:spPr>
      </p:pic>
      <p:sp>
        <p:nvSpPr>
          <p:cNvPr id="3" name="TextBox 2"/>
          <p:cNvSpPr txBox="1"/>
          <p:nvPr/>
        </p:nvSpPr>
        <p:spPr>
          <a:xfrm>
            <a:off x="1828800" y="6107668"/>
            <a:ext cx="8534400" cy="523220"/>
          </a:xfrm>
          <a:prstGeom prst="rect">
            <a:avLst/>
          </a:prstGeom>
          <a:noFill/>
        </p:spPr>
        <p:txBody>
          <a:bodyPr wrap="square" rtlCol="0">
            <a:spAutoFit/>
          </a:bodyPr>
          <a:lstStyle/>
          <a:p>
            <a:pPr algn="ctr"/>
            <a:r>
              <a:rPr lang="ar-JO" sz="2800" b="1" dirty="0">
                <a:solidFill>
                  <a:schemeClr val="bg2"/>
                </a:solidFill>
                <a:latin typeface="Arial" panose="020B0604020202020204" pitchFamily="34" charset="0"/>
                <a:cs typeface="Arial" panose="020B0604020202020204" pitchFamily="34" charset="0"/>
              </a:rPr>
              <a:t>الوصول إلى الحرم الجامعي اليوم ... الوصول إلى العالم غدا</a:t>
            </a:r>
            <a:endParaRPr lang="en-US" sz="2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650510"/>
      </p:ext>
    </p:extLst>
  </p:cSld>
  <p:clrMapOvr>
    <a:masterClrMapping/>
  </p:clrMapOvr>
  <p:transition>
    <p:random/>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ReachingLead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Rectangle 2"/>
          <p:cNvSpPr/>
          <p:nvPr/>
        </p:nvSpPr>
        <p:spPr>
          <a:xfrm>
            <a:off x="1531232" y="0"/>
            <a:ext cx="9142412" cy="584776"/>
          </a:xfrm>
          <a:prstGeom prst="rect">
            <a:avLst/>
          </a:prstGeom>
          <a:noFill/>
          <a:ln>
            <a:noFill/>
          </a:ln>
        </p:spPr>
        <p:txBody>
          <a:bodyPr wrap="square">
            <a:spAutoFit/>
          </a:bodyPr>
          <a:lstStyle/>
          <a:p>
            <a:pPr algn="ctr" fontAlgn="auto">
              <a:spcBef>
                <a:spcPts val="0"/>
              </a:spcBef>
              <a:spcAft>
                <a:spcPts val="0"/>
              </a:spcAft>
              <a:defRPr/>
            </a:pPr>
            <a:r>
              <a:rPr lang="ar-JO" sz="3200" dirty="0">
                <a:ln w="25400">
                  <a:solidFill>
                    <a:srgbClr val="000000"/>
                  </a:solidFill>
                </a:ln>
                <a:effectLst>
                  <a:outerShdw blurRad="50800" dist="50800" dir="2700000" algn="tl" rotWithShape="0">
                    <a:srgbClr val="000000">
                      <a:alpha val="43000"/>
                    </a:srgbClr>
                  </a:outerShdw>
                </a:effectLst>
                <a:latin typeface="Futura XBlk BT Extra Black"/>
              </a:rPr>
              <a:t>الوصول للقادة من أجل المسيح</a:t>
            </a:r>
            <a:endParaRPr lang="en-US" sz="3200" dirty="0">
              <a:ln w="25400">
                <a:solidFill>
                  <a:srgbClr val="000000"/>
                </a:solidFill>
              </a:ln>
              <a:effectLst>
                <a:outerShdw blurRad="50800" dist="50800" dir="2700000" algn="tl" rotWithShape="0">
                  <a:srgbClr val="000000">
                    <a:alpha val="43000"/>
                  </a:srgbClr>
                </a:outerShdw>
              </a:effectLst>
              <a:latin typeface="Futura XBlk BT Extra Black"/>
            </a:endParaRPr>
          </a:p>
        </p:txBody>
      </p:sp>
    </p:spTree>
    <p:extLst>
      <p:ext uri="{BB962C8B-B14F-4D97-AF65-F5344CB8AC3E}">
        <p14:creationId xmlns:p14="http://schemas.microsoft.com/office/powerpoint/2010/main" val="286771744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wolshield-color-reachingYout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0654" y="0"/>
            <a:ext cx="7145346" cy="6858000"/>
          </a:xfrm>
          <a:prstGeom prst="rect">
            <a:avLst/>
          </a:prstGeom>
          <a:solidFill>
            <a:schemeClr val="tx1"/>
          </a:solidFill>
        </p:spPr>
      </p:pic>
    </p:spTree>
    <p:extLst>
      <p:ext uri="{BB962C8B-B14F-4D97-AF65-F5344CB8AC3E}">
        <p14:creationId xmlns:p14="http://schemas.microsoft.com/office/powerpoint/2010/main" val="4011909186"/>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1" y="0"/>
            <a:ext cx="9142412" cy="646331"/>
          </a:xfrm>
          <a:prstGeom prst="rect">
            <a:avLst/>
          </a:prstGeom>
          <a:solidFill>
            <a:srgbClr val="000514"/>
          </a:solidFill>
          <a:ln>
            <a:noFill/>
          </a:ln>
        </p:spPr>
        <p:txBody>
          <a:bodyPr wrap="square">
            <a:spAutoFit/>
          </a:bodyPr>
          <a:lstStyle/>
          <a:p>
            <a:pPr algn="ctr" fontAlgn="auto">
              <a:spcBef>
                <a:spcPts val="0"/>
              </a:spcBef>
              <a:spcAft>
                <a:spcPts val="0"/>
              </a:spcAft>
            </a:pPr>
            <a:r>
              <a:rPr lang="ar-JO" sz="36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الخط الزمني لتاريخ الكنيسة الآسيوية</a:t>
            </a:r>
            <a:endParaRPr lang="en-US" sz="36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3" name="Picture 2" descr="cross.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1" y="533400"/>
            <a:ext cx="556387" cy="990600"/>
          </a:xfrm>
          <a:prstGeom prst="rect">
            <a:avLst/>
          </a:prstGeom>
        </p:spPr>
      </p:pic>
      <p:sp>
        <p:nvSpPr>
          <p:cNvPr id="4" name="TextBox 3"/>
          <p:cNvSpPr txBox="1"/>
          <p:nvPr/>
        </p:nvSpPr>
        <p:spPr>
          <a:xfrm>
            <a:off x="1676400" y="6274714"/>
            <a:ext cx="9144000" cy="307777"/>
          </a:xfrm>
          <a:prstGeom prst="rect">
            <a:avLst/>
          </a:prstGeom>
          <a:noFill/>
        </p:spPr>
        <p:txBody>
          <a:bodyPr wrap="square" rtlCol="0">
            <a:spAutoFit/>
          </a:bodyPr>
          <a:lstStyle/>
          <a:p>
            <a:r>
              <a:rPr lang="ar-JO" sz="1400" b="1" dirty="0">
                <a:solidFill>
                  <a:srgbClr val="FFFFFF"/>
                </a:solidFill>
                <a:latin typeface="Arial" panose="020B0604020202020204" pitchFamily="34" charset="0"/>
                <a:cs typeface="Arial" panose="020B0604020202020204" pitchFamily="34" charset="0"/>
              </a:rPr>
              <a:t>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200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300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400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500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600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700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800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900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1000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1100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1200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1300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1400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1500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1600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1700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1800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1900</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2000</a:t>
            </a:r>
            <a:endParaRPr lang="en-US" sz="1400" b="1" dirty="0">
              <a:solidFill>
                <a:srgbClr val="FFFFFF"/>
              </a:solidFill>
              <a:latin typeface="Arial" panose="020B0604020202020204" pitchFamily="34" charset="0"/>
              <a:cs typeface="Arial" panose="020B0604020202020204" pitchFamily="34" charset="0"/>
            </a:endParaRPr>
          </a:p>
        </p:txBody>
      </p:sp>
      <p:sp>
        <p:nvSpPr>
          <p:cNvPr id="8" name="Donut 7"/>
          <p:cNvSpPr/>
          <p:nvPr/>
        </p:nvSpPr>
        <p:spPr bwMode="auto">
          <a:xfrm>
            <a:off x="1798320" y="3505200"/>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9" name="Donut 8"/>
          <p:cNvSpPr/>
          <p:nvPr/>
        </p:nvSpPr>
        <p:spPr bwMode="auto">
          <a:xfrm>
            <a:off x="1841676" y="3779520"/>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0" name="TextBox 9"/>
          <p:cNvSpPr txBox="1"/>
          <p:nvPr/>
        </p:nvSpPr>
        <p:spPr>
          <a:xfrm>
            <a:off x="1981200" y="3429001"/>
            <a:ext cx="2133600"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قيامة يسوع (33)</a:t>
            </a:r>
            <a:endParaRPr lang="en-US" sz="1050" b="1" dirty="0">
              <a:solidFill>
                <a:srgbClr val="FFFFFF"/>
              </a:solidFill>
              <a:latin typeface="Arial" panose="020B0604020202020204" pitchFamily="34" charset="0"/>
              <a:cs typeface="Arial" panose="020B0604020202020204" pitchFamily="34" charset="0"/>
            </a:endParaRPr>
          </a:p>
        </p:txBody>
      </p:sp>
      <p:sp>
        <p:nvSpPr>
          <p:cNvPr id="11" name="TextBox 10"/>
          <p:cNvSpPr txBox="1"/>
          <p:nvPr/>
        </p:nvSpPr>
        <p:spPr>
          <a:xfrm>
            <a:off x="2024119" y="3732894"/>
            <a:ext cx="2513089"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كنيسة أنطاكية (37)</a:t>
            </a:r>
            <a:endParaRPr lang="en-US" sz="1050" b="1" dirty="0">
              <a:solidFill>
                <a:srgbClr val="FFFFFF"/>
              </a:solidFill>
              <a:latin typeface="Arial" panose="020B0604020202020204" pitchFamily="34" charset="0"/>
              <a:cs typeface="Arial" panose="020B0604020202020204" pitchFamily="34" charset="0"/>
            </a:endParaRPr>
          </a:p>
        </p:txBody>
      </p:sp>
      <p:sp>
        <p:nvSpPr>
          <p:cNvPr id="12" name="Donut 11"/>
          <p:cNvSpPr/>
          <p:nvPr/>
        </p:nvSpPr>
        <p:spPr bwMode="auto">
          <a:xfrm>
            <a:off x="1905000" y="406242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3" name="TextBox 12"/>
          <p:cNvSpPr txBox="1"/>
          <p:nvPr/>
        </p:nvSpPr>
        <p:spPr>
          <a:xfrm>
            <a:off x="2088936" y="4017146"/>
            <a:ext cx="19496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توما إلى الهند (52)</a:t>
            </a:r>
            <a:endParaRPr lang="en-US" sz="1050" b="1" dirty="0">
              <a:solidFill>
                <a:srgbClr val="FFFFFF"/>
              </a:solidFill>
              <a:latin typeface="Arial" panose="020B0604020202020204" pitchFamily="34" charset="0"/>
              <a:cs typeface="Arial" panose="020B0604020202020204" pitchFamily="34" charset="0"/>
            </a:endParaRPr>
          </a:p>
        </p:txBody>
      </p:sp>
      <p:sp>
        <p:nvSpPr>
          <p:cNvPr id="14" name="Donut 13"/>
          <p:cNvSpPr/>
          <p:nvPr/>
        </p:nvSpPr>
        <p:spPr bwMode="auto">
          <a:xfrm>
            <a:off x="2819401" y="4617277"/>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5" name="TextBox 14"/>
          <p:cNvSpPr txBox="1"/>
          <p:nvPr/>
        </p:nvSpPr>
        <p:spPr>
          <a:xfrm>
            <a:off x="3003336" y="4572001"/>
            <a:ext cx="2425612"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أرمينيا المسيحية )301)</a:t>
            </a:r>
            <a:endParaRPr lang="en-US" sz="1050" b="1" dirty="0">
              <a:solidFill>
                <a:srgbClr val="FFFFFF"/>
              </a:solidFill>
              <a:latin typeface="Arial" panose="020B0604020202020204" pitchFamily="34" charset="0"/>
              <a:cs typeface="Arial" panose="020B0604020202020204" pitchFamily="34" charset="0"/>
            </a:endParaRPr>
          </a:p>
        </p:txBody>
      </p:sp>
      <p:sp>
        <p:nvSpPr>
          <p:cNvPr id="16" name="Donut 15"/>
          <p:cNvSpPr/>
          <p:nvPr/>
        </p:nvSpPr>
        <p:spPr bwMode="auto">
          <a:xfrm>
            <a:off x="2788920" y="1310640"/>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7" name="TextBox 16"/>
          <p:cNvSpPr txBox="1"/>
          <p:nvPr/>
        </p:nvSpPr>
        <p:spPr>
          <a:xfrm>
            <a:off x="1600200" y="1551802"/>
            <a:ext cx="2322772"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مجمع نيقية (325)</a:t>
            </a:r>
            <a:endParaRPr lang="en-US" sz="1050" b="1" dirty="0">
              <a:solidFill>
                <a:srgbClr val="FFFFFF"/>
              </a:solidFill>
              <a:latin typeface="Arial" panose="020B0604020202020204" pitchFamily="34" charset="0"/>
              <a:cs typeface="Arial" panose="020B0604020202020204" pitchFamily="34" charset="0"/>
            </a:endParaRPr>
          </a:p>
        </p:txBody>
      </p:sp>
      <p:sp>
        <p:nvSpPr>
          <p:cNvPr id="18" name="Donut 17"/>
          <p:cNvSpPr/>
          <p:nvPr/>
        </p:nvSpPr>
        <p:spPr bwMode="auto">
          <a:xfrm>
            <a:off x="2884652" y="48846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9" name="TextBox 18"/>
          <p:cNvSpPr txBox="1"/>
          <p:nvPr/>
        </p:nvSpPr>
        <p:spPr>
          <a:xfrm>
            <a:off x="3068587" y="4839351"/>
            <a:ext cx="2150631"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جورجيا المسيحية (326)</a:t>
            </a:r>
            <a:endParaRPr lang="en-US" sz="1050" b="1" dirty="0">
              <a:solidFill>
                <a:srgbClr val="FFFFFF"/>
              </a:solidFill>
              <a:latin typeface="Arial" panose="020B0604020202020204" pitchFamily="34" charset="0"/>
              <a:cs typeface="Arial" panose="020B0604020202020204" pitchFamily="34" charset="0"/>
            </a:endParaRPr>
          </a:p>
        </p:txBody>
      </p:sp>
      <p:cxnSp>
        <p:nvCxnSpPr>
          <p:cNvPr id="7" name="Straight Arrow Connector 6"/>
          <p:cNvCxnSpPr/>
          <p:nvPr/>
        </p:nvCxnSpPr>
        <p:spPr bwMode="auto">
          <a:xfrm>
            <a:off x="1295400" y="6189052"/>
            <a:ext cx="1143000" cy="0"/>
          </a:xfrm>
          <a:prstGeom prst="straightConnector1">
            <a:avLst/>
          </a:prstGeom>
          <a:solidFill>
            <a:schemeClr val="accent1"/>
          </a:solidFill>
          <a:ln w="38100" cap="flat" cmpd="sng" algn="ctr">
            <a:solidFill>
              <a:schemeClr val="bg2"/>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p:cNvSpPr txBox="1"/>
          <p:nvPr/>
        </p:nvSpPr>
        <p:spPr>
          <a:xfrm>
            <a:off x="1491156" y="5867401"/>
            <a:ext cx="2133600"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الإمبراطورية البارثية</a:t>
            </a:r>
            <a:endParaRPr lang="en-US" sz="1050" b="1" dirty="0">
              <a:solidFill>
                <a:srgbClr val="FFFFFF"/>
              </a:solidFill>
              <a:latin typeface="Arial" panose="020B0604020202020204" pitchFamily="34" charset="0"/>
              <a:cs typeface="Arial" panose="020B0604020202020204" pitchFamily="34" charset="0"/>
            </a:endParaRPr>
          </a:p>
        </p:txBody>
      </p:sp>
      <p:sp>
        <p:nvSpPr>
          <p:cNvPr id="25" name="TextBox 24"/>
          <p:cNvSpPr txBox="1"/>
          <p:nvPr/>
        </p:nvSpPr>
        <p:spPr>
          <a:xfrm>
            <a:off x="2971800" y="762001"/>
            <a:ext cx="1828801" cy="430887"/>
          </a:xfrm>
          <a:prstGeom prst="rect">
            <a:avLst/>
          </a:prstGeom>
          <a:noFill/>
        </p:spPr>
        <p:txBody>
          <a:bodyPr wrap="square" rtlCol="0">
            <a:spAutoFit/>
          </a:bodyPr>
          <a:lstStyle/>
          <a:p>
            <a:pPr algn="ctr"/>
            <a:r>
              <a:rPr lang="ar-JO" sz="1050" b="1" u="sng" dirty="0">
                <a:solidFill>
                  <a:srgbClr val="FFFFFF"/>
                </a:solidFill>
                <a:latin typeface="Arial" panose="020B0604020202020204" pitchFamily="34" charset="0"/>
                <a:cs typeface="Arial" panose="020B0604020202020204" pitchFamily="34" charset="0"/>
              </a:rPr>
              <a:t>مجلس سلوقية/</a:t>
            </a:r>
          </a:p>
          <a:p>
            <a:pPr algn="ctr"/>
            <a:r>
              <a:rPr lang="ar-JO" sz="1050" b="1" u="sng" dirty="0">
                <a:solidFill>
                  <a:srgbClr val="FFFFFF"/>
                </a:solidFill>
                <a:latin typeface="Arial" panose="020B0604020202020204" pitchFamily="34" charset="0"/>
                <a:cs typeface="Arial" panose="020B0604020202020204" pitchFamily="34" charset="0"/>
              </a:rPr>
              <a:t>قطسيفون (410)</a:t>
            </a:r>
            <a:endParaRPr lang="en-US" sz="1050" b="1" u="sng" dirty="0">
              <a:solidFill>
                <a:srgbClr val="FFFFFF"/>
              </a:solidFill>
              <a:latin typeface="Arial" panose="020B0604020202020204" pitchFamily="34" charset="0"/>
              <a:cs typeface="Arial" panose="020B0604020202020204" pitchFamily="34" charset="0"/>
            </a:endParaRPr>
          </a:p>
        </p:txBody>
      </p:sp>
      <p:sp>
        <p:nvSpPr>
          <p:cNvPr id="26" name="Donut 25"/>
          <p:cNvSpPr/>
          <p:nvPr/>
        </p:nvSpPr>
        <p:spPr bwMode="auto">
          <a:xfrm>
            <a:off x="2928444" y="51506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27" name="TextBox 26"/>
          <p:cNvSpPr txBox="1"/>
          <p:nvPr/>
        </p:nvSpPr>
        <p:spPr>
          <a:xfrm>
            <a:off x="3112379" y="5105401"/>
            <a:ext cx="2998329"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مدرسة الرها/ نصيبس (350)</a:t>
            </a:r>
            <a:endParaRPr lang="en-US" sz="1050" b="1" dirty="0">
              <a:solidFill>
                <a:srgbClr val="FFFFFF"/>
              </a:solidFill>
              <a:latin typeface="Arial" panose="020B0604020202020204" pitchFamily="34" charset="0"/>
              <a:cs typeface="Arial" panose="020B0604020202020204" pitchFamily="34" charset="0"/>
            </a:endParaRPr>
          </a:p>
        </p:txBody>
      </p:sp>
      <p:sp>
        <p:nvSpPr>
          <p:cNvPr id="29" name="TextBox 28"/>
          <p:cNvSpPr txBox="1"/>
          <p:nvPr/>
        </p:nvSpPr>
        <p:spPr>
          <a:xfrm>
            <a:off x="1600200" y="1905001"/>
            <a:ext cx="2571014"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مجمع أفسس (431)</a:t>
            </a:r>
            <a:endParaRPr lang="en-US" sz="1050" b="1" dirty="0">
              <a:solidFill>
                <a:srgbClr val="FFFFFF"/>
              </a:solidFill>
              <a:latin typeface="Arial" panose="020B0604020202020204" pitchFamily="34" charset="0"/>
              <a:cs typeface="Arial" panose="020B0604020202020204" pitchFamily="34" charset="0"/>
            </a:endParaRPr>
          </a:p>
        </p:txBody>
      </p:sp>
      <p:sp>
        <p:nvSpPr>
          <p:cNvPr id="30" name="TextBox 29"/>
          <p:cNvSpPr txBox="1"/>
          <p:nvPr/>
        </p:nvSpPr>
        <p:spPr>
          <a:xfrm>
            <a:off x="2438400" y="6035796"/>
            <a:ext cx="457200" cy="261610"/>
          </a:xfrm>
          <a:prstGeom prst="rect">
            <a:avLst/>
          </a:prstGeom>
          <a:noFill/>
        </p:spPr>
        <p:txBody>
          <a:bodyPr wrap="square" rtlCol="0">
            <a:spAutoFit/>
          </a:bodyPr>
          <a:lstStyle/>
          <a:p>
            <a:r>
              <a:rPr lang="en-US" sz="1050" b="1" dirty="0">
                <a:solidFill>
                  <a:srgbClr val="FFFFFF"/>
                </a:solidFill>
                <a:latin typeface="Arial" panose="020B0604020202020204" pitchFamily="34" charset="0"/>
                <a:cs typeface="Arial" panose="020B0604020202020204" pitchFamily="34" charset="0"/>
              </a:rPr>
              <a:t>224</a:t>
            </a:r>
          </a:p>
        </p:txBody>
      </p:sp>
      <p:sp>
        <p:nvSpPr>
          <p:cNvPr id="33" name="TextBox 32"/>
          <p:cNvSpPr txBox="1"/>
          <p:nvPr/>
        </p:nvSpPr>
        <p:spPr>
          <a:xfrm>
            <a:off x="2928444" y="5884253"/>
            <a:ext cx="2024556"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الإمبراطورية الساسانية</a:t>
            </a:r>
            <a:endParaRPr lang="en-US" sz="1050" b="1" dirty="0">
              <a:solidFill>
                <a:srgbClr val="FFFFFF"/>
              </a:solidFill>
              <a:latin typeface="Arial" panose="020B0604020202020204" pitchFamily="34" charset="0"/>
              <a:cs typeface="Arial" panose="020B0604020202020204" pitchFamily="34" charset="0"/>
            </a:endParaRPr>
          </a:p>
        </p:txBody>
      </p:sp>
      <p:sp>
        <p:nvSpPr>
          <p:cNvPr id="35" name="TextBox 34"/>
          <p:cNvSpPr txBox="1"/>
          <p:nvPr/>
        </p:nvSpPr>
        <p:spPr>
          <a:xfrm>
            <a:off x="4420036" y="6030750"/>
            <a:ext cx="457200" cy="261610"/>
          </a:xfrm>
          <a:prstGeom prst="rect">
            <a:avLst/>
          </a:prstGeom>
          <a:noFill/>
        </p:spPr>
        <p:txBody>
          <a:bodyPr wrap="square" rtlCol="0">
            <a:spAutoFit/>
          </a:bodyPr>
          <a:lstStyle/>
          <a:p>
            <a:r>
              <a:rPr lang="en-US" sz="1050" b="1" dirty="0">
                <a:solidFill>
                  <a:srgbClr val="FFFFFF"/>
                </a:solidFill>
                <a:latin typeface="Arial" panose="020B0604020202020204" pitchFamily="34" charset="0"/>
                <a:cs typeface="Arial" panose="020B0604020202020204" pitchFamily="34" charset="0"/>
              </a:rPr>
              <a:t>651</a:t>
            </a:r>
          </a:p>
        </p:txBody>
      </p:sp>
      <p:cxnSp>
        <p:nvCxnSpPr>
          <p:cNvPr id="34" name="Straight Arrow Connector 33"/>
          <p:cNvCxnSpPr>
            <a:endCxn id="35" idx="1"/>
          </p:cNvCxnSpPr>
          <p:nvPr/>
        </p:nvCxnSpPr>
        <p:spPr bwMode="auto">
          <a:xfrm flipV="1">
            <a:off x="2819400" y="6161555"/>
            <a:ext cx="1600636" cy="15693"/>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Donut 39"/>
          <p:cNvSpPr/>
          <p:nvPr/>
        </p:nvSpPr>
        <p:spPr bwMode="auto">
          <a:xfrm>
            <a:off x="3886200" y="5417171"/>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41" name="TextBox 40"/>
          <p:cNvSpPr txBox="1"/>
          <p:nvPr/>
        </p:nvSpPr>
        <p:spPr>
          <a:xfrm>
            <a:off x="4070136" y="5371894"/>
            <a:ext cx="15686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محمد (570-632)</a:t>
            </a:r>
            <a:endParaRPr lang="en-US" sz="1050" b="1" dirty="0">
              <a:solidFill>
                <a:srgbClr val="FFFFFF"/>
              </a:solidFill>
              <a:latin typeface="Arial" panose="020B0604020202020204" pitchFamily="34" charset="0"/>
              <a:cs typeface="Arial" panose="020B0604020202020204" pitchFamily="34" charset="0"/>
            </a:endParaRPr>
          </a:p>
        </p:txBody>
      </p:sp>
      <p:sp>
        <p:nvSpPr>
          <p:cNvPr id="42" name="Donut 41"/>
          <p:cNvSpPr/>
          <p:nvPr/>
        </p:nvSpPr>
        <p:spPr bwMode="auto">
          <a:xfrm>
            <a:off x="5072556" y="3768572"/>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43" name="TextBox 42"/>
          <p:cNvSpPr txBox="1"/>
          <p:nvPr/>
        </p:nvSpPr>
        <p:spPr>
          <a:xfrm>
            <a:off x="5256492" y="3723295"/>
            <a:ext cx="32926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الطبيب النسطوري في اليابان (٧٣٦)</a:t>
            </a:r>
            <a:endParaRPr lang="en-US" sz="1050" b="1" dirty="0">
              <a:solidFill>
                <a:srgbClr val="FFFFFF"/>
              </a:solidFill>
              <a:latin typeface="Arial" panose="020B0604020202020204" pitchFamily="34" charset="0"/>
              <a:cs typeface="Arial" panose="020B0604020202020204" pitchFamily="34" charset="0"/>
            </a:endParaRPr>
          </a:p>
        </p:txBody>
      </p:sp>
      <p:sp>
        <p:nvSpPr>
          <p:cNvPr id="44" name="Donut 43"/>
          <p:cNvSpPr/>
          <p:nvPr/>
        </p:nvSpPr>
        <p:spPr bwMode="auto">
          <a:xfrm>
            <a:off x="5148756" y="434027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45" name="TextBox 44"/>
          <p:cNvSpPr txBox="1"/>
          <p:nvPr/>
        </p:nvSpPr>
        <p:spPr>
          <a:xfrm>
            <a:off x="5332692" y="4295002"/>
            <a:ext cx="32926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مرسوم الصين المناهض للمسيحية (845)</a:t>
            </a:r>
            <a:endParaRPr lang="en-US" sz="1050" b="1" dirty="0">
              <a:solidFill>
                <a:srgbClr val="FFFFFF"/>
              </a:solidFill>
              <a:latin typeface="Arial" panose="020B0604020202020204" pitchFamily="34" charset="0"/>
              <a:cs typeface="Arial" panose="020B0604020202020204" pitchFamily="34" charset="0"/>
            </a:endParaRPr>
          </a:p>
        </p:txBody>
      </p:sp>
      <p:sp>
        <p:nvSpPr>
          <p:cNvPr id="46" name="Donut 45"/>
          <p:cNvSpPr/>
          <p:nvPr/>
        </p:nvSpPr>
        <p:spPr bwMode="auto">
          <a:xfrm>
            <a:off x="4147644" y="34742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47" name="TextBox 46"/>
          <p:cNvSpPr txBox="1"/>
          <p:nvPr/>
        </p:nvSpPr>
        <p:spPr>
          <a:xfrm>
            <a:off x="4331580" y="3429001"/>
            <a:ext cx="2221620"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النصب النسطوري (635)</a:t>
            </a:r>
            <a:endParaRPr lang="en-US" sz="1050" b="1" dirty="0">
              <a:solidFill>
                <a:srgbClr val="FFFFFF"/>
              </a:solidFill>
              <a:latin typeface="Arial" panose="020B0604020202020204" pitchFamily="34" charset="0"/>
              <a:cs typeface="Arial" panose="020B0604020202020204" pitchFamily="34" charset="0"/>
            </a:endParaRPr>
          </a:p>
        </p:txBody>
      </p:sp>
      <p:sp>
        <p:nvSpPr>
          <p:cNvPr id="48" name="TextBox 47"/>
          <p:cNvSpPr txBox="1"/>
          <p:nvPr/>
        </p:nvSpPr>
        <p:spPr>
          <a:xfrm>
            <a:off x="6444592" y="5884253"/>
            <a:ext cx="1371600"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الإمبراطورية المغولية</a:t>
            </a:r>
            <a:endParaRPr lang="en-US" sz="1050" b="1" dirty="0">
              <a:solidFill>
                <a:srgbClr val="FFFFFF"/>
              </a:solidFill>
              <a:latin typeface="Arial" panose="020B0604020202020204" pitchFamily="34" charset="0"/>
              <a:cs typeface="Arial" panose="020B0604020202020204" pitchFamily="34" charset="0"/>
            </a:endParaRPr>
          </a:p>
        </p:txBody>
      </p:sp>
      <p:sp>
        <p:nvSpPr>
          <p:cNvPr id="49" name="TextBox 48"/>
          <p:cNvSpPr txBox="1"/>
          <p:nvPr/>
        </p:nvSpPr>
        <p:spPr>
          <a:xfrm>
            <a:off x="7620000" y="6042557"/>
            <a:ext cx="653392" cy="253916"/>
          </a:xfrm>
          <a:prstGeom prst="rect">
            <a:avLst/>
          </a:prstGeom>
          <a:noFill/>
        </p:spPr>
        <p:txBody>
          <a:bodyPr wrap="square" rtlCol="0">
            <a:spAutoFit/>
          </a:bodyPr>
          <a:lstStyle/>
          <a:p>
            <a:r>
              <a:rPr lang="en-US" sz="1050" b="1" dirty="0">
                <a:solidFill>
                  <a:srgbClr val="FFFFFF"/>
                </a:solidFill>
                <a:latin typeface="Arial" panose="020B0604020202020204" pitchFamily="34" charset="0"/>
                <a:cs typeface="Arial" panose="020B0604020202020204" pitchFamily="34" charset="0"/>
              </a:rPr>
              <a:t>1370</a:t>
            </a:r>
          </a:p>
        </p:txBody>
      </p:sp>
      <p:cxnSp>
        <p:nvCxnSpPr>
          <p:cNvPr id="50" name="Straight Arrow Connector 49"/>
          <p:cNvCxnSpPr/>
          <p:nvPr/>
        </p:nvCxnSpPr>
        <p:spPr bwMode="auto">
          <a:xfrm flipV="1">
            <a:off x="6553200" y="6189053"/>
            <a:ext cx="1143000" cy="1"/>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2" name="TextBox 51"/>
          <p:cNvSpPr txBox="1"/>
          <p:nvPr/>
        </p:nvSpPr>
        <p:spPr>
          <a:xfrm>
            <a:off x="6096000" y="6047602"/>
            <a:ext cx="533400" cy="261610"/>
          </a:xfrm>
          <a:prstGeom prst="rect">
            <a:avLst/>
          </a:prstGeom>
          <a:noFill/>
        </p:spPr>
        <p:txBody>
          <a:bodyPr wrap="square" rtlCol="0">
            <a:spAutoFit/>
          </a:bodyPr>
          <a:lstStyle/>
          <a:p>
            <a:r>
              <a:rPr lang="en-US" sz="1050" b="1" dirty="0">
                <a:solidFill>
                  <a:srgbClr val="FFFFFF"/>
                </a:solidFill>
                <a:latin typeface="Arial" panose="020B0604020202020204" pitchFamily="34" charset="0"/>
                <a:cs typeface="Arial" panose="020B0604020202020204" pitchFamily="34" charset="0"/>
              </a:rPr>
              <a:t>1206</a:t>
            </a:r>
          </a:p>
        </p:txBody>
      </p:sp>
      <p:sp>
        <p:nvSpPr>
          <p:cNvPr id="53" name="Donut 52"/>
          <p:cNvSpPr/>
          <p:nvPr/>
        </p:nvSpPr>
        <p:spPr bwMode="auto">
          <a:xfrm>
            <a:off x="6575096" y="4648201"/>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54" name="TextBox 53"/>
          <p:cNvSpPr txBox="1"/>
          <p:nvPr/>
        </p:nvSpPr>
        <p:spPr>
          <a:xfrm>
            <a:off x="4791303" y="4495800"/>
            <a:ext cx="1761897" cy="253916"/>
          </a:xfrm>
          <a:prstGeom prst="rect">
            <a:avLst/>
          </a:prstGeom>
          <a:noFill/>
        </p:spPr>
        <p:txBody>
          <a:bodyPr wrap="square" rtlCol="0">
            <a:spAutoFit/>
          </a:bodyPr>
          <a:lstStyle/>
          <a:p>
            <a:pPr algn="r"/>
            <a:r>
              <a:rPr lang="ar-JO" sz="1050" b="1" dirty="0">
                <a:solidFill>
                  <a:srgbClr val="FFFFFF"/>
                </a:solidFill>
                <a:latin typeface="Arial" panose="020B0604020202020204" pitchFamily="34" charset="0"/>
                <a:cs typeface="Arial" panose="020B0604020202020204" pitchFamily="34" charset="0"/>
              </a:rPr>
              <a:t>جنكيز خان (1167-1227)</a:t>
            </a:r>
            <a:endParaRPr lang="en-US" sz="1050" b="1" dirty="0">
              <a:solidFill>
                <a:srgbClr val="FFFFFF"/>
              </a:solidFill>
              <a:latin typeface="Arial" panose="020B0604020202020204" pitchFamily="34" charset="0"/>
              <a:cs typeface="Arial" panose="020B0604020202020204" pitchFamily="34" charset="0"/>
            </a:endParaRPr>
          </a:p>
        </p:txBody>
      </p:sp>
      <p:sp>
        <p:nvSpPr>
          <p:cNvPr id="55" name="Donut 54"/>
          <p:cNvSpPr/>
          <p:nvPr/>
        </p:nvSpPr>
        <p:spPr bwMode="auto">
          <a:xfrm>
            <a:off x="7162800" y="54180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56" name="TextBox 55"/>
          <p:cNvSpPr txBox="1"/>
          <p:nvPr/>
        </p:nvSpPr>
        <p:spPr>
          <a:xfrm>
            <a:off x="5562600" y="5372751"/>
            <a:ext cx="16448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تيمورلنك (1336-1405)</a:t>
            </a:r>
            <a:endParaRPr lang="en-US" sz="1050" b="1" dirty="0">
              <a:solidFill>
                <a:srgbClr val="FFFFFF"/>
              </a:solidFill>
              <a:latin typeface="Arial" panose="020B0604020202020204" pitchFamily="34" charset="0"/>
              <a:cs typeface="Arial" panose="020B0604020202020204" pitchFamily="34" charset="0"/>
            </a:endParaRPr>
          </a:p>
        </p:txBody>
      </p:sp>
      <p:sp>
        <p:nvSpPr>
          <p:cNvPr id="57" name="TextBox 56"/>
          <p:cNvSpPr txBox="1"/>
          <p:nvPr/>
        </p:nvSpPr>
        <p:spPr>
          <a:xfrm>
            <a:off x="7696200" y="5884253"/>
            <a:ext cx="1851130"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سلالة مينغ</a:t>
            </a:r>
            <a:endParaRPr lang="en-US" sz="1050" b="1" dirty="0">
              <a:solidFill>
                <a:srgbClr val="FFFFFF"/>
              </a:solidFill>
              <a:latin typeface="Arial" panose="020B0604020202020204" pitchFamily="34" charset="0"/>
              <a:cs typeface="Arial" panose="020B0604020202020204" pitchFamily="34" charset="0"/>
            </a:endParaRPr>
          </a:p>
        </p:txBody>
      </p:sp>
      <p:sp>
        <p:nvSpPr>
          <p:cNvPr id="58" name="TextBox 57"/>
          <p:cNvSpPr txBox="1"/>
          <p:nvPr/>
        </p:nvSpPr>
        <p:spPr>
          <a:xfrm>
            <a:off x="8686800" y="6042556"/>
            <a:ext cx="522452" cy="261610"/>
          </a:xfrm>
          <a:prstGeom prst="rect">
            <a:avLst/>
          </a:prstGeom>
          <a:noFill/>
        </p:spPr>
        <p:txBody>
          <a:bodyPr wrap="square" rtlCol="0">
            <a:spAutoFit/>
          </a:bodyPr>
          <a:lstStyle/>
          <a:p>
            <a:r>
              <a:rPr lang="en-US" sz="1050" b="1" dirty="0">
                <a:solidFill>
                  <a:srgbClr val="FFFFFF"/>
                </a:solidFill>
                <a:latin typeface="Arial" panose="020B0604020202020204" pitchFamily="34" charset="0"/>
                <a:cs typeface="Arial" panose="020B0604020202020204" pitchFamily="34" charset="0"/>
              </a:rPr>
              <a:t>1644</a:t>
            </a:r>
          </a:p>
        </p:txBody>
      </p:sp>
      <p:cxnSp>
        <p:nvCxnSpPr>
          <p:cNvPr id="59" name="Straight Arrow Connector 58"/>
          <p:cNvCxnSpPr/>
          <p:nvPr/>
        </p:nvCxnSpPr>
        <p:spPr bwMode="auto">
          <a:xfrm flipV="1">
            <a:off x="8011948" y="6189052"/>
            <a:ext cx="751052" cy="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Donut 60"/>
          <p:cNvSpPr/>
          <p:nvPr/>
        </p:nvSpPr>
        <p:spPr bwMode="auto">
          <a:xfrm>
            <a:off x="8153400" y="34742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62" name="TextBox 61"/>
          <p:cNvSpPr txBox="1"/>
          <p:nvPr/>
        </p:nvSpPr>
        <p:spPr>
          <a:xfrm>
            <a:off x="8337335" y="3429001"/>
            <a:ext cx="2219931"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كزافييه في اليابان (1549)</a:t>
            </a:r>
            <a:endParaRPr lang="en-US" sz="1050" b="1" dirty="0">
              <a:solidFill>
                <a:srgbClr val="FFFFFF"/>
              </a:solidFill>
              <a:latin typeface="Arial" panose="020B0604020202020204" pitchFamily="34" charset="0"/>
              <a:cs typeface="Arial" panose="020B0604020202020204" pitchFamily="34" charset="0"/>
            </a:endParaRPr>
          </a:p>
        </p:txBody>
      </p:sp>
      <p:sp>
        <p:nvSpPr>
          <p:cNvPr id="64" name="Donut 63"/>
          <p:cNvSpPr/>
          <p:nvPr/>
        </p:nvSpPr>
        <p:spPr bwMode="auto">
          <a:xfrm>
            <a:off x="3276600" y="1765473"/>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65" name="Donut 64"/>
          <p:cNvSpPr/>
          <p:nvPr/>
        </p:nvSpPr>
        <p:spPr bwMode="auto">
          <a:xfrm>
            <a:off x="8501556" y="4079413"/>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66" name="TextBox 65"/>
          <p:cNvSpPr txBox="1"/>
          <p:nvPr/>
        </p:nvSpPr>
        <p:spPr>
          <a:xfrm>
            <a:off x="8685491" y="4034136"/>
            <a:ext cx="3802011"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مرسوم اليابان المناهض للمسيحية (١٦١٤، ١٨٦٨)</a:t>
            </a:r>
            <a:endParaRPr lang="en-US" sz="1050" b="1" dirty="0">
              <a:solidFill>
                <a:srgbClr val="FFFFFF"/>
              </a:solidFill>
              <a:latin typeface="Arial" panose="020B0604020202020204" pitchFamily="34" charset="0"/>
              <a:cs typeface="Arial" panose="020B0604020202020204" pitchFamily="34" charset="0"/>
            </a:endParaRPr>
          </a:p>
        </p:txBody>
      </p:sp>
      <p:sp>
        <p:nvSpPr>
          <p:cNvPr id="67" name="TextBox 66"/>
          <p:cNvSpPr txBox="1"/>
          <p:nvPr/>
        </p:nvSpPr>
        <p:spPr>
          <a:xfrm>
            <a:off x="8773948" y="5884253"/>
            <a:ext cx="2503652"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سلالة مانشو</a:t>
            </a:r>
            <a:endParaRPr lang="en-US" sz="1050" b="1" dirty="0">
              <a:solidFill>
                <a:srgbClr val="FFFFFF"/>
              </a:solidFill>
              <a:latin typeface="Arial" panose="020B0604020202020204" pitchFamily="34" charset="0"/>
              <a:cs typeface="Arial" panose="020B0604020202020204" pitchFamily="34" charset="0"/>
            </a:endParaRPr>
          </a:p>
        </p:txBody>
      </p:sp>
      <p:sp>
        <p:nvSpPr>
          <p:cNvPr id="68" name="TextBox 67"/>
          <p:cNvSpPr txBox="1"/>
          <p:nvPr/>
        </p:nvSpPr>
        <p:spPr>
          <a:xfrm>
            <a:off x="9764548" y="6042556"/>
            <a:ext cx="522452" cy="261610"/>
          </a:xfrm>
          <a:prstGeom prst="rect">
            <a:avLst/>
          </a:prstGeom>
          <a:noFill/>
        </p:spPr>
        <p:txBody>
          <a:bodyPr wrap="square" rtlCol="0">
            <a:spAutoFit/>
          </a:bodyPr>
          <a:lstStyle/>
          <a:p>
            <a:r>
              <a:rPr lang="en-US" sz="1050" b="1" dirty="0">
                <a:solidFill>
                  <a:srgbClr val="FFFFFF"/>
                </a:solidFill>
                <a:latin typeface="Arial" panose="020B0604020202020204" pitchFamily="34" charset="0"/>
                <a:cs typeface="Arial" panose="020B0604020202020204" pitchFamily="34" charset="0"/>
              </a:rPr>
              <a:t>1912</a:t>
            </a:r>
          </a:p>
        </p:txBody>
      </p:sp>
      <p:cxnSp>
        <p:nvCxnSpPr>
          <p:cNvPr id="69" name="Straight Arrow Connector 68"/>
          <p:cNvCxnSpPr/>
          <p:nvPr/>
        </p:nvCxnSpPr>
        <p:spPr bwMode="auto">
          <a:xfrm flipV="1">
            <a:off x="9089696" y="6189052"/>
            <a:ext cx="751052" cy="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1" name="Freeform 70"/>
          <p:cNvSpPr/>
          <p:nvPr/>
        </p:nvSpPr>
        <p:spPr>
          <a:xfrm>
            <a:off x="1819586" y="1545456"/>
            <a:ext cx="3971614" cy="45719"/>
          </a:xfrm>
          <a:custGeom>
            <a:avLst/>
            <a:gdLst>
              <a:gd name="connsiteX0" fmla="*/ 0 w 2288052"/>
              <a:gd name="connsiteY0" fmla="*/ 0 h 10948"/>
              <a:gd name="connsiteX1" fmla="*/ 2288052 w 2288052"/>
              <a:gd name="connsiteY1" fmla="*/ 10948 h 10948"/>
            </a:gdLst>
            <a:ahLst/>
            <a:cxnLst>
              <a:cxn ang="0">
                <a:pos x="connsiteX0" y="connsiteY0"/>
              </a:cxn>
              <a:cxn ang="0">
                <a:pos x="connsiteX1" y="connsiteY1"/>
              </a:cxn>
            </a:cxnLst>
            <a:rect l="l" t="t" r="r" b="b"/>
            <a:pathLst>
              <a:path w="2288052" h="10948">
                <a:moveTo>
                  <a:pt x="0" y="0"/>
                </a:moveTo>
                <a:lnTo>
                  <a:pt x="2288052" y="10948"/>
                </a:lnTo>
              </a:path>
            </a:pathLst>
          </a:custGeom>
          <a:ln w="63500">
            <a:solidFill>
              <a:schemeClr val="bg2"/>
            </a:solidFill>
          </a:ln>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72" name="Freeform 71"/>
          <p:cNvSpPr/>
          <p:nvPr/>
        </p:nvSpPr>
        <p:spPr>
          <a:xfrm>
            <a:off x="5791200" y="1339196"/>
            <a:ext cx="3124200" cy="241828"/>
          </a:xfrm>
          <a:custGeom>
            <a:avLst/>
            <a:gdLst>
              <a:gd name="connsiteX0" fmla="*/ 0 w 4904534"/>
              <a:gd name="connsiteY0" fmla="*/ 394153 h 394153"/>
              <a:gd name="connsiteX1" fmla="*/ 689700 w 4904534"/>
              <a:gd name="connsiteY1" fmla="*/ 10948 h 394153"/>
              <a:gd name="connsiteX2" fmla="*/ 4904534 w 4904534"/>
              <a:gd name="connsiteY2" fmla="*/ 0 h 394153"/>
              <a:gd name="connsiteX3" fmla="*/ 4904534 w 4904534"/>
              <a:gd name="connsiteY3" fmla="*/ 0 h 394153"/>
            </a:gdLst>
            <a:ahLst/>
            <a:cxnLst>
              <a:cxn ang="0">
                <a:pos x="connsiteX0" y="connsiteY0"/>
              </a:cxn>
              <a:cxn ang="0">
                <a:pos x="connsiteX1" y="connsiteY1"/>
              </a:cxn>
              <a:cxn ang="0">
                <a:pos x="connsiteX2" y="connsiteY2"/>
              </a:cxn>
              <a:cxn ang="0">
                <a:pos x="connsiteX3" y="connsiteY3"/>
              </a:cxn>
            </a:cxnLst>
            <a:rect l="l" t="t" r="r" b="b"/>
            <a:pathLst>
              <a:path w="4904534" h="394153">
                <a:moveTo>
                  <a:pt x="0" y="394153"/>
                </a:moveTo>
                <a:lnTo>
                  <a:pt x="689700" y="10948"/>
                </a:lnTo>
                <a:lnTo>
                  <a:pt x="4904534" y="0"/>
                </a:lnTo>
                <a:lnTo>
                  <a:pt x="4904534" y="0"/>
                </a:lnTo>
              </a:path>
            </a:pathLst>
          </a:custGeom>
          <a:ln w="63500">
            <a:solidFill>
              <a:srgbClr val="FF0000"/>
            </a:solidFill>
          </a:ln>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73" name="Freeform 72"/>
          <p:cNvSpPr/>
          <p:nvPr/>
        </p:nvSpPr>
        <p:spPr>
          <a:xfrm>
            <a:off x="5791200" y="1559128"/>
            <a:ext cx="3124200" cy="237269"/>
          </a:xfrm>
          <a:custGeom>
            <a:avLst/>
            <a:gdLst>
              <a:gd name="connsiteX0" fmla="*/ 0 w 4871691"/>
              <a:gd name="connsiteY0" fmla="*/ 0 h 547435"/>
              <a:gd name="connsiteX1" fmla="*/ 514538 w 4871691"/>
              <a:gd name="connsiteY1" fmla="*/ 547435 h 547435"/>
              <a:gd name="connsiteX2" fmla="*/ 4871691 w 4871691"/>
              <a:gd name="connsiteY2" fmla="*/ 547435 h 547435"/>
              <a:gd name="connsiteX3" fmla="*/ 4871691 w 4871691"/>
              <a:gd name="connsiteY3" fmla="*/ 547435 h 547435"/>
            </a:gdLst>
            <a:ahLst/>
            <a:cxnLst>
              <a:cxn ang="0">
                <a:pos x="connsiteX0" y="connsiteY0"/>
              </a:cxn>
              <a:cxn ang="0">
                <a:pos x="connsiteX1" y="connsiteY1"/>
              </a:cxn>
              <a:cxn ang="0">
                <a:pos x="connsiteX2" y="connsiteY2"/>
              </a:cxn>
              <a:cxn ang="0">
                <a:pos x="connsiteX3" y="connsiteY3"/>
              </a:cxn>
            </a:cxnLst>
            <a:rect l="l" t="t" r="r" b="b"/>
            <a:pathLst>
              <a:path w="4871691" h="547435">
                <a:moveTo>
                  <a:pt x="0" y="0"/>
                </a:moveTo>
                <a:lnTo>
                  <a:pt x="514538" y="547435"/>
                </a:lnTo>
                <a:lnTo>
                  <a:pt x="4871691" y="547435"/>
                </a:lnTo>
                <a:lnTo>
                  <a:pt x="4871691" y="547435"/>
                </a:lnTo>
              </a:path>
            </a:pathLst>
          </a:custGeom>
          <a:noFill/>
          <a:ln w="63500">
            <a:solidFill>
              <a:schemeClr val="tx2">
                <a:lumMod val="50000"/>
              </a:schemeClr>
            </a:solidFill>
          </a:ln>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74" name="Freeform 73"/>
          <p:cNvSpPr/>
          <p:nvPr/>
        </p:nvSpPr>
        <p:spPr>
          <a:xfrm>
            <a:off x="6858001" y="954301"/>
            <a:ext cx="2077539" cy="667354"/>
          </a:xfrm>
          <a:custGeom>
            <a:avLst/>
            <a:gdLst>
              <a:gd name="connsiteX0" fmla="*/ 0 w 2047205"/>
              <a:gd name="connsiteY0" fmla="*/ 613127 h 613127"/>
              <a:gd name="connsiteX1" fmla="*/ 821072 w 2047205"/>
              <a:gd name="connsiteY1" fmla="*/ 0 h 613127"/>
              <a:gd name="connsiteX2" fmla="*/ 2047205 w 2047205"/>
              <a:gd name="connsiteY2" fmla="*/ 0 h 613127"/>
              <a:gd name="connsiteX3" fmla="*/ 2047205 w 2047205"/>
              <a:gd name="connsiteY3" fmla="*/ 0 h 613127"/>
              <a:gd name="connsiteX4" fmla="*/ 2047205 w 2047205"/>
              <a:gd name="connsiteY4" fmla="*/ 0 h 61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205" h="613127">
                <a:moveTo>
                  <a:pt x="0" y="613127"/>
                </a:moveTo>
                <a:lnTo>
                  <a:pt x="821072" y="0"/>
                </a:lnTo>
                <a:lnTo>
                  <a:pt x="2047205" y="0"/>
                </a:lnTo>
                <a:lnTo>
                  <a:pt x="2047205" y="0"/>
                </a:lnTo>
                <a:lnTo>
                  <a:pt x="2047205" y="0"/>
                </a:lnTo>
              </a:path>
            </a:pathLst>
          </a:custGeom>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75" name="Freeform 74"/>
          <p:cNvSpPr/>
          <p:nvPr/>
        </p:nvSpPr>
        <p:spPr>
          <a:xfrm>
            <a:off x="3067615" y="2027274"/>
            <a:ext cx="5856977" cy="1193410"/>
          </a:xfrm>
          <a:custGeom>
            <a:avLst/>
            <a:gdLst>
              <a:gd name="connsiteX0" fmla="*/ 0 w 5856977"/>
              <a:gd name="connsiteY0" fmla="*/ 0 h 1193410"/>
              <a:gd name="connsiteX1" fmla="*/ 1138553 w 5856977"/>
              <a:gd name="connsiteY1" fmla="*/ 1193410 h 1193410"/>
              <a:gd name="connsiteX2" fmla="*/ 5856977 w 5856977"/>
              <a:gd name="connsiteY2" fmla="*/ 1182461 h 1193410"/>
            </a:gdLst>
            <a:ahLst/>
            <a:cxnLst>
              <a:cxn ang="0">
                <a:pos x="connsiteX0" y="connsiteY0"/>
              </a:cxn>
              <a:cxn ang="0">
                <a:pos x="connsiteX1" y="connsiteY1"/>
              </a:cxn>
              <a:cxn ang="0">
                <a:pos x="connsiteX2" y="connsiteY2"/>
              </a:cxn>
            </a:cxnLst>
            <a:rect l="l" t="t" r="r" b="b"/>
            <a:pathLst>
              <a:path w="5856977" h="1193410">
                <a:moveTo>
                  <a:pt x="0" y="0"/>
                </a:moveTo>
                <a:lnTo>
                  <a:pt x="1138553" y="1193410"/>
                </a:lnTo>
                <a:lnTo>
                  <a:pt x="5856977" y="1182461"/>
                </a:lnTo>
              </a:path>
            </a:pathLst>
          </a:custGeom>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76" name="Freeform 75"/>
          <p:cNvSpPr/>
          <p:nvPr/>
        </p:nvSpPr>
        <p:spPr>
          <a:xfrm>
            <a:off x="3352800" y="1567354"/>
            <a:ext cx="5560844" cy="588145"/>
          </a:xfrm>
          <a:custGeom>
            <a:avLst/>
            <a:gdLst>
              <a:gd name="connsiteX0" fmla="*/ 0 w 5846030"/>
              <a:gd name="connsiteY0" fmla="*/ 0 h 1193410"/>
              <a:gd name="connsiteX1" fmla="*/ 1138553 w 5846030"/>
              <a:gd name="connsiteY1" fmla="*/ 1193410 h 1193410"/>
              <a:gd name="connsiteX2" fmla="*/ 5846030 w 5846030"/>
              <a:gd name="connsiteY2" fmla="*/ 1193410 h 1193410"/>
            </a:gdLst>
            <a:ahLst/>
            <a:cxnLst>
              <a:cxn ang="0">
                <a:pos x="connsiteX0" y="connsiteY0"/>
              </a:cxn>
              <a:cxn ang="0">
                <a:pos x="connsiteX1" y="connsiteY1"/>
              </a:cxn>
              <a:cxn ang="0">
                <a:pos x="connsiteX2" y="connsiteY2"/>
              </a:cxn>
            </a:cxnLst>
            <a:rect l="l" t="t" r="r" b="b"/>
            <a:pathLst>
              <a:path w="5846030" h="1193410">
                <a:moveTo>
                  <a:pt x="0" y="0"/>
                </a:moveTo>
                <a:lnTo>
                  <a:pt x="1138553" y="1193410"/>
                </a:lnTo>
                <a:lnTo>
                  <a:pt x="5846030" y="1193410"/>
                </a:lnTo>
              </a:path>
            </a:pathLst>
          </a:custGeom>
          <a:ln w="63500">
            <a:solidFill>
              <a:srgbClr val="E8C83C"/>
            </a:solidFill>
          </a:ln>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82" name="TextBox 81"/>
          <p:cNvSpPr txBox="1"/>
          <p:nvPr/>
        </p:nvSpPr>
        <p:spPr>
          <a:xfrm>
            <a:off x="8914964" y="1214598"/>
            <a:ext cx="1524436"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الروم الكاثوليك</a:t>
            </a:r>
            <a:endParaRPr lang="en-US" sz="1050" b="1" dirty="0">
              <a:solidFill>
                <a:srgbClr val="FFFFFF"/>
              </a:solidFill>
              <a:latin typeface="Arial" panose="020B0604020202020204" pitchFamily="34" charset="0"/>
              <a:cs typeface="Arial" panose="020B0604020202020204" pitchFamily="34" charset="0"/>
            </a:endParaRPr>
          </a:p>
        </p:txBody>
      </p:sp>
      <p:sp>
        <p:nvSpPr>
          <p:cNvPr id="83" name="TextBox 82"/>
          <p:cNvSpPr txBox="1"/>
          <p:nvPr/>
        </p:nvSpPr>
        <p:spPr>
          <a:xfrm>
            <a:off x="8926348" y="811700"/>
            <a:ext cx="1524436"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البروتستانتية</a:t>
            </a:r>
            <a:endParaRPr lang="en-US" sz="1050" b="1" dirty="0">
              <a:solidFill>
                <a:srgbClr val="FFFFFF"/>
              </a:solidFill>
              <a:latin typeface="Arial" panose="020B0604020202020204" pitchFamily="34" charset="0"/>
              <a:cs typeface="Arial" panose="020B0604020202020204" pitchFamily="34" charset="0"/>
            </a:endParaRPr>
          </a:p>
        </p:txBody>
      </p:sp>
      <p:sp>
        <p:nvSpPr>
          <p:cNvPr id="84" name="TextBox 83"/>
          <p:cNvSpPr txBox="1"/>
          <p:nvPr/>
        </p:nvSpPr>
        <p:spPr>
          <a:xfrm>
            <a:off x="8915400" y="2030900"/>
            <a:ext cx="2057400"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كنيسة الشرق</a:t>
            </a:r>
            <a:endParaRPr lang="en-US" sz="1050" b="1" dirty="0">
              <a:solidFill>
                <a:srgbClr val="FFFFFF"/>
              </a:solidFill>
              <a:latin typeface="Arial" panose="020B0604020202020204" pitchFamily="34" charset="0"/>
              <a:cs typeface="Arial" panose="020B0604020202020204" pitchFamily="34" charset="0"/>
            </a:endParaRPr>
          </a:p>
        </p:txBody>
      </p:sp>
      <p:sp>
        <p:nvSpPr>
          <p:cNvPr id="85" name="TextBox 84"/>
          <p:cNvSpPr txBox="1"/>
          <p:nvPr/>
        </p:nvSpPr>
        <p:spPr>
          <a:xfrm>
            <a:off x="8915400" y="1660849"/>
            <a:ext cx="1524436" cy="253916"/>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الأرثوذكس الشرقيين</a:t>
            </a:r>
            <a:endParaRPr lang="en-US" sz="1050" b="1" dirty="0">
              <a:solidFill>
                <a:srgbClr val="FFFFFF"/>
              </a:solidFill>
              <a:latin typeface="Arial" panose="020B0604020202020204" pitchFamily="34" charset="0"/>
              <a:cs typeface="Arial" panose="020B0604020202020204" pitchFamily="34" charset="0"/>
            </a:endParaRPr>
          </a:p>
        </p:txBody>
      </p:sp>
      <p:sp>
        <p:nvSpPr>
          <p:cNvPr id="77" name="Freeform 76"/>
          <p:cNvSpPr/>
          <p:nvPr/>
        </p:nvSpPr>
        <p:spPr>
          <a:xfrm>
            <a:off x="6910230" y="936742"/>
            <a:ext cx="2005171" cy="402455"/>
          </a:xfrm>
          <a:custGeom>
            <a:avLst/>
            <a:gdLst>
              <a:gd name="connsiteX0" fmla="*/ 0 w 2014362"/>
              <a:gd name="connsiteY0" fmla="*/ 591230 h 591230"/>
              <a:gd name="connsiteX1" fmla="*/ 810124 w 2014362"/>
              <a:gd name="connsiteY1" fmla="*/ 0 h 591230"/>
              <a:gd name="connsiteX2" fmla="*/ 2014362 w 2014362"/>
              <a:gd name="connsiteY2" fmla="*/ 10948 h 591230"/>
            </a:gdLst>
            <a:ahLst/>
            <a:cxnLst>
              <a:cxn ang="0">
                <a:pos x="connsiteX0" y="connsiteY0"/>
              </a:cxn>
              <a:cxn ang="0">
                <a:pos x="connsiteX1" y="connsiteY1"/>
              </a:cxn>
              <a:cxn ang="0">
                <a:pos x="connsiteX2" y="connsiteY2"/>
              </a:cxn>
            </a:cxnLst>
            <a:rect l="l" t="t" r="r" b="b"/>
            <a:pathLst>
              <a:path w="2014362" h="591230">
                <a:moveTo>
                  <a:pt x="0" y="591230"/>
                </a:moveTo>
                <a:lnTo>
                  <a:pt x="810124" y="0"/>
                </a:lnTo>
                <a:lnTo>
                  <a:pt x="2014362" y="10948"/>
                </a:lnTo>
              </a:path>
            </a:pathLst>
          </a:custGeom>
          <a:ln w="63500">
            <a:solidFill>
              <a:srgbClr val="008000"/>
            </a:solidFill>
          </a:ln>
        </p:spPr>
        <p:txBody>
          <a:bodyPr vert="horz" wrap="square" lIns="91440" tIns="45720" rIns="91440" bIns="45720" numCol="1" rtlCol="0" anchor="t" anchorCtr="0" compatLnSpc="1">
            <a:prstTxWarp prst="textNoShape">
              <a:avLst/>
            </a:prstTxWarp>
          </a:bodyPr>
          <a:lstStyle/>
          <a:p>
            <a:endParaRPr lang="en-US" sz="1400" b="1" dirty="0">
              <a:solidFill>
                <a:srgbClr val="FFFFFF"/>
              </a:solidFill>
              <a:latin typeface="Arial" panose="020B0604020202020204" pitchFamily="34" charset="0"/>
              <a:cs typeface="Arial" panose="020B0604020202020204" pitchFamily="34" charset="0"/>
            </a:endParaRPr>
          </a:p>
        </p:txBody>
      </p:sp>
      <p:sp>
        <p:nvSpPr>
          <p:cNvPr id="63" name="Donut 62"/>
          <p:cNvSpPr/>
          <p:nvPr/>
        </p:nvSpPr>
        <p:spPr bwMode="auto">
          <a:xfrm>
            <a:off x="3246120" y="1310640"/>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87" name="TextBox 86"/>
          <p:cNvSpPr txBox="1"/>
          <p:nvPr/>
        </p:nvSpPr>
        <p:spPr>
          <a:xfrm>
            <a:off x="4572000" y="1018402"/>
            <a:ext cx="2133600" cy="253916"/>
          </a:xfrm>
          <a:prstGeom prst="rect">
            <a:avLst/>
          </a:prstGeom>
          <a:noFill/>
        </p:spPr>
        <p:txBody>
          <a:bodyPr wrap="square" rtlCol="0">
            <a:spAutoFit/>
          </a:bodyPr>
          <a:lstStyle/>
          <a:p>
            <a:pPr algn="ctr"/>
            <a:r>
              <a:rPr lang="ar-JO" sz="1050" b="1" u="sng" dirty="0">
                <a:solidFill>
                  <a:srgbClr val="FFFFFF"/>
                </a:solidFill>
                <a:latin typeface="Arial" panose="020B0604020202020204" pitchFamily="34" charset="0"/>
                <a:cs typeface="Arial" panose="020B0604020202020204" pitchFamily="34" charset="0"/>
              </a:rPr>
              <a:t>الإنقسام الكبير (1054)</a:t>
            </a:r>
            <a:endParaRPr lang="en-US" sz="1050" b="1" u="sng" dirty="0">
              <a:solidFill>
                <a:srgbClr val="FFFFFF"/>
              </a:solidFill>
              <a:latin typeface="Arial" panose="020B0604020202020204" pitchFamily="34" charset="0"/>
              <a:cs typeface="Arial" panose="020B0604020202020204" pitchFamily="34" charset="0"/>
            </a:endParaRPr>
          </a:p>
        </p:txBody>
      </p:sp>
      <p:sp>
        <p:nvSpPr>
          <p:cNvPr id="88" name="Donut 87"/>
          <p:cNvSpPr/>
          <p:nvPr/>
        </p:nvSpPr>
        <p:spPr bwMode="auto">
          <a:xfrm>
            <a:off x="5562600" y="1338753"/>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89" name="TextBox 88"/>
          <p:cNvSpPr txBox="1"/>
          <p:nvPr/>
        </p:nvSpPr>
        <p:spPr>
          <a:xfrm>
            <a:off x="4756808" y="5884253"/>
            <a:ext cx="1371600"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الحكم الإسلامي</a:t>
            </a:r>
            <a:endParaRPr lang="en-US" sz="1050" b="1" dirty="0">
              <a:solidFill>
                <a:srgbClr val="FFFFFF"/>
              </a:solidFill>
              <a:latin typeface="Arial" panose="020B0604020202020204" pitchFamily="34" charset="0"/>
              <a:cs typeface="Arial" panose="020B0604020202020204" pitchFamily="34" charset="0"/>
            </a:endParaRPr>
          </a:p>
        </p:txBody>
      </p:sp>
      <p:cxnSp>
        <p:nvCxnSpPr>
          <p:cNvPr id="90" name="Straight Arrow Connector 89"/>
          <p:cNvCxnSpPr/>
          <p:nvPr/>
        </p:nvCxnSpPr>
        <p:spPr bwMode="auto">
          <a:xfrm flipV="1">
            <a:off x="4811112" y="6186101"/>
            <a:ext cx="1295836" cy="295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 name="Donut 91"/>
          <p:cNvSpPr/>
          <p:nvPr/>
        </p:nvSpPr>
        <p:spPr bwMode="auto">
          <a:xfrm>
            <a:off x="6729860" y="1058218"/>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94" name="TextBox 93"/>
          <p:cNvSpPr txBox="1"/>
          <p:nvPr/>
        </p:nvSpPr>
        <p:spPr>
          <a:xfrm>
            <a:off x="6629400" y="637402"/>
            <a:ext cx="2971800" cy="253916"/>
          </a:xfrm>
          <a:prstGeom prst="rect">
            <a:avLst/>
          </a:prstGeom>
          <a:noFill/>
        </p:spPr>
        <p:txBody>
          <a:bodyPr wrap="square" rtlCol="0">
            <a:spAutoFit/>
          </a:bodyPr>
          <a:lstStyle/>
          <a:p>
            <a:pPr algn="ctr"/>
            <a:r>
              <a:rPr lang="ar-JO" sz="1050" b="1" u="sng" dirty="0">
                <a:solidFill>
                  <a:srgbClr val="FFFFFF"/>
                </a:solidFill>
                <a:latin typeface="Arial" panose="020B0604020202020204" pitchFamily="34" charset="0"/>
                <a:cs typeface="Arial" panose="020B0604020202020204" pitchFamily="34" charset="0"/>
              </a:rPr>
              <a:t>الإصلاح البروتستانتي (1517)</a:t>
            </a:r>
            <a:endParaRPr lang="en-US" sz="1050" b="1" u="sng" dirty="0">
              <a:solidFill>
                <a:srgbClr val="FFFFFF"/>
              </a:solidFill>
              <a:latin typeface="Arial" panose="020B0604020202020204" pitchFamily="34" charset="0"/>
              <a:cs typeface="Arial" panose="020B0604020202020204" pitchFamily="34" charset="0"/>
            </a:endParaRPr>
          </a:p>
        </p:txBody>
      </p:sp>
      <p:sp>
        <p:nvSpPr>
          <p:cNvPr id="95" name="Donut 94"/>
          <p:cNvSpPr/>
          <p:nvPr/>
        </p:nvSpPr>
        <p:spPr bwMode="auto">
          <a:xfrm>
            <a:off x="8229600" y="3763525"/>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96" name="TextBox 95"/>
          <p:cNvSpPr txBox="1"/>
          <p:nvPr/>
        </p:nvSpPr>
        <p:spPr>
          <a:xfrm>
            <a:off x="8413536" y="3707300"/>
            <a:ext cx="16448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ريتشي في الصين (1582)</a:t>
            </a:r>
            <a:endParaRPr lang="en-US" sz="1050" b="1" dirty="0">
              <a:solidFill>
                <a:srgbClr val="FFFFFF"/>
              </a:solidFill>
              <a:latin typeface="Arial" panose="020B0604020202020204" pitchFamily="34" charset="0"/>
              <a:cs typeface="Arial" panose="020B0604020202020204" pitchFamily="34" charset="0"/>
            </a:endParaRPr>
          </a:p>
        </p:txBody>
      </p:sp>
      <p:sp>
        <p:nvSpPr>
          <p:cNvPr id="99" name="Donut 98"/>
          <p:cNvSpPr/>
          <p:nvPr/>
        </p:nvSpPr>
        <p:spPr bwMode="auto">
          <a:xfrm>
            <a:off x="8501992" y="4509255"/>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00" name="TextBox 99"/>
          <p:cNvSpPr txBox="1"/>
          <p:nvPr/>
        </p:nvSpPr>
        <p:spPr>
          <a:xfrm>
            <a:off x="8685928" y="4463978"/>
            <a:ext cx="2439708"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الألمان في تايوان (1642-77)</a:t>
            </a:r>
            <a:endParaRPr lang="en-US" sz="1050" b="1" dirty="0">
              <a:solidFill>
                <a:srgbClr val="FFFFFF"/>
              </a:solidFill>
              <a:latin typeface="Arial" panose="020B0604020202020204" pitchFamily="34" charset="0"/>
              <a:cs typeface="Arial" panose="020B0604020202020204" pitchFamily="34" charset="0"/>
            </a:endParaRPr>
          </a:p>
        </p:txBody>
      </p:sp>
      <p:sp>
        <p:nvSpPr>
          <p:cNvPr id="103" name="Donut 102"/>
          <p:cNvSpPr/>
          <p:nvPr/>
        </p:nvSpPr>
        <p:spPr bwMode="auto">
          <a:xfrm>
            <a:off x="8915400" y="475326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04" name="TextBox 103"/>
          <p:cNvSpPr txBox="1"/>
          <p:nvPr/>
        </p:nvSpPr>
        <p:spPr>
          <a:xfrm>
            <a:off x="9099336" y="4707992"/>
            <a:ext cx="1644864"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كاري في الهند (1793)</a:t>
            </a:r>
            <a:endParaRPr lang="en-US" sz="1050" b="1" dirty="0">
              <a:solidFill>
                <a:srgbClr val="FFFFFF"/>
              </a:solidFill>
              <a:latin typeface="Arial" panose="020B0604020202020204" pitchFamily="34" charset="0"/>
              <a:cs typeface="Arial" panose="020B0604020202020204" pitchFamily="34" charset="0"/>
            </a:endParaRPr>
          </a:p>
        </p:txBody>
      </p:sp>
      <p:sp>
        <p:nvSpPr>
          <p:cNvPr id="105" name="Donut 104"/>
          <p:cNvSpPr/>
          <p:nvPr/>
        </p:nvSpPr>
        <p:spPr bwMode="auto">
          <a:xfrm>
            <a:off x="9296400" y="5009670"/>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06" name="TextBox 105"/>
          <p:cNvSpPr txBox="1"/>
          <p:nvPr/>
        </p:nvSpPr>
        <p:spPr>
          <a:xfrm>
            <a:off x="7162800" y="4964393"/>
            <a:ext cx="2307460"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جودسونز في بورما (1812)</a:t>
            </a:r>
            <a:endParaRPr lang="en-US" sz="1050" b="1" dirty="0">
              <a:solidFill>
                <a:srgbClr val="FFFFFF"/>
              </a:solidFill>
              <a:latin typeface="Arial" panose="020B0604020202020204" pitchFamily="34" charset="0"/>
              <a:cs typeface="Arial" panose="020B0604020202020204" pitchFamily="34" charset="0"/>
            </a:endParaRPr>
          </a:p>
        </p:txBody>
      </p:sp>
      <p:sp>
        <p:nvSpPr>
          <p:cNvPr id="107" name="Donut 106"/>
          <p:cNvSpPr/>
          <p:nvPr/>
        </p:nvSpPr>
        <p:spPr bwMode="auto">
          <a:xfrm>
            <a:off x="9655940" y="555947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08" name="TextBox 107"/>
          <p:cNvSpPr txBox="1"/>
          <p:nvPr/>
        </p:nvSpPr>
        <p:spPr>
          <a:xfrm>
            <a:off x="7478548" y="5514202"/>
            <a:ext cx="2307460"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نهضة بيونغ يانغ (1907)</a:t>
            </a:r>
            <a:endParaRPr lang="en-US" sz="1050" b="1" dirty="0">
              <a:solidFill>
                <a:srgbClr val="FFFFFF"/>
              </a:solidFill>
              <a:latin typeface="Arial" panose="020B0604020202020204" pitchFamily="34" charset="0"/>
              <a:cs typeface="Arial" panose="020B0604020202020204" pitchFamily="34" charset="0"/>
            </a:endParaRPr>
          </a:p>
        </p:txBody>
      </p:sp>
      <p:sp>
        <p:nvSpPr>
          <p:cNvPr id="109" name="Donut 108"/>
          <p:cNvSpPr/>
          <p:nvPr/>
        </p:nvSpPr>
        <p:spPr bwMode="auto">
          <a:xfrm>
            <a:off x="9448800" y="52656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10" name="TextBox 109"/>
          <p:cNvSpPr txBox="1"/>
          <p:nvPr/>
        </p:nvSpPr>
        <p:spPr>
          <a:xfrm>
            <a:off x="7805244" y="5231300"/>
            <a:ext cx="1905000"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تايلور في بورما (1866)</a:t>
            </a:r>
            <a:endParaRPr lang="en-US" sz="1050" b="1" dirty="0">
              <a:solidFill>
                <a:srgbClr val="FFFFFF"/>
              </a:solidFill>
              <a:latin typeface="Arial" panose="020B0604020202020204" pitchFamily="34" charset="0"/>
              <a:cs typeface="Arial" panose="020B0604020202020204" pitchFamily="34" charset="0"/>
            </a:endParaRPr>
          </a:p>
        </p:txBody>
      </p:sp>
      <p:sp>
        <p:nvSpPr>
          <p:cNvPr id="111" name="TextBox 110"/>
          <p:cNvSpPr txBox="1"/>
          <p:nvPr/>
        </p:nvSpPr>
        <p:spPr>
          <a:xfrm>
            <a:off x="1512616" y="2438401"/>
            <a:ext cx="1785444"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التقليد السوري</a:t>
            </a:r>
            <a:endParaRPr lang="en-US" sz="1050" b="1" dirty="0">
              <a:solidFill>
                <a:srgbClr val="FFFFFF"/>
              </a:solidFill>
              <a:latin typeface="Arial" panose="020B0604020202020204" pitchFamily="34" charset="0"/>
              <a:cs typeface="Arial" panose="020B0604020202020204" pitchFamily="34" charset="0"/>
            </a:endParaRPr>
          </a:p>
        </p:txBody>
      </p:sp>
      <p:sp>
        <p:nvSpPr>
          <p:cNvPr id="112" name="TextBox 111"/>
          <p:cNvSpPr txBox="1"/>
          <p:nvPr/>
        </p:nvSpPr>
        <p:spPr>
          <a:xfrm>
            <a:off x="1752600" y="2672047"/>
            <a:ext cx="457200"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50</a:t>
            </a:r>
            <a:endParaRPr lang="en-US" sz="1050" b="1" dirty="0">
              <a:solidFill>
                <a:srgbClr val="FFFFFF"/>
              </a:solidFill>
              <a:latin typeface="Arial" panose="020B0604020202020204" pitchFamily="34" charset="0"/>
              <a:cs typeface="Arial" panose="020B0604020202020204" pitchFamily="34" charset="0"/>
            </a:endParaRPr>
          </a:p>
        </p:txBody>
      </p:sp>
      <p:sp>
        <p:nvSpPr>
          <p:cNvPr id="113" name="TextBox 112"/>
          <p:cNvSpPr txBox="1"/>
          <p:nvPr/>
        </p:nvSpPr>
        <p:spPr>
          <a:xfrm>
            <a:off x="2667000" y="2667001"/>
            <a:ext cx="457200"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225</a:t>
            </a:r>
            <a:endParaRPr lang="en-US" sz="1050" b="1" dirty="0">
              <a:solidFill>
                <a:srgbClr val="FFFFFF"/>
              </a:solidFill>
              <a:latin typeface="Arial" panose="020B0604020202020204" pitchFamily="34" charset="0"/>
              <a:cs typeface="Arial" panose="020B0604020202020204" pitchFamily="34" charset="0"/>
            </a:endParaRPr>
          </a:p>
        </p:txBody>
      </p:sp>
      <p:cxnSp>
        <p:nvCxnSpPr>
          <p:cNvPr id="114" name="Straight Arrow Connector 113"/>
          <p:cNvCxnSpPr/>
          <p:nvPr/>
        </p:nvCxnSpPr>
        <p:spPr bwMode="auto">
          <a:xfrm>
            <a:off x="2056964" y="2813498"/>
            <a:ext cx="686236"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6" name="Donut 115"/>
          <p:cNvSpPr/>
          <p:nvPr/>
        </p:nvSpPr>
        <p:spPr bwMode="auto">
          <a:xfrm>
            <a:off x="2025864" y="434027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17" name="TextBox 116"/>
          <p:cNvSpPr txBox="1"/>
          <p:nvPr/>
        </p:nvSpPr>
        <p:spPr>
          <a:xfrm>
            <a:off x="2209799" y="4295002"/>
            <a:ext cx="2262493"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أداي إلى الرها (120)</a:t>
            </a:r>
            <a:endParaRPr lang="en-US" sz="1050" b="1" dirty="0">
              <a:solidFill>
                <a:srgbClr val="FFFFFF"/>
              </a:solidFill>
              <a:latin typeface="Arial" panose="020B0604020202020204" pitchFamily="34" charset="0"/>
              <a:cs typeface="Arial" panose="020B0604020202020204" pitchFamily="34" charset="0"/>
            </a:endParaRPr>
          </a:p>
        </p:txBody>
      </p:sp>
      <p:sp>
        <p:nvSpPr>
          <p:cNvPr id="118" name="TextBox 117"/>
          <p:cNvSpPr txBox="1"/>
          <p:nvPr/>
        </p:nvSpPr>
        <p:spPr>
          <a:xfrm>
            <a:off x="3472356" y="2438401"/>
            <a:ext cx="1785444"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طريق الحرير القديم</a:t>
            </a:r>
            <a:endParaRPr lang="en-US" sz="1050" b="1" dirty="0">
              <a:solidFill>
                <a:srgbClr val="FFFFFF"/>
              </a:solidFill>
              <a:latin typeface="Arial" panose="020B0604020202020204" pitchFamily="34" charset="0"/>
              <a:cs typeface="Arial" panose="020B0604020202020204" pitchFamily="34" charset="0"/>
            </a:endParaRPr>
          </a:p>
        </p:txBody>
      </p:sp>
      <p:sp>
        <p:nvSpPr>
          <p:cNvPr id="119" name="TextBox 118"/>
          <p:cNvSpPr txBox="1"/>
          <p:nvPr/>
        </p:nvSpPr>
        <p:spPr>
          <a:xfrm>
            <a:off x="5693104" y="2667001"/>
            <a:ext cx="555296" cy="253916"/>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1000</a:t>
            </a:r>
            <a:endParaRPr lang="en-US" sz="1050" b="1" dirty="0">
              <a:solidFill>
                <a:srgbClr val="FFFFFF"/>
              </a:solidFill>
              <a:latin typeface="Arial" panose="020B0604020202020204" pitchFamily="34" charset="0"/>
              <a:cs typeface="Arial" panose="020B0604020202020204" pitchFamily="34" charset="0"/>
            </a:endParaRPr>
          </a:p>
        </p:txBody>
      </p:sp>
      <p:cxnSp>
        <p:nvCxnSpPr>
          <p:cNvPr id="120" name="Straight Arrow Connector 119"/>
          <p:cNvCxnSpPr/>
          <p:nvPr/>
        </p:nvCxnSpPr>
        <p:spPr bwMode="auto">
          <a:xfrm>
            <a:off x="3058948" y="2813498"/>
            <a:ext cx="2656052"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2" name="TextBox 121"/>
          <p:cNvSpPr txBox="1"/>
          <p:nvPr/>
        </p:nvSpPr>
        <p:spPr>
          <a:xfrm>
            <a:off x="5910756" y="2438401"/>
            <a:ext cx="1785444"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إلى الشرق</a:t>
            </a:r>
            <a:endParaRPr lang="en-US" sz="1050" b="1" dirty="0">
              <a:solidFill>
                <a:srgbClr val="FFFFFF"/>
              </a:solidFill>
              <a:latin typeface="Arial" panose="020B0604020202020204" pitchFamily="34" charset="0"/>
              <a:cs typeface="Arial" panose="020B0604020202020204" pitchFamily="34" charset="0"/>
            </a:endParaRPr>
          </a:p>
        </p:txBody>
      </p:sp>
      <p:sp>
        <p:nvSpPr>
          <p:cNvPr id="123" name="TextBox 122"/>
          <p:cNvSpPr txBox="1"/>
          <p:nvPr/>
        </p:nvSpPr>
        <p:spPr>
          <a:xfrm>
            <a:off x="7369504" y="2590801"/>
            <a:ext cx="555296" cy="415498"/>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1350/1500</a:t>
            </a:r>
            <a:endParaRPr lang="en-US" sz="1050" b="1" dirty="0">
              <a:solidFill>
                <a:srgbClr val="FFFFFF"/>
              </a:solidFill>
              <a:latin typeface="Arial" panose="020B0604020202020204" pitchFamily="34" charset="0"/>
              <a:cs typeface="Arial" panose="020B0604020202020204" pitchFamily="34" charset="0"/>
            </a:endParaRPr>
          </a:p>
        </p:txBody>
      </p:sp>
      <p:cxnSp>
        <p:nvCxnSpPr>
          <p:cNvPr id="124" name="Straight Arrow Connector 123"/>
          <p:cNvCxnSpPr/>
          <p:nvPr/>
        </p:nvCxnSpPr>
        <p:spPr bwMode="auto">
          <a:xfrm>
            <a:off x="6183148" y="2813498"/>
            <a:ext cx="1208252"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8" name="TextBox 127"/>
          <p:cNvSpPr txBox="1"/>
          <p:nvPr/>
        </p:nvSpPr>
        <p:spPr>
          <a:xfrm>
            <a:off x="7543800" y="2438401"/>
            <a:ext cx="1785444"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الموجة الكاثوليكية</a:t>
            </a:r>
            <a:endParaRPr lang="en-US" sz="1050" b="1" dirty="0">
              <a:solidFill>
                <a:srgbClr val="FFFFFF"/>
              </a:solidFill>
              <a:latin typeface="Arial" panose="020B0604020202020204" pitchFamily="34" charset="0"/>
              <a:cs typeface="Arial" panose="020B0604020202020204" pitchFamily="34" charset="0"/>
            </a:endParaRPr>
          </a:p>
        </p:txBody>
      </p:sp>
      <p:sp>
        <p:nvSpPr>
          <p:cNvPr id="129" name="TextBox 128"/>
          <p:cNvSpPr txBox="1"/>
          <p:nvPr/>
        </p:nvSpPr>
        <p:spPr>
          <a:xfrm>
            <a:off x="8763000" y="2667001"/>
            <a:ext cx="555296"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1750</a:t>
            </a:r>
            <a:endParaRPr lang="en-US" sz="1050" b="1" dirty="0">
              <a:solidFill>
                <a:srgbClr val="FFFFFF"/>
              </a:solidFill>
              <a:latin typeface="Arial" panose="020B0604020202020204" pitchFamily="34" charset="0"/>
              <a:cs typeface="Arial" panose="020B0604020202020204" pitchFamily="34" charset="0"/>
            </a:endParaRPr>
          </a:p>
        </p:txBody>
      </p:sp>
      <p:cxnSp>
        <p:nvCxnSpPr>
          <p:cNvPr id="130" name="Straight Arrow Connector 129"/>
          <p:cNvCxnSpPr/>
          <p:nvPr/>
        </p:nvCxnSpPr>
        <p:spPr bwMode="auto">
          <a:xfrm flipV="1">
            <a:off x="8109608" y="2819400"/>
            <a:ext cx="653392" cy="2234"/>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4" name="TextBox 133"/>
          <p:cNvSpPr txBox="1"/>
          <p:nvPr/>
        </p:nvSpPr>
        <p:spPr>
          <a:xfrm>
            <a:off x="9829800" y="2667001"/>
            <a:ext cx="555296"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1900</a:t>
            </a:r>
            <a:endParaRPr lang="en-US" sz="1050" b="1" dirty="0">
              <a:solidFill>
                <a:srgbClr val="FFFFFF"/>
              </a:solidFill>
              <a:latin typeface="Arial" panose="020B0604020202020204" pitchFamily="34" charset="0"/>
              <a:cs typeface="Arial" panose="020B0604020202020204" pitchFamily="34" charset="0"/>
            </a:endParaRPr>
          </a:p>
        </p:txBody>
      </p:sp>
      <p:cxnSp>
        <p:nvCxnSpPr>
          <p:cNvPr id="135" name="Straight Arrow Connector 134"/>
          <p:cNvCxnSpPr>
            <a:stCxn id="129" idx="3"/>
          </p:cNvCxnSpPr>
          <p:nvPr/>
        </p:nvCxnSpPr>
        <p:spPr bwMode="auto">
          <a:xfrm>
            <a:off x="9318296" y="2797806"/>
            <a:ext cx="533400" cy="21594"/>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3" name="TextBox 142"/>
          <p:cNvSpPr txBox="1"/>
          <p:nvPr/>
        </p:nvSpPr>
        <p:spPr>
          <a:xfrm>
            <a:off x="8763000" y="2438401"/>
            <a:ext cx="1785444" cy="261610"/>
          </a:xfrm>
          <a:prstGeom prst="rect">
            <a:avLst/>
          </a:prstGeom>
          <a:noFill/>
        </p:spPr>
        <p:txBody>
          <a:bodyPr wrap="square" rtlCol="0">
            <a:spAutoFit/>
          </a:bodyPr>
          <a:lstStyle/>
          <a:p>
            <a:pPr algn="ctr"/>
            <a:r>
              <a:rPr lang="ar-JO" sz="1050" b="1" dirty="0">
                <a:solidFill>
                  <a:srgbClr val="FFFFFF"/>
                </a:solidFill>
                <a:latin typeface="Arial" panose="020B0604020202020204" pitchFamily="34" charset="0"/>
                <a:cs typeface="Arial" panose="020B0604020202020204" pitchFamily="34" charset="0"/>
              </a:rPr>
              <a:t>الموجة البروتستانتية</a:t>
            </a:r>
            <a:endParaRPr lang="en-US" sz="1050" b="1" dirty="0">
              <a:solidFill>
                <a:srgbClr val="FFFFFF"/>
              </a:solidFill>
              <a:latin typeface="Arial" panose="020B0604020202020204" pitchFamily="34" charset="0"/>
              <a:cs typeface="Arial" panose="020B0604020202020204" pitchFamily="34" charset="0"/>
            </a:endParaRPr>
          </a:p>
        </p:txBody>
      </p:sp>
      <p:sp>
        <p:nvSpPr>
          <p:cNvPr id="144" name="Donut 143"/>
          <p:cNvSpPr/>
          <p:nvPr/>
        </p:nvSpPr>
        <p:spPr bwMode="auto">
          <a:xfrm>
            <a:off x="6849416" y="4901037"/>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45" name="TextBox 144"/>
          <p:cNvSpPr txBox="1"/>
          <p:nvPr/>
        </p:nvSpPr>
        <p:spPr>
          <a:xfrm>
            <a:off x="4792016" y="4855760"/>
            <a:ext cx="2034448" cy="253916"/>
          </a:xfrm>
          <a:prstGeom prst="rect">
            <a:avLst/>
          </a:prstGeom>
          <a:noFill/>
        </p:spPr>
        <p:txBody>
          <a:bodyPr wrap="square" rtlCol="0">
            <a:spAutoFit/>
          </a:bodyPr>
          <a:lstStyle/>
          <a:p>
            <a:pPr algn="r"/>
            <a:r>
              <a:rPr lang="ar-JO" sz="1050" b="1" dirty="0">
                <a:solidFill>
                  <a:srgbClr val="FFFFFF"/>
                </a:solidFill>
                <a:latin typeface="Arial" panose="020B0604020202020204" pitchFamily="34" charset="0"/>
                <a:cs typeface="Arial" panose="020B0604020202020204" pitchFamily="34" charset="0"/>
              </a:rPr>
              <a:t>ماركو بولو إلى الصين (1275)</a:t>
            </a:r>
            <a:endParaRPr lang="en-US" sz="1050" b="1" dirty="0">
              <a:solidFill>
                <a:srgbClr val="FFFFFF"/>
              </a:solidFill>
              <a:latin typeface="Arial" panose="020B0604020202020204" pitchFamily="34" charset="0"/>
              <a:cs typeface="Arial" panose="020B0604020202020204" pitchFamily="34" charset="0"/>
            </a:endParaRPr>
          </a:p>
        </p:txBody>
      </p:sp>
      <p:sp>
        <p:nvSpPr>
          <p:cNvPr id="146" name="Donut 145"/>
          <p:cNvSpPr/>
          <p:nvPr/>
        </p:nvSpPr>
        <p:spPr bwMode="auto">
          <a:xfrm>
            <a:off x="5105400" y="40464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147" name="TextBox 146"/>
          <p:cNvSpPr txBox="1"/>
          <p:nvPr/>
        </p:nvSpPr>
        <p:spPr>
          <a:xfrm>
            <a:off x="5289336" y="4001151"/>
            <a:ext cx="2439708" cy="261610"/>
          </a:xfrm>
          <a:prstGeom prst="rect">
            <a:avLst/>
          </a:prstGeom>
          <a:noFill/>
        </p:spPr>
        <p:txBody>
          <a:bodyPr wrap="square" rtlCol="0">
            <a:spAutoFit/>
          </a:bodyPr>
          <a:lstStyle/>
          <a:p>
            <a:r>
              <a:rPr lang="ar-JO" sz="1050" b="1" dirty="0">
                <a:solidFill>
                  <a:srgbClr val="FFFFFF"/>
                </a:solidFill>
                <a:latin typeface="Arial" panose="020B0604020202020204" pitchFamily="34" charset="0"/>
                <a:cs typeface="Arial" panose="020B0604020202020204" pitchFamily="34" charset="0"/>
              </a:rPr>
              <a:t>تيموثاوس الأول (780-823)</a:t>
            </a:r>
            <a:endParaRPr lang="en-US" sz="105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41838"/>
            <a:ext cx="9144000" cy="5811362"/>
          </a:xfrm>
          <a:prstGeom prst="rect">
            <a:avLst/>
          </a:prstGeom>
        </p:spPr>
      </p:pic>
      <p:sp>
        <p:nvSpPr>
          <p:cNvPr id="5" name="Rectangle 4"/>
          <p:cNvSpPr/>
          <p:nvPr/>
        </p:nvSpPr>
        <p:spPr>
          <a:xfrm>
            <a:off x="1524001" y="76200"/>
            <a:ext cx="9142412" cy="769441"/>
          </a:xfrm>
          <a:prstGeom prst="rect">
            <a:avLst/>
          </a:prstGeom>
          <a:noFill/>
          <a:ln>
            <a:noFill/>
          </a:ln>
        </p:spPr>
        <p:txBody>
          <a:bodyPr wrap="square">
            <a:spAutoFit/>
          </a:bodyPr>
          <a:lstStyle/>
          <a:p>
            <a:pPr algn="ctr" fontAlgn="auto">
              <a:spcBef>
                <a:spcPts val="0"/>
              </a:spcBef>
              <a:spcAft>
                <a:spcPts val="0"/>
              </a:spcAft>
              <a:defRPr/>
            </a:pPr>
            <a:r>
              <a:rPr lang="ar-JO" sz="4400" b="1" dirty="0">
                <a:ln w="25400">
                  <a:solidFill>
                    <a:srgbClr val="000000"/>
                  </a:solidFill>
                </a:ln>
                <a:latin typeface="Arial" panose="020B0604020202020204" pitchFamily="34" charset="0"/>
                <a:cs typeface="Arial" panose="020B0604020202020204" pitchFamily="34" charset="0"/>
              </a:rPr>
              <a:t>خارطة الكنيسة الآسيوية</a:t>
            </a:r>
            <a:endParaRPr lang="en-US" sz="4400" b="1" dirty="0">
              <a:ln w="25400">
                <a:solidFill>
                  <a:srgbClr val="000000"/>
                </a:solidFill>
              </a:ln>
              <a:latin typeface="Arial" panose="020B0604020202020204" pitchFamily="34" charset="0"/>
              <a:cs typeface="Arial" panose="020B0604020202020204" pitchFamily="34" charset="0"/>
            </a:endParaRPr>
          </a:p>
        </p:txBody>
      </p:sp>
      <p:sp>
        <p:nvSpPr>
          <p:cNvPr id="8" name="Donut 7"/>
          <p:cNvSpPr/>
          <p:nvPr/>
        </p:nvSpPr>
        <p:spPr bwMode="auto">
          <a:xfrm>
            <a:off x="5334000" y="43994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9" name="Donut 8"/>
          <p:cNvSpPr/>
          <p:nvPr/>
        </p:nvSpPr>
        <p:spPr bwMode="auto">
          <a:xfrm>
            <a:off x="4191000" y="2265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11" name="TextBox 10"/>
          <p:cNvSpPr txBox="1"/>
          <p:nvPr/>
        </p:nvSpPr>
        <p:spPr>
          <a:xfrm>
            <a:off x="1600199" y="2685590"/>
            <a:ext cx="1143001"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أنطاكية (37)</a:t>
            </a:r>
            <a:endParaRPr lang="en-US" sz="1050" b="1" dirty="0">
              <a:latin typeface="Arial" panose="020B0604020202020204" pitchFamily="34" charset="0"/>
              <a:cs typeface="Arial" panose="020B0604020202020204" pitchFamily="34" charset="0"/>
            </a:endParaRPr>
          </a:p>
        </p:txBody>
      </p:sp>
      <p:sp>
        <p:nvSpPr>
          <p:cNvPr id="12" name="Donut 11"/>
          <p:cNvSpPr/>
          <p:nvPr/>
        </p:nvSpPr>
        <p:spPr bwMode="auto">
          <a:xfrm>
            <a:off x="6705600" y="1503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14" name="Donut 13"/>
          <p:cNvSpPr/>
          <p:nvPr/>
        </p:nvSpPr>
        <p:spPr bwMode="auto">
          <a:xfrm>
            <a:off x="4419601" y="2037238"/>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16" name="Donut 15"/>
          <p:cNvSpPr/>
          <p:nvPr/>
        </p:nvSpPr>
        <p:spPr bwMode="auto">
          <a:xfrm>
            <a:off x="2190268" y="245064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18" name="Donut 17"/>
          <p:cNvSpPr/>
          <p:nvPr/>
        </p:nvSpPr>
        <p:spPr bwMode="auto">
          <a:xfrm>
            <a:off x="7696200" y="249443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24" name="Donut 23"/>
          <p:cNvSpPr/>
          <p:nvPr/>
        </p:nvSpPr>
        <p:spPr bwMode="auto">
          <a:xfrm>
            <a:off x="2438401" y="2265838"/>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28" name="Donut 27"/>
          <p:cNvSpPr/>
          <p:nvPr/>
        </p:nvSpPr>
        <p:spPr bwMode="auto">
          <a:xfrm>
            <a:off x="2819401" y="2755885"/>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31" name="TextBox 30"/>
          <p:cNvSpPr txBox="1"/>
          <p:nvPr/>
        </p:nvSpPr>
        <p:spPr>
          <a:xfrm>
            <a:off x="1828799" y="1912641"/>
            <a:ext cx="1485897"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الرها (120)</a:t>
            </a:r>
            <a:endParaRPr lang="en-US" sz="1050" b="1" dirty="0">
              <a:latin typeface="Arial" panose="020B0604020202020204" pitchFamily="34" charset="0"/>
              <a:cs typeface="Arial" panose="020B0604020202020204" pitchFamily="34" charset="0"/>
            </a:endParaRPr>
          </a:p>
        </p:txBody>
      </p:sp>
      <p:sp>
        <p:nvSpPr>
          <p:cNvPr id="32" name="TextBox 31"/>
          <p:cNvSpPr txBox="1"/>
          <p:nvPr/>
        </p:nvSpPr>
        <p:spPr>
          <a:xfrm>
            <a:off x="2743200" y="2979441"/>
            <a:ext cx="1576537"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قطسيفون+ (410)</a:t>
            </a:r>
            <a:endParaRPr lang="en-US" sz="1050" b="1" dirty="0">
              <a:latin typeface="Arial" panose="020B0604020202020204" pitchFamily="34" charset="0"/>
              <a:cs typeface="Arial" panose="020B0604020202020204" pitchFamily="34" charset="0"/>
            </a:endParaRPr>
          </a:p>
        </p:txBody>
      </p:sp>
      <p:sp>
        <p:nvSpPr>
          <p:cNvPr id="36" name="TextBox 35"/>
          <p:cNvSpPr txBox="1"/>
          <p:nvPr/>
        </p:nvSpPr>
        <p:spPr>
          <a:xfrm>
            <a:off x="4277712" y="4323240"/>
            <a:ext cx="937168" cy="261610"/>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الهند (52)</a:t>
            </a:r>
            <a:endParaRPr lang="en-US" sz="1050" b="1" dirty="0">
              <a:latin typeface="Arial" panose="020B0604020202020204" pitchFamily="34" charset="0"/>
              <a:cs typeface="Arial" panose="020B0604020202020204" pitchFamily="34" charset="0"/>
            </a:endParaRPr>
          </a:p>
        </p:txBody>
      </p:sp>
      <p:sp>
        <p:nvSpPr>
          <p:cNvPr id="37" name="TextBox 36"/>
          <p:cNvSpPr txBox="1"/>
          <p:nvPr/>
        </p:nvSpPr>
        <p:spPr>
          <a:xfrm>
            <a:off x="4462956" y="2293640"/>
            <a:ext cx="1371599"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ميرف )553)</a:t>
            </a:r>
            <a:endParaRPr lang="en-US" sz="1050" b="1" dirty="0">
              <a:latin typeface="Arial" panose="020B0604020202020204" pitchFamily="34" charset="0"/>
              <a:cs typeface="Arial" panose="020B0604020202020204" pitchFamily="34" charset="0"/>
            </a:endParaRPr>
          </a:p>
        </p:txBody>
      </p:sp>
      <p:sp>
        <p:nvSpPr>
          <p:cNvPr id="38" name="Donut 37"/>
          <p:cNvSpPr/>
          <p:nvPr/>
        </p:nvSpPr>
        <p:spPr bwMode="auto">
          <a:xfrm>
            <a:off x="4277712" y="269255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39" name="TextBox 38"/>
          <p:cNvSpPr txBox="1"/>
          <p:nvPr/>
        </p:nvSpPr>
        <p:spPr>
          <a:xfrm>
            <a:off x="4549668" y="2641793"/>
            <a:ext cx="1519396"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هرات (585)</a:t>
            </a:r>
            <a:endParaRPr lang="en-US" sz="1050" b="1" dirty="0">
              <a:latin typeface="Arial" panose="020B0604020202020204" pitchFamily="34" charset="0"/>
              <a:cs typeface="Arial" panose="020B0604020202020204" pitchFamily="34" charset="0"/>
            </a:endParaRPr>
          </a:p>
        </p:txBody>
      </p:sp>
      <p:sp>
        <p:nvSpPr>
          <p:cNvPr id="40" name="TextBox 39"/>
          <p:cNvSpPr txBox="1"/>
          <p:nvPr/>
        </p:nvSpPr>
        <p:spPr>
          <a:xfrm>
            <a:off x="2743201" y="3284240"/>
            <a:ext cx="1576536"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بغدلد+ (781)</a:t>
            </a:r>
            <a:endParaRPr lang="en-US" sz="1050" b="1" dirty="0">
              <a:latin typeface="Arial" panose="020B0604020202020204" pitchFamily="34" charset="0"/>
              <a:cs typeface="Arial" panose="020B0604020202020204" pitchFamily="34" charset="0"/>
            </a:endParaRPr>
          </a:p>
        </p:txBody>
      </p:sp>
      <p:sp>
        <p:nvSpPr>
          <p:cNvPr id="41" name="TextBox 40"/>
          <p:cNvSpPr txBox="1"/>
          <p:nvPr/>
        </p:nvSpPr>
        <p:spPr>
          <a:xfrm>
            <a:off x="6553200" y="1150641"/>
            <a:ext cx="1714498"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كيريتس (1007)</a:t>
            </a:r>
            <a:endParaRPr lang="en-US" sz="1050" b="1" dirty="0">
              <a:latin typeface="Arial" panose="020B0604020202020204" pitchFamily="34" charset="0"/>
              <a:cs typeface="Arial" panose="020B0604020202020204" pitchFamily="34" charset="0"/>
            </a:endParaRPr>
          </a:p>
        </p:txBody>
      </p:sp>
      <p:sp>
        <p:nvSpPr>
          <p:cNvPr id="42" name="TextBox 41"/>
          <p:cNvSpPr txBox="1"/>
          <p:nvPr/>
        </p:nvSpPr>
        <p:spPr>
          <a:xfrm>
            <a:off x="4724401" y="1961040"/>
            <a:ext cx="1762012"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سمرقند (القرن الخامس)</a:t>
            </a:r>
            <a:endParaRPr lang="en-US" sz="1050" b="1" dirty="0">
              <a:latin typeface="Arial" panose="020B0604020202020204" pitchFamily="34" charset="0"/>
              <a:cs typeface="Arial" panose="020B0604020202020204" pitchFamily="34" charset="0"/>
            </a:endParaRPr>
          </a:p>
        </p:txBody>
      </p:sp>
      <p:sp>
        <p:nvSpPr>
          <p:cNvPr id="43" name="TextBox 42"/>
          <p:cNvSpPr txBox="1"/>
          <p:nvPr/>
        </p:nvSpPr>
        <p:spPr>
          <a:xfrm>
            <a:off x="7946697" y="2446041"/>
            <a:ext cx="1257299"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شيان (635)</a:t>
            </a:r>
            <a:endParaRPr lang="en-US" sz="1050" b="1" dirty="0">
              <a:latin typeface="Arial" panose="020B0604020202020204" pitchFamily="34" charset="0"/>
              <a:cs typeface="Arial" panose="020B0604020202020204" pitchFamily="34" charset="0"/>
            </a:endParaRPr>
          </a:p>
        </p:txBody>
      </p:sp>
      <p:sp>
        <p:nvSpPr>
          <p:cNvPr id="44" name="Donut 43"/>
          <p:cNvSpPr/>
          <p:nvPr/>
        </p:nvSpPr>
        <p:spPr bwMode="auto">
          <a:xfrm>
            <a:off x="5867401" y="127716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45" name="TextBox 44"/>
          <p:cNvSpPr txBox="1"/>
          <p:nvPr/>
        </p:nvSpPr>
        <p:spPr>
          <a:xfrm>
            <a:off x="5027612" y="1226841"/>
            <a:ext cx="1145379"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نيمانز</a:t>
            </a:r>
            <a:endParaRPr lang="en-US" sz="1050" b="1" dirty="0">
              <a:latin typeface="Arial" panose="020B0604020202020204" pitchFamily="34" charset="0"/>
              <a:cs typeface="Arial" panose="020B0604020202020204" pitchFamily="34" charset="0"/>
            </a:endParaRPr>
          </a:p>
        </p:txBody>
      </p:sp>
      <p:sp>
        <p:nvSpPr>
          <p:cNvPr id="47" name="Donut 46"/>
          <p:cNvSpPr/>
          <p:nvPr/>
        </p:nvSpPr>
        <p:spPr bwMode="auto">
          <a:xfrm>
            <a:off x="3962400" y="2505387"/>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48" name="TextBox 47"/>
          <p:cNvSpPr txBox="1"/>
          <p:nvPr/>
        </p:nvSpPr>
        <p:spPr>
          <a:xfrm>
            <a:off x="3188581" y="2189640"/>
            <a:ext cx="926219"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نيشافور</a:t>
            </a:r>
            <a:endParaRPr lang="en-US" sz="1050" b="1" dirty="0">
              <a:latin typeface="Arial" panose="020B0604020202020204" pitchFamily="34" charset="0"/>
              <a:cs typeface="Arial" panose="020B0604020202020204" pitchFamily="34" charset="0"/>
            </a:endParaRPr>
          </a:p>
        </p:txBody>
      </p:sp>
      <p:sp>
        <p:nvSpPr>
          <p:cNvPr id="49" name="Donut 48"/>
          <p:cNvSpPr/>
          <p:nvPr/>
        </p:nvSpPr>
        <p:spPr bwMode="auto">
          <a:xfrm>
            <a:off x="2754149" y="2505387"/>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50" name="TextBox 49"/>
          <p:cNvSpPr txBox="1"/>
          <p:nvPr/>
        </p:nvSpPr>
        <p:spPr>
          <a:xfrm>
            <a:off x="3004209" y="2489394"/>
            <a:ext cx="980086"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أربيل</a:t>
            </a:r>
            <a:endParaRPr lang="en-US" sz="1050" b="1" dirty="0">
              <a:latin typeface="Arial" panose="020B0604020202020204" pitchFamily="34" charset="0"/>
              <a:cs typeface="Arial" panose="020B0604020202020204" pitchFamily="34" charset="0"/>
            </a:endParaRPr>
          </a:p>
        </p:txBody>
      </p:sp>
      <p:sp>
        <p:nvSpPr>
          <p:cNvPr id="51" name="Donut 50"/>
          <p:cNvSpPr/>
          <p:nvPr/>
        </p:nvSpPr>
        <p:spPr bwMode="auto">
          <a:xfrm>
            <a:off x="6019801" y="165816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52" name="TextBox 51"/>
          <p:cNvSpPr txBox="1"/>
          <p:nvPr/>
        </p:nvSpPr>
        <p:spPr>
          <a:xfrm>
            <a:off x="5181600" y="1607841"/>
            <a:ext cx="1145379"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الإيغور</a:t>
            </a:r>
            <a:endParaRPr lang="en-US" sz="1050" b="1" dirty="0">
              <a:latin typeface="Arial" panose="020B0604020202020204" pitchFamily="34" charset="0"/>
              <a:cs typeface="Arial" panose="020B0604020202020204" pitchFamily="34" charset="0"/>
            </a:endParaRPr>
          </a:p>
        </p:txBody>
      </p:sp>
      <p:sp>
        <p:nvSpPr>
          <p:cNvPr id="53" name="Donut 52"/>
          <p:cNvSpPr/>
          <p:nvPr/>
        </p:nvSpPr>
        <p:spPr bwMode="auto">
          <a:xfrm>
            <a:off x="8283903" y="3479136"/>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54" name="TextBox 53"/>
          <p:cNvSpPr txBox="1"/>
          <p:nvPr/>
        </p:nvSpPr>
        <p:spPr>
          <a:xfrm>
            <a:off x="7696201" y="3104039"/>
            <a:ext cx="1142999"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ماكاو</a:t>
            </a:r>
            <a:endParaRPr lang="en-US" sz="1050" b="1" dirty="0">
              <a:latin typeface="Arial" panose="020B0604020202020204" pitchFamily="34" charset="0"/>
              <a:cs typeface="Arial" panose="020B0604020202020204" pitchFamily="34" charset="0"/>
            </a:endParaRPr>
          </a:p>
        </p:txBody>
      </p:sp>
      <p:sp>
        <p:nvSpPr>
          <p:cNvPr id="55" name="Donut 54"/>
          <p:cNvSpPr/>
          <p:nvPr/>
        </p:nvSpPr>
        <p:spPr bwMode="auto">
          <a:xfrm>
            <a:off x="7818120" y="1503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dirty="0">
              <a:latin typeface="Arial" panose="020B0604020202020204" pitchFamily="34" charset="0"/>
              <a:cs typeface="Arial" panose="020B0604020202020204" pitchFamily="34" charset="0"/>
            </a:endParaRPr>
          </a:p>
        </p:txBody>
      </p:sp>
      <p:sp>
        <p:nvSpPr>
          <p:cNvPr id="57" name="TextBox 56"/>
          <p:cNvSpPr txBox="1"/>
          <p:nvPr/>
        </p:nvSpPr>
        <p:spPr>
          <a:xfrm>
            <a:off x="8120555" y="1455441"/>
            <a:ext cx="1709245" cy="253916"/>
          </a:xfrm>
          <a:prstGeom prst="rect">
            <a:avLst/>
          </a:prstGeom>
          <a:solidFill>
            <a:schemeClr val="bg2"/>
          </a:solidFill>
        </p:spPr>
        <p:txBody>
          <a:bodyPr wrap="square" rtlCol="0">
            <a:spAutoFit/>
          </a:bodyPr>
          <a:lstStyle/>
          <a:p>
            <a:pPr algn="ctr"/>
            <a:r>
              <a:rPr lang="ar-JO" sz="1050" b="1" dirty="0">
                <a:latin typeface="Arial" panose="020B0604020202020204" pitchFamily="34" charset="0"/>
                <a:cs typeface="Arial" panose="020B0604020202020204" pitchFamily="34" charset="0"/>
              </a:rPr>
              <a:t>كاراكوروم (1246)</a:t>
            </a:r>
            <a:endParaRPr 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78639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367556168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58897" y="636983"/>
            <a:ext cx="12309796" cy="5650045"/>
          </a:xfrm>
          <a:prstGeom prst="rect">
            <a:avLst/>
          </a:prstGeom>
        </p:spPr>
      </p:pic>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تاريخ الكنيسة الآسيوية</a:t>
            </a:r>
            <a:r>
              <a:rPr lang="en-US" sz="3200" dirty="0">
                <a:solidFill>
                  <a:srgbClr val="FFFFFF"/>
                </a:solidFill>
                <a:ea typeface="ＭＳ Ｐゴシック" charset="0"/>
                <a:cs typeface="Arial" panose="020B0604020202020204" pitchFamily="34" charset="0"/>
              </a:rPr>
              <a:t> at BibleStudyDownloads.org</a:t>
            </a:r>
            <a:endParaRPr lang="en-US" sz="13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2192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21914" tIns="60957" rIns="121914" bIns="6095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219140" eaLnBrk="1" hangingPunct="1"/>
            <a:r>
              <a:rPr lang="ar-JO" sz="4300" b="1" dirty="0">
                <a:solidFill>
                  <a:srgbClr val="FFFFFF"/>
                </a:solidFill>
                <a:latin typeface="Arial" panose="020B0604020202020204" pitchFamily="34" charset="0"/>
                <a:cs typeface="Arial" panose="020B0604020202020204" pitchFamily="34" charset="0"/>
              </a:rPr>
              <a:t>قم بتنزيل العرض التقديمي مجاناً</a:t>
            </a:r>
            <a:endParaRPr lang="en-US" sz="1500" b="1" dirty="0">
              <a:solidFill>
                <a:srgbClr val="FFFFFF"/>
              </a:solidFill>
              <a:latin typeface="Arial" panose="020B0604020202020204" pitchFamily="34" charset="0"/>
              <a:cs typeface="Arial" panose="020B0604020202020204" pitchFamily="34" charset="0"/>
            </a:endParaRPr>
          </a:p>
        </p:txBody>
      </p:sp>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2949150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3200" b="1" dirty="0">
                <a:solidFill>
                  <a:srgbClr val="000000"/>
                </a:solidFill>
                <a:latin typeface="Arial" panose="020B0604020202020204" pitchFamily="34" charset="0"/>
                <a:cs typeface="Arial" panose="020B0604020202020204" pitchFamily="34" charset="0"/>
              </a:rPr>
              <a:t>وقال: </a:t>
            </a:r>
            <a:endParaRPr lang="ar-JO" sz="32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3200" b="1" dirty="0">
                <a:solidFill>
                  <a:srgbClr val="000000"/>
                </a:solidFill>
                <a:latin typeface="Arial" panose="020B0604020202020204" pitchFamily="34" charset="0"/>
                <a:cs typeface="Arial" panose="020B0604020202020204" pitchFamily="34" charset="0"/>
              </a:rPr>
              <a:t>لقد اشتريتك منه. </a:t>
            </a:r>
            <a:endParaRPr lang="ar-JO" sz="32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3200" b="1" dirty="0">
                <a:solidFill>
                  <a:srgbClr val="000000"/>
                </a:solidFill>
                <a:latin typeface="Arial" panose="020B0604020202020204" pitchFamily="34" charset="0"/>
                <a:cs typeface="Arial" panose="020B0604020202020204" pitchFamily="34" charset="0"/>
              </a:rPr>
              <a:t>فالتزم الرسول الصمت. </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438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st-meets-we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47"/>
            <a:ext cx="12192000" cy="6834753"/>
          </a:xfrm>
          <a:prstGeom prst="rect">
            <a:avLst/>
          </a:prstGeom>
        </p:spPr>
      </p:pic>
      <p:sp>
        <p:nvSpPr>
          <p:cNvPr id="5" name="Rectangle 4"/>
          <p:cNvSpPr/>
          <p:nvPr/>
        </p:nvSpPr>
        <p:spPr>
          <a:xfrm>
            <a:off x="1905000" y="519499"/>
            <a:ext cx="8001000" cy="646331"/>
          </a:xfrm>
          <a:prstGeom prst="rect">
            <a:avLst/>
          </a:prstGeom>
          <a:solidFill>
            <a:srgbClr val="000000"/>
          </a:solidFill>
          <a:ln>
            <a:noFill/>
          </a:ln>
        </p:spPr>
        <p:txBody>
          <a:bodyPr anchor="ct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رسالة آسيا إلى أوروبا</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رسالة من زعيم براهما من البنغال كيشوب شاندرا شسين</a:t>
            </a:r>
            <a:endParaRPr lang="en-US" sz="1800" b="1" dirty="0">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2209800" y="1371601"/>
            <a:ext cx="7772400" cy="224676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أليست آسيا هي مسقط رأس الأنبياء والقديسين العظماء؟ أليست آسيا مكاناً مقدساً للحج بالنسبة لبقية العالم؟ نعم على أرض آسيا انتعش وازدهر الذين عند أقدامهم ينبغي أن يسجد العالم، إن الأديان العظيمة التي أعطت الحياة ولالخلاص للملايين من البشر يرجعون في أوصولهم إلى آسيا. </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569412"/>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215680" y="548680"/>
            <a:ext cx="5688632"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3. وفي اليوم التالي</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نهض الرسول مبكر</a:t>
            </a: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وصلى وتضرع إلى الرب</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وقال: سأذهب حيثما تريد</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أيها الرب يسوع:</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لتكن مشيئتك.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وذهب إلى التاجر أبانيس،</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ولم يأخذ معه شيئ</a:t>
            </a:r>
            <a:r>
              <a:rPr lang="ar-JO" sz="2800" b="1" dirty="0">
                <a:solidFill>
                  <a:srgbClr val="000000"/>
                </a:solidFill>
                <a:latin typeface="Arial" panose="020B0604020202020204" pitchFamily="34" charset="0"/>
                <a:cs typeface="Arial" panose="020B0604020202020204" pitchFamily="34" charset="0"/>
              </a:rPr>
              <a:t>اً</a:t>
            </a:r>
            <a:r>
              <a:rPr lang="ar-SA" sz="2800" b="1" dirty="0">
                <a:solidFill>
                  <a:srgbClr val="000000"/>
                </a:solidFill>
                <a:latin typeface="Arial" panose="020B0604020202020204" pitchFamily="34" charset="0"/>
                <a:cs typeface="Arial" panose="020B0604020202020204" pitchFamily="34" charset="0"/>
              </a:rPr>
              <a:t> على الإطلاق، سوى ثمنه لا غير.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403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476672"/>
            <a:ext cx="5832648"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ولأن الرب أعطاه إياها قائلاً: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ليكن ثمنك معك،</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ومع نعمتي،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حيثما تذهب.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ووجد الرسول التاجر أبانيس</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يحمل حقائبه على متن السفينة، فابتدأ هو أيض</a:t>
            </a:r>
            <a:r>
              <a:rPr lang="ar-JO" sz="2800" b="1" dirty="0">
                <a:solidFill>
                  <a:srgbClr val="000000"/>
                </a:solidFill>
                <a:latin typeface="Arial" panose="020B0604020202020204" pitchFamily="34" charset="0"/>
                <a:cs typeface="Arial" panose="020B0604020202020204" pitchFamily="34" charset="0"/>
              </a:rPr>
              <a:t>اً</a:t>
            </a: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يحملها معه. </a:t>
            </a: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36428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548680"/>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ولما كانا في السفينة</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واستقرا فيها،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سأل أبانيس الرسول قائلاً:</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ما الحرف التي تتقنها؟ </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فقال: يمكنني أن أصنع المحاريث</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من الخشب والنيّرُ والمثاقب</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(مناخس الثيران، كلمة سريانية) والقوارب والمجاذيف للقوارب والصواري والبكرات؛</a:t>
            </a:r>
            <a:endParaRPr lang="ar-JO"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000"/>
                </a:solidFill>
                <a:latin typeface="Arial" panose="020B0604020202020204" pitchFamily="34" charset="0"/>
                <a:cs typeface="Arial" panose="020B0604020202020204" pitchFamily="34" charset="0"/>
              </a:rPr>
              <a:t> مقطوعة بالحجر. </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735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9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3143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وأعمدة ومعابد ومحاكم للملوك.</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 فقال له التاجر أبانيس:</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 نعم، هذا هو نوع الحرفيّ الذي نحتاجه</a:t>
            </a:r>
            <a:r>
              <a:rPr lang="ar-JO" sz="2800" b="1" dirty="0">
                <a:solidFill>
                  <a:srgbClr val="000514"/>
                </a:solidFill>
                <a:latin typeface="Arial" panose="020B0604020202020204" pitchFamily="34" charset="0"/>
                <a:cs typeface="Arial" panose="020B0604020202020204" pitchFamily="34" charset="0"/>
              </a:rPr>
              <a:t>،</a:t>
            </a:r>
            <a:r>
              <a:rPr lang="ar-SA" sz="2800" b="1" dirty="0">
                <a:solidFill>
                  <a:srgbClr val="000514"/>
                </a:solidFill>
                <a:latin typeface="Arial" panose="020B0604020202020204" pitchFamily="34" charset="0"/>
                <a:cs typeface="Arial" panose="020B0604020202020204" pitchFamily="34" charset="0"/>
              </a:rPr>
              <a:t> وابتدءا بالإبحار</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 عائدين إلى الوطن؛ </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وكانت الرياح مواتية لهم،</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 وأبحروا بنجاح </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حتى وصلوا إلى أندرابوليس</a:t>
            </a:r>
            <a:endParaRPr lang="ar-JO" sz="2800" b="1" dirty="0">
              <a:solidFill>
                <a:srgbClr val="000514"/>
              </a:solidFill>
              <a:latin typeface="Arial" panose="020B0604020202020204" pitchFamily="34" charset="0"/>
              <a:cs typeface="Arial" panose="020B0604020202020204" pitchFamily="34" charset="0"/>
            </a:endParaRPr>
          </a:p>
          <a:p>
            <a:pPr algn="ctr" eaLnBrk="1" hangingPunct="1">
              <a:spcBef>
                <a:spcPct val="20000"/>
              </a:spcBef>
              <a:defRPr/>
            </a:pPr>
            <a:r>
              <a:rPr lang="ar-SA" sz="2800" b="1" dirty="0">
                <a:solidFill>
                  <a:srgbClr val="000514"/>
                </a:solidFill>
                <a:latin typeface="Arial" panose="020B0604020202020204" pitchFamily="34" charset="0"/>
                <a:cs typeface="Arial" panose="020B0604020202020204" pitchFamily="34" charset="0"/>
              </a:rPr>
              <a:t> (في اليونانية تسمى سانداروك)، المدينة الملكية.</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213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76200"/>
            <a:ext cx="9144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1509713" y="609600"/>
            <a:ext cx="9144001" cy="4587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b="1" dirty="0">
                <a:latin typeface="Arial" panose="020B0604020202020204" pitchFamily="34" charset="0"/>
                <a:cs typeface="Arial" panose="020B0604020202020204" pitchFamily="34" charset="0"/>
              </a:rPr>
              <a:t>طرق التجارة عبر آسيا (القرن الأول الميلادي)</a:t>
            </a:r>
            <a:endParaRPr lang="en-US"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8229600" cy="461665"/>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ar-JO" b="1" dirty="0">
                <a:latin typeface="Arial" panose="020B0604020202020204" pitchFamily="34" charset="0"/>
                <a:cs typeface="Arial" panose="020B0604020202020204" pitchFamily="34" charset="0"/>
              </a:rPr>
              <a:t>في القرن الأول كان هناك سفينة واحدة تبحر من مصر إلى الهند كل ثلاثة أيام</a:t>
            </a:r>
            <a:endParaRPr lang="en-US" b="1" dirty="0">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8958" y="381000"/>
            <a:ext cx="9137455" cy="6085545"/>
          </a:xfrm>
          <a:prstGeom prst="rect">
            <a:avLst/>
          </a:prstGeom>
        </p:spPr>
      </p:pic>
    </p:spTree>
    <p:extLst>
      <p:ext uri="{BB962C8B-B14F-4D97-AF65-F5344CB8AC3E}">
        <p14:creationId xmlns:p14="http://schemas.microsoft.com/office/powerpoint/2010/main" val="3569083049"/>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0"/>
            <a:ext cx="9144000" cy="68580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5058" y="303212"/>
            <a:ext cx="5136783" cy="5640388"/>
          </a:xfrm>
          <a:prstGeom prst="rect">
            <a:avLst/>
          </a:prstGeom>
        </p:spPr>
      </p:pic>
    </p:spTree>
    <p:extLst>
      <p:ext uri="{BB962C8B-B14F-4D97-AF65-F5344CB8AC3E}">
        <p14:creationId xmlns:p14="http://schemas.microsoft.com/office/powerpoint/2010/main" val="3839969834"/>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7" name="Picture 1" descr="turkey-map.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0838" y="-76200"/>
            <a:ext cx="110188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nut 2"/>
          <p:cNvSpPr/>
          <p:nvPr/>
        </p:nvSpPr>
        <p:spPr bwMode="auto">
          <a:xfrm>
            <a:off x="4648200" y="4419600"/>
            <a:ext cx="1295400" cy="12192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_1st_Century_Eastern_Secti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5" name="Rectangle 4"/>
          <p:cNvSpPr/>
          <p:nvPr/>
        </p:nvSpPr>
        <p:spPr>
          <a:xfrm>
            <a:off x="2743200" y="381000"/>
            <a:ext cx="6781800" cy="707886"/>
          </a:xfrm>
          <a:prstGeom prst="rect">
            <a:avLst/>
          </a:prstGeom>
          <a:solidFill>
            <a:srgbClr val="000514"/>
          </a:solidFill>
          <a:ln>
            <a:noFill/>
          </a:ln>
        </p:spPr>
        <p:txBody>
          <a:bodyPr wrap="square">
            <a:spAutoFit/>
          </a:bodyPr>
          <a:lstStyle/>
          <a:p>
            <a:pPr algn="ctr" fontAlgn="auto">
              <a:spcBef>
                <a:spcPts val="0"/>
              </a:spcBef>
              <a:spcAft>
                <a:spcPts val="0"/>
              </a:spcAft>
            </a:pPr>
            <a:r>
              <a:rPr lang="ar-JO" sz="4000" b="1" dirty="0">
                <a:ln w="25400">
                  <a:solidFill>
                    <a:srgbClr val="000000"/>
                  </a:solidFill>
                </a:ln>
                <a:latin typeface="Arial" panose="020B0604020202020204" pitchFamily="34" charset="0"/>
                <a:cs typeface="Arial" panose="020B0604020202020204" pitchFamily="34" charset="0"/>
              </a:rPr>
              <a:t>الكنيسة في أنطاكية</a:t>
            </a:r>
            <a:endParaRPr lang="en-US" sz="4000" b="1" dirty="0">
              <a:ln w="25400">
                <a:solidFill>
                  <a:srgbClr val="000000"/>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759057"/>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Picture 3" descr="Saint Peter's Church in Syrian Antio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2413" cy="68568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743200" y="381000"/>
            <a:ext cx="6781800" cy="707886"/>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الكنيسة في أنطاكية</a:t>
            </a:r>
            <a:endParaRPr lang="en-US" sz="36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676400" y="1219200"/>
            <a:ext cx="8915400" cy="1323439"/>
          </a:xfrm>
          <a:prstGeom prst="rect">
            <a:avLst/>
          </a:prstGeom>
          <a:solidFill>
            <a:srgbClr val="000000"/>
          </a:solidFill>
          <a:ln>
            <a:noFill/>
          </a:ln>
        </p:spPr>
        <p:txBody>
          <a:bodyPr>
            <a:spAutoFit/>
          </a:bodyPr>
          <a:lstStyle>
            <a:defPPr>
              <a:defRPr lang="en-US"/>
            </a:defPPr>
            <a:lvl1pPr algn="ctr">
              <a:defRPr sz="3600" b="1">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ar-JO" dirty="0"/>
              <a:t>ذهب تركيز المسيحية الغربية من أنطاكية إلى أفسس ومن ثم إلى روما</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7" descr="east-meets-we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247"/>
            <a:ext cx="12192000" cy="6834753"/>
          </a:xfrm>
          <a:prstGeom prst="rect">
            <a:avLst/>
          </a:prstGeom>
        </p:spPr>
      </p:pic>
      <p:sp>
        <p:nvSpPr>
          <p:cNvPr id="5" name="Rectangle 4"/>
          <p:cNvSpPr/>
          <p:nvPr/>
        </p:nvSpPr>
        <p:spPr>
          <a:xfrm>
            <a:off x="1828800" y="381000"/>
            <a:ext cx="8458200" cy="923330"/>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رسالة آسيا إلى أوروبا</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رسالة من زعيم براهما من البنغال كيشوب شاندرا سين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2209800" y="1371600"/>
            <a:ext cx="7772400" cy="138499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لكن آسيا ليست مجرد أرض مقدسة ... ففي هذا المكان الواحد يمكنك أن تعد الأنبياء القادة وكل العباقرة الدينيين العظماء في العالم، لا يوجد نبي عظيم ولد خارج حدود آسيا.</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91488"/>
      </p:ext>
    </p:extLst>
  </p:cSld>
  <p:clrMapOvr>
    <a:overrideClrMapping bg1="dk2" tx1="lt1" bg2="dk1" tx2="lt2" accent1="accent1" accent2="accent2" accent3="accent3" accent4="accent4" accent5="accent5" accent6="accent6" hlink="hlink" folHlink="folHlink"/>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ChurchIns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2743200" y="381000"/>
            <a:ext cx="6781800" cy="707886"/>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الكنيسة في أنطاكية</a:t>
            </a:r>
            <a:endParaRPr lang="en-US" sz="36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8229600" cy="1323439"/>
          </a:xfrm>
          <a:prstGeom prst="rect">
            <a:avLst/>
          </a:prstGeom>
          <a:solidFill>
            <a:srgbClr val="000000"/>
          </a:solidFill>
          <a:ln>
            <a:noFill/>
          </a:ln>
        </p:spPr>
        <p:txBody>
          <a:bodyPr>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ذهب تركيز المسيحية الغربية من أنطاكية إلى أفسس ومن ثم إلى روما.</a:t>
            </a:r>
          </a:p>
        </p:txBody>
      </p:sp>
      <p:sp>
        <p:nvSpPr>
          <p:cNvPr id="6" name="Text Box 7"/>
          <p:cNvSpPr txBox="1">
            <a:spLocks noChangeArrowheads="1"/>
          </p:cNvSpPr>
          <p:nvPr/>
        </p:nvSpPr>
        <p:spPr bwMode="auto">
          <a:xfrm>
            <a:off x="1905000" y="2773741"/>
            <a:ext cx="8229600" cy="2554545"/>
          </a:xfrm>
          <a:prstGeom prst="rect">
            <a:avLst/>
          </a:prstGeom>
          <a:solidFill>
            <a:srgbClr val="000000"/>
          </a:solidFill>
          <a:ln>
            <a:noFill/>
          </a:ln>
        </p:spPr>
        <p:txBody>
          <a:bodyPr>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بحسب التقليد نعرف أنه عندما أخذ يسوع طفلاً وأجلسه على ركبته في متى 18 فإن هذا الطفل هو أغناطيوس الذي أصبح الأسقف الثالث في أنطاكية.</a:t>
            </a:r>
            <a:endParaRPr lang="en-US" dirty="0"/>
          </a:p>
        </p:txBody>
      </p:sp>
    </p:spTree>
    <p:extLst>
      <p:ext uri="{BB962C8B-B14F-4D97-AF65-F5344CB8AC3E}">
        <p14:creationId xmlns:p14="http://schemas.microsoft.com/office/powerpoint/2010/main" val="28151241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ChurchIns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2743200" y="381000"/>
            <a:ext cx="6781800" cy="707886"/>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الكنيسة في أنطاكية</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731284"/>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Fath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38" y="-1"/>
            <a:ext cx="9240449" cy="6856413"/>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الكنيسة السريانية القديمة</a:t>
            </a:r>
            <a:endParaRPr lang="en-US" sz="3600" b="1" dirty="0">
              <a:latin typeface="Arial" panose="020B0604020202020204" pitchFamily="34" charset="0"/>
              <a:cs typeface="Arial" panose="020B0604020202020204" pitchFamily="34" charset="0"/>
            </a:endParaRP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كنيسة القديس حنانيا، دمشق، سوريا</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1488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07981"/>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Fath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38" y="-1"/>
            <a:ext cx="9240449" cy="6856413"/>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الكنيسة السريانية القديمة</a:t>
            </a:r>
            <a:endParaRPr lang="en-US" sz="3600" b="1" dirty="0">
              <a:latin typeface="Arial" panose="020B0604020202020204" pitchFamily="34" charset="0"/>
              <a:cs typeface="Arial" panose="020B0604020202020204" pitchFamily="34" charset="0"/>
            </a:endParaRP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القديس حنانيا، دمشق، سوريا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0973561"/>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894238"/>
            <a:ext cx="9144000" cy="5811362"/>
          </a:xfrm>
          <a:prstGeom prst="rect">
            <a:avLst/>
          </a:prstGeom>
        </p:spPr>
      </p:pic>
      <p:sp>
        <p:nvSpPr>
          <p:cNvPr id="6" name="TextBox 5"/>
          <p:cNvSpPr txBox="1"/>
          <p:nvPr/>
        </p:nvSpPr>
        <p:spPr>
          <a:xfrm>
            <a:off x="5528734" y="2751261"/>
            <a:ext cx="948267" cy="584775"/>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لومبيني</a:t>
            </a:r>
          </a:p>
          <a:p>
            <a:pPr algn="ctr"/>
            <a:r>
              <a:rPr lang="ar-JO" sz="1600" b="1" dirty="0">
                <a:solidFill>
                  <a:schemeClr val="bg2"/>
                </a:solidFill>
                <a:latin typeface="Arial" panose="020B0604020202020204" pitchFamily="34" charset="0"/>
                <a:cs typeface="Arial" panose="020B0604020202020204" pitchFamily="34" charset="0"/>
              </a:rPr>
              <a:t>نيبال</a:t>
            </a:r>
            <a:endParaRPr lang="en-US" sz="1600" b="1" dirty="0">
              <a:solidFill>
                <a:schemeClr val="bg2"/>
              </a:solidFill>
              <a:latin typeface="Arial" panose="020B0604020202020204" pitchFamily="34" charset="0"/>
              <a:cs typeface="Arial" panose="020B0604020202020204" pitchFamily="34" charset="0"/>
            </a:endParaRPr>
          </a:p>
        </p:txBody>
      </p:sp>
      <p:sp>
        <p:nvSpPr>
          <p:cNvPr id="7" name="Donut 6"/>
          <p:cNvSpPr/>
          <p:nvPr/>
        </p:nvSpPr>
        <p:spPr bwMode="auto">
          <a:xfrm>
            <a:off x="5548489" y="2646838"/>
            <a:ext cx="914400" cy="914400"/>
          </a:xfrm>
          <a:prstGeom prst="donut">
            <a:avLst>
              <a:gd name="adj" fmla="val 10603"/>
            </a:avLst>
          </a:prstGeom>
          <a:solidFill>
            <a:srgbClr val="E8C83C"/>
          </a:solidFill>
          <a:ln w="9525" cap="flat" cmpd="sng" algn="ctr">
            <a:solidFill>
              <a:srgbClr val="E8C83C"/>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8" name="TextBox 7"/>
          <p:cNvSpPr txBox="1"/>
          <p:nvPr/>
        </p:nvSpPr>
        <p:spPr>
          <a:xfrm>
            <a:off x="1967090" y="4704238"/>
            <a:ext cx="1100667" cy="261610"/>
          </a:xfrm>
          <a:prstGeom prst="rect">
            <a:avLst/>
          </a:prstGeom>
          <a:noFill/>
        </p:spPr>
        <p:txBody>
          <a:bodyPr wrap="square" rtlCol="0">
            <a:spAutoFit/>
          </a:bodyPr>
          <a:lstStyle/>
          <a:p>
            <a:r>
              <a:rPr lang="ar-JO" sz="1100" b="1" dirty="0">
                <a:solidFill>
                  <a:schemeClr val="bg2"/>
                </a:solidFill>
                <a:latin typeface="Arial" panose="020B0604020202020204" pitchFamily="34" charset="0"/>
                <a:cs typeface="Arial" panose="020B0604020202020204" pitchFamily="34" charset="0"/>
              </a:rPr>
              <a:t>البوذية</a:t>
            </a:r>
            <a:endParaRPr lang="en-US" sz="1100" b="1" dirty="0">
              <a:solidFill>
                <a:schemeClr val="bg2"/>
              </a:solidFill>
              <a:latin typeface="Arial" panose="020B0604020202020204" pitchFamily="34" charset="0"/>
              <a:cs typeface="Arial" panose="020B0604020202020204" pitchFamily="34" charset="0"/>
            </a:endParaRPr>
          </a:p>
        </p:txBody>
      </p:sp>
      <p:sp>
        <p:nvSpPr>
          <p:cNvPr id="9" name="Donut 8"/>
          <p:cNvSpPr/>
          <p:nvPr/>
        </p:nvSpPr>
        <p:spPr bwMode="auto">
          <a:xfrm>
            <a:off x="1667256" y="4704238"/>
            <a:ext cx="274320" cy="274320"/>
          </a:xfrm>
          <a:prstGeom prst="donut">
            <a:avLst>
              <a:gd name="adj" fmla="val 10603"/>
            </a:avLst>
          </a:prstGeom>
          <a:solidFill>
            <a:srgbClr val="E8C83C"/>
          </a:solidFill>
          <a:ln w="38100" cap="flat" cmpd="sng" algn="ctr">
            <a:solidFill>
              <a:srgbClr val="E8C83C"/>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2" name="TextBox 11"/>
          <p:cNvSpPr txBox="1"/>
          <p:nvPr/>
        </p:nvSpPr>
        <p:spPr>
          <a:xfrm>
            <a:off x="8119534" y="2308171"/>
            <a:ext cx="948267" cy="646331"/>
          </a:xfrm>
          <a:prstGeom prst="rect">
            <a:avLst/>
          </a:prstGeom>
          <a:noFill/>
        </p:spPr>
        <p:txBody>
          <a:bodyPr wrap="square" rtlCol="0">
            <a:spAutoFit/>
          </a:bodyPr>
          <a:lstStyle/>
          <a:p>
            <a:pPr algn="ctr"/>
            <a:r>
              <a:rPr lang="ar-JO" b="1" dirty="0">
                <a:solidFill>
                  <a:schemeClr val="bg2"/>
                </a:solidFill>
                <a:latin typeface="Arial" panose="020B0604020202020204" pitchFamily="34" charset="0"/>
                <a:cs typeface="Arial" panose="020B0604020202020204" pitchFamily="34" charset="0"/>
              </a:rPr>
              <a:t>تشوفو.</a:t>
            </a:r>
          </a:p>
          <a:p>
            <a:pPr algn="ctr"/>
            <a:r>
              <a:rPr lang="ar-JO" b="1" dirty="0">
                <a:solidFill>
                  <a:schemeClr val="bg2"/>
                </a:solidFill>
                <a:latin typeface="Arial" panose="020B0604020202020204" pitchFamily="34" charset="0"/>
                <a:cs typeface="Arial" panose="020B0604020202020204" pitchFamily="34" charset="0"/>
              </a:rPr>
              <a:t>الصين</a:t>
            </a:r>
            <a:endParaRPr lang="en-US" b="1" dirty="0">
              <a:solidFill>
                <a:schemeClr val="bg2"/>
              </a:solidFill>
              <a:latin typeface="Arial" panose="020B0604020202020204" pitchFamily="34" charset="0"/>
              <a:cs typeface="Arial" panose="020B0604020202020204" pitchFamily="34" charset="0"/>
            </a:endParaRPr>
          </a:p>
        </p:txBody>
      </p:sp>
      <p:sp>
        <p:nvSpPr>
          <p:cNvPr id="13" name="Donut 12"/>
          <p:cNvSpPr/>
          <p:nvPr/>
        </p:nvSpPr>
        <p:spPr bwMode="auto">
          <a:xfrm>
            <a:off x="8153400" y="2265838"/>
            <a:ext cx="914400" cy="914400"/>
          </a:xfrm>
          <a:prstGeom prst="donut">
            <a:avLst>
              <a:gd name="adj" fmla="val 10603"/>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4" name="TextBox 13"/>
          <p:cNvSpPr txBox="1"/>
          <p:nvPr/>
        </p:nvSpPr>
        <p:spPr>
          <a:xfrm>
            <a:off x="1962122" y="5042906"/>
            <a:ext cx="1314478" cy="307777"/>
          </a:xfrm>
          <a:prstGeom prst="rect">
            <a:avLst/>
          </a:prstGeom>
          <a:noFill/>
        </p:spPr>
        <p:txBody>
          <a:bodyPr wrap="square" rtlCol="0">
            <a:spAutoFit/>
          </a:bodyPr>
          <a:lstStyle/>
          <a:p>
            <a:r>
              <a:rPr lang="ar-JO" sz="1400" b="1" dirty="0">
                <a:solidFill>
                  <a:schemeClr val="bg2"/>
                </a:solidFill>
                <a:latin typeface="Arial" panose="020B0604020202020204" pitchFamily="34" charset="0"/>
                <a:cs typeface="Arial" panose="020B0604020202020204" pitchFamily="34" charset="0"/>
              </a:rPr>
              <a:t>الكونفوشوسية</a:t>
            </a:r>
            <a:endParaRPr lang="en-US" sz="1400" b="1" dirty="0">
              <a:solidFill>
                <a:schemeClr val="bg2"/>
              </a:solidFill>
              <a:latin typeface="Arial" panose="020B0604020202020204" pitchFamily="34" charset="0"/>
              <a:cs typeface="Arial" panose="020B0604020202020204" pitchFamily="34" charset="0"/>
            </a:endParaRPr>
          </a:p>
        </p:txBody>
      </p:sp>
      <p:sp>
        <p:nvSpPr>
          <p:cNvPr id="15" name="Donut 14"/>
          <p:cNvSpPr/>
          <p:nvPr/>
        </p:nvSpPr>
        <p:spPr bwMode="auto">
          <a:xfrm>
            <a:off x="1662289" y="5042905"/>
            <a:ext cx="274320" cy="274320"/>
          </a:xfrm>
          <a:prstGeom prst="donut">
            <a:avLst>
              <a:gd name="adj" fmla="val 10603"/>
            </a:avLst>
          </a:prstGeom>
          <a:solidFill>
            <a:schemeClr val="tx2">
              <a:lumMod val="50000"/>
            </a:schemeClr>
          </a:solidFill>
          <a:ln w="38100" cap="flat" cmpd="sng" algn="ctr">
            <a:solidFill>
              <a:schemeClr val="accent2">
                <a:lumMod val="75000"/>
              </a:schemeClr>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6" name="TextBox 15"/>
          <p:cNvSpPr txBox="1"/>
          <p:nvPr/>
        </p:nvSpPr>
        <p:spPr>
          <a:xfrm>
            <a:off x="5514623" y="3695063"/>
            <a:ext cx="781756" cy="584775"/>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ايودهيا</a:t>
            </a:r>
          </a:p>
          <a:p>
            <a:pPr algn="ctr"/>
            <a:r>
              <a:rPr lang="ar-JO" sz="1600" b="1" dirty="0">
                <a:solidFill>
                  <a:schemeClr val="bg2"/>
                </a:solidFill>
                <a:latin typeface="Arial" panose="020B0604020202020204" pitchFamily="34" charset="0"/>
                <a:cs typeface="Arial" panose="020B0604020202020204" pitchFamily="34" charset="0"/>
              </a:rPr>
              <a:t>الهند</a:t>
            </a:r>
            <a:endParaRPr lang="en-US" sz="1600" b="1" dirty="0">
              <a:solidFill>
                <a:schemeClr val="bg2"/>
              </a:solidFill>
              <a:latin typeface="Arial" panose="020B0604020202020204" pitchFamily="34" charset="0"/>
              <a:cs typeface="Arial" panose="020B0604020202020204" pitchFamily="34" charset="0"/>
            </a:endParaRPr>
          </a:p>
        </p:txBody>
      </p:sp>
      <p:sp>
        <p:nvSpPr>
          <p:cNvPr id="17" name="Donut 16"/>
          <p:cNvSpPr/>
          <p:nvPr/>
        </p:nvSpPr>
        <p:spPr bwMode="auto">
          <a:xfrm>
            <a:off x="5381978" y="3437060"/>
            <a:ext cx="914400" cy="914400"/>
          </a:xfrm>
          <a:prstGeom prst="donut">
            <a:avLst>
              <a:gd name="adj" fmla="val 10603"/>
            </a:avLst>
          </a:prstGeom>
          <a:solidFill>
            <a:srgbClr val="D25401"/>
          </a:solidFill>
          <a:ln w="9525" cap="flat" cmpd="sng" algn="ctr">
            <a:solidFill>
              <a:srgbClr val="D2540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8" name="TextBox 17"/>
          <p:cNvSpPr txBox="1"/>
          <p:nvPr/>
        </p:nvSpPr>
        <p:spPr>
          <a:xfrm>
            <a:off x="1962122" y="5378185"/>
            <a:ext cx="1314478" cy="261610"/>
          </a:xfrm>
          <a:prstGeom prst="rect">
            <a:avLst/>
          </a:prstGeom>
          <a:noFill/>
        </p:spPr>
        <p:txBody>
          <a:bodyPr wrap="square" rtlCol="0">
            <a:spAutoFit/>
          </a:bodyPr>
          <a:lstStyle/>
          <a:p>
            <a:r>
              <a:rPr lang="ar-JO" sz="1100" b="1" dirty="0">
                <a:solidFill>
                  <a:schemeClr val="bg2"/>
                </a:solidFill>
                <a:latin typeface="Arial" panose="020B0604020202020204" pitchFamily="34" charset="0"/>
                <a:cs typeface="Arial" panose="020B0604020202020204" pitchFamily="34" charset="0"/>
              </a:rPr>
              <a:t>الهندوسية</a:t>
            </a:r>
            <a:endParaRPr lang="en-US" sz="1100" b="1" dirty="0">
              <a:solidFill>
                <a:schemeClr val="bg2"/>
              </a:solidFill>
              <a:latin typeface="Arial" panose="020B0604020202020204" pitchFamily="34" charset="0"/>
              <a:cs typeface="Arial" panose="020B0604020202020204" pitchFamily="34" charset="0"/>
            </a:endParaRPr>
          </a:p>
        </p:txBody>
      </p:sp>
      <p:sp>
        <p:nvSpPr>
          <p:cNvPr id="19" name="Donut 18"/>
          <p:cNvSpPr/>
          <p:nvPr/>
        </p:nvSpPr>
        <p:spPr bwMode="auto">
          <a:xfrm>
            <a:off x="1662289" y="5378185"/>
            <a:ext cx="274320" cy="274320"/>
          </a:xfrm>
          <a:prstGeom prst="donut">
            <a:avLst>
              <a:gd name="adj" fmla="val 10603"/>
            </a:avLst>
          </a:prstGeom>
          <a:solidFill>
            <a:srgbClr val="D25401"/>
          </a:solidFill>
          <a:ln w="38100" cap="flat" cmpd="sng" algn="ctr">
            <a:solidFill>
              <a:srgbClr val="D2540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0" name="TextBox 19"/>
          <p:cNvSpPr txBox="1"/>
          <p:nvPr/>
        </p:nvSpPr>
        <p:spPr>
          <a:xfrm>
            <a:off x="2480734" y="3582342"/>
            <a:ext cx="948267" cy="830997"/>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مكة</a:t>
            </a:r>
          </a:p>
          <a:p>
            <a:pPr algn="ctr"/>
            <a:r>
              <a:rPr lang="ar-JO" sz="1600" b="1" dirty="0">
                <a:solidFill>
                  <a:schemeClr val="bg2"/>
                </a:solidFill>
                <a:latin typeface="Arial" panose="020B0604020202020204" pitchFamily="34" charset="0"/>
                <a:cs typeface="Arial" panose="020B0604020202020204" pitchFamily="34" charset="0"/>
              </a:rPr>
              <a:t>العربية السعودية</a:t>
            </a:r>
            <a:endParaRPr lang="en-US" sz="1600" b="1" dirty="0">
              <a:solidFill>
                <a:schemeClr val="bg2"/>
              </a:solidFill>
              <a:latin typeface="Arial" panose="020B0604020202020204" pitchFamily="34" charset="0"/>
              <a:cs typeface="Arial" panose="020B0604020202020204" pitchFamily="34" charset="0"/>
            </a:endParaRPr>
          </a:p>
        </p:txBody>
      </p:sp>
      <p:sp>
        <p:nvSpPr>
          <p:cNvPr id="21" name="Donut 20"/>
          <p:cNvSpPr/>
          <p:nvPr/>
        </p:nvSpPr>
        <p:spPr bwMode="auto">
          <a:xfrm>
            <a:off x="2452511" y="3470927"/>
            <a:ext cx="914400" cy="914400"/>
          </a:xfrm>
          <a:prstGeom prst="donut">
            <a:avLst>
              <a:gd name="adj" fmla="val 10603"/>
            </a:avLst>
          </a:prstGeom>
          <a:solidFill>
            <a:srgbClr val="008000"/>
          </a:solidFill>
          <a:ln w="9525" cap="flat" cmpd="sng" algn="ctr">
            <a:solidFill>
              <a:srgbClr val="008000"/>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2" name="TextBox 21"/>
          <p:cNvSpPr txBox="1"/>
          <p:nvPr/>
        </p:nvSpPr>
        <p:spPr>
          <a:xfrm>
            <a:off x="2480733" y="3695063"/>
            <a:ext cx="45719" cy="461665"/>
          </a:xfrm>
          <a:prstGeom prst="rect">
            <a:avLst/>
          </a:prstGeom>
          <a:noFill/>
        </p:spPr>
        <p:txBody>
          <a:bodyPr wrap="square" rtlCol="0">
            <a:spAutoFit/>
          </a:bodyPr>
          <a:lstStyle/>
          <a:p>
            <a:pPr algn="ctr"/>
            <a:r>
              <a:rPr lang="ar-JO" sz="2400" b="1" dirty="0">
                <a:solidFill>
                  <a:schemeClr val="bg2"/>
                </a:solidFill>
                <a:latin typeface="Arial" panose="020B0604020202020204" pitchFamily="34" charset="0"/>
                <a:cs typeface="Arial" panose="020B0604020202020204" pitchFamily="34" charset="0"/>
              </a:rPr>
              <a:t>ك</a:t>
            </a:r>
            <a:endParaRPr lang="en-US" sz="2400" b="1" dirty="0">
              <a:solidFill>
                <a:schemeClr val="bg2"/>
              </a:solidFill>
              <a:latin typeface="Arial" panose="020B0604020202020204" pitchFamily="34" charset="0"/>
              <a:cs typeface="Arial" panose="020B0604020202020204" pitchFamily="34" charset="0"/>
            </a:endParaRPr>
          </a:p>
        </p:txBody>
      </p:sp>
      <p:sp>
        <p:nvSpPr>
          <p:cNvPr id="23" name="TextBox 22"/>
          <p:cNvSpPr txBox="1"/>
          <p:nvPr/>
        </p:nvSpPr>
        <p:spPr>
          <a:xfrm>
            <a:off x="1962122" y="5716852"/>
            <a:ext cx="1314478" cy="261610"/>
          </a:xfrm>
          <a:prstGeom prst="rect">
            <a:avLst/>
          </a:prstGeom>
          <a:noFill/>
        </p:spPr>
        <p:txBody>
          <a:bodyPr wrap="square" rtlCol="0">
            <a:spAutoFit/>
          </a:bodyPr>
          <a:lstStyle/>
          <a:p>
            <a:r>
              <a:rPr lang="ar-JO" sz="1100" b="1" dirty="0">
                <a:solidFill>
                  <a:schemeClr val="bg2"/>
                </a:solidFill>
                <a:latin typeface="Arial" panose="020B0604020202020204" pitchFamily="34" charset="0"/>
                <a:cs typeface="Arial" panose="020B0604020202020204" pitchFamily="34" charset="0"/>
              </a:rPr>
              <a:t>الإسلام</a:t>
            </a:r>
            <a:endParaRPr lang="en-US" sz="1100" b="1" dirty="0">
              <a:solidFill>
                <a:schemeClr val="bg2"/>
              </a:solidFill>
              <a:latin typeface="Arial" panose="020B0604020202020204" pitchFamily="34" charset="0"/>
              <a:cs typeface="Arial" panose="020B0604020202020204" pitchFamily="34" charset="0"/>
            </a:endParaRPr>
          </a:p>
        </p:txBody>
      </p:sp>
      <p:sp>
        <p:nvSpPr>
          <p:cNvPr id="24" name="Donut 23"/>
          <p:cNvSpPr/>
          <p:nvPr/>
        </p:nvSpPr>
        <p:spPr bwMode="auto">
          <a:xfrm>
            <a:off x="1662289" y="5716852"/>
            <a:ext cx="274320" cy="274320"/>
          </a:xfrm>
          <a:prstGeom prst="donut">
            <a:avLst>
              <a:gd name="adj" fmla="val 10603"/>
            </a:avLst>
          </a:prstGeom>
          <a:solidFill>
            <a:srgbClr val="D25401"/>
          </a:solidFill>
          <a:ln w="38100" cap="flat" cmpd="sng" algn="ctr">
            <a:solidFill>
              <a:srgbClr val="008000"/>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5" name="Donut 24"/>
          <p:cNvSpPr/>
          <p:nvPr/>
        </p:nvSpPr>
        <p:spPr bwMode="auto">
          <a:xfrm>
            <a:off x="2923822" y="2655304"/>
            <a:ext cx="914400" cy="914400"/>
          </a:xfrm>
          <a:prstGeom prst="donut">
            <a:avLst>
              <a:gd name="adj" fmla="val 10603"/>
            </a:avLst>
          </a:prstGeom>
          <a:solidFill>
            <a:schemeClr val="tx2">
              <a:lumMod val="50000"/>
            </a:schemeClr>
          </a:solidFill>
          <a:ln w="9525" cap="flat" cmpd="sng" algn="ctr">
            <a:solidFill>
              <a:schemeClr val="tx2">
                <a:lumMod val="50000"/>
              </a:schemeClr>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26" name="TextBox 25"/>
          <p:cNvSpPr txBox="1"/>
          <p:nvPr/>
        </p:nvSpPr>
        <p:spPr>
          <a:xfrm>
            <a:off x="2695223" y="2904841"/>
            <a:ext cx="948267" cy="461665"/>
          </a:xfrm>
          <a:prstGeom prst="rect">
            <a:avLst/>
          </a:prstGeom>
          <a:noFill/>
        </p:spPr>
        <p:txBody>
          <a:bodyPr wrap="square" rtlCol="0">
            <a:spAutoFit/>
          </a:bodyPr>
          <a:lstStyle/>
          <a:p>
            <a:pPr algn="ctr"/>
            <a:r>
              <a:rPr lang="en-US" sz="2400" b="1" dirty="0">
                <a:solidFill>
                  <a:schemeClr val="bg2"/>
                </a:solidFill>
                <a:latin typeface="Arial" panose="020B0604020202020204" pitchFamily="34" charset="0"/>
                <a:cs typeface="Arial" panose="020B0604020202020204" pitchFamily="34" charset="0"/>
              </a:rPr>
              <a:t>. </a:t>
            </a:r>
          </a:p>
        </p:txBody>
      </p:sp>
      <p:sp>
        <p:nvSpPr>
          <p:cNvPr id="28" name="TextBox 27"/>
          <p:cNvSpPr txBox="1"/>
          <p:nvPr/>
        </p:nvSpPr>
        <p:spPr>
          <a:xfrm>
            <a:off x="2946400" y="2850038"/>
            <a:ext cx="948267" cy="584775"/>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أور،</a:t>
            </a:r>
          </a:p>
          <a:p>
            <a:pPr algn="ctr"/>
            <a:r>
              <a:rPr lang="ar-JO" sz="1600" b="1" dirty="0">
                <a:solidFill>
                  <a:schemeClr val="bg2"/>
                </a:solidFill>
                <a:latin typeface="Arial" panose="020B0604020202020204" pitchFamily="34" charset="0"/>
                <a:cs typeface="Arial" panose="020B0604020202020204" pitchFamily="34" charset="0"/>
              </a:rPr>
              <a:t>العراق</a:t>
            </a:r>
            <a:endParaRPr lang="en-US" sz="1600" b="1" dirty="0">
              <a:solidFill>
                <a:schemeClr val="bg2"/>
              </a:solidFill>
              <a:latin typeface="Arial" panose="020B0604020202020204" pitchFamily="34" charset="0"/>
              <a:cs typeface="Arial" panose="020B0604020202020204" pitchFamily="34" charset="0"/>
            </a:endParaRPr>
          </a:p>
        </p:txBody>
      </p:sp>
      <p:sp>
        <p:nvSpPr>
          <p:cNvPr id="29" name="TextBox 28"/>
          <p:cNvSpPr txBox="1"/>
          <p:nvPr/>
        </p:nvSpPr>
        <p:spPr>
          <a:xfrm>
            <a:off x="1962122" y="6049874"/>
            <a:ext cx="1314478" cy="261610"/>
          </a:xfrm>
          <a:prstGeom prst="rect">
            <a:avLst/>
          </a:prstGeom>
          <a:noFill/>
        </p:spPr>
        <p:txBody>
          <a:bodyPr wrap="square" rtlCol="0">
            <a:spAutoFit/>
          </a:bodyPr>
          <a:lstStyle/>
          <a:p>
            <a:r>
              <a:rPr lang="ar-JO" sz="1100" b="1" dirty="0">
                <a:solidFill>
                  <a:schemeClr val="bg2"/>
                </a:solidFill>
                <a:latin typeface="Arial" panose="020B0604020202020204" pitchFamily="34" charset="0"/>
                <a:cs typeface="Arial" panose="020B0604020202020204" pitchFamily="34" charset="0"/>
              </a:rPr>
              <a:t>اليهودية</a:t>
            </a:r>
            <a:endParaRPr lang="en-US" sz="1100" b="1" dirty="0">
              <a:solidFill>
                <a:schemeClr val="bg2"/>
              </a:solidFill>
              <a:latin typeface="Arial" panose="020B0604020202020204" pitchFamily="34" charset="0"/>
              <a:cs typeface="Arial" panose="020B0604020202020204" pitchFamily="34" charset="0"/>
            </a:endParaRPr>
          </a:p>
        </p:txBody>
      </p:sp>
      <p:sp>
        <p:nvSpPr>
          <p:cNvPr id="30" name="Donut 29"/>
          <p:cNvSpPr/>
          <p:nvPr/>
        </p:nvSpPr>
        <p:spPr bwMode="auto">
          <a:xfrm>
            <a:off x="1662289" y="6049874"/>
            <a:ext cx="274320" cy="274320"/>
          </a:xfrm>
          <a:prstGeom prst="donut">
            <a:avLst>
              <a:gd name="adj" fmla="val 10603"/>
            </a:avLst>
          </a:prstGeom>
          <a:solidFill>
            <a:schemeClr val="tx2">
              <a:lumMod val="50000"/>
            </a:schemeClr>
          </a:solidFill>
          <a:ln w="38100" cap="flat" cmpd="sng" algn="ctr">
            <a:solidFill>
              <a:schemeClr val="tx2">
                <a:lumMod val="50000"/>
              </a:schemeClr>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31" name="TextBox 30"/>
          <p:cNvSpPr txBox="1"/>
          <p:nvPr/>
        </p:nvSpPr>
        <p:spPr>
          <a:xfrm>
            <a:off x="1962122" y="6382896"/>
            <a:ext cx="1314478" cy="261610"/>
          </a:xfrm>
          <a:prstGeom prst="rect">
            <a:avLst/>
          </a:prstGeom>
          <a:noFill/>
        </p:spPr>
        <p:txBody>
          <a:bodyPr wrap="square" rtlCol="0">
            <a:spAutoFit/>
          </a:bodyPr>
          <a:lstStyle/>
          <a:p>
            <a:r>
              <a:rPr lang="ar-JO" sz="1100" b="1" dirty="0">
                <a:solidFill>
                  <a:schemeClr val="bg2"/>
                </a:solidFill>
                <a:latin typeface="Arial" panose="020B0604020202020204" pitchFamily="34" charset="0"/>
                <a:cs typeface="Arial" panose="020B0604020202020204" pitchFamily="34" charset="0"/>
              </a:rPr>
              <a:t>المسيحية</a:t>
            </a:r>
            <a:endParaRPr lang="en-US" sz="1100" b="1" dirty="0">
              <a:solidFill>
                <a:schemeClr val="bg2"/>
              </a:solidFill>
              <a:latin typeface="Arial" panose="020B0604020202020204" pitchFamily="34" charset="0"/>
              <a:cs typeface="Arial" panose="020B0604020202020204" pitchFamily="34" charset="0"/>
            </a:endParaRPr>
          </a:p>
        </p:txBody>
      </p:sp>
      <p:sp>
        <p:nvSpPr>
          <p:cNvPr id="32" name="Donut 31"/>
          <p:cNvSpPr/>
          <p:nvPr/>
        </p:nvSpPr>
        <p:spPr bwMode="auto">
          <a:xfrm>
            <a:off x="1662289" y="6382896"/>
            <a:ext cx="274320" cy="27432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33" name="TextBox 32"/>
          <p:cNvSpPr txBox="1"/>
          <p:nvPr/>
        </p:nvSpPr>
        <p:spPr>
          <a:xfrm>
            <a:off x="1752601" y="2822996"/>
            <a:ext cx="948267" cy="461665"/>
          </a:xfrm>
          <a:prstGeom prst="rect">
            <a:avLst/>
          </a:prstGeom>
          <a:noFill/>
        </p:spPr>
        <p:txBody>
          <a:bodyPr wrap="square" rtlCol="0">
            <a:spAutoFit/>
          </a:bodyPr>
          <a:lstStyle/>
          <a:p>
            <a:pPr algn="ctr"/>
            <a:r>
              <a:rPr lang="en-US" sz="2400" b="1" dirty="0">
                <a:solidFill>
                  <a:schemeClr val="bg2"/>
                </a:solidFill>
                <a:latin typeface="Arial" panose="020B0604020202020204" pitchFamily="34" charset="0"/>
                <a:cs typeface="Arial" panose="020B0604020202020204" pitchFamily="34" charset="0"/>
              </a:rPr>
              <a:t>. </a:t>
            </a:r>
          </a:p>
        </p:txBody>
      </p:sp>
      <p:sp>
        <p:nvSpPr>
          <p:cNvPr id="34" name="Donut 33"/>
          <p:cNvSpPr/>
          <p:nvPr/>
        </p:nvSpPr>
        <p:spPr bwMode="auto">
          <a:xfrm>
            <a:off x="1696156" y="2875438"/>
            <a:ext cx="914400" cy="914400"/>
          </a:xfrm>
          <a:prstGeom prst="donut">
            <a:avLst>
              <a:gd name="adj" fmla="val 10603"/>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35" name="TextBox 34"/>
          <p:cNvSpPr txBox="1"/>
          <p:nvPr/>
        </p:nvSpPr>
        <p:spPr>
          <a:xfrm>
            <a:off x="1718734" y="3070172"/>
            <a:ext cx="948267" cy="584775"/>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بيت لحم، إسرائيل</a:t>
            </a:r>
            <a:endParaRPr lang="en-US" sz="1600" b="1" dirty="0">
              <a:solidFill>
                <a:schemeClr val="bg2"/>
              </a:solidFill>
              <a:latin typeface="Arial" panose="020B0604020202020204" pitchFamily="34" charset="0"/>
              <a:cs typeface="Arial" panose="020B0604020202020204" pitchFamily="34" charset="0"/>
            </a:endParaRPr>
          </a:p>
        </p:txBody>
      </p:sp>
      <p:sp>
        <p:nvSpPr>
          <p:cNvPr id="36" name="Rectangle 35"/>
          <p:cNvSpPr/>
          <p:nvPr/>
        </p:nvSpPr>
        <p:spPr>
          <a:xfrm>
            <a:off x="1524000" y="152400"/>
            <a:ext cx="9144000" cy="769441"/>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موطن أديان العالم</a:t>
            </a:r>
            <a:endParaRPr lang="en-US" sz="3600" b="1" dirty="0">
              <a:latin typeface="Arial" panose="020B0604020202020204" pitchFamily="34" charset="0"/>
              <a:cs typeface="Arial" panose="020B0604020202020204" pitchFamily="34" charset="0"/>
            </a:endParaRPr>
          </a:p>
        </p:txBody>
      </p:sp>
      <p:sp>
        <p:nvSpPr>
          <p:cNvPr id="37" name="Rectangle 36"/>
          <p:cNvSpPr/>
          <p:nvPr/>
        </p:nvSpPr>
        <p:spPr>
          <a:xfrm>
            <a:off x="1524000" y="1015424"/>
            <a:ext cx="9144000" cy="584775"/>
          </a:xfrm>
          <a:prstGeom prst="rect">
            <a:avLst/>
          </a:prstGeom>
          <a:noFill/>
          <a:ln>
            <a:noFill/>
          </a:ln>
        </p:spPr>
        <p:txBody>
          <a:bodyPr wrap="square">
            <a:spAutoFit/>
          </a:bodyPr>
          <a:lstStyle/>
          <a:p>
            <a:pPr algn="ctr" fontAlgn="auto">
              <a:spcBef>
                <a:spcPts val="0"/>
              </a:spcBef>
              <a:spcAft>
                <a:spcPts val="0"/>
              </a:spcAft>
              <a:defRPr/>
            </a:pPr>
            <a:r>
              <a:rPr lang="ar-JO" sz="3200" b="1" dirty="0">
                <a:ln w="25400">
                  <a:solidFill>
                    <a:srgbClr val="000000"/>
                  </a:solidFill>
                </a:ln>
                <a:solidFill>
                  <a:schemeClr val="bg2"/>
                </a:solidFill>
                <a:latin typeface="Arial" panose="020B0604020202020204" pitchFamily="34" charset="0"/>
                <a:cs typeface="Arial" panose="020B0604020202020204" pitchFamily="34" charset="0"/>
              </a:rPr>
              <a:t>ولدت كل أديان العالم العظيمة في آسيا</a:t>
            </a:r>
            <a:endParaRPr lang="en-US" sz="3200" b="1" dirty="0">
              <a:ln w="25400">
                <a:solidFill>
                  <a:srgbClr val="000000"/>
                </a:solidFill>
              </a:ln>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259548"/>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descr="turkey-map.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7800" y="-76200"/>
            <a:ext cx="110188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nut 2"/>
          <p:cNvSpPr/>
          <p:nvPr/>
        </p:nvSpPr>
        <p:spPr bwMode="auto">
          <a:xfrm>
            <a:off x="3733800" y="1295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4" name="Text Box 7"/>
          <p:cNvSpPr txBox="1">
            <a:spLocks noChangeArrowheads="1"/>
          </p:cNvSpPr>
          <p:nvPr/>
        </p:nvSpPr>
        <p:spPr bwMode="auto">
          <a:xfrm>
            <a:off x="1447800" y="2773740"/>
            <a:ext cx="8763000" cy="1938992"/>
          </a:xfrm>
          <a:prstGeom prst="rect">
            <a:avLst/>
          </a:prstGeom>
          <a:solidFill>
            <a:srgbClr val="000000"/>
          </a:solidFill>
          <a:ln>
            <a:noFill/>
          </a:ln>
        </p:spPr>
        <p:txBody>
          <a:bodyPr>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كان هناك في مجمع نيقية 318 قائداً كنسياً، كان هناك 8 فقط من الغرب وكان حضور الأغلبية من الشرق.</a:t>
            </a:r>
            <a:endParaRPr lang="en-US" dirty="0"/>
          </a:p>
        </p:txBody>
      </p:sp>
    </p:spTree>
    <p:extLst>
      <p:ext uri="{BB962C8B-B14F-4D97-AF65-F5344CB8AC3E}">
        <p14:creationId xmlns:p14="http://schemas.microsoft.com/office/powerpoint/2010/main" val="30936465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1" descr="painting-of-abgar-v-10th-cent-st-catherines-monastery-sinai.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17888" y="1"/>
            <a:ext cx="534511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457200"/>
            <a:ext cx="5410200" cy="707886"/>
          </a:xfrm>
          <a:prstGeom prst="rect">
            <a:avLst/>
          </a:prstGeom>
          <a:solidFill>
            <a:srgbClr val="000000"/>
          </a:solidFill>
          <a:ln>
            <a:noFill/>
          </a:ln>
        </p:spPr>
        <p:txBody>
          <a:bodyPr>
            <a:spAutoFit/>
          </a:bodyPr>
          <a:lstStyle/>
          <a:p>
            <a:pPr algn="ctr"/>
            <a:r>
              <a:rPr lang="ar-JO" sz="3600" b="1" dirty="0">
                <a:latin typeface="Arial" panose="020B0604020202020204" pitchFamily="34" charset="0"/>
                <a:cs typeface="Arial" panose="020B0604020202020204" pitchFamily="34" charset="0"/>
              </a:rPr>
              <a:t>الرها</a:t>
            </a:r>
            <a:endParaRPr lang="en-US" sz="3600" b="1" dirty="0">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905000" y="2209800"/>
            <a:ext cx="8229600" cy="1323439"/>
          </a:xfrm>
          <a:prstGeom prst="rect">
            <a:avLst/>
          </a:prstGeom>
          <a:solidFill>
            <a:srgbClr val="000000"/>
          </a:solidFill>
          <a:ln>
            <a:noFill/>
          </a:ln>
        </p:spPr>
        <p:txBody>
          <a:bodyPr>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بحسب يوسابيوس فإن أبجر ملك إديسا أرسل رساماً إلى أورشليم، ليرسم صورة يسوع له.</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dda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1" y="1588"/>
            <a:ext cx="10281407" cy="6856413"/>
          </a:xfrm>
          <a:prstGeom prst="rect">
            <a:avLst/>
          </a:prstGeom>
        </p:spPr>
      </p:pic>
      <p:sp>
        <p:nvSpPr>
          <p:cNvPr id="3" name="Rectangle 2"/>
          <p:cNvSpPr/>
          <p:nvPr/>
        </p:nvSpPr>
        <p:spPr>
          <a:xfrm>
            <a:off x="609600" y="304800"/>
            <a:ext cx="3886200" cy="646331"/>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الرها</a:t>
            </a:r>
            <a:endParaRPr lang="en-US" sz="3600" b="1"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2" descr="mandylion-cop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93826" y="0"/>
            <a:ext cx="9407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الرها</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47669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ld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12192000" cy="7467600"/>
          </a:xfrm>
          <a:prstGeom prst="rect">
            <a:avLst/>
          </a:prstGeom>
        </p:spPr>
      </p:pic>
      <p:sp>
        <p:nvSpPr>
          <p:cNvPr id="3" name="Rectangle 2">
            <a:extLst>
              <a:ext uri="{FF2B5EF4-FFF2-40B4-BE49-F238E27FC236}">
                <a16:creationId xmlns:a16="http://schemas.microsoft.com/office/drawing/2014/main" id="{E0E6B9DC-EA70-74D9-7CC4-E8749F8D1FD8}"/>
              </a:ext>
            </a:extLst>
          </p:cNvPr>
          <p:cNvSpPr/>
          <p:nvPr/>
        </p:nvSpPr>
        <p:spPr>
          <a:xfrm>
            <a:off x="3162300" y="5715000"/>
            <a:ext cx="5867400" cy="838200"/>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العودة إلى أورشليم</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549415"/>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تاريخ الكنيسة الآسيوية</a:t>
            </a:r>
            <a:endParaRPr lang="en-US" sz="3600" b="1" dirty="0">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4162121178"/>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1" descr="banknote-100000-armenian-dram-obverse.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49500" y="46038"/>
            <a:ext cx="7493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3" descr="banknote-100000-armenian-dram-rever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3429000"/>
            <a:ext cx="7467600" cy="336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172200" y="710624"/>
            <a:ext cx="3352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أرمينيا</a:t>
            </a:r>
            <a:endParaRPr lang="en-US" sz="36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2590800" y="3916740"/>
            <a:ext cx="7239000" cy="1323439"/>
          </a:xfrm>
          <a:prstGeom prst="rect">
            <a:avLst/>
          </a:prstGeom>
          <a:solidFill>
            <a:srgbClr val="000000"/>
          </a:solidFill>
          <a:ln>
            <a:noFill/>
          </a:ln>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إرمينيا صارت تسمى دولة مسيحية في القرن الثالث الميلادي</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tatian2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6" y="0"/>
            <a:ext cx="362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دياتيسارون - تاتيان</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956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81000" y="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أرمينيا وآيبيريا (جورجيا)</a:t>
            </a:r>
            <a:endParaRPr lang="en-US" sz="3600" b="1" dirty="0">
              <a:latin typeface="Arial" panose="020B0604020202020204" pitchFamily="34" charset="0"/>
              <a:cs typeface="Arial" panose="020B0604020202020204" pitchFamily="34" charset="0"/>
            </a:endParaRPr>
          </a:p>
        </p:txBody>
      </p:sp>
      <p:sp>
        <p:nvSpPr>
          <p:cNvPr id="2" name="Donut 1"/>
          <p:cNvSpPr/>
          <p:nvPr/>
        </p:nvSpPr>
        <p:spPr bwMode="auto">
          <a:xfrm>
            <a:off x="3886200" y="40909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sz="40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2133600" y="1676400"/>
            <a:ext cx="5029200" cy="1938992"/>
          </a:xfrm>
          <a:prstGeom prst="rect">
            <a:avLst/>
          </a:prstGeom>
          <a:solidFill>
            <a:srgbClr val="000000">
              <a:alpha val="0"/>
            </a:srgb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4000" b="1" dirty="0">
                <a:ln w="25400">
                  <a:solidFill>
                    <a:srgbClr val="000000"/>
                  </a:solidFill>
                </a:ln>
                <a:solidFill>
                  <a:srgbClr val="000514"/>
                </a:solidFill>
                <a:effectLst>
                  <a:glow rad="228600">
                    <a:schemeClr val="tx1"/>
                  </a:glow>
                </a:effectLst>
                <a:latin typeface="Arial" panose="020B0604020202020204" pitchFamily="34" charset="0"/>
                <a:cs typeface="Arial" panose="020B0604020202020204" pitchFamily="34" charset="0"/>
              </a:rPr>
              <a:t>أعلن الملك ميران أن دولة آيبيريا (جورجيا) هي دولة مسيحية.</a:t>
            </a:r>
            <a:endParaRPr lang="en-US" sz="4000" b="1" dirty="0">
              <a:ln w="25400">
                <a:solidFill>
                  <a:srgbClr val="000000"/>
                </a:solidFill>
              </a:ln>
              <a:solidFill>
                <a:srgbClr val="000514"/>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174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ino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895600"/>
            <a:ext cx="9144000" cy="11781955"/>
          </a:xfrm>
          <a:prstGeom prst="rect">
            <a:avLst/>
          </a:prstGeom>
        </p:spPr>
      </p:pic>
      <p:sp>
        <p:nvSpPr>
          <p:cNvPr id="4" name="Rectangle 3"/>
          <p:cNvSpPr/>
          <p:nvPr/>
        </p:nvSpPr>
        <p:spPr>
          <a:xfrm>
            <a:off x="2743200" y="4572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نينو</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088470"/>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tskhetaGeorg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0989" y="-2286000"/>
            <a:ext cx="9145424" cy="9316512"/>
          </a:xfrm>
          <a:prstGeom prst="rect">
            <a:avLst/>
          </a:prstGeom>
        </p:spPr>
      </p:pic>
      <p:sp>
        <p:nvSpPr>
          <p:cNvPr id="4" name="Rectangle 3"/>
          <p:cNvSpPr/>
          <p:nvPr/>
        </p:nvSpPr>
        <p:spPr>
          <a:xfrm>
            <a:off x="2590800" y="5334000"/>
            <a:ext cx="6781800" cy="1323439"/>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كنيسة العمود الحي</a:t>
            </a:r>
            <a:endParaRPr lang="en-US" sz="3600" b="1" dirty="0">
              <a:latin typeface="Arial" panose="020B0604020202020204" pitchFamily="34" charset="0"/>
              <a:cs typeface="Arial" panose="020B0604020202020204" pitchFamily="34" charset="0"/>
            </a:endParaRPr>
          </a:p>
          <a:p>
            <a:pPr algn="ctr"/>
            <a:r>
              <a:rPr lang="ar-JO" sz="3600" b="1" dirty="0">
                <a:latin typeface="Arial" panose="020B0604020202020204" pitchFamily="34" charset="0"/>
                <a:cs typeface="Arial" panose="020B0604020202020204" pitchFamily="34" charset="0"/>
              </a:rPr>
              <a:t>متسخيتا، جورجيا</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738571"/>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تاريخ الكنيسة الآسيوية</a:t>
            </a:r>
            <a:endParaRPr lang="en-US" sz="3600" b="1" dirty="0">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descr="Erbi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آربيلا (إربيل، العراق)</a:t>
            </a:r>
            <a:endParaRPr lang="en-US" sz="3600" b="1"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0"/>
            <a:ext cx="6781800" cy="1323439"/>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أنطاكية – إلرها - آربيلا</a:t>
            </a:r>
            <a:endParaRPr lang="en-US" sz="3600" b="1" dirty="0">
              <a:latin typeface="Arial" panose="020B0604020202020204" pitchFamily="34" charset="0"/>
              <a:cs typeface="Arial" panose="020B0604020202020204" pitchFamily="34" charset="0"/>
            </a:endParaRPr>
          </a:p>
          <a:p>
            <a:pPr algn="ctr"/>
            <a:r>
              <a:rPr lang="ar-JO" sz="3600" b="1" dirty="0">
                <a:latin typeface="Arial" panose="020B0604020202020204" pitchFamily="34" charset="0"/>
                <a:cs typeface="Arial" panose="020B0604020202020204" pitchFamily="34" charset="0"/>
              </a:rPr>
              <a:t>(أنطاكية – عرفة – إربيل)</a:t>
            </a:r>
            <a:r>
              <a:rPr lang="en-US" sz="3600" b="1" dirty="0">
                <a:latin typeface="Arial" panose="020B0604020202020204" pitchFamily="34" charset="0"/>
                <a:cs typeface="Arial" panose="020B0604020202020204" pitchFamily="34" charset="0"/>
              </a:rPr>
              <a:t> </a:t>
            </a:r>
          </a:p>
        </p:txBody>
      </p:sp>
      <p:sp>
        <p:nvSpPr>
          <p:cNvPr id="34819" name="TextBox 3"/>
          <p:cNvSpPr txBox="1">
            <a:spLocks noChangeArrowheads="1"/>
          </p:cNvSpPr>
          <p:nvPr/>
        </p:nvSpPr>
        <p:spPr bwMode="auto">
          <a:xfrm>
            <a:off x="3844925" y="1931989"/>
            <a:ext cx="762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a:solidFill>
                  <a:srgbClr val="FF0000"/>
                </a:solidFill>
                <a:latin typeface="Wingdings" charset="0"/>
                <a:cs typeface="Wingdings" charset="0"/>
                <a:sym typeface="Wingdings" charset="0"/>
              </a:rPr>
              <a:t></a:t>
            </a:r>
            <a:endParaRPr lang="en-US" sz="2800">
              <a:solidFill>
                <a:srgbClr val="FF0000"/>
              </a:solidFill>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تاريخ الكنيسة الآسيوية</a:t>
            </a:r>
            <a:endParaRPr lang="en-US" sz="3600" b="1" dirty="0">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896097"/>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istoryOfChristianity.jpg">
            <a:extLst>
              <a:ext uri="{FF2B5EF4-FFF2-40B4-BE49-F238E27FC236}">
                <a16:creationId xmlns:a16="http://schemas.microsoft.com/office/drawing/2014/main" id="{5499DB31-EA1E-EB5B-8699-F05149B3CA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2222"/>
            <a:ext cx="12573000" cy="17848230"/>
          </a:xfrm>
          <a:prstGeom prst="rect">
            <a:avLst/>
          </a:prstGeom>
        </p:spPr>
      </p:pic>
      <p:sp>
        <p:nvSpPr>
          <p:cNvPr id="7" name="Text Box 7"/>
          <p:cNvSpPr txBox="1">
            <a:spLocks noChangeArrowheads="1"/>
          </p:cNvSpPr>
          <p:nvPr/>
        </p:nvSpPr>
        <p:spPr bwMode="auto">
          <a:xfrm>
            <a:off x="1524000" y="5849034"/>
            <a:ext cx="9144000"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المسيحية في آسيا بقلم صامويل هيو موفيت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7"/>
          <p:cNvSpPr txBox="1">
            <a:spLocks noChangeArrowheads="1"/>
          </p:cNvSpPr>
          <p:nvPr/>
        </p:nvSpPr>
        <p:spPr bwMode="auto">
          <a:xfrm>
            <a:off x="2209800" y="685800"/>
            <a:ext cx="7772400" cy="1015663"/>
          </a:xfrm>
          <a:prstGeom prst="rect">
            <a:avLst/>
          </a:prstGeom>
          <a:solidFill>
            <a:srgbClr val="000000"/>
          </a:solidFill>
          <a:ln>
            <a:noFill/>
          </a:ln>
        </p:spPr>
        <p:txBody>
          <a:bodyPr>
            <a:spAutoFit/>
          </a:bodyPr>
          <a:lstStyle>
            <a:defPPr>
              <a:defRPr lang="en-US"/>
            </a:defPPr>
            <a:lvl1pPr algn="ctr" eaLnBrk="1" hangingPunct="1">
              <a:spcBef>
                <a:spcPct val="20000"/>
              </a:spcBef>
              <a:defRPr sz="3600" b="1">
                <a:solidFill>
                  <a:srgbClr val="FFFFFF"/>
                </a:solidFill>
                <a:latin typeface="Arial" panose="020B0604020202020204" pitchFamily="34" charset="0"/>
                <a:cs typeface="Arial" panose="020B0604020202020204" pitchFamily="34" charset="0"/>
              </a:defRPr>
            </a:lvl1pPr>
          </a:lstStyle>
          <a:p>
            <a:r>
              <a:rPr lang="ar-JO" dirty="0"/>
              <a:t>إسرائيل جزء من غرب آسيا</a:t>
            </a:r>
            <a:endParaRPr lang="en-US" dirty="0"/>
          </a:p>
        </p:txBody>
      </p:sp>
    </p:spTree>
    <p:extLst>
      <p:ext uri="{BB962C8B-B14F-4D97-AF65-F5344CB8AC3E}">
        <p14:creationId xmlns:p14="http://schemas.microsoft.com/office/powerpoint/2010/main" val="10962621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268069"/>
            <a:ext cx="6781800" cy="646331"/>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دورا - يوروبوس</a:t>
            </a:r>
            <a:endParaRPr lang="en-US" sz="3600" b="1" dirty="0">
              <a:latin typeface="Arial" panose="020B0604020202020204" pitchFamily="34" charset="0"/>
              <a:cs typeface="Arial" panose="020B0604020202020204" pitchFamily="34" charset="0"/>
            </a:endParaRPr>
          </a:p>
        </p:txBody>
      </p:sp>
      <p:pic>
        <p:nvPicPr>
          <p:cNvPr id="39938" name="Picture 7" descr="DuraEuropo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0668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905000" y="4831140"/>
            <a:ext cx="8229600" cy="1323439"/>
          </a:xfrm>
          <a:prstGeom prst="rect">
            <a:avLst/>
          </a:prstGeom>
          <a:solidFill>
            <a:srgbClr val="000000"/>
          </a:solidFill>
          <a:ln>
            <a:noFill/>
          </a:ln>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أقدم مبنى مسيحي يعود تاريخه إلى 232 م وهو موجود في دورا - يوروبوس</a:t>
            </a:r>
            <a:endParaRPr lang="en-US" dirty="0"/>
          </a:p>
        </p:txBody>
      </p:sp>
    </p:spTree>
    <p:extLst>
      <p:ext uri="{BB962C8B-B14F-4D97-AF65-F5344CB8AC3E}">
        <p14:creationId xmlns:p14="http://schemas.microsoft.com/office/powerpoint/2010/main" val="536613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2743200" y="101024"/>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إلإمبراطورية البارثية</a:t>
            </a:r>
            <a:endParaRPr lang="en-US" sz="3600" b="1" dirty="0">
              <a:latin typeface="Arial" panose="020B0604020202020204" pitchFamily="34" charset="0"/>
              <a:cs typeface="Arial" panose="020B0604020202020204" pitchFamily="34" charset="0"/>
            </a:endParaRPr>
          </a:p>
        </p:txBody>
      </p:sp>
      <p:pic>
        <p:nvPicPr>
          <p:cNvPr id="36866" name="Picture 1" descr="ira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50989" y="727076"/>
            <a:ext cx="9088437"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2" descr="ParthianEmpire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1175" y="0"/>
            <a:ext cx="13239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إلإمبراطورية البارثية</a:t>
            </a:r>
            <a:endParaRPr lang="en-US" sz="3600" b="1"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أعمال القديسة ماري</a:t>
            </a:r>
            <a:endParaRPr lang="en-US" sz="3600" b="1" dirty="0">
              <a:latin typeface="Arial" panose="020B0604020202020204" pitchFamily="34" charset="0"/>
              <a:cs typeface="Arial" panose="020B0604020202020204" pitchFamily="34" charset="0"/>
            </a:endParaRP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569660"/>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r"/>
            <a:r>
              <a:rPr lang="ar-JO" dirty="0">
                <a:latin typeface="Arial" panose="020B0604020202020204" pitchFamily="34" charset="0"/>
                <a:cs typeface="Arial" panose="020B0604020202020204" pitchFamily="34" charset="0"/>
              </a:rPr>
              <a:t>تم إرساله من الرها إلى أقاليم الشرق وقد صار محبطاً وتوسل إلى الكنيسة التي في البيت أن تعفيه من إرساليته وأن تسمح له بالعودة.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748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أعمال القديسة ماري</a:t>
            </a:r>
            <a:endParaRPr lang="en-US" sz="3600" b="1" dirty="0">
              <a:latin typeface="Arial" panose="020B0604020202020204" pitchFamily="34" charset="0"/>
              <a:cs typeface="Arial" panose="020B0604020202020204" pitchFamily="34" charset="0"/>
            </a:endParaRP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r"/>
            <a:r>
              <a:rPr lang="ar-JO" dirty="0">
                <a:latin typeface="Arial" panose="020B0604020202020204" pitchFamily="34" charset="0"/>
                <a:cs typeface="Arial" panose="020B0604020202020204" pitchFamily="34" charset="0"/>
              </a:rPr>
              <a:t>لكن الكنيسة أوصته أن يثابر، ولهذا فإنه بطاعة لكن على مضض وضع نفسه للكرازة في بلاد فارس.</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684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أعمال القديسة ماري</a:t>
            </a:r>
            <a:endParaRPr lang="en-US" sz="3600" b="1" dirty="0">
              <a:latin typeface="Arial" panose="020B0604020202020204" pitchFamily="34" charset="0"/>
              <a:cs typeface="Arial" panose="020B0604020202020204" pitchFamily="34" charset="0"/>
            </a:endParaRP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0"/>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r"/>
            <a:r>
              <a:rPr lang="ar-JO" dirty="0"/>
              <a:t>وهكذا كرس نفسه لسلسلة صعبة من الرحلات التبشيرية حتى وصل تقريباً إلى الهند.</a:t>
            </a:r>
            <a:endParaRPr lang="en-US" dirty="0"/>
          </a:p>
        </p:txBody>
      </p:sp>
    </p:spTree>
    <p:extLst>
      <p:ext uri="{BB962C8B-B14F-4D97-AF65-F5344CB8AC3E}">
        <p14:creationId xmlns:p14="http://schemas.microsoft.com/office/powerpoint/2010/main" val="3306972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10242550" cy="685800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6670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أعمال القديسة ماري</a:t>
            </a:r>
            <a:endParaRPr lang="en-US" sz="3600" b="1" dirty="0">
              <a:latin typeface="Arial" panose="020B0604020202020204" pitchFamily="34" charset="0"/>
              <a:cs typeface="Arial" panose="020B0604020202020204" pitchFamily="34" charset="0"/>
            </a:endParaRPr>
          </a:p>
        </p:txBody>
      </p:sp>
      <p:cxnSp>
        <p:nvCxnSpPr>
          <p:cNvPr id="13" name="Curved Connector 12"/>
          <p:cNvCxnSpPr/>
          <p:nvPr/>
        </p:nvCxnSpPr>
        <p:spPr bwMode="auto">
          <a:xfrm>
            <a:off x="42227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r"/>
            <a:r>
              <a:rPr lang="ar-JO" dirty="0"/>
              <a:t>ثم قال أنه عندما اشتم رائحة الرسول توما، شعر أخيراً بأنه قد أنهى مهمته وأنه ذهب بعيداً بما فيه الكفاية.</a:t>
            </a:r>
            <a:endParaRPr lang="en-US" dirty="0"/>
          </a:p>
        </p:txBody>
      </p:sp>
    </p:spTree>
    <p:extLst>
      <p:ext uri="{BB962C8B-B14F-4D97-AF65-F5344CB8AC3E}">
        <p14:creationId xmlns:p14="http://schemas.microsoft.com/office/powerpoint/2010/main" val="31763379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leuc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قطسيفون</a:t>
            </a:r>
            <a:endParaRPr lang="en-US" sz="36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0" y="5867400"/>
            <a:ext cx="12192000" cy="707886"/>
          </a:xfrm>
          <a:prstGeom prst="rect">
            <a:avLst/>
          </a:prstGeom>
          <a:solidFill>
            <a:srgbClr val="000000"/>
          </a:solidFill>
          <a:ln>
            <a:noFill/>
          </a:ln>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أول رجل معروف بأنه قدم تصميماً لكنيسة الشرق هو بابا بار أغاي</a:t>
            </a:r>
            <a:endParaRPr lang="en-US" dirty="0"/>
          </a:p>
        </p:txBody>
      </p:sp>
    </p:spTree>
    <p:extLst>
      <p:ext uri="{BB962C8B-B14F-4D97-AF65-F5344CB8AC3E}">
        <p14:creationId xmlns:p14="http://schemas.microsoft.com/office/powerpoint/2010/main" val="3459554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تاريخ الكنيسة الآسيوية</a:t>
            </a:r>
            <a:endParaRPr lang="en-US" sz="3600" b="1" dirty="0">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8" name="Donut 7"/>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407967"/>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leuc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قطسيفون</a:t>
            </a:r>
            <a:endParaRPr lang="en-US" sz="36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295400" y="4104382"/>
            <a:ext cx="8915400" cy="1323439"/>
          </a:xfrm>
          <a:prstGeom prst="rect">
            <a:avLst/>
          </a:prstGeom>
          <a:solidFill>
            <a:srgbClr val="000000"/>
          </a:solidFill>
          <a:ln>
            <a:noFill/>
          </a:ln>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أول رجل معروف بأنه قدم تصميماً لكنيسة الشرق هو بابا بار أغاي</a:t>
            </a:r>
          </a:p>
        </p:txBody>
      </p:sp>
      <p:sp>
        <p:nvSpPr>
          <p:cNvPr id="7" name="Text Box 7"/>
          <p:cNvSpPr txBox="1">
            <a:spLocks noChangeArrowheads="1"/>
          </p:cNvSpPr>
          <p:nvPr/>
        </p:nvSpPr>
        <p:spPr bwMode="auto">
          <a:xfrm>
            <a:off x="1295400" y="5486400"/>
            <a:ext cx="8915400" cy="1200329"/>
          </a:xfrm>
          <a:prstGeom prst="rect">
            <a:avLst/>
          </a:prstGeom>
          <a:solidFill>
            <a:srgbClr val="000000"/>
          </a:solidFill>
          <a:ln>
            <a:noFill/>
          </a:ln>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في القرن السادس الميلادي كانت قطسيفون أكبر مدينة في العالم</a:t>
            </a:r>
            <a:endParaRPr lang="en-US" dirty="0"/>
          </a:p>
        </p:txBody>
      </p:sp>
    </p:spTree>
    <p:extLst>
      <p:ext uri="{BB962C8B-B14F-4D97-AF65-F5344CB8AC3E}">
        <p14:creationId xmlns:p14="http://schemas.microsoft.com/office/powerpoint/2010/main" val="3616194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HistoryOf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2222"/>
            <a:ext cx="12573000" cy="17848230"/>
          </a:xfrm>
          <a:prstGeom prst="rect">
            <a:avLst/>
          </a:prstGeom>
        </p:spPr>
      </p:pic>
      <p:sp>
        <p:nvSpPr>
          <p:cNvPr id="6" name="Text Box 7"/>
          <p:cNvSpPr txBox="1">
            <a:spLocks noChangeArrowheads="1"/>
          </p:cNvSpPr>
          <p:nvPr/>
        </p:nvSpPr>
        <p:spPr bwMode="auto">
          <a:xfrm>
            <a:off x="1790700" y="2209800"/>
            <a:ext cx="8610600" cy="2862322"/>
          </a:xfrm>
          <a:prstGeom prst="rect">
            <a:avLst/>
          </a:prstGeom>
          <a:no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ar-JO" dirty="0">
                <a:solidFill>
                  <a:srgbClr val="000514"/>
                </a:solidFill>
                <a:effectLst/>
                <a:latin typeface="Arial" panose="020B0604020202020204" pitchFamily="34" charset="0"/>
                <a:cs typeface="Arial" panose="020B0604020202020204" pitchFamily="34" charset="0"/>
              </a:rPr>
              <a:t>في التاريخ الأقدم، نجد أن المراكز المسيحية الأولى، أورشليم، أنطاكية وأفسس كانوا في آسيا، أول مبنى كنيسة معروفة كان في آسيا، أول ترجمة للعهد الجديد كانت في آسيا، أول ملك مسيحي، أول شعراء مسيحيون وأول دولة مسيحية كانت كلها في  آسيا.</a:t>
            </a:r>
            <a:endParaRPr lang="en-US" dirty="0">
              <a:solidFill>
                <a:srgbClr val="000514"/>
              </a:solidFill>
              <a:effectLst/>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latin typeface="Arial" panose="020B0604020202020204" pitchFamily="34" charset="0"/>
                <a:cs typeface="Arial" panose="020B0604020202020204" pitchFamily="34" charset="0"/>
              </a:rPr>
              <a:t>تاريخ المسيحية في آسيا بقلم صامويل هيو موفيت</a:t>
            </a:r>
            <a:endParaRPr lang="en-US" sz="18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2209800" y="685800"/>
            <a:ext cx="7772400" cy="769441"/>
          </a:xfrm>
          <a:prstGeom prst="rect">
            <a:avLst/>
          </a:prstGeom>
          <a:solidFill>
            <a:srgbClr val="000000"/>
          </a:solidFill>
          <a:ln>
            <a:noFill/>
          </a:ln>
        </p:spPr>
        <p:txBody>
          <a:bodyPr>
            <a:spAutoFit/>
          </a:bodyPr>
          <a:lstStyle>
            <a:defPPr>
              <a:defRPr lang="en-US"/>
            </a:defPPr>
            <a:lvl1pPr algn="ctr" eaLnBrk="1" hangingPunct="1">
              <a:spcBef>
                <a:spcPct val="20000"/>
              </a:spcBef>
              <a:defRPr sz="3600" b="1">
                <a:solidFill>
                  <a:srgbClr val="FFFFFF"/>
                </a:solidFill>
                <a:latin typeface="Arial" panose="020B0604020202020204" pitchFamily="34" charset="0"/>
                <a:cs typeface="Arial" panose="020B0604020202020204" pitchFamily="34" charset="0"/>
              </a:defRPr>
            </a:lvl1pPr>
          </a:lstStyle>
          <a:p>
            <a:r>
              <a:rPr lang="ar-JO" dirty="0"/>
              <a:t>إسرائيل جزء من غرب آسيا</a:t>
            </a:r>
            <a:endParaRPr lang="en-US" dirty="0"/>
          </a:p>
        </p:txBody>
      </p:sp>
    </p:spTree>
    <p:extLst>
      <p:ext uri="{BB962C8B-B14F-4D97-AF65-F5344CB8AC3E}">
        <p14:creationId xmlns:p14="http://schemas.microsoft.com/office/powerpoint/2010/main" val="38787851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تاريخ الكنيسة الآسيوية</a:t>
            </a:r>
            <a:endParaRPr lang="en-US" sz="3600" b="1" dirty="0">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b="1" dirty="0">
                <a:solidFill>
                  <a:srgbClr val="000000"/>
                </a:solidFill>
                <a:latin typeface="Arial" panose="020B0604020202020204" pitchFamily="34" charset="0"/>
                <a:cs typeface="Arial" panose="020B0604020202020204" pitchFamily="34" charset="0"/>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569062"/>
      </p:ext>
    </p:extLst>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isib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5" name="Rectangle 4"/>
          <p:cNvSpPr/>
          <p:nvPr/>
        </p:nvSpPr>
        <p:spPr>
          <a:xfrm>
            <a:off x="2743200" y="762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نصيبين</a:t>
            </a:r>
            <a:endParaRPr lang="en-US" sz="3600" b="1" dirty="0">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905000" y="1143001"/>
            <a:ext cx="8229600" cy="1754326"/>
          </a:xfrm>
          <a:prstGeom prst="rect">
            <a:avLst/>
          </a:prstGeom>
          <a:solidFill>
            <a:srgbClr val="000000">
              <a:alpha val="0"/>
            </a:srgb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600" b="1" dirty="0">
                <a:ln w="25400">
                  <a:noFill/>
                </a:ln>
                <a:effectLst>
                  <a:glow rad="228600">
                    <a:schemeClr val="bg2"/>
                  </a:glow>
                </a:effectLst>
                <a:latin typeface="Arial" panose="020B0604020202020204" pitchFamily="34" charset="0"/>
                <a:cs typeface="Arial" panose="020B0604020202020204" pitchFamily="34" charset="0"/>
              </a:rPr>
              <a:t>كثيراً ما كانت تسمى مدارس نصيبين / الرها بأنها أقدم جامعة في العالم مع وجود مدارسها المتخصصة في اللاهوت، الفلسفة والطب.</a:t>
            </a:r>
            <a:endParaRPr lang="en-US" sz="36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7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sibis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04032" cy="6858000"/>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نصيبين</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322919"/>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omeVsPer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الحروب الرومانية - الفارسية</a:t>
            </a:r>
            <a:endParaRPr lang="en-US" sz="3600" b="1" dirty="0">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0" y="4713982"/>
            <a:ext cx="12192000" cy="584775"/>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منذ عام 200 ق.م وحتى 600م كانت أوروبا وروما تتقاتلان على آسيا.</a:t>
            </a:r>
            <a:endParaRPr lang="en-US"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524000" y="6096000"/>
            <a:ext cx="9144000"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b="1" dirty="0">
                <a:latin typeface="Arial" panose="020B0604020202020204" pitchFamily="34" charset="0"/>
                <a:cs typeface="Arial" panose="020B0604020202020204" pitchFamily="34" charset="0"/>
              </a:rPr>
              <a:t>شابور الأول ينتصر على الإمبراطور الروماني فاليريان، نقش رستم، إيران.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2369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nstantineTheGrea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91000"/>
            <a:ext cx="12192000" cy="13657954"/>
          </a:xfrm>
          <a:prstGeom prst="rect">
            <a:avLst/>
          </a:prstGeom>
        </p:spPr>
      </p:pic>
      <p:sp>
        <p:nvSpPr>
          <p:cNvPr id="5" name="Rectangle 4"/>
          <p:cNvSpPr/>
          <p:nvPr/>
        </p:nvSpPr>
        <p:spPr>
          <a:xfrm>
            <a:off x="1524000" y="76200"/>
            <a:ext cx="9142413"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المسيحية تحت حكم قسطنطين</a:t>
            </a:r>
            <a:endParaRPr lang="en-US" sz="3600" b="1" dirty="0">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905000" y="3652897"/>
            <a:ext cx="8915400" cy="1569660"/>
          </a:xfrm>
          <a:prstGeom prst="rect">
            <a:avLst/>
          </a:prstGeom>
          <a:solidFill>
            <a:srgbClr val="000000">
              <a:alpha val="0"/>
            </a:srgbClr>
          </a:solidFill>
          <a:ln>
            <a:noFill/>
          </a:ln>
        </p:spPr>
        <p:txBody>
          <a:bodyPr wrap="square">
            <a:spAutoFit/>
          </a:bodyPr>
          <a:lstStyle>
            <a:defPPr>
              <a:defRPr lang="en-US"/>
            </a:defPPr>
            <a:lvl1pPr algn="r">
              <a:defRPr sz="36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ar-JO" dirty="0"/>
              <a:t>قدم قسطنطين الحرية للمسيحيين في الغرب، كان هذا لأنهم كانوا يقاتلوت بلاد فارس باسم المسيح، كان المسيحيون في الشرق يتألمون بشكل عظيم.</a:t>
            </a:r>
            <a:endParaRPr lang="en-US" dirty="0"/>
          </a:p>
        </p:txBody>
      </p:sp>
      <p:sp>
        <p:nvSpPr>
          <p:cNvPr id="6" name="Text Box 7"/>
          <p:cNvSpPr txBox="1">
            <a:spLocks noChangeArrowheads="1"/>
          </p:cNvSpPr>
          <p:nvPr/>
        </p:nvSpPr>
        <p:spPr bwMode="auto">
          <a:xfrm>
            <a:off x="1524000" y="6096000"/>
            <a:ext cx="91440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تمثال قسطنطين في يورك، إنجلترا</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6859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ebateBetweenCatholicsAndOrientalChristiansInThe13thCenturyAcre129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753"/>
            <a:ext cx="12192000" cy="6909753"/>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تاريخ الكنيسة الآسيوية</a:t>
            </a:r>
            <a:endParaRPr lang="en-US" sz="3600" b="1" dirty="0">
              <a:latin typeface="Arial" panose="020B0604020202020204" pitchFamily="34" charset="0"/>
              <a:cs typeface="Arial" panose="020B0604020202020204" pitchFamily="34" charset="0"/>
            </a:endParaRPr>
          </a:p>
        </p:txBody>
      </p:sp>
      <p:sp>
        <p:nvSpPr>
          <p:cNvPr id="1331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1800" b="1" dirty="0">
                <a:latin typeface="Arial" panose="020B0604020202020204" pitchFamily="34" charset="0"/>
                <a:cs typeface="Arial" panose="020B0604020202020204" pitchFamily="34" charset="0"/>
              </a:rPr>
              <a:t>جدال بين الكاثوليك والنساطرة في وسط آسيا 1290 م</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965687"/>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fr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32" y="-457200"/>
            <a:ext cx="12192000" cy="16348556"/>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أفرام السرياني</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941003"/>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odoreMopsueta.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11399520"/>
          </a:xfrm>
          <a:prstGeom prst="rect">
            <a:avLst/>
          </a:prstGeom>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تثيودور الموبسويستي</a:t>
            </a:r>
            <a:endParaRPr lang="en-US" sz="36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8458200" y="1371600"/>
            <a:ext cx="3699998" cy="1938992"/>
          </a:xfrm>
          <a:prstGeom prst="rect">
            <a:avLst/>
          </a:prstGeom>
          <a:solidFill>
            <a:srgbClr val="000000"/>
          </a:solidFill>
          <a:ln>
            <a:noFill/>
          </a:ln>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stStyle>
          <a:p>
            <a:r>
              <a:rPr lang="ar-JO" dirty="0"/>
              <a:t>فسر ثيودور النصوص المقدسة في كل كنائس الشرق</a:t>
            </a:r>
            <a:endParaRPr lang="en-US" dirty="0"/>
          </a:p>
        </p:txBody>
      </p:sp>
    </p:spTree>
    <p:extLst>
      <p:ext uri="{BB962C8B-B14F-4D97-AF65-F5344CB8AC3E}">
        <p14:creationId xmlns:p14="http://schemas.microsoft.com/office/powerpoint/2010/main" val="405466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estorianism.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7900" y="399310"/>
            <a:ext cx="7696200" cy="6059380"/>
          </a:xfrm>
          <a:prstGeom prst="rect">
            <a:avLst/>
          </a:prstGeom>
        </p:spPr>
      </p:pic>
    </p:spTree>
    <p:extLst>
      <p:ext uri="{BB962C8B-B14F-4D97-AF65-F5344CB8AC3E}">
        <p14:creationId xmlns:p14="http://schemas.microsoft.com/office/powerpoint/2010/main" val="3589338003"/>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uncilOfEph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0"/>
            <a:ext cx="6685254" cy="6858000"/>
          </a:xfrm>
          <a:prstGeom prst="rect">
            <a:avLst/>
          </a:prstGeom>
        </p:spPr>
      </p:pic>
      <p:sp>
        <p:nvSpPr>
          <p:cNvPr id="5" name="Rectangle 4"/>
          <p:cNvSpPr/>
          <p:nvPr/>
        </p:nvSpPr>
        <p:spPr>
          <a:xfrm>
            <a:off x="2743200" y="2158424"/>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مجمع أفسس (431)</a:t>
            </a:r>
            <a:endParaRPr lang="en-US" sz="36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2743200" y="3733800"/>
            <a:ext cx="67056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صار نسطور معروفاً بأنه مهرطق إذ آمن أن يسوع يمتلك طبيعتين منفصلتين في داخله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464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sternEuro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124"/>
            <a:ext cx="12192000" cy="8169324"/>
          </a:xfrm>
          <a:prstGeom prst="rect">
            <a:avLst/>
          </a:prstGeom>
        </p:spPr>
      </p:pic>
      <p:sp>
        <p:nvSpPr>
          <p:cNvPr id="8" name="Rectangle 7"/>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كنيسة الشرق</a:t>
            </a:r>
            <a:endParaRPr lang="en-US" sz="3600" b="1" dirty="0">
              <a:solidFill>
                <a:srgbClr val="FFFFFF"/>
              </a:solidFill>
              <a:latin typeface="Arial" panose="020B0604020202020204" pitchFamily="34" charset="0"/>
              <a:cs typeface="Arial" panose="020B0604020202020204" pitchFamily="34" charset="0"/>
            </a:endParaRPr>
          </a:p>
        </p:txBody>
      </p:sp>
      <p:sp>
        <p:nvSpPr>
          <p:cNvPr id="9" name="Freeform 8"/>
          <p:cNvSpPr/>
          <p:nvPr/>
        </p:nvSpPr>
        <p:spPr>
          <a:xfrm>
            <a:off x="5027411" y="2070861"/>
            <a:ext cx="3673767" cy="4224555"/>
          </a:xfrm>
          <a:custGeom>
            <a:avLst/>
            <a:gdLst>
              <a:gd name="connsiteX0" fmla="*/ 1631032 w 3673767"/>
              <a:gd name="connsiteY0" fmla="*/ 0 h 4224555"/>
              <a:gd name="connsiteX1" fmla="*/ 1465405 w 3673767"/>
              <a:gd name="connsiteY1" fmla="*/ 27611 h 4224555"/>
              <a:gd name="connsiteX2" fmla="*/ 1382592 w 3673767"/>
              <a:gd name="connsiteY2" fmla="*/ 55223 h 4224555"/>
              <a:gd name="connsiteX3" fmla="*/ 1106546 w 3673767"/>
              <a:gd name="connsiteY3" fmla="*/ 82834 h 4224555"/>
              <a:gd name="connsiteX4" fmla="*/ 1078942 w 3673767"/>
              <a:gd name="connsiteY4" fmla="*/ 276114 h 4224555"/>
              <a:gd name="connsiteX5" fmla="*/ 1161755 w 3673767"/>
              <a:gd name="connsiteY5" fmla="*/ 303726 h 4224555"/>
              <a:gd name="connsiteX6" fmla="*/ 1244569 w 3673767"/>
              <a:gd name="connsiteY6" fmla="*/ 469395 h 4224555"/>
              <a:gd name="connsiteX7" fmla="*/ 1078942 w 3673767"/>
              <a:gd name="connsiteY7" fmla="*/ 524618 h 4224555"/>
              <a:gd name="connsiteX8" fmla="*/ 968524 w 3673767"/>
              <a:gd name="connsiteY8" fmla="*/ 497006 h 4224555"/>
              <a:gd name="connsiteX9" fmla="*/ 913315 w 3673767"/>
              <a:gd name="connsiteY9" fmla="*/ 414172 h 4224555"/>
              <a:gd name="connsiteX10" fmla="*/ 858105 w 3673767"/>
              <a:gd name="connsiteY10" fmla="*/ 358949 h 4224555"/>
              <a:gd name="connsiteX11" fmla="*/ 802896 w 3673767"/>
              <a:gd name="connsiteY11" fmla="*/ 441783 h 4224555"/>
              <a:gd name="connsiteX12" fmla="*/ 802896 w 3673767"/>
              <a:gd name="connsiteY12" fmla="*/ 938790 h 4224555"/>
              <a:gd name="connsiteX13" fmla="*/ 637269 w 3673767"/>
              <a:gd name="connsiteY13" fmla="*/ 1021624 h 4224555"/>
              <a:gd name="connsiteX14" fmla="*/ 554456 w 3673767"/>
              <a:gd name="connsiteY14" fmla="*/ 966401 h 4224555"/>
              <a:gd name="connsiteX15" fmla="*/ 278410 w 3673767"/>
              <a:gd name="connsiteY15" fmla="*/ 966401 h 4224555"/>
              <a:gd name="connsiteX16" fmla="*/ 195597 w 3673767"/>
              <a:gd name="connsiteY16" fmla="*/ 1132070 h 4224555"/>
              <a:gd name="connsiteX17" fmla="*/ 250806 w 3673767"/>
              <a:gd name="connsiteY17" fmla="*/ 1380573 h 4224555"/>
              <a:gd name="connsiteX18" fmla="*/ 112783 w 3673767"/>
              <a:gd name="connsiteY18" fmla="*/ 1656688 h 4224555"/>
              <a:gd name="connsiteX19" fmla="*/ 29970 w 3673767"/>
              <a:gd name="connsiteY19" fmla="*/ 1684300 h 4224555"/>
              <a:gd name="connsiteX20" fmla="*/ 2365 w 3673767"/>
              <a:gd name="connsiteY20" fmla="*/ 1767134 h 4224555"/>
              <a:gd name="connsiteX21" fmla="*/ 85179 w 3673767"/>
              <a:gd name="connsiteY21" fmla="*/ 1822357 h 4224555"/>
              <a:gd name="connsiteX22" fmla="*/ 250806 w 3673767"/>
              <a:gd name="connsiteY22" fmla="*/ 1877580 h 4224555"/>
              <a:gd name="connsiteX23" fmla="*/ 416433 w 3673767"/>
              <a:gd name="connsiteY23" fmla="*/ 1960414 h 4224555"/>
              <a:gd name="connsiteX24" fmla="*/ 471642 w 3673767"/>
              <a:gd name="connsiteY24" fmla="*/ 2043249 h 4224555"/>
              <a:gd name="connsiteX25" fmla="*/ 526851 w 3673767"/>
              <a:gd name="connsiteY25" fmla="*/ 2319364 h 4224555"/>
              <a:gd name="connsiteX26" fmla="*/ 471642 w 3673767"/>
              <a:gd name="connsiteY26" fmla="*/ 2485032 h 4224555"/>
              <a:gd name="connsiteX27" fmla="*/ 444038 w 3673767"/>
              <a:gd name="connsiteY27" fmla="*/ 2567867 h 4224555"/>
              <a:gd name="connsiteX28" fmla="*/ 471642 w 3673767"/>
              <a:gd name="connsiteY28" fmla="*/ 2788759 h 4224555"/>
              <a:gd name="connsiteX29" fmla="*/ 554456 w 3673767"/>
              <a:gd name="connsiteY29" fmla="*/ 2816370 h 4224555"/>
              <a:gd name="connsiteX30" fmla="*/ 692478 w 3673767"/>
              <a:gd name="connsiteY30" fmla="*/ 2926816 h 4224555"/>
              <a:gd name="connsiteX31" fmla="*/ 802896 w 3673767"/>
              <a:gd name="connsiteY31" fmla="*/ 3009650 h 4224555"/>
              <a:gd name="connsiteX32" fmla="*/ 968524 w 3673767"/>
              <a:gd name="connsiteY32" fmla="*/ 3064873 h 4224555"/>
              <a:gd name="connsiteX33" fmla="*/ 1078942 w 3673767"/>
              <a:gd name="connsiteY33" fmla="*/ 3230542 h 4224555"/>
              <a:gd name="connsiteX34" fmla="*/ 1106546 w 3673767"/>
              <a:gd name="connsiteY34" fmla="*/ 3313377 h 4224555"/>
              <a:gd name="connsiteX35" fmla="*/ 1189360 w 3673767"/>
              <a:gd name="connsiteY35" fmla="*/ 3368600 h 4224555"/>
              <a:gd name="connsiteX36" fmla="*/ 1299778 w 3673767"/>
              <a:gd name="connsiteY36" fmla="*/ 3561880 h 4224555"/>
              <a:gd name="connsiteX37" fmla="*/ 1327382 w 3673767"/>
              <a:gd name="connsiteY37" fmla="*/ 3644714 h 4224555"/>
              <a:gd name="connsiteX38" fmla="*/ 1382592 w 3673767"/>
              <a:gd name="connsiteY38" fmla="*/ 3727549 h 4224555"/>
              <a:gd name="connsiteX39" fmla="*/ 1410196 w 3673767"/>
              <a:gd name="connsiteY39" fmla="*/ 3837995 h 4224555"/>
              <a:gd name="connsiteX40" fmla="*/ 1520614 w 3673767"/>
              <a:gd name="connsiteY40" fmla="*/ 4003663 h 4224555"/>
              <a:gd name="connsiteX41" fmla="*/ 1548219 w 3673767"/>
              <a:gd name="connsiteY41" fmla="*/ 4086498 h 4224555"/>
              <a:gd name="connsiteX42" fmla="*/ 1713846 w 3673767"/>
              <a:gd name="connsiteY42" fmla="*/ 4224555 h 4224555"/>
              <a:gd name="connsiteX43" fmla="*/ 1796659 w 3673767"/>
              <a:gd name="connsiteY43" fmla="*/ 4196944 h 4224555"/>
              <a:gd name="connsiteX44" fmla="*/ 1824264 w 3673767"/>
              <a:gd name="connsiteY44" fmla="*/ 4114109 h 4224555"/>
              <a:gd name="connsiteX45" fmla="*/ 1907078 w 3673767"/>
              <a:gd name="connsiteY45" fmla="*/ 3920829 h 4224555"/>
              <a:gd name="connsiteX46" fmla="*/ 1796659 w 3673767"/>
              <a:gd name="connsiteY46" fmla="*/ 3755160 h 4224555"/>
              <a:gd name="connsiteX47" fmla="*/ 1713846 w 3673767"/>
              <a:gd name="connsiteY47" fmla="*/ 3561880 h 4224555"/>
              <a:gd name="connsiteX48" fmla="*/ 1741450 w 3673767"/>
              <a:gd name="connsiteY48" fmla="*/ 3451434 h 4224555"/>
              <a:gd name="connsiteX49" fmla="*/ 2045100 w 3673767"/>
              <a:gd name="connsiteY49" fmla="*/ 3423822 h 4224555"/>
              <a:gd name="connsiteX50" fmla="*/ 2127914 w 3673767"/>
              <a:gd name="connsiteY50" fmla="*/ 3451434 h 4224555"/>
              <a:gd name="connsiteX51" fmla="*/ 2376355 w 3673767"/>
              <a:gd name="connsiteY51" fmla="*/ 3368600 h 4224555"/>
              <a:gd name="connsiteX52" fmla="*/ 2403959 w 3673767"/>
              <a:gd name="connsiteY52" fmla="*/ 3285765 h 4224555"/>
              <a:gd name="connsiteX53" fmla="*/ 2265936 w 3673767"/>
              <a:gd name="connsiteY53" fmla="*/ 3147708 h 4224555"/>
              <a:gd name="connsiteX54" fmla="*/ 2238332 w 3673767"/>
              <a:gd name="connsiteY54" fmla="*/ 3064873 h 4224555"/>
              <a:gd name="connsiteX55" fmla="*/ 2321145 w 3673767"/>
              <a:gd name="connsiteY55" fmla="*/ 3009650 h 4224555"/>
              <a:gd name="connsiteX56" fmla="*/ 2376355 w 3673767"/>
              <a:gd name="connsiteY56" fmla="*/ 2843982 h 4224555"/>
              <a:gd name="connsiteX57" fmla="*/ 2403959 w 3673767"/>
              <a:gd name="connsiteY57" fmla="*/ 2761147 h 4224555"/>
              <a:gd name="connsiteX58" fmla="*/ 2431564 w 3673767"/>
              <a:gd name="connsiteY58" fmla="*/ 2678313 h 4224555"/>
              <a:gd name="connsiteX59" fmla="*/ 2486773 w 3673767"/>
              <a:gd name="connsiteY59" fmla="*/ 2457421 h 4224555"/>
              <a:gd name="connsiteX60" fmla="*/ 2514377 w 3673767"/>
              <a:gd name="connsiteY60" fmla="*/ 2374586 h 4224555"/>
              <a:gd name="connsiteX61" fmla="*/ 2597191 w 3673767"/>
              <a:gd name="connsiteY61" fmla="*/ 2346975 h 4224555"/>
              <a:gd name="connsiteX62" fmla="*/ 2790422 w 3673767"/>
              <a:gd name="connsiteY62" fmla="*/ 2374586 h 4224555"/>
              <a:gd name="connsiteX63" fmla="*/ 2873236 w 3673767"/>
              <a:gd name="connsiteY63" fmla="*/ 2402198 h 4224555"/>
              <a:gd name="connsiteX64" fmla="*/ 3176886 w 3673767"/>
              <a:gd name="connsiteY64" fmla="*/ 2374586 h 4224555"/>
              <a:gd name="connsiteX65" fmla="*/ 3452931 w 3673767"/>
              <a:gd name="connsiteY65" fmla="*/ 2291752 h 4224555"/>
              <a:gd name="connsiteX66" fmla="*/ 3535745 w 3673767"/>
              <a:gd name="connsiteY66" fmla="*/ 2236529 h 4224555"/>
              <a:gd name="connsiteX67" fmla="*/ 3673767 w 3673767"/>
              <a:gd name="connsiteY67" fmla="*/ 1932803 h 4224555"/>
              <a:gd name="connsiteX68" fmla="*/ 3618558 w 3673767"/>
              <a:gd name="connsiteY68" fmla="*/ 1794745 h 4224555"/>
              <a:gd name="connsiteX69" fmla="*/ 3535745 w 3673767"/>
              <a:gd name="connsiteY69" fmla="*/ 1739523 h 4224555"/>
              <a:gd name="connsiteX70" fmla="*/ 3370118 w 3673767"/>
              <a:gd name="connsiteY70" fmla="*/ 1684300 h 4224555"/>
              <a:gd name="connsiteX71" fmla="*/ 3287304 w 3673767"/>
              <a:gd name="connsiteY71" fmla="*/ 1656688 h 4224555"/>
              <a:gd name="connsiteX72" fmla="*/ 3149281 w 3673767"/>
              <a:gd name="connsiteY72" fmla="*/ 1629077 h 4224555"/>
              <a:gd name="connsiteX73" fmla="*/ 3066468 w 3673767"/>
              <a:gd name="connsiteY73" fmla="*/ 1601465 h 4224555"/>
              <a:gd name="connsiteX74" fmla="*/ 2900841 w 3673767"/>
              <a:gd name="connsiteY74" fmla="*/ 1491019 h 4224555"/>
              <a:gd name="connsiteX75" fmla="*/ 2790422 w 3673767"/>
              <a:gd name="connsiteY75" fmla="*/ 1352962 h 4224555"/>
              <a:gd name="connsiteX76" fmla="*/ 2597191 w 3673767"/>
              <a:gd name="connsiteY76" fmla="*/ 1270127 h 4224555"/>
              <a:gd name="connsiteX77" fmla="*/ 2348750 w 3673767"/>
              <a:gd name="connsiteY77" fmla="*/ 1242516 h 4224555"/>
              <a:gd name="connsiteX78" fmla="*/ 2293541 w 3673767"/>
              <a:gd name="connsiteY78" fmla="*/ 1132070 h 4224555"/>
              <a:gd name="connsiteX79" fmla="*/ 2459168 w 3673767"/>
              <a:gd name="connsiteY79" fmla="*/ 1076847 h 4224555"/>
              <a:gd name="connsiteX80" fmla="*/ 2293541 w 3673767"/>
              <a:gd name="connsiteY80" fmla="*/ 966401 h 4224555"/>
              <a:gd name="connsiteX81" fmla="*/ 2127914 w 3673767"/>
              <a:gd name="connsiteY81" fmla="*/ 911178 h 4224555"/>
              <a:gd name="connsiteX82" fmla="*/ 2017496 w 3673767"/>
              <a:gd name="connsiteY82" fmla="*/ 800732 h 4224555"/>
              <a:gd name="connsiteX83" fmla="*/ 1989891 w 3673767"/>
              <a:gd name="connsiteY83" fmla="*/ 717898 h 4224555"/>
              <a:gd name="connsiteX84" fmla="*/ 1907078 w 3673767"/>
              <a:gd name="connsiteY84" fmla="*/ 662675 h 4224555"/>
              <a:gd name="connsiteX85" fmla="*/ 1769055 w 3673767"/>
              <a:gd name="connsiteY85" fmla="*/ 552229 h 4224555"/>
              <a:gd name="connsiteX86" fmla="*/ 1713846 w 3673767"/>
              <a:gd name="connsiteY86" fmla="*/ 469395 h 4224555"/>
              <a:gd name="connsiteX87" fmla="*/ 1631032 w 3673767"/>
              <a:gd name="connsiteY87" fmla="*/ 414172 h 4224555"/>
              <a:gd name="connsiteX88" fmla="*/ 1603428 w 3673767"/>
              <a:gd name="connsiteY88" fmla="*/ 331337 h 4224555"/>
              <a:gd name="connsiteX89" fmla="*/ 1493010 w 3673767"/>
              <a:gd name="connsiteY89" fmla="*/ 165668 h 4224555"/>
              <a:gd name="connsiteX90" fmla="*/ 1465405 w 3673767"/>
              <a:gd name="connsiteY90" fmla="*/ 82834 h 4224555"/>
              <a:gd name="connsiteX91" fmla="*/ 1299778 w 3673767"/>
              <a:gd name="connsiteY91" fmla="*/ 0 h 4224555"/>
              <a:gd name="connsiteX92" fmla="*/ 1134151 w 3673767"/>
              <a:gd name="connsiteY92" fmla="*/ 55223 h 4224555"/>
              <a:gd name="connsiteX93" fmla="*/ 1051337 w 3673767"/>
              <a:gd name="connsiteY93" fmla="*/ 110446 h 4224555"/>
              <a:gd name="connsiteX94" fmla="*/ 968524 w 3673767"/>
              <a:gd name="connsiteY94" fmla="*/ 165668 h 422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73767" h="4224555">
                <a:moveTo>
                  <a:pt x="1631032" y="0"/>
                </a:moveTo>
                <a:cubicBezTo>
                  <a:pt x="1575823" y="9204"/>
                  <a:pt x="1520042" y="15466"/>
                  <a:pt x="1465405" y="27611"/>
                </a:cubicBezTo>
                <a:cubicBezTo>
                  <a:pt x="1437000" y="33925"/>
                  <a:pt x="1411352" y="50797"/>
                  <a:pt x="1382592" y="55223"/>
                </a:cubicBezTo>
                <a:cubicBezTo>
                  <a:pt x="1291193" y="69288"/>
                  <a:pt x="1198561" y="73630"/>
                  <a:pt x="1106546" y="82834"/>
                </a:cubicBezTo>
                <a:cubicBezTo>
                  <a:pt x="1061464" y="150474"/>
                  <a:pt x="1007641" y="186965"/>
                  <a:pt x="1078942" y="276114"/>
                </a:cubicBezTo>
                <a:cubicBezTo>
                  <a:pt x="1097117" y="298838"/>
                  <a:pt x="1134151" y="294522"/>
                  <a:pt x="1161755" y="303726"/>
                </a:cubicBezTo>
                <a:cubicBezTo>
                  <a:pt x="1163613" y="306514"/>
                  <a:pt x="1267426" y="446532"/>
                  <a:pt x="1244569" y="469395"/>
                </a:cubicBezTo>
                <a:cubicBezTo>
                  <a:pt x="1203423" y="510552"/>
                  <a:pt x="1078942" y="524618"/>
                  <a:pt x="1078942" y="524618"/>
                </a:cubicBezTo>
                <a:cubicBezTo>
                  <a:pt x="1042136" y="515414"/>
                  <a:pt x="1000089" y="518055"/>
                  <a:pt x="968524" y="497006"/>
                </a:cubicBezTo>
                <a:cubicBezTo>
                  <a:pt x="940917" y="478597"/>
                  <a:pt x="934041" y="440085"/>
                  <a:pt x="913315" y="414172"/>
                </a:cubicBezTo>
                <a:cubicBezTo>
                  <a:pt x="897057" y="393845"/>
                  <a:pt x="876508" y="377357"/>
                  <a:pt x="858105" y="358949"/>
                </a:cubicBezTo>
                <a:cubicBezTo>
                  <a:pt x="839702" y="386560"/>
                  <a:pt x="805651" y="408715"/>
                  <a:pt x="802896" y="441783"/>
                </a:cubicBezTo>
                <a:cubicBezTo>
                  <a:pt x="781012" y="704468"/>
                  <a:pt x="898394" y="676106"/>
                  <a:pt x="802896" y="938790"/>
                </a:cubicBezTo>
                <a:cubicBezTo>
                  <a:pt x="788134" y="979396"/>
                  <a:pt x="670645" y="1010496"/>
                  <a:pt x="637269" y="1021624"/>
                </a:cubicBezTo>
                <a:cubicBezTo>
                  <a:pt x="609665" y="1003216"/>
                  <a:pt x="584131" y="981242"/>
                  <a:pt x="554456" y="966401"/>
                </a:cubicBezTo>
                <a:cubicBezTo>
                  <a:pt x="447392" y="912856"/>
                  <a:pt x="416654" y="946647"/>
                  <a:pt x="278410" y="966401"/>
                </a:cubicBezTo>
                <a:cubicBezTo>
                  <a:pt x="250493" y="1008288"/>
                  <a:pt x="195597" y="1074912"/>
                  <a:pt x="195597" y="1132070"/>
                </a:cubicBezTo>
                <a:cubicBezTo>
                  <a:pt x="195597" y="1229263"/>
                  <a:pt x="222338" y="1295149"/>
                  <a:pt x="250806" y="1380573"/>
                </a:cubicBezTo>
                <a:cubicBezTo>
                  <a:pt x="217290" y="1682289"/>
                  <a:pt x="304840" y="1601801"/>
                  <a:pt x="112783" y="1656688"/>
                </a:cubicBezTo>
                <a:cubicBezTo>
                  <a:pt x="84805" y="1664684"/>
                  <a:pt x="57574" y="1675096"/>
                  <a:pt x="29970" y="1684300"/>
                </a:cubicBezTo>
                <a:cubicBezTo>
                  <a:pt x="20768" y="1711911"/>
                  <a:pt x="-8442" y="1740110"/>
                  <a:pt x="2365" y="1767134"/>
                </a:cubicBezTo>
                <a:cubicBezTo>
                  <a:pt x="14685" y="1797941"/>
                  <a:pt x="54861" y="1808879"/>
                  <a:pt x="85179" y="1822357"/>
                </a:cubicBezTo>
                <a:cubicBezTo>
                  <a:pt x="138358" y="1845998"/>
                  <a:pt x="202387" y="1845292"/>
                  <a:pt x="250806" y="1877580"/>
                </a:cubicBezTo>
                <a:cubicBezTo>
                  <a:pt x="357829" y="1948947"/>
                  <a:pt x="302143" y="1922309"/>
                  <a:pt x="416433" y="1960414"/>
                </a:cubicBezTo>
                <a:cubicBezTo>
                  <a:pt x="434836" y="1988026"/>
                  <a:pt x="445733" y="2022517"/>
                  <a:pt x="471642" y="2043249"/>
                </a:cubicBezTo>
                <a:cubicBezTo>
                  <a:pt x="613076" y="2156425"/>
                  <a:pt x="616228" y="1872369"/>
                  <a:pt x="526851" y="2319364"/>
                </a:cubicBezTo>
                <a:cubicBezTo>
                  <a:pt x="515438" y="2376443"/>
                  <a:pt x="490045" y="2429809"/>
                  <a:pt x="471642" y="2485032"/>
                </a:cubicBezTo>
                <a:lnTo>
                  <a:pt x="444038" y="2567867"/>
                </a:lnTo>
                <a:cubicBezTo>
                  <a:pt x="453239" y="2641498"/>
                  <a:pt x="441511" y="2720948"/>
                  <a:pt x="471642" y="2788759"/>
                </a:cubicBezTo>
                <a:cubicBezTo>
                  <a:pt x="483458" y="2815351"/>
                  <a:pt x="531736" y="2798190"/>
                  <a:pt x="554456" y="2816370"/>
                </a:cubicBezTo>
                <a:cubicBezTo>
                  <a:pt x="732828" y="2959102"/>
                  <a:pt x="484333" y="2857415"/>
                  <a:pt x="692478" y="2926816"/>
                </a:cubicBezTo>
                <a:cubicBezTo>
                  <a:pt x="729284" y="2954427"/>
                  <a:pt x="761744" y="2989069"/>
                  <a:pt x="802896" y="3009650"/>
                </a:cubicBezTo>
                <a:cubicBezTo>
                  <a:pt x="854947" y="3035682"/>
                  <a:pt x="968524" y="3064873"/>
                  <a:pt x="968524" y="3064873"/>
                </a:cubicBezTo>
                <a:cubicBezTo>
                  <a:pt x="1005330" y="3120096"/>
                  <a:pt x="1057961" y="3167581"/>
                  <a:pt x="1078942" y="3230542"/>
                </a:cubicBezTo>
                <a:cubicBezTo>
                  <a:pt x="1088143" y="3258154"/>
                  <a:pt x="1088367" y="3290648"/>
                  <a:pt x="1106546" y="3313377"/>
                </a:cubicBezTo>
                <a:cubicBezTo>
                  <a:pt x="1127270" y="3339288"/>
                  <a:pt x="1161755" y="3350192"/>
                  <a:pt x="1189360" y="3368600"/>
                </a:cubicBezTo>
                <a:cubicBezTo>
                  <a:pt x="1252652" y="3558526"/>
                  <a:pt x="1166081" y="3327851"/>
                  <a:pt x="1299778" y="3561880"/>
                </a:cubicBezTo>
                <a:cubicBezTo>
                  <a:pt x="1314215" y="3587151"/>
                  <a:pt x="1314369" y="3618681"/>
                  <a:pt x="1327382" y="3644714"/>
                </a:cubicBezTo>
                <a:cubicBezTo>
                  <a:pt x="1342219" y="3674395"/>
                  <a:pt x="1364189" y="3699937"/>
                  <a:pt x="1382592" y="3727549"/>
                </a:cubicBezTo>
                <a:cubicBezTo>
                  <a:pt x="1391793" y="3764364"/>
                  <a:pt x="1393229" y="3804052"/>
                  <a:pt x="1410196" y="3837995"/>
                </a:cubicBezTo>
                <a:cubicBezTo>
                  <a:pt x="1439869" y="3897356"/>
                  <a:pt x="1499632" y="3940703"/>
                  <a:pt x="1520614" y="4003663"/>
                </a:cubicBezTo>
                <a:cubicBezTo>
                  <a:pt x="1529816" y="4031275"/>
                  <a:pt x="1532078" y="4062280"/>
                  <a:pt x="1548219" y="4086498"/>
                </a:cubicBezTo>
                <a:cubicBezTo>
                  <a:pt x="1590728" y="4150277"/>
                  <a:pt x="1652734" y="4183804"/>
                  <a:pt x="1713846" y="4224555"/>
                </a:cubicBezTo>
                <a:cubicBezTo>
                  <a:pt x="1741450" y="4215351"/>
                  <a:pt x="1776086" y="4217522"/>
                  <a:pt x="1796659" y="4196944"/>
                </a:cubicBezTo>
                <a:cubicBezTo>
                  <a:pt x="1817236" y="4176361"/>
                  <a:pt x="1812802" y="4140861"/>
                  <a:pt x="1824264" y="4114109"/>
                </a:cubicBezTo>
                <a:cubicBezTo>
                  <a:pt x="1926600" y="3875266"/>
                  <a:pt x="1842338" y="4115094"/>
                  <a:pt x="1907078" y="3920829"/>
                </a:cubicBezTo>
                <a:cubicBezTo>
                  <a:pt x="1846508" y="3678491"/>
                  <a:pt x="1932833" y="3918610"/>
                  <a:pt x="1796659" y="3755160"/>
                </a:cubicBezTo>
                <a:cubicBezTo>
                  <a:pt x="1758757" y="3709667"/>
                  <a:pt x="1733022" y="3619424"/>
                  <a:pt x="1713846" y="3561880"/>
                </a:cubicBezTo>
                <a:cubicBezTo>
                  <a:pt x="1723047" y="3525065"/>
                  <a:pt x="1720404" y="3483011"/>
                  <a:pt x="1741450" y="3451434"/>
                </a:cubicBezTo>
                <a:cubicBezTo>
                  <a:pt x="1811864" y="3345786"/>
                  <a:pt x="1957068" y="3412815"/>
                  <a:pt x="2045100" y="3423822"/>
                </a:cubicBezTo>
                <a:cubicBezTo>
                  <a:pt x="2072705" y="3433026"/>
                  <a:pt x="2098815" y="3451434"/>
                  <a:pt x="2127914" y="3451434"/>
                </a:cubicBezTo>
                <a:cubicBezTo>
                  <a:pt x="2276678" y="3451434"/>
                  <a:pt x="2276371" y="3435272"/>
                  <a:pt x="2376355" y="3368600"/>
                </a:cubicBezTo>
                <a:cubicBezTo>
                  <a:pt x="2385556" y="3340988"/>
                  <a:pt x="2408743" y="3314474"/>
                  <a:pt x="2403959" y="3285765"/>
                </a:cubicBezTo>
                <a:cubicBezTo>
                  <a:pt x="2392457" y="3216738"/>
                  <a:pt x="2314254" y="3179928"/>
                  <a:pt x="2265936" y="3147708"/>
                </a:cubicBezTo>
                <a:cubicBezTo>
                  <a:pt x="2256735" y="3120096"/>
                  <a:pt x="2227525" y="3091897"/>
                  <a:pt x="2238332" y="3064873"/>
                </a:cubicBezTo>
                <a:cubicBezTo>
                  <a:pt x="2250652" y="3034066"/>
                  <a:pt x="2303563" y="3037788"/>
                  <a:pt x="2321145" y="3009650"/>
                </a:cubicBezTo>
                <a:cubicBezTo>
                  <a:pt x="2351990" y="2960286"/>
                  <a:pt x="2357952" y="2899205"/>
                  <a:pt x="2376355" y="2843982"/>
                </a:cubicBezTo>
                <a:lnTo>
                  <a:pt x="2403959" y="2761147"/>
                </a:lnTo>
                <a:cubicBezTo>
                  <a:pt x="2413160" y="2733536"/>
                  <a:pt x="2424507" y="2706549"/>
                  <a:pt x="2431564" y="2678313"/>
                </a:cubicBezTo>
                <a:cubicBezTo>
                  <a:pt x="2449967" y="2604682"/>
                  <a:pt x="2462779" y="2529424"/>
                  <a:pt x="2486773" y="2457421"/>
                </a:cubicBezTo>
                <a:cubicBezTo>
                  <a:pt x="2495974" y="2429809"/>
                  <a:pt x="2493800" y="2395169"/>
                  <a:pt x="2514377" y="2374586"/>
                </a:cubicBezTo>
                <a:cubicBezTo>
                  <a:pt x="2534950" y="2354008"/>
                  <a:pt x="2569586" y="2356179"/>
                  <a:pt x="2597191" y="2346975"/>
                </a:cubicBezTo>
                <a:cubicBezTo>
                  <a:pt x="2661601" y="2356179"/>
                  <a:pt x="2726622" y="2361823"/>
                  <a:pt x="2790422" y="2374586"/>
                </a:cubicBezTo>
                <a:cubicBezTo>
                  <a:pt x="2818955" y="2380294"/>
                  <a:pt x="2844137" y="2402198"/>
                  <a:pt x="2873236" y="2402198"/>
                </a:cubicBezTo>
                <a:cubicBezTo>
                  <a:pt x="2974870" y="2402198"/>
                  <a:pt x="3075669" y="2383790"/>
                  <a:pt x="3176886" y="2374586"/>
                </a:cubicBezTo>
                <a:cubicBezTo>
                  <a:pt x="3238614" y="2359150"/>
                  <a:pt x="3412605" y="2318643"/>
                  <a:pt x="3452931" y="2291752"/>
                </a:cubicBezTo>
                <a:lnTo>
                  <a:pt x="3535745" y="2236529"/>
                </a:lnTo>
                <a:cubicBezTo>
                  <a:pt x="3659176" y="1989604"/>
                  <a:pt x="3620138" y="2093732"/>
                  <a:pt x="3673767" y="1932803"/>
                </a:cubicBezTo>
                <a:cubicBezTo>
                  <a:pt x="3655364" y="1886784"/>
                  <a:pt x="3647361" y="1835079"/>
                  <a:pt x="3618558" y="1794745"/>
                </a:cubicBezTo>
                <a:cubicBezTo>
                  <a:pt x="3599276" y="1767744"/>
                  <a:pt x="3566063" y="1753001"/>
                  <a:pt x="3535745" y="1739523"/>
                </a:cubicBezTo>
                <a:cubicBezTo>
                  <a:pt x="3482566" y="1715882"/>
                  <a:pt x="3425327" y="1702708"/>
                  <a:pt x="3370118" y="1684300"/>
                </a:cubicBezTo>
                <a:cubicBezTo>
                  <a:pt x="3342513" y="1675096"/>
                  <a:pt x="3315837" y="1662396"/>
                  <a:pt x="3287304" y="1656688"/>
                </a:cubicBezTo>
                <a:cubicBezTo>
                  <a:pt x="3241296" y="1647484"/>
                  <a:pt x="3194799" y="1640459"/>
                  <a:pt x="3149281" y="1629077"/>
                </a:cubicBezTo>
                <a:cubicBezTo>
                  <a:pt x="3121052" y="1622018"/>
                  <a:pt x="3091903" y="1615599"/>
                  <a:pt x="3066468" y="1601465"/>
                </a:cubicBezTo>
                <a:cubicBezTo>
                  <a:pt x="3008464" y="1569232"/>
                  <a:pt x="2900841" y="1491019"/>
                  <a:pt x="2900841" y="1491019"/>
                </a:cubicBezTo>
                <a:cubicBezTo>
                  <a:pt x="2871310" y="1446712"/>
                  <a:pt x="2837625" y="1384439"/>
                  <a:pt x="2790422" y="1352962"/>
                </a:cubicBezTo>
                <a:cubicBezTo>
                  <a:pt x="2756906" y="1330612"/>
                  <a:pt x="2646265" y="1278308"/>
                  <a:pt x="2597191" y="1270127"/>
                </a:cubicBezTo>
                <a:cubicBezTo>
                  <a:pt x="2515002" y="1256425"/>
                  <a:pt x="2431564" y="1251720"/>
                  <a:pt x="2348750" y="1242516"/>
                </a:cubicBezTo>
                <a:cubicBezTo>
                  <a:pt x="2318610" y="1232467"/>
                  <a:pt x="2176436" y="1215738"/>
                  <a:pt x="2293541" y="1132070"/>
                </a:cubicBezTo>
                <a:cubicBezTo>
                  <a:pt x="2340894" y="1098238"/>
                  <a:pt x="2459168" y="1076847"/>
                  <a:pt x="2459168" y="1076847"/>
                </a:cubicBezTo>
                <a:cubicBezTo>
                  <a:pt x="2403959" y="1040032"/>
                  <a:pt x="2356492" y="987390"/>
                  <a:pt x="2293541" y="966401"/>
                </a:cubicBezTo>
                <a:lnTo>
                  <a:pt x="2127914" y="911178"/>
                </a:lnTo>
                <a:cubicBezTo>
                  <a:pt x="2054293" y="690265"/>
                  <a:pt x="2164727" y="948001"/>
                  <a:pt x="2017496" y="800732"/>
                </a:cubicBezTo>
                <a:cubicBezTo>
                  <a:pt x="1996919" y="780150"/>
                  <a:pt x="2008069" y="740627"/>
                  <a:pt x="1989891" y="717898"/>
                </a:cubicBezTo>
                <a:cubicBezTo>
                  <a:pt x="1969167" y="691987"/>
                  <a:pt x="1932984" y="683405"/>
                  <a:pt x="1907078" y="662675"/>
                </a:cubicBezTo>
                <a:cubicBezTo>
                  <a:pt x="1710410" y="505301"/>
                  <a:pt x="2023935" y="722193"/>
                  <a:pt x="1769055" y="552229"/>
                </a:cubicBezTo>
                <a:cubicBezTo>
                  <a:pt x="1750652" y="524618"/>
                  <a:pt x="1737306" y="492861"/>
                  <a:pt x="1713846" y="469395"/>
                </a:cubicBezTo>
                <a:cubicBezTo>
                  <a:pt x="1690388" y="445931"/>
                  <a:pt x="1651756" y="440083"/>
                  <a:pt x="1631032" y="414172"/>
                </a:cubicBezTo>
                <a:cubicBezTo>
                  <a:pt x="1612853" y="391443"/>
                  <a:pt x="1617560" y="356780"/>
                  <a:pt x="1603428" y="331337"/>
                </a:cubicBezTo>
                <a:cubicBezTo>
                  <a:pt x="1571205" y="273320"/>
                  <a:pt x="1513992" y="228628"/>
                  <a:pt x="1493010" y="165668"/>
                </a:cubicBezTo>
                <a:cubicBezTo>
                  <a:pt x="1483808" y="138057"/>
                  <a:pt x="1483583" y="105563"/>
                  <a:pt x="1465405" y="82834"/>
                </a:cubicBezTo>
                <a:cubicBezTo>
                  <a:pt x="1426486" y="34174"/>
                  <a:pt x="1354339" y="18191"/>
                  <a:pt x="1299778" y="0"/>
                </a:cubicBezTo>
                <a:cubicBezTo>
                  <a:pt x="1244569" y="18408"/>
                  <a:pt x="1182570" y="22936"/>
                  <a:pt x="1134151" y="55223"/>
                </a:cubicBezTo>
                <a:cubicBezTo>
                  <a:pt x="1106546" y="73631"/>
                  <a:pt x="1081012" y="95605"/>
                  <a:pt x="1051337" y="110446"/>
                </a:cubicBezTo>
                <a:cubicBezTo>
                  <a:pt x="959793" y="156229"/>
                  <a:pt x="968524" y="104132"/>
                  <a:pt x="968524" y="165668"/>
                </a:cubicBezTo>
              </a:path>
            </a:pathLst>
          </a:custGeom>
          <a:solidFill>
            <a:srgbClr val="FF0000">
              <a:alpha val="32000"/>
            </a:srgbClr>
          </a:solidFill>
        </p:spPr>
        <p:txBody>
          <a:bodyPr vert="horz" wrap="square" lIns="91440" tIns="45720" rIns="91440" bIns="45720" numCol="1" rtlCol="0" anchor="t" anchorCtr="0" compatLnSpc="1">
            <a:prstTxWarp prst="textNoShape">
              <a:avLst/>
            </a:prstTxWarp>
          </a:bodyPr>
          <a:lstStyle/>
          <a:p>
            <a:endParaRPr lang="en-US" b="1" dirty="0">
              <a:latin typeface="Arial" panose="020B0604020202020204" pitchFamily="34" charset="0"/>
              <a:cs typeface="Arial" panose="020B0604020202020204" pitchFamily="34" charset="0"/>
            </a:endParaRPr>
          </a:p>
        </p:txBody>
      </p:sp>
      <p:sp>
        <p:nvSpPr>
          <p:cNvPr id="10" name="Text Box 7"/>
          <p:cNvSpPr txBox="1">
            <a:spLocks noChangeArrowheads="1"/>
          </p:cNvSpPr>
          <p:nvPr/>
        </p:nvSpPr>
        <p:spPr bwMode="auto">
          <a:xfrm>
            <a:off x="304800" y="1771471"/>
            <a:ext cx="11582400" cy="1446550"/>
          </a:xfrm>
          <a:prstGeom prst="rect">
            <a:avLst/>
          </a:prstGeom>
          <a:solidFill>
            <a:srgbClr val="000000"/>
          </a:solidFill>
          <a:ln>
            <a:noFill/>
          </a:ln>
        </p:spPr>
        <p:txBody>
          <a:bodyPr>
            <a:spAutoFit/>
          </a:bodyPr>
          <a:lstStyle>
            <a:defPPr>
              <a:defRPr lang="en-US"/>
            </a:defPPr>
            <a:lvl1pPr algn="ctr" eaLnBrk="1" hangingPunct="1">
              <a:spcBef>
                <a:spcPct val="20000"/>
              </a:spcBef>
              <a:defRPr sz="3600" b="1">
                <a:solidFill>
                  <a:srgbClr val="FFFFFF"/>
                </a:solidFill>
                <a:latin typeface="Arial" panose="020B0604020202020204" pitchFamily="34" charset="0"/>
                <a:cs typeface="Arial" panose="020B0604020202020204" pitchFamily="34" charset="0"/>
              </a:defRPr>
            </a:lvl1pPr>
          </a:lstStyle>
          <a:p>
            <a:r>
              <a:rPr lang="ar-JO" dirty="0"/>
              <a:t>كنيسة الشرق ليست في أوروبا الشرقية </a:t>
            </a:r>
          </a:p>
          <a:p>
            <a:r>
              <a:rPr lang="ar-JO" dirty="0"/>
              <a:t>بل شرق أوروبا في آسيا</a:t>
            </a:r>
            <a:endParaRPr lang="en-US" dirty="0"/>
          </a:p>
        </p:txBody>
      </p:sp>
    </p:spTree>
    <p:extLst>
      <p:ext uri="{BB962C8B-B14F-4D97-AF65-F5344CB8AC3E}">
        <p14:creationId xmlns:p14="http://schemas.microsoft.com/office/powerpoint/2010/main" val="90498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1323439"/>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sz="4000" dirty="0">
                <a:latin typeface="Arial" panose="020B0604020202020204" pitchFamily="34" charset="0"/>
                <a:cs typeface="Arial" panose="020B0604020202020204" pitchFamily="34" charset="0"/>
              </a:rPr>
              <a:t>المؤمنون الأفارقة – خارج العالم</a:t>
            </a:r>
          </a:p>
          <a:p>
            <a:pPr algn="ctr"/>
            <a:r>
              <a:rPr lang="ar-JO" sz="4000" dirty="0">
                <a:latin typeface="Arial" panose="020B0604020202020204" pitchFamily="34" charset="0"/>
                <a:cs typeface="Arial" panose="020B0604020202020204" pitchFamily="34" charset="0"/>
              </a:rPr>
              <a:t>المؤمنون الآسيويون – في العالم</a:t>
            </a:r>
            <a:endParaRPr lang="en-US" sz="4000" dirty="0">
              <a:latin typeface="Arial" panose="020B0604020202020204" pitchFamily="34" charset="0"/>
              <a:cs typeface="Arial" panose="020B0604020202020204" pitchFamily="34" charset="0"/>
            </a:endParaRPr>
          </a:p>
        </p:txBody>
      </p:sp>
      <p:sp>
        <p:nvSpPr>
          <p:cNvPr id="7" name="Rectangle 6"/>
          <p:cNvSpPr/>
          <p:nvPr/>
        </p:nvSpPr>
        <p:spPr>
          <a:xfrm>
            <a:off x="2743200" y="381000"/>
            <a:ext cx="6781800" cy="707886"/>
          </a:xfrm>
          <a:prstGeom prst="rect">
            <a:avLst/>
          </a:prstGeom>
          <a:solidFill>
            <a:srgbClr val="000000"/>
          </a:solidFill>
          <a:ln>
            <a:noFill/>
          </a:ln>
        </p:spPr>
        <p:txBody>
          <a:bodyPr wrap="square">
            <a:spAutoFit/>
          </a:bodyPr>
          <a:lstStyle/>
          <a:p>
            <a:pPr algn="ctr"/>
            <a:r>
              <a:rPr lang="ar-JO" sz="3600" b="1" dirty="0">
                <a:latin typeface="Arial" panose="020B0604020202020204" pitchFamily="34" charset="0"/>
                <a:cs typeface="Arial" panose="020B0604020202020204" pitchFamily="34" charset="0"/>
              </a:rPr>
              <a:t>الرهبنة المسيحية</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4617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1200329"/>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sz="3600" dirty="0">
                <a:latin typeface="Arial" panose="020B0604020202020204" pitchFamily="34" charset="0"/>
                <a:cs typeface="Arial" panose="020B0604020202020204" pitchFamily="34" charset="0"/>
              </a:rPr>
              <a:t>المؤمنون الأفارقة – خارج العالم</a:t>
            </a:r>
          </a:p>
          <a:p>
            <a:pPr algn="ctr"/>
            <a:r>
              <a:rPr lang="ar-JO" sz="3600" dirty="0">
                <a:latin typeface="Arial" panose="020B0604020202020204" pitchFamily="34" charset="0"/>
                <a:cs typeface="Arial" panose="020B0604020202020204" pitchFamily="34" charset="0"/>
              </a:rPr>
              <a:t>المؤمنون الآسيويون – في العالم</a:t>
            </a:r>
          </a:p>
        </p:txBody>
      </p:sp>
      <p:sp>
        <p:nvSpPr>
          <p:cNvPr id="7" name="Rectangle 6"/>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ارهبنة المسيحية</a:t>
            </a:r>
            <a:endParaRPr lang="en-US" sz="4000" b="1" dirty="0">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905000" y="3682424"/>
            <a:ext cx="8382000" cy="175432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sz="3600" dirty="0">
                <a:latin typeface="Arial" panose="020B0604020202020204" pitchFamily="34" charset="0"/>
                <a:cs typeface="Arial" panose="020B0604020202020204" pitchFamily="34" charset="0"/>
              </a:rPr>
              <a:t>في عام 372م في مصر كان هناك عدد من الرهبان الذين يعيشون في الصحراء بقدر عدد الناس الذين يعيشون في القرى.</a:t>
            </a:r>
            <a:endParaRPr lang="en-US" sz="3600" dirty="0">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1905000" y="3048000"/>
            <a:ext cx="8382000" cy="646331"/>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sz="3600" dirty="0">
                <a:latin typeface="Arial" panose="020B0604020202020204" pitchFamily="34" charset="0"/>
                <a:cs typeface="Arial" panose="020B0604020202020204" pitchFamily="34" charset="0"/>
              </a:rPr>
              <a:t>بدأت الرهبنة المسيحية في مصر</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6899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584775"/>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كلمة مار هي كلمة سريانية تعني سيد أو رب</a:t>
            </a:r>
            <a:endParaRPr lang="en-US" dirty="0">
              <a:latin typeface="Arial" panose="020B0604020202020204" pitchFamily="34" charset="0"/>
              <a:cs typeface="Arial" panose="020B0604020202020204" pitchFamily="34" charset="0"/>
            </a:endParaRPr>
          </a:p>
        </p:txBody>
      </p:sp>
      <p:sp>
        <p:nvSpPr>
          <p:cNvPr id="7" name="Rectangle 6"/>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مار أوجين</a:t>
            </a:r>
            <a:endParaRPr lang="en-US" sz="4000" b="1" dirty="0">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1905000" y="30480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لقبت الكنيسة الشرقية قادتها بكلمة ربون، </a:t>
            </a:r>
          </a:p>
          <a:p>
            <a:pPr algn="ctr"/>
            <a:r>
              <a:rPr lang="ar-JO" dirty="0">
                <a:latin typeface="Arial" panose="020B0604020202020204" pitchFamily="34" charset="0"/>
                <a:cs typeface="Arial" panose="020B0604020202020204" pitchFamily="34" charset="0"/>
              </a:rPr>
              <a:t>وهي مشابهة لكلمة راباي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713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ap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75" y="-685800"/>
            <a:ext cx="12304775" cy="9514003"/>
          </a:xfrm>
          <a:prstGeom prst="rect">
            <a:avLst/>
          </a:prstGeom>
        </p:spPr>
      </p:pic>
      <p:sp>
        <p:nvSpPr>
          <p:cNvPr id="7" name="Rectangle 6"/>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شافور الثاني</a:t>
            </a:r>
            <a:endParaRPr lang="en-US" sz="4000" b="1" dirty="0">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762000" y="1981200"/>
            <a:ext cx="104394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طلب الملك شافور الثاني من مار أوجين أن يبني الكنائس والرهبانيات في كل أنحاء بلاد فارس.</a:t>
            </a:r>
            <a:endParaRPr lang="en-US"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762000" y="3429000"/>
            <a:ext cx="10439400" cy="584775"/>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قام مار أوجين بإرسال 70 تلميذاً كمرسلين.</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35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untIzl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مار أوجين - جبل إزلا</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2405"/>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untIzl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000000"/>
          </a:solidFill>
          <a:ln>
            <a:noFill/>
          </a:ln>
        </p:spPr>
      </p:pic>
      <p:sp>
        <p:nvSpPr>
          <p:cNvPr id="7" name="Rectangle 6"/>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مار أوجين – جبل إزلا</a:t>
            </a:r>
            <a:endParaRPr lang="en-US" sz="40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1219200"/>
            <a:ext cx="8382000" cy="267765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كان خريجو مدارس الكنائس الشرقية رجالاً ونساء مؤمنين، مقتدرين في الكتب، ملتهبين بالصلاة، لطفاء ومتضعين في التعامل ومملوئين بالمحبة الله والناس. دعموا أنفسهم من خلال عمل أيديهم ويعيشون على جذور وثمار وأعشاب الحقل، من الواضح أنهم لم يحسبوا أي مشكلة بأنها عظيمة جداً أو أي ضيقة بأنها شديدة جداً، طالما أنهم يشاركون في انتشار رسالة الخلاص الكامل لكل البشر.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465318"/>
      </p:ext>
    </p:extLst>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oftheEastMap5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8172" y="228600"/>
            <a:ext cx="8817429" cy="6400800"/>
          </a:xfrm>
          <a:prstGeom prst="rect">
            <a:avLst/>
          </a:prstGeom>
        </p:spPr>
      </p:pic>
      <p:sp>
        <p:nvSpPr>
          <p:cNvPr id="7" name="Rectangle 6"/>
          <p:cNvSpPr/>
          <p:nvPr/>
        </p:nvSpPr>
        <p:spPr>
          <a:xfrm>
            <a:off x="990600" y="76200"/>
            <a:ext cx="99822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كنيسة الشرق (500 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88486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en-US"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JOHN STEWART</a:t>
            </a:r>
          </a:p>
        </p:txBody>
      </p:sp>
      <p:pic>
        <p:nvPicPr>
          <p:cNvPr id="2" name="Picture 1" descr="JohnStew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58000"/>
            <a:ext cx="12192000" cy="15607229"/>
          </a:xfrm>
          <a:prstGeom prst="rect">
            <a:avLst/>
          </a:prstGeom>
        </p:spPr>
      </p:pic>
      <p:sp>
        <p:nvSpPr>
          <p:cNvPr id="4" name="TextBox 3"/>
          <p:cNvSpPr txBox="1"/>
          <p:nvPr/>
        </p:nvSpPr>
        <p:spPr>
          <a:xfrm>
            <a:off x="0" y="180946"/>
            <a:ext cx="12190413" cy="1446550"/>
          </a:xfrm>
          <a:prstGeom prst="rect">
            <a:avLst/>
          </a:prstGeom>
          <a:solidFill>
            <a:srgbClr val="000000"/>
          </a:solidFill>
          <a:ln>
            <a:noFill/>
          </a:ln>
        </p:spPr>
        <p:txBody>
          <a:bodyPr wrap="square">
            <a:spAutoFit/>
          </a:bodyPr>
          <a:lstStyle>
            <a:defPPr>
              <a:defRPr lang="en-US"/>
            </a:defPPr>
            <a:lvl1pPr algn="ctr">
              <a:defRPr sz="4000" b="1">
                <a:latin typeface="Arial" panose="020B0604020202020204" pitchFamily="34" charset="0"/>
                <a:cs typeface="Arial" panose="020B0604020202020204" pitchFamily="34" charset="0"/>
              </a:defRPr>
            </a:lvl1pPr>
          </a:lstStyle>
          <a:p>
            <a:r>
              <a:rPr lang="ar-JO" dirty="0"/>
              <a:t>المؤسسة التبشيرية النسطورية</a:t>
            </a:r>
            <a:endParaRPr lang="en-US" dirty="0"/>
          </a:p>
          <a:p>
            <a:r>
              <a:rPr lang="ar-JO" dirty="0"/>
              <a:t>قصة الكنيسة التي اشتعلت فيها النار</a:t>
            </a:r>
            <a:endParaRPr lang="en-US" dirty="0"/>
          </a:p>
        </p:txBody>
      </p:sp>
      <p:sp>
        <p:nvSpPr>
          <p:cNvPr id="6" name="TextBox 5"/>
          <p:cNvSpPr txBox="1"/>
          <p:nvPr/>
        </p:nvSpPr>
        <p:spPr>
          <a:xfrm>
            <a:off x="0" y="1884720"/>
            <a:ext cx="12190413" cy="707886"/>
          </a:xfrm>
          <a:prstGeom prst="rect">
            <a:avLst/>
          </a:prstGeom>
          <a:solidFill>
            <a:srgbClr val="71252B"/>
          </a:solidFill>
        </p:spPr>
        <p:txBody>
          <a:bodyPr wrap="square" rtlCol="0">
            <a:spAutoFit/>
          </a:bodyPr>
          <a:lstStyle/>
          <a:p>
            <a:pPr algn="ctr"/>
            <a:r>
              <a:rPr lang="ar-JO" sz="4000" b="1" dirty="0">
                <a:solidFill>
                  <a:srgbClr val="DC9744"/>
                </a:solidFill>
                <a:latin typeface="Arial" panose="020B0604020202020204" pitchFamily="34" charset="0"/>
                <a:cs typeface="Arial" panose="020B0604020202020204" pitchFamily="34" charset="0"/>
              </a:rPr>
              <a:t>جون ستيوارت</a:t>
            </a:r>
            <a:endParaRPr lang="en-US" sz="4000" b="1" dirty="0">
              <a:solidFill>
                <a:srgbClr val="DC9744"/>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943100" y="2941581"/>
            <a:ext cx="8382000" cy="1815882"/>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2800" b="1" dirty="0">
                <a:latin typeface="Arial" panose="020B0604020202020204" pitchFamily="34" charset="0"/>
                <a:cs typeface="Arial" panose="020B0604020202020204" pitchFamily="34" charset="0"/>
              </a:rPr>
              <a:t>مركز رائع</a:t>
            </a:r>
          </a:p>
          <a:p>
            <a:pPr algn="r"/>
            <a:r>
              <a:rPr lang="ar-JO" sz="2800" b="1" dirty="0">
                <a:latin typeface="Arial" panose="020B0604020202020204" pitchFamily="34" charset="0"/>
                <a:cs typeface="Arial" panose="020B0604020202020204" pitchFamily="34" charset="0"/>
              </a:rPr>
              <a:t>للكنيسة التبشيرية</a:t>
            </a:r>
          </a:p>
          <a:p>
            <a:pPr algn="r"/>
            <a:r>
              <a:rPr lang="ar-JO" sz="2800" b="1" dirty="0">
                <a:latin typeface="Arial" panose="020B0604020202020204" pitchFamily="34" charset="0"/>
                <a:cs typeface="Arial" panose="020B0604020202020204" pitchFamily="34" charset="0"/>
              </a:rPr>
              <a:t>التي كانت تدخل في مهمتها العظيمة</a:t>
            </a:r>
          </a:p>
          <a:p>
            <a:pPr algn="r"/>
            <a:r>
              <a:rPr lang="ar-JO" sz="2800" b="1" dirty="0">
                <a:latin typeface="Arial" panose="020B0604020202020204" pitchFamily="34" charset="0"/>
                <a:cs typeface="Arial" panose="020B0604020202020204" pitchFamily="34" charset="0"/>
              </a:rPr>
              <a:t>لحمل الإنجيل إلى الشرق الأقصى</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651262"/>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تاريخ الكنيسة الآسيوية</a:t>
            </a:r>
            <a:endParaRPr lang="en-US" sz="4000" b="1" dirty="0">
              <a:latin typeface="Arial" panose="020B0604020202020204" pitchFamily="34" charset="0"/>
              <a:cs typeface="Arial" panose="020B0604020202020204" pitchFamily="34" charset="0"/>
            </a:endParaRPr>
          </a:p>
        </p:txBody>
      </p:sp>
      <p:cxnSp>
        <p:nvCxnSpPr>
          <p:cNvPr id="6" name="Straight Arrow Connector 5"/>
          <p:cNvCxnSpPr/>
          <p:nvPr/>
        </p:nvCxnSpPr>
        <p:spPr bwMode="auto">
          <a:xfrm>
            <a:off x="4159250" y="2057400"/>
            <a:ext cx="152400"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930650" y="2133600"/>
            <a:ext cx="304800" cy="914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4235450" y="2057400"/>
            <a:ext cx="838200" cy="762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911850" y="2514600"/>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urved Connector 22"/>
          <p:cNvCxnSpPr/>
          <p:nvPr/>
        </p:nvCxnSpPr>
        <p:spPr bwMode="auto">
          <a:xfrm>
            <a:off x="5683250" y="3200400"/>
            <a:ext cx="1981200" cy="3810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226050" y="2133600"/>
            <a:ext cx="1371600" cy="2286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994" name="Freeform 45"/>
          <p:cNvSpPr>
            <a:spLocks/>
          </p:cNvSpPr>
          <p:nvPr/>
        </p:nvSpPr>
        <p:spPr bwMode="auto">
          <a:xfrm>
            <a:off x="2406650" y="2995614"/>
            <a:ext cx="6400800" cy="2947987"/>
          </a:xfrm>
          <a:custGeom>
            <a:avLst/>
            <a:gdLst>
              <a:gd name="T0" fmla="*/ 0 w 5756631"/>
              <a:gd name="T1" fmla="*/ 0 h 2913011"/>
              <a:gd name="T2" fmla="*/ 85337 w 5756631"/>
              <a:gd name="T3" fmla="*/ 311039 h 2913011"/>
              <a:gd name="T4" fmla="*/ 136538 w 5756631"/>
              <a:gd name="T5" fmla="*/ 367591 h 2913011"/>
              <a:gd name="T6" fmla="*/ 170673 w 5756631"/>
              <a:gd name="T7" fmla="*/ 438283 h 2913011"/>
              <a:gd name="T8" fmla="*/ 204808 w 5756631"/>
              <a:gd name="T9" fmla="*/ 494835 h 2913011"/>
              <a:gd name="T10" fmla="*/ 221875 w 5756631"/>
              <a:gd name="T11" fmla="*/ 551388 h 2913011"/>
              <a:gd name="T12" fmla="*/ 273076 w 5756631"/>
              <a:gd name="T13" fmla="*/ 607941 h 2913011"/>
              <a:gd name="T14" fmla="*/ 290144 w 5756631"/>
              <a:gd name="T15" fmla="*/ 650355 h 2913011"/>
              <a:gd name="T16" fmla="*/ 358413 w 5756631"/>
              <a:gd name="T17" fmla="*/ 721046 h 2913011"/>
              <a:gd name="T18" fmla="*/ 392548 w 5756631"/>
              <a:gd name="T19" fmla="*/ 763460 h 2913011"/>
              <a:gd name="T20" fmla="*/ 477885 w 5756631"/>
              <a:gd name="T21" fmla="*/ 862426 h 2913011"/>
              <a:gd name="T22" fmla="*/ 494951 w 5756631"/>
              <a:gd name="T23" fmla="*/ 904840 h 2913011"/>
              <a:gd name="T24" fmla="*/ 563220 w 5756631"/>
              <a:gd name="T25" fmla="*/ 1032084 h 2913011"/>
              <a:gd name="T26" fmla="*/ 580287 w 5756631"/>
              <a:gd name="T27" fmla="*/ 1088637 h 2913011"/>
              <a:gd name="T28" fmla="*/ 614423 w 5756631"/>
              <a:gd name="T29" fmla="*/ 1145190 h 2913011"/>
              <a:gd name="T30" fmla="*/ 716825 w 5756631"/>
              <a:gd name="T31" fmla="*/ 1343123 h 2913011"/>
              <a:gd name="T32" fmla="*/ 750961 w 5756631"/>
              <a:gd name="T33" fmla="*/ 1385538 h 2913011"/>
              <a:gd name="T34" fmla="*/ 785094 w 5756631"/>
              <a:gd name="T35" fmla="*/ 1470367 h 2913011"/>
              <a:gd name="T36" fmla="*/ 853365 w 5756631"/>
              <a:gd name="T37" fmla="*/ 1569334 h 2913011"/>
              <a:gd name="T38" fmla="*/ 870431 w 5756631"/>
              <a:gd name="T39" fmla="*/ 1611748 h 2913011"/>
              <a:gd name="T40" fmla="*/ 921633 w 5756631"/>
              <a:gd name="T41" fmla="*/ 1654163 h 2913011"/>
              <a:gd name="T42" fmla="*/ 972835 w 5756631"/>
              <a:gd name="T43" fmla="*/ 1710715 h 2913011"/>
              <a:gd name="T44" fmla="*/ 1058171 w 5756631"/>
              <a:gd name="T45" fmla="*/ 1823820 h 2913011"/>
              <a:gd name="T46" fmla="*/ 1143508 w 5756631"/>
              <a:gd name="T47" fmla="*/ 1894511 h 2913011"/>
              <a:gd name="T48" fmla="*/ 1228843 w 5756631"/>
              <a:gd name="T49" fmla="*/ 1965201 h 2913011"/>
              <a:gd name="T50" fmla="*/ 1331247 w 5756631"/>
              <a:gd name="T51" fmla="*/ 2050030 h 2913011"/>
              <a:gd name="T52" fmla="*/ 1416584 w 5756631"/>
              <a:gd name="T53" fmla="*/ 2106583 h 2913011"/>
              <a:gd name="T54" fmla="*/ 1433651 w 5756631"/>
              <a:gd name="T55" fmla="*/ 2148997 h 2913011"/>
              <a:gd name="T56" fmla="*/ 1450718 w 5756631"/>
              <a:gd name="T57" fmla="*/ 2290378 h 2913011"/>
              <a:gd name="T58" fmla="*/ 1484853 w 5756631"/>
              <a:gd name="T59" fmla="*/ 2389346 h 2913011"/>
              <a:gd name="T60" fmla="*/ 1518988 w 5756631"/>
              <a:gd name="T61" fmla="*/ 2445899 h 2913011"/>
              <a:gd name="T62" fmla="*/ 1536055 w 5756631"/>
              <a:gd name="T63" fmla="*/ 2488313 h 2913011"/>
              <a:gd name="T64" fmla="*/ 1604323 w 5756631"/>
              <a:gd name="T65" fmla="*/ 2573142 h 2913011"/>
              <a:gd name="T66" fmla="*/ 1638459 w 5756631"/>
              <a:gd name="T67" fmla="*/ 2615556 h 2913011"/>
              <a:gd name="T68" fmla="*/ 1672594 w 5756631"/>
              <a:gd name="T69" fmla="*/ 2643832 h 2913011"/>
              <a:gd name="T70" fmla="*/ 1740862 w 5756631"/>
              <a:gd name="T71" fmla="*/ 2728661 h 2913011"/>
              <a:gd name="T72" fmla="*/ 1774997 w 5756631"/>
              <a:gd name="T73" fmla="*/ 2756937 h 2913011"/>
              <a:gd name="T74" fmla="*/ 1809132 w 5756631"/>
              <a:gd name="T75" fmla="*/ 2799352 h 2913011"/>
              <a:gd name="T76" fmla="*/ 1843265 w 5756631"/>
              <a:gd name="T77" fmla="*/ 2855904 h 2913011"/>
              <a:gd name="T78" fmla="*/ 1911535 w 5756631"/>
              <a:gd name="T79" fmla="*/ 2898319 h 2913011"/>
              <a:gd name="T80" fmla="*/ 2082207 w 5756631"/>
              <a:gd name="T81" fmla="*/ 2954872 h 2913011"/>
              <a:gd name="T82" fmla="*/ 2218745 w 5756631"/>
              <a:gd name="T83" fmla="*/ 2983148 h 2913011"/>
              <a:gd name="T84" fmla="*/ 3584127 w 5756631"/>
              <a:gd name="T85" fmla="*/ 2954872 h 2913011"/>
              <a:gd name="T86" fmla="*/ 3635329 w 5756631"/>
              <a:gd name="T87" fmla="*/ 2940733 h 2913011"/>
              <a:gd name="T88" fmla="*/ 3771866 w 5756631"/>
              <a:gd name="T89" fmla="*/ 2926595 h 2913011"/>
              <a:gd name="T90" fmla="*/ 3891339 w 5756631"/>
              <a:gd name="T91" fmla="*/ 2898319 h 2913011"/>
              <a:gd name="T92" fmla="*/ 4027876 w 5756631"/>
              <a:gd name="T93" fmla="*/ 2884180 h 2913011"/>
              <a:gd name="T94" fmla="*/ 4113213 w 5756631"/>
              <a:gd name="T95" fmla="*/ 2870043 h 2913011"/>
              <a:gd name="T96" fmla="*/ 4232683 w 5756631"/>
              <a:gd name="T97" fmla="*/ 2855904 h 2913011"/>
              <a:gd name="T98" fmla="*/ 4608163 w 5756631"/>
              <a:gd name="T99" fmla="*/ 2813490 h 2913011"/>
              <a:gd name="T100" fmla="*/ 4966575 w 5756631"/>
              <a:gd name="T101" fmla="*/ 2785214 h 2913011"/>
              <a:gd name="T102" fmla="*/ 5120181 w 5756631"/>
              <a:gd name="T103" fmla="*/ 2771076 h 2913011"/>
              <a:gd name="T104" fmla="*/ 5222585 w 5756631"/>
              <a:gd name="T105" fmla="*/ 2756937 h 2913011"/>
              <a:gd name="T106" fmla="*/ 5461526 w 5756631"/>
              <a:gd name="T107" fmla="*/ 2742800 h 2913011"/>
              <a:gd name="T108" fmla="*/ 5512729 w 5756631"/>
              <a:gd name="T109" fmla="*/ 2728661 h 2913011"/>
              <a:gd name="T110" fmla="*/ 5802872 w 5756631"/>
              <a:gd name="T111" fmla="*/ 2700385 h 2913011"/>
              <a:gd name="T112" fmla="*/ 6024746 w 5756631"/>
              <a:gd name="T113" fmla="*/ 2672108 h 2913011"/>
              <a:gd name="T114" fmla="*/ 6229554 w 5756631"/>
              <a:gd name="T115" fmla="*/ 2643832 h 2913011"/>
              <a:gd name="T116" fmla="*/ 6843976 w 5756631"/>
              <a:gd name="T117" fmla="*/ 2629694 h 2913011"/>
              <a:gd name="T118" fmla="*/ 6912244 w 5756631"/>
              <a:gd name="T119" fmla="*/ 2615556 h 2913011"/>
              <a:gd name="T120" fmla="*/ 6963446 w 5756631"/>
              <a:gd name="T121" fmla="*/ 2601418 h 2913011"/>
              <a:gd name="T122" fmla="*/ 7117052 w 5756631"/>
              <a:gd name="T123" fmla="*/ 2573142 h 29130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756631" h="2913011">
                <a:moveTo>
                  <a:pt x="0" y="0"/>
                </a:moveTo>
                <a:cubicBezTo>
                  <a:pt x="23008" y="101242"/>
                  <a:pt x="38494" y="204493"/>
                  <a:pt x="69025" y="303726"/>
                </a:cubicBezTo>
                <a:cubicBezTo>
                  <a:pt x="75791" y="325718"/>
                  <a:pt x="99265" y="338835"/>
                  <a:pt x="110439" y="358949"/>
                </a:cubicBezTo>
                <a:cubicBezTo>
                  <a:pt x="122474" y="380613"/>
                  <a:pt x="127985" y="405332"/>
                  <a:pt x="138049" y="427978"/>
                </a:cubicBezTo>
                <a:cubicBezTo>
                  <a:pt x="146407" y="446785"/>
                  <a:pt x="158433" y="463931"/>
                  <a:pt x="165659" y="483201"/>
                </a:cubicBezTo>
                <a:cubicBezTo>
                  <a:pt x="172321" y="500967"/>
                  <a:pt x="170979" y="521453"/>
                  <a:pt x="179464" y="538424"/>
                </a:cubicBezTo>
                <a:cubicBezTo>
                  <a:pt x="189753" y="559004"/>
                  <a:pt x="207073" y="575239"/>
                  <a:pt x="220878" y="593647"/>
                </a:cubicBezTo>
                <a:cubicBezTo>
                  <a:pt x="225480" y="607453"/>
                  <a:pt x="228175" y="622048"/>
                  <a:pt x="234683" y="635064"/>
                </a:cubicBezTo>
                <a:cubicBezTo>
                  <a:pt x="263010" y="691721"/>
                  <a:pt x="255662" y="661288"/>
                  <a:pt x="289903" y="704093"/>
                </a:cubicBezTo>
                <a:cubicBezTo>
                  <a:pt x="300267" y="717049"/>
                  <a:pt x="307869" y="732008"/>
                  <a:pt x="317512" y="745510"/>
                </a:cubicBezTo>
                <a:cubicBezTo>
                  <a:pt x="327934" y="760101"/>
                  <a:pt x="375692" y="820460"/>
                  <a:pt x="386537" y="842150"/>
                </a:cubicBezTo>
                <a:cubicBezTo>
                  <a:pt x="393045" y="855166"/>
                  <a:pt x="394610" y="870191"/>
                  <a:pt x="400342" y="883567"/>
                </a:cubicBezTo>
                <a:cubicBezTo>
                  <a:pt x="436421" y="967757"/>
                  <a:pt x="423454" y="911493"/>
                  <a:pt x="455561" y="1007819"/>
                </a:cubicBezTo>
                <a:cubicBezTo>
                  <a:pt x="461561" y="1025820"/>
                  <a:pt x="462704" y="1045276"/>
                  <a:pt x="469366" y="1063042"/>
                </a:cubicBezTo>
                <a:cubicBezTo>
                  <a:pt x="476592" y="1082312"/>
                  <a:pt x="488870" y="1099349"/>
                  <a:pt x="496976" y="1118265"/>
                </a:cubicBezTo>
                <a:cubicBezTo>
                  <a:pt x="526426" y="1186987"/>
                  <a:pt x="543904" y="1248715"/>
                  <a:pt x="579805" y="1311545"/>
                </a:cubicBezTo>
                <a:cubicBezTo>
                  <a:pt x="588037" y="1325951"/>
                  <a:pt x="600677" y="1337800"/>
                  <a:pt x="607415" y="1352962"/>
                </a:cubicBezTo>
                <a:cubicBezTo>
                  <a:pt x="619235" y="1379559"/>
                  <a:pt x="618880" y="1411580"/>
                  <a:pt x="635024" y="1435797"/>
                </a:cubicBezTo>
                <a:cubicBezTo>
                  <a:pt x="662753" y="1477393"/>
                  <a:pt x="669226" y="1483392"/>
                  <a:pt x="690244" y="1532437"/>
                </a:cubicBezTo>
                <a:cubicBezTo>
                  <a:pt x="695976" y="1545813"/>
                  <a:pt x="695977" y="1561745"/>
                  <a:pt x="704049" y="1573854"/>
                </a:cubicBezTo>
                <a:cubicBezTo>
                  <a:pt x="714878" y="1590099"/>
                  <a:pt x="732758" y="1600447"/>
                  <a:pt x="745463" y="1615271"/>
                </a:cubicBezTo>
                <a:cubicBezTo>
                  <a:pt x="760437" y="1632741"/>
                  <a:pt x="774684" y="1650982"/>
                  <a:pt x="786878" y="1670494"/>
                </a:cubicBezTo>
                <a:cubicBezTo>
                  <a:pt x="835600" y="1748454"/>
                  <a:pt x="790040" y="1706841"/>
                  <a:pt x="855902" y="1780940"/>
                </a:cubicBezTo>
                <a:cubicBezTo>
                  <a:pt x="877519" y="1805261"/>
                  <a:pt x="901919" y="1826959"/>
                  <a:pt x="924927" y="1849969"/>
                </a:cubicBezTo>
                <a:lnTo>
                  <a:pt x="993951" y="1918997"/>
                </a:lnTo>
                <a:lnTo>
                  <a:pt x="1076780" y="2001832"/>
                </a:lnTo>
                <a:cubicBezTo>
                  <a:pt x="1129025" y="2036663"/>
                  <a:pt x="1106463" y="2017710"/>
                  <a:pt x="1145805" y="2057055"/>
                </a:cubicBezTo>
                <a:cubicBezTo>
                  <a:pt x="1150406" y="2070861"/>
                  <a:pt x="1157396" y="2084089"/>
                  <a:pt x="1159609" y="2098472"/>
                </a:cubicBezTo>
                <a:cubicBezTo>
                  <a:pt x="1166641" y="2144183"/>
                  <a:pt x="1166874" y="2190745"/>
                  <a:pt x="1173414" y="2236529"/>
                </a:cubicBezTo>
                <a:cubicBezTo>
                  <a:pt x="1175916" y="2254042"/>
                  <a:pt x="1192595" y="2313502"/>
                  <a:pt x="1201024" y="2333170"/>
                </a:cubicBezTo>
                <a:cubicBezTo>
                  <a:pt x="1209131" y="2352086"/>
                  <a:pt x="1220527" y="2369477"/>
                  <a:pt x="1228634" y="2388393"/>
                </a:cubicBezTo>
                <a:cubicBezTo>
                  <a:pt x="1234366" y="2401769"/>
                  <a:pt x="1235372" y="2417089"/>
                  <a:pt x="1242439" y="2429810"/>
                </a:cubicBezTo>
                <a:cubicBezTo>
                  <a:pt x="1258554" y="2458818"/>
                  <a:pt x="1279252" y="2485033"/>
                  <a:pt x="1297658" y="2512644"/>
                </a:cubicBezTo>
                <a:cubicBezTo>
                  <a:pt x="1306861" y="2526450"/>
                  <a:pt x="1313536" y="2542328"/>
                  <a:pt x="1325268" y="2554061"/>
                </a:cubicBezTo>
                <a:cubicBezTo>
                  <a:pt x="1334471" y="2563265"/>
                  <a:pt x="1345069" y="2571260"/>
                  <a:pt x="1352878" y="2581673"/>
                </a:cubicBezTo>
                <a:cubicBezTo>
                  <a:pt x="1372788" y="2608221"/>
                  <a:pt x="1384633" y="2641042"/>
                  <a:pt x="1408097" y="2664507"/>
                </a:cubicBezTo>
                <a:cubicBezTo>
                  <a:pt x="1417300" y="2673711"/>
                  <a:pt x="1427576" y="2681955"/>
                  <a:pt x="1435707" y="2692119"/>
                </a:cubicBezTo>
                <a:cubicBezTo>
                  <a:pt x="1446072" y="2705076"/>
                  <a:pt x="1455085" y="2719130"/>
                  <a:pt x="1463317" y="2733536"/>
                </a:cubicBezTo>
                <a:cubicBezTo>
                  <a:pt x="1473527" y="2751405"/>
                  <a:pt x="1477533" y="2773133"/>
                  <a:pt x="1490926" y="2788759"/>
                </a:cubicBezTo>
                <a:cubicBezTo>
                  <a:pt x="1505899" y="2806229"/>
                  <a:pt x="1526635" y="2817981"/>
                  <a:pt x="1546146" y="2830176"/>
                </a:cubicBezTo>
                <a:cubicBezTo>
                  <a:pt x="1584233" y="2853982"/>
                  <a:pt x="1642882" y="2875070"/>
                  <a:pt x="1684194" y="2885399"/>
                </a:cubicBezTo>
                <a:lnTo>
                  <a:pt x="1794633" y="2913011"/>
                </a:lnTo>
                <a:lnTo>
                  <a:pt x="2899023" y="2885399"/>
                </a:lnTo>
                <a:cubicBezTo>
                  <a:pt x="2913565" y="2884873"/>
                  <a:pt x="2926121" y="2874196"/>
                  <a:pt x="2940438" y="2871593"/>
                </a:cubicBezTo>
                <a:cubicBezTo>
                  <a:pt x="2976939" y="2864956"/>
                  <a:pt x="3014063" y="2862390"/>
                  <a:pt x="3050876" y="2857788"/>
                </a:cubicBezTo>
                <a:cubicBezTo>
                  <a:pt x="3083088" y="2848584"/>
                  <a:pt x="3114661" y="2836747"/>
                  <a:pt x="3147511" y="2830176"/>
                </a:cubicBezTo>
                <a:cubicBezTo>
                  <a:pt x="3183890" y="2822900"/>
                  <a:pt x="3221281" y="2822011"/>
                  <a:pt x="3257949" y="2816370"/>
                </a:cubicBezTo>
                <a:cubicBezTo>
                  <a:pt x="3281140" y="2812802"/>
                  <a:pt x="3303829" y="2806423"/>
                  <a:pt x="3326974" y="2802565"/>
                </a:cubicBezTo>
                <a:cubicBezTo>
                  <a:pt x="3359070" y="2797215"/>
                  <a:pt x="3391702" y="2795141"/>
                  <a:pt x="3423608" y="2788759"/>
                </a:cubicBezTo>
                <a:cubicBezTo>
                  <a:pt x="3664018" y="2740673"/>
                  <a:pt x="3381627" y="2772034"/>
                  <a:pt x="3727315" y="2747342"/>
                </a:cubicBezTo>
                <a:cubicBezTo>
                  <a:pt x="3880005" y="2716801"/>
                  <a:pt x="3737302" y="2742124"/>
                  <a:pt x="4017217" y="2719730"/>
                </a:cubicBezTo>
                <a:cubicBezTo>
                  <a:pt x="4058754" y="2716407"/>
                  <a:pt x="4100157" y="2711432"/>
                  <a:pt x="4141461" y="2705925"/>
                </a:cubicBezTo>
                <a:cubicBezTo>
                  <a:pt x="4169206" y="2702225"/>
                  <a:pt x="4196438" y="2694904"/>
                  <a:pt x="4224290" y="2692119"/>
                </a:cubicBezTo>
                <a:cubicBezTo>
                  <a:pt x="4288556" y="2685692"/>
                  <a:pt x="4353135" y="2682915"/>
                  <a:pt x="4417558" y="2678313"/>
                </a:cubicBezTo>
                <a:cubicBezTo>
                  <a:pt x="4431363" y="2673711"/>
                  <a:pt x="4444656" y="2667110"/>
                  <a:pt x="4458973" y="2664507"/>
                </a:cubicBezTo>
                <a:cubicBezTo>
                  <a:pt x="4488772" y="2659089"/>
                  <a:pt x="4669554" y="2639574"/>
                  <a:pt x="4693656" y="2636896"/>
                </a:cubicBezTo>
                <a:cubicBezTo>
                  <a:pt x="4818252" y="2605744"/>
                  <a:pt x="4666432" y="2641083"/>
                  <a:pt x="4873119" y="2609284"/>
                </a:cubicBezTo>
                <a:cubicBezTo>
                  <a:pt x="4996720" y="2590268"/>
                  <a:pt x="4846180" y="2590428"/>
                  <a:pt x="5038778" y="2581673"/>
                </a:cubicBezTo>
                <a:cubicBezTo>
                  <a:pt x="5204329" y="2574147"/>
                  <a:pt x="5370095" y="2572469"/>
                  <a:pt x="5535753" y="2567867"/>
                </a:cubicBezTo>
                <a:cubicBezTo>
                  <a:pt x="5554159" y="2563265"/>
                  <a:pt x="5572729" y="2559273"/>
                  <a:pt x="5590972" y="2554061"/>
                </a:cubicBezTo>
                <a:cubicBezTo>
                  <a:pt x="5604964" y="2550063"/>
                  <a:pt x="5618348" y="2544085"/>
                  <a:pt x="5632387" y="2540256"/>
                </a:cubicBezTo>
                <a:cubicBezTo>
                  <a:pt x="5737718" y="2511528"/>
                  <a:pt x="5706041" y="2512644"/>
                  <a:pt x="5756631" y="2512644"/>
                </a:cubicBezTo>
              </a:path>
            </a:pathLst>
          </a:custGeom>
          <a:noFill/>
          <a:ln w="76200">
            <a:solidFill>
              <a:srgbClr val="008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50" name="Straight Arrow Connector 49"/>
          <p:cNvCxnSpPr/>
          <p:nvPr/>
        </p:nvCxnSpPr>
        <p:spPr bwMode="auto">
          <a:xfrm flipV="1">
            <a:off x="3625850" y="1219200"/>
            <a:ext cx="457200" cy="533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flipH="1">
            <a:off x="3244850" y="1905000"/>
            <a:ext cx="304800" cy="304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4235450" y="3124200"/>
            <a:ext cx="0" cy="685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ffett.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748458">
            <a:off x="2373249" y="-646482"/>
            <a:ext cx="6202842" cy="7699787"/>
          </a:xfrm>
          <a:prstGeom prst="rect">
            <a:avLst/>
          </a:prstGeom>
        </p:spPr>
      </p:pic>
      <p:sp>
        <p:nvSpPr>
          <p:cNvPr id="5" name="Text Box 7"/>
          <p:cNvSpPr txBox="1">
            <a:spLocks noChangeArrowheads="1"/>
          </p:cNvSpPr>
          <p:nvPr/>
        </p:nvSpPr>
        <p:spPr bwMode="auto">
          <a:xfrm>
            <a:off x="1905000" y="2697541"/>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أصبحت المسيحية إلى جانب الزرادشتية، ثاني أقوى ديانة في الإمبراطورية الفارسية.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6591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2" descr="AsianRegions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12192000" cy="754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69441"/>
          </a:xfrm>
          <a:prstGeom prst="rect">
            <a:avLst/>
          </a:prstGeom>
          <a:solidFill>
            <a:srgbClr val="000000"/>
          </a:solidFill>
          <a:ln>
            <a:noFill/>
          </a:ln>
        </p:spPr>
        <p:txBody>
          <a:bodyPr>
            <a:spAutoFit/>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أقاليم آسيا</a:t>
            </a:r>
            <a:endParaRPr lang="en-US" sz="3600" b="1" dirty="0">
              <a:solidFill>
                <a:srgbClr val="FFFFFF"/>
              </a:solidFill>
              <a:latin typeface="Arial" panose="020B0604020202020204" pitchFamily="34" charset="0"/>
              <a:cs typeface="Arial" panose="020B0604020202020204" pitchFamily="34" charset="0"/>
            </a:endParaRPr>
          </a:p>
        </p:txBody>
      </p:sp>
      <p:sp>
        <p:nvSpPr>
          <p:cNvPr id="14339" name="Text Box 7"/>
          <p:cNvSpPr txBox="1">
            <a:spLocks noChangeArrowheads="1"/>
          </p:cNvSpPr>
          <p:nvPr/>
        </p:nvSpPr>
        <p:spPr bwMode="auto">
          <a:xfrm>
            <a:off x="6248400" y="2525714"/>
            <a:ext cx="16002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solidFill>
                  <a:srgbClr val="FFFF00"/>
                </a:solidFill>
                <a:latin typeface="Arial" panose="020B0604020202020204" pitchFamily="34" charset="0"/>
                <a:cs typeface="Arial" panose="020B0604020202020204" pitchFamily="34" charset="0"/>
              </a:rPr>
              <a:t>شرق آسيا</a:t>
            </a:r>
            <a:endParaRPr lang="en-US" sz="1800" b="1" dirty="0">
              <a:solidFill>
                <a:srgbClr val="FFFF00"/>
              </a:solidFill>
              <a:latin typeface="Arial" panose="020B0604020202020204" pitchFamily="34" charset="0"/>
              <a:cs typeface="Arial" panose="020B0604020202020204" pitchFamily="34" charset="0"/>
            </a:endParaRPr>
          </a:p>
        </p:txBody>
      </p:sp>
      <p:sp>
        <p:nvSpPr>
          <p:cNvPr id="14340" name="Text Box 7"/>
          <p:cNvSpPr txBox="1">
            <a:spLocks noChangeArrowheads="1"/>
          </p:cNvSpPr>
          <p:nvPr/>
        </p:nvSpPr>
        <p:spPr bwMode="auto">
          <a:xfrm>
            <a:off x="8001000" y="4876800"/>
            <a:ext cx="152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solidFill>
                  <a:srgbClr val="FFFF00"/>
                </a:solidFill>
                <a:latin typeface="Arial" panose="020B0604020202020204" pitchFamily="34" charset="0"/>
                <a:cs typeface="Arial" panose="020B0604020202020204" pitchFamily="34" charset="0"/>
              </a:rPr>
              <a:t>جنوب شرق آسيا</a:t>
            </a:r>
            <a:endParaRPr lang="en-US" sz="1800" b="1" dirty="0">
              <a:solidFill>
                <a:srgbClr val="FFFF00"/>
              </a:solidFill>
              <a:latin typeface="Arial" panose="020B0604020202020204" pitchFamily="34" charset="0"/>
              <a:cs typeface="Arial" panose="020B0604020202020204" pitchFamily="34" charset="0"/>
            </a:endParaRPr>
          </a:p>
        </p:txBody>
      </p:sp>
      <p:sp>
        <p:nvSpPr>
          <p:cNvPr id="14341" name="Text Box 7"/>
          <p:cNvSpPr txBox="1">
            <a:spLocks noChangeArrowheads="1"/>
          </p:cNvSpPr>
          <p:nvPr/>
        </p:nvSpPr>
        <p:spPr bwMode="auto">
          <a:xfrm>
            <a:off x="2895600" y="1230312"/>
            <a:ext cx="21336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solidFill>
                  <a:srgbClr val="FFFF00"/>
                </a:solidFill>
                <a:latin typeface="Arial" panose="020B0604020202020204" pitchFamily="34" charset="0"/>
                <a:cs typeface="Arial" panose="020B0604020202020204" pitchFamily="34" charset="0"/>
              </a:rPr>
              <a:t>وسط آسيا</a:t>
            </a:r>
            <a:endParaRPr lang="en-US" sz="1800" b="1" dirty="0">
              <a:solidFill>
                <a:srgbClr val="FFFF00"/>
              </a:solidFill>
              <a:latin typeface="Arial" panose="020B0604020202020204" pitchFamily="34" charset="0"/>
              <a:cs typeface="Arial" panose="020B0604020202020204" pitchFamily="34" charset="0"/>
            </a:endParaRPr>
          </a:p>
        </p:txBody>
      </p:sp>
      <p:sp>
        <p:nvSpPr>
          <p:cNvPr id="14342" name="Text Box 7"/>
          <p:cNvSpPr txBox="1">
            <a:spLocks noChangeArrowheads="1"/>
          </p:cNvSpPr>
          <p:nvPr/>
        </p:nvSpPr>
        <p:spPr bwMode="auto">
          <a:xfrm>
            <a:off x="4419600" y="4265039"/>
            <a:ext cx="1828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solidFill>
                  <a:srgbClr val="FFFF00"/>
                </a:solidFill>
                <a:latin typeface="Arial" panose="020B0604020202020204" pitchFamily="34" charset="0"/>
                <a:cs typeface="Arial" panose="020B0604020202020204" pitchFamily="34" charset="0"/>
              </a:rPr>
              <a:t>جنوب آسيا</a:t>
            </a:r>
            <a:endParaRPr lang="en-US" sz="1800" b="1" dirty="0">
              <a:solidFill>
                <a:srgbClr val="FFFF00"/>
              </a:solidFill>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57200" y="3581400"/>
            <a:ext cx="16002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1800" b="1" dirty="0">
                <a:solidFill>
                  <a:srgbClr val="FFFF00"/>
                </a:solidFill>
                <a:latin typeface="Arial" panose="020B0604020202020204" pitchFamily="34" charset="0"/>
                <a:cs typeface="Arial" panose="020B0604020202020204" pitchFamily="34" charset="0"/>
              </a:rPr>
              <a:t>غرب آسيا</a:t>
            </a:r>
            <a:endParaRPr lang="en-US" sz="18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تاريخ الكنيسة الاسيوية</a:t>
            </a:r>
            <a:endParaRPr lang="en-US" sz="4000" b="1" dirty="0">
              <a:latin typeface="Arial" panose="020B0604020202020204" pitchFamily="34" charset="0"/>
              <a:cs typeface="Arial" panose="020B0604020202020204" pitchFamily="34" charset="0"/>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b="1" dirty="0">
                <a:solidFill>
                  <a:srgbClr val="000000"/>
                </a:solidFill>
                <a:latin typeface="Arial" panose="020B0604020202020204" pitchFamily="34" charset="0"/>
                <a:cs typeface="Arial" panose="020B0604020202020204" pitchFamily="34" charset="0"/>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655283"/>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152400"/>
            <a:ext cx="6781800" cy="70788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طريق الحرير</a:t>
            </a:r>
            <a:endParaRPr lang="en-US" sz="4000" b="1" dirty="0">
              <a:latin typeface="Arial" panose="020B0604020202020204" pitchFamily="34" charset="0"/>
              <a:cs typeface="Arial" panose="020B0604020202020204" pitchFamily="34" charset="0"/>
            </a:endParaRPr>
          </a:p>
        </p:txBody>
      </p:sp>
      <p:pic>
        <p:nvPicPr>
          <p:cNvPr id="4" name="Picture 3" descr="SILKMAP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36320"/>
            <a:ext cx="12192000" cy="5821680"/>
          </a:xfrm>
          <a:prstGeom prst="rect">
            <a:avLst/>
          </a:prstGeom>
        </p:spPr>
      </p:pic>
      <p:sp>
        <p:nvSpPr>
          <p:cNvPr id="6" name="Text Box 7"/>
          <p:cNvSpPr txBox="1">
            <a:spLocks noChangeArrowheads="1"/>
          </p:cNvSpPr>
          <p:nvPr/>
        </p:nvSpPr>
        <p:spPr bwMode="auto">
          <a:xfrm>
            <a:off x="457200" y="3657601"/>
            <a:ext cx="112776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كان العمود الفقري للنمو المسيحي هو طريق الحرير.</a:t>
            </a:r>
          </a:p>
          <a:p>
            <a:pPr algn="ctr"/>
            <a:r>
              <a:rPr lang="ar-JO" dirty="0">
                <a:latin typeface="Arial" panose="020B0604020202020204" pitchFamily="34" charset="0"/>
                <a:cs typeface="Arial" panose="020B0604020202020204" pitchFamily="34" charset="0"/>
              </a:rPr>
              <a:t>كانت الطريق من بغداد إلى بكين متصلة بالكنائس المسيحية.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8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3Citi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785478" y="381000"/>
            <a:ext cx="6943803" cy="1569660"/>
          </a:xfrm>
          <a:prstGeom prst="rect">
            <a:avLst/>
          </a:prstGeom>
          <a:noFill/>
          <a:ln>
            <a:noFill/>
          </a:ln>
        </p:spPr>
        <p:txBody>
          <a:bodyPr wrap="square">
            <a:spAutoFit/>
          </a:bodyPr>
          <a:lstStyle/>
          <a:p>
            <a:pPr algn="ctr" fontAlgn="auto">
              <a:spcBef>
                <a:spcPts val="0"/>
              </a:spcBef>
              <a:spcAft>
                <a:spcPts val="0"/>
              </a:spcAft>
              <a:defRPr/>
            </a:pPr>
            <a:r>
              <a:rPr lang="ar-JO"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نيشافور (إيران)</a:t>
            </a:r>
          </a:p>
          <a:p>
            <a:pPr algn="ctr" fontAlgn="auto">
              <a:spcBef>
                <a:spcPts val="0"/>
              </a:spcBef>
              <a:spcAft>
                <a:spcPts val="0"/>
              </a:spcAft>
              <a:defRPr/>
            </a:pPr>
            <a:r>
              <a:rPr lang="ar-JO"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ماري (تركمنستان)</a:t>
            </a:r>
          </a:p>
          <a:p>
            <a:pPr algn="ctr" fontAlgn="auto">
              <a:spcBef>
                <a:spcPts val="0"/>
              </a:spcBef>
              <a:spcAft>
                <a:spcPts val="0"/>
              </a:spcAft>
              <a:defRPr/>
            </a:pPr>
            <a:r>
              <a:rPr lang="ar-JO"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rPr>
              <a:t>هيرات (أفغانستان)</a:t>
            </a:r>
            <a:endParaRPr lang="en-US" sz="3200" b="1" dirty="0">
              <a:ln w="25400">
                <a:solidFill>
                  <a:srgbClr val="000000"/>
                </a:solidFill>
              </a:ln>
              <a:effectLst>
                <a:outerShdw blurRad="50800" dist="508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4" name="Donut 3"/>
          <p:cNvSpPr/>
          <p:nvPr/>
        </p:nvSpPr>
        <p:spPr bwMode="auto">
          <a:xfrm>
            <a:off x="6721857" y="2133600"/>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6" name="Donut 5"/>
          <p:cNvSpPr/>
          <p:nvPr/>
        </p:nvSpPr>
        <p:spPr bwMode="auto">
          <a:xfrm>
            <a:off x="7407657" y="1597369"/>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
        <p:nvSpPr>
          <p:cNvPr id="7" name="Donut 6"/>
          <p:cNvSpPr/>
          <p:nvPr/>
        </p:nvSpPr>
        <p:spPr bwMode="auto">
          <a:xfrm>
            <a:off x="7521957" y="2709829"/>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217514"/>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erv.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7" name="Rectangle 6"/>
          <p:cNvSpPr/>
          <p:nvPr/>
        </p:nvSpPr>
        <p:spPr>
          <a:xfrm>
            <a:off x="2743200" y="228600"/>
            <a:ext cx="6781800" cy="584776"/>
          </a:xfrm>
          <a:prstGeom prst="rect">
            <a:avLst/>
          </a:prstGeom>
          <a:solidFill>
            <a:srgbClr val="000000">
              <a:alpha val="0"/>
            </a:srgbClr>
          </a:solidFill>
          <a:ln>
            <a:noFill/>
          </a:ln>
        </p:spPr>
        <p:txBody>
          <a:bodyPr wrap="square">
            <a:spAutoFit/>
          </a:bodyPr>
          <a:lstStyle/>
          <a:p>
            <a:pPr algn="ctr"/>
            <a:r>
              <a:rPr lang="ar-JO" sz="3200" b="1" dirty="0">
                <a:ln w="25400">
                  <a:noFill/>
                </a:ln>
                <a:effectLst>
                  <a:glow rad="228600">
                    <a:schemeClr val="bg2"/>
                  </a:glow>
                </a:effectLst>
                <a:latin typeface="Arial" panose="020B0604020202020204" pitchFamily="34" charset="0"/>
                <a:cs typeface="Arial" panose="020B0604020202020204" pitchFamily="34" charset="0"/>
              </a:rPr>
              <a:t>ميرف القديمة</a:t>
            </a:r>
            <a:endParaRPr lang="en-US" sz="32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752600" y="1219200"/>
            <a:ext cx="8572500" cy="584775"/>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ar-JO" dirty="0">
                <a:latin typeface="Arial" panose="020B0604020202020204" pitchFamily="34" charset="0"/>
                <a:cs typeface="Arial" panose="020B0604020202020204" pitchFamily="34" charset="0"/>
              </a:rPr>
              <a:t>باختصار كانت ميرف هي أكبر مدينة في العالم حوالي 1100 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5966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المرسلون السوريون</a:t>
            </a:r>
            <a:endParaRPr lang="en-US" sz="4000" b="1" dirty="0">
              <a:latin typeface="Arial" panose="020B0604020202020204" pitchFamily="34" charset="0"/>
              <a:cs typeface="Arial" panose="020B0604020202020204" pitchFamily="34" charset="0"/>
            </a:endParaRPr>
          </a:p>
        </p:txBody>
      </p:sp>
      <p:pic>
        <p:nvPicPr>
          <p:cNvPr id="3" name="Picture 2"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
        <p:nvSpPr>
          <p:cNvPr id="5" name="Text Box 7"/>
          <p:cNvSpPr txBox="1">
            <a:spLocks noChangeArrowheads="1"/>
          </p:cNvSpPr>
          <p:nvPr/>
        </p:nvSpPr>
        <p:spPr bwMode="auto">
          <a:xfrm>
            <a:off x="5410200" y="1299148"/>
            <a:ext cx="6248400" cy="255454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خلال فترة بطريركية مار إيشو ياهب الثاني سنة 636 م، ذهب مرسلون سوريون إلى الصين، وكانت هذه الإرسالية نشيطة لمدة 150 سنة، عمل 109 مرسلين سوريين في الصين خلال 150 سنة من الإرسالية الصينية.</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433774"/>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المرسلون السوريون</a:t>
            </a:r>
            <a:endParaRPr lang="en-US" sz="40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5638800" y="1905000"/>
            <a:ext cx="6019800" cy="255454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خرجوا من بيت نهرين مسقط رٍا إبراهيم أبو المؤمنين، سافر المرسلون سيراً على الأقدام وكان لهم نعال في أقدامهم، وعصا في أيديهم وكانوا يحملون سلاة على ظهورهم، وفي السلة ...</a:t>
            </a:r>
            <a:r>
              <a:rPr lang="en-US" sz="3200" b="1" dirty="0">
                <a:latin typeface="Arial" panose="020B0604020202020204" pitchFamily="34" charset="0"/>
                <a:cs typeface="Arial" panose="020B0604020202020204" pitchFamily="34" charset="0"/>
              </a:rPr>
              <a:t> </a:t>
            </a:r>
          </a:p>
        </p:txBody>
      </p:sp>
      <p:pic>
        <p:nvPicPr>
          <p:cNvPr id="6" name="Picture 5"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Tree>
    <p:extLst>
      <p:ext uri="{BB962C8B-B14F-4D97-AF65-F5344CB8AC3E}">
        <p14:creationId xmlns:p14="http://schemas.microsoft.com/office/powerpoint/2010/main" val="4183958689"/>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solidFill>
          <a:ln>
            <a:noFill/>
          </a:ln>
        </p:spPr>
        <p:txBody>
          <a:bodyPr wrap="square">
            <a:spAutoFit/>
          </a:bodyPr>
          <a:lstStyle/>
          <a:p>
            <a:pPr algn="ctr"/>
            <a:r>
              <a:rPr lang="ar-JO" sz="4000" b="1" dirty="0">
                <a:latin typeface="Arial" panose="020B0604020202020204" pitchFamily="34" charset="0"/>
                <a:cs typeface="Arial" panose="020B0604020202020204" pitchFamily="34" charset="0"/>
              </a:rPr>
              <a:t>المرسلون السوريون</a:t>
            </a:r>
            <a:endParaRPr lang="en-US" sz="4000" b="1" dirty="0">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5350592" y="2151727"/>
            <a:ext cx="6172200" cy="255454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ar-JO" sz="3200" b="1" dirty="0">
                <a:latin typeface="Arial" panose="020B0604020202020204" pitchFamily="34" charset="0"/>
                <a:cs typeface="Arial" panose="020B0604020202020204" pitchFamily="34" charset="0"/>
              </a:rPr>
              <a:t>... الكتاب المقدس والصليب، اتخذوا الطريق عبر خليج فارس وذهبوا في الأنهار العميقة والجبال العالية لآلاف الأميال. قابلوا في طريقهم الكثير من الشعوب الوثنية وكرزوا لهم بإنجيل المسيح.</a:t>
            </a:r>
            <a:endParaRPr lang="en-US" sz="3200" b="1" dirty="0">
              <a:latin typeface="Arial" panose="020B0604020202020204" pitchFamily="34" charset="0"/>
              <a:cs typeface="Arial" panose="020B0604020202020204" pitchFamily="34" charset="0"/>
            </a:endParaRPr>
          </a:p>
        </p:txBody>
      </p:sp>
      <p:pic>
        <p:nvPicPr>
          <p:cNvPr id="6" name="Picture 5"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Tree>
    <p:extLst>
      <p:ext uri="{BB962C8B-B14F-4D97-AF65-F5344CB8AC3E}">
        <p14:creationId xmlns:p14="http://schemas.microsoft.com/office/powerpoint/2010/main" val="1171993626"/>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ld-baghda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Rectangle 6"/>
          <p:cNvSpPr/>
          <p:nvPr/>
        </p:nvSpPr>
        <p:spPr>
          <a:xfrm>
            <a:off x="2743200" y="381000"/>
            <a:ext cx="6781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بغداد القديمة</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47968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osma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0"/>
            <a:ext cx="12191999" cy="13549179"/>
          </a:xfrm>
          <a:prstGeom prst="rect">
            <a:avLst/>
          </a:prstGeom>
        </p:spPr>
      </p:pic>
      <p:sp>
        <p:nvSpPr>
          <p:cNvPr id="7" name="Rectangle 6"/>
          <p:cNvSpPr/>
          <p:nvPr/>
        </p:nvSpPr>
        <p:spPr>
          <a:xfrm>
            <a:off x="2743200" y="381000"/>
            <a:ext cx="6781800" cy="707886"/>
          </a:xfrm>
          <a:prstGeom prst="rect">
            <a:avLst/>
          </a:prstGeom>
          <a:solidFill>
            <a:srgbClr val="000000">
              <a:alpha val="0"/>
            </a:srgbClr>
          </a:solidFill>
          <a:ln>
            <a:noFill/>
          </a:ln>
        </p:spPr>
        <p:txBody>
          <a:bodyPr wrap="square">
            <a:spAutoFit/>
          </a:bodyPr>
          <a:lstStyle/>
          <a:p>
            <a:pPr algn="ctr"/>
            <a:r>
              <a:rPr lang="ar-JO" sz="4000" b="1" dirty="0">
                <a:ln w="25400">
                  <a:noFill/>
                </a:ln>
                <a:effectLst>
                  <a:glow rad="228600">
                    <a:schemeClr val="bg2"/>
                  </a:glow>
                </a:effectLst>
                <a:latin typeface="Arial" panose="020B0604020202020204" pitchFamily="34" charset="0"/>
                <a:cs typeface="Arial" panose="020B0604020202020204" pitchFamily="34" charset="0"/>
              </a:rPr>
              <a:t>كوزماس</a:t>
            </a:r>
            <a:endParaRPr lang="en-US" sz="4000" b="1" dirty="0">
              <a:ln w="25400">
                <a:noFill/>
              </a:ln>
              <a:effectLst>
                <a:glow rad="228600">
                  <a:schemeClr val="bg2"/>
                </a:glow>
              </a:effectLst>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905000" y="4837094"/>
            <a:ext cx="8382000" cy="120032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ar-JO" sz="3600" b="1" dirty="0">
                <a:latin typeface="Arial" panose="020B0604020202020204" pitchFamily="34" charset="0"/>
                <a:cs typeface="Arial" panose="020B0604020202020204" pitchFamily="34" charset="0"/>
              </a:rPr>
              <a:t>لا يوجد حد لعدد الكنائس، الأساقفة والمجتمعات المسيحية الكبيرة.</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164484"/>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DIDASCALIA APOSTOLORUM</a:t>
            </a:r>
          </a:p>
        </p:txBody>
      </p:sp>
      <p:pic>
        <p:nvPicPr>
          <p:cNvPr id="3" name="Picture 2" descr="didascalia-apostolorum-in-engl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88721"/>
            <a:ext cx="12192000" cy="17495521"/>
          </a:xfrm>
          <a:prstGeom prst="rect">
            <a:avLst/>
          </a:prstGeom>
        </p:spPr>
      </p:pic>
    </p:spTree>
    <p:extLst>
      <p:ext uri="{BB962C8B-B14F-4D97-AF65-F5344CB8AC3E}">
        <p14:creationId xmlns:p14="http://schemas.microsoft.com/office/powerpoint/2010/main" val="2849134492"/>
      </p:ext>
    </p:extLst>
  </p:cSld>
  <p:clrMapOvr>
    <a:masterClrMapping/>
  </p:clrMapOvr>
  <p:transition>
    <p:random/>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
  <TotalTime>77164</TotalTime>
  <Words>5137</Words>
  <Application>Microsoft Macintosh PowerPoint</Application>
  <PresentationFormat>Widescreen</PresentationFormat>
  <Paragraphs>873</Paragraphs>
  <Slides>287</Slides>
  <Notes>56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287</vt:i4>
      </vt:variant>
    </vt:vector>
  </HeadingPairs>
  <TitlesOfParts>
    <vt:vector size="299" baseType="lpstr">
      <vt:lpstr>ＭＳ Ｐゴシック</vt:lpstr>
      <vt:lpstr>Arial</vt:lpstr>
      <vt:lpstr>Arial Black</vt:lpstr>
      <vt:lpstr>Calibri</vt:lpstr>
      <vt:lpstr>Eras Bold ITC</vt:lpstr>
      <vt:lpstr>Futura Extra Black BT</vt:lpstr>
      <vt:lpstr>Futura XBlk BT Extra Black</vt:lpstr>
      <vt:lpstr>Garamond</vt:lpstr>
      <vt:lpstr>Times New Roman</vt:lpstr>
      <vt:lpstr>Wingdings</vt:lpstr>
      <vt:lpstr>Stream</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الشهداء الصينيون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روبرت توماس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تاريخ الكنيسة الآسيوية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Moments in Church History</dc:title>
  <dc:creator>Linford Fisher</dc:creator>
  <cp:lastModifiedBy>Rick Griffith</cp:lastModifiedBy>
  <cp:revision>446</cp:revision>
  <dcterms:created xsi:type="dcterms:W3CDTF">2004-03-13T03:46:01Z</dcterms:created>
  <dcterms:modified xsi:type="dcterms:W3CDTF">2024-04-16T16:04:25Z</dcterms:modified>
</cp:coreProperties>
</file>