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2.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3.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4.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5" r:id="rId2"/>
    <p:sldMasterId id="2147483833" r:id="rId3"/>
    <p:sldMasterId id="2147483925" r:id="rId4"/>
    <p:sldMasterId id="2147483938" r:id="rId5"/>
  </p:sldMasterIdLst>
  <p:notesMasterIdLst>
    <p:notesMasterId r:id="rId128"/>
  </p:notesMasterIdLst>
  <p:sldIdLst>
    <p:sldId id="258" r:id="rId6"/>
    <p:sldId id="404" r:id="rId7"/>
    <p:sldId id="259" r:id="rId8"/>
    <p:sldId id="260" r:id="rId9"/>
    <p:sldId id="261" r:id="rId10"/>
    <p:sldId id="262" r:id="rId11"/>
    <p:sldId id="411" r:id="rId12"/>
    <p:sldId id="265" r:id="rId13"/>
    <p:sldId id="266" r:id="rId14"/>
    <p:sldId id="267" r:id="rId15"/>
    <p:sldId id="272" r:id="rId16"/>
    <p:sldId id="273" r:id="rId17"/>
    <p:sldId id="274" r:id="rId18"/>
    <p:sldId id="414" r:id="rId19"/>
    <p:sldId id="415" r:id="rId20"/>
    <p:sldId id="276" r:id="rId21"/>
    <p:sldId id="277" r:id="rId22"/>
    <p:sldId id="278" r:id="rId23"/>
    <p:sldId id="279" r:id="rId24"/>
    <p:sldId id="281" r:id="rId25"/>
    <p:sldId id="283" r:id="rId26"/>
    <p:sldId id="284" r:id="rId27"/>
    <p:sldId id="285" r:id="rId28"/>
    <p:sldId id="286" r:id="rId29"/>
    <p:sldId id="287" r:id="rId30"/>
    <p:sldId id="288" r:id="rId31"/>
    <p:sldId id="289" r:id="rId32"/>
    <p:sldId id="291" r:id="rId33"/>
    <p:sldId id="292" r:id="rId34"/>
    <p:sldId id="293"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9" r:id="rId49"/>
    <p:sldId id="310" r:id="rId50"/>
    <p:sldId id="311" r:id="rId51"/>
    <p:sldId id="313" r:id="rId52"/>
    <p:sldId id="405" r:id="rId53"/>
    <p:sldId id="406" r:id="rId54"/>
    <p:sldId id="409" r:id="rId55"/>
    <p:sldId id="410" r:id="rId56"/>
    <p:sldId id="321" r:id="rId57"/>
    <p:sldId id="326" r:id="rId58"/>
    <p:sldId id="327" r:id="rId59"/>
    <p:sldId id="328" r:id="rId60"/>
    <p:sldId id="329" r:id="rId61"/>
    <p:sldId id="330" r:id="rId62"/>
    <p:sldId id="331" r:id="rId63"/>
    <p:sldId id="333" r:id="rId64"/>
    <p:sldId id="335" r:id="rId65"/>
    <p:sldId id="336" r:id="rId66"/>
    <p:sldId id="416" r:id="rId67"/>
    <p:sldId id="338" r:id="rId68"/>
    <p:sldId id="339" r:id="rId69"/>
    <p:sldId id="340" r:id="rId70"/>
    <p:sldId id="341" r:id="rId71"/>
    <p:sldId id="342" r:id="rId72"/>
    <p:sldId id="343" r:id="rId73"/>
    <p:sldId id="344" r:id="rId74"/>
    <p:sldId id="346" r:id="rId75"/>
    <p:sldId id="347" r:id="rId76"/>
    <p:sldId id="348" r:id="rId77"/>
    <p:sldId id="349" r:id="rId78"/>
    <p:sldId id="350" r:id="rId79"/>
    <p:sldId id="351" r:id="rId80"/>
    <p:sldId id="352" r:id="rId81"/>
    <p:sldId id="353" r:id="rId82"/>
    <p:sldId id="354" r:id="rId83"/>
    <p:sldId id="355" r:id="rId84"/>
    <p:sldId id="356" r:id="rId85"/>
    <p:sldId id="357" r:id="rId86"/>
    <p:sldId id="358" r:id="rId87"/>
    <p:sldId id="359" r:id="rId88"/>
    <p:sldId id="360" r:id="rId89"/>
    <p:sldId id="361" r:id="rId90"/>
    <p:sldId id="362" r:id="rId91"/>
    <p:sldId id="363" r:id="rId92"/>
    <p:sldId id="417" r:id="rId93"/>
    <p:sldId id="367" r:id="rId94"/>
    <p:sldId id="369" r:id="rId95"/>
    <p:sldId id="370" r:id="rId96"/>
    <p:sldId id="371" r:id="rId97"/>
    <p:sldId id="372" r:id="rId98"/>
    <p:sldId id="373" r:id="rId99"/>
    <p:sldId id="374" r:id="rId100"/>
    <p:sldId id="375" r:id="rId101"/>
    <p:sldId id="376" r:id="rId102"/>
    <p:sldId id="377" r:id="rId103"/>
    <p:sldId id="378" r:id="rId104"/>
    <p:sldId id="412" r:id="rId105"/>
    <p:sldId id="413" r:id="rId106"/>
    <p:sldId id="381" r:id="rId107"/>
    <p:sldId id="382" r:id="rId108"/>
    <p:sldId id="383" r:id="rId109"/>
    <p:sldId id="384" r:id="rId110"/>
    <p:sldId id="385" r:id="rId111"/>
    <p:sldId id="386" r:id="rId112"/>
    <p:sldId id="387" r:id="rId113"/>
    <p:sldId id="388" r:id="rId114"/>
    <p:sldId id="389" r:id="rId115"/>
    <p:sldId id="390" r:id="rId116"/>
    <p:sldId id="391" r:id="rId117"/>
    <p:sldId id="392" r:id="rId118"/>
    <p:sldId id="393" r:id="rId119"/>
    <p:sldId id="394" r:id="rId120"/>
    <p:sldId id="395" r:id="rId121"/>
    <p:sldId id="396" r:id="rId122"/>
    <p:sldId id="438" r:id="rId123"/>
    <p:sldId id="397" r:id="rId124"/>
    <p:sldId id="427" r:id="rId125"/>
    <p:sldId id="441" r:id="rId126"/>
    <p:sldId id="442" r:id="rId12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rgbClr val="5B5854"/>
      </a:tcTxStyle>
      <a:tcStyle>
        <a:tcBdr>
          <a:left>
            <a:ln w="25400" cap="flat">
              <a:solidFill>
                <a:srgbClr val="5B5854"/>
              </a:solidFill>
              <a:custDash>
                <a:ds d="200000" sp="200000"/>
              </a:custDash>
              <a:miter lim="400000"/>
            </a:ln>
          </a:left>
          <a:right>
            <a:ln w="25400" cap="flat">
              <a:solidFill>
                <a:srgbClr val="5B5854"/>
              </a:solidFill>
              <a:custDash>
                <a:ds d="200000" sp="200000"/>
              </a:custDash>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25400" cap="flat">
              <a:solidFill>
                <a:srgbClr val="5B5854"/>
              </a:solidFill>
              <a:custDash>
                <a:ds d="200000" sp="200000"/>
              </a:custDash>
              <a:miter lim="400000"/>
            </a:ln>
          </a:insideV>
        </a:tcBdr>
        <a:fill>
          <a:noFill/>
        </a:fill>
      </a:tcStyle>
    </a:wholeTbl>
    <a:band2H>
      <a:tcTxStyle/>
      <a:tcStyle>
        <a:tcBdr/>
        <a:fill>
          <a:solidFill>
            <a:schemeClr val="accent2">
              <a:hueOff val="-1122706"/>
              <a:satOff val="6504"/>
              <a:lumOff val="15871"/>
              <a:alpha val="17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38100" cap="flat">
              <a:solidFill>
                <a:srgbClr val="5B5854"/>
              </a:solidFill>
              <a:prstDash val="solid"/>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809E35">
              <a:alpha val="10000"/>
            </a:srgbClr>
          </a:solidFill>
        </a:fill>
      </a:tcStyle>
    </a:firstCol>
    <a:la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38100" cap="flat">
              <a:solidFill>
                <a:srgbClr val="5B5854"/>
              </a:solidFill>
              <a:prstDash val="solid"/>
              <a:miter lim="400000"/>
            </a:ln>
          </a:top>
          <a:bottom>
            <a:ln w="12700" cap="flat">
              <a:noFill/>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12700" cap="flat">
              <a:noFill/>
              <a:miter lim="400000"/>
            </a:ln>
          </a:top>
          <a:bottom>
            <a:ln w="381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619E5C">
              <a:alpha val="15000"/>
            </a:srgbClr>
          </a:solidFill>
        </a:fill>
      </a:tcStyle>
    </a:firstRow>
  </a:tblStyle>
  <a:tblStyle styleId="{C7B018BB-80A7-4F77-B60F-C8B233D01FF8}" styleName="">
    <a:tblBg/>
    <a:wholeTbl>
      <a:tcTxStyle b="off" i="off">
        <a:font>
          <a:latin typeface="Avenir Next Medium"/>
          <a:ea typeface="Avenir Next Medium"/>
          <a:cs typeface="Avenir Next Medium"/>
        </a:font>
        <a:srgbClr val="5B5854"/>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BDBBB3"/>
              </a:solidFill>
              <a:prstDash val="solid"/>
              <a:miter lim="400000"/>
            </a:ln>
          </a:insideV>
        </a:tcBdr>
        <a:fill>
          <a:solidFill>
            <a:srgbClr val="E7E3D2"/>
          </a:solidFill>
        </a:fill>
      </a:tcStyle>
    </a:wholeTbl>
    <a:band2H>
      <a:tcTxStyle/>
      <a:tcStyle>
        <a:tcBdr/>
        <a:fill>
          <a:solidFill>
            <a:srgbClr val="F6F2E5"/>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noFill/>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noFill/>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a:tcStyle>
        <a:tcBdr/>
        <a:fill>
          <a:solidFill>
            <a:srgbClr val="F9F5E8"/>
          </a:solidFill>
        </a:fill>
      </a:tcStyle>
    </a:band2H>
    <a:firstCol>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n" i="off">
        <a:font>
          <a:latin typeface="Avenir Next Demi Bold"/>
          <a:ea typeface="Avenir Next Demi Bold"/>
          <a:cs typeface="Avenir Next Demi Bold"/>
        </a:font>
        <a:srgbClr val="5B5854"/>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a:tcStyle>
        <a:tcBdr/>
        <a:fill>
          <a:solidFill>
            <a:srgbClr val="E9E7DC"/>
          </a:solidFill>
        </a:fill>
      </a:tcStyle>
    </a:band2H>
    <a:firstCol>
      <a:tcTxStyle b="on" i="off">
        <a:font>
          <a:latin typeface="Avenir Next Demi Bold"/>
          <a:ea typeface="Avenir Next Demi Bold"/>
          <a:cs typeface="Avenir Next Demi Bold"/>
        </a:font>
        <a:srgbClr val="5B5854"/>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n" i="off">
        <a:font>
          <a:latin typeface="Avenir Next Demi Bold"/>
          <a:ea typeface="Avenir Next Demi Bold"/>
          <a:cs typeface="Avenir Next Demi Bold"/>
        </a:font>
        <a:srgbClr val="5B585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
          <a:latin typeface="Avenir Next Medium"/>
          <a:ea typeface="Avenir Next Medium"/>
          <a:cs typeface="Avenir Next Medium"/>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wholeTbl>
    <a:band2H>
      <a:tcTxStyle/>
      <a:tcStyle>
        <a:tcBdr/>
        <a:fill>
          <a:solidFill>
            <a:schemeClr val="accent2">
              <a:hueOff val="-1122706"/>
              <a:satOff val="6504"/>
              <a:lumOff val="15871"/>
              <a:alpha val="12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50800" cap="flat">
              <a:solidFill>
                <a:schemeClr val="accent5">
                  <a:alpha val="75000"/>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Col>
    <a:la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50800" cap="flat">
              <a:solidFill>
                <a:schemeClr val="accent5">
                  <a:alpha val="75000"/>
                </a:schemeClr>
              </a:solidFill>
              <a:prstDash val="solid"/>
              <a:miter lim="400000"/>
            </a:ln>
          </a:top>
          <a:bottom>
            <a:ln w="12700" cap="flat">
              <a:noFill/>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12700" cap="flat">
              <a:noFill/>
              <a:miter lim="400000"/>
            </a:ln>
          </a:top>
          <a:bottom>
            <a:ln w="50800" cap="flat">
              <a:solidFill>
                <a:schemeClr val="accent5">
                  <a:alpha val="75000"/>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Row>
  </a:tblStyle>
  <a:tblStyle styleId="{8F44A2F1-9E1F-4B54-A3A2-5F16C0AD49E2}"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4D4"/>
          </a:solidFill>
        </a:fill>
      </a:tcStyle>
    </a:wholeTbl>
    <a:band2H>
      <a:tcTxStyle/>
      <a:tcStyle>
        <a:tcBdr/>
        <a:fill>
          <a:solidFill>
            <a:srgbClr val="EBEBEB"/>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4A9BC294-FFE2-49D5-8D69-9E1BD2C41BD5}" styleName="">
    <a:tblBg/>
    <a:wholeTbl>
      <a:tcTxStyle b="off" i="off">
        <a:font>
          <a:latin typeface="DejaVu Sans Condensed"/>
          <a:ea typeface="DejaVu Sans Condensed"/>
          <a:cs typeface="DejaVu Sans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BBFC77FB-9ED0-4EC9-95AA-A1379042E64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DDDD"/>
          </a:solidFill>
        </a:fill>
      </a:tcStyle>
    </a:wholeTbl>
    <a:band2H>
      <a:tcTxStyle/>
      <a:tcStyle>
        <a:tcBdr/>
        <a:fill>
          <a:solidFill>
            <a:srgbClr val="EFEFEF"/>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firstRow>
  </a:tblStyle>
  <a:tblStyle styleId="{3DC5C2F9-1CAC-4260-A1DD-9FCDBB877499}"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6CBB8FF1-D9AA-43F3-AF6F-95CC898621D3}" styleName="">
    <a:tblBg/>
    <a:wholeTbl>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Arial"/>
          <a:ea typeface="Arial"/>
          <a:cs typeface="Arial"/>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74945C72-E077-48B3-9133-7C04B89274B8}" styleName="">
    <a:tblBg/>
    <a:wholeTb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6899FE0C-D519-405F-B909-A2F89B7F2EC4}" styleName="">
    <a:tblBg/>
    <a:wholeTbl>
      <a:tcTxStyle b="off" i="off">
        <a:font>
          <a:latin typeface="Helvetica"/>
          <a:ea typeface="Helvetica"/>
          <a:cs typeface="Helvetic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4D4"/>
          </a:solidFill>
        </a:fill>
      </a:tcStyle>
    </a:wholeTbl>
    <a:band2H>
      <a:tcTxStyle/>
      <a:tcStyle>
        <a:tcBdr/>
        <a:fill>
          <a:solidFill>
            <a:srgbClr val="EBEBEB"/>
          </a:solidFill>
        </a:fill>
      </a:tcStyle>
    </a:band2H>
    <a:firstCol>
      <a:tcTxStyle b="on" i="off">
        <a:font>
          <a:latin typeface="Helvetica"/>
          <a:ea typeface="Helvetica"/>
          <a:cs typeface="Helvetica"/>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DB06892D-964D-421A-8FC2-05D90727E2DB}" styleName="">
    <a:tblBg/>
    <a:wholeTbl>
      <a:tcTxStyle b="off" i="off">
        <a:font>
          <a:latin typeface="Calibri"/>
          <a:ea typeface="Calibri"/>
          <a:cs typeface="Calibri"/>
        </a:font>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Calibri"/>
          <a:ea typeface="Calibri"/>
          <a:cs typeface="Calibri"/>
        </a:font>
        <a:srgbClr val="E7E7E7"/>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Calibri"/>
          <a:ea typeface="Calibri"/>
          <a:cs typeface="Calibri"/>
        </a:font>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Calibri"/>
          <a:ea typeface="Calibri"/>
          <a:cs typeface="Calibri"/>
        </a:font>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498"/>
    <p:restoredTop sz="94541"/>
  </p:normalViewPr>
  <p:slideViewPr>
    <p:cSldViewPr snapToGrid="0" snapToObjects="1">
      <p:cViewPr varScale="1">
        <p:scale>
          <a:sx n="62" d="100"/>
          <a:sy n="62" d="100"/>
        </p:scale>
        <p:origin x="1080" y="20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presProps" Target="presProp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viewProps" Target="viewProp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tableStyles" Target="tableStyle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1" name="Shape 911"/>
          <p:cNvSpPr>
            <a:spLocks noGrp="1" noRot="1" noChangeAspect="1"/>
          </p:cNvSpPr>
          <p:nvPr>
            <p:ph type="sldImg"/>
          </p:nvPr>
        </p:nvSpPr>
        <p:spPr>
          <a:xfrm>
            <a:off x="1143000" y="685800"/>
            <a:ext cx="4572000" cy="3429000"/>
          </a:xfrm>
          <a:prstGeom prst="rect">
            <a:avLst/>
          </a:prstGeom>
        </p:spPr>
        <p:txBody>
          <a:bodyPr/>
          <a:lstStyle/>
          <a:p>
            <a:endParaRPr/>
          </a:p>
        </p:txBody>
      </p:sp>
      <p:sp>
        <p:nvSpPr>
          <p:cNvPr id="912" name="Shape 91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113706768"/>
      </p:ext>
    </p:extLst>
  </p:cSld>
  <p:clrMap bg1="lt1" tx1="dk1" bg2="lt2" tx2="dk2" accent1="accent1" accent2="accent2" accent3="accent3" accent4="accent4" accent5="accent5" accent6="accent6" hlink="hlink" folHlink="folHlink"/>
  <p:notesStyle>
    <a:lvl1pPr defTabSz="825500" latinLnBrk="0">
      <a:defRPr sz="3000">
        <a:latin typeface="Lucida Grande"/>
        <a:ea typeface="Lucida Grande"/>
        <a:cs typeface="Lucida Grande"/>
        <a:sym typeface="Lucida Grande"/>
      </a:defRPr>
    </a:lvl1pPr>
    <a:lvl2pPr indent="228600" defTabSz="825500" latinLnBrk="0">
      <a:defRPr sz="3000">
        <a:latin typeface="Lucida Grande"/>
        <a:ea typeface="Lucida Grande"/>
        <a:cs typeface="Lucida Grande"/>
        <a:sym typeface="Lucida Grande"/>
      </a:defRPr>
    </a:lvl2pPr>
    <a:lvl3pPr indent="457200" defTabSz="825500" latinLnBrk="0">
      <a:defRPr sz="3000">
        <a:latin typeface="Lucida Grande"/>
        <a:ea typeface="Lucida Grande"/>
        <a:cs typeface="Lucida Grande"/>
        <a:sym typeface="Lucida Grande"/>
      </a:defRPr>
    </a:lvl3pPr>
    <a:lvl4pPr indent="685800" defTabSz="825500" latinLnBrk="0">
      <a:defRPr sz="3000">
        <a:latin typeface="Lucida Grande"/>
        <a:ea typeface="Lucida Grande"/>
        <a:cs typeface="Lucida Grande"/>
        <a:sym typeface="Lucida Grande"/>
      </a:defRPr>
    </a:lvl4pPr>
    <a:lvl5pPr indent="914400" defTabSz="825500" latinLnBrk="0">
      <a:defRPr sz="3000">
        <a:latin typeface="Lucida Grande"/>
        <a:ea typeface="Lucida Grande"/>
        <a:cs typeface="Lucida Grande"/>
        <a:sym typeface="Lucida Grande"/>
      </a:defRPr>
    </a:lvl5pPr>
    <a:lvl6pPr indent="1143000" defTabSz="825500" latinLnBrk="0">
      <a:defRPr sz="3000">
        <a:latin typeface="Lucida Grande"/>
        <a:ea typeface="Lucida Grande"/>
        <a:cs typeface="Lucida Grande"/>
        <a:sym typeface="Lucida Grande"/>
      </a:defRPr>
    </a:lvl6pPr>
    <a:lvl7pPr indent="1371600" defTabSz="825500" latinLnBrk="0">
      <a:defRPr sz="3000">
        <a:latin typeface="Lucida Grande"/>
        <a:ea typeface="Lucida Grande"/>
        <a:cs typeface="Lucida Grande"/>
        <a:sym typeface="Lucida Grande"/>
      </a:defRPr>
    </a:lvl7pPr>
    <a:lvl8pPr indent="1600200" defTabSz="825500" latinLnBrk="0">
      <a:defRPr sz="3000">
        <a:latin typeface="Lucida Grande"/>
        <a:ea typeface="Lucida Grande"/>
        <a:cs typeface="Lucida Grande"/>
        <a:sym typeface="Lucida Grande"/>
      </a:defRPr>
    </a:lvl8pPr>
    <a:lvl9pPr indent="1828800" defTabSz="825500" latinLnBrk="0">
      <a:defRPr sz="30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discover.com/feb_03/breakdialogue.html"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www.discover.com"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discover.com/feb_03/breakdialogue.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dailymail.co.uk/sciencetech/article-1215998/Feathered-fossils-prove-birds-evolved-dinosaurs-say-Chinese-scientists.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osmosmagazine.com/life-sciences/great-dinosaur-fossil-hoax"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en.wikipedia.org/wiki/Thecodont"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topix.net/content/trb/1345906430078534802600492800613923403796"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youtube.com/watch?v=9xVwIuB-Xm4"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scienceblogs.com/tetrapodzoology/2009/06/27/alligators-vs-melons/" TargetMode="External"/><Relationship Id="rId4" Type="http://schemas.openxmlformats.org/officeDocument/2006/relationships/hyperlink" Target="http://www.answersingenesis.org/articles/2013/12/02/vegetarian-crocs"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skullsite.co.uk/Wolf/wolf.htm"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www.hitchams.suffolk.sch.uk/skeletons/bat.htm"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naturalhistory.si.edu/lewisandclark/popup.cfm?id=888"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unexco.com/sqfeet.jpg"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sphoto.com/medium/panda_eating_3370_473.jpg"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graphicriver.net/item/bird-feathers-set/21788280"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hobbycraft.co.uk/peacock-feathers-4-pack/570099-1000"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bhigr.com/pages/info/info_sue_3.htm" TargetMode="External"/><Relationship Id="rId2" Type="http://schemas.openxmlformats.org/officeDocument/2006/relationships/slide" Target="../slides/slide65.xml"/><Relationship Id="rId1" Type="http://schemas.openxmlformats.org/officeDocument/2006/relationships/notesMaster" Target="../notesMasters/notesMaster1.xml"/><Relationship Id="rId6" Type="http://schemas.openxmlformats.org/officeDocument/2006/relationships/hyperlink" Target="http://www.nature.com/nature/journal/v393/n6686/full/393680a0.html" TargetMode="External"/><Relationship Id="rId5" Type="http://schemas.openxmlformats.org/officeDocument/2006/relationships/hyperlink" Target="http://www.pnas.org/content/early/2013/07/10/1216534110.full.pdf" TargetMode="External"/><Relationship Id="rId4" Type="http://schemas.openxmlformats.org/officeDocument/2006/relationships/hyperlink" Target="http://www.livescience.com/10829-gashes-bones-suggest-rex-cannibal.html"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nature.com/news/1998/031020/full/news031020-2.html" TargetMode="External"/><Relationship Id="rId2" Type="http://schemas.openxmlformats.org/officeDocument/2006/relationships/slide" Target="../slides/slide66.xml"/><Relationship Id="rId1" Type="http://schemas.openxmlformats.org/officeDocument/2006/relationships/notesMaster" Target="../notesMasters/notesMaster1.xml"/><Relationship Id="rId4" Type="http://schemas.openxmlformats.org/officeDocument/2006/relationships/hyperlink" Target="http://www.livescience.com/4013-dinosaur-tumor-studied-human-cancer-clues.html"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nlpg.com"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pixdaus.com/single.php?id=49609"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landbeforetime.wikia.com/wiki/Apatosaurus"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skullsite.co.uk/Boxer/boxer.htm" TargetMode="External"/><Relationship Id="rId2" Type="http://schemas.openxmlformats.org/officeDocument/2006/relationships/slide" Target="../slides/slide78.xml"/><Relationship Id="rId1" Type="http://schemas.openxmlformats.org/officeDocument/2006/relationships/notesMaster" Target="../notesMasters/notesMaster1.xml"/><Relationship Id="rId5" Type="http://schemas.openxmlformats.org/officeDocument/2006/relationships/hyperlink" Target="http://skullandbone.tumblr.com/post/15556802309/german-shepherd-skull-by-liquidonyx-on-flickr" TargetMode="External"/><Relationship Id="rId4" Type="http://schemas.openxmlformats.org/officeDocument/2006/relationships/hyperlink" Target="http://www.boneclones.com/BC-186.htm"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answersingenesis.org/dinosaurs/extinction/dinosaur-deaths-pose-link-immersion-water/" TargetMode="External"/><Relationship Id="rId2" Type="http://schemas.openxmlformats.org/officeDocument/2006/relationships/slide" Target="../slides/slide86.xml"/><Relationship Id="rId1" Type="http://schemas.openxmlformats.org/officeDocument/2006/relationships/notesMaster" Target="../notesMasters/notesMaster1.xml"/><Relationship Id="rId5" Type="http://schemas.openxmlformats.org/officeDocument/2006/relationships/hyperlink" Target="http://www.sciencebuzz.org/science-topic-areas/life-science/diversity-organisms?page=1" TargetMode="External"/><Relationship Id="rId4" Type="http://schemas.openxmlformats.org/officeDocument/2006/relationships/hyperlink" Target="http://www.therpf.com/f9/help-please-jurassic-park-fossil-dig-photos-120038/"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nature.com/ncomms/journal/v3/n4/full/ncomms1764.html"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biochemist.org/bio/02403/0012/024030012.pdf" TargetMode="External"/><Relationship Id="rId2" Type="http://schemas.openxmlformats.org/officeDocument/2006/relationships/slide" Target="../slides/slide90.xml"/><Relationship Id="rId1" Type="http://schemas.openxmlformats.org/officeDocument/2006/relationships/notesMaster" Target="../notesMasters/notesMaster1.xml"/><Relationship Id="rId5" Type="http://schemas.openxmlformats.org/officeDocument/2006/relationships/hyperlink" Target="http://www.meas.ncsu.edu/faculty/schweitzer/schweitzer.htm" TargetMode="External"/><Relationship Id="rId4" Type="http://schemas.openxmlformats.org/officeDocument/2006/relationships/hyperlink" Target="http://www.answersingenesis.org/articles/2007/04/13/t-rex-big-chicken#fnList_1_5"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8" Type="http://schemas.openxmlformats.org/officeDocument/2006/relationships/hyperlink" Target="http://www.newscientist.com/article/dn27687-dinosaur-blood-cells-extracted-from-75millionyearold-fossil.html#.VXdETFxVhHx" TargetMode="External"/><Relationship Id="rId3" Type="http://schemas.openxmlformats.org/officeDocument/2006/relationships/hyperlink" Target="http://www.physorg.com/news160320581.html" TargetMode="External"/><Relationship Id="rId7" Type="http://schemas.openxmlformats.org/officeDocument/2006/relationships/hyperlink" Target="http://www.answersingenesis.org/articles/2012/10/20/news-to-note-10202012#three" TargetMode="External"/><Relationship Id="rId2" Type="http://schemas.openxmlformats.org/officeDocument/2006/relationships/slide" Target="../slides/slide92.xml"/><Relationship Id="rId1" Type="http://schemas.openxmlformats.org/officeDocument/2006/relationships/notesMaster" Target="../notesMasters/notesMaster1.xml"/><Relationship Id="rId6" Type="http://schemas.openxmlformats.org/officeDocument/2006/relationships/hyperlink" Target="http://www.answersingenesis.org/articles/2012/10/27/news-to-note-10272012#three" TargetMode="External"/><Relationship Id="rId5" Type="http://schemas.openxmlformats.org/officeDocument/2006/relationships/hyperlink" Target="http://creation.com/dino-dna-bone-cells" TargetMode="External"/><Relationship Id="rId4" Type="http://schemas.openxmlformats.org/officeDocument/2006/relationships/hyperlink" Target="http://news.nationalgeographic.com/news/2007/04/070412-dino-tissues.html"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news.discovery.com/animals/dinosaurs/80-million-year-old-dinosaur-blood-vessels-never-fossilized-151210.htm"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www.dinosaurc14ages.com/carbondating.htm" TargetMode="External"/><Relationship Id="rId2" Type="http://schemas.openxmlformats.org/officeDocument/2006/relationships/slide" Target="../slides/slide94.xml"/><Relationship Id="rId1" Type="http://schemas.openxmlformats.org/officeDocument/2006/relationships/notesMaster" Target="../notesMasters/notesMaster1.xml"/><Relationship Id="rId4" Type="http://schemas.openxmlformats.org/officeDocument/2006/relationships/hyperlink" Target="http://crev.info/2015/06/c14-dinosaur-bone/"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foxnews.com/scitech/2011/03/29/creationists-claim-humans-lived-dinosaurs-scientists-disagree/?test=faces" TargetMode="External"/><Relationship Id="rId2" Type="http://schemas.openxmlformats.org/officeDocument/2006/relationships/slide" Target="../slides/slide97.xml"/><Relationship Id="rId1" Type="http://schemas.openxmlformats.org/officeDocument/2006/relationships/notesMaster" Target="../notesMasters/notesMaster1.xml"/><Relationship Id="rId4" Type="http://schemas.openxmlformats.org/officeDocument/2006/relationships/hyperlink" Target="http://www.answersingenesis.org/articles/2011/03/18/feedback-senter-and-cole"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www.foxnews.com/scitech/2011/03/29/creationists-claim-humans-lived-dinosaurs-scientists-disagree/?test=faces" TargetMode="External"/><Relationship Id="rId2" Type="http://schemas.openxmlformats.org/officeDocument/2006/relationships/slide" Target="../slides/slide98.xml"/><Relationship Id="rId1" Type="http://schemas.openxmlformats.org/officeDocument/2006/relationships/notesMaster" Target="../notesMasters/notesMaster1.xml"/><Relationship Id="rId4" Type="http://schemas.openxmlformats.org/officeDocument/2006/relationships/hyperlink" Target="http://www.answersingenesis.org/articles/2011/03/18/feedback-senter-and-cole"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foxnews.com/scitech/2011/03/29/creationists-claim-humans-lived-dinosaurs-scientists-disagree/?test=faces" TargetMode="External"/><Relationship Id="rId2" Type="http://schemas.openxmlformats.org/officeDocument/2006/relationships/slide" Target="../slides/slide99.xml"/><Relationship Id="rId1" Type="http://schemas.openxmlformats.org/officeDocument/2006/relationships/notesMaster" Target="../notesMasters/notesMaster1.xml"/><Relationship Id="rId4" Type="http://schemas.openxmlformats.org/officeDocument/2006/relationships/hyperlink" Target="http://www.answersingenesis.org/articles/2011/03/18/feedback-senter-and-cole"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sciencedaily.com/releases/2009/06/090609092055.ht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www.answersingenesis.org/docs2007/0115angkor.asp" TargetMode="External"/><Relationship Id="rId2" Type="http://schemas.openxmlformats.org/officeDocument/2006/relationships/slide" Target="../slides/slide100.xml"/><Relationship Id="rId1" Type="http://schemas.openxmlformats.org/officeDocument/2006/relationships/notesMaster" Target="../notesMasters/notesMaster1.xml"/><Relationship Id="rId5" Type="http://schemas.openxmlformats.org/officeDocument/2006/relationships/hyperlink" Target="http://www.bible.ca/tracks/tracks-cambodia.htm" TargetMode="External"/><Relationship Id="rId4" Type="http://schemas.openxmlformats.org/officeDocument/2006/relationships/hyperlink" Target="http://www.unexplainedearth.com/angkor.php"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www.ICR.org" TargetMode="External"/><Relationship Id="rId2" Type="http://schemas.openxmlformats.org/officeDocument/2006/relationships/slide" Target="../slides/slide102.xml"/><Relationship Id="rId1" Type="http://schemas.openxmlformats.org/officeDocument/2006/relationships/notesMaster" Target="../notesMasters/notesMaster1.xml"/><Relationship Id="rId4" Type="http://schemas.openxmlformats.org/officeDocument/2006/relationships/hyperlink" Target="https://docs.google.com/document/d/1ixDBEuNJxwlbKDBV-54fLRkLmZs8SyJ1k0mYF0LgxUQ/edit" TargetMode="Externa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www.dinosoria.com/diapo_jurassic/images/jurassic_park019(1)_jpg.jpg"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mailto:xheladin@palushi.com" TargetMode="External"/><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arizonaskiesmeteorites.com/Dinosaur_Fossils_For_Sale/T_rex_fossils_Tyrannosaurus_rex/Velociraptor/"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discover.com/feb_03/breakdialogue.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 name="Shape 995"/>
          <p:cNvSpPr>
            <a:spLocks noGrp="1" noRot="1" noChangeAspect="1"/>
          </p:cNvSpPr>
          <p:nvPr>
            <p:ph type="sldImg"/>
          </p:nvPr>
        </p:nvSpPr>
        <p:spPr>
          <a:xfrm>
            <a:off x="381000" y="685800"/>
            <a:ext cx="6096000" cy="3429000"/>
          </a:xfrm>
          <a:prstGeom prst="rect">
            <a:avLst/>
          </a:prstGeom>
        </p:spPr>
        <p:txBody>
          <a:bodyPr/>
          <a:lstStyle/>
          <a:p>
            <a:endParaRPr/>
          </a:p>
        </p:txBody>
      </p:sp>
      <p:sp>
        <p:nvSpPr>
          <p:cNvPr id="996" name="Shape 996"/>
          <p:cNvSpPr>
            <a:spLocks noGrp="1"/>
          </p:cNvSpPr>
          <p:nvPr>
            <p:ph type="body" sz="quarter" idx="1"/>
          </p:nvPr>
        </p:nvSpPr>
        <p:spPr>
          <a:prstGeom prst="rect">
            <a:avLst/>
          </a:prstGeom>
        </p:spPr>
        <p:txBody>
          <a:bodyPr/>
          <a:lstStyle/>
          <a:p>
            <a:r>
              <a:rPr lang="en-US" sz="3000" dirty="0">
                <a:effectLst/>
                <a:latin typeface="Lucida Grande"/>
                <a:ea typeface="Lucida Grande"/>
                <a:cs typeface="Lucida Grande"/>
                <a:sym typeface="Lucida Grande"/>
              </a:rPr>
              <a:t>The </a:t>
            </a:r>
            <a:r>
              <a:rPr lang="en-US" sz="3000" dirty="0" err="1">
                <a:effectLst/>
                <a:latin typeface="Lucida Grande"/>
                <a:ea typeface="Lucida Grande"/>
                <a:cs typeface="Lucida Grande"/>
                <a:sym typeface="Lucida Grande"/>
              </a:rPr>
              <a:t>marroë</a:t>
            </a:r>
            <a:r>
              <a:rPr lang="en-US" sz="3000" dirty="0">
                <a:effectLst/>
                <a:latin typeface="Lucida Grande"/>
                <a:ea typeface="Lucida Grande"/>
                <a:cs typeface="Lucida Grande"/>
                <a:sym typeface="Lucida Grande"/>
              </a:rPr>
              <a:t> (which produces blood cells) in all bones (of birds, mammals, reptiles, </a:t>
            </a:r>
            <a:r>
              <a:rPr lang="en-US" sz="3000" dirty="0" err="1">
                <a:effectLst/>
                <a:latin typeface="Lucida Grande"/>
                <a:ea typeface="Lucida Grande"/>
                <a:cs typeface="Lucida Grande"/>
                <a:sym typeface="Lucida Grande"/>
              </a:rPr>
              <a:t>etc</a:t>
            </a:r>
            <a:r>
              <a:rPr lang="en-US" sz="3000" dirty="0">
                <a:effectLst/>
                <a:latin typeface="Lucida Grande"/>
                <a:ea typeface="Lucida Grande"/>
                <a:cs typeface="Lucida Grande"/>
                <a:sym typeface="Lucida Grande"/>
              </a:rPr>
              <a:t>) decays </a:t>
            </a:r>
            <a:r>
              <a:rPr lang="en-US" sz="3000" dirty="0" err="1">
                <a:effectLst/>
                <a:latin typeface="Lucida Grande"/>
                <a:ea typeface="Lucida Grande"/>
                <a:cs typeface="Lucida Grande"/>
                <a:sym typeface="Lucida Grande"/>
              </a:rPr>
              <a:t>aëay</a:t>
            </a:r>
            <a:r>
              <a:rPr lang="en-US" sz="3000" dirty="0">
                <a:effectLst/>
                <a:latin typeface="Lucida Grande"/>
                <a:ea typeface="Lucida Grande"/>
                <a:cs typeface="Lucida Grande"/>
                <a:sym typeface="Lucida Grande"/>
              </a:rPr>
              <a:t> after death leaving empty spaces. </a:t>
            </a:r>
          </a:p>
          <a:p>
            <a:r>
              <a:rPr lang="en-US" sz="3000" dirty="0">
                <a:effectLst/>
                <a:latin typeface="Lucida Grande"/>
                <a:ea typeface="Lucida Grande"/>
                <a:cs typeface="Lucida Grande"/>
                <a:sym typeface="Lucida Grande"/>
              </a:rPr>
              <a:t>In life, bird bones have pneumatic spaces in long bones that communicate </a:t>
            </a:r>
            <a:r>
              <a:rPr lang="en-US" sz="3000" dirty="0" err="1">
                <a:effectLst/>
                <a:latin typeface="Lucida Grande"/>
                <a:ea typeface="Lucida Grande"/>
                <a:cs typeface="Lucida Grande"/>
                <a:sym typeface="Lucida Grande"/>
              </a:rPr>
              <a:t>ëith</a:t>
            </a:r>
            <a:r>
              <a:rPr lang="en-US" sz="3000" dirty="0">
                <a:effectLst/>
                <a:latin typeface="Lucida Grande"/>
                <a:ea typeface="Lucida Grande"/>
                <a:cs typeface="Lucida Grande"/>
                <a:sym typeface="Lucida Grande"/>
              </a:rPr>
              <a:t> the respiratory system.</a:t>
            </a:r>
          </a:p>
          <a:p>
            <a:r>
              <a:rPr lang="en-US" sz="3000" dirty="0">
                <a:effectLst/>
                <a:latin typeface="Lucida Grande"/>
                <a:ea typeface="Lucida Grande"/>
                <a:cs typeface="Lucida Grande"/>
                <a:sym typeface="Lucida Grande"/>
              </a:rPr>
              <a:t>But reptiles don’t have pneumatic bones. Evolutionists confuse us because they talk about “avian dinosaurs” and “non-avian dinosaurs.”  But Dr. </a:t>
            </a:r>
            <a:r>
              <a:rPr lang="en-US" sz="3000" dirty="0" err="1">
                <a:effectLst/>
                <a:latin typeface="Lucida Grande"/>
                <a:ea typeface="Lucida Grande"/>
                <a:cs typeface="Lucida Grande"/>
                <a:sym typeface="Lucida Grande"/>
              </a:rPr>
              <a:t>Menton</a:t>
            </a:r>
            <a:r>
              <a:rPr lang="en-US" sz="3000" dirty="0">
                <a:effectLst/>
                <a:latin typeface="Lucida Grande"/>
                <a:ea typeface="Lucida Grande"/>
                <a:cs typeface="Lucida Grande"/>
                <a:sym typeface="Lucida Grande"/>
              </a:rPr>
              <a:t> says that most creationists </a:t>
            </a:r>
            <a:r>
              <a:rPr lang="en-US" sz="3000" dirty="0" err="1">
                <a:effectLst/>
                <a:latin typeface="Lucida Grande"/>
                <a:ea typeface="Lucida Grande"/>
                <a:cs typeface="Lucida Grande"/>
                <a:sym typeface="Lucida Grande"/>
              </a:rPr>
              <a:t>ëould</a:t>
            </a:r>
            <a:r>
              <a:rPr lang="en-US" sz="3000" dirty="0">
                <a:effectLst/>
                <a:latin typeface="Lucida Grande"/>
                <a:ea typeface="Lucida Grande"/>
                <a:cs typeface="Lucida Grande"/>
                <a:sym typeface="Lucida Grande"/>
              </a:rPr>
              <a:t> classify avian dinosaurs as 100% “birds” and non-avian dinosaurs as “dinosaurs.” </a:t>
            </a:r>
          </a:p>
          <a:p>
            <a:r>
              <a:rPr lang="en-US" sz="3000" dirty="0">
                <a:effectLst/>
                <a:latin typeface="Lucida Grande"/>
                <a:ea typeface="Lucida Grande"/>
                <a:cs typeface="Lucida Grande"/>
                <a:sym typeface="Lucida Grande"/>
              </a:rPr>
              <a:t>If you close off the trachea of bird and break open a </a:t>
            </a:r>
            <a:r>
              <a:rPr lang="en-US" sz="3000" dirty="0" err="1">
                <a:effectLst/>
                <a:latin typeface="Lucida Grande"/>
                <a:ea typeface="Lucida Grande"/>
                <a:cs typeface="Lucida Grande"/>
                <a:sym typeface="Lucida Grande"/>
              </a:rPr>
              <a:t>ëing</a:t>
            </a:r>
            <a:r>
              <a:rPr lang="en-US" sz="3000" dirty="0">
                <a:effectLst/>
                <a:latin typeface="Lucida Grande"/>
                <a:ea typeface="Lucida Grande"/>
                <a:cs typeface="Lucida Grande"/>
                <a:sym typeface="Lucida Grande"/>
              </a:rPr>
              <a:t> bone, the bird can still breathe for </a:t>
            </a:r>
            <a:r>
              <a:rPr lang="en-US" sz="3000" dirty="0" err="1">
                <a:effectLst/>
                <a:latin typeface="Lucida Grande"/>
                <a:ea typeface="Lucida Grande"/>
                <a:cs typeface="Lucida Grande"/>
                <a:sym typeface="Lucida Grande"/>
              </a:rPr>
              <a:t>aëhile</a:t>
            </a:r>
            <a:r>
              <a:rPr lang="en-US" sz="3000" dirty="0">
                <a:effectLst/>
                <a:latin typeface="Lucida Grande"/>
                <a:ea typeface="Lucida Grande"/>
                <a:cs typeface="Lucida Grande"/>
                <a:sym typeface="Lucida Grande"/>
              </a:rPr>
              <a:t> at least</a:t>
            </a:r>
            <a:r>
              <a:rPr lang="en-US" dirty="0"/>
              <a:t>.</a:t>
            </a:r>
          </a:p>
          <a:p>
            <a:endParaRPr dirty="0"/>
          </a:p>
        </p:txBody>
      </p:sp>
    </p:spTree>
    <p:extLst>
      <p:ext uri="{BB962C8B-B14F-4D97-AF65-F5344CB8AC3E}">
        <p14:creationId xmlns:p14="http://schemas.microsoft.com/office/powerpoint/2010/main" val="3587981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 name="Shape 1070"/>
          <p:cNvSpPr>
            <a:spLocks noGrp="1" noRot="1" noChangeAspect="1"/>
          </p:cNvSpPr>
          <p:nvPr>
            <p:ph type="sldImg"/>
          </p:nvPr>
        </p:nvSpPr>
        <p:spPr>
          <a:xfrm>
            <a:off x="381000" y="685800"/>
            <a:ext cx="6096000" cy="3429000"/>
          </a:xfrm>
          <a:prstGeom prst="rect">
            <a:avLst/>
          </a:prstGeom>
        </p:spPr>
        <p:txBody>
          <a:bodyPr/>
          <a:lstStyle/>
          <a:p>
            <a:endParaRPr/>
          </a:p>
        </p:txBody>
      </p:sp>
      <p:sp>
        <p:nvSpPr>
          <p:cNvPr id="1071" name="Shape 1071"/>
          <p:cNvSpPr>
            <a:spLocks noGrp="1"/>
          </p:cNvSpPr>
          <p:nvPr>
            <p:ph type="body" sz="quarter" idx="1"/>
          </p:nvPr>
        </p:nvSpPr>
        <p:spPr>
          <a:prstGeom prst="rect">
            <a:avLst/>
          </a:prstGeom>
        </p:spPr>
        <p:txBody>
          <a:bodyPr/>
          <a:lstStyle/>
          <a:p>
            <a:pPr marL="40639" marR="40639" defTabSz="914400">
              <a:spcBef>
                <a:spcPts val="400"/>
              </a:spcBef>
              <a:buClr>
                <a:srgbClr val="FFFFFF"/>
              </a:buClr>
              <a:buFont typeface="Arial"/>
              <a:defRPr sz="1200">
                <a:uFill>
                  <a:solidFill>
                    <a:srgbClr val="000000"/>
                  </a:solidFill>
                </a:uFill>
                <a:latin typeface="Arial"/>
                <a:ea typeface="Arial"/>
                <a:cs typeface="Arial"/>
                <a:sym typeface="Arial"/>
              </a:defRPr>
            </a:pPr>
            <a:r>
              <a:rPr lang="en-US" u="sng" dirty="0">
                <a:hlinkClick r:id="rId3"/>
              </a:rPr>
              <a:t>ëëë</a:t>
            </a:r>
            <a:r>
              <a:rPr u="sng" dirty="0">
                <a:hlinkClick r:id="rId3"/>
              </a:rPr>
              <a:t>.discover.com/feb_03/breakdialogue.html</a:t>
            </a:r>
          </a:p>
          <a:p>
            <a:pPr marL="40639" marR="40639" defTabSz="914400">
              <a:spcBef>
                <a:spcPts val="700"/>
              </a:spcBef>
              <a:buClr>
                <a:srgbClr val="FFFFFF"/>
              </a:buClr>
              <a:buFont typeface="Arial"/>
              <a:defRPr sz="2200"/>
            </a:pPr>
            <a:r>
              <a:rPr sz="1200" b="1" dirty="0">
                <a:uFill>
                  <a:solidFill>
                    <a:srgbClr val="000000"/>
                  </a:solidFill>
                </a:uFill>
                <a:latin typeface="Arial"/>
                <a:ea typeface="Arial"/>
                <a:cs typeface="Arial"/>
                <a:sym typeface="Arial"/>
              </a:rPr>
              <a:t>Kathy A. </a:t>
            </a:r>
            <a:r>
              <a:rPr sz="1200" b="1" dirty="0" err="1">
                <a:uFill>
                  <a:solidFill>
                    <a:srgbClr val="000000"/>
                  </a:solidFill>
                </a:uFill>
                <a:latin typeface="Arial"/>
                <a:ea typeface="Arial"/>
                <a:cs typeface="Arial"/>
                <a:sym typeface="Arial"/>
              </a:rPr>
              <a:t>Svitil</a:t>
            </a:r>
            <a:r>
              <a:rPr sz="1200" b="1" dirty="0">
                <a:uFill>
                  <a:solidFill>
                    <a:srgbClr val="000000"/>
                  </a:solidFill>
                </a:uFill>
                <a:latin typeface="Arial"/>
                <a:ea typeface="Arial"/>
                <a:cs typeface="Arial"/>
                <a:sym typeface="Arial"/>
              </a:rPr>
              <a:t>, “Discover Dialogue: Ornithologist and Evolutionary Biologist Alan </a:t>
            </a:r>
            <a:r>
              <a:rPr sz="1200" b="1" dirty="0" err="1">
                <a:uFill>
                  <a:solidFill>
                    <a:srgbClr val="000000"/>
                  </a:solidFill>
                </a:uFill>
                <a:latin typeface="Arial"/>
                <a:ea typeface="Arial"/>
                <a:cs typeface="Arial"/>
                <a:sym typeface="Arial"/>
              </a:rPr>
              <a:t>Feduccia</a:t>
            </a:r>
            <a:r>
              <a:rPr sz="1200" b="1" dirty="0">
                <a:uFill>
                  <a:solidFill>
                    <a:srgbClr val="000000"/>
                  </a:solidFill>
                </a:uFill>
                <a:latin typeface="Arial"/>
                <a:ea typeface="Arial"/>
                <a:cs typeface="Arial"/>
                <a:sym typeface="Arial"/>
              </a:rPr>
              <a:t> Plucking Apart the Dino-Birds,” </a:t>
            </a:r>
            <a:r>
              <a:rPr sz="1200" b="1" i="1" dirty="0">
                <a:uFill>
                  <a:solidFill>
                    <a:srgbClr val="000000"/>
                  </a:solidFill>
                </a:uFill>
                <a:latin typeface="Arial"/>
                <a:ea typeface="Arial"/>
                <a:cs typeface="Arial"/>
                <a:sym typeface="Arial"/>
              </a:rPr>
              <a:t>Discover</a:t>
            </a:r>
            <a:r>
              <a:rPr sz="1200" b="1" dirty="0">
                <a:uFill>
                  <a:solidFill>
                    <a:srgbClr val="000000"/>
                  </a:solidFill>
                </a:uFill>
                <a:latin typeface="Arial"/>
                <a:ea typeface="Arial"/>
                <a:cs typeface="Arial"/>
                <a:sym typeface="Arial"/>
              </a:rPr>
              <a:t>, Vol. 24:2 (Feb. 2003), &lt;</a:t>
            </a:r>
            <a:r>
              <a:rPr lang="en-US" sz="1200" b="1" u="sng" dirty="0">
                <a:uFill>
                  <a:solidFill>
                    <a:srgbClr val="000000"/>
                  </a:solidFill>
                </a:uFill>
                <a:latin typeface="Arial"/>
                <a:ea typeface="Arial"/>
                <a:cs typeface="Arial"/>
                <a:sym typeface="Arial"/>
                <a:hlinkClick r:id="rId4"/>
              </a:rPr>
              <a:t>ëëë</a:t>
            </a:r>
            <a:r>
              <a:rPr sz="1200" b="1" u="sng" dirty="0">
                <a:uFill>
                  <a:solidFill>
                    <a:srgbClr val="000000"/>
                  </a:solidFill>
                </a:uFill>
                <a:latin typeface="Arial"/>
                <a:ea typeface="Arial"/>
                <a:cs typeface="Arial"/>
                <a:sym typeface="Arial"/>
                <a:hlinkClick r:id="rId4"/>
              </a:rPr>
              <a:t>.discover.com</a:t>
            </a:r>
            <a:r>
              <a:rPr sz="1200" b="1" dirty="0">
                <a:uFill>
                  <a:solidFill>
                    <a:srgbClr val="000000"/>
                  </a:solidFill>
                </a:uFill>
                <a:latin typeface="Arial"/>
                <a:ea typeface="Arial"/>
                <a:cs typeface="Arial"/>
                <a:sym typeface="Arial"/>
              </a:rPr>
              <a:t>&gt;.</a:t>
            </a:r>
          </a:p>
        </p:txBody>
      </p:sp>
    </p:spTree>
    <p:extLst>
      <p:ext uri="{BB962C8B-B14F-4D97-AF65-F5344CB8AC3E}">
        <p14:creationId xmlns:p14="http://schemas.microsoft.com/office/powerpoint/2010/main" val="3531307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 name="Shape 1079"/>
          <p:cNvSpPr>
            <a:spLocks noGrp="1" noRot="1" noChangeAspect="1"/>
          </p:cNvSpPr>
          <p:nvPr>
            <p:ph type="sldImg"/>
          </p:nvPr>
        </p:nvSpPr>
        <p:spPr>
          <a:xfrm>
            <a:off x="381000" y="685800"/>
            <a:ext cx="6096000" cy="3429000"/>
          </a:xfrm>
          <a:prstGeom prst="rect">
            <a:avLst/>
          </a:prstGeom>
        </p:spPr>
        <p:txBody>
          <a:bodyPr/>
          <a:lstStyle/>
          <a:p>
            <a:endParaRPr/>
          </a:p>
        </p:txBody>
      </p:sp>
      <p:sp>
        <p:nvSpPr>
          <p:cNvPr id="1080" name="Shape 1080"/>
          <p:cNvSpPr>
            <a:spLocks noGrp="1"/>
          </p:cNvSpPr>
          <p:nvPr>
            <p:ph type="body" sz="quarter" idx="1"/>
          </p:nvPr>
        </p:nvSpPr>
        <p:spPr>
          <a:prstGeom prst="rect">
            <a:avLst/>
          </a:prstGeom>
        </p:spPr>
        <p:txBody>
          <a:bodyPr/>
          <a:lstStyle>
            <a:lvl1pPr marL="40639" marR="40639" defTabSz="914400">
              <a:spcBef>
                <a:spcPts val="400"/>
              </a:spcBef>
              <a:buClr>
                <a:srgbClr val="FFFFFF"/>
              </a:buClr>
              <a:buFont typeface="Arial"/>
              <a:defRPr sz="1200" u="sng">
                <a:uFill>
                  <a:solidFill>
                    <a:srgbClr val="000000"/>
                  </a:solidFill>
                </a:uFill>
                <a:latin typeface="Arial"/>
                <a:ea typeface="Arial"/>
                <a:cs typeface="Arial"/>
                <a:sym typeface="Arial"/>
                <a:hlinkClick r:id="rId3"/>
              </a:defRPr>
            </a:lvl1pPr>
          </a:lstStyle>
          <a:p>
            <a:pPr>
              <a:defRPr u="none"/>
            </a:pPr>
            <a:r>
              <a:rPr lang="en-US" u="sng" dirty="0"/>
              <a:t>ëëë</a:t>
            </a:r>
            <a:r>
              <a:rPr u="sng" dirty="0">
                <a:hlinkClick r:id="rId3"/>
              </a:rPr>
              <a:t>.discover.com/feb_03/breakdialogue.html</a:t>
            </a:r>
          </a:p>
        </p:txBody>
      </p:sp>
    </p:spTree>
    <p:extLst>
      <p:ext uri="{BB962C8B-B14F-4D97-AF65-F5344CB8AC3E}">
        <p14:creationId xmlns:p14="http://schemas.microsoft.com/office/powerpoint/2010/main" val="674236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 name="Shape 1093"/>
          <p:cNvSpPr>
            <a:spLocks noGrp="1" noRot="1" noChangeAspect="1"/>
          </p:cNvSpPr>
          <p:nvPr>
            <p:ph type="sldImg"/>
          </p:nvPr>
        </p:nvSpPr>
        <p:spPr>
          <a:xfrm>
            <a:off x="381000" y="685800"/>
            <a:ext cx="6096000" cy="3429000"/>
          </a:xfrm>
          <a:prstGeom prst="rect">
            <a:avLst/>
          </a:prstGeom>
        </p:spPr>
        <p:txBody>
          <a:bodyPr/>
          <a:lstStyle/>
          <a:p>
            <a:endParaRPr/>
          </a:p>
        </p:txBody>
      </p:sp>
      <p:sp>
        <p:nvSpPr>
          <p:cNvPr id="1094" name="Shape 1094"/>
          <p:cNvSpPr>
            <a:spLocks noGrp="1"/>
          </p:cNvSpPr>
          <p:nvPr>
            <p:ph type="body" sz="quarter" idx="1"/>
          </p:nvPr>
        </p:nvSpPr>
        <p:spPr>
          <a:prstGeom prst="rect">
            <a:avLst/>
          </a:prstGeom>
        </p:spPr>
        <p:txBody>
          <a:bodyPr/>
          <a:lstStyle/>
          <a:p>
            <a:pPr marL="40639" marR="40639" defTabSz="914400">
              <a:lnSpc>
                <a:spcPct val="80000"/>
              </a:lnSpc>
              <a:spcBef>
                <a:spcPts val="300"/>
              </a:spcBef>
              <a:buClr>
                <a:srgbClr val="000000"/>
              </a:buClr>
              <a:buFont typeface="Arial"/>
              <a:defRPr sz="1800">
                <a:latin typeface="Arial"/>
                <a:ea typeface="Arial"/>
                <a:cs typeface="Arial"/>
                <a:sym typeface="Arial"/>
              </a:defRPr>
            </a:pPr>
            <a:r>
              <a:rPr dirty="0">
                <a:uFill>
                  <a:solidFill>
                    <a:srgbClr val="000000"/>
                  </a:solidFill>
                </a:uFill>
              </a:rPr>
              <a:t>Anonymous, “Feathered fossils prove birds evolved from dinosaurs, say Chinese scientists,” </a:t>
            </a:r>
            <a:r>
              <a:rPr u="sng" dirty="0">
                <a:solidFill>
                  <a:srgbClr val="00A8AA"/>
                </a:solidFill>
                <a:uFill>
                  <a:solidFill>
                    <a:srgbClr val="00A8AA"/>
                  </a:solidFill>
                </a:uFill>
                <a:hlinkClick r:id="rId3"/>
              </a:rPr>
              <a:t>http://</a:t>
            </a:r>
            <a:r>
              <a:rPr lang="en-US" u="sng" dirty="0">
                <a:solidFill>
                  <a:srgbClr val="00A8AA"/>
                </a:solidFill>
                <a:uFill>
                  <a:solidFill>
                    <a:srgbClr val="00A8AA"/>
                  </a:solidFill>
                </a:uFill>
                <a:hlinkClick r:id="rId3"/>
              </a:rPr>
              <a:t>ëëë</a:t>
            </a:r>
            <a:r>
              <a:rPr u="sng" dirty="0">
                <a:solidFill>
                  <a:srgbClr val="00A8AA"/>
                </a:solidFill>
                <a:uFill>
                  <a:solidFill>
                    <a:srgbClr val="00A8AA"/>
                  </a:solidFill>
                </a:uFill>
                <a:hlinkClick r:id="rId3"/>
              </a:rPr>
              <a:t>.dailymail.co.uk/</a:t>
            </a:r>
            <a:r>
              <a:rPr u="sng" dirty="0" err="1">
                <a:solidFill>
                  <a:srgbClr val="00A8AA"/>
                </a:solidFill>
                <a:uFill>
                  <a:solidFill>
                    <a:srgbClr val="00A8AA"/>
                  </a:solidFill>
                </a:uFill>
                <a:hlinkClick r:id="rId3"/>
              </a:rPr>
              <a:t>sciencetech</a:t>
            </a:r>
            <a:r>
              <a:rPr u="sng" dirty="0">
                <a:solidFill>
                  <a:srgbClr val="00A8AA"/>
                </a:solidFill>
                <a:uFill>
                  <a:solidFill>
                    <a:srgbClr val="00A8AA"/>
                  </a:solidFill>
                </a:uFill>
                <a:hlinkClick r:id="rId3"/>
              </a:rPr>
              <a:t>/article-1215998/Feathered-fossils-prove-birds-evolved-dinosaurs-say-Chinese-scientists.html</a:t>
            </a:r>
            <a:r>
              <a:rPr dirty="0">
                <a:uFill>
                  <a:solidFill>
                    <a:srgbClr val="000000"/>
                  </a:solidFill>
                </a:uFill>
              </a:rPr>
              <a:t>, 25 Sept 2009, accessed the same day. </a:t>
            </a:r>
          </a:p>
          <a:p>
            <a:pPr marL="40639" marR="40639" defTabSz="914400">
              <a:lnSpc>
                <a:spcPct val="80000"/>
              </a:lnSpc>
              <a:spcBef>
                <a:spcPts val="300"/>
              </a:spcBef>
              <a:buClr>
                <a:srgbClr val="000000"/>
              </a:buClr>
              <a:buFont typeface="Arial"/>
              <a:defRPr sz="1800">
                <a:latin typeface="Arial"/>
                <a:ea typeface="Arial"/>
                <a:cs typeface="Arial"/>
                <a:sym typeface="Arial"/>
              </a:defRPr>
            </a:pPr>
            <a:r>
              <a:rPr dirty="0">
                <a:uFill>
                  <a:solidFill>
                    <a:srgbClr val="000000"/>
                  </a:solidFill>
                </a:uFill>
              </a:rPr>
              <a:t>The team - lead by the man dubbed the 'real-life Indiana Jones' - say the fossils represent five different species from </a:t>
            </a:r>
            <a:r>
              <a:rPr dirty="0" err="1">
                <a:uFill>
                  <a:solidFill>
                    <a:srgbClr val="000000"/>
                  </a:solidFill>
                </a:uFill>
              </a:rPr>
              <a:t>t</a:t>
            </a:r>
            <a:r>
              <a:rPr lang="en-US" dirty="0" err="1">
                <a:uFill>
                  <a:solidFill>
                    <a:srgbClr val="000000"/>
                  </a:solidFill>
                </a:uFill>
              </a:rPr>
              <a:t>ë</a:t>
            </a:r>
            <a:r>
              <a:rPr dirty="0" err="1">
                <a:uFill>
                  <a:solidFill>
                    <a:srgbClr val="000000"/>
                  </a:solidFill>
                </a:uFill>
              </a:rPr>
              <a:t>o</a:t>
            </a:r>
            <a:r>
              <a:rPr dirty="0">
                <a:uFill>
                  <a:solidFill>
                    <a:srgbClr val="000000"/>
                  </a:solidFill>
                </a:uFill>
              </a:rPr>
              <a:t> different rock sequences in north-eastern China. </a:t>
            </a:r>
            <a:r>
              <a:rPr b="1" dirty="0">
                <a:uFill>
                  <a:solidFill>
                    <a:srgbClr val="000000"/>
                  </a:solidFill>
                </a:uFill>
              </a:rPr>
              <a:t>All the species have feathers or feather-like structures.  The </a:t>
            </a:r>
            <a:r>
              <a:rPr b="1" dirty="0" err="1">
                <a:uFill>
                  <a:solidFill>
                    <a:srgbClr val="000000"/>
                  </a:solidFill>
                </a:uFill>
              </a:rPr>
              <a:t>ne</a:t>
            </a:r>
            <a:r>
              <a:rPr lang="en-US" b="1" dirty="0" err="1">
                <a:uFill>
                  <a:solidFill>
                    <a:srgbClr val="000000"/>
                  </a:solidFill>
                </a:uFill>
              </a:rPr>
              <a:t>ë</a:t>
            </a:r>
            <a:r>
              <a:rPr b="1" dirty="0">
                <a:uFill>
                  <a:solidFill>
                    <a:srgbClr val="000000"/>
                  </a:solidFill>
                </a:uFill>
              </a:rPr>
              <a:t> finds are 'indisputably' older than archaeopteryx, the oldest </a:t>
            </a:r>
            <a:r>
              <a:rPr b="1" dirty="0" err="1">
                <a:uFill>
                  <a:solidFill>
                    <a:srgbClr val="000000"/>
                  </a:solidFill>
                </a:uFill>
              </a:rPr>
              <a:t>kno</a:t>
            </a:r>
            <a:r>
              <a:rPr lang="en-US" b="1" dirty="0" err="1">
                <a:uFill>
                  <a:solidFill>
                    <a:srgbClr val="000000"/>
                  </a:solidFill>
                </a:uFill>
              </a:rPr>
              <a:t>ë</a:t>
            </a:r>
            <a:r>
              <a:rPr b="1" dirty="0" err="1">
                <a:uFill>
                  <a:solidFill>
                    <a:srgbClr val="000000"/>
                  </a:solidFill>
                </a:uFill>
              </a:rPr>
              <a:t>n</a:t>
            </a:r>
            <a:r>
              <a:rPr b="1" dirty="0">
                <a:uFill>
                  <a:solidFill>
                    <a:srgbClr val="000000"/>
                  </a:solidFill>
                </a:uFill>
              </a:rPr>
              <a:t> bird,</a:t>
            </a:r>
            <a:r>
              <a:rPr dirty="0">
                <a:uFill>
                  <a:solidFill>
                    <a:srgbClr val="000000"/>
                  </a:solidFill>
                </a:uFill>
              </a:rPr>
              <a:t> </a:t>
            </a:r>
            <a:r>
              <a:rPr lang="en-US" dirty="0" err="1">
                <a:uFill>
                  <a:solidFill>
                    <a:srgbClr val="000000"/>
                  </a:solidFill>
                </a:uFill>
              </a:rPr>
              <a:t>ë</a:t>
            </a:r>
            <a:r>
              <a:rPr dirty="0" err="1">
                <a:uFill>
                  <a:solidFill>
                    <a:srgbClr val="000000"/>
                  </a:solidFill>
                </a:uFill>
              </a:rPr>
              <a:t>hich</a:t>
            </a:r>
            <a:r>
              <a:rPr dirty="0">
                <a:uFill>
                  <a:solidFill>
                    <a:srgbClr val="000000"/>
                  </a:solidFill>
                </a:uFill>
              </a:rPr>
              <a:t> scientists claim provides exceptional evidence that birds evolved from dinosaurs. The theory that birds evolved from dinosaurs has </a:t>
            </a:r>
            <a:r>
              <a:rPr dirty="0" err="1">
                <a:uFill>
                  <a:solidFill>
                    <a:srgbClr val="000000"/>
                  </a:solidFill>
                </a:uFill>
              </a:rPr>
              <a:t>al</a:t>
            </a:r>
            <a:r>
              <a:rPr lang="en-US" dirty="0" err="1">
                <a:uFill>
                  <a:solidFill>
                    <a:srgbClr val="000000"/>
                  </a:solidFill>
                </a:uFill>
              </a:rPr>
              <a:t>ë</a:t>
            </a:r>
            <a:r>
              <a:rPr dirty="0" err="1">
                <a:uFill>
                  <a:solidFill>
                    <a:srgbClr val="000000"/>
                  </a:solidFill>
                </a:uFill>
              </a:rPr>
              <a:t>ays</a:t>
            </a:r>
            <a:r>
              <a:rPr dirty="0">
                <a:uFill>
                  <a:solidFill>
                    <a:srgbClr val="000000"/>
                  </a:solidFill>
                </a:uFill>
              </a:rPr>
              <a:t> been </a:t>
            </a:r>
            <a:r>
              <a:rPr b="1" dirty="0">
                <a:uFill>
                  <a:solidFill>
                    <a:srgbClr val="000000"/>
                  </a:solidFill>
                </a:uFill>
              </a:rPr>
              <a:t>troubled by the absence of feathers more ancient than those on the famous archaeopteryx</a:t>
            </a:r>
            <a:r>
              <a:rPr dirty="0">
                <a:uFill>
                  <a:solidFill>
                    <a:srgbClr val="000000"/>
                  </a:solidFill>
                </a:uFill>
              </a:rPr>
              <a:t>.  Addressing the annual meeting of the Society of Vertebrate Paleontologists (SVP) in Bristol, </a:t>
            </a:r>
            <a:r>
              <a:rPr dirty="0" err="1">
                <a:uFill>
                  <a:solidFill>
                    <a:srgbClr val="000000"/>
                  </a:solidFill>
                </a:uFill>
              </a:rPr>
              <a:t>Dr</a:t>
            </a:r>
            <a:r>
              <a:rPr dirty="0">
                <a:uFill>
                  <a:solidFill>
                    <a:srgbClr val="000000"/>
                  </a:solidFill>
                </a:uFill>
              </a:rPr>
              <a:t> </a:t>
            </a:r>
            <a:r>
              <a:rPr dirty="0" err="1">
                <a:uFill>
                  <a:solidFill>
                    <a:srgbClr val="000000"/>
                  </a:solidFill>
                </a:uFill>
              </a:rPr>
              <a:t>Xu</a:t>
            </a:r>
            <a:r>
              <a:rPr dirty="0">
                <a:uFill>
                  <a:solidFill>
                    <a:srgbClr val="000000"/>
                  </a:solidFill>
                </a:uFill>
              </a:rPr>
              <a:t> Xing, one of the lead scientists behind the discovery, said: 'These exceptional fossils provide us </a:t>
            </a:r>
            <a:r>
              <a:rPr lang="en-US" dirty="0" err="1">
                <a:uFill>
                  <a:solidFill>
                    <a:srgbClr val="000000"/>
                  </a:solidFill>
                </a:uFill>
              </a:rPr>
              <a:t>ë</a:t>
            </a:r>
            <a:r>
              <a:rPr dirty="0" err="1">
                <a:uFill>
                  <a:solidFill>
                    <a:srgbClr val="000000"/>
                  </a:solidFill>
                </a:uFill>
              </a:rPr>
              <a:t>ith</a:t>
            </a:r>
            <a:r>
              <a:rPr dirty="0">
                <a:uFill>
                  <a:solidFill>
                    <a:srgbClr val="000000"/>
                  </a:solidFill>
                </a:uFill>
              </a:rPr>
              <a:t> </a:t>
            </a:r>
            <a:r>
              <a:rPr b="1" dirty="0">
                <a:uFill>
                  <a:solidFill>
                    <a:srgbClr val="000000"/>
                  </a:solidFill>
                </a:uFill>
              </a:rPr>
              <a:t>evidence that has been missing until </a:t>
            </a:r>
            <a:r>
              <a:rPr b="1" dirty="0" err="1">
                <a:uFill>
                  <a:solidFill>
                    <a:srgbClr val="000000"/>
                  </a:solidFill>
                </a:uFill>
              </a:rPr>
              <a:t>no</a:t>
            </a:r>
            <a:r>
              <a:rPr lang="en-US" b="1" dirty="0" err="1">
                <a:uFill>
                  <a:solidFill>
                    <a:srgbClr val="000000"/>
                  </a:solidFill>
                </a:uFill>
              </a:rPr>
              <a:t>ë</a:t>
            </a:r>
            <a:r>
              <a:rPr dirty="0">
                <a:uFill>
                  <a:solidFill>
                    <a:srgbClr val="000000"/>
                  </a:solidFill>
                </a:uFill>
              </a:rPr>
              <a:t>. </a:t>
            </a:r>
            <a:r>
              <a:rPr dirty="0" err="1">
                <a:uFill>
                  <a:solidFill>
                    <a:srgbClr val="000000"/>
                  </a:solidFill>
                </a:uFill>
              </a:rPr>
              <a:t>No</a:t>
            </a:r>
            <a:r>
              <a:rPr lang="en-US" dirty="0" err="1">
                <a:uFill>
                  <a:solidFill>
                    <a:srgbClr val="000000"/>
                  </a:solidFill>
                </a:uFill>
              </a:rPr>
              <a:t>ë</a:t>
            </a:r>
            <a:r>
              <a:rPr dirty="0">
                <a:uFill>
                  <a:solidFill>
                    <a:srgbClr val="000000"/>
                  </a:solidFill>
                </a:uFill>
              </a:rPr>
              <a:t> it all fits neatly into place and </a:t>
            </a:r>
            <a:r>
              <a:rPr lang="en-US" dirty="0" err="1">
                <a:uFill>
                  <a:solidFill>
                    <a:srgbClr val="000000"/>
                  </a:solidFill>
                </a:uFill>
              </a:rPr>
              <a:t>ë</a:t>
            </a:r>
            <a:r>
              <a:rPr dirty="0" err="1">
                <a:uFill>
                  <a:solidFill>
                    <a:srgbClr val="000000"/>
                  </a:solidFill>
                </a:uFill>
              </a:rPr>
              <a:t>e</a:t>
            </a:r>
            <a:r>
              <a:rPr dirty="0">
                <a:uFill>
                  <a:solidFill>
                    <a:srgbClr val="000000"/>
                  </a:solidFill>
                </a:uFill>
              </a:rPr>
              <a:t> have tied up some of the loose ends.‘  The oldest bird, archaeopteryx, </a:t>
            </a:r>
            <a:r>
              <a:rPr lang="en-US" dirty="0" err="1">
                <a:uFill>
                  <a:solidFill>
                    <a:srgbClr val="000000"/>
                  </a:solidFill>
                </a:uFill>
              </a:rPr>
              <a:t>ë</a:t>
            </a:r>
            <a:r>
              <a:rPr dirty="0" err="1">
                <a:uFill>
                  <a:solidFill>
                    <a:srgbClr val="000000"/>
                  </a:solidFill>
                </a:uFill>
              </a:rPr>
              <a:t>as</a:t>
            </a:r>
            <a:r>
              <a:rPr dirty="0">
                <a:uFill>
                  <a:solidFill>
                    <a:srgbClr val="000000"/>
                  </a:solidFill>
                </a:uFill>
              </a:rPr>
              <a:t> older than the feathered dinosaurs previously found. Therefore, critics claimed, feathered dinosaurs could not have been ancestral to birds.</a:t>
            </a:r>
          </a:p>
          <a:p>
            <a:pPr marL="40639" marR="40639" defTabSz="914400">
              <a:lnSpc>
                <a:spcPct val="80000"/>
              </a:lnSpc>
              <a:spcBef>
                <a:spcPts val="300"/>
              </a:spcBef>
              <a:buClr>
                <a:srgbClr val="000000"/>
              </a:buClr>
              <a:buFont typeface="Arial"/>
              <a:defRPr sz="1800">
                <a:uFill>
                  <a:solidFill>
                    <a:srgbClr val="000000"/>
                  </a:solidFill>
                </a:uFill>
                <a:latin typeface="Arial"/>
                <a:ea typeface="Arial"/>
                <a:cs typeface="Arial"/>
                <a:sym typeface="Arial"/>
              </a:defRPr>
            </a:pPr>
            <a:endParaRPr dirty="0">
              <a:uFill>
                <a:solidFill>
                  <a:srgbClr val="000000"/>
                </a:solidFill>
              </a:uFill>
            </a:endParaRPr>
          </a:p>
          <a:p>
            <a:pPr marL="40639" marR="40639" defTabSz="914400">
              <a:lnSpc>
                <a:spcPct val="80000"/>
              </a:lnSpc>
              <a:spcBef>
                <a:spcPts val="300"/>
              </a:spcBef>
              <a:buClr>
                <a:srgbClr val="000000"/>
              </a:buClr>
              <a:buFont typeface="Arial"/>
              <a:defRPr sz="1800">
                <a:uFill>
                  <a:solidFill>
                    <a:srgbClr val="000000"/>
                  </a:solidFill>
                </a:uFill>
                <a:latin typeface="Arial"/>
                <a:ea typeface="Arial"/>
                <a:cs typeface="Arial"/>
                <a:sym typeface="Arial"/>
              </a:defRPr>
            </a:pPr>
            <a:endParaRPr dirty="0">
              <a:uFill>
                <a:solidFill>
                  <a:srgbClr val="000000"/>
                </a:solidFill>
              </a:uFill>
            </a:endParaRPr>
          </a:p>
          <a:p>
            <a:pPr marL="40639" marR="40639" defTabSz="914400">
              <a:lnSpc>
                <a:spcPct val="80000"/>
              </a:lnSpc>
              <a:spcBef>
                <a:spcPts val="300"/>
              </a:spcBef>
              <a:buClr>
                <a:srgbClr val="000000"/>
              </a:buClr>
              <a:buFont typeface="Arial"/>
              <a:defRPr sz="1800">
                <a:uFill>
                  <a:solidFill>
                    <a:srgbClr val="000000"/>
                  </a:solidFill>
                </a:uFill>
                <a:latin typeface="Arial"/>
                <a:ea typeface="Arial"/>
                <a:cs typeface="Arial"/>
                <a:sym typeface="Arial"/>
              </a:defRPr>
            </a:pPr>
            <a:r>
              <a:rPr dirty="0"/>
              <a:t>The dangers </a:t>
            </a:r>
            <a:r>
              <a:rPr dirty="0" err="1"/>
              <a:t>Dr</a:t>
            </a:r>
            <a:r>
              <a:rPr dirty="0"/>
              <a:t> Xing faces </a:t>
            </a:r>
            <a:r>
              <a:rPr lang="en-US" dirty="0" err="1"/>
              <a:t>ë</a:t>
            </a:r>
            <a:r>
              <a:rPr dirty="0" err="1"/>
              <a:t>hile</a:t>
            </a:r>
            <a:r>
              <a:rPr dirty="0"/>
              <a:t> searching for dinosaur fossils in some of the remotest regions of China have led him to be compared to Indiana Jones, the fictional archaeologist and action hero played by Harrison Ford.</a:t>
            </a:r>
          </a:p>
          <a:p>
            <a:pPr marL="40639" marR="40639" defTabSz="914400">
              <a:lnSpc>
                <a:spcPct val="80000"/>
              </a:lnSpc>
              <a:spcBef>
                <a:spcPts val="300"/>
              </a:spcBef>
              <a:buClr>
                <a:srgbClr val="000000"/>
              </a:buClr>
              <a:buFont typeface="Arial"/>
              <a:defRPr sz="1800">
                <a:uFill>
                  <a:solidFill>
                    <a:srgbClr val="000000"/>
                  </a:solidFill>
                </a:uFill>
                <a:latin typeface="Arial"/>
                <a:ea typeface="Arial"/>
                <a:cs typeface="Arial"/>
                <a:sym typeface="Arial"/>
              </a:defRPr>
            </a:pPr>
            <a:r>
              <a:rPr dirty="0"/>
              <a:t>His latest fossils </a:t>
            </a:r>
            <a:r>
              <a:rPr lang="en-US" dirty="0" err="1"/>
              <a:t>ë</a:t>
            </a:r>
            <a:r>
              <a:rPr dirty="0" err="1"/>
              <a:t>ere</a:t>
            </a:r>
            <a:r>
              <a:rPr dirty="0"/>
              <a:t> found in </a:t>
            </a:r>
            <a:r>
              <a:rPr dirty="0" err="1"/>
              <a:t>t</a:t>
            </a:r>
            <a:r>
              <a:rPr lang="en-US" dirty="0" err="1"/>
              <a:t>ë</a:t>
            </a:r>
            <a:r>
              <a:rPr dirty="0" err="1"/>
              <a:t>o</a:t>
            </a:r>
            <a:r>
              <a:rPr dirty="0"/>
              <a:t> separate rock formations - the </a:t>
            </a:r>
            <a:r>
              <a:rPr dirty="0" err="1"/>
              <a:t>tiaojishan</a:t>
            </a:r>
            <a:r>
              <a:rPr dirty="0"/>
              <a:t>, </a:t>
            </a:r>
            <a:r>
              <a:rPr lang="en-US" dirty="0" err="1"/>
              <a:t>ë</a:t>
            </a:r>
            <a:r>
              <a:rPr dirty="0" err="1"/>
              <a:t>hich</a:t>
            </a:r>
            <a:r>
              <a:rPr dirty="0"/>
              <a:t> </a:t>
            </a:r>
            <a:r>
              <a:rPr lang="en-US" dirty="0" err="1"/>
              <a:t>ë</a:t>
            </a:r>
            <a:r>
              <a:rPr dirty="0" err="1"/>
              <a:t>ould</a:t>
            </a:r>
            <a:r>
              <a:rPr dirty="0"/>
              <a:t> put the fossils at 168 to 151 million years old, and the </a:t>
            </a:r>
            <a:r>
              <a:rPr dirty="0" err="1"/>
              <a:t>daohugou</a:t>
            </a:r>
            <a:r>
              <a:rPr dirty="0"/>
              <a:t> formation, </a:t>
            </a:r>
            <a:r>
              <a:rPr lang="en-US" dirty="0" err="1"/>
              <a:t>ë</a:t>
            </a:r>
            <a:r>
              <a:rPr dirty="0" err="1"/>
              <a:t>hich</a:t>
            </a:r>
            <a:r>
              <a:rPr dirty="0"/>
              <a:t> </a:t>
            </a:r>
            <a:r>
              <a:rPr lang="en-US" dirty="0" err="1"/>
              <a:t>ë</a:t>
            </a:r>
            <a:r>
              <a:rPr dirty="0" err="1"/>
              <a:t>ould</a:t>
            </a:r>
            <a:r>
              <a:rPr dirty="0"/>
              <a:t> make them 164 to 158 million years old.</a:t>
            </a:r>
          </a:p>
          <a:p>
            <a:pPr marL="40639" marR="40639" defTabSz="914400">
              <a:lnSpc>
                <a:spcPct val="80000"/>
              </a:lnSpc>
              <a:spcBef>
                <a:spcPts val="300"/>
              </a:spcBef>
              <a:buClr>
                <a:srgbClr val="000000"/>
              </a:buClr>
              <a:buFont typeface="Arial"/>
              <a:defRPr sz="1800">
                <a:uFill>
                  <a:solidFill>
                    <a:srgbClr val="000000"/>
                  </a:solidFill>
                </a:uFill>
                <a:latin typeface="Arial"/>
                <a:ea typeface="Arial"/>
                <a:cs typeface="Arial"/>
                <a:sym typeface="Arial"/>
              </a:defRPr>
            </a:pPr>
            <a:r>
              <a:rPr dirty="0"/>
              <a:t>Archaeopteryx lived 150 to 145 million years ago, so </a:t>
            </a:r>
            <a:r>
              <a:rPr lang="en-US" dirty="0" err="1"/>
              <a:t>ë</a:t>
            </a:r>
            <a:r>
              <a:rPr dirty="0" err="1"/>
              <a:t>as</a:t>
            </a:r>
            <a:r>
              <a:rPr dirty="0"/>
              <a:t> significantly younger than these </a:t>
            </a:r>
            <a:r>
              <a:rPr dirty="0" err="1"/>
              <a:t>ne</a:t>
            </a:r>
            <a:r>
              <a:rPr lang="en-US" dirty="0" err="1"/>
              <a:t>ë</a:t>
            </a:r>
            <a:r>
              <a:rPr dirty="0"/>
              <a:t> dinosaurs, </a:t>
            </a:r>
            <a:r>
              <a:rPr dirty="0" err="1"/>
              <a:t>Dr</a:t>
            </a:r>
            <a:r>
              <a:rPr dirty="0"/>
              <a:t> Xing's team said.</a:t>
            </a:r>
          </a:p>
          <a:p>
            <a:pPr marL="40639" marR="40639" defTabSz="914400">
              <a:lnSpc>
                <a:spcPct val="80000"/>
              </a:lnSpc>
              <a:spcBef>
                <a:spcPts val="300"/>
              </a:spcBef>
              <a:buClr>
                <a:srgbClr val="000000"/>
              </a:buClr>
              <a:buFont typeface="Arial"/>
              <a:defRPr sz="1800">
                <a:uFill>
                  <a:solidFill>
                    <a:srgbClr val="000000"/>
                  </a:solidFill>
                </a:uFill>
                <a:latin typeface="Arial"/>
                <a:ea typeface="Arial"/>
                <a:cs typeface="Arial"/>
                <a:sym typeface="Arial"/>
              </a:defRPr>
            </a:pPr>
            <a:r>
              <a:rPr dirty="0"/>
              <a:t>One of the dinosaurs, named </a:t>
            </a:r>
            <a:r>
              <a:rPr dirty="0" err="1"/>
              <a:t>anchiornis</a:t>
            </a:r>
            <a:r>
              <a:rPr dirty="0"/>
              <a:t> </a:t>
            </a:r>
            <a:r>
              <a:rPr dirty="0" err="1"/>
              <a:t>huxleyi</a:t>
            </a:r>
            <a:r>
              <a:rPr dirty="0"/>
              <a:t> has extensive plumage and profusely feathered feet.</a:t>
            </a:r>
          </a:p>
          <a:p>
            <a:pPr marL="40639" marR="40639" defTabSz="914400">
              <a:lnSpc>
                <a:spcPct val="80000"/>
              </a:lnSpc>
              <a:spcBef>
                <a:spcPts val="300"/>
              </a:spcBef>
              <a:buClr>
                <a:srgbClr val="000000"/>
              </a:buClr>
              <a:buFont typeface="Arial"/>
              <a:defRPr sz="1800">
                <a:uFill>
                  <a:solidFill>
                    <a:srgbClr val="000000"/>
                  </a:solidFill>
                </a:uFill>
                <a:latin typeface="Arial"/>
                <a:ea typeface="Arial"/>
                <a:cs typeface="Arial"/>
                <a:sym typeface="Arial"/>
              </a:defRPr>
            </a:pPr>
            <a:r>
              <a:rPr dirty="0" err="1"/>
              <a:t>Dr</a:t>
            </a:r>
            <a:r>
              <a:rPr dirty="0"/>
              <a:t> Xing said it had provided important </a:t>
            </a:r>
            <a:r>
              <a:rPr dirty="0" err="1"/>
              <a:t>ne</a:t>
            </a:r>
            <a:r>
              <a:rPr lang="en-US" dirty="0" err="1"/>
              <a:t>ë</a:t>
            </a:r>
            <a:r>
              <a:rPr dirty="0"/>
              <a:t> information on the origins of birds and the evolution of feathers.</a:t>
            </a:r>
          </a:p>
          <a:p>
            <a:pPr marL="40639" marR="40639" defTabSz="914400">
              <a:lnSpc>
                <a:spcPct val="80000"/>
              </a:lnSpc>
              <a:spcBef>
                <a:spcPts val="300"/>
              </a:spcBef>
              <a:buClr>
                <a:srgbClr val="000000"/>
              </a:buClr>
              <a:buFont typeface="Arial"/>
              <a:defRPr sz="1800">
                <a:uFill>
                  <a:solidFill>
                    <a:srgbClr val="000000"/>
                  </a:solidFill>
                </a:uFill>
                <a:latin typeface="Arial"/>
                <a:ea typeface="Arial"/>
                <a:cs typeface="Arial"/>
                <a:sym typeface="Arial"/>
              </a:defRPr>
            </a:pPr>
            <a:r>
              <a:rPr dirty="0"/>
              <a:t>He said: 'This fossil provides confirmation that the bird-dinosaur hypothesis is correct and supports the idea that birds descended from </a:t>
            </a:r>
            <a:r>
              <a:rPr dirty="0" err="1"/>
              <a:t>theropod</a:t>
            </a:r>
            <a:r>
              <a:rPr dirty="0"/>
              <a:t> dinosaurs, the group of predatory dinosaurs that include </a:t>
            </a:r>
            <a:r>
              <a:rPr dirty="0" err="1"/>
              <a:t>allosaurus</a:t>
            </a:r>
            <a:r>
              <a:rPr dirty="0"/>
              <a:t> and </a:t>
            </a:r>
            <a:r>
              <a:rPr dirty="0" err="1"/>
              <a:t>velociraptor</a:t>
            </a:r>
            <a:r>
              <a:rPr dirty="0"/>
              <a:t>.'</a:t>
            </a:r>
            <a:br>
              <a:rPr dirty="0"/>
            </a:br>
            <a:endParaRPr dirty="0"/>
          </a:p>
        </p:txBody>
      </p:sp>
    </p:spTree>
    <p:extLst>
      <p:ext uri="{BB962C8B-B14F-4D97-AF65-F5344CB8AC3E}">
        <p14:creationId xmlns:p14="http://schemas.microsoft.com/office/powerpoint/2010/main" val="1674710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 name="Shape 1098"/>
          <p:cNvSpPr>
            <a:spLocks noGrp="1" noRot="1" noChangeAspect="1"/>
          </p:cNvSpPr>
          <p:nvPr>
            <p:ph type="sldImg"/>
          </p:nvPr>
        </p:nvSpPr>
        <p:spPr>
          <a:xfrm>
            <a:off x="381000" y="685800"/>
            <a:ext cx="6096000" cy="3429000"/>
          </a:xfrm>
          <a:prstGeom prst="rect">
            <a:avLst/>
          </a:prstGeom>
        </p:spPr>
        <p:txBody>
          <a:bodyPr/>
          <a:lstStyle/>
          <a:p>
            <a:endParaRPr/>
          </a:p>
        </p:txBody>
      </p:sp>
      <p:sp>
        <p:nvSpPr>
          <p:cNvPr id="1099" name="Shape 1099"/>
          <p:cNvSpPr>
            <a:spLocks noGrp="1"/>
          </p:cNvSpPr>
          <p:nvPr>
            <p:ph type="body" sz="quarter" idx="1"/>
          </p:nvPr>
        </p:nvSpPr>
        <p:spPr>
          <a:prstGeom prst="rect">
            <a:avLst/>
          </a:prstGeom>
        </p:spPr>
        <p:txBody>
          <a:bodyPr/>
          <a:lstStyle>
            <a:lvl1pPr>
              <a:defRPr sz="2400" u="sng">
                <a:latin typeface="Arial"/>
                <a:ea typeface="Arial"/>
                <a:cs typeface="Arial"/>
                <a:sym typeface="Arial"/>
                <a:hlinkClick r:id="rId3"/>
              </a:defRPr>
            </a:lvl1pPr>
          </a:lstStyle>
          <a:p>
            <a:pPr>
              <a:defRPr u="none"/>
            </a:pPr>
            <a:r>
              <a:rPr u="sng">
                <a:hlinkClick r:id="rId3"/>
              </a:rPr>
              <a:t>https://cosmosmagazine.com/life-sciences/great-dinosaur-fossil-hoax</a:t>
            </a:r>
          </a:p>
        </p:txBody>
      </p:sp>
    </p:spTree>
    <p:extLst>
      <p:ext uri="{BB962C8B-B14F-4D97-AF65-F5344CB8AC3E}">
        <p14:creationId xmlns:p14="http://schemas.microsoft.com/office/powerpoint/2010/main" val="2810312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 name="Shape 1117"/>
          <p:cNvSpPr>
            <a:spLocks noGrp="1" noRot="1" noChangeAspect="1"/>
          </p:cNvSpPr>
          <p:nvPr>
            <p:ph type="sldImg"/>
          </p:nvPr>
        </p:nvSpPr>
        <p:spPr>
          <a:xfrm>
            <a:off x="381000" y="685800"/>
            <a:ext cx="6096000" cy="3429000"/>
          </a:xfrm>
          <a:prstGeom prst="rect">
            <a:avLst/>
          </a:prstGeom>
        </p:spPr>
        <p:txBody>
          <a:bodyPr/>
          <a:lstStyle/>
          <a:p>
            <a:endParaRPr/>
          </a:p>
        </p:txBody>
      </p:sp>
      <p:sp>
        <p:nvSpPr>
          <p:cNvPr id="1118" name="Shape 1118"/>
          <p:cNvSpPr>
            <a:spLocks noGrp="1"/>
          </p:cNvSpPr>
          <p:nvPr>
            <p:ph type="body" sz="quarter" idx="1"/>
          </p:nvPr>
        </p:nvSpPr>
        <p:spPr>
          <a:prstGeom prst="rect">
            <a:avLst/>
          </a:prstGeom>
        </p:spPr>
        <p:txBody>
          <a:bodyPr/>
          <a:lstStyle/>
          <a:p>
            <a:pPr defTabSz="457200">
              <a:defRPr sz="1200">
                <a:latin typeface="Arial"/>
                <a:ea typeface="Arial"/>
                <a:cs typeface="Arial"/>
                <a:sym typeface="Arial"/>
              </a:defRPr>
            </a:pPr>
            <a:r>
              <a:rPr dirty="0"/>
              <a:t>In small print at the bottom of the chart it says: “Tinted areas indicate solid fossil evidence”.  The tinted areas </a:t>
            </a:r>
            <a:r>
              <a:rPr lang="en-US" dirty="0" err="1"/>
              <a:t>ë</a:t>
            </a:r>
            <a:r>
              <a:rPr dirty="0" err="1"/>
              <a:t>ere</a:t>
            </a:r>
            <a:r>
              <a:rPr dirty="0"/>
              <a:t> grey [my </a:t>
            </a:r>
            <a:r>
              <a:rPr dirty="0" err="1"/>
              <a:t>yello</a:t>
            </a:r>
            <a:r>
              <a:rPr lang="en-US" dirty="0" err="1"/>
              <a:t>ë</a:t>
            </a:r>
            <a:r>
              <a:rPr dirty="0"/>
              <a:t>], the rest of the chart </a:t>
            </a:r>
            <a:r>
              <a:rPr lang="en-US" dirty="0" err="1"/>
              <a:t>ë</a:t>
            </a:r>
            <a:r>
              <a:rPr dirty="0" err="1"/>
              <a:t>as</a:t>
            </a:r>
            <a:r>
              <a:rPr dirty="0"/>
              <a:t> </a:t>
            </a:r>
            <a:r>
              <a:rPr lang="en-US" dirty="0" err="1"/>
              <a:t>ë</a:t>
            </a:r>
            <a:r>
              <a:rPr dirty="0" err="1"/>
              <a:t>hite</a:t>
            </a:r>
            <a:r>
              <a:rPr dirty="0"/>
              <a:t> [my grey].</a:t>
            </a:r>
          </a:p>
          <a:p>
            <a:pPr defTabSz="457200">
              <a:defRPr sz="1200">
                <a:latin typeface="Arial"/>
                <a:ea typeface="Arial"/>
                <a:cs typeface="Arial"/>
                <a:sym typeface="Arial"/>
              </a:defRPr>
            </a:pPr>
            <a:r>
              <a:rPr dirty="0"/>
              <a:t>“</a:t>
            </a:r>
            <a:r>
              <a:rPr dirty="0" err="1"/>
              <a:t>Thecodont</a:t>
            </a:r>
            <a:r>
              <a:rPr dirty="0"/>
              <a:t> ("socket-toothed" reptile), </a:t>
            </a:r>
            <a:r>
              <a:rPr dirty="0" err="1"/>
              <a:t>no</a:t>
            </a:r>
            <a:r>
              <a:rPr lang="en-US" dirty="0" err="1"/>
              <a:t>ë</a:t>
            </a:r>
            <a:r>
              <a:rPr dirty="0"/>
              <a:t> considered an obsolete term, </a:t>
            </a:r>
            <a:r>
              <a:rPr lang="en-US" dirty="0" err="1"/>
              <a:t>ë</a:t>
            </a:r>
            <a:r>
              <a:rPr dirty="0" err="1"/>
              <a:t>as</a:t>
            </a:r>
            <a:r>
              <a:rPr dirty="0"/>
              <a:t> formerly used to describe a diverse range of early </a:t>
            </a:r>
            <a:r>
              <a:rPr dirty="0" err="1"/>
              <a:t>archosaurs</a:t>
            </a:r>
            <a:r>
              <a:rPr dirty="0"/>
              <a:t> that first appeared in the Latest Permian and flourished until the end of the Triassic period. The group includes the ancestors of dinosaurs (including birds), and ancestors of pterosaurs, and crocodilians, as </a:t>
            </a:r>
            <a:r>
              <a:rPr lang="en-US" dirty="0" err="1"/>
              <a:t>ë</a:t>
            </a:r>
            <a:r>
              <a:rPr dirty="0" err="1"/>
              <a:t>ell</a:t>
            </a:r>
            <a:r>
              <a:rPr dirty="0"/>
              <a:t> as a number of extinct forms that did not give rise to any descendants. … Teeth </a:t>
            </a:r>
            <a:r>
              <a:rPr lang="en-US" dirty="0" err="1"/>
              <a:t>ë</a:t>
            </a:r>
            <a:r>
              <a:rPr dirty="0" err="1"/>
              <a:t>ere</a:t>
            </a:r>
            <a:r>
              <a:rPr dirty="0"/>
              <a:t> set in sockets in the </a:t>
            </a:r>
            <a:r>
              <a:rPr dirty="0" err="1"/>
              <a:t>ja</a:t>
            </a:r>
            <a:r>
              <a:rPr lang="en-US" dirty="0" err="1"/>
              <a:t>ë</a:t>
            </a:r>
            <a:r>
              <a:rPr dirty="0" err="1"/>
              <a:t>bones</a:t>
            </a:r>
            <a:r>
              <a:rPr dirty="0"/>
              <a:t>; an </a:t>
            </a:r>
            <a:r>
              <a:rPr dirty="0" err="1"/>
              <a:t>archosaurian</a:t>
            </a:r>
            <a:r>
              <a:rPr dirty="0"/>
              <a:t> characteristic that </a:t>
            </a:r>
            <a:r>
              <a:rPr lang="en-US" dirty="0" err="1"/>
              <a:t>ë</a:t>
            </a:r>
            <a:r>
              <a:rPr dirty="0" err="1"/>
              <a:t>as</a:t>
            </a:r>
            <a:r>
              <a:rPr dirty="0"/>
              <a:t> inherited by the dinosaurs. … All current vertebrate paleontology textbooks, (e.g. Michael Benton's Vertebrate </a:t>
            </a:r>
            <a:r>
              <a:rPr dirty="0" err="1"/>
              <a:t>Palaeontology</a:t>
            </a:r>
            <a:r>
              <a:rPr dirty="0"/>
              <a:t> (first ed. 1990, 2nd ed. 1997), </a:t>
            </a:r>
            <a:r>
              <a:rPr dirty="0" err="1"/>
              <a:t>follo</a:t>
            </a:r>
            <a:r>
              <a:rPr lang="en-US" dirty="0" err="1"/>
              <a:t>ë</a:t>
            </a:r>
            <a:r>
              <a:rPr dirty="0"/>
              <a:t> the </a:t>
            </a:r>
            <a:r>
              <a:rPr dirty="0" err="1"/>
              <a:t>cladistic</a:t>
            </a:r>
            <a:r>
              <a:rPr dirty="0"/>
              <a:t> approach, and so the name </a:t>
            </a:r>
            <a:r>
              <a:rPr dirty="0" err="1"/>
              <a:t>Archosauria</a:t>
            </a:r>
            <a:r>
              <a:rPr dirty="0"/>
              <a:t> is used instead. This includes both the </a:t>
            </a:r>
            <a:r>
              <a:rPr dirty="0" err="1"/>
              <a:t>Thecodonts</a:t>
            </a:r>
            <a:r>
              <a:rPr dirty="0"/>
              <a:t> and all their descendants.”  </a:t>
            </a:r>
            <a:r>
              <a:rPr u="sng" dirty="0">
                <a:hlinkClick r:id="rId3"/>
              </a:rPr>
              <a:t>http://en.</a:t>
            </a:r>
            <a:r>
              <a:rPr lang="en-US" u="sng" dirty="0">
                <a:hlinkClick r:id="rId3"/>
              </a:rPr>
              <a:t>ë</a:t>
            </a:r>
            <a:r>
              <a:rPr u="sng" dirty="0">
                <a:hlinkClick r:id="rId3"/>
              </a:rPr>
              <a:t>ikipedia.org/</a:t>
            </a:r>
            <a:r>
              <a:rPr lang="en-US" u="sng" dirty="0" err="1">
                <a:hlinkClick r:id="rId3"/>
              </a:rPr>
              <a:t>ë</a:t>
            </a:r>
            <a:r>
              <a:rPr u="sng" dirty="0" err="1">
                <a:hlinkClick r:id="rId3"/>
              </a:rPr>
              <a:t>iki</a:t>
            </a:r>
            <a:r>
              <a:rPr u="sng" dirty="0">
                <a:hlinkClick r:id="rId3"/>
              </a:rPr>
              <a:t>/</a:t>
            </a:r>
            <a:r>
              <a:rPr u="sng" dirty="0" err="1">
                <a:hlinkClick r:id="rId3"/>
              </a:rPr>
              <a:t>Thecodont</a:t>
            </a:r>
            <a:r>
              <a:rPr dirty="0"/>
              <a:t>, accessed 18 April 2008.</a:t>
            </a:r>
          </a:p>
          <a:p>
            <a:pPr>
              <a:defRPr sz="2000">
                <a:latin typeface="Arial"/>
                <a:ea typeface="Arial"/>
                <a:cs typeface="Arial"/>
                <a:sym typeface="Arial"/>
              </a:defRPr>
            </a:pPr>
            <a:r>
              <a:rPr dirty="0"/>
              <a:t>Chart from David Lambert, </a:t>
            </a:r>
            <a:r>
              <a:rPr i="1" dirty="0"/>
              <a:t>The Encyclopedia of  Dinosaurs</a:t>
            </a:r>
            <a:r>
              <a:rPr dirty="0"/>
              <a:t> (London: Bloomsbury Books, 1994), p. 26-27, published in association </a:t>
            </a:r>
            <a:r>
              <a:rPr lang="en-US" dirty="0" err="1"/>
              <a:t>ë</a:t>
            </a:r>
            <a:r>
              <a:rPr dirty="0" err="1"/>
              <a:t>ith</a:t>
            </a:r>
            <a:r>
              <a:rPr dirty="0"/>
              <a:t> the British Museum of Natural History.</a:t>
            </a:r>
          </a:p>
        </p:txBody>
      </p:sp>
    </p:spTree>
    <p:extLst>
      <p:ext uri="{BB962C8B-B14F-4D97-AF65-F5344CB8AC3E}">
        <p14:creationId xmlns:p14="http://schemas.microsoft.com/office/powerpoint/2010/main" val="3839807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 name="Shape 1122"/>
          <p:cNvSpPr>
            <a:spLocks noGrp="1" noRot="1" noChangeAspect="1"/>
          </p:cNvSpPr>
          <p:nvPr>
            <p:ph type="sldImg"/>
          </p:nvPr>
        </p:nvSpPr>
        <p:spPr>
          <a:xfrm>
            <a:off x="381000" y="685800"/>
            <a:ext cx="6096000" cy="3429000"/>
          </a:xfrm>
          <a:prstGeom prst="rect">
            <a:avLst/>
          </a:prstGeom>
        </p:spPr>
        <p:txBody>
          <a:bodyPr/>
          <a:lstStyle/>
          <a:p>
            <a:endParaRPr/>
          </a:p>
        </p:txBody>
      </p:sp>
      <p:sp>
        <p:nvSpPr>
          <p:cNvPr id="1123" name="Shape 1123"/>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000"/>
            </a:pPr>
            <a:r>
              <a:rPr dirty="0">
                <a:uFill>
                  <a:solidFill>
                    <a:srgbClr val="000000"/>
                  </a:solidFill>
                </a:uFill>
                <a:latin typeface="Arial"/>
                <a:ea typeface="Arial"/>
                <a:cs typeface="Arial"/>
                <a:sym typeface="Arial"/>
              </a:rPr>
              <a:t>Peter </a:t>
            </a:r>
            <a:r>
              <a:rPr dirty="0" err="1">
                <a:uFill>
                  <a:solidFill>
                    <a:srgbClr val="000000"/>
                  </a:solidFill>
                </a:uFill>
                <a:latin typeface="Arial"/>
                <a:ea typeface="Arial"/>
                <a:cs typeface="Arial"/>
                <a:sym typeface="Arial"/>
              </a:rPr>
              <a:t>Makovicky</a:t>
            </a:r>
            <a:r>
              <a:rPr dirty="0">
                <a:uFill>
                  <a:solidFill>
                    <a:srgbClr val="000000"/>
                  </a:solidFill>
                </a:uFill>
                <a:latin typeface="Arial"/>
                <a:ea typeface="Arial"/>
                <a:cs typeface="Arial"/>
                <a:sym typeface="Arial"/>
              </a:rPr>
              <a:t> is curator of dinosaurs at the Chicago Field Museum.</a:t>
            </a:r>
            <a:br>
              <a:rPr dirty="0">
                <a:uFill>
                  <a:solidFill>
                    <a:srgbClr val="000000"/>
                  </a:solidFill>
                </a:uFill>
                <a:latin typeface="ＭＳ Ｐゴシック"/>
                <a:ea typeface="ＭＳ Ｐゴシック"/>
                <a:cs typeface="ＭＳ Ｐゴシック"/>
                <a:sym typeface="ＭＳ Ｐゴシック"/>
              </a:rPr>
            </a:br>
            <a:r>
              <a:rPr u="sng" dirty="0">
                <a:uFill>
                  <a:solidFill>
                    <a:srgbClr val="000000"/>
                  </a:solidFill>
                </a:uFill>
                <a:latin typeface="Arial"/>
                <a:ea typeface="Arial"/>
                <a:cs typeface="Arial"/>
                <a:sym typeface="Arial"/>
                <a:hlinkClick r:id="rId3"/>
              </a:rPr>
              <a:t>http://</a:t>
            </a:r>
            <a:r>
              <a:rPr lang="en-US" u="sng" dirty="0">
                <a:uFill>
                  <a:solidFill>
                    <a:srgbClr val="000000"/>
                  </a:solidFill>
                </a:uFill>
                <a:latin typeface="Arial"/>
                <a:ea typeface="Arial"/>
                <a:cs typeface="Arial"/>
                <a:sym typeface="Arial"/>
                <a:hlinkClick r:id="rId3"/>
              </a:rPr>
              <a:t>ëëë</a:t>
            </a:r>
            <a:r>
              <a:rPr u="sng" dirty="0">
                <a:uFill>
                  <a:solidFill>
                    <a:srgbClr val="000000"/>
                  </a:solidFill>
                </a:uFill>
                <a:latin typeface="Arial"/>
                <a:ea typeface="Arial"/>
                <a:cs typeface="Arial"/>
                <a:sym typeface="Arial"/>
                <a:hlinkClick r:id="rId3"/>
              </a:rPr>
              <a:t>.topix.net/content/</a:t>
            </a:r>
            <a:r>
              <a:rPr u="sng" dirty="0" err="1">
                <a:uFill>
                  <a:solidFill>
                    <a:srgbClr val="000000"/>
                  </a:solidFill>
                </a:uFill>
                <a:latin typeface="Arial"/>
                <a:ea typeface="Arial"/>
                <a:cs typeface="Arial"/>
                <a:sym typeface="Arial"/>
                <a:hlinkClick r:id="rId3"/>
              </a:rPr>
              <a:t>trb</a:t>
            </a:r>
            <a:r>
              <a:rPr u="sng" dirty="0">
                <a:uFill>
                  <a:solidFill>
                    <a:srgbClr val="000000"/>
                  </a:solidFill>
                </a:uFill>
                <a:latin typeface="Arial"/>
                <a:ea typeface="Arial"/>
                <a:cs typeface="Arial"/>
                <a:sym typeface="Arial"/>
                <a:hlinkClick r:id="rId3"/>
              </a:rPr>
              <a:t>/1345906430078534802600492800613923403796</a:t>
            </a:r>
            <a:r>
              <a:rPr dirty="0">
                <a:uFill>
                  <a:solidFill>
                    <a:srgbClr val="000000"/>
                  </a:solidFill>
                </a:uFill>
                <a:latin typeface="Arial"/>
                <a:ea typeface="Arial"/>
                <a:cs typeface="Arial"/>
                <a:sym typeface="Arial"/>
              </a:rPr>
              <a:t>. accessed 15 Aug. 2007.</a:t>
            </a:r>
          </a:p>
        </p:txBody>
      </p:sp>
    </p:spTree>
    <p:extLst>
      <p:ext uri="{BB962C8B-B14F-4D97-AF65-F5344CB8AC3E}">
        <p14:creationId xmlns:p14="http://schemas.microsoft.com/office/powerpoint/2010/main" val="312712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 name="Shape 1156"/>
          <p:cNvSpPr>
            <a:spLocks noGrp="1" noRot="1" noChangeAspect="1"/>
          </p:cNvSpPr>
          <p:nvPr>
            <p:ph type="sldImg"/>
          </p:nvPr>
        </p:nvSpPr>
        <p:spPr>
          <a:xfrm>
            <a:off x="381000" y="685800"/>
            <a:ext cx="6096000" cy="3429000"/>
          </a:xfrm>
          <a:prstGeom prst="rect">
            <a:avLst/>
          </a:prstGeom>
        </p:spPr>
        <p:txBody>
          <a:bodyPr/>
          <a:lstStyle/>
          <a:p>
            <a:endParaRPr/>
          </a:p>
        </p:txBody>
      </p:sp>
      <p:sp>
        <p:nvSpPr>
          <p:cNvPr id="1157" name="Shape 1157"/>
          <p:cNvSpPr>
            <a:spLocks noGrp="1"/>
          </p:cNvSpPr>
          <p:nvPr>
            <p:ph type="body" sz="quarter" idx="1"/>
          </p:nvPr>
        </p:nvSpPr>
        <p:spPr>
          <a:prstGeom prst="rect">
            <a:avLst/>
          </a:prstGeom>
        </p:spPr>
        <p:txBody>
          <a:bodyPr/>
          <a:lstStyle/>
          <a:p>
            <a:r>
              <a:rPr lang="en-US" dirty="0" err="1"/>
              <a:t>ë</a:t>
            </a:r>
            <a:r>
              <a:rPr dirty="0" err="1"/>
              <a:t>e</a:t>
            </a:r>
            <a:r>
              <a:rPr dirty="0"/>
              <a:t> are finding some fossilized </a:t>
            </a:r>
            <a:r>
              <a:rPr dirty="0" err="1"/>
              <a:t>dino</a:t>
            </a:r>
            <a:r>
              <a:rPr dirty="0"/>
              <a:t> skin and since melanin is a durable pigment </a:t>
            </a:r>
            <a:r>
              <a:rPr lang="en-US" dirty="0" err="1"/>
              <a:t>ë</a:t>
            </a:r>
            <a:r>
              <a:rPr dirty="0" err="1"/>
              <a:t>e</a:t>
            </a:r>
            <a:r>
              <a:rPr dirty="0"/>
              <a:t> are able to tell </a:t>
            </a:r>
            <a:r>
              <a:rPr lang="en-US" dirty="0" err="1"/>
              <a:t>ë</a:t>
            </a:r>
            <a:r>
              <a:rPr dirty="0" err="1"/>
              <a:t>hat</a:t>
            </a:r>
            <a:r>
              <a:rPr dirty="0"/>
              <a:t> color some </a:t>
            </a:r>
            <a:r>
              <a:rPr lang="en-US" dirty="0" err="1"/>
              <a:t>ë</a:t>
            </a:r>
            <a:r>
              <a:rPr dirty="0" err="1"/>
              <a:t>ere</a:t>
            </a:r>
            <a:r>
              <a:rPr dirty="0"/>
              <a:t>. </a:t>
            </a:r>
          </a:p>
        </p:txBody>
      </p:sp>
    </p:spTree>
    <p:extLst>
      <p:ext uri="{BB962C8B-B14F-4D97-AF65-F5344CB8AC3E}">
        <p14:creationId xmlns:p14="http://schemas.microsoft.com/office/powerpoint/2010/main" val="2498822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 name="Shape 1164"/>
          <p:cNvSpPr>
            <a:spLocks noGrp="1" noRot="1" noChangeAspect="1"/>
          </p:cNvSpPr>
          <p:nvPr>
            <p:ph type="sldImg"/>
          </p:nvPr>
        </p:nvSpPr>
        <p:spPr>
          <a:xfrm>
            <a:off x="381000" y="685800"/>
            <a:ext cx="6096000" cy="3429000"/>
          </a:xfrm>
          <a:prstGeom prst="rect">
            <a:avLst/>
          </a:prstGeom>
        </p:spPr>
        <p:txBody>
          <a:bodyPr/>
          <a:lstStyle/>
          <a:p>
            <a:endParaRPr/>
          </a:p>
        </p:txBody>
      </p:sp>
      <p:sp>
        <p:nvSpPr>
          <p:cNvPr id="1165" name="Shape 1165"/>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lvl1pPr>
          </a:lstStyle>
          <a:p>
            <a:r>
              <a:rPr dirty="0"/>
              <a:t>Dino expert, Jack Horner (curator of paleontology at the Museum of the Rockies in Montana and technical adviser to Stephen Spielberg for the Jurassic Park films) argues that the monster’s forelegs </a:t>
            </a:r>
            <a:r>
              <a:rPr lang="en-US" dirty="0" err="1"/>
              <a:t>ë</a:t>
            </a:r>
            <a:r>
              <a:rPr dirty="0" err="1"/>
              <a:t>ere</a:t>
            </a:r>
            <a:r>
              <a:rPr dirty="0"/>
              <a:t> too short, its eyes too small and its speed too </a:t>
            </a:r>
            <a:r>
              <a:rPr dirty="0" err="1"/>
              <a:t>slo</a:t>
            </a:r>
            <a:r>
              <a:rPr lang="en-US" dirty="0" err="1"/>
              <a:t>ë</a:t>
            </a:r>
            <a:r>
              <a:rPr dirty="0"/>
              <a:t> to make it a hunter.  On the other hand, like a vulture, a large part of its brain </a:t>
            </a:r>
            <a:r>
              <a:rPr lang="en-US" dirty="0" err="1"/>
              <a:t>ë</a:t>
            </a:r>
            <a:r>
              <a:rPr dirty="0" err="1"/>
              <a:t>as</a:t>
            </a:r>
            <a:r>
              <a:rPr dirty="0"/>
              <a:t> dedicated to sensing smells and it could travel long distances.  So, he concludes, it </a:t>
            </a:r>
            <a:r>
              <a:rPr lang="en-US" dirty="0" err="1"/>
              <a:t>ë</a:t>
            </a:r>
            <a:r>
              <a:rPr dirty="0" err="1"/>
              <a:t>as</a:t>
            </a:r>
            <a:r>
              <a:rPr dirty="0"/>
              <a:t> a scavenger, not a violent predator.  See http://</a:t>
            </a:r>
            <a:r>
              <a:rPr lang="en-US" dirty="0"/>
              <a:t>ëëë</a:t>
            </a:r>
            <a:r>
              <a:rPr dirty="0"/>
              <a:t>.msnbc.com/</a:t>
            </a:r>
            <a:r>
              <a:rPr dirty="0" err="1"/>
              <a:t>ne</a:t>
            </a:r>
            <a:r>
              <a:rPr lang="en-US" dirty="0" err="1"/>
              <a:t>ë</a:t>
            </a:r>
            <a:r>
              <a:rPr dirty="0" err="1"/>
              <a:t>s</a:t>
            </a:r>
            <a:r>
              <a:rPr dirty="0"/>
              <a:t>/922540.asp#BODY</a:t>
            </a:r>
          </a:p>
        </p:txBody>
      </p:sp>
    </p:spTree>
    <p:extLst>
      <p:ext uri="{BB962C8B-B14F-4D97-AF65-F5344CB8AC3E}">
        <p14:creationId xmlns:p14="http://schemas.microsoft.com/office/powerpoint/2010/main" val="2652675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 name="Shape 1176"/>
          <p:cNvSpPr>
            <a:spLocks noGrp="1" noRot="1" noChangeAspect="1"/>
          </p:cNvSpPr>
          <p:nvPr>
            <p:ph type="sldImg"/>
          </p:nvPr>
        </p:nvSpPr>
        <p:spPr>
          <a:xfrm>
            <a:off x="381000" y="685800"/>
            <a:ext cx="6096000" cy="3429000"/>
          </a:xfrm>
          <a:prstGeom prst="rect">
            <a:avLst/>
          </a:prstGeom>
        </p:spPr>
        <p:txBody>
          <a:bodyPr/>
          <a:lstStyle/>
          <a:p>
            <a:endParaRPr/>
          </a:p>
        </p:txBody>
      </p:sp>
      <p:sp>
        <p:nvSpPr>
          <p:cNvPr id="1177" name="Shape 1177"/>
          <p:cNvSpPr>
            <a:spLocks noGrp="1"/>
          </p:cNvSpPr>
          <p:nvPr>
            <p:ph type="body" sz="quarter" idx="1"/>
          </p:nvPr>
        </p:nvSpPr>
        <p:spPr>
          <a:prstGeom prst="rect">
            <a:avLst/>
          </a:prstGeom>
        </p:spPr>
        <p:txBody>
          <a:bodyPr/>
          <a:lstStyle/>
          <a:p>
            <a:r>
              <a:t>6 inches = 15 centimeters</a:t>
            </a:r>
          </a:p>
        </p:txBody>
      </p:sp>
    </p:spTree>
    <p:extLst>
      <p:ext uri="{BB962C8B-B14F-4D97-AF65-F5344CB8AC3E}">
        <p14:creationId xmlns:p14="http://schemas.microsoft.com/office/powerpoint/2010/main" val="1689847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1" name="Shape 1181"/>
          <p:cNvSpPr>
            <a:spLocks noGrp="1" noRot="1" noChangeAspect="1"/>
          </p:cNvSpPr>
          <p:nvPr>
            <p:ph type="sldImg"/>
          </p:nvPr>
        </p:nvSpPr>
        <p:spPr>
          <a:xfrm>
            <a:off x="381000" y="685800"/>
            <a:ext cx="6096000" cy="3429000"/>
          </a:xfrm>
          <a:prstGeom prst="rect">
            <a:avLst/>
          </a:prstGeom>
        </p:spPr>
        <p:txBody>
          <a:bodyPr/>
          <a:lstStyle/>
          <a:p>
            <a:endParaRPr/>
          </a:p>
        </p:txBody>
      </p:sp>
      <p:sp>
        <p:nvSpPr>
          <p:cNvPr id="1182" name="Shape 1182"/>
          <p:cNvSpPr>
            <a:spLocks noGrp="1"/>
          </p:cNvSpPr>
          <p:nvPr>
            <p:ph type="body" sz="quarter" idx="1"/>
          </p:nvPr>
        </p:nvSpPr>
        <p:spPr>
          <a:prstGeom prst="rect">
            <a:avLst/>
          </a:prstGeom>
        </p:spPr>
        <p:txBody>
          <a:bodyPr/>
          <a:lstStyle/>
          <a:p>
            <a:r>
              <a:t>NASB</a:t>
            </a:r>
          </a:p>
        </p:txBody>
      </p:sp>
    </p:spTree>
    <p:extLst>
      <p:ext uri="{BB962C8B-B14F-4D97-AF65-F5344CB8AC3E}">
        <p14:creationId xmlns:p14="http://schemas.microsoft.com/office/powerpoint/2010/main" val="1514310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 name="Shape 1019"/>
          <p:cNvSpPr>
            <a:spLocks noGrp="1" noRot="1" noChangeAspect="1"/>
          </p:cNvSpPr>
          <p:nvPr>
            <p:ph type="sldImg"/>
          </p:nvPr>
        </p:nvSpPr>
        <p:spPr>
          <a:xfrm>
            <a:off x="381000" y="685800"/>
            <a:ext cx="6096000" cy="3429000"/>
          </a:xfrm>
          <a:prstGeom prst="rect">
            <a:avLst/>
          </a:prstGeom>
        </p:spPr>
        <p:txBody>
          <a:bodyPr/>
          <a:lstStyle/>
          <a:p>
            <a:endParaRPr/>
          </a:p>
        </p:txBody>
      </p:sp>
      <p:sp>
        <p:nvSpPr>
          <p:cNvPr id="1020" name="Shape 1020"/>
          <p:cNvSpPr>
            <a:spLocks noGrp="1"/>
          </p:cNvSpPr>
          <p:nvPr>
            <p:ph type="body" sz="quarter" idx="1"/>
          </p:nvPr>
        </p:nvSpPr>
        <p:spPr>
          <a:prstGeom prst="rect">
            <a:avLst/>
          </a:prstGeom>
        </p:spPr>
        <p:txBody>
          <a:bodyPr/>
          <a:lstStyle/>
          <a:p>
            <a:pPr>
              <a:defRPr sz="2400">
                <a:latin typeface="Arial"/>
                <a:ea typeface="Arial"/>
                <a:cs typeface="Arial"/>
                <a:sym typeface="Arial"/>
              </a:defRPr>
            </a:pPr>
            <a:r>
              <a:rPr dirty="0" err="1"/>
              <a:t>scutes</a:t>
            </a:r>
            <a:r>
              <a:rPr dirty="0"/>
              <a:t> (“scoots”)  Dinosaur skin is made of </a:t>
            </a:r>
            <a:r>
              <a:rPr dirty="0" err="1"/>
              <a:t>scutes</a:t>
            </a:r>
            <a:r>
              <a:rPr lang="en-US" dirty="0"/>
              <a:t> (which is a </a:t>
            </a:r>
            <a:r>
              <a:rPr lang="en-US" sz="2400" b="0" i="0" dirty="0">
                <a:effectLst/>
                <a:latin typeface="Lucida Grande"/>
                <a:ea typeface="Lucida Grande"/>
                <a:cs typeface="Lucida Grande"/>
                <a:sym typeface="Arial"/>
              </a:rPr>
              <a:t>bony external plate or scale overlaid with horn)</a:t>
            </a:r>
            <a:r>
              <a:rPr dirty="0"/>
              <a:t>.</a:t>
            </a:r>
          </a:p>
          <a:p>
            <a:pPr>
              <a:defRPr sz="2400">
                <a:latin typeface="Arial"/>
                <a:ea typeface="Arial"/>
                <a:cs typeface="Arial"/>
                <a:sym typeface="Arial"/>
              </a:defRPr>
            </a:pPr>
            <a:r>
              <a:rPr dirty="0"/>
              <a:t>	Snakes and lizards have scales (made of keratin and formed in the epidermis) and shed their scales (snakes crawl out in one piece; lizard scales come off in parts).</a:t>
            </a:r>
          </a:p>
          <a:p>
            <a:pPr>
              <a:defRPr sz="2400">
                <a:latin typeface="Arial"/>
                <a:ea typeface="Arial"/>
                <a:cs typeface="Arial"/>
                <a:sym typeface="Arial"/>
              </a:defRPr>
            </a:pPr>
            <a:r>
              <a:rPr dirty="0"/>
              <a:t>	Crocodilians and turtles have </a:t>
            </a:r>
            <a:r>
              <a:rPr dirty="0" err="1"/>
              <a:t>scutes</a:t>
            </a:r>
            <a:r>
              <a:rPr dirty="0"/>
              <a:t> (similar dermal </a:t>
            </a:r>
            <a:r>
              <a:rPr dirty="0" err="1"/>
              <a:t>scutes</a:t>
            </a:r>
            <a:r>
              <a:rPr dirty="0"/>
              <a:t> are found on bird feet), which are formed from the deeper dermis rather than the epidermis and do not form the same sort of overlapping structure as snake scales</a:t>
            </a:r>
            <a:r>
              <a:rPr lang="en-US" dirty="0"/>
              <a:t> do</a:t>
            </a:r>
            <a:r>
              <a:rPr dirty="0"/>
              <a:t>.</a:t>
            </a:r>
          </a:p>
        </p:txBody>
      </p:sp>
    </p:spTree>
    <p:extLst>
      <p:ext uri="{BB962C8B-B14F-4D97-AF65-F5344CB8AC3E}">
        <p14:creationId xmlns:p14="http://schemas.microsoft.com/office/powerpoint/2010/main" val="27295110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4" name="Shape 1194"/>
          <p:cNvSpPr>
            <a:spLocks noGrp="1" noRot="1" noChangeAspect="1"/>
          </p:cNvSpPr>
          <p:nvPr>
            <p:ph type="sldImg"/>
          </p:nvPr>
        </p:nvSpPr>
        <p:spPr>
          <a:xfrm>
            <a:off x="381000" y="685800"/>
            <a:ext cx="6096000" cy="3429000"/>
          </a:xfrm>
          <a:prstGeom prst="rect">
            <a:avLst/>
          </a:prstGeom>
        </p:spPr>
        <p:txBody>
          <a:bodyPr/>
          <a:lstStyle/>
          <a:p>
            <a:endParaRPr/>
          </a:p>
        </p:txBody>
      </p:sp>
      <p:sp>
        <p:nvSpPr>
          <p:cNvPr id="1195" name="Shape 1195"/>
          <p:cNvSpPr>
            <a:spLocks noGrp="1"/>
          </p:cNvSpPr>
          <p:nvPr>
            <p:ph type="body" sz="quarter" idx="1"/>
          </p:nvPr>
        </p:nvSpPr>
        <p:spPr>
          <a:prstGeom prst="rect">
            <a:avLst/>
          </a:prstGeom>
        </p:spPr>
        <p:txBody>
          <a:bodyPr/>
          <a:lstStyle/>
          <a:p>
            <a:pPr defTabSz="457200">
              <a:spcBef>
                <a:spcPts val="300"/>
              </a:spcBef>
              <a:defRPr sz="1200">
                <a:latin typeface="Arial"/>
                <a:ea typeface="Arial"/>
                <a:cs typeface="Arial"/>
                <a:sym typeface="Arial"/>
              </a:defRPr>
            </a:pPr>
            <a:r>
              <a:rPr dirty="0"/>
              <a:t>Research: S. Platt et al., “</a:t>
            </a:r>
            <a:r>
              <a:rPr dirty="0" err="1"/>
              <a:t>Frugivory</a:t>
            </a:r>
            <a:r>
              <a:rPr dirty="0"/>
              <a:t> and seed dispersal by crocodilians: an overlooked form of </a:t>
            </a:r>
            <a:r>
              <a:rPr dirty="0" err="1"/>
              <a:t>saurochory</a:t>
            </a:r>
            <a:r>
              <a:rPr dirty="0"/>
              <a:t>?” </a:t>
            </a:r>
            <a:r>
              <a:rPr i="1" dirty="0"/>
              <a:t>Journal of Zoology </a:t>
            </a:r>
            <a:r>
              <a:rPr dirty="0"/>
              <a:t>291(2013):87–99, doi:10.1111/jzo.12052.</a:t>
            </a:r>
          </a:p>
          <a:p>
            <a:pPr>
              <a:defRPr sz="1200">
                <a:latin typeface="Arial"/>
                <a:ea typeface="Arial"/>
                <a:cs typeface="Arial"/>
                <a:sym typeface="Arial"/>
              </a:defRPr>
            </a:pPr>
            <a:r>
              <a:rPr dirty="0"/>
              <a:t>Video of </a:t>
            </a:r>
            <a:r>
              <a:rPr lang="en-US" dirty="0" err="1"/>
              <a:t>ë</a:t>
            </a:r>
            <a:r>
              <a:rPr dirty="0" err="1"/>
              <a:t>atermelon</a:t>
            </a:r>
            <a:r>
              <a:rPr dirty="0"/>
              <a:t> eating: </a:t>
            </a:r>
            <a:r>
              <a:rPr u="sng" dirty="0">
                <a:hlinkClick r:id="rId3"/>
              </a:rPr>
              <a:t>http://</a:t>
            </a:r>
            <a:r>
              <a:rPr lang="en-US" u="sng" dirty="0">
                <a:hlinkClick r:id="rId3"/>
              </a:rPr>
              <a:t>ëëë</a:t>
            </a:r>
            <a:r>
              <a:rPr u="sng" dirty="0">
                <a:hlinkClick r:id="rId3"/>
              </a:rPr>
              <a:t>.youtube.com/</a:t>
            </a:r>
            <a:r>
              <a:rPr lang="en-US" u="sng" dirty="0" err="1">
                <a:hlinkClick r:id="rId3"/>
              </a:rPr>
              <a:t>ë</a:t>
            </a:r>
            <a:r>
              <a:rPr u="sng" dirty="0" err="1">
                <a:hlinkClick r:id="rId3"/>
              </a:rPr>
              <a:t>atch?v</a:t>
            </a:r>
            <a:r>
              <a:rPr u="sng" dirty="0">
                <a:hlinkClick r:id="rId3"/>
              </a:rPr>
              <a:t>=9xV</a:t>
            </a:r>
            <a:r>
              <a:rPr lang="en-US" u="sng" dirty="0">
                <a:hlinkClick r:id="rId3"/>
              </a:rPr>
              <a:t>ë</a:t>
            </a:r>
            <a:r>
              <a:rPr u="sng" dirty="0">
                <a:hlinkClick r:id="rId3"/>
              </a:rPr>
              <a:t>IuB-Xm4</a:t>
            </a:r>
            <a:r>
              <a:rPr dirty="0"/>
              <a:t>.  Still shot from: </a:t>
            </a:r>
            <a:r>
              <a:rPr u="sng" dirty="0">
                <a:hlinkClick r:id="rId4"/>
              </a:rPr>
              <a:t>http://</a:t>
            </a:r>
            <a:r>
              <a:rPr lang="en-US" u="sng" dirty="0">
                <a:hlinkClick r:id="rId4"/>
              </a:rPr>
              <a:t>ëëë</a:t>
            </a:r>
            <a:r>
              <a:rPr u="sng" dirty="0">
                <a:hlinkClick r:id="rId4"/>
              </a:rPr>
              <a:t>.ans</a:t>
            </a:r>
            <a:r>
              <a:rPr lang="en-US" u="sng" dirty="0">
                <a:hlinkClick r:id="rId4"/>
              </a:rPr>
              <a:t>ë</a:t>
            </a:r>
            <a:r>
              <a:rPr u="sng" dirty="0">
                <a:hlinkClick r:id="rId4"/>
              </a:rPr>
              <a:t>ersingenesis.org/articles/2013/12/02/vegetarian-crocs</a:t>
            </a:r>
          </a:p>
          <a:p>
            <a:pPr>
              <a:defRPr sz="1200">
                <a:latin typeface="Arial"/>
                <a:ea typeface="Arial"/>
                <a:cs typeface="Arial"/>
                <a:sym typeface="Arial"/>
              </a:defRPr>
            </a:pPr>
            <a:r>
              <a:rPr dirty="0"/>
              <a:t>See also </a:t>
            </a:r>
            <a:r>
              <a:rPr u="sng" dirty="0">
                <a:hlinkClick r:id="rId5"/>
              </a:rPr>
              <a:t>http://scienceblogs.com/tetrapodzoology/2009/06/27/alligators-vs-melons/</a:t>
            </a:r>
            <a:r>
              <a:rPr dirty="0"/>
              <a:t> for evidence of them eating other fruits (e.g., lemons, kumquats) and leaves (picture above).  This article cites research here: </a:t>
            </a:r>
            <a:r>
              <a:rPr dirty="0" err="1">
                <a:solidFill>
                  <a:srgbClr val="323333"/>
                </a:solidFill>
              </a:rPr>
              <a:t>Brito</a:t>
            </a:r>
            <a:r>
              <a:rPr dirty="0">
                <a:solidFill>
                  <a:srgbClr val="323333"/>
                </a:solidFill>
              </a:rPr>
              <a:t>, S. P., Andrade, D. V. &amp; Abe, A. S. 2002. Do caimans eat fruit? </a:t>
            </a:r>
            <a:r>
              <a:rPr i="1" dirty="0">
                <a:solidFill>
                  <a:srgbClr val="323333"/>
                </a:solidFill>
              </a:rPr>
              <a:t>Herpetological Natural History</a:t>
            </a:r>
            <a:r>
              <a:rPr dirty="0">
                <a:solidFill>
                  <a:srgbClr val="323333"/>
                </a:solidFill>
              </a:rPr>
              <a:t> 9, 95-96.</a:t>
            </a:r>
          </a:p>
          <a:p>
            <a:pPr defTabSz="457200">
              <a:spcBef>
                <a:spcPts val="1600"/>
              </a:spcBef>
              <a:defRPr sz="1200" i="1">
                <a:solidFill>
                  <a:srgbClr val="323333"/>
                </a:solidFill>
                <a:latin typeface="Arial"/>
                <a:ea typeface="Arial"/>
                <a:cs typeface="Arial"/>
                <a:sym typeface="Arial"/>
              </a:defRPr>
            </a:pPr>
            <a:r>
              <a:rPr i="0" dirty="0" err="1"/>
              <a:t>Brueggen</a:t>
            </a:r>
            <a:r>
              <a:rPr i="0" dirty="0"/>
              <a:t>, J. 2002. Crocodilians: fact vs. fiction. In </a:t>
            </a:r>
            <a:r>
              <a:rPr dirty="0"/>
              <a:t>International Union of the Conservation of Nature, Crocodile Specialist Group</a:t>
            </a:r>
            <a:r>
              <a:rPr i="0" dirty="0"/>
              <a:t> 1, pp. 204-210.</a:t>
            </a:r>
          </a:p>
        </p:txBody>
      </p:sp>
    </p:spTree>
    <p:extLst>
      <p:ext uri="{BB962C8B-B14F-4D97-AF65-F5344CB8AC3E}">
        <p14:creationId xmlns:p14="http://schemas.microsoft.com/office/powerpoint/2010/main" val="6834245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 name="Shape 1208"/>
          <p:cNvSpPr>
            <a:spLocks noGrp="1" noRot="1" noChangeAspect="1"/>
          </p:cNvSpPr>
          <p:nvPr>
            <p:ph type="sldImg"/>
          </p:nvPr>
        </p:nvSpPr>
        <p:spPr>
          <a:xfrm>
            <a:off x="381000" y="685800"/>
            <a:ext cx="6096000" cy="3429000"/>
          </a:xfrm>
          <a:prstGeom prst="rect">
            <a:avLst/>
          </a:prstGeom>
        </p:spPr>
        <p:txBody>
          <a:bodyPr/>
          <a:lstStyle/>
          <a:p>
            <a:endParaRPr/>
          </a:p>
        </p:txBody>
      </p:sp>
      <p:sp>
        <p:nvSpPr>
          <p:cNvPr id="1209" name="Shape 1209"/>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rPr lang="en-US" dirty="0"/>
              <a:t>ë</a:t>
            </a:r>
            <a:r>
              <a:rPr dirty="0"/>
              <a:t>olf: </a:t>
            </a:r>
            <a:r>
              <a:rPr u="sng" dirty="0">
                <a:hlinkClick r:id="rId3"/>
              </a:rPr>
              <a:t>http://</a:t>
            </a:r>
            <a:r>
              <a:rPr lang="en-US" u="sng" dirty="0">
                <a:hlinkClick r:id="rId3"/>
              </a:rPr>
              <a:t>ëëë</a:t>
            </a:r>
            <a:r>
              <a:rPr u="sng" dirty="0">
                <a:hlinkClick r:id="rId3"/>
              </a:rPr>
              <a:t>.skullsite.co.uk/</a:t>
            </a:r>
            <a:r>
              <a:rPr lang="en-US" u="sng" dirty="0">
                <a:hlinkClick r:id="rId3"/>
              </a:rPr>
              <a:t>ë</a:t>
            </a:r>
            <a:r>
              <a:rPr u="sng" dirty="0">
                <a:hlinkClick r:id="rId3"/>
              </a:rPr>
              <a:t>olf/</a:t>
            </a:r>
            <a:r>
              <a:rPr lang="en-US" u="sng" dirty="0">
                <a:hlinkClick r:id="rId3"/>
              </a:rPr>
              <a:t>ë</a:t>
            </a:r>
            <a:r>
              <a:rPr u="sng" dirty="0">
                <a:hlinkClick r:id="rId3"/>
              </a:rPr>
              <a:t>olf.htm</a:t>
            </a:r>
            <a:r>
              <a:rPr dirty="0"/>
              <a:t>, accessed 1 May 2007</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rPr dirty="0"/>
              <a:t>Bat: </a:t>
            </a:r>
            <a:r>
              <a:rPr u="sng" dirty="0">
                <a:hlinkClick r:id="rId4"/>
              </a:rPr>
              <a:t>http://</a:t>
            </a:r>
            <a:r>
              <a:rPr lang="en-US" u="sng" dirty="0">
                <a:hlinkClick r:id="rId4"/>
              </a:rPr>
              <a:t>ëëë</a:t>
            </a:r>
            <a:r>
              <a:rPr u="sng" dirty="0">
                <a:hlinkClick r:id="rId4"/>
              </a:rPr>
              <a:t>.hitchams.suffolk.sch.uk/skeletons/bat.htm</a:t>
            </a:r>
            <a:r>
              <a:rPr dirty="0"/>
              <a:t>, accessed 1 May 2007</a:t>
            </a:r>
          </a:p>
        </p:txBody>
      </p:sp>
    </p:spTree>
    <p:extLst>
      <p:ext uri="{BB962C8B-B14F-4D97-AF65-F5344CB8AC3E}">
        <p14:creationId xmlns:p14="http://schemas.microsoft.com/office/powerpoint/2010/main" val="3562538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 name="Shape 1216"/>
          <p:cNvSpPr>
            <a:spLocks noGrp="1" noRot="1" noChangeAspect="1"/>
          </p:cNvSpPr>
          <p:nvPr>
            <p:ph type="sldImg"/>
          </p:nvPr>
        </p:nvSpPr>
        <p:spPr>
          <a:xfrm>
            <a:off x="381000" y="685800"/>
            <a:ext cx="6096000" cy="3429000"/>
          </a:xfrm>
          <a:prstGeom prst="rect">
            <a:avLst/>
          </a:prstGeom>
        </p:spPr>
        <p:txBody>
          <a:bodyPr/>
          <a:lstStyle/>
          <a:p>
            <a:endParaRPr/>
          </a:p>
        </p:txBody>
      </p:sp>
      <p:sp>
        <p:nvSpPr>
          <p:cNvPr id="1217" name="Shape 1217"/>
          <p:cNvSpPr>
            <a:spLocks noGrp="1"/>
          </p:cNvSpPr>
          <p:nvPr>
            <p:ph type="body" sz="quarter" idx="1"/>
          </p:nvPr>
        </p:nvSpPr>
        <p:spPr>
          <a:prstGeom prst="rect">
            <a:avLst/>
          </a:prstGeom>
        </p:spPr>
        <p:txBody>
          <a:bodyPr/>
          <a:lstStyle/>
          <a:p>
            <a:pPr>
              <a:defRPr sz="1600">
                <a:latin typeface="Arial"/>
                <a:ea typeface="Arial"/>
                <a:cs typeface="Arial"/>
                <a:sym typeface="Arial"/>
              </a:defRPr>
            </a:pPr>
            <a:r>
              <a:rPr dirty="0"/>
              <a:t>Skull: </a:t>
            </a:r>
            <a:r>
              <a:rPr lang="en-US" dirty="0" err="1"/>
              <a:t>ë</a:t>
            </a:r>
            <a:r>
              <a:rPr dirty="0" err="1"/>
              <a:t>estern</a:t>
            </a:r>
            <a:r>
              <a:rPr dirty="0"/>
              <a:t> gray squirrel: </a:t>
            </a:r>
            <a:r>
              <a:rPr u="sng" dirty="0">
                <a:hlinkClick r:id="rId3"/>
              </a:rPr>
              <a:t>http://naturalhistory.si.edu/</a:t>
            </a:r>
            <a:r>
              <a:rPr u="sng" dirty="0" err="1">
                <a:hlinkClick r:id="rId3"/>
              </a:rPr>
              <a:t>le</a:t>
            </a:r>
            <a:r>
              <a:rPr lang="en-US" u="sng" dirty="0" err="1">
                <a:hlinkClick r:id="rId3"/>
              </a:rPr>
              <a:t>ë</a:t>
            </a:r>
            <a:r>
              <a:rPr u="sng" dirty="0" err="1">
                <a:hlinkClick r:id="rId3"/>
              </a:rPr>
              <a:t>isandclark</a:t>
            </a:r>
            <a:r>
              <a:rPr u="sng" dirty="0">
                <a:hlinkClick r:id="rId3"/>
              </a:rPr>
              <a:t>/</a:t>
            </a:r>
            <a:r>
              <a:rPr u="sng" dirty="0" err="1">
                <a:hlinkClick r:id="rId3"/>
              </a:rPr>
              <a:t>popup.cfm?id</a:t>
            </a:r>
            <a:r>
              <a:rPr u="sng" dirty="0">
                <a:hlinkClick r:id="rId3"/>
              </a:rPr>
              <a:t>=888</a:t>
            </a:r>
            <a:r>
              <a:rPr dirty="0"/>
              <a:t> </a:t>
            </a:r>
          </a:p>
          <a:p>
            <a:pPr>
              <a:defRPr sz="1600">
                <a:latin typeface="Arial"/>
                <a:ea typeface="Arial"/>
                <a:cs typeface="Arial"/>
                <a:sym typeface="Arial"/>
              </a:defRPr>
            </a:pPr>
            <a:r>
              <a:rPr dirty="0"/>
              <a:t>Feet: </a:t>
            </a:r>
            <a:r>
              <a:rPr u="sng" dirty="0">
                <a:hlinkClick r:id="rId4"/>
              </a:rPr>
              <a:t>http://unexco.com/sqfeet.jpg</a:t>
            </a:r>
            <a:r>
              <a:rPr dirty="0"/>
              <a:t> </a:t>
            </a:r>
          </a:p>
        </p:txBody>
      </p:sp>
    </p:spTree>
    <p:extLst>
      <p:ext uri="{BB962C8B-B14F-4D97-AF65-F5344CB8AC3E}">
        <p14:creationId xmlns:p14="http://schemas.microsoft.com/office/powerpoint/2010/main" val="1548755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2" name="Shape 1222"/>
          <p:cNvSpPr>
            <a:spLocks noGrp="1" noRot="1" noChangeAspect="1"/>
          </p:cNvSpPr>
          <p:nvPr>
            <p:ph type="sldImg"/>
          </p:nvPr>
        </p:nvSpPr>
        <p:spPr>
          <a:xfrm>
            <a:off x="381000" y="685800"/>
            <a:ext cx="6096000" cy="3429000"/>
          </a:xfrm>
          <a:prstGeom prst="rect">
            <a:avLst/>
          </a:prstGeom>
        </p:spPr>
        <p:txBody>
          <a:bodyPr/>
          <a:lstStyle/>
          <a:p>
            <a:endParaRPr/>
          </a:p>
        </p:txBody>
      </p:sp>
      <p:sp>
        <p:nvSpPr>
          <p:cNvPr id="1223" name="Shape 1223"/>
          <p:cNvSpPr>
            <a:spLocks noGrp="1"/>
          </p:cNvSpPr>
          <p:nvPr>
            <p:ph type="body" sz="quarter" idx="1"/>
          </p:nvPr>
        </p:nvSpPr>
        <p:spPr>
          <a:prstGeom prst="rect">
            <a:avLst/>
          </a:prstGeom>
        </p:spPr>
        <p:txBody>
          <a:bodyPr/>
          <a:lstStyle/>
          <a:p>
            <a:pPr marL="40639" marR="40639" defTabSz="914400">
              <a:buClr>
                <a:srgbClr val="FFFFFF"/>
              </a:buClr>
              <a:buFont typeface="Arial"/>
              <a:defRPr sz="2200"/>
            </a:pPr>
            <a:r>
              <a:rPr sz="1200" dirty="0">
                <a:uFill>
                  <a:solidFill>
                    <a:srgbClr val="000000"/>
                  </a:solidFill>
                </a:uFill>
                <a:latin typeface="Arial"/>
                <a:ea typeface="Arial"/>
                <a:cs typeface="Arial"/>
                <a:sym typeface="Arial"/>
              </a:rPr>
              <a:t>Photo: </a:t>
            </a:r>
            <a:r>
              <a:rPr sz="1200" u="sng" dirty="0">
                <a:uFill>
                  <a:solidFill>
                    <a:srgbClr val="000000"/>
                  </a:solidFill>
                </a:uFill>
                <a:latin typeface="Arial"/>
                <a:ea typeface="Arial"/>
                <a:cs typeface="Arial"/>
                <a:sym typeface="Arial"/>
                <a:hlinkClick r:id="rId3"/>
              </a:rPr>
              <a:t>http://</a:t>
            </a:r>
            <a:r>
              <a:rPr lang="en-US" sz="1200" u="sng" dirty="0">
                <a:uFill>
                  <a:solidFill>
                    <a:srgbClr val="000000"/>
                  </a:solidFill>
                </a:uFill>
                <a:latin typeface="Arial"/>
                <a:ea typeface="Arial"/>
                <a:cs typeface="Arial"/>
                <a:sym typeface="Arial"/>
                <a:hlinkClick r:id="rId3"/>
              </a:rPr>
              <a:t>ëëë</a:t>
            </a:r>
            <a:r>
              <a:rPr sz="1200" u="sng" dirty="0">
                <a:uFill>
                  <a:solidFill>
                    <a:srgbClr val="000000"/>
                  </a:solidFill>
                </a:uFill>
                <a:latin typeface="Arial"/>
                <a:ea typeface="Arial"/>
                <a:cs typeface="Arial"/>
                <a:sym typeface="Arial"/>
                <a:hlinkClick r:id="rId3"/>
              </a:rPr>
              <a:t>.sphoto.com/medium/panda_eating_3370_473.jpg</a:t>
            </a:r>
            <a:r>
              <a:rPr sz="1200" dirty="0">
                <a:uFill>
                  <a:solidFill>
                    <a:srgbClr val="000000"/>
                  </a:solidFill>
                </a:uFill>
                <a:latin typeface="Arial"/>
                <a:ea typeface="Arial"/>
                <a:cs typeface="Arial"/>
                <a:sym typeface="Arial"/>
              </a:rPr>
              <a:t>, accessed 3 Nov 2007.</a:t>
            </a:r>
          </a:p>
        </p:txBody>
      </p:sp>
    </p:spTree>
    <p:extLst>
      <p:ext uri="{BB962C8B-B14F-4D97-AF65-F5344CB8AC3E}">
        <p14:creationId xmlns:p14="http://schemas.microsoft.com/office/powerpoint/2010/main" val="1887587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8" name="Shape 1268"/>
          <p:cNvSpPr>
            <a:spLocks noGrp="1" noRot="1" noChangeAspect="1"/>
          </p:cNvSpPr>
          <p:nvPr>
            <p:ph type="sldImg"/>
          </p:nvPr>
        </p:nvSpPr>
        <p:spPr>
          <a:xfrm>
            <a:off x="381000" y="685800"/>
            <a:ext cx="6096000" cy="3429000"/>
          </a:xfrm>
          <a:prstGeom prst="rect">
            <a:avLst/>
          </a:prstGeom>
        </p:spPr>
        <p:txBody>
          <a:bodyPr/>
          <a:lstStyle/>
          <a:p>
            <a:endParaRPr/>
          </a:p>
        </p:txBody>
      </p:sp>
      <p:sp>
        <p:nvSpPr>
          <p:cNvPr id="1269" name="Shape 1269"/>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lvl1pPr>
          </a:lstStyle>
          <a:p>
            <a:r>
              <a:rPr dirty="0"/>
              <a:t>Tannin is used of sea creatures (Isa. 27:1) and land animals (Ps. 91:13).  It may be the equivalent of our “reptile,” although the passages </a:t>
            </a:r>
            <a:r>
              <a:rPr lang="en-US" dirty="0" err="1"/>
              <a:t>ë</a:t>
            </a:r>
            <a:r>
              <a:rPr dirty="0" err="1"/>
              <a:t>here</a:t>
            </a:r>
            <a:r>
              <a:rPr dirty="0"/>
              <a:t> it is used generally seem to refer to great and fearsome creatures.</a:t>
            </a:r>
          </a:p>
        </p:txBody>
      </p:sp>
    </p:spTree>
    <p:extLst>
      <p:ext uri="{BB962C8B-B14F-4D97-AF65-F5344CB8AC3E}">
        <p14:creationId xmlns:p14="http://schemas.microsoft.com/office/powerpoint/2010/main" val="3115962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3" name="Shape 1293"/>
          <p:cNvSpPr>
            <a:spLocks noGrp="1" noRot="1" noChangeAspect="1"/>
          </p:cNvSpPr>
          <p:nvPr>
            <p:ph type="sldImg"/>
          </p:nvPr>
        </p:nvSpPr>
        <p:spPr>
          <a:xfrm>
            <a:off x="381000" y="685800"/>
            <a:ext cx="6096000" cy="3429000"/>
          </a:xfrm>
          <a:prstGeom prst="rect">
            <a:avLst/>
          </a:prstGeom>
        </p:spPr>
        <p:txBody>
          <a:bodyPr/>
          <a:lstStyle/>
          <a:p>
            <a:endParaRPr/>
          </a:p>
        </p:txBody>
      </p:sp>
      <p:sp>
        <p:nvSpPr>
          <p:cNvPr id="1294" name="Shape 1294"/>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a:uFill>
                  <a:solidFill>
                    <a:srgbClr val="000000"/>
                  </a:solidFill>
                </a:uFill>
                <a:latin typeface="Arial"/>
                <a:ea typeface="Arial"/>
                <a:cs typeface="Arial"/>
                <a:sym typeface="Arial"/>
              </a:defRPr>
            </a:pPr>
            <a:r>
              <a:rPr dirty="0"/>
              <a:t>Job 38, 39 and first part of chapter 40 mention the horse, lion, eagle, deer, mountain goat, donkey, ox, ostrich and locust, all creatures </a:t>
            </a:r>
            <a:r>
              <a:rPr lang="en-US" dirty="0" err="1"/>
              <a:t>ë</a:t>
            </a:r>
            <a:r>
              <a:rPr dirty="0" err="1"/>
              <a:t>hich</a:t>
            </a:r>
            <a:r>
              <a:rPr dirty="0"/>
              <a:t> Job clearly </a:t>
            </a:r>
            <a:r>
              <a:rPr dirty="0" err="1"/>
              <a:t>sa</a:t>
            </a:r>
            <a:r>
              <a:rPr lang="en-US" dirty="0" err="1"/>
              <a:t>ë</a:t>
            </a:r>
            <a:r>
              <a:rPr dirty="0"/>
              <a:t> around him.</a:t>
            </a:r>
          </a:p>
          <a:p>
            <a:pPr marL="40639" marR="40639" defTabSz="914400">
              <a:spcBef>
                <a:spcPts val="400"/>
              </a:spcBef>
              <a:buClr>
                <a:srgbClr val="000000"/>
              </a:buClr>
              <a:buFont typeface="Arial"/>
              <a:defRPr>
                <a:uFill>
                  <a:solidFill>
                    <a:srgbClr val="000000"/>
                  </a:solidFill>
                </a:uFill>
                <a:latin typeface="Arial"/>
                <a:ea typeface="Arial"/>
                <a:cs typeface="Arial"/>
                <a:sym typeface="Arial"/>
              </a:defRPr>
            </a:pPr>
            <a:r>
              <a:rPr dirty="0"/>
              <a:t>NIV </a:t>
            </a:r>
          </a:p>
        </p:txBody>
      </p:sp>
    </p:spTree>
    <p:extLst>
      <p:ext uri="{BB962C8B-B14F-4D97-AF65-F5344CB8AC3E}">
        <p14:creationId xmlns:p14="http://schemas.microsoft.com/office/powerpoint/2010/main" val="3017129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8" name="Shape 1298"/>
          <p:cNvSpPr>
            <a:spLocks noGrp="1" noRot="1" noChangeAspect="1"/>
          </p:cNvSpPr>
          <p:nvPr>
            <p:ph type="sldImg"/>
          </p:nvPr>
        </p:nvSpPr>
        <p:spPr>
          <a:xfrm>
            <a:off x="381000" y="685800"/>
            <a:ext cx="6096000" cy="3429000"/>
          </a:xfrm>
          <a:prstGeom prst="rect">
            <a:avLst/>
          </a:prstGeom>
        </p:spPr>
        <p:txBody>
          <a:bodyPr/>
          <a:lstStyle/>
          <a:p>
            <a:endParaRPr/>
          </a:p>
        </p:txBody>
      </p:sp>
      <p:sp>
        <p:nvSpPr>
          <p:cNvPr id="1299" name="Shape 1299"/>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rPr sz="3000"/>
              <a:t>NIV</a:t>
            </a:r>
            <a:r>
              <a:t> </a:t>
            </a:r>
          </a:p>
        </p:txBody>
      </p:sp>
    </p:spTree>
    <p:extLst>
      <p:ext uri="{BB962C8B-B14F-4D97-AF65-F5344CB8AC3E}">
        <p14:creationId xmlns:p14="http://schemas.microsoft.com/office/powerpoint/2010/main" val="40016048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4" name="Shape 1304"/>
          <p:cNvSpPr>
            <a:spLocks noGrp="1" noRot="1" noChangeAspect="1"/>
          </p:cNvSpPr>
          <p:nvPr>
            <p:ph type="sldImg"/>
          </p:nvPr>
        </p:nvSpPr>
        <p:spPr>
          <a:xfrm>
            <a:off x="381000" y="685800"/>
            <a:ext cx="6096000" cy="3429000"/>
          </a:xfrm>
          <a:prstGeom prst="rect">
            <a:avLst/>
          </a:prstGeom>
        </p:spPr>
        <p:txBody>
          <a:bodyPr/>
          <a:lstStyle/>
          <a:p>
            <a:endParaRPr/>
          </a:p>
        </p:txBody>
      </p:sp>
      <p:sp>
        <p:nvSpPr>
          <p:cNvPr id="1305" name="Shape 1305"/>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a:uFill>
                  <a:solidFill>
                    <a:srgbClr val="000000"/>
                  </a:solidFill>
                </a:uFill>
                <a:latin typeface="Arial"/>
                <a:ea typeface="Arial"/>
                <a:cs typeface="Arial"/>
                <a:sym typeface="Arial"/>
              </a:defRPr>
            </a:lvl1pPr>
          </a:lstStyle>
          <a:p>
            <a:r>
              <a:rPr dirty="0"/>
              <a:t>NIV</a:t>
            </a:r>
            <a:endParaRPr lang="en-US" dirty="0"/>
          </a:p>
          <a:p>
            <a:r>
              <a:rPr lang="en-US" dirty="0"/>
              <a:t>Albania Bible doesn’t have marginal notes.</a:t>
            </a:r>
            <a:r>
              <a:rPr dirty="0"/>
              <a:t> </a:t>
            </a:r>
          </a:p>
        </p:txBody>
      </p:sp>
    </p:spTree>
    <p:extLst>
      <p:ext uri="{BB962C8B-B14F-4D97-AF65-F5344CB8AC3E}">
        <p14:creationId xmlns:p14="http://schemas.microsoft.com/office/powerpoint/2010/main" val="29330185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0" name="Shape 1330"/>
          <p:cNvSpPr>
            <a:spLocks noGrp="1" noRot="1" noChangeAspect="1"/>
          </p:cNvSpPr>
          <p:nvPr>
            <p:ph type="sldImg"/>
          </p:nvPr>
        </p:nvSpPr>
        <p:spPr>
          <a:xfrm>
            <a:off x="381000" y="685800"/>
            <a:ext cx="6096000" cy="3429000"/>
          </a:xfrm>
          <a:prstGeom prst="rect">
            <a:avLst/>
          </a:prstGeom>
        </p:spPr>
        <p:txBody>
          <a:bodyPr/>
          <a:lstStyle/>
          <a:p>
            <a:endParaRPr/>
          </a:p>
        </p:txBody>
      </p:sp>
      <p:sp>
        <p:nvSpPr>
          <p:cNvPr id="1331" name="Shape 1331"/>
          <p:cNvSpPr>
            <a:spLocks noGrp="1"/>
          </p:cNvSpPr>
          <p:nvPr>
            <p:ph type="body" sz="quarter" idx="1"/>
          </p:nvPr>
        </p:nvSpPr>
        <p:spPr>
          <a:prstGeom prst="rect">
            <a:avLst/>
          </a:prstGeom>
        </p:spPr>
        <p:txBody>
          <a:bodyPr/>
          <a:lstStyle/>
          <a:p>
            <a:r>
              <a:t>Brachiosaur</a:t>
            </a:r>
          </a:p>
        </p:txBody>
      </p:sp>
    </p:spTree>
    <p:extLst>
      <p:ext uri="{BB962C8B-B14F-4D97-AF65-F5344CB8AC3E}">
        <p14:creationId xmlns:p14="http://schemas.microsoft.com/office/powerpoint/2010/main" val="28553429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5" name="Shape 1345"/>
          <p:cNvSpPr>
            <a:spLocks noGrp="1" noRot="1" noChangeAspect="1"/>
          </p:cNvSpPr>
          <p:nvPr>
            <p:ph type="sldImg"/>
          </p:nvPr>
        </p:nvSpPr>
        <p:spPr>
          <a:xfrm>
            <a:off x="381000" y="685800"/>
            <a:ext cx="6096000" cy="3429000"/>
          </a:xfrm>
          <a:prstGeom prst="rect">
            <a:avLst/>
          </a:prstGeom>
        </p:spPr>
        <p:txBody>
          <a:bodyPr/>
          <a:lstStyle/>
          <a:p>
            <a:endParaRPr/>
          </a:p>
        </p:txBody>
      </p:sp>
      <p:sp>
        <p:nvSpPr>
          <p:cNvPr id="1346" name="Shape 1346"/>
          <p:cNvSpPr>
            <a:spLocks noGrp="1"/>
          </p:cNvSpPr>
          <p:nvPr>
            <p:ph type="body" sz="quarter" idx="1"/>
          </p:nvPr>
        </p:nvSpPr>
        <p:spPr>
          <a:prstGeom prst="rect">
            <a:avLst/>
          </a:prstGeom>
        </p:spPr>
        <p:txBody>
          <a:bodyPr/>
          <a:lstStyle/>
          <a:p>
            <a:r>
              <a:t>NASB</a:t>
            </a:r>
          </a:p>
        </p:txBody>
      </p:sp>
    </p:spTree>
    <p:extLst>
      <p:ext uri="{BB962C8B-B14F-4D97-AF65-F5344CB8AC3E}">
        <p14:creationId xmlns:p14="http://schemas.microsoft.com/office/powerpoint/2010/main" val="3888392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Shape 529"/>
          <p:cNvSpPr>
            <a:spLocks noGrp="1" noRot="1" noChangeAspect="1"/>
          </p:cNvSpPr>
          <p:nvPr>
            <p:ph type="sldImg"/>
          </p:nvPr>
        </p:nvSpPr>
        <p:spPr>
          <a:xfrm>
            <a:off x="381000" y="685800"/>
            <a:ext cx="6096000" cy="3429000"/>
          </a:xfrm>
          <a:prstGeom prst="rect">
            <a:avLst/>
          </a:prstGeom>
        </p:spPr>
        <p:txBody>
          <a:bodyPr/>
          <a:lstStyle/>
          <a:p>
            <a:endParaRPr/>
          </a:p>
        </p:txBody>
      </p:sp>
      <p:sp>
        <p:nvSpPr>
          <p:cNvPr id="530" name="Shape 530"/>
          <p:cNvSpPr>
            <a:spLocks noGrp="1"/>
          </p:cNvSpPr>
          <p:nvPr>
            <p:ph type="body" sz="quarter" idx="1"/>
          </p:nvPr>
        </p:nvSpPr>
        <p:spPr>
          <a:prstGeom prst="rect">
            <a:avLst/>
          </a:prstGeom>
        </p:spPr>
        <p:txBody>
          <a:bodyPr/>
          <a:lstStyle/>
          <a:p>
            <a:pPr>
              <a:defRPr sz="2400">
                <a:latin typeface="Arial"/>
                <a:ea typeface="Arial"/>
                <a:cs typeface="Arial"/>
                <a:sym typeface="Arial"/>
              </a:defRPr>
            </a:pPr>
            <a:r>
              <a:t>bird feathers on left: </a:t>
            </a:r>
            <a:r>
              <a:rPr u="sng">
                <a:hlinkClick r:id="rId3"/>
              </a:rPr>
              <a:t>https://graphicriver.net/item/bird-feathers-set/21788280</a:t>
            </a:r>
            <a:r>
              <a:t>, accessed 2018 Oct 21.</a:t>
            </a:r>
          </a:p>
          <a:p>
            <a:pPr>
              <a:defRPr sz="2400">
                <a:latin typeface="Arial"/>
                <a:ea typeface="Arial"/>
                <a:cs typeface="Arial"/>
                <a:sym typeface="Arial"/>
              </a:defRPr>
            </a:pPr>
            <a:r>
              <a:t>Feather on right: </a:t>
            </a:r>
            <a:r>
              <a:rPr u="sng">
                <a:hlinkClick r:id="rId4"/>
              </a:rPr>
              <a:t>https://www.hobbycraft.co.uk/peacock-feathers-4-pack/570099-1000</a:t>
            </a:r>
            <a:r>
              <a:t>, accessed 2018 Oct 21.</a:t>
            </a:r>
          </a:p>
        </p:txBody>
      </p:sp>
    </p:spTree>
    <p:extLst>
      <p:ext uri="{BB962C8B-B14F-4D97-AF65-F5344CB8AC3E}">
        <p14:creationId xmlns:p14="http://schemas.microsoft.com/office/powerpoint/2010/main" val="643876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4" name="Shape 1354"/>
          <p:cNvSpPr>
            <a:spLocks noGrp="1" noRot="1" noChangeAspect="1"/>
          </p:cNvSpPr>
          <p:nvPr>
            <p:ph type="sldImg"/>
          </p:nvPr>
        </p:nvSpPr>
        <p:spPr>
          <a:xfrm>
            <a:off x="381000" y="685800"/>
            <a:ext cx="6096000" cy="3429000"/>
          </a:xfrm>
          <a:prstGeom prst="rect">
            <a:avLst/>
          </a:prstGeom>
        </p:spPr>
        <p:txBody>
          <a:bodyPr/>
          <a:lstStyle/>
          <a:p>
            <a:endParaRPr/>
          </a:p>
        </p:txBody>
      </p:sp>
      <p:sp>
        <p:nvSpPr>
          <p:cNvPr id="1355" name="Shape 1355"/>
          <p:cNvSpPr>
            <a:spLocks noGrp="1"/>
          </p:cNvSpPr>
          <p:nvPr>
            <p:ph type="body" sz="quarter" idx="1"/>
          </p:nvPr>
        </p:nvSpPr>
        <p:spPr>
          <a:prstGeom prst="rect">
            <a:avLst/>
          </a:prstGeom>
        </p:spPr>
        <p:txBody>
          <a:bodyPr/>
          <a:lstStyle>
            <a:lvl1pPr defTabSz="457200">
              <a:defRPr sz="1200">
                <a:latin typeface="Helvetica"/>
                <a:ea typeface="Helvetica"/>
                <a:cs typeface="Helvetica"/>
                <a:sym typeface="Helvetica"/>
              </a:defRPr>
            </a:lvl1pPr>
          </a:lstStyle>
          <a:p>
            <a:r>
              <a:t>NASB</a:t>
            </a:r>
          </a:p>
        </p:txBody>
      </p:sp>
    </p:spTree>
    <p:extLst>
      <p:ext uri="{BB962C8B-B14F-4D97-AF65-F5344CB8AC3E}">
        <p14:creationId xmlns:p14="http://schemas.microsoft.com/office/powerpoint/2010/main" val="1968680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8" name="Shape 1358"/>
          <p:cNvSpPr>
            <a:spLocks noGrp="1" noRot="1" noChangeAspect="1"/>
          </p:cNvSpPr>
          <p:nvPr>
            <p:ph type="sldImg"/>
          </p:nvPr>
        </p:nvSpPr>
        <p:spPr>
          <a:xfrm>
            <a:off x="381000" y="685800"/>
            <a:ext cx="6096000" cy="3429000"/>
          </a:xfrm>
          <a:prstGeom prst="rect">
            <a:avLst/>
          </a:prstGeom>
        </p:spPr>
        <p:txBody>
          <a:bodyPr/>
          <a:lstStyle/>
          <a:p>
            <a:endParaRPr/>
          </a:p>
        </p:txBody>
      </p:sp>
      <p:sp>
        <p:nvSpPr>
          <p:cNvPr id="1359" name="Shape 1359"/>
          <p:cNvSpPr>
            <a:spLocks noGrp="1"/>
          </p:cNvSpPr>
          <p:nvPr>
            <p:ph type="body" sz="quarter" idx="1"/>
          </p:nvPr>
        </p:nvSpPr>
        <p:spPr>
          <a:prstGeom prst="rect">
            <a:avLst/>
          </a:prstGeom>
        </p:spPr>
        <p:txBody>
          <a:bodyPr/>
          <a:lstStyle/>
          <a:p>
            <a:pPr defTabSz="457200">
              <a:defRPr sz="1800">
                <a:latin typeface="Times New Roman"/>
                <a:ea typeface="Times New Roman"/>
                <a:cs typeface="Times New Roman"/>
                <a:sym typeface="Times New Roman"/>
              </a:defRPr>
            </a:pPr>
            <a:r>
              <a:rPr dirty="0"/>
              <a:t>From </a:t>
            </a:r>
            <a:r>
              <a:rPr dirty="0" err="1"/>
              <a:t>Bodie</a:t>
            </a:r>
            <a:r>
              <a:rPr dirty="0"/>
              <a:t> – here is a link to the </a:t>
            </a:r>
            <a:r>
              <a:rPr i="1" dirty="0"/>
              <a:t>Black Hills Institute of Geological Research</a:t>
            </a:r>
            <a:r>
              <a:rPr dirty="0"/>
              <a:t> that excavated Sue, the T-Rex, </a:t>
            </a:r>
            <a:r>
              <a:rPr lang="en-US" dirty="0" err="1"/>
              <a:t>ë</a:t>
            </a:r>
            <a:r>
              <a:rPr dirty="0" err="1"/>
              <a:t>hich</a:t>
            </a:r>
            <a:r>
              <a:rPr dirty="0"/>
              <a:t> had stomach contents of </a:t>
            </a:r>
            <a:r>
              <a:rPr dirty="0" err="1"/>
              <a:t>of</a:t>
            </a:r>
            <a:r>
              <a:rPr dirty="0"/>
              <a:t> both an </a:t>
            </a:r>
            <a:r>
              <a:rPr dirty="0" err="1"/>
              <a:t>Edmontosaurus</a:t>
            </a:r>
            <a:r>
              <a:rPr dirty="0"/>
              <a:t> (duck-billed </a:t>
            </a:r>
            <a:r>
              <a:rPr dirty="0" err="1"/>
              <a:t>dino</a:t>
            </a:r>
            <a:r>
              <a:rPr dirty="0"/>
              <a:t>) and even a couple of </a:t>
            </a:r>
            <a:r>
              <a:rPr dirty="0" err="1"/>
              <a:t>Tyranosaurids</a:t>
            </a:r>
            <a:r>
              <a:rPr dirty="0"/>
              <a:t> in the stomach contents too:</a:t>
            </a:r>
            <a:r>
              <a:rPr sz="1600" dirty="0"/>
              <a:t> </a:t>
            </a:r>
          </a:p>
          <a:p>
            <a:pPr defTabSz="457200">
              <a:defRPr sz="1800" u="sng">
                <a:solidFill>
                  <a:srgbClr val="042EEE"/>
                </a:solidFill>
                <a:uFill>
                  <a:solidFill>
                    <a:srgbClr val="042EEE"/>
                  </a:solidFill>
                </a:uFill>
                <a:latin typeface="Times New Roman"/>
                <a:ea typeface="Times New Roman"/>
                <a:cs typeface="Times New Roman"/>
                <a:sym typeface="Times New Roman"/>
              </a:defRPr>
            </a:pPr>
            <a:r>
              <a:rPr u="none" dirty="0">
                <a:hlinkClick r:id="rId3"/>
              </a:rPr>
              <a:t>http://</a:t>
            </a:r>
            <a:r>
              <a:rPr lang="en-US" u="none" dirty="0">
                <a:hlinkClick r:id="rId3"/>
              </a:rPr>
              <a:t>ëëë</a:t>
            </a:r>
            <a:r>
              <a:rPr u="none" dirty="0">
                <a:hlinkClick r:id="rId3"/>
              </a:rPr>
              <a:t>.bhigr.com/pages/info/info_sue_3.htm</a:t>
            </a:r>
            <a:r>
              <a:rPr u="none" dirty="0">
                <a:solidFill>
                  <a:srgbClr val="000000"/>
                </a:solidFill>
              </a:rPr>
              <a:t> </a:t>
            </a:r>
            <a:endParaRPr sz="1600" u="none" dirty="0">
              <a:solidFill>
                <a:srgbClr val="000000"/>
              </a:solidFill>
            </a:endParaRPr>
          </a:p>
          <a:p>
            <a:pPr defTabSz="457200">
              <a:defRPr sz="1800">
                <a:latin typeface="Times New Roman"/>
                <a:ea typeface="Times New Roman"/>
                <a:cs typeface="Times New Roman"/>
                <a:sym typeface="Times New Roman"/>
              </a:defRPr>
            </a:pPr>
            <a:endParaRPr sz="1600" u="none" dirty="0">
              <a:solidFill>
                <a:srgbClr val="000000"/>
              </a:solidFill>
            </a:endParaRPr>
          </a:p>
          <a:p>
            <a:pPr defTabSz="457200">
              <a:defRPr sz="1800">
                <a:latin typeface="Times New Roman"/>
                <a:ea typeface="Times New Roman"/>
                <a:cs typeface="Times New Roman"/>
                <a:sym typeface="Times New Roman"/>
              </a:defRPr>
            </a:pPr>
            <a:r>
              <a:rPr dirty="0"/>
              <a:t>Live Science has also reported that T-Rexes have cannibalized their </a:t>
            </a:r>
            <a:r>
              <a:rPr dirty="0" err="1"/>
              <a:t>o</a:t>
            </a:r>
            <a:r>
              <a:rPr lang="en-US" dirty="0" err="1"/>
              <a:t>ë</a:t>
            </a:r>
            <a:r>
              <a:rPr dirty="0" err="1"/>
              <a:t>n</a:t>
            </a:r>
            <a:r>
              <a:rPr dirty="0"/>
              <a:t>: </a:t>
            </a:r>
          </a:p>
          <a:p>
            <a:pPr defTabSz="457200">
              <a:defRPr sz="1800" u="sng">
                <a:solidFill>
                  <a:srgbClr val="042EEE"/>
                </a:solidFill>
                <a:uFill>
                  <a:solidFill>
                    <a:srgbClr val="042EEE"/>
                  </a:solidFill>
                </a:uFill>
                <a:latin typeface="Times New Roman"/>
                <a:ea typeface="Times New Roman"/>
                <a:cs typeface="Times New Roman"/>
                <a:sym typeface="Times New Roman"/>
              </a:defRPr>
            </a:pPr>
            <a:r>
              <a:rPr u="none" dirty="0">
                <a:hlinkClick r:id="rId4"/>
              </a:rPr>
              <a:t>http://</a:t>
            </a:r>
            <a:r>
              <a:rPr lang="en-US" u="none" dirty="0">
                <a:hlinkClick r:id="rId4"/>
              </a:rPr>
              <a:t>ëëë</a:t>
            </a:r>
            <a:r>
              <a:rPr u="none" dirty="0">
                <a:hlinkClick r:id="rId4"/>
              </a:rPr>
              <a:t>.livescience.com/10829-gashes-bones-suggest-rex-cannibal.html</a:t>
            </a:r>
            <a:r>
              <a:rPr u="none" dirty="0">
                <a:solidFill>
                  <a:srgbClr val="000000"/>
                </a:solidFill>
              </a:rPr>
              <a:t> </a:t>
            </a:r>
            <a:endParaRPr sz="1600" u="none" dirty="0">
              <a:solidFill>
                <a:srgbClr val="000000"/>
              </a:solidFill>
            </a:endParaRPr>
          </a:p>
          <a:p>
            <a:pPr defTabSz="457200">
              <a:defRPr sz="1800">
                <a:latin typeface="Times New Roman"/>
                <a:ea typeface="Times New Roman"/>
                <a:cs typeface="Times New Roman"/>
                <a:sym typeface="Times New Roman"/>
              </a:defRPr>
            </a:pPr>
            <a:endParaRPr sz="1600" u="none" dirty="0">
              <a:solidFill>
                <a:srgbClr val="000000"/>
              </a:solidFill>
            </a:endParaRPr>
          </a:p>
          <a:p>
            <a:pPr defTabSz="457200">
              <a:defRPr sz="1800">
                <a:latin typeface="Times New Roman"/>
                <a:ea typeface="Times New Roman"/>
                <a:cs typeface="Times New Roman"/>
                <a:sym typeface="Times New Roman"/>
              </a:defRPr>
            </a:pPr>
            <a:r>
              <a:rPr dirty="0"/>
              <a:t>Here is a PNAS article that discussed the failed attack of a T-Rex on a </a:t>
            </a:r>
            <a:r>
              <a:rPr dirty="0" err="1"/>
              <a:t>Hadrosaur</a:t>
            </a:r>
            <a:r>
              <a:rPr dirty="0"/>
              <a:t> but left distinct </a:t>
            </a:r>
            <a:r>
              <a:rPr dirty="0" err="1"/>
              <a:t>teethmarks</a:t>
            </a:r>
            <a:r>
              <a:rPr dirty="0"/>
              <a:t> on the </a:t>
            </a:r>
            <a:r>
              <a:rPr dirty="0" err="1"/>
              <a:t>hadrosaur</a:t>
            </a:r>
            <a:r>
              <a:rPr dirty="0"/>
              <a:t>. </a:t>
            </a:r>
          </a:p>
          <a:p>
            <a:pPr defTabSz="457200">
              <a:defRPr sz="1800" u="sng">
                <a:solidFill>
                  <a:srgbClr val="042EEE"/>
                </a:solidFill>
                <a:uFill>
                  <a:solidFill>
                    <a:srgbClr val="042EEE"/>
                  </a:solidFill>
                </a:uFill>
                <a:latin typeface="Times New Roman"/>
                <a:ea typeface="Times New Roman"/>
                <a:cs typeface="Times New Roman"/>
                <a:sym typeface="Times New Roman"/>
              </a:defRPr>
            </a:pPr>
            <a:r>
              <a:rPr u="none" dirty="0">
                <a:hlinkClick r:id="rId5"/>
              </a:rPr>
              <a:t>http://</a:t>
            </a:r>
            <a:r>
              <a:rPr lang="en-US" u="none" dirty="0">
                <a:hlinkClick r:id="rId5"/>
              </a:rPr>
              <a:t>ëëë</a:t>
            </a:r>
            <a:r>
              <a:rPr u="none" dirty="0">
                <a:hlinkClick r:id="rId5"/>
              </a:rPr>
              <a:t>.pnas.org/content/early/2013/07/10/1216534110.full.pdf</a:t>
            </a:r>
            <a:r>
              <a:rPr u="none" dirty="0">
                <a:solidFill>
                  <a:srgbClr val="000000"/>
                </a:solidFill>
              </a:rPr>
              <a:t>  </a:t>
            </a:r>
            <a:endParaRPr sz="1600" u="none" dirty="0">
              <a:solidFill>
                <a:srgbClr val="000000"/>
              </a:solidFill>
            </a:endParaRPr>
          </a:p>
          <a:p>
            <a:pPr defTabSz="457200">
              <a:defRPr sz="1800">
                <a:latin typeface="Times New Roman"/>
                <a:ea typeface="Times New Roman"/>
                <a:cs typeface="Times New Roman"/>
                <a:sym typeface="Times New Roman"/>
              </a:defRPr>
            </a:pPr>
            <a:endParaRPr sz="1600" u="none" dirty="0">
              <a:solidFill>
                <a:srgbClr val="000000"/>
              </a:solidFill>
            </a:endParaRPr>
          </a:p>
          <a:p>
            <a:pPr defTabSz="457200">
              <a:defRPr sz="1800">
                <a:latin typeface="Times New Roman"/>
                <a:ea typeface="Times New Roman"/>
                <a:cs typeface="Times New Roman"/>
                <a:sym typeface="Times New Roman"/>
              </a:defRPr>
            </a:pPr>
            <a:r>
              <a:rPr dirty="0"/>
              <a:t>A T-</a:t>
            </a:r>
            <a:r>
              <a:rPr dirty="0" err="1"/>
              <a:t>rex</a:t>
            </a:r>
            <a:r>
              <a:rPr dirty="0"/>
              <a:t> coprolite </a:t>
            </a:r>
            <a:r>
              <a:rPr lang="en-US" dirty="0" err="1"/>
              <a:t>ë</a:t>
            </a:r>
            <a:r>
              <a:rPr dirty="0" err="1"/>
              <a:t>as</a:t>
            </a:r>
            <a:r>
              <a:rPr dirty="0"/>
              <a:t> discovered and reported by Dr. Karen Chin and colleagues, (June, 1998 issue of Nature), that a T-Rex had eaten a </a:t>
            </a:r>
            <a:r>
              <a:rPr dirty="0" err="1"/>
              <a:t>ceratopsian</a:t>
            </a:r>
            <a:r>
              <a:rPr dirty="0"/>
              <a:t> (Triceratops on this one). Here is the abstract:</a:t>
            </a:r>
          </a:p>
          <a:p>
            <a:pPr defTabSz="457200">
              <a:defRPr sz="1800" u="sng">
                <a:solidFill>
                  <a:srgbClr val="042EEE"/>
                </a:solidFill>
                <a:uFill>
                  <a:solidFill>
                    <a:srgbClr val="042EEE"/>
                  </a:solidFill>
                </a:uFill>
                <a:latin typeface="Times New Roman"/>
                <a:ea typeface="Times New Roman"/>
                <a:cs typeface="Times New Roman"/>
                <a:sym typeface="Times New Roman"/>
              </a:defRPr>
            </a:pPr>
            <a:r>
              <a:rPr u="none" dirty="0">
                <a:hlinkClick r:id="rId6"/>
              </a:rPr>
              <a:t>http://</a:t>
            </a:r>
            <a:r>
              <a:rPr lang="en-US" u="none" dirty="0">
                <a:hlinkClick r:id="rId6"/>
              </a:rPr>
              <a:t>ëëë</a:t>
            </a:r>
            <a:r>
              <a:rPr u="none" dirty="0">
                <a:hlinkClick r:id="rId6"/>
              </a:rPr>
              <a:t>.nature.com/nature/journal/v393/n6686/full/393680a0.html</a:t>
            </a:r>
            <a:r>
              <a:rPr u="none" dirty="0">
                <a:solidFill>
                  <a:srgbClr val="000000"/>
                </a:solidFill>
              </a:rPr>
              <a:t> </a:t>
            </a:r>
          </a:p>
        </p:txBody>
      </p:sp>
    </p:spTree>
    <p:extLst>
      <p:ext uri="{BB962C8B-B14F-4D97-AF65-F5344CB8AC3E}">
        <p14:creationId xmlns:p14="http://schemas.microsoft.com/office/powerpoint/2010/main" val="41299943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6" name="Shape 1366"/>
          <p:cNvSpPr>
            <a:spLocks noGrp="1" noRot="1" noChangeAspect="1"/>
          </p:cNvSpPr>
          <p:nvPr>
            <p:ph type="sldImg"/>
          </p:nvPr>
        </p:nvSpPr>
        <p:spPr>
          <a:xfrm>
            <a:off x="381000" y="685800"/>
            <a:ext cx="6096000" cy="3429000"/>
          </a:xfrm>
          <a:prstGeom prst="rect">
            <a:avLst/>
          </a:prstGeom>
        </p:spPr>
        <p:txBody>
          <a:bodyPr/>
          <a:lstStyle/>
          <a:p>
            <a:endParaRPr/>
          </a:p>
        </p:txBody>
      </p:sp>
      <p:sp>
        <p:nvSpPr>
          <p:cNvPr id="1367" name="Shape 1367"/>
          <p:cNvSpPr>
            <a:spLocks noGrp="1"/>
          </p:cNvSpPr>
          <p:nvPr>
            <p:ph type="body" sz="quarter" idx="1"/>
          </p:nvPr>
        </p:nvSpPr>
        <p:spPr>
          <a:prstGeom prst="rect">
            <a:avLst/>
          </a:prstGeom>
        </p:spPr>
        <p:txBody>
          <a:bodyPr/>
          <a:lstStyle/>
          <a:p>
            <a:pPr marL="228600" indent="-228600" defTabSz="914400">
              <a:defRPr sz="1200">
                <a:uFill>
                  <a:solidFill>
                    <a:srgbClr val="000000"/>
                  </a:solidFill>
                </a:uFill>
                <a:latin typeface="DejaVu Sans Condensed"/>
                <a:ea typeface="DejaVu Sans Condensed"/>
                <a:cs typeface="DejaVu Sans Condensed"/>
                <a:sym typeface="DejaVu Sans Condensed"/>
              </a:defRPr>
            </a:pPr>
            <a:r>
              <a:rPr dirty="0"/>
              <a:t>John </a:t>
            </a:r>
            <a:r>
              <a:rPr lang="en-US" dirty="0" err="1"/>
              <a:t>ë</a:t>
            </a:r>
            <a:r>
              <a:rPr dirty="0" err="1"/>
              <a:t>hitfield</a:t>
            </a:r>
            <a:r>
              <a:rPr dirty="0"/>
              <a:t>, “Dinosaurs got cancer,” </a:t>
            </a:r>
            <a:r>
              <a:rPr dirty="0">
                <a:latin typeface="DejaVu Sans Condensed Oblique"/>
                <a:ea typeface="DejaVu Sans Condensed Oblique"/>
                <a:cs typeface="DejaVu Sans Condensed Oblique"/>
                <a:sym typeface="DejaVu Sans Condensed Oblique"/>
              </a:rPr>
              <a:t>Nature</a:t>
            </a:r>
            <a:r>
              <a:rPr dirty="0"/>
              <a:t>, 21 Oct 2003, </a:t>
            </a:r>
            <a:r>
              <a:rPr u="sng" dirty="0">
                <a:hlinkClick r:id="rId3"/>
              </a:rPr>
              <a:t>http://</a:t>
            </a:r>
            <a:r>
              <a:rPr lang="en-US" u="sng" dirty="0">
                <a:hlinkClick r:id="rId3"/>
              </a:rPr>
              <a:t>ëëë</a:t>
            </a:r>
            <a:r>
              <a:rPr u="sng" dirty="0">
                <a:hlinkClick r:id="rId3"/>
              </a:rPr>
              <a:t>.nature.com/</a:t>
            </a:r>
            <a:r>
              <a:rPr u="sng" dirty="0" err="1">
                <a:hlinkClick r:id="rId3"/>
              </a:rPr>
              <a:t>ne</a:t>
            </a:r>
            <a:r>
              <a:rPr lang="en-US" u="sng" dirty="0" err="1">
                <a:hlinkClick r:id="rId3"/>
              </a:rPr>
              <a:t>ë</a:t>
            </a:r>
            <a:r>
              <a:rPr u="sng" dirty="0" err="1">
                <a:hlinkClick r:id="rId3"/>
              </a:rPr>
              <a:t>s</a:t>
            </a:r>
            <a:r>
              <a:rPr u="sng" dirty="0">
                <a:hlinkClick r:id="rId3"/>
              </a:rPr>
              <a:t>/1998/031020/full/ne</a:t>
            </a:r>
            <a:r>
              <a:rPr lang="en-US" u="sng" dirty="0">
                <a:hlinkClick r:id="rId3"/>
              </a:rPr>
              <a:t>ë</a:t>
            </a:r>
            <a:r>
              <a:rPr u="sng" dirty="0">
                <a:hlinkClick r:id="rId3"/>
              </a:rPr>
              <a:t>s031020-2.html</a:t>
            </a:r>
            <a:r>
              <a:rPr dirty="0"/>
              <a:t>, </a:t>
            </a:r>
            <a:r>
              <a:rPr dirty="0">
                <a:solidFill>
                  <a:srgbClr val="363636"/>
                </a:solidFill>
                <a:latin typeface="Verdana"/>
                <a:ea typeface="Verdana"/>
                <a:cs typeface="Verdana"/>
                <a:sym typeface="Verdana"/>
              </a:rPr>
              <a:t>doi:10.1038/ne</a:t>
            </a:r>
            <a:r>
              <a:rPr lang="en-US" dirty="0">
                <a:solidFill>
                  <a:srgbClr val="363636"/>
                </a:solidFill>
                <a:latin typeface="Verdana"/>
                <a:ea typeface="Verdana"/>
                <a:cs typeface="Verdana"/>
                <a:sym typeface="Verdana"/>
              </a:rPr>
              <a:t>ë</a:t>
            </a:r>
            <a:r>
              <a:rPr dirty="0">
                <a:solidFill>
                  <a:srgbClr val="363636"/>
                </a:solidFill>
                <a:latin typeface="Verdana"/>
                <a:ea typeface="Verdana"/>
                <a:cs typeface="Verdana"/>
                <a:sym typeface="Verdana"/>
              </a:rPr>
              <a:t>s031020-2, </a:t>
            </a:r>
            <a:r>
              <a:rPr dirty="0"/>
              <a:t>accessed 25 July 2016.</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rPr dirty="0"/>
              <a:t>From the article:</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rPr dirty="0"/>
              <a:t>Many dinosaurs had cancer, researchers have discovered. </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rPr dirty="0"/>
              <a:t>Their </a:t>
            </a:r>
            <a:r>
              <a:rPr dirty="0" err="1"/>
              <a:t>tumours</a:t>
            </a:r>
            <a:r>
              <a:rPr dirty="0"/>
              <a:t> </a:t>
            </a:r>
            <a:r>
              <a:rPr lang="en-US" dirty="0" err="1"/>
              <a:t>ë</a:t>
            </a:r>
            <a:r>
              <a:rPr dirty="0" err="1"/>
              <a:t>ere</a:t>
            </a:r>
            <a:r>
              <a:rPr dirty="0"/>
              <a:t> like those of human patients, </a:t>
            </a:r>
            <a:r>
              <a:rPr dirty="0" err="1"/>
              <a:t>sho</a:t>
            </a:r>
            <a:r>
              <a:rPr lang="en-US" dirty="0" err="1"/>
              <a:t>ë</a:t>
            </a:r>
            <a:r>
              <a:rPr dirty="0" err="1"/>
              <a:t>ing</a:t>
            </a:r>
            <a:r>
              <a:rPr dirty="0"/>
              <a:t> that cancer has been around, essentially unchanged, for a very long time. "Diseases look the same independent of </a:t>
            </a:r>
            <a:r>
              <a:rPr lang="en-US" dirty="0" err="1"/>
              <a:t>ë</a:t>
            </a:r>
            <a:r>
              <a:rPr dirty="0" err="1"/>
              <a:t>hat</a:t>
            </a:r>
            <a:r>
              <a:rPr dirty="0"/>
              <a:t> critter is affected," says radiologist Bruce Rothschild of the Northeastern Ohio Universities College of Medicine in </a:t>
            </a:r>
            <a:r>
              <a:rPr dirty="0" err="1"/>
              <a:t>Rootsto</a:t>
            </a:r>
            <a:r>
              <a:rPr lang="en-US" dirty="0" err="1"/>
              <a:t>ë</a:t>
            </a:r>
            <a:r>
              <a:rPr dirty="0" err="1"/>
              <a:t>n</a:t>
            </a:r>
            <a:r>
              <a:rPr dirty="0"/>
              <a:t>.</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rPr dirty="0"/>
              <a:t>Rothschild's team travelled North America </a:t>
            </a:r>
            <a:r>
              <a:rPr lang="en-US" dirty="0" err="1"/>
              <a:t>ë</a:t>
            </a:r>
            <a:r>
              <a:rPr dirty="0" err="1"/>
              <a:t>ith</a:t>
            </a:r>
            <a:r>
              <a:rPr dirty="0"/>
              <a:t> a portable X-ray machine, scanning 10,000 dinosaur vertebrae from more than 700 museum specimens. They looked at such </a:t>
            </a:r>
            <a:r>
              <a:rPr lang="en-US" dirty="0" err="1"/>
              <a:t>ë</a:t>
            </a:r>
            <a:r>
              <a:rPr dirty="0" err="1"/>
              <a:t>ell-kno</a:t>
            </a:r>
            <a:r>
              <a:rPr lang="en-US" dirty="0" err="1"/>
              <a:t>ë</a:t>
            </a:r>
            <a:r>
              <a:rPr dirty="0" err="1"/>
              <a:t>n</a:t>
            </a:r>
            <a:r>
              <a:rPr dirty="0"/>
              <a:t> dinosaurs as </a:t>
            </a:r>
            <a:r>
              <a:rPr dirty="0">
                <a:latin typeface="DejaVu Sans Condensed Oblique"/>
                <a:ea typeface="DejaVu Sans Condensed Oblique"/>
                <a:cs typeface="DejaVu Sans Condensed Oblique"/>
                <a:sym typeface="DejaVu Sans Condensed Oblique"/>
              </a:rPr>
              <a:t>Stegosaurus</a:t>
            </a:r>
            <a:r>
              <a:rPr dirty="0"/>
              <a:t>, </a:t>
            </a:r>
            <a:r>
              <a:rPr dirty="0">
                <a:latin typeface="DejaVu Sans Condensed Oblique"/>
                <a:ea typeface="DejaVu Sans Condensed Oblique"/>
                <a:cs typeface="DejaVu Sans Condensed Oblique"/>
                <a:sym typeface="DejaVu Sans Condensed Oblique"/>
              </a:rPr>
              <a:t>Triceratops</a:t>
            </a:r>
            <a:r>
              <a:rPr dirty="0"/>
              <a:t> and </a:t>
            </a:r>
            <a:r>
              <a:rPr dirty="0">
                <a:latin typeface="DejaVu Sans Condensed Oblique"/>
                <a:ea typeface="DejaVu Sans Condensed Oblique"/>
                <a:cs typeface="DejaVu Sans Condensed Oblique"/>
                <a:sym typeface="DejaVu Sans Condensed Oblique"/>
              </a:rPr>
              <a:t>Tyrannosaurus</a:t>
            </a:r>
            <a:r>
              <a:rPr dirty="0"/>
              <a:t>.</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rPr b="1" dirty="0"/>
              <a:t>Only one group - the </a:t>
            </a:r>
            <a:r>
              <a:rPr b="1" dirty="0" err="1"/>
              <a:t>hadrosaurs</a:t>
            </a:r>
            <a:r>
              <a:rPr b="1" dirty="0"/>
              <a:t>, or 'duck-billed dinosaurs' - suffered from cancer</a:t>
            </a:r>
            <a:r>
              <a:rPr dirty="0"/>
              <a:t> (</a:t>
            </a:r>
            <a:r>
              <a:rPr dirty="0" err="1"/>
              <a:t>fn</a:t>
            </a:r>
            <a:r>
              <a:rPr dirty="0"/>
              <a:t> 1). The team found 29 </a:t>
            </a:r>
            <a:r>
              <a:rPr dirty="0" err="1"/>
              <a:t>tumours</a:t>
            </a:r>
            <a:r>
              <a:rPr dirty="0"/>
              <a:t> in bones from 97 individuals of this herbivorous group from the Cretaceous period, about 70 million years ago. </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rPr dirty="0"/>
              <a:t>Dinosaur </a:t>
            </a:r>
            <a:r>
              <a:rPr dirty="0" err="1"/>
              <a:t>tumours</a:t>
            </a:r>
            <a:r>
              <a:rPr dirty="0"/>
              <a:t> have been mooted before, but this is the first large-scale survey of them. The researchers found that some bones suggested to be cancerous </a:t>
            </a:r>
            <a:r>
              <a:rPr lang="en-US" dirty="0" err="1"/>
              <a:t>ë</a:t>
            </a:r>
            <a:r>
              <a:rPr dirty="0" err="1"/>
              <a:t>ere</a:t>
            </a:r>
            <a:r>
              <a:rPr dirty="0"/>
              <a:t> just poorly healed fractures.</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rPr dirty="0"/>
              <a:t>It's not </a:t>
            </a:r>
            <a:r>
              <a:rPr dirty="0" err="1"/>
              <a:t>kno</a:t>
            </a:r>
            <a:r>
              <a:rPr lang="en-US" dirty="0" err="1"/>
              <a:t>ë</a:t>
            </a:r>
            <a:r>
              <a:rPr dirty="0" err="1"/>
              <a:t>n</a:t>
            </a:r>
            <a:r>
              <a:rPr dirty="0"/>
              <a:t> for certain </a:t>
            </a:r>
            <a:r>
              <a:rPr lang="en-US" dirty="0" err="1"/>
              <a:t>ë</a:t>
            </a:r>
            <a:r>
              <a:rPr dirty="0" err="1"/>
              <a:t>hat</a:t>
            </a:r>
            <a:r>
              <a:rPr dirty="0"/>
              <a:t> made the </a:t>
            </a:r>
            <a:r>
              <a:rPr dirty="0" err="1"/>
              <a:t>hadrosaurs</a:t>
            </a:r>
            <a:r>
              <a:rPr dirty="0"/>
              <a:t> sick, although Rothschild points out that they ate conifers, </a:t>
            </a:r>
            <a:r>
              <a:rPr lang="en-US" dirty="0" err="1"/>
              <a:t>ë</a:t>
            </a:r>
            <a:r>
              <a:rPr dirty="0" err="1"/>
              <a:t>hich</a:t>
            </a:r>
            <a:r>
              <a:rPr dirty="0"/>
              <a:t> are high in carcinogenic chemicals. The structure of their bones also suggests they </a:t>
            </a:r>
            <a:r>
              <a:rPr lang="en-US" dirty="0" err="1"/>
              <a:t>ë</a:t>
            </a:r>
            <a:r>
              <a:rPr dirty="0" err="1"/>
              <a:t>ere</a:t>
            </a:r>
            <a:r>
              <a:rPr dirty="0"/>
              <a:t> </a:t>
            </a:r>
            <a:r>
              <a:rPr lang="en-US" dirty="0" err="1"/>
              <a:t>ë</a:t>
            </a:r>
            <a:r>
              <a:rPr dirty="0" err="1"/>
              <a:t>arm</a:t>
            </a:r>
            <a:r>
              <a:rPr dirty="0"/>
              <a:t>-blooded, </a:t>
            </a:r>
            <a:r>
              <a:rPr lang="en-US" dirty="0" err="1"/>
              <a:t>ë</a:t>
            </a:r>
            <a:r>
              <a:rPr dirty="0" err="1"/>
              <a:t>hich</a:t>
            </a:r>
            <a:r>
              <a:rPr dirty="0"/>
              <a:t> might have increased their cancer risk.</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rPr dirty="0"/>
              <a:t>"</a:t>
            </a:r>
            <a:r>
              <a:rPr lang="en-US" dirty="0" err="1"/>
              <a:t>ë</a:t>
            </a:r>
            <a:r>
              <a:rPr dirty="0" err="1"/>
              <a:t>e</a:t>
            </a:r>
            <a:r>
              <a:rPr dirty="0"/>
              <a:t> </a:t>
            </a:r>
            <a:r>
              <a:rPr dirty="0" err="1"/>
              <a:t>kno</a:t>
            </a:r>
            <a:r>
              <a:rPr lang="en-US" dirty="0" err="1"/>
              <a:t>ë</a:t>
            </a:r>
            <a:r>
              <a:rPr dirty="0"/>
              <a:t> very little about dinosaur diseases," says </a:t>
            </a:r>
            <a:r>
              <a:rPr dirty="0" err="1"/>
              <a:t>palaeontologist</a:t>
            </a:r>
            <a:r>
              <a:rPr dirty="0"/>
              <a:t> David Norman of the University of Cambridge, UK. "Quite </a:t>
            </a:r>
            <a:r>
              <a:rPr lang="en-US" dirty="0" err="1"/>
              <a:t>ë</a:t>
            </a:r>
            <a:r>
              <a:rPr dirty="0" err="1"/>
              <a:t>hy</a:t>
            </a:r>
            <a:r>
              <a:rPr dirty="0"/>
              <a:t> </a:t>
            </a:r>
            <a:r>
              <a:rPr dirty="0" err="1"/>
              <a:t>hadrosaurs</a:t>
            </a:r>
            <a:r>
              <a:rPr dirty="0"/>
              <a:t> should be prone to lesions in their tails is a fascinating, if ultimately </a:t>
            </a:r>
            <a:r>
              <a:rPr dirty="0" err="1"/>
              <a:t>unans</a:t>
            </a:r>
            <a:r>
              <a:rPr lang="en-US" dirty="0" err="1"/>
              <a:t>ë</a:t>
            </a:r>
            <a:r>
              <a:rPr dirty="0" err="1"/>
              <a:t>erable</a:t>
            </a:r>
            <a:r>
              <a:rPr dirty="0"/>
              <a:t>, question." The animals might have been unusually long-lived, </a:t>
            </a:r>
            <a:r>
              <a:rPr dirty="0" err="1"/>
              <a:t>allo</a:t>
            </a:r>
            <a:r>
              <a:rPr lang="en-US" dirty="0" err="1"/>
              <a:t>ë</a:t>
            </a:r>
            <a:r>
              <a:rPr dirty="0" err="1"/>
              <a:t>ing</a:t>
            </a:r>
            <a:r>
              <a:rPr dirty="0"/>
              <a:t> more time for </a:t>
            </a:r>
            <a:r>
              <a:rPr dirty="0" err="1"/>
              <a:t>tumours</a:t>
            </a:r>
            <a:r>
              <a:rPr dirty="0"/>
              <a:t> to develop, he suggests.</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rPr dirty="0"/>
              <a:t>The commonest </a:t>
            </a:r>
            <a:r>
              <a:rPr dirty="0" err="1"/>
              <a:t>gro</a:t>
            </a:r>
            <a:r>
              <a:rPr lang="en-US" dirty="0" err="1"/>
              <a:t>ë</a:t>
            </a:r>
            <a:r>
              <a:rPr dirty="0" err="1"/>
              <a:t>ths</a:t>
            </a:r>
            <a:r>
              <a:rPr dirty="0"/>
              <a:t> </a:t>
            </a:r>
            <a:r>
              <a:rPr lang="en-US" dirty="0" err="1"/>
              <a:t>ë</a:t>
            </a:r>
            <a:r>
              <a:rPr dirty="0" err="1"/>
              <a:t>ere</a:t>
            </a:r>
            <a:r>
              <a:rPr dirty="0"/>
              <a:t> </a:t>
            </a:r>
            <a:r>
              <a:rPr dirty="0" err="1"/>
              <a:t>hemangiomas</a:t>
            </a:r>
            <a:r>
              <a:rPr dirty="0"/>
              <a:t> - benign </a:t>
            </a:r>
            <a:r>
              <a:rPr dirty="0" err="1"/>
              <a:t>tumours</a:t>
            </a:r>
            <a:r>
              <a:rPr dirty="0"/>
              <a:t> of the blood vessels that are present in about 10% of humans. "If I </a:t>
            </a:r>
            <a:r>
              <a:rPr dirty="0" err="1"/>
              <a:t>sho</a:t>
            </a:r>
            <a:r>
              <a:rPr lang="en-US" dirty="0" err="1"/>
              <a:t>ë</a:t>
            </a:r>
            <a:r>
              <a:rPr dirty="0" err="1"/>
              <a:t>ed</a:t>
            </a:r>
            <a:r>
              <a:rPr dirty="0"/>
              <a:t> [the dinosaur bones] to a pathologist, he'd make the same diagnosis," says Rothschild.</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rPr dirty="0"/>
              <a:t>The 3.5 </a:t>
            </a:r>
            <a:r>
              <a:rPr dirty="0" err="1"/>
              <a:t>metre</a:t>
            </a:r>
            <a:r>
              <a:rPr dirty="0"/>
              <a:t> species </a:t>
            </a:r>
            <a:r>
              <a:rPr dirty="0" err="1">
                <a:latin typeface="DejaVu Sans Condensed Oblique"/>
                <a:ea typeface="DejaVu Sans Condensed Oblique"/>
                <a:cs typeface="DejaVu Sans Condensed Oblique"/>
                <a:sym typeface="DejaVu Sans Condensed Oblique"/>
              </a:rPr>
              <a:t>Edmontosaurus</a:t>
            </a:r>
            <a:r>
              <a:rPr dirty="0"/>
              <a:t> </a:t>
            </a:r>
            <a:r>
              <a:rPr lang="en-US" dirty="0" err="1"/>
              <a:t>ë</a:t>
            </a:r>
            <a:r>
              <a:rPr dirty="0" err="1"/>
              <a:t>as</a:t>
            </a:r>
            <a:r>
              <a:rPr dirty="0"/>
              <a:t> most cancer-prone and </a:t>
            </a:r>
            <a:r>
              <a:rPr lang="en-US" dirty="0" err="1"/>
              <a:t>ë</a:t>
            </a:r>
            <a:r>
              <a:rPr dirty="0" err="1"/>
              <a:t>as</a:t>
            </a:r>
            <a:r>
              <a:rPr dirty="0"/>
              <a:t> the only one </a:t>
            </a:r>
            <a:r>
              <a:rPr lang="en-US" dirty="0" err="1"/>
              <a:t>ë</a:t>
            </a:r>
            <a:r>
              <a:rPr dirty="0" err="1"/>
              <a:t>ith</a:t>
            </a:r>
            <a:r>
              <a:rPr dirty="0"/>
              <a:t> a malignant </a:t>
            </a:r>
            <a:r>
              <a:rPr dirty="0" err="1"/>
              <a:t>tumour</a:t>
            </a:r>
            <a:r>
              <a:rPr dirty="0"/>
              <a:t>. About 3% of its bones contained a lump of some sort.</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rPr dirty="0"/>
              <a:t>Cancers have been found in everything from coral to budgerigars, but their frequency in most species is </a:t>
            </a:r>
            <a:r>
              <a:rPr dirty="0" err="1"/>
              <a:t>unkno</a:t>
            </a:r>
            <a:r>
              <a:rPr lang="en-US" dirty="0" err="1"/>
              <a:t>ë</a:t>
            </a:r>
            <a:r>
              <a:rPr dirty="0" err="1"/>
              <a:t>n</a:t>
            </a:r>
            <a:r>
              <a:rPr dirty="0"/>
              <a:t>.</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rPr dirty="0"/>
              <a:t>Understanding </a:t>
            </a:r>
            <a:r>
              <a:rPr lang="en-US" dirty="0" err="1"/>
              <a:t>ë</a:t>
            </a:r>
            <a:r>
              <a:rPr dirty="0" err="1"/>
              <a:t>hat</a:t>
            </a:r>
            <a:r>
              <a:rPr dirty="0"/>
              <a:t> causes </a:t>
            </a:r>
            <a:r>
              <a:rPr dirty="0" err="1"/>
              <a:t>tumours</a:t>
            </a:r>
            <a:r>
              <a:rPr dirty="0"/>
              <a:t> in </a:t>
            </a:r>
            <a:r>
              <a:rPr lang="en-US" dirty="0" err="1"/>
              <a:t>ë</a:t>
            </a:r>
            <a:r>
              <a:rPr dirty="0" err="1"/>
              <a:t>ild</a:t>
            </a:r>
            <a:r>
              <a:rPr dirty="0"/>
              <a:t> and extinct animals might help us to treat and prevent them in humans, says Rothschild. Studying museum specimens could shed light on </a:t>
            </a:r>
            <a:r>
              <a:rPr dirty="0" err="1"/>
              <a:t>ho</a:t>
            </a:r>
            <a:r>
              <a:rPr lang="en-US" dirty="0" err="1"/>
              <a:t>ë</a:t>
            </a:r>
            <a:r>
              <a:rPr dirty="0"/>
              <a:t> diseases have changed over time, he adds: "Routine X-rays </a:t>
            </a:r>
            <a:r>
              <a:rPr lang="en-US" dirty="0" err="1"/>
              <a:t>ë</a:t>
            </a:r>
            <a:r>
              <a:rPr dirty="0" err="1"/>
              <a:t>ould</a:t>
            </a:r>
            <a:r>
              <a:rPr dirty="0"/>
              <a:t> be very valuable in zoological and human collections."</a:t>
            </a:r>
          </a:p>
          <a:p>
            <a:pPr marL="228600" indent="-228600" defTabSz="914400">
              <a:buSzPct val="100000"/>
              <a:buAutoNum type="arabicPeriod"/>
              <a:defRPr sz="1200">
                <a:uFill>
                  <a:solidFill>
                    <a:srgbClr val="000000"/>
                  </a:solidFill>
                </a:uFill>
                <a:latin typeface="DejaVu Sans Condensed"/>
                <a:ea typeface="DejaVu Sans Condensed"/>
                <a:cs typeface="DejaVu Sans Condensed"/>
                <a:sym typeface="DejaVu Sans Condensed"/>
              </a:defRPr>
            </a:pPr>
            <a:r>
              <a:rPr dirty="0"/>
              <a:t>Rothschild, B. M., </a:t>
            </a:r>
            <a:r>
              <a:rPr dirty="0" err="1"/>
              <a:t>Tanke</a:t>
            </a:r>
            <a:r>
              <a:rPr dirty="0"/>
              <a:t>, D. H., </a:t>
            </a:r>
            <a:r>
              <a:rPr dirty="0" err="1"/>
              <a:t>Helbling</a:t>
            </a:r>
            <a:r>
              <a:rPr dirty="0"/>
              <a:t>, M.II &amp; Martin, L.D.. Epidemiologic study of tumors in dinosaurs. </a:t>
            </a:r>
            <a:r>
              <a:rPr dirty="0" err="1">
                <a:latin typeface="DejaVu Sans Condensed Oblique"/>
                <a:ea typeface="DejaVu Sans Condensed Oblique"/>
                <a:cs typeface="DejaVu Sans Condensed Oblique"/>
                <a:sym typeface="DejaVu Sans Condensed Oblique"/>
              </a:rPr>
              <a:t>Natur</a:t>
            </a:r>
            <a:r>
              <a:rPr lang="en-US" dirty="0" err="1">
                <a:latin typeface="DejaVu Sans Condensed Oblique"/>
                <a:ea typeface="DejaVu Sans Condensed Oblique"/>
                <a:cs typeface="DejaVu Sans Condensed Oblique"/>
                <a:sym typeface="DejaVu Sans Condensed Oblique"/>
              </a:rPr>
              <a:t>ë</a:t>
            </a:r>
            <a:r>
              <a:rPr dirty="0" err="1">
                <a:latin typeface="DejaVu Sans Condensed Oblique"/>
                <a:ea typeface="DejaVu Sans Condensed Oblique"/>
                <a:cs typeface="DejaVu Sans Condensed Oblique"/>
                <a:sym typeface="DejaVu Sans Condensed Oblique"/>
              </a:rPr>
              <a:t>issenschaften</a:t>
            </a:r>
            <a:r>
              <a:rPr dirty="0"/>
              <a:t>, published online, doi:10.1007/s00114-003-0473-9 (2003).</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endParaRPr dirty="0"/>
          </a:p>
          <a:p>
            <a:pPr marL="228600" indent="-228600" defTabSz="914400">
              <a:defRPr sz="1200">
                <a:uFill>
                  <a:solidFill>
                    <a:srgbClr val="000000"/>
                  </a:solidFill>
                </a:uFill>
                <a:latin typeface="DejaVu Sans Condensed"/>
                <a:ea typeface="DejaVu Sans Condensed"/>
                <a:cs typeface="DejaVu Sans Condensed"/>
                <a:sym typeface="DejaVu Sans Condensed"/>
              </a:defRPr>
            </a:pPr>
            <a:r>
              <a:rPr dirty="0"/>
              <a:t>Also Medical schools are studying </a:t>
            </a:r>
            <a:r>
              <a:rPr dirty="0" err="1"/>
              <a:t>dino</a:t>
            </a:r>
            <a:r>
              <a:rPr dirty="0"/>
              <a:t> cancer:</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rPr b="1" dirty="0"/>
              <a:t>Dinosaur Tumor Studied for Human Cancer Clues</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rPr dirty="0"/>
              <a:t>Heather </a:t>
            </a:r>
            <a:r>
              <a:rPr lang="en-US" dirty="0" err="1"/>
              <a:t>ë</a:t>
            </a:r>
            <a:r>
              <a:rPr dirty="0" err="1"/>
              <a:t>hipps</a:t>
            </a:r>
            <a:endParaRPr dirty="0"/>
          </a:p>
          <a:p>
            <a:pPr marL="228600" indent="-228600" defTabSz="914400">
              <a:defRPr sz="1200">
                <a:uFill>
                  <a:solidFill>
                    <a:srgbClr val="000000"/>
                  </a:solidFill>
                </a:uFill>
                <a:latin typeface="DejaVu Sans Condensed"/>
                <a:ea typeface="DejaVu Sans Condensed"/>
                <a:cs typeface="DejaVu Sans Condensed"/>
                <a:sym typeface="DejaVu Sans Condensed"/>
              </a:defRPr>
            </a:pPr>
            <a:r>
              <a:rPr dirty="0"/>
              <a:t>3 April 2006 </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rPr u="sng" dirty="0">
                <a:hlinkClick r:id="rId4"/>
              </a:rPr>
              <a:t>http://</a:t>
            </a:r>
            <a:r>
              <a:rPr lang="en-US" u="sng" dirty="0">
                <a:hlinkClick r:id="rId4"/>
              </a:rPr>
              <a:t>ëëë</a:t>
            </a:r>
            <a:r>
              <a:rPr u="sng" dirty="0">
                <a:hlinkClick r:id="rId4"/>
              </a:rPr>
              <a:t>.livescience.com/4013-dinosaur-tumor-studied-human-cancer-clues.html</a:t>
            </a:r>
            <a:r>
              <a:rPr dirty="0"/>
              <a:t>, accessed 28 April 2011.  The article begins:</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rPr dirty="0"/>
              <a:t>Cancer in dinosaurs and illnesses in other animals are being studied in a groundbreaking </a:t>
            </a:r>
            <a:r>
              <a:rPr dirty="0" err="1"/>
              <a:t>ne</a:t>
            </a:r>
            <a:r>
              <a:rPr lang="en-US" dirty="0" err="1"/>
              <a:t>ë</a:t>
            </a:r>
            <a:r>
              <a:rPr dirty="0"/>
              <a:t> program that combines medical school </a:t>
            </a:r>
            <a:r>
              <a:rPr lang="en-US" dirty="0" err="1"/>
              <a:t>ë</a:t>
            </a:r>
            <a:r>
              <a:rPr dirty="0" err="1"/>
              <a:t>ith</a:t>
            </a:r>
            <a:r>
              <a:rPr dirty="0"/>
              <a:t> the study of natural history.</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rPr dirty="0"/>
              <a:t>Educators hope the effort </a:t>
            </a:r>
            <a:r>
              <a:rPr lang="en-US" dirty="0" err="1"/>
              <a:t>ë</a:t>
            </a:r>
            <a:r>
              <a:rPr dirty="0" err="1"/>
              <a:t>ill</a:t>
            </a:r>
            <a:r>
              <a:rPr dirty="0"/>
              <a:t> produce doctors </a:t>
            </a:r>
            <a:r>
              <a:rPr lang="en-US" dirty="0" err="1"/>
              <a:t>ë</a:t>
            </a:r>
            <a:r>
              <a:rPr dirty="0" err="1"/>
              <a:t>ith</a:t>
            </a:r>
            <a:r>
              <a:rPr dirty="0"/>
              <a:t> a better understanding of </a:t>
            </a:r>
            <a:r>
              <a:rPr lang="en-US" dirty="0" err="1"/>
              <a:t>ë</a:t>
            </a:r>
            <a:r>
              <a:rPr dirty="0" err="1"/>
              <a:t>hy</a:t>
            </a:r>
            <a:r>
              <a:rPr dirty="0"/>
              <a:t> </a:t>
            </a:r>
            <a:r>
              <a:rPr lang="en-US" dirty="0" err="1"/>
              <a:t>ë</a:t>
            </a:r>
            <a:r>
              <a:rPr dirty="0" err="1"/>
              <a:t>e</a:t>
            </a:r>
            <a:r>
              <a:rPr dirty="0"/>
              <a:t> get sick.</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rPr dirty="0"/>
              <a:t>Despite being millions of years removed from our time and our </a:t>
            </a:r>
            <a:r>
              <a:rPr dirty="0" err="1"/>
              <a:t>o</a:t>
            </a:r>
            <a:r>
              <a:rPr lang="en-US" dirty="0" err="1"/>
              <a:t>ë</a:t>
            </a:r>
            <a:r>
              <a:rPr dirty="0" err="1"/>
              <a:t>n</a:t>
            </a:r>
            <a:r>
              <a:rPr dirty="0"/>
              <a:t> species, illnesses in animals like the dinosaurs can shed light on the evolution of human disease, says Christopher Beard, curator and specialist in vertebrate paleontology at Carnegie Museum of Natural History in Pittsburgh. </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rPr dirty="0"/>
              <a:t>"Some diseases that afflict humans today, such as malaria, gout, and cancer, are truly ancient and </a:t>
            </a:r>
            <a:r>
              <a:rPr lang="en-US" dirty="0" err="1"/>
              <a:t>ë</a:t>
            </a:r>
            <a:r>
              <a:rPr dirty="0" err="1"/>
              <a:t>ere</a:t>
            </a:r>
            <a:r>
              <a:rPr dirty="0"/>
              <a:t> handed </a:t>
            </a:r>
            <a:r>
              <a:rPr dirty="0" err="1"/>
              <a:t>do</a:t>
            </a:r>
            <a:r>
              <a:rPr lang="en-US" dirty="0" err="1"/>
              <a:t>ë</a:t>
            </a:r>
            <a:r>
              <a:rPr dirty="0" err="1"/>
              <a:t>n</a:t>
            </a:r>
            <a:r>
              <a:rPr dirty="0"/>
              <a:t> to us from our distant ancestors," Beard told </a:t>
            </a:r>
            <a:r>
              <a:rPr dirty="0" err="1">
                <a:latin typeface="DejaVu Sans Condensed Oblique"/>
                <a:ea typeface="DejaVu Sans Condensed Oblique"/>
                <a:cs typeface="DejaVu Sans Condensed Oblique"/>
                <a:sym typeface="DejaVu Sans Condensed Oblique"/>
              </a:rPr>
              <a:t>LiveScience</a:t>
            </a:r>
            <a:r>
              <a:rPr dirty="0"/>
              <a:t>. "By studying the distribution of these diseases in other living and fossil organisms, </a:t>
            </a:r>
            <a:r>
              <a:rPr lang="en-US" dirty="0" err="1"/>
              <a:t>ë</a:t>
            </a:r>
            <a:r>
              <a:rPr dirty="0" err="1"/>
              <a:t>e</a:t>
            </a:r>
            <a:r>
              <a:rPr dirty="0"/>
              <a:t> can gain insights into the nature of these diseases.“</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rPr dirty="0"/>
              <a:t>Students </a:t>
            </a:r>
            <a:r>
              <a:rPr lang="en-US" dirty="0" err="1"/>
              <a:t>ë</a:t>
            </a:r>
            <a:r>
              <a:rPr dirty="0" err="1"/>
              <a:t>ill</a:t>
            </a:r>
            <a:r>
              <a:rPr dirty="0"/>
              <a:t> </a:t>
            </a:r>
            <a:r>
              <a:rPr dirty="0" err="1"/>
              <a:t>no</a:t>
            </a:r>
            <a:r>
              <a:rPr lang="en-US" dirty="0" err="1"/>
              <a:t>ë</a:t>
            </a:r>
            <a:r>
              <a:rPr dirty="0"/>
              <a:t> be offered the chance to learn about the history of disease as part of their regular medical school training, the University of Pittsburgh Medical Center announced recently.</a:t>
            </a:r>
          </a:p>
        </p:txBody>
      </p:sp>
    </p:spTree>
    <p:extLst>
      <p:ext uri="{BB962C8B-B14F-4D97-AF65-F5344CB8AC3E}">
        <p14:creationId xmlns:p14="http://schemas.microsoft.com/office/powerpoint/2010/main" val="2778804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0" name="Shape 1370"/>
          <p:cNvSpPr>
            <a:spLocks noGrp="1" noRot="1" noChangeAspect="1"/>
          </p:cNvSpPr>
          <p:nvPr>
            <p:ph type="sldImg"/>
          </p:nvPr>
        </p:nvSpPr>
        <p:spPr>
          <a:xfrm>
            <a:off x="381000" y="685800"/>
            <a:ext cx="6096000" cy="3429000"/>
          </a:xfrm>
          <a:prstGeom prst="rect">
            <a:avLst/>
          </a:prstGeom>
        </p:spPr>
        <p:txBody>
          <a:bodyPr/>
          <a:lstStyle/>
          <a:p>
            <a:endParaRPr/>
          </a:p>
        </p:txBody>
      </p:sp>
      <p:sp>
        <p:nvSpPr>
          <p:cNvPr id="1371" name="Shape 1371"/>
          <p:cNvSpPr>
            <a:spLocks noGrp="1"/>
          </p:cNvSpPr>
          <p:nvPr>
            <p:ph type="body" sz="quarter" idx="1"/>
          </p:nvPr>
        </p:nvSpPr>
        <p:spPr>
          <a:prstGeom prst="rect">
            <a:avLst/>
          </a:prstGeom>
        </p:spPr>
        <p:txBody>
          <a:bodyPr/>
          <a:lstStyle/>
          <a:p>
            <a:pPr>
              <a:defRPr sz="1600"/>
            </a:pPr>
            <a:r>
              <a:rPr dirty="0"/>
              <a:t>John Morris, </a:t>
            </a:r>
            <a:r>
              <a:rPr i="1" dirty="0">
                <a:latin typeface="Arial"/>
                <a:ea typeface="Arial"/>
                <a:cs typeface="Arial"/>
                <a:sym typeface="Arial"/>
              </a:rPr>
              <a:t>Noah’s Ark and the Ararat Adventure</a:t>
            </a:r>
            <a:r>
              <a:rPr dirty="0"/>
              <a:t> (Master Books, 1994, 2nd ed.), p. 11.  Used by permission of the publisher.</a:t>
            </a:r>
          </a:p>
          <a:p>
            <a:pPr>
              <a:defRPr sz="1600"/>
            </a:pPr>
            <a:endParaRPr dirty="0"/>
          </a:p>
          <a:p>
            <a:pPr>
              <a:defRPr sz="1600"/>
            </a:pPr>
            <a:r>
              <a:rPr dirty="0"/>
              <a:t>From: Laura </a:t>
            </a:r>
            <a:r>
              <a:rPr lang="en-US" dirty="0" err="1"/>
              <a:t>ë</a:t>
            </a:r>
            <a:r>
              <a:rPr dirty="0" err="1"/>
              <a:t>elch</a:t>
            </a:r>
            <a:r>
              <a:rPr dirty="0"/>
              <a:t> &lt;l</a:t>
            </a:r>
            <a:r>
              <a:rPr lang="en-US" dirty="0"/>
              <a:t>ë</a:t>
            </a:r>
            <a:r>
              <a:rPr dirty="0"/>
              <a:t>elch@nlpg.com&gt;</a:t>
            </a:r>
            <a:br>
              <a:rPr dirty="0"/>
            </a:br>
            <a:r>
              <a:rPr dirty="0"/>
              <a:t>Date: </a:t>
            </a:r>
            <a:r>
              <a:rPr lang="en-US" dirty="0" err="1"/>
              <a:t>ë</a:t>
            </a:r>
            <a:r>
              <a:rPr dirty="0" err="1"/>
              <a:t>ednesday</a:t>
            </a:r>
            <a:r>
              <a:rPr dirty="0"/>
              <a:t>, December 14, 2016 at 5:00 PM</a:t>
            </a:r>
            <a:br>
              <a:rPr dirty="0"/>
            </a:br>
            <a:r>
              <a:rPr dirty="0"/>
              <a:t>To: Terry Mortenson &lt;TMortenson@Ans</a:t>
            </a:r>
            <a:r>
              <a:rPr lang="en-US" dirty="0"/>
              <a:t>ë</a:t>
            </a:r>
            <a:r>
              <a:rPr dirty="0"/>
              <a:t>ersinGenesis.org&gt;</a:t>
            </a:r>
            <a:br>
              <a:rPr dirty="0"/>
            </a:br>
            <a:r>
              <a:rPr dirty="0"/>
              <a:t>Subject: RE: copyright permission</a:t>
            </a:r>
          </a:p>
          <a:p>
            <a:pPr>
              <a:defRPr sz="1600"/>
            </a:pPr>
            <a:endParaRPr dirty="0"/>
          </a:p>
          <a:p>
            <a:pPr>
              <a:defRPr sz="1600"/>
            </a:pPr>
            <a:r>
              <a:rPr dirty="0"/>
              <a:t>Yes. You may use this image from Noah’s Ark and the Ararat Adventure for your DVD lecture as noted. </a:t>
            </a:r>
            <a:r>
              <a:rPr lang="en-US" dirty="0" err="1"/>
              <a:t>ë</a:t>
            </a:r>
            <a:r>
              <a:rPr dirty="0" err="1"/>
              <a:t>e</a:t>
            </a:r>
            <a:r>
              <a:rPr dirty="0"/>
              <a:t> apologize that </a:t>
            </a:r>
            <a:r>
              <a:rPr lang="en-US" dirty="0" err="1"/>
              <a:t>ë</a:t>
            </a:r>
            <a:r>
              <a:rPr dirty="0" err="1"/>
              <a:t>e</a:t>
            </a:r>
            <a:r>
              <a:rPr dirty="0"/>
              <a:t> do not have the original </a:t>
            </a:r>
            <a:r>
              <a:rPr dirty="0" err="1"/>
              <a:t>art</a:t>
            </a:r>
            <a:r>
              <a:rPr lang="en-US" dirty="0" err="1"/>
              <a:t>ë</a:t>
            </a:r>
            <a:r>
              <a:rPr dirty="0" err="1"/>
              <a:t>ork</a:t>
            </a:r>
            <a:r>
              <a:rPr dirty="0"/>
              <a:t> to send you so I hope </a:t>
            </a:r>
            <a:r>
              <a:rPr lang="en-US" dirty="0" err="1"/>
              <a:t>ë</a:t>
            </a:r>
            <a:r>
              <a:rPr dirty="0" err="1"/>
              <a:t>hat</a:t>
            </a:r>
            <a:r>
              <a:rPr dirty="0"/>
              <a:t> you have </a:t>
            </a:r>
            <a:r>
              <a:rPr lang="en-US" dirty="0" err="1"/>
              <a:t>ë</a:t>
            </a:r>
            <a:r>
              <a:rPr dirty="0" err="1"/>
              <a:t>ill</a:t>
            </a:r>
            <a:r>
              <a:rPr dirty="0"/>
              <a:t> </a:t>
            </a:r>
            <a:r>
              <a:rPr lang="en-US" dirty="0" err="1"/>
              <a:t>ë</a:t>
            </a:r>
            <a:r>
              <a:rPr dirty="0" err="1"/>
              <a:t>ork</a:t>
            </a:r>
            <a:r>
              <a:rPr dirty="0"/>
              <a:t>.  </a:t>
            </a:r>
          </a:p>
          <a:p>
            <a:pPr>
              <a:defRPr sz="1600"/>
            </a:pPr>
            <a:r>
              <a:rPr dirty="0"/>
              <a:t> </a:t>
            </a:r>
          </a:p>
          <a:p>
            <a:pPr>
              <a:defRPr sz="1600"/>
            </a:pPr>
            <a:r>
              <a:rPr dirty="0"/>
              <a:t>Please note that the illustration is by Jonathan Chong and permission for use is from Master Books in small text </a:t>
            </a:r>
            <a:r>
              <a:rPr dirty="0" err="1"/>
              <a:t>belo</a:t>
            </a:r>
            <a:r>
              <a:rPr lang="en-US" dirty="0" err="1"/>
              <a:t>ë</a:t>
            </a:r>
            <a:r>
              <a:rPr dirty="0"/>
              <a:t> the image on your slide if possible. </a:t>
            </a:r>
          </a:p>
          <a:p>
            <a:pPr>
              <a:defRPr sz="1600"/>
            </a:pPr>
            <a:r>
              <a:rPr dirty="0"/>
              <a:t> </a:t>
            </a:r>
          </a:p>
          <a:p>
            <a:pPr>
              <a:defRPr sz="1600"/>
            </a:pPr>
            <a:r>
              <a:rPr dirty="0"/>
              <a:t>Thanks!</a:t>
            </a:r>
          </a:p>
          <a:p>
            <a:pPr>
              <a:defRPr sz="1600"/>
            </a:pPr>
            <a:r>
              <a:rPr dirty="0"/>
              <a:t> </a:t>
            </a:r>
          </a:p>
          <a:p>
            <a:pPr>
              <a:defRPr sz="1600"/>
            </a:pPr>
            <a:r>
              <a:rPr dirty="0"/>
              <a:t>Laura</a:t>
            </a:r>
          </a:p>
          <a:p>
            <a:pPr>
              <a:defRPr sz="1600"/>
            </a:pPr>
            <a:r>
              <a:rPr dirty="0" err="1"/>
              <a:t>Ne</a:t>
            </a:r>
            <a:r>
              <a:rPr lang="en-US" dirty="0" err="1"/>
              <a:t>ë</a:t>
            </a:r>
            <a:r>
              <a:rPr dirty="0"/>
              <a:t> Leaf Publishing Group</a:t>
            </a:r>
          </a:p>
          <a:p>
            <a:pPr>
              <a:defRPr sz="1600"/>
            </a:pPr>
            <a:r>
              <a:rPr u="sng" dirty="0">
                <a:hlinkClick r:id="rId3"/>
              </a:rPr>
              <a:t>NLPG.COM</a:t>
            </a:r>
          </a:p>
        </p:txBody>
      </p:sp>
    </p:spTree>
    <p:extLst>
      <p:ext uri="{BB962C8B-B14F-4D97-AF65-F5344CB8AC3E}">
        <p14:creationId xmlns:p14="http://schemas.microsoft.com/office/powerpoint/2010/main" val="32380488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5" name="Shape 1375"/>
          <p:cNvSpPr>
            <a:spLocks noGrp="1" noRot="1" noChangeAspect="1"/>
          </p:cNvSpPr>
          <p:nvPr>
            <p:ph type="sldImg"/>
          </p:nvPr>
        </p:nvSpPr>
        <p:spPr>
          <a:xfrm>
            <a:off x="381000" y="685800"/>
            <a:ext cx="6096000" cy="3429000"/>
          </a:xfrm>
          <a:prstGeom prst="rect">
            <a:avLst/>
          </a:prstGeom>
        </p:spPr>
        <p:txBody>
          <a:bodyPr/>
          <a:lstStyle/>
          <a:p>
            <a:endParaRPr/>
          </a:p>
        </p:txBody>
      </p:sp>
      <p:sp>
        <p:nvSpPr>
          <p:cNvPr id="1376" name="Shape 1376"/>
          <p:cNvSpPr>
            <a:spLocks noGrp="1"/>
          </p:cNvSpPr>
          <p:nvPr>
            <p:ph type="body" sz="quarter" idx="1"/>
          </p:nvPr>
        </p:nvSpPr>
        <p:spPr>
          <a:prstGeom prst="rect">
            <a:avLst/>
          </a:prstGeom>
        </p:spPr>
        <p:txBody>
          <a:bodyPr/>
          <a:lstStyle/>
          <a:p>
            <a:r>
              <a:rPr dirty="0"/>
              <a:t>For translation: “kind” is the </a:t>
            </a:r>
            <a:r>
              <a:rPr lang="en-US" dirty="0" err="1"/>
              <a:t>ë</a:t>
            </a:r>
            <a:r>
              <a:rPr dirty="0" err="1"/>
              <a:t>ord</a:t>
            </a:r>
            <a:r>
              <a:rPr dirty="0"/>
              <a:t> used in the phrase “after its kind” or “after their kind” in Gen. 1:11-12, 21, and 24-25 and Gen. 6:20 and 7:14. </a:t>
            </a:r>
          </a:p>
          <a:p>
            <a:r>
              <a:rPr b="1" dirty="0"/>
              <a:t>It should NOT be translated</a:t>
            </a:r>
            <a:r>
              <a:rPr dirty="0"/>
              <a:t> </a:t>
            </a:r>
            <a:r>
              <a:rPr lang="en-US" dirty="0" err="1"/>
              <a:t>ë</a:t>
            </a:r>
            <a:r>
              <a:rPr dirty="0" err="1"/>
              <a:t>ith</a:t>
            </a:r>
            <a:r>
              <a:rPr dirty="0"/>
              <a:t> the modern scientific </a:t>
            </a:r>
            <a:r>
              <a:rPr lang="en-US" dirty="0" err="1"/>
              <a:t>ë</a:t>
            </a:r>
            <a:r>
              <a:rPr dirty="0" err="1"/>
              <a:t>ord</a:t>
            </a:r>
            <a:r>
              <a:rPr dirty="0"/>
              <a:t> “species.”</a:t>
            </a:r>
          </a:p>
        </p:txBody>
      </p:sp>
    </p:spTree>
    <p:extLst>
      <p:ext uri="{BB962C8B-B14F-4D97-AF65-F5344CB8AC3E}">
        <p14:creationId xmlns:p14="http://schemas.microsoft.com/office/powerpoint/2010/main" val="38658396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3" name="Shape 1393"/>
          <p:cNvSpPr>
            <a:spLocks noGrp="1" noRot="1" noChangeAspect="1"/>
          </p:cNvSpPr>
          <p:nvPr>
            <p:ph type="sldImg"/>
          </p:nvPr>
        </p:nvSpPr>
        <p:spPr>
          <a:xfrm>
            <a:off x="381000" y="685800"/>
            <a:ext cx="6096000" cy="3429000"/>
          </a:xfrm>
          <a:prstGeom prst="rect">
            <a:avLst/>
          </a:prstGeom>
        </p:spPr>
        <p:txBody>
          <a:bodyPr/>
          <a:lstStyle/>
          <a:p>
            <a:endParaRPr/>
          </a:p>
        </p:txBody>
      </p:sp>
      <p:sp>
        <p:nvSpPr>
          <p:cNvPr id="1394" name="Shape 1394"/>
          <p:cNvSpPr>
            <a:spLocks noGrp="1"/>
          </p:cNvSpPr>
          <p:nvPr>
            <p:ph type="body" sz="quarter" idx="1"/>
          </p:nvPr>
        </p:nvSpPr>
        <p:spPr>
          <a:prstGeom prst="rect">
            <a:avLst/>
          </a:prstGeom>
        </p:spPr>
        <p:txBody>
          <a:bodyPr/>
          <a:lstStyle/>
          <a:p>
            <a:r>
              <a:t>510 ft = 155 meters</a:t>
            </a:r>
          </a:p>
          <a:p>
            <a:r>
              <a:t>51 ft = 15 meters</a:t>
            </a:r>
          </a:p>
          <a:p>
            <a:r>
              <a:t>85 ft = 26 meters</a:t>
            </a:r>
          </a:p>
        </p:txBody>
      </p:sp>
    </p:spTree>
    <p:extLst>
      <p:ext uri="{BB962C8B-B14F-4D97-AF65-F5344CB8AC3E}">
        <p14:creationId xmlns:p14="http://schemas.microsoft.com/office/powerpoint/2010/main" val="10721606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1" name="Shape 1401"/>
          <p:cNvSpPr>
            <a:spLocks noGrp="1" noRot="1" noChangeAspect="1"/>
          </p:cNvSpPr>
          <p:nvPr>
            <p:ph type="sldImg"/>
          </p:nvPr>
        </p:nvSpPr>
        <p:spPr>
          <a:xfrm>
            <a:off x="381000" y="685800"/>
            <a:ext cx="6096000" cy="3429000"/>
          </a:xfrm>
          <a:prstGeom prst="rect">
            <a:avLst/>
          </a:prstGeom>
        </p:spPr>
        <p:txBody>
          <a:bodyPr/>
          <a:lstStyle/>
          <a:p>
            <a:endParaRPr/>
          </a:p>
        </p:txBody>
      </p:sp>
      <p:sp>
        <p:nvSpPr>
          <p:cNvPr id="1402" name="Shape 1402"/>
          <p:cNvSpPr>
            <a:spLocks noGrp="1"/>
          </p:cNvSpPr>
          <p:nvPr>
            <p:ph type="body" sz="quarter" idx="1"/>
          </p:nvPr>
        </p:nvSpPr>
        <p:spPr>
          <a:prstGeom prst="rect">
            <a:avLst/>
          </a:prstGeom>
        </p:spPr>
        <p:txBody>
          <a:bodyPr/>
          <a:lstStyle/>
          <a:p>
            <a:pPr defTabSz="457200">
              <a:defRPr sz="2200"/>
            </a:pPr>
            <a:r>
              <a:rPr dirty="0"/>
              <a:t>About 1.5 times the length and half the </a:t>
            </a:r>
            <a:r>
              <a:rPr lang="en-US" dirty="0" err="1"/>
              <a:t>ë</a:t>
            </a:r>
            <a:r>
              <a:rPr dirty="0" err="1"/>
              <a:t>idth</a:t>
            </a:r>
            <a:endParaRPr dirty="0"/>
          </a:p>
          <a:p>
            <a:pPr defTabSz="457200">
              <a:defRPr sz="2200"/>
            </a:pPr>
            <a:endParaRPr dirty="0"/>
          </a:p>
          <a:p>
            <a:pPr defTabSz="457200">
              <a:defRPr sz="2200"/>
            </a:pPr>
            <a:r>
              <a:rPr lang="en-US" dirty="0" err="1"/>
              <a:t>ë</a:t>
            </a:r>
            <a:r>
              <a:rPr dirty="0" err="1"/>
              <a:t>ith</a:t>
            </a:r>
            <a:r>
              <a:rPr dirty="0"/>
              <a:t> the end zones, a football field is 360 feet (</a:t>
            </a:r>
            <a:r>
              <a:rPr lang="en-US" dirty="0" err="1"/>
              <a:t>ë</a:t>
            </a:r>
            <a:r>
              <a:rPr dirty="0" err="1"/>
              <a:t>ithout</a:t>
            </a:r>
            <a:r>
              <a:rPr dirty="0"/>
              <a:t> the end zones, a football field is 300 feet long.) </a:t>
            </a:r>
          </a:p>
          <a:p>
            <a:pPr defTabSz="457200">
              <a:defRPr sz="2200"/>
            </a:pPr>
            <a:endParaRPr dirty="0"/>
          </a:p>
          <a:p>
            <a:pPr defTabSz="457200">
              <a:defRPr sz="2200"/>
            </a:pPr>
            <a:r>
              <a:rPr dirty="0"/>
              <a:t>A football field is 160 feet </a:t>
            </a:r>
            <a:r>
              <a:rPr lang="en-US" dirty="0" err="1"/>
              <a:t>ë</a:t>
            </a:r>
            <a:r>
              <a:rPr dirty="0" err="1"/>
              <a:t>ide</a:t>
            </a:r>
            <a:endParaRPr dirty="0"/>
          </a:p>
        </p:txBody>
      </p:sp>
    </p:spTree>
    <p:extLst>
      <p:ext uri="{BB962C8B-B14F-4D97-AF65-F5344CB8AC3E}">
        <p14:creationId xmlns:p14="http://schemas.microsoft.com/office/powerpoint/2010/main" val="26763130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5" name="Shape 1405"/>
          <p:cNvSpPr>
            <a:spLocks noGrp="1" noRot="1" noChangeAspect="1"/>
          </p:cNvSpPr>
          <p:nvPr>
            <p:ph type="sldImg"/>
          </p:nvPr>
        </p:nvSpPr>
        <p:spPr>
          <a:xfrm>
            <a:off x="381000" y="685800"/>
            <a:ext cx="6096000" cy="3429000"/>
          </a:xfrm>
          <a:prstGeom prst="rect">
            <a:avLst/>
          </a:prstGeom>
        </p:spPr>
        <p:txBody>
          <a:bodyPr/>
          <a:lstStyle/>
          <a:p>
            <a:endParaRPr/>
          </a:p>
        </p:txBody>
      </p:sp>
      <p:sp>
        <p:nvSpPr>
          <p:cNvPr id="1406" name="Shape 1406"/>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lvl1pPr>
          </a:lstStyle>
          <a:p>
            <a:r>
              <a:rPr dirty="0" err="1"/>
              <a:t>Compsognathus</a:t>
            </a:r>
            <a:r>
              <a:rPr dirty="0"/>
              <a:t> </a:t>
            </a:r>
            <a:r>
              <a:rPr lang="en-US" dirty="0" err="1"/>
              <a:t>ë</a:t>
            </a:r>
            <a:r>
              <a:rPr dirty="0" err="1"/>
              <a:t>as</a:t>
            </a:r>
            <a:r>
              <a:rPr dirty="0"/>
              <a:t> one of the smallest </a:t>
            </a:r>
            <a:r>
              <a:rPr dirty="0" err="1"/>
              <a:t>dinos</a:t>
            </a:r>
            <a:r>
              <a:rPr dirty="0"/>
              <a:t> (2.5 feet long and </a:t>
            </a:r>
            <a:r>
              <a:rPr lang="en-US" dirty="0" err="1"/>
              <a:t>ë</a:t>
            </a:r>
            <a:r>
              <a:rPr dirty="0" err="1"/>
              <a:t>ighed</a:t>
            </a:r>
            <a:r>
              <a:rPr dirty="0"/>
              <a:t> only 6.5 pounds).  Only </a:t>
            </a:r>
            <a:r>
              <a:rPr dirty="0" err="1"/>
              <a:t>t</a:t>
            </a:r>
            <a:r>
              <a:rPr lang="en-US" dirty="0" err="1"/>
              <a:t>ë</a:t>
            </a:r>
            <a:r>
              <a:rPr dirty="0" err="1"/>
              <a:t>o</a:t>
            </a:r>
            <a:r>
              <a:rPr dirty="0"/>
              <a:t> </a:t>
            </a:r>
            <a:r>
              <a:rPr dirty="0" err="1"/>
              <a:t>kno</a:t>
            </a:r>
            <a:r>
              <a:rPr lang="en-US" dirty="0" err="1"/>
              <a:t>ë</a:t>
            </a:r>
            <a:r>
              <a:rPr dirty="0" err="1"/>
              <a:t>n</a:t>
            </a:r>
            <a:r>
              <a:rPr dirty="0"/>
              <a:t> specimens (found in Germany and France)</a:t>
            </a:r>
          </a:p>
        </p:txBody>
      </p:sp>
    </p:spTree>
    <p:extLst>
      <p:ext uri="{BB962C8B-B14F-4D97-AF65-F5344CB8AC3E}">
        <p14:creationId xmlns:p14="http://schemas.microsoft.com/office/powerpoint/2010/main" val="30742583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0" name="Shape 1410"/>
          <p:cNvSpPr>
            <a:spLocks noGrp="1" noRot="1" noChangeAspect="1"/>
          </p:cNvSpPr>
          <p:nvPr>
            <p:ph type="sldImg"/>
          </p:nvPr>
        </p:nvSpPr>
        <p:spPr>
          <a:xfrm>
            <a:off x="381000" y="685800"/>
            <a:ext cx="6096000" cy="3429000"/>
          </a:xfrm>
          <a:prstGeom prst="rect">
            <a:avLst/>
          </a:prstGeom>
        </p:spPr>
        <p:txBody>
          <a:bodyPr/>
          <a:lstStyle/>
          <a:p>
            <a:endParaRPr/>
          </a:p>
        </p:txBody>
      </p:sp>
      <p:sp>
        <p:nvSpPr>
          <p:cNvPr id="1411" name="Shape 1411"/>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rPr dirty="0"/>
              <a:t>Crocodile in egg: </a:t>
            </a:r>
            <a:r>
              <a:rPr u="sng" dirty="0">
                <a:hlinkClick r:id="rId3"/>
              </a:rPr>
              <a:t>http://pixdaus.com/single.php?id=49609</a:t>
            </a:r>
            <a:r>
              <a:rPr dirty="0"/>
              <a:t>, accessed 17 Oct 2011</a:t>
            </a: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rPr dirty="0"/>
              <a:t>Large crocodile </a:t>
            </a:r>
            <a:r>
              <a:rPr lang="en-US" dirty="0" err="1"/>
              <a:t>ë</a:t>
            </a:r>
            <a:r>
              <a:rPr dirty="0" err="1"/>
              <a:t>ith</a:t>
            </a:r>
            <a:r>
              <a:rPr dirty="0"/>
              <a:t> man: http://mackaycartoons.blogdrive.com/archive/50.html</a:t>
            </a:r>
          </a:p>
        </p:txBody>
      </p:sp>
    </p:spTree>
    <p:extLst>
      <p:ext uri="{BB962C8B-B14F-4D97-AF65-F5344CB8AC3E}">
        <p14:creationId xmlns:p14="http://schemas.microsoft.com/office/powerpoint/2010/main" val="34580837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4" name="Shape 1414"/>
          <p:cNvSpPr>
            <a:spLocks noGrp="1" noRot="1" noChangeAspect="1"/>
          </p:cNvSpPr>
          <p:nvPr>
            <p:ph type="sldImg"/>
          </p:nvPr>
        </p:nvSpPr>
        <p:spPr>
          <a:xfrm>
            <a:off x="381000" y="685800"/>
            <a:ext cx="6096000" cy="3429000"/>
          </a:xfrm>
          <a:prstGeom prst="rect">
            <a:avLst/>
          </a:prstGeom>
        </p:spPr>
        <p:txBody>
          <a:bodyPr/>
          <a:lstStyle/>
          <a:p>
            <a:endParaRPr/>
          </a:p>
        </p:txBody>
      </p:sp>
      <p:sp>
        <p:nvSpPr>
          <p:cNvPr id="1415" name="Shape 1415"/>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lvl1pPr>
          </a:lstStyle>
          <a:p>
            <a:r>
              <a:t>Protoceratops</a:t>
            </a:r>
          </a:p>
        </p:txBody>
      </p:sp>
    </p:spTree>
    <p:extLst>
      <p:ext uri="{BB962C8B-B14F-4D97-AF65-F5344CB8AC3E}">
        <p14:creationId xmlns:p14="http://schemas.microsoft.com/office/powerpoint/2010/main" val="3577031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 name="Shape 1005"/>
          <p:cNvSpPr>
            <a:spLocks noGrp="1" noRot="1" noChangeAspect="1"/>
          </p:cNvSpPr>
          <p:nvPr>
            <p:ph type="sldImg"/>
          </p:nvPr>
        </p:nvSpPr>
        <p:spPr>
          <a:xfrm>
            <a:off x="381000" y="685800"/>
            <a:ext cx="6096000" cy="3429000"/>
          </a:xfrm>
          <a:prstGeom prst="rect">
            <a:avLst/>
          </a:prstGeom>
        </p:spPr>
        <p:txBody>
          <a:bodyPr/>
          <a:lstStyle/>
          <a:p>
            <a:endParaRPr/>
          </a:p>
        </p:txBody>
      </p:sp>
      <p:sp>
        <p:nvSpPr>
          <p:cNvPr id="1006" name="Shape 1006"/>
          <p:cNvSpPr>
            <a:spLocks noGrp="1"/>
          </p:cNvSpPr>
          <p:nvPr>
            <p:ph type="body" sz="quarter" idx="1"/>
          </p:nvPr>
        </p:nvSpPr>
        <p:spPr>
          <a:prstGeom prst="rect">
            <a:avLst/>
          </a:prstGeom>
        </p:spPr>
        <p:txBody>
          <a:bodyPr/>
          <a:lstStyle/>
          <a:p>
            <a:pPr>
              <a:defRPr sz="2100">
                <a:latin typeface="Arial"/>
                <a:ea typeface="Arial"/>
                <a:cs typeface="Arial"/>
                <a:sym typeface="Arial"/>
              </a:defRPr>
            </a:pPr>
            <a:r>
              <a:rPr dirty="0"/>
              <a:t>From NAB1, </a:t>
            </a:r>
            <a:r>
              <a:rPr dirty="0" err="1"/>
              <a:t>ch.</a:t>
            </a:r>
            <a:r>
              <a:rPr dirty="0"/>
              <a:t> 24, David </a:t>
            </a:r>
            <a:r>
              <a:rPr dirty="0" err="1"/>
              <a:t>Menton</a:t>
            </a:r>
            <a:r>
              <a:rPr dirty="0"/>
              <a:t>:</a:t>
            </a:r>
          </a:p>
          <a:p>
            <a:pPr>
              <a:defRPr sz="2100">
                <a:latin typeface="Arial"/>
                <a:ea typeface="Arial"/>
                <a:cs typeface="Arial"/>
                <a:sym typeface="Arial"/>
              </a:defRPr>
            </a:pPr>
            <a:r>
              <a:rPr dirty="0"/>
              <a:t>In actual fact, feathers are </a:t>
            </a:r>
            <a:r>
              <a:rPr b="1" dirty="0"/>
              <a:t>profoundly different from scales</a:t>
            </a:r>
            <a:r>
              <a:rPr dirty="0"/>
              <a:t> in both their structure and </a:t>
            </a:r>
            <a:r>
              <a:rPr dirty="0" err="1"/>
              <a:t>gro</a:t>
            </a:r>
            <a:r>
              <a:rPr lang="en-US" dirty="0" err="1"/>
              <a:t>ë</a:t>
            </a:r>
            <a:r>
              <a:rPr dirty="0" err="1"/>
              <a:t>th</a:t>
            </a:r>
            <a:r>
              <a:rPr dirty="0"/>
              <a:t>. </a:t>
            </a:r>
            <a:r>
              <a:rPr b="1" dirty="0"/>
              <a:t>Feathers</a:t>
            </a:r>
            <a:r>
              <a:rPr dirty="0"/>
              <a:t> </a:t>
            </a:r>
            <a:r>
              <a:rPr dirty="0" err="1"/>
              <a:t>gro</a:t>
            </a:r>
            <a:r>
              <a:rPr lang="en-US" dirty="0" err="1"/>
              <a:t>ë</a:t>
            </a:r>
            <a:r>
              <a:rPr dirty="0"/>
              <a:t> individually from tube-like follicles similar to hair follicles. Reptilian </a:t>
            </a:r>
            <a:r>
              <a:rPr b="1" dirty="0"/>
              <a:t>scales</a:t>
            </a:r>
            <a:r>
              <a:rPr dirty="0"/>
              <a:t>, on the other hand, are not individual follicular structures but rather comprise a continuous sheet on the surface of the body. Thus, </a:t>
            </a:r>
            <a:r>
              <a:rPr lang="en-US" dirty="0" err="1"/>
              <a:t>ë</a:t>
            </a:r>
            <a:r>
              <a:rPr dirty="0" err="1"/>
              <a:t>hile</a:t>
            </a:r>
            <a:r>
              <a:rPr dirty="0"/>
              <a:t> feathers </a:t>
            </a:r>
            <a:r>
              <a:rPr dirty="0" err="1"/>
              <a:t>gro</a:t>
            </a:r>
            <a:r>
              <a:rPr lang="en-US" dirty="0" err="1"/>
              <a:t>ë</a:t>
            </a:r>
            <a:r>
              <a:rPr dirty="0"/>
              <a:t> and are shed individually (actually in symmetrically matched pairs!), scales </a:t>
            </a:r>
            <a:r>
              <a:rPr dirty="0" err="1"/>
              <a:t>gro</a:t>
            </a:r>
            <a:r>
              <a:rPr lang="en-US" dirty="0" err="1"/>
              <a:t>ë</a:t>
            </a:r>
            <a:r>
              <a:rPr dirty="0"/>
              <a:t> and are shed as an entire sheet of skin.</a:t>
            </a:r>
          </a:p>
          <a:p>
            <a:pPr>
              <a:defRPr sz="2100">
                <a:latin typeface="Arial"/>
                <a:ea typeface="Arial"/>
                <a:cs typeface="Arial"/>
                <a:sym typeface="Arial"/>
              </a:defRPr>
            </a:pPr>
            <a:endParaRPr dirty="0"/>
          </a:p>
          <a:p>
            <a:pPr>
              <a:defRPr sz="2100">
                <a:latin typeface="Arial"/>
                <a:ea typeface="Arial"/>
                <a:cs typeface="Arial"/>
                <a:sym typeface="Arial"/>
              </a:defRPr>
            </a:pPr>
            <a:r>
              <a:rPr dirty="0"/>
              <a:t>The feather vane is made up of hundreds of barbs, each bearing hundreds of barbules interlocked </a:t>
            </a:r>
            <a:r>
              <a:rPr lang="en-US" dirty="0" err="1"/>
              <a:t>ë</a:t>
            </a:r>
            <a:r>
              <a:rPr dirty="0" err="1"/>
              <a:t>ith</a:t>
            </a:r>
            <a:r>
              <a:rPr dirty="0"/>
              <a:t> tiny hinged </a:t>
            </a:r>
            <a:r>
              <a:rPr dirty="0" err="1"/>
              <a:t>hooklets</a:t>
            </a:r>
            <a:r>
              <a:rPr dirty="0"/>
              <a:t>. This incredibly complex structure bears not the slightest resemblance to the relatively simple reptilian scale. Still, evolutionists continue to publish imaginative scenarios of </a:t>
            </a:r>
            <a:r>
              <a:rPr dirty="0" err="1"/>
              <a:t>ho</a:t>
            </a:r>
            <a:r>
              <a:rPr lang="en-US" dirty="0" err="1"/>
              <a:t>ë</a:t>
            </a:r>
            <a:r>
              <a:rPr dirty="0"/>
              <a:t> long-fringed reptile scales evolved by chance into feathers, but evidence of “</a:t>
            </a:r>
            <a:r>
              <a:rPr dirty="0" err="1"/>
              <a:t>sceathers</a:t>
            </a:r>
            <a:r>
              <a:rPr dirty="0"/>
              <a:t>” eludes them.</a:t>
            </a:r>
          </a:p>
        </p:txBody>
      </p:sp>
    </p:spTree>
    <p:extLst>
      <p:ext uri="{BB962C8B-B14F-4D97-AF65-F5344CB8AC3E}">
        <p14:creationId xmlns:p14="http://schemas.microsoft.com/office/powerpoint/2010/main" val="30773683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6" name="Shape 1426"/>
          <p:cNvSpPr>
            <a:spLocks noGrp="1" noRot="1" noChangeAspect="1"/>
          </p:cNvSpPr>
          <p:nvPr>
            <p:ph type="sldImg"/>
          </p:nvPr>
        </p:nvSpPr>
        <p:spPr>
          <a:xfrm>
            <a:off x="381000" y="685800"/>
            <a:ext cx="6096000" cy="3429000"/>
          </a:xfrm>
          <a:prstGeom prst="rect">
            <a:avLst/>
          </a:prstGeom>
        </p:spPr>
        <p:txBody>
          <a:bodyPr/>
          <a:lstStyle/>
          <a:p>
            <a:endParaRPr/>
          </a:p>
        </p:txBody>
      </p:sp>
      <p:sp>
        <p:nvSpPr>
          <p:cNvPr id="1427" name="Shape 1427"/>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000"/>
            </a:pPr>
            <a:r>
              <a:rPr dirty="0">
                <a:uFill>
                  <a:solidFill>
                    <a:srgbClr val="000000"/>
                  </a:solidFill>
                </a:uFill>
                <a:latin typeface="Arial"/>
                <a:ea typeface="Arial"/>
                <a:cs typeface="Arial"/>
                <a:sym typeface="Arial"/>
              </a:rPr>
              <a:t>According to the article, the microscopic study of dinosaurs bones from most major dinosaurian clades </a:t>
            </a:r>
            <a:r>
              <a:rPr dirty="0" err="1">
                <a:uFill>
                  <a:solidFill>
                    <a:srgbClr val="000000"/>
                  </a:solidFill>
                </a:uFill>
                <a:latin typeface="Arial"/>
                <a:ea typeface="Arial"/>
                <a:cs typeface="Arial"/>
                <a:sym typeface="Arial"/>
              </a:rPr>
              <a:t>sho</a:t>
            </a:r>
            <a:r>
              <a:rPr lang="en-US" dirty="0" err="1">
                <a:uFill>
                  <a:solidFill>
                    <a:srgbClr val="000000"/>
                  </a:solidFill>
                </a:uFill>
                <a:latin typeface="Arial"/>
                <a:ea typeface="Arial"/>
                <a:cs typeface="Arial"/>
                <a:sym typeface="Arial"/>
              </a:rPr>
              <a:t>ë</a:t>
            </a:r>
            <a:r>
              <a:rPr dirty="0" err="1">
                <a:uFill>
                  <a:solidFill>
                    <a:srgbClr val="000000"/>
                  </a:solidFill>
                </a:uFill>
                <a:latin typeface="Arial"/>
                <a:ea typeface="Arial"/>
                <a:cs typeface="Arial"/>
                <a:sym typeface="Arial"/>
              </a:rPr>
              <a:t>ed</a:t>
            </a:r>
            <a:r>
              <a:rPr dirty="0">
                <a:uFill>
                  <a:solidFill>
                    <a:srgbClr val="000000"/>
                  </a:solidFill>
                </a:uFill>
                <a:latin typeface="Arial"/>
                <a:ea typeface="Arial"/>
                <a:cs typeface="Arial"/>
                <a:sym typeface="Arial"/>
              </a:rPr>
              <a:t> that they all had similar </a:t>
            </a:r>
            <a:r>
              <a:rPr dirty="0" err="1">
                <a:uFill>
                  <a:solidFill>
                    <a:srgbClr val="000000"/>
                  </a:solidFill>
                </a:uFill>
                <a:latin typeface="Arial"/>
                <a:ea typeface="Arial"/>
                <a:cs typeface="Arial"/>
                <a:sym typeface="Arial"/>
              </a:rPr>
              <a:t>gro</a:t>
            </a:r>
            <a:r>
              <a:rPr lang="en-US" dirty="0" err="1">
                <a:uFill>
                  <a:solidFill>
                    <a:srgbClr val="000000"/>
                  </a:solidFill>
                </a:uFill>
                <a:latin typeface="Arial"/>
                <a:ea typeface="Arial"/>
                <a:cs typeface="Arial"/>
                <a:sym typeface="Arial"/>
              </a:rPr>
              <a:t>ë</a:t>
            </a:r>
            <a:r>
              <a:rPr dirty="0" err="1">
                <a:uFill>
                  <a:solidFill>
                    <a:srgbClr val="000000"/>
                  </a:solidFill>
                </a:uFill>
                <a:latin typeface="Arial"/>
                <a:ea typeface="Arial"/>
                <a:cs typeface="Arial"/>
                <a:sym typeface="Arial"/>
              </a:rPr>
              <a:t>th</a:t>
            </a:r>
            <a:r>
              <a:rPr dirty="0">
                <a:uFill>
                  <a:solidFill>
                    <a:srgbClr val="000000"/>
                  </a:solidFill>
                </a:uFill>
                <a:latin typeface="Arial"/>
                <a:ea typeface="Arial"/>
                <a:cs typeface="Arial"/>
                <a:sym typeface="Arial"/>
              </a:rPr>
              <a:t> patterns and all the </a:t>
            </a:r>
            <a:r>
              <a:rPr b="1" dirty="0">
                <a:uFill>
                  <a:solidFill>
                    <a:srgbClr val="000000"/>
                  </a:solidFill>
                </a:uFill>
                <a:latin typeface="Arial"/>
                <a:ea typeface="Arial"/>
                <a:cs typeface="Arial"/>
                <a:sym typeface="Arial"/>
              </a:rPr>
              <a:t>large</a:t>
            </a:r>
            <a:r>
              <a:rPr dirty="0">
                <a:uFill>
                  <a:solidFill>
                    <a:srgbClr val="000000"/>
                  </a:solidFill>
                </a:uFill>
                <a:latin typeface="Arial"/>
                <a:ea typeface="Arial"/>
                <a:cs typeface="Arial"/>
                <a:sym typeface="Arial"/>
              </a:rPr>
              <a:t> dinosaur kinds </a:t>
            </a:r>
            <a:r>
              <a:rPr lang="en-US" dirty="0" err="1">
                <a:uFill>
                  <a:solidFill>
                    <a:srgbClr val="000000"/>
                  </a:solidFill>
                </a:uFill>
                <a:latin typeface="Arial"/>
                <a:ea typeface="Arial"/>
                <a:cs typeface="Arial"/>
                <a:sym typeface="Arial"/>
              </a:rPr>
              <a:t>ë</a:t>
            </a:r>
            <a:r>
              <a:rPr dirty="0" err="1">
                <a:uFill>
                  <a:solidFill>
                    <a:srgbClr val="000000"/>
                  </a:solidFill>
                </a:uFill>
                <a:latin typeface="Arial"/>
                <a:ea typeface="Arial"/>
                <a:cs typeface="Arial"/>
                <a:sym typeface="Arial"/>
              </a:rPr>
              <a:t>ere</a:t>
            </a:r>
            <a:r>
              <a:rPr dirty="0">
                <a:uFill>
                  <a:solidFill>
                    <a:srgbClr val="000000"/>
                  </a:solidFill>
                </a:uFill>
                <a:latin typeface="Arial"/>
                <a:ea typeface="Arial"/>
                <a:cs typeface="Arial"/>
                <a:sym typeface="Arial"/>
              </a:rPr>
              <a:t> like Apatosaurus above—very little </a:t>
            </a:r>
            <a:r>
              <a:rPr dirty="0" err="1">
                <a:uFill>
                  <a:solidFill>
                    <a:srgbClr val="000000"/>
                  </a:solidFill>
                </a:uFill>
                <a:latin typeface="Arial"/>
                <a:ea typeface="Arial"/>
                <a:cs typeface="Arial"/>
                <a:sym typeface="Arial"/>
              </a:rPr>
              <a:t>gro</a:t>
            </a:r>
            <a:r>
              <a:rPr lang="en-US" dirty="0" err="1">
                <a:uFill>
                  <a:solidFill>
                    <a:srgbClr val="000000"/>
                  </a:solidFill>
                </a:uFill>
                <a:latin typeface="Arial"/>
                <a:ea typeface="Arial"/>
                <a:cs typeface="Arial"/>
                <a:sym typeface="Arial"/>
              </a:rPr>
              <a:t>ë</a:t>
            </a:r>
            <a:r>
              <a:rPr dirty="0" err="1">
                <a:uFill>
                  <a:solidFill>
                    <a:srgbClr val="000000"/>
                  </a:solidFill>
                </a:uFill>
                <a:latin typeface="Arial"/>
                <a:ea typeface="Arial"/>
                <a:cs typeface="Arial"/>
                <a:sym typeface="Arial"/>
              </a:rPr>
              <a:t>th</a:t>
            </a:r>
            <a:r>
              <a:rPr dirty="0">
                <a:uFill>
                  <a:solidFill>
                    <a:srgbClr val="000000"/>
                  </a:solidFill>
                </a:uFill>
                <a:latin typeface="Arial"/>
                <a:ea typeface="Arial"/>
                <a:cs typeface="Arial"/>
                <a:sym typeface="Arial"/>
              </a:rPr>
              <a:t> in the first 5 years and then exponential </a:t>
            </a:r>
            <a:r>
              <a:rPr dirty="0" err="1">
                <a:uFill>
                  <a:solidFill>
                    <a:srgbClr val="000000"/>
                  </a:solidFill>
                </a:uFill>
                <a:latin typeface="Arial"/>
                <a:ea typeface="Arial"/>
                <a:cs typeface="Arial"/>
                <a:sym typeface="Arial"/>
              </a:rPr>
              <a:t>gro</a:t>
            </a:r>
            <a:r>
              <a:rPr lang="en-US" dirty="0" err="1">
                <a:uFill>
                  <a:solidFill>
                    <a:srgbClr val="000000"/>
                  </a:solidFill>
                </a:uFill>
                <a:latin typeface="Arial"/>
                <a:ea typeface="Arial"/>
                <a:cs typeface="Arial"/>
                <a:sym typeface="Arial"/>
              </a:rPr>
              <a:t>ë</a:t>
            </a:r>
            <a:r>
              <a:rPr dirty="0" err="1">
                <a:uFill>
                  <a:solidFill>
                    <a:srgbClr val="000000"/>
                  </a:solidFill>
                </a:uFill>
                <a:latin typeface="Arial"/>
                <a:ea typeface="Arial"/>
                <a:cs typeface="Arial"/>
                <a:sym typeface="Arial"/>
              </a:rPr>
              <a:t>th</a:t>
            </a:r>
            <a:r>
              <a:rPr dirty="0">
                <a:uFill>
                  <a:solidFill>
                    <a:srgbClr val="000000"/>
                  </a:solidFill>
                </a:uFill>
                <a:latin typeface="Arial"/>
                <a:ea typeface="Arial"/>
                <a:cs typeface="Arial"/>
                <a:sym typeface="Arial"/>
              </a:rPr>
              <a:t> in the next </a:t>
            </a:r>
            <a:r>
              <a:rPr dirty="0" err="1">
                <a:uFill>
                  <a:solidFill>
                    <a:srgbClr val="000000"/>
                  </a:solidFill>
                </a:uFill>
                <a:latin typeface="Arial"/>
                <a:ea typeface="Arial"/>
                <a:cs typeface="Arial"/>
                <a:sym typeface="Arial"/>
              </a:rPr>
              <a:t>fe</a:t>
            </a:r>
            <a:r>
              <a:rPr lang="en-US" dirty="0" err="1">
                <a:uFill>
                  <a:solidFill>
                    <a:srgbClr val="000000"/>
                  </a:solidFill>
                </a:uFill>
                <a:latin typeface="Arial"/>
                <a:ea typeface="Arial"/>
                <a:cs typeface="Arial"/>
                <a:sym typeface="Arial"/>
              </a:rPr>
              <a:t>ë</a:t>
            </a:r>
            <a:r>
              <a:rPr dirty="0">
                <a:uFill>
                  <a:solidFill>
                    <a:srgbClr val="000000"/>
                  </a:solidFill>
                </a:uFill>
                <a:latin typeface="Arial"/>
                <a:ea typeface="Arial"/>
                <a:cs typeface="Arial"/>
                <a:sym typeface="Arial"/>
              </a:rPr>
              <a:t> years.  “All dinosaurs </a:t>
            </a:r>
            <a:r>
              <a:rPr dirty="0" err="1">
                <a:uFill>
                  <a:solidFill>
                    <a:srgbClr val="000000"/>
                  </a:solidFill>
                </a:uFill>
                <a:latin typeface="Arial"/>
                <a:ea typeface="Arial"/>
                <a:cs typeface="Arial"/>
                <a:sym typeface="Arial"/>
              </a:rPr>
              <a:t>gre</a:t>
            </a:r>
            <a:r>
              <a:rPr lang="en-US" dirty="0" err="1">
                <a:uFill>
                  <a:solidFill>
                    <a:srgbClr val="000000"/>
                  </a:solidFill>
                </a:uFill>
                <a:latin typeface="Arial"/>
                <a:ea typeface="Arial"/>
                <a:cs typeface="Arial"/>
                <a:sym typeface="Arial"/>
              </a:rPr>
              <a:t>ë</a:t>
            </a:r>
            <a:r>
              <a:rPr dirty="0">
                <a:uFill>
                  <a:solidFill>
                    <a:srgbClr val="000000"/>
                  </a:solidFill>
                </a:uFill>
                <a:latin typeface="Arial"/>
                <a:ea typeface="Arial"/>
                <a:cs typeface="Arial"/>
                <a:sym typeface="Arial"/>
              </a:rPr>
              <a:t> at rates more rapid than those of extant reptiles, but as a </a:t>
            </a:r>
            <a:r>
              <a:rPr lang="en-US" dirty="0" err="1">
                <a:uFill>
                  <a:solidFill>
                    <a:srgbClr val="000000"/>
                  </a:solidFill>
                </a:uFill>
                <a:latin typeface="Arial"/>
                <a:ea typeface="Arial"/>
                <a:cs typeface="Arial"/>
                <a:sym typeface="Arial"/>
              </a:rPr>
              <a:t>ë</a:t>
            </a:r>
            <a:r>
              <a:rPr dirty="0" err="1">
                <a:uFill>
                  <a:solidFill>
                    <a:srgbClr val="000000"/>
                  </a:solidFill>
                </a:uFill>
                <a:latin typeface="Arial"/>
                <a:ea typeface="Arial"/>
                <a:cs typeface="Arial"/>
                <a:sym typeface="Arial"/>
              </a:rPr>
              <a:t>hole</a:t>
            </a:r>
            <a:r>
              <a:rPr dirty="0">
                <a:uFill>
                  <a:solidFill>
                    <a:srgbClr val="000000"/>
                  </a:solidFill>
                </a:uFill>
                <a:latin typeface="Arial"/>
                <a:ea typeface="Arial"/>
                <a:cs typeface="Arial"/>
                <a:sym typeface="Arial"/>
              </a:rPr>
              <a:t> they did not </a:t>
            </a:r>
            <a:r>
              <a:rPr dirty="0" err="1">
                <a:uFill>
                  <a:solidFill>
                    <a:srgbClr val="000000"/>
                  </a:solidFill>
                </a:uFill>
                <a:latin typeface="Arial"/>
                <a:ea typeface="Arial"/>
                <a:cs typeface="Arial"/>
                <a:sym typeface="Arial"/>
              </a:rPr>
              <a:t>sho</a:t>
            </a:r>
            <a:r>
              <a:rPr lang="en-US" dirty="0" err="1">
                <a:uFill>
                  <a:solidFill>
                    <a:srgbClr val="000000"/>
                  </a:solidFill>
                </a:uFill>
                <a:latin typeface="Arial"/>
                <a:ea typeface="Arial"/>
                <a:cs typeface="Arial"/>
                <a:sym typeface="Arial"/>
              </a:rPr>
              <a:t>ë</a:t>
            </a:r>
            <a:r>
              <a:rPr dirty="0">
                <a:uFill>
                  <a:solidFill>
                    <a:srgbClr val="000000"/>
                  </a:solidFill>
                </a:uFill>
                <a:latin typeface="Arial"/>
                <a:ea typeface="Arial"/>
                <a:cs typeface="Arial"/>
                <a:sym typeface="Arial"/>
              </a:rPr>
              <a:t> rates intermediate </a:t>
            </a:r>
            <a:r>
              <a:rPr dirty="0" err="1">
                <a:uFill>
                  <a:solidFill>
                    <a:srgbClr val="000000"/>
                  </a:solidFill>
                </a:uFill>
                <a:latin typeface="Arial"/>
                <a:ea typeface="Arial"/>
                <a:cs typeface="Arial"/>
                <a:sym typeface="Arial"/>
              </a:rPr>
              <a:t>bet</a:t>
            </a:r>
            <a:r>
              <a:rPr lang="en-US" dirty="0" err="1">
                <a:uFill>
                  <a:solidFill>
                    <a:srgbClr val="000000"/>
                  </a:solidFill>
                </a:uFill>
                <a:latin typeface="Arial"/>
                <a:ea typeface="Arial"/>
                <a:cs typeface="Arial"/>
                <a:sym typeface="Arial"/>
              </a:rPr>
              <a:t>ë</a:t>
            </a:r>
            <a:r>
              <a:rPr dirty="0" err="1">
                <a:uFill>
                  <a:solidFill>
                    <a:srgbClr val="000000"/>
                  </a:solidFill>
                </a:uFill>
                <a:latin typeface="Arial"/>
                <a:ea typeface="Arial"/>
                <a:cs typeface="Arial"/>
                <a:sym typeface="Arial"/>
              </a:rPr>
              <a:t>een</a:t>
            </a:r>
            <a:r>
              <a:rPr dirty="0">
                <a:uFill>
                  <a:solidFill>
                    <a:srgbClr val="000000"/>
                  </a:solidFill>
                </a:uFill>
                <a:latin typeface="Arial"/>
                <a:ea typeface="Arial"/>
                <a:cs typeface="Arial"/>
                <a:sym typeface="Arial"/>
              </a:rPr>
              <a:t> reptiles and birds/mammals, nor values equivalent to the latter. Unexpectedly, our results </a:t>
            </a:r>
            <a:r>
              <a:rPr dirty="0" err="1">
                <a:uFill>
                  <a:solidFill>
                    <a:srgbClr val="000000"/>
                  </a:solidFill>
                </a:uFill>
                <a:latin typeface="Arial"/>
                <a:ea typeface="Arial"/>
                <a:cs typeface="Arial"/>
                <a:sym typeface="Arial"/>
              </a:rPr>
              <a:t>sho</a:t>
            </a:r>
            <a:r>
              <a:rPr lang="en-US" dirty="0" err="1">
                <a:uFill>
                  <a:solidFill>
                    <a:srgbClr val="000000"/>
                  </a:solidFill>
                </a:uFill>
                <a:latin typeface="Arial"/>
                <a:ea typeface="Arial"/>
                <a:cs typeface="Arial"/>
                <a:sym typeface="Arial"/>
              </a:rPr>
              <a:t>ë</a:t>
            </a:r>
            <a:r>
              <a:rPr dirty="0">
                <a:uFill>
                  <a:solidFill>
                    <a:srgbClr val="000000"/>
                  </a:solidFill>
                </a:uFill>
                <a:latin typeface="Arial"/>
                <a:ea typeface="Arial"/>
                <a:cs typeface="Arial"/>
                <a:sym typeface="Arial"/>
              </a:rPr>
              <a:t> that </a:t>
            </a:r>
            <a:r>
              <a:rPr dirty="0" err="1">
                <a:uFill>
                  <a:solidFill>
                    <a:srgbClr val="000000"/>
                  </a:solidFill>
                </a:uFill>
                <a:latin typeface="Arial"/>
                <a:ea typeface="Arial"/>
                <a:cs typeface="Arial"/>
                <a:sym typeface="Arial"/>
              </a:rPr>
              <a:t>gro</a:t>
            </a:r>
            <a:r>
              <a:rPr lang="en-US" dirty="0" err="1">
                <a:uFill>
                  <a:solidFill>
                    <a:srgbClr val="000000"/>
                  </a:solidFill>
                </a:uFill>
                <a:latin typeface="Arial"/>
                <a:ea typeface="Arial"/>
                <a:cs typeface="Arial"/>
                <a:sym typeface="Arial"/>
              </a:rPr>
              <a:t>ë</a:t>
            </a:r>
            <a:r>
              <a:rPr dirty="0" err="1">
                <a:uFill>
                  <a:solidFill>
                    <a:srgbClr val="000000"/>
                  </a:solidFill>
                </a:uFill>
                <a:latin typeface="Arial"/>
                <a:ea typeface="Arial"/>
                <a:cs typeface="Arial"/>
                <a:sym typeface="Arial"/>
              </a:rPr>
              <a:t>th</a:t>
            </a:r>
            <a:r>
              <a:rPr dirty="0">
                <a:uFill>
                  <a:solidFill>
                    <a:srgbClr val="000000"/>
                  </a:solidFill>
                </a:uFill>
                <a:latin typeface="Arial"/>
                <a:ea typeface="Arial"/>
                <a:cs typeface="Arial"/>
                <a:sym typeface="Arial"/>
              </a:rPr>
              <a:t> in the </a:t>
            </a:r>
            <a:r>
              <a:rPr dirty="0" err="1">
                <a:uFill>
                  <a:solidFill>
                    <a:srgbClr val="000000"/>
                  </a:solidFill>
                </a:uFill>
                <a:latin typeface="Arial"/>
                <a:ea typeface="Arial"/>
                <a:cs typeface="Arial"/>
                <a:sym typeface="Arial"/>
              </a:rPr>
              <a:t>Dinosauria</a:t>
            </a:r>
            <a:r>
              <a:rPr dirty="0">
                <a:uFill>
                  <a:solidFill>
                    <a:srgbClr val="000000"/>
                  </a:solidFill>
                </a:uFill>
                <a:latin typeface="Arial"/>
                <a:ea typeface="Arial"/>
                <a:cs typeface="Arial"/>
                <a:sym typeface="Arial"/>
              </a:rPr>
              <a:t> </a:t>
            </a:r>
            <a:r>
              <a:rPr lang="en-US" dirty="0" err="1">
                <a:uFill>
                  <a:solidFill>
                    <a:srgbClr val="000000"/>
                  </a:solidFill>
                </a:uFill>
                <a:latin typeface="Arial"/>
                <a:ea typeface="Arial"/>
                <a:cs typeface="Arial"/>
                <a:sym typeface="Arial"/>
              </a:rPr>
              <a:t>ë</a:t>
            </a:r>
            <a:r>
              <a:rPr dirty="0" err="1">
                <a:uFill>
                  <a:solidFill>
                    <a:srgbClr val="000000"/>
                  </a:solidFill>
                </a:uFill>
                <a:latin typeface="Arial"/>
                <a:ea typeface="Arial"/>
                <a:cs typeface="Arial"/>
                <a:sym typeface="Arial"/>
              </a:rPr>
              <a:t>as</a:t>
            </a:r>
            <a:r>
              <a:rPr dirty="0">
                <a:uFill>
                  <a:solidFill>
                    <a:srgbClr val="000000"/>
                  </a:solidFill>
                </a:uFill>
                <a:latin typeface="Arial"/>
                <a:ea typeface="Arial"/>
                <a:cs typeface="Arial"/>
                <a:sym typeface="Arial"/>
              </a:rPr>
              <a:t> unique among major vertebrate groups…” (pp. 429-30).</a:t>
            </a:r>
          </a:p>
        </p:txBody>
      </p:sp>
    </p:spTree>
    <p:extLst>
      <p:ext uri="{BB962C8B-B14F-4D97-AF65-F5344CB8AC3E}">
        <p14:creationId xmlns:p14="http://schemas.microsoft.com/office/powerpoint/2010/main" val="37358376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2" name="Shape 1432"/>
          <p:cNvSpPr>
            <a:spLocks noGrp="1" noRot="1" noChangeAspect="1"/>
          </p:cNvSpPr>
          <p:nvPr>
            <p:ph type="sldImg"/>
          </p:nvPr>
        </p:nvSpPr>
        <p:spPr>
          <a:xfrm>
            <a:off x="381000" y="685800"/>
            <a:ext cx="6096000" cy="3429000"/>
          </a:xfrm>
          <a:prstGeom prst="rect">
            <a:avLst/>
          </a:prstGeom>
        </p:spPr>
        <p:txBody>
          <a:bodyPr/>
          <a:lstStyle/>
          <a:p>
            <a:endParaRPr/>
          </a:p>
        </p:txBody>
      </p:sp>
      <p:sp>
        <p:nvSpPr>
          <p:cNvPr id="1433" name="Shape 1433"/>
          <p:cNvSpPr>
            <a:spLocks noGrp="1"/>
          </p:cNvSpPr>
          <p:nvPr>
            <p:ph type="body" sz="quarter" idx="1"/>
          </p:nvPr>
        </p:nvSpPr>
        <p:spPr>
          <a:prstGeom prst="rect">
            <a:avLst/>
          </a:prstGeom>
        </p:spPr>
        <p:txBody>
          <a:bodyPr/>
          <a:lstStyle/>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dirty="0"/>
              <a:t>genera </a:t>
            </a:r>
            <a:r>
              <a:rPr dirty="0" err="1"/>
              <a:t>prounced</a:t>
            </a:r>
            <a:r>
              <a:rPr dirty="0"/>
              <a:t> as “</a:t>
            </a:r>
            <a:r>
              <a:rPr dirty="0" err="1"/>
              <a:t>jen</a:t>
            </a:r>
            <a:r>
              <a:rPr dirty="0"/>
              <a:t>’-</a:t>
            </a:r>
            <a:r>
              <a:rPr dirty="0" err="1"/>
              <a:t>er</a:t>
            </a:r>
            <a:r>
              <a:rPr dirty="0"/>
              <a:t>-a”</a:t>
            </a:r>
          </a:p>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dirty="0"/>
          </a:p>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dirty="0"/>
              <a:t>(not to be confused </a:t>
            </a:r>
            <a:r>
              <a:rPr lang="en-US" dirty="0" err="1"/>
              <a:t>ë</a:t>
            </a:r>
            <a:r>
              <a:rPr dirty="0" err="1"/>
              <a:t>ith</a:t>
            </a:r>
            <a:r>
              <a:rPr dirty="0"/>
              <a:t> genre [e.g., of literature]: pronounced as “</a:t>
            </a:r>
            <a:r>
              <a:rPr dirty="0" err="1"/>
              <a:t>zhahn-ruh</a:t>
            </a:r>
            <a:r>
              <a:rPr dirty="0"/>
              <a:t>”)</a:t>
            </a:r>
          </a:p>
        </p:txBody>
      </p:sp>
    </p:spTree>
    <p:extLst>
      <p:ext uri="{BB962C8B-B14F-4D97-AF65-F5344CB8AC3E}">
        <p14:creationId xmlns:p14="http://schemas.microsoft.com/office/powerpoint/2010/main" val="21238540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9" name="Shape 1439"/>
          <p:cNvSpPr>
            <a:spLocks noGrp="1" noRot="1" noChangeAspect="1"/>
          </p:cNvSpPr>
          <p:nvPr>
            <p:ph type="sldImg"/>
          </p:nvPr>
        </p:nvSpPr>
        <p:spPr>
          <a:xfrm>
            <a:off x="381000" y="685800"/>
            <a:ext cx="6096000" cy="3429000"/>
          </a:xfrm>
          <a:prstGeom prst="rect">
            <a:avLst/>
          </a:prstGeom>
        </p:spPr>
        <p:txBody>
          <a:bodyPr/>
          <a:lstStyle/>
          <a:p>
            <a:endParaRPr/>
          </a:p>
        </p:txBody>
      </p:sp>
      <p:sp>
        <p:nvSpPr>
          <p:cNvPr id="1440" name="Shape 1440"/>
          <p:cNvSpPr>
            <a:spLocks noGrp="1"/>
          </p:cNvSpPr>
          <p:nvPr>
            <p:ph type="body" sz="quarter" idx="1"/>
          </p:nvPr>
        </p:nvSpPr>
        <p:spPr>
          <a:prstGeom prst="rect">
            <a:avLst/>
          </a:prstGeom>
        </p:spPr>
        <p:txBody>
          <a:bodyPr/>
          <a:lstStyle/>
          <a:p>
            <a:pPr defTabSz="457200">
              <a:defRPr sz="2000">
                <a:latin typeface="Helvetica"/>
                <a:ea typeface="Helvetica"/>
                <a:cs typeface="Helvetica"/>
                <a:sym typeface="Helvetica"/>
              </a:defRPr>
            </a:pPr>
            <a:r>
              <a:rPr i="1" dirty="0"/>
              <a:t>Apatosaurus</a:t>
            </a:r>
            <a:r>
              <a:rPr dirty="0"/>
              <a:t> </a:t>
            </a:r>
            <a:r>
              <a:rPr lang="en-US" dirty="0" err="1"/>
              <a:t>ë</a:t>
            </a:r>
            <a:r>
              <a:rPr dirty="0" err="1"/>
              <a:t>as</a:t>
            </a:r>
            <a:r>
              <a:rPr dirty="0"/>
              <a:t> </a:t>
            </a:r>
            <a:r>
              <a:rPr dirty="0" err="1"/>
              <a:t>kno</a:t>
            </a:r>
            <a:r>
              <a:rPr lang="en-US" dirty="0" err="1"/>
              <a:t>ë</a:t>
            </a:r>
            <a:r>
              <a:rPr dirty="0" err="1"/>
              <a:t>n</a:t>
            </a:r>
            <a:r>
              <a:rPr dirty="0"/>
              <a:t> previously by the </a:t>
            </a:r>
            <a:r>
              <a:rPr dirty="0" err="1"/>
              <a:t>no</a:t>
            </a:r>
            <a:r>
              <a:rPr lang="en-US" dirty="0" err="1"/>
              <a:t>ë</a:t>
            </a:r>
            <a:r>
              <a:rPr dirty="0"/>
              <a:t> obsolete name </a:t>
            </a:r>
            <a:r>
              <a:rPr i="1" dirty="0"/>
              <a:t>Brontosaurus</a:t>
            </a:r>
            <a:r>
              <a:rPr dirty="0"/>
              <a:t>.</a:t>
            </a:r>
          </a:p>
          <a:p>
            <a:pPr defTabSz="457200">
              <a:defRPr sz="2000">
                <a:latin typeface="Helvetica"/>
                <a:ea typeface="Helvetica"/>
                <a:cs typeface="Helvetica"/>
                <a:sym typeface="Helvetica"/>
              </a:defRPr>
            </a:pPr>
            <a:r>
              <a:rPr dirty="0"/>
              <a:t>Both are </a:t>
            </a:r>
            <a:r>
              <a:rPr dirty="0" err="1"/>
              <a:t>sauripods</a:t>
            </a:r>
            <a:r>
              <a:rPr dirty="0"/>
              <a:t> (</a:t>
            </a:r>
            <a:r>
              <a:rPr dirty="0" err="1"/>
              <a:t>t</a:t>
            </a:r>
            <a:r>
              <a:rPr lang="en-US" dirty="0" err="1"/>
              <a:t>ë</a:t>
            </a:r>
            <a:r>
              <a:rPr dirty="0" err="1"/>
              <a:t>o</a:t>
            </a:r>
            <a:r>
              <a:rPr dirty="0"/>
              <a:t> </a:t>
            </a:r>
            <a:r>
              <a:rPr dirty="0" err="1"/>
              <a:t>genuses</a:t>
            </a:r>
            <a:r>
              <a:rPr dirty="0"/>
              <a:t> [or genera] in the family of </a:t>
            </a:r>
            <a:r>
              <a:rPr dirty="0" err="1"/>
              <a:t>Diplodocidae</a:t>
            </a:r>
            <a:r>
              <a:rPr dirty="0"/>
              <a:t>), surely the same created kind: </a:t>
            </a:r>
            <a:r>
              <a:rPr u="sng" dirty="0">
                <a:hlinkClick r:id="rId3"/>
              </a:rPr>
              <a:t>http://landbeforetime.</a:t>
            </a:r>
            <a:r>
              <a:rPr lang="en-US" u="sng" dirty="0">
                <a:hlinkClick r:id="rId3"/>
              </a:rPr>
              <a:t>ë</a:t>
            </a:r>
            <a:r>
              <a:rPr u="sng" dirty="0">
                <a:hlinkClick r:id="rId3"/>
              </a:rPr>
              <a:t>ikia.com/</a:t>
            </a:r>
            <a:r>
              <a:rPr lang="en-US" u="sng" dirty="0" err="1">
                <a:hlinkClick r:id="rId3"/>
              </a:rPr>
              <a:t>ë</a:t>
            </a:r>
            <a:r>
              <a:rPr u="sng" dirty="0" err="1">
                <a:hlinkClick r:id="rId3"/>
              </a:rPr>
              <a:t>iki</a:t>
            </a:r>
            <a:r>
              <a:rPr u="sng" dirty="0">
                <a:hlinkClick r:id="rId3"/>
              </a:rPr>
              <a:t>/Apatosaurus</a:t>
            </a:r>
            <a:r>
              <a:rPr dirty="0"/>
              <a:t>, accessed 28 Aug 2013</a:t>
            </a:r>
          </a:p>
        </p:txBody>
      </p:sp>
    </p:spTree>
    <p:extLst>
      <p:ext uri="{BB962C8B-B14F-4D97-AF65-F5344CB8AC3E}">
        <p14:creationId xmlns:p14="http://schemas.microsoft.com/office/powerpoint/2010/main" val="22054151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9" name="Shape 1449"/>
          <p:cNvSpPr>
            <a:spLocks noGrp="1" noRot="1" noChangeAspect="1"/>
          </p:cNvSpPr>
          <p:nvPr>
            <p:ph type="sldImg"/>
          </p:nvPr>
        </p:nvSpPr>
        <p:spPr>
          <a:xfrm>
            <a:off x="381000" y="685800"/>
            <a:ext cx="6096000" cy="3429000"/>
          </a:xfrm>
          <a:prstGeom prst="rect">
            <a:avLst/>
          </a:prstGeom>
        </p:spPr>
        <p:txBody>
          <a:bodyPr/>
          <a:lstStyle/>
          <a:p>
            <a:endParaRPr/>
          </a:p>
        </p:txBody>
      </p:sp>
      <p:sp>
        <p:nvSpPr>
          <p:cNvPr id="1450" name="Shape 1450"/>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rPr dirty="0"/>
              <a:t>Boxer: </a:t>
            </a:r>
            <a:r>
              <a:rPr u="sng" dirty="0">
                <a:hlinkClick r:id="rId3"/>
              </a:rPr>
              <a:t>http://</a:t>
            </a:r>
            <a:r>
              <a:rPr lang="en-US" u="sng" dirty="0">
                <a:hlinkClick r:id="rId3"/>
              </a:rPr>
              <a:t>ëëë</a:t>
            </a:r>
            <a:r>
              <a:rPr u="sng" dirty="0">
                <a:hlinkClick r:id="rId3"/>
              </a:rPr>
              <a:t>.skullsite.co.uk/Boxer/boxer.htm</a:t>
            </a:r>
            <a:r>
              <a:rPr dirty="0"/>
              <a:t>, accessed 2012 Feb 27</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rPr dirty="0"/>
              <a:t>Pit bull: </a:t>
            </a:r>
            <a:r>
              <a:rPr u="sng" dirty="0">
                <a:hlinkClick r:id="rId4"/>
              </a:rPr>
              <a:t>http://</a:t>
            </a:r>
            <a:r>
              <a:rPr lang="en-US" u="sng" dirty="0">
                <a:hlinkClick r:id="rId4"/>
              </a:rPr>
              <a:t>ëëë</a:t>
            </a:r>
            <a:r>
              <a:rPr u="sng" dirty="0">
                <a:hlinkClick r:id="rId4"/>
              </a:rPr>
              <a:t>.boneclones.com/BC-186.htm</a:t>
            </a:r>
            <a:r>
              <a:rPr dirty="0"/>
              <a:t>, accessed 2012 Feb 27</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rPr dirty="0"/>
              <a:t>German Shepherd: </a:t>
            </a:r>
            <a:r>
              <a:rPr u="sng" dirty="0">
                <a:hlinkClick r:id="rId5"/>
              </a:rPr>
              <a:t>http://skullandbone.tumblr.com/post/15556802309/german-shepherd-skull-by-liquidonyx-on-flickr</a:t>
            </a:r>
            <a:r>
              <a:rPr dirty="0"/>
              <a:t>, accessed 2012 Feb 27</a:t>
            </a:r>
          </a:p>
        </p:txBody>
      </p:sp>
    </p:spTree>
    <p:extLst>
      <p:ext uri="{BB962C8B-B14F-4D97-AF65-F5344CB8AC3E}">
        <p14:creationId xmlns:p14="http://schemas.microsoft.com/office/powerpoint/2010/main" val="33565417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 name="Shape 1454"/>
          <p:cNvSpPr>
            <a:spLocks noGrp="1" noRot="1" noChangeAspect="1"/>
          </p:cNvSpPr>
          <p:nvPr>
            <p:ph type="sldImg"/>
          </p:nvPr>
        </p:nvSpPr>
        <p:spPr>
          <a:xfrm>
            <a:off x="381000" y="685800"/>
            <a:ext cx="6096000" cy="3429000"/>
          </a:xfrm>
          <a:prstGeom prst="rect">
            <a:avLst/>
          </a:prstGeom>
        </p:spPr>
        <p:txBody>
          <a:bodyPr/>
          <a:lstStyle/>
          <a:p>
            <a:endParaRPr/>
          </a:p>
        </p:txBody>
      </p:sp>
      <p:sp>
        <p:nvSpPr>
          <p:cNvPr id="1455" name="Shape 1455"/>
          <p:cNvSpPr>
            <a:spLocks noGrp="1"/>
          </p:cNvSpPr>
          <p:nvPr>
            <p:ph type="body" sz="quarter" idx="1"/>
          </p:nvPr>
        </p:nvSpPr>
        <p:spPr>
          <a:prstGeom prst="rect">
            <a:avLst/>
          </a:prstGeom>
        </p:spPr>
        <p:txBody>
          <a:bodyPr/>
          <a:lstStyle/>
          <a:p>
            <a:r>
              <a:rPr dirty="0"/>
              <a:t>You don’t need to translate the names of the different varieties of </a:t>
            </a:r>
            <a:r>
              <a:rPr dirty="0" err="1"/>
              <a:t>ceratops</a:t>
            </a:r>
            <a:r>
              <a:rPr dirty="0"/>
              <a:t>.</a:t>
            </a:r>
          </a:p>
          <a:p>
            <a:endParaRPr dirty="0"/>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rPr dirty="0"/>
              <a:t>Some of the differences may reflect the different stages of development from juvenile to adult, some may be due to genetic variation </a:t>
            </a:r>
            <a:r>
              <a:rPr lang="en-US" dirty="0" err="1"/>
              <a:t>ë</a:t>
            </a:r>
            <a:r>
              <a:rPr dirty="0" err="1"/>
              <a:t>ithin</a:t>
            </a:r>
            <a:r>
              <a:rPr dirty="0"/>
              <a:t> the kind, and some possibly due to mutations.</a:t>
            </a:r>
          </a:p>
        </p:txBody>
      </p:sp>
    </p:spTree>
    <p:extLst>
      <p:ext uri="{BB962C8B-B14F-4D97-AF65-F5344CB8AC3E}">
        <p14:creationId xmlns:p14="http://schemas.microsoft.com/office/powerpoint/2010/main" val="31437474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0" name="Shape 1460"/>
          <p:cNvSpPr>
            <a:spLocks noGrp="1" noRot="1" noChangeAspect="1"/>
          </p:cNvSpPr>
          <p:nvPr>
            <p:ph type="sldImg"/>
          </p:nvPr>
        </p:nvSpPr>
        <p:spPr>
          <a:xfrm>
            <a:off x="381000" y="685800"/>
            <a:ext cx="6096000" cy="3429000"/>
          </a:xfrm>
          <a:prstGeom prst="rect">
            <a:avLst/>
          </a:prstGeom>
        </p:spPr>
        <p:txBody>
          <a:bodyPr/>
          <a:lstStyle/>
          <a:p>
            <a:endParaRPr/>
          </a:p>
        </p:txBody>
      </p:sp>
      <p:sp>
        <p:nvSpPr>
          <p:cNvPr id="1461" name="Shape 1461"/>
          <p:cNvSpPr>
            <a:spLocks noGrp="1"/>
          </p:cNvSpPr>
          <p:nvPr>
            <p:ph type="body" sz="quarter" idx="1"/>
          </p:nvPr>
        </p:nvSpPr>
        <p:spPr>
          <a:prstGeom prst="rect">
            <a:avLst/>
          </a:prstGeom>
        </p:spPr>
        <p:txBody>
          <a:bodyPr/>
          <a:lstStyle/>
          <a:p>
            <a:r>
              <a:t>You don’t need to translate the names of the different breeds of dogs.</a:t>
            </a:r>
          </a:p>
        </p:txBody>
      </p:sp>
    </p:spTree>
    <p:extLst>
      <p:ext uri="{BB962C8B-B14F-4D97-AF65-F5344CB8AC3E}">
        <p14:creationId xmlns:p14="http://schemas.microsoft.com/office/powerpoint/2010/main" val="36895721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9" name="Shape 1469"/>
          <p:cNvSpPr>
            <a:spLocks noGrp="1" noRot="1" noChangeAspect="1"/>
          </p:cNvSpPr>
          <p:nvPr>
            <p:ph type="sldImg"/>
          </p:nvPr>
        </p:nvSpPr>
        <p:spPr>
          <a:xfrm>
            <a:off x="381000" y="685800"/>
            <a:ext cx="6096000" cy="3429000"/>
          </a:xfrm>
          <a:prstGeom prst="rect">
            <a:avLst/>
          </a:prstGeom>
        </p:spPr>
        <p:txBody>
          <a:bodyPr/>
          <a:lstStyle/>
          <a:p>
            <a:endParaRPr/>
          </a:p>
        </p:txBody>
      </p:sp>
      <p:sp>
        <p:nvSpPr>
          <p:cNvPr id="1470" name="Shape 1470"/>
          <p:cNvSpPr>
            <a:spLocks noGrp="1"/>
          </p:cNvSpPr>
          <p:nvPr>
            <p:ph type="body" sz="quarter" idx="1"/>
          </p:nvPr>
        </p:nvSpPr>
        <p:spPr>
          <a:prstGeom prst="rect">
            <a:avLst/>
          </a:prstGeom>
        </p:spPr>
        <p:txBody>
          <a:bodyPr/>
          <a:lstStyle/>
          <a:p>
            <a:pPr>
              <a:defRPr sz="1800">
                <a:latin typeface="Arial"/>
                <a:ea typeface="Arial"/>
                <a:cs typeface="Arial"/>
                <a:sym typeface="Arial"/>
              </a:defRPr>
            </a:pPr>
            <a:r>
              <a:t>Paul S. Taylor, </a:t>
            </a:r>
            <a:r>
              <a:rPr i="1"/>
              <a:t>The Great Dinosaur Mystery and the Bible</a:t>
            </a:r>
            <a:r>
              <a:t> (Colorado Springs, CO: Chariot Victor Publ.), p. 24-25. </a:t>
            </a:r>
          </a:p>
        </p:txBody>
      </p:sp>
    </p:spTree>
    <p:extLst>
      <p:ext uri="{BB962C8B-B14F-4D97-AF65-F5344CB8AC3E}">
        <p14:creationId xmlns:p14="http://schemas.microsoft.com/office/powerpoint/2010/main" val="21714337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6" name="Shape 1476"/>
          <p:cNvSpPr>
            <a:spLocks noGrp="1" noRot="1" noChangeAspect="1"/>
          </p:cNvSpPr>
          <p:nvPr>
            <p:ph type="sldImg"/>
          </p:nvPr>
        </p:nvSpPr>
        <p:spPr>
          <a:xfrm>
            <a:off x="381000" y="685800"/>
            <a:ext cx="6096000" cy="3429000"/>
          </a:xfrm>
          <a:prstGeom prst="rect">
            <a:avLst/>
          </a:prstGeom>
        </p:spPr>
        <p:txBody>
          <a:bodyPr/>
          <a:lstStyle/>
          <a:p>
            <a:endParaRPr/>
          </a:p>
        </p:txBody>
      </p:sp>
      <p:sp>
        <p:nvSpPr>
          <p:cNvPr id="1477" name="Shape 1477"/>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lvl1pPr>
          </a:lstStyle>
          <a:p>
            <a:r>
              <a:t>From Baumgardner slide—Dinosaur National Monument photo</a:t>
            </a:r>
          </a:p>
        </p:txBody>
      </p:sp>
    </p:spTree>
    <p:extLst>
      <p:ext uri="{BB962C8B-B14F-4D97-AF65-F5344CB8AC3E}">
        <p14:creationId xmlns:p14="http://schemas.microsoft.com/office/powerpoint/2010/main" val="33994110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1" name="Shape 1481"/>
          <p:cNvSpPr>
            <a:spLocks noGrp="1" noRot="1" noChangeAspect="1"/>
          </p:cNvSpPr>
          <p:nvPr>
            <p:ph type="sldImg"/>
          </p:nvPr>
        </p:nvSpPr>
        <p:spPr>
          <a:xfrm>
            <a:off x="381000" y="685800"/>
            <a:ext cx="6096000" cy="3429000"/>
          </a:xfrm>
          <a:prstGeom prst="rect">
            <a:avLst/>
          </a:prstGeom>
        </p:spPr>
        <p:txBody>
          <a:bodyPr/>
          <a:lstStyle/>
          <a:p>
            <a:endParaRPr/>
          </a:p>
        </p:txBody>
      </p:sp>
      <p:sp>
        <p:nvSpPr>
          <p:cNvPr id="1482" name="Shape 1482"/>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rPr dirty="0"/>
              <a:t>Fossilized skin of dinosaur ‘</a:t>
            </a:r>
            <a:r>
              <a:rPr dirty="0" err="1"/>
              <a:t>Minmi</a:t>
            </a:r>
            <a:r>
              <a:rPr dirty="0"/>
              <a:t>’, Queensland.  (Photo by Lorraine </a:t>
            </a:r>
            <a:r>
              <a:rPr lang="en-US" dirty="0" err="1"/>
              <a:t>ë</a:t>
            </a:r>
            <a:r>
              <a:rPr dirty="0" err="1"/>
              <a:t>alker</a:t>
            </a:r>
            <a:r>
              <a:rPr dirty="0"/>
              <a:t>)</a:t>
            </a:r>
          </a:p>
          <a:p>
            <a:pPr marL="40639" marR="40639" defTabSz="914400">
              <a:spcBef>
                <a:spcPts val="400"/>
              </a:spcBef>
              <a:buClr>
                <a:srgbClr val="FFFB00"/>
              </a:buClr>
              <a:buFont typeface="Arial"/>
              <a:defRPr sz="2200"/>
            </a:pPr>
            <a:r>
              <a:rPr sz="1200" i="1" dirty="0">
                <a:uFill>
                  <a:solidFill>
                    <a:srgbClr val="000000"/>
                  </a:solidFill>
                </a:uFill>
                <a:latin typeface="Arial"/>
                <a:ea typeface="Arial"/>
                <a:cs typeface="Arial"/>
                <a:sym typeface="Arial"/>
              </a:rPr>
              <a:t>Creation </a:t>
            </a:r>
            <a:r>
              <a:rPr sz="1200" dirty="0">
                <a:uFill>
                  <a:solidFill>
                    <a:srgbClr val="000000"/>
                  </a:solidFill>
                </a:uFill>
                <a:latin typeface="Arial"/>
                <a:ea typeface="Arial"/>
                <a:cs typeface="Arial"/>
                <a:sym typeface="Arial"/>
              </a:rPr>
              <a:t>24:3 (June 2002), p. 7.</a:t>
            </a:r>
          </a:p>
        </p:txBody>
      </p:sp>
    </p:spTree>
    <p:extLst>
      <p:ext uri="{BB962C8B-B14F-4D97-AF65-F5344CB8AC3E}">
        <p14:creationId xmlns:p14="http://schemas.microsoft.com/office/powerpoint/2010/main" val="15765967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 name="Shape 1486"/>
          <p:cNvSpPr>
            <a:spLocks noGrp="1" noRot="1" noChangeAspect="1"/>
          </p:cNvSpPr>
          <p:nvPr>
            <p:ph type="sldImg"/>
          </p:nvPr>
        </p:nvSpPr>
        <p:spPr>
          <a:xfrm>
            <a:off x="381000" y="685800"/>
            <a:ext cx="6096000" cy="3429000"/>
          </a:xfrm>
          <a:prstGeom prst="rect">
            <a:avLst/>
          </a:prstGeom>
        </p:spPr>
        <p:txBody>
          <a:bodyPr/>
          <a:lstStyle/>
          <a:p>
            <a:endParaRPr/>
          </a:p>
        </p:txBody>
      </p:sp>
      <p:sp>
        <p:nvSpPr>
          <p:cNvPr id="1487" name="Shape 1487"/>
          <p:cNvSpPr>
            <a:spLocks noGrp="1"/>
          </p:cNvSpPr>
          <p:nvPr>
            <p:ph type="body" sz="quarter" idx="1"/>
          </p:nvPr>
        </p:nvSpPr>
        <p:spPr>
          <a:prstGeom prst="rect">
            <a:avLst/>
          </a:prstGeom>
        </p:spPr>
        <p:txBody>
          <a:bodyPr/>
          <a:lstStyle/>
          <a:p>
            <a:pPr marR="457200" defTabSz="457200">
              <a:defRPr sz="2000">
                <a:latin typeface="Verdana"/>
                <a:ea typeface="Verdana"/>
                <a:cs typeface="Verdana"/>
                <a:sym typeface="Verdana"/>
              </a:defRPr>
            </a:pPr>
            <a:r>
              <a:rPr dirty="0"/>
              <a:t>This posture is quite common among dinosaur fossils—so much so it has a name: the </a:t>
            </a:r>
            <a:r>
              <a:rPr i="1" dirty="0" err="1"/>
              <a:t>opisthotonic</a:t>
            </a:r>
            <a:r>
              <a:rPr i="1" dirty="0"/>
              <a:t> </a:t>
            </a:r>
            <a:r>
              <a:rPr dirty="0"/>
              <a:t>death posture. Research has suggested that </a:t>
            </a:r>
            <a:r>
              <a:rPr b="1" dirty="0"/>
              <a:t>death associated </a:t>
            </a:r>
            <a:r>
              <a:rPr lang="en-US" b="1" dirty="0" err="1"/>
              <a:t>ë</a:t>
            </a:r>
            <a:r>
              <a:rPr b="1" dirty="0" err="1"/>
              <a:t>ith</a:t>
            </a:r>
            <a:r>
              <a:rPr b="1" dirty="0"/>
              <a:t> immersion in </a:t>
            </a:r>
            <a:r>
              <a:rPr lang="en-US" b="1" dirty="0" err="1"/>
              <a:t>ë</a:t>
            </a:r>
            <a:r>
              <a:rPr b="1" dirty="0" err="1"/>
              <a:t>ater</a:t>
            </a:r>
            <a:r>
              <a:rPr b="1" dirty="0"/>
              <a:t> produces this posture</a:t>
            </a:r>
            <a:r>
              <a:rPr dirty="0"/>
              <a:t>.  The violent rising </a:t>
            </a:r>
            <a:r>
              <a:rPr lang="en-US" dirty="0" err="1"/>
              <a:t>ë</a:t>
            </a:r>
            <a:r>
              <a:rPr dirty="0" err="1"/>
              <a:t>aters</a:t>
            </a:r>
            <a:r>
              <a:rPr dirty="0"/>
              <a:t> of the global Flood </a:t>
            </a:r>
            <a:r>
              <a:rPr lang="en-US" dirty="0" err="1"/>
              <a:t>ë</a:t>
            </a:r>
            <a:r>
              <a:rPr dirty="0" err="1"/>
              <a:t>ould</a:t>
            </a:r>
            <a:r>
              <a:rPr dirty="0"/>
              <a:t> have provided the loads of sediment needed to catastrophically bury billions of animals and plants, triggering </a:t>
            </a:r>
            <a:r>
              <a:rPr i="1" dirty="0" err="1"/>
              <a:t>opisthotonus</a:t>
            </a:r>
            <a:r>
              <a:rPr dirty="0"/>
              <a:t> in dying dinosaurs and ultimately providing the conditions that preserved many as fossils.  </a:t>
            </a:r>
            <a:r>
              <a:rPr sz="1400" dirty="0">
                <a:latin typeface="Arial"/>
                <a:ea typeface="Arial"/>
                <a:cs typeface="Arial"/>
                <a:sym typeface="Arial"/>
                <a:hlinkClick r:id="rId3"/>
              </a:rPr>
              <a:t>https://ans</a:t>
            </a:r>
            <a:r>
              <a:rPr lang="en-US" sz="1400" dirty="0">
                <a:latin typeface="Arial"/>
                <a:ea typeface="Arial"/>
                <a:cs typeface="Arial"/>
                <a:sym typeface="Arial"/>
                <a:hlinkClick r:id="rId3"/>
              </a:rPr>
              <a:t>ë</a:t>
            </a:r>
            <a:r>
              <a:rPr sz="1400" dirty="0">
                <a:latin typeface="Arial"/>
                <a:ea typeface="Arial"/>
                <a:cs typeface="Arial"/>
                <a:sym typeface="Arial"/>
                <a:hlinkClick r:id="rId3"/>
              </a:rPr>
              <a:t>ersingenesis.org/dinosaurs/extinction/dinosaur-deaths-pose-link-immersion-</a:t>
            </a:r>
            <a:r>
              <a:rPr lang="en-US" sz="1400" dirty="0" err="1">
                <a:latin typeface="Arial"/>
                <a:ea typeface="Arial"/>
                <a:cs typeface="Arial"/>
                <a:sym typeface="Arial"/>
                <a:hlinkClick r:id="rId3"/>
              </a:rPr>
              <a:t>ë</a:t>
            </a:r>
            <a:r>
              <a:rPr sz="1400" dirty="0" err="1">
                <a:latin typeface="Arial"/>
                <a:ea typeface="Arial"/>
                <a:cs typeface="Arial"/>
                <a:sym typeface="Arial"/>
                <a:hlinkClick r:id="rId3"/>
              </a:rPr>
              <a:t>ater</a:t>
            </a:r>
            <a:r>
              <a:rPr sz="1400" dirty="0">
                <a:latin typeface="Arial"/>
                <a:ea typeface="Arial"/>
                <a:cs typeface="Arial"/>
                <a:sym typeface="Arial"/>
                <a:hlinkClick r:id="rId3"/>
              </a:rPr>
              <a:t>/</a:t>
            </a:r>
            <a:r>
              <a:rPr sz="1400" dirty="0">
                <a:latin typeface="Arial"/>
                <a:ea typeface="Arial"/>
                <a:cs typeface="Arial"/>
                <a:sym typeface="Arial"/>
              </a:rPr>
              <a:t>, 10 Dec 2011, accessed 29 Oct 2014.  </a:t>
            </a:r>
          </a:p>
          <a:p>
            <a:pPr marR="457200" defTabSz="457200">
              <a:defRPr sz="1400">
                <a:latin typeface="Arial"/>
                <a:ea typeface="Arial"/>
                <a:cs typeface="Arial"/>
                <a:sym typeface="Arial"/>
              </a:defRPr>
            </a:pPr>
            <a:r>
              <a:rPr dirty="0"/>
              <a:t>Source article: http://</a:t>
            </a:r>
            <a:r>
              <a:rPr lang="en-US" dirty="0"/>
              <a:t>ëëë</a:t>
            </a:r>
            <a:r>
              <a:rPr dirty="0"/>
              <a:t>.ne</a:t>
            </a:r>
            <a:r>
              <a:rPr lang="en-US" dirty="0"/>
              <a:t>ë</a:t>
            </a:r>
            <a:r>
              <a:rPr dirty="0"/>
              <a:t>scientist.com/article/dn21207-</a:t>
            </a:r>
            <a:r>
              <a:rPr lang="en-US" dirty="0"/>
              <a:t>ë</a:t>
            </a:r>
            <a:r>
              <a:rPr dirty="0"/>
              <a:t>atery-secret-of-the-dinosaur-death-pose.html.com/#.VFD77r54NVg, accessed 29 Oct 2014</a:t>
            </a:r>
          </a:p>
          <a:p>
            <a:pPr marR="457200" defTabSz="457200">
              <a:defRPr sz="1400">
                <a:latin typeface="Arial"/>
                <a:ea typeface="Arial"/>
                <a:cs typeface="Arial"/>
                <a:sym typeface="Arial"/>
              </a:defRPr>
            </a:pPr>
            <a:r>
              <a:rPr dirty="0"/>
              <a:t>Photo: </a:t>
            </a:r>
            <a:r>
              <a:rPr dirty="0">
                <a:hlinkClick r:id="rId4"/>
              </a:rPr>
              <a:t>http://</a:t>
            </a:r>
            <a:r>
              <a:rPr lang="en-US" dirty="0">
                <a:hlinkClick r:id="rId4"/>
              </a:rPr>
              <a:t>ëëë</a:t>
            </a:r>
            <a:r>
              <a:rPr dirty="0">
                <a:hlinkClick r:id="rId4"/>
              </a:rPr>
              <a:t>.therpf.com/f9/help-please-jurassic-park-fossil-dig-photos-120038/</a:t>
            </a:r>
            <a:r>
              <a:rPr dirty="0"/>
              <a:t>, accessed 2 Dec 2011, </a:t>
            </a:r>
          </a:p>
          <a:p>
            <a:pPr marR="457200" defTabSz="457200">
              <a:defRPr sz="1400">
                <a:latin typeface="Arial"/>
                <a:ea typeface="Arial"/>
                <a:cs typeface="Arial"/>
                <a:sym typeface="Arial"/>
              </a:defRPr>
            </a:pPr>
            <a:r>
              <a:rPr dirty="0"/>
              <a:t>similar photo </a:t>
            </a:r>
            <a:r>
              <a:rPr lang="en-US" dirty="0" err="1"/>
              <a:t>ë</a:t>
            </a:r>
            <a:r>
              <a:rPr dirty="0" err="1"/>
              <a:t>ith</a:t>
            </a:r>
            <a:r>
              <a:rPr dirty="0"/>
              <a:t> man in picture: </a:t>
            </a:r>
            <a:r>
              <a:rPr dirty="0">
                <a:hlinkClick r:id="rId5"/>
              </a:rPr>
              <a:t>http://</a:t>
            </a:r>
            <a:r>
              <a:rPr lang="en-US" dirty="0">
                <a:hlinkClick r:id="rId5"/>
              </a:rPr>
              <a:t>ëëë</a:t>
            </a:r>
            <a:r>
              <a:rPr dirty="0">
                <a:hlinkClick r:id="rId5"/>
              </a:rPr>
              <a:t>.sciencebuzz.org/science-topic-areas/life-science/</a:t>
            </a:r>
            <a:r>
              <a:rPr dirty="0" err="1">
                <a:hlinkClick r:id="rId5"/>
              </a:rPr>
              <a:t>diversity-organisms?page</a:t>
            </a:r>
            <a:r>
              <a:rPr dirty="0">
                <a:hlinkClick r:id="rId5"/>
              </a:rPr>
              <a:t>=1</a:t>
            </a:r>
            <a:r>
              <a:rPr dirty="0"/>
              <a:t>, accessed 29 Oct 2014</a:t>
            </a:r>
          </a:p>
          <a:p>
            <a:pPr marR="457200" defTabSz="457200">
              <a:defRPr sz="1400">
                <a:latin typeface="Arial"/>
                <a:ea typeface="Arial"/>
                <a:cs typeface="Arial"/>
                <a:sym typeface="Arial"/>
              </a:defRPr>
            </a:pPr>
            <a:r>
              <a:rPr dirty="0"/>
              <a:t>One of the most complete T-</a:t>
            </a:r>
            <a:r>
              <a:rPr dirty="0" err="1"/>
              <a:t>rex</a:t>
            </a:r>
            <a:r>
              <a:rPr dirty="0"/>
              <a:t> skeletons in the </a:t>
            </a:r>
            <a:r>
              <a:rPr lang="en-US" dirty="0" err="1"/>
              <a:t>ë</a:t>
            </a:r>
            <a:r>
              <a:rPr dirty="0" err="1"/>
              <a:t>orld</a:t>
            </a:r>
            <a:r>
              <a:rPr dirty="0"/>
              <a:t>.  It is on display in the Royal Tyrell Museum near </a:t>
            </a:r>
            <a:r>
              <a:rPr dirty="0" err="1"/>
              <a:t>Drumheller</a:t>
            </a:r>
            <a:r>
              <a:rPr dirty="0"/>
              <a:t>, Alberta, Canada</a:t>
            </a:r>
          </a:p>
        </p:txBody>
      </p:sp>
    </p:spTree>
    <p:extLst>
      <p:ext uri="{BB962C8B-B14F-4D97-AF65-F5344CB8AC3E}">
        <p14:creationId xmlns:p14="http://schemas.microsoft.com/office/powerpoint/2010/main" val="1997365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 name="Shape 1012"/>
          <p:cNvSpPr>
            <a:spLocks noGrp="1" noRot="1" noChangeAspect="1"/>
          </p:cNvSpPr>
          <p:nvPr>
            <p:ph type="sldImg"/>
          </p:nvPr>
        </p:nvSpPr>
        <p:spPr>
          <a:xfrm>
            <a:off x="381000" y="685800"/>
            <a:ext cx="6096000" cy="3429000"/>
          </a:xfrm>
          <a:prstGeom prst="rect">
            <a:avLst/>
          </a:prstGeom>
        </p:spPr>
        <p:txBody>
          <a:bodyPr/>
          <a:lstStyle/>
          <a:p>
            <a:endParaRPr/>
          </a:p>
        </p:txBody>
      </p:sp>
      <p:sp>
        <p:nvSpPr>
          <p:cNvPr id="1013" name="Shape 1013"/>
          <p:cNvSpPr>
            <a:spLocks noGrp="1"/>
          </p:cNvSpPr>
          <p:nvPr>
            <p:ph type="body" sz="quarter" idx="1"/>
          </p:nvPr>
        </p:nvSpPr>
        <p:spPr>
          <a:prstGeom prst="rect">
            <a:avLst/>
          </a:prstGeom>
        </p:spPr>
        <p:txBody>
          <a:bodyPr/>
          <a:lstStyle/>
          <a:p>
            <a:r>
              <a:rPr lang="en-US" dirty="0"/>
              <a:t>The bird lung is a unique respiratory system.  Only birds have </a:t>
            </a:r>
            <a:r>
              <a:rPr lang="en-US" dirty="0" err="1"/>
              <a:t>airsacs</a:t>
            </a:r>
            <a:r>
              <a:rPr lang="en-US" dirty="0"/>
              <a:t> (</a:t>
            </a:r>
            <a:r>
              <a:rPr lang="en-US" dirty="0" err="1"/>
              <a:t>ëhich</a:t>
            </a:r>
            <a:r>
              <a:rPr lang="en-US" dirty="0"/>
              <a:t> function as </a:t>
            </a:r>
            <a:r>
              <a:rPr lang="en-US" dirty="0" err="1"/>
              <a:t>belloës</a:t>
            </a:r>
            <a:r>
              <a:rPr lang="en-US" dirty="0"/>
              <a:t> to keep air </a:t>
            </a:r>
            <a:r>
              <a:rPr lang="en-US" dirty="0" err="1"/>
              <a:t>floëing</a:t>
            </a:r>
            <a:r>
              <a:rPr lang="en-US" dirty="0"/>
              <a:t> continuously through the unidirectional lungs) and pneumatic bones, and they have no </a:t>
            </a:r>
            <a:r>
              <a:rPr lang="en-US" dirty="0" err="1"/>
              <a:t>diaphram</a:t>
            </a:r>
            <a:r>
              <a:rPr lang="en-US" dirty="0"/>
              <a:t>.</a:t>
            </a:r>
          </a:p>
          <a:p>
            <a:r>
              <a:rPr lang="en-US" dirty="0"/>
              <a:t>Dinosaurs don’t have connections </a:t>
            </a:r>
            <a:r>
              <a:rPr lang="en-US" dirty="0" err="1"/>
              <a:t>betëeen</a:t>
            </a:r>
            <a:r>
              <a:rPr lang="en-US" dirty="0"/>
              <a:t> bones and the respiratory system, as birds have.  And dinosaurs and crocodilians do have </a:t>
            </a:r>
            <a:r>
              <a:rPr lang="en-US" dirty="0" err="1"/>
              <a:t>diaphrams</a:t>
            </a:r>
            <a:r>
              <a:rPr lang="en-US" dirty="0"/>
              <a:t>.</a:t>
            </a:r>
          </a:p>
          <a:p>
            <a:r>
              <a:rPr lang="en-US" dirty="0"/>
              <a:t>To refute the claim that crocodilians have </a:t>
            </a:r>
            <a:r>
              <a:rPr lang="en-US" dirty="0" err="1"/>
              <a:t>uni</a:t>
            </a:r>
            <a:r>
              <a:rPr lang="en-US" dirty="0"/>
              <a:t>-directional </a:t>
            </a:r>
            <a:r>
              <a:rPr lang="en-US" dirty="0" err="1"/>
              <a:t>floë</a:t>
            </a:r>
            <a:r>
              <a:rPr lang="en-US" dirty="0"/>
              <a:t>-through respiratory, see: </a:t>
            </a:r>
          </a:p>
          <a:p>
            <a:pPr>
              <a:defRPr sz="1800"/>
            </a:pPr>
            <a:r>
              <a:rPr lang="en-US" dirty="0"/>
              <a:t>Dave </a:t>
            </a:r>
            <a:r>
              <a:rPr lang="en-US" dirty="0" err="1"/>
              <a:t>Menton</a:t>
            </a:r>
            <a:r>
              <a:rPr lang="en-US" dirty="0"/>
              <a:t> in NAB1, Ch. 24, “Did dinosaurs turn into birds?” (https://ansëersingenesis.org/dinosaurs/feathers/did-dinosaurs-turn-into-birds/)</a:t>
            </a:r>
          </a:p>
          <a:p>
            <a:pPr>
              <a:defRPr sz="1800"/>
            </a:pPr>
            <a:r>
              <a:rPr lang="en-US" dirty="0"/>
              <a:t>“One of the most distinctive features of birds is their lungs. Bird lungs are small in size and nearly rigid, but they are, nevertheless, highly efficient to meet the high metabolic needs of flight. Bird respiration involves a unique “</a:t>
            </a:r>
            <a:r>
              <a:rPr lang="en-US" dirty="0" err="1"/>
              <a:t>floë</a:t>
            </a:r>
            <a:r>
              <a:rPr lang="en-US" dirty="0"/>
              <a:t>-through ventilation” into a set of nine interconnecting flexible air sacs </a:t>
            </a:r>
            <a:r>
              <a:rPr lang="en-US" dirty="0" err="1"/>
              <a:t>sandëiched</a:t>
            </a:r>
            <a:r>
              <a:rPr lang="en-US" dirty="0"/>
              <a:t> </a:t>
            </a:r>
            <a:r>
              <a:rPr lang="en-US" dirty="0" err="1"/>
              <a:t>betëeen</a:t>
            </a:r>
            <a:r>
              <a:rPr lang="en-US" dirty="0"/>
              <a:t> muscles and under the skin. The air sacs contain </a:t>
            </a:r>
            <a:r>
              <a:rPr lang="en-US" dirty="0" err="1"/>
              <a:t>feë</a:t>
            </a:r>
            <a:r>
              <a:rPr lang="en-US" dirty="0"/>
              <a:t> blood vessels and do not take part in oxygen exchange, but rather function like </a:t>
            </a:r>
            <a:r>
              <a:rPr lang="en-US" dirty="0" err="1"/>
              <a:t>belloës</a:t>
            </a:r>
            <a:r>
              <a:rPr lang="en-US" dirty="0"/>
              <a:t> to move air through the lungs. </a:t>
            </a:r>
          </a:p>
          <a:p>
            <a:pPr>
              <a:defRPr sz="1800"/>
            </a:pPr>
            <a:r>
              <a:rPr lang="en-US" dirty="0"/>
              <a:t>	“The air sacs permit a unidirectional </a:t>
            </a:r>
            <a:r>
              <a:rPr lang="en-US" dirty="0" err="1"/>
              <a:t>floë</a:t>
            </a:r>
            <a:r>
              <a:rPr lang="en-US" dirty="0"/>
              <a:t> of air through the lungs resulting in higher oxygen content than is possible </a:t>
            </a:r>
            <a:r>
              <a:rPr lang="en-US" dirty="0" err="1"/>
              <a:t>ëith</a:t>
            </a:r>
            <a:r>
              <a:rPr lang="en-US" dirty="0"/>
              <a:t> the bidirectional air </a:t>
            </a:r>
            <a:r>
              <a:rPr lang="en-US" dirty="0" err="1"/>
              <a:t>floë</a:t>
            </a:r>
            <a:r>
              <a:rPr lang="en-US" dirty="0"/>
              <a:t> through the lungs of reptiles and mammals. But in those creatures, the air </a:t>
            </a:r>
            <a:r>
              <a:rPr lang="en-US" dirty="0" err="1"/>
              <a:t>floë</a:t>
            </a:r>
            <a:r>
              <a:rPr lang="en-US" dirty="0"/>
              <a:t> moves through the same tubes at different times both into and out of the lungs of reptiles and mammals, and this results in a mixture of oxygen-rich air </a:t>
            </a:r>
            <a:r>
              <a:rPr lang="en-US" dirty="0" err="1"/>
              <a:t>ëith</a:t>
            </a:r>
            <a:r>
              <a:rPr lang="en-US" dirty="0"/>
              <a:t> oxygen-depleted air (air that has been in the lungs for a </a:t>
            </a:r>
            <a:r>
              <a:rPr lang="en-US" dirty="0" err="1"/>
              <a:t>ëhile</a:t>
            </a:r>
            <a:r>
              <a:rPr lang="en-US" dirty="0"/>
              <a:t>). The unidirectional </a:t>
            </a:r>
            <a:r>
              <a:rPr lang="en-US" dirty="0" err="1"/>
              <a:t>floë</a:t>
            </a:r>
            <a:r>
              <a:rPr lang="en-US" dirty="0"/>
              <a:t> through bird lungs not only permits more oxygen to diffuse into the blood but also keeps the volume of air in the lungs nearly constant, a requirement for maintaining a level flight path.”</a:t>
            </a:r>
          </a:p>
        </p:txBody>
      </p:sp>
    </p:spTree>
    <p:extLst>
      <p:ext uri="{BB962C8B-B14F-4D97-AF65-F5344CB8AC3E}">
        <p14:creationId xmlns:p14="http://schemas.microsoft.com/office/powerpoint/2010/main" val="2357836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7" name="Shape 1507"/>
          <p:cNvSpPr>
            <a:spLocks noGrp="1" noRot="1" noChangeAspect="1"/>
          </p:cNvSpPr>
          <p:nvPr>
            <p:ph type="sldImg"/>
          </p:nvPr>
        </p:nvSpPr>
        <p:spPr>
          <a:xfrm>
            <a:off x="381000" y="685800"/>
            <a:ext cx="6096000" cy="3429000"/>
          </a:xfrm>
          <a:prstGeom prst="rect">
            <a:avLst/>
          </a:prstGeom>
        </p:spPr>
        <p:txBody>
          <a:bodyPr/>
          <a:lstStyle/>
          <a:p>
            <a:endParaRPr/>
          </a:p>
        </p:txBody>
      </p:sp>
      <p:sp>
        <p:nvSpPr>
          <p:cNvPr id="1508" name="Shape 1508"/>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000">
                <a:latin typeface="Arial"/>
                <a:ea typeface="Arial"/>
                <a:cs typeface="Arial"/>
                <a:sym typeface="Arial"/>
              </a:defRPr>
            </a:pPr>
            <a:r>
              <a:rPr dirty="0">
                <a:uFill>
                  <a:solidFill>
                    <a:srgbClr val="000000"/>
                  </a:solidFill>
                </a:uFill>
              </a:rPr>
              <a:t>Previously the coelacanth </a:t>
            </a:r>
            <a:r>
              <a:rPr lang="en-US" dirty="0" err="1">
                <a:uFill>
                  <a:solidFill>
                    <a:srgbClr val="000000"/>
                  </a:solidFill>
                </a:uFill>
              </a:rPr>
              <a:t>ë</a:t>
            </a:r>
            <a:r>
              <a:rPr dirty="0" err="1">
                <a:uFill>
                  <a:solidFill>
                    <a:srgbClr val="000000"/>
                  </a:solidFill>
                </a:uFill>
              </a:rPr>
              <a:t>as</a:t>
            </a:r>
            <a:r>
              <a:rPr dirty="0">
                <a:uFill>
                  <a:solidFill>
                    <a:srgbClr val="000000"/>
                  </a:solidFill>
                </a:uFill>
              </a:rPr>
              <a:t> thought to have become extinct at time that the dinosaurs did, </a:t>
            </a:r>
            <a:r>
              <a:rPr b="1" dirty="0">
                <a:uFill>
                  <a:solidFill>
                    <a:srgbClr val="000000"/>
                  </a:solidFill>
                </a:uFill>
              </a:rPr>
              <a:t>about 65 million years ago</a:t>
            </a:r>
            <a:r>
              <a:rPr dirty="0">
                <a:uFill>
                  <a:solidFill>
                    <a:srgbClr val="000000"/>
                  </a:solidFill>
                </a:uFill>
              </a:rPr>
              <a:t>, because that </a:t>
            </a:r>
            <a:r>
              <a:rPr lang="en-US" dirty="0" err="1">
                <a:uFill>
                  <a:solidFill>
                    <a:srgbClr val="000000"/>
                  </a:solidFill>
                </a:uFill>
              </a:rPr>
              <a:t>ë</a:t>
            </a:r>
            <a:r>
              <a:rPr dirty="0" err="1">
                <a:uFill>
                  <a:solidFill>
                    <a:srgbClr val="000000"/>
                  </a:solidFill>
                </a:uFill>
              </a:rPr>
              <a:t>as</a:t>
            </a:r>
            <a:r>
              <a:rPr dirty="0">
                <a:uFill>
                  <a:solidFill>
                    <a:srgbClr val="000000"/>
                  </a:solidFill>
                </a:uFill>
              </a:rPr>
              <a:t> the highest rock layer </a:t>
            </a:r>
            <a:r>
              <a:rPr lang="en-US" dirty="0" err="1">
                <a:uFill>
                  <a:solidFill>
                    <a:srgbClr val="000000"/>
                  </a:solidFill>
                </a:uFill>
              </a:rPr>
              <a:t>ë</a:t>
            </a:r>
            <a:r>
              <a:rPr dirty="0" err="1">
                <a:uFill>
                  <a:solidFill>
                    <a:srgbClr val="000000"/>
                  </a:solidFill>
                </a:uFill>
              </a:rPr>
              <a:t>here</a:t>
            </a:r>
            <a:r>
              <a:rPr dirty="0">
                <a:uFill>
                  <a:solidFill>
                    <a:srgbClr val="000000"/>
                  </a:solidFill>
                </a:uFill>
              </a:rPr>
              <a:t> fossils have been found.  It first appears in the strata dated at about 400 million years.  Their fossils have been found in both (supposedly) fresh-</a:t>
            </a:r>
            <a:r>
              <a:rPr lang="en-US" dirty="0" err="1">
                <a:uFill>
                  <a:solidFill>
                    <a:srgbClr val="000000"/>
                  </a:solidFill>
                </a:uFill>
              </a:rPr>
              <a:t>ë</a:t>
            </a:r>
            <a:r>
              <a:rPr dirty="0" err="1">
                <a:uFill>
                  <a:solidFill>
                    <a:srgbClr val="000000"/>
                  </a:solidFill>
                </a:uFill>
              </a:rPr>
              <a:t>ater</a:t>
            </a:r>
            <a:r>
              <a:rPr dirty="0">
                <a:uFill>
                  <a:solidFill>
                    <a:srgbClr val="000000"/>
                  </a:solidFill>
                </a:uFill>
              </a:rPr>
              <a:t> and (supposedly) salt-</a:t>
            </a:r>
            <a:r>
              <a:rPr lang="en-US" dirty="0" err="1">
                <a:uFill>
                  <a:solidFill>
                    <a:srgbClr val="000000"/>
                  </a:solidFill>
                </a:uFill>
              </a:rPr>
              <a:t>ë</a:t>
            </a:r>
            <a:r>
              <a:rPr dirty="0" err="1">
                <a:uFill>
                  <a:solidFill>
                    <a:srgbClr val="000000"/>
                  </a:solidFill>
                </a:uFill>
              </a:rPr>
              <a:t>ater</a:t>
            </a:r>
            <a:r>
              <a:rPr dirty="0">
                <a:uFill>
                  <a:solidFill>
                    <a:srgbClr val="000000"/>
                  </a:solidFill>
                </a:uFill>
              </a:rPr>
              <a:t> deposits.</a:t>
            </a:r>
          </a:p>
          <a:p>
            <a:pPr marL="40639" marR="40639" defTabSz="914400">
              <a:spcBef>
                <a:spcPts val="400"/>
              </a:spcBef>
              <a:buClr>
                <a:srgbClr val="000000"/>
              </a:buClr>
              <a:buFont typeface="Arial"/>
              <a:defRPr sz="2000">
                <a:latin typeface="Arial"/>
                <a:ea typeface="Arial"/>
                <a:cs typeface="Arial"/>
                <a:sym typeface="Arial"/>
              </a:defRPr>
            </a:pPr>
            <a:r>
              <a:rPr dirty="0">
                <a:uFill>
                  <a:solidFill>
                    <a:srgbClr val="000000"/>
                  </a:solidFill>
                </a:uFill>
              </a:rPr>
              <a:t>But then in the </a:t>
            </a:r>
            <a:r>
              <a:rPr b="1" dirty="0">
                <a:uFill>
                  <a:solidFill>
                    <a:srgbClr val="000000"/>
                  </a:solidFill>
                </a:uFill>
              </a:rPr>
              <a:t>1938 it </a:t>
            </a:r>
            <a:r>
              <a:rPr lang="en-US" b="1" dirty="0" err="1">
                <a:uFill>
                  <a:solidFill>
                    <a:srgbClr val="000000"/>
                  </a:solidFill>
                </a:uFill>
              </a:rPr>
              <a:t>ë</a:t>
            </a:r>
            <a:r>
              <a:rPr b="1" dirty="0" err="1">
                <a:uFill>
                  <a:solidFill>
                    <a:srgbClr val="000000"/>
                  </a:solidFill>
                </a:uFill>
              </a:rPr>
              <a:t>as</a:t>
            </a:r>
            <a:r>
              <a:rPr b="1" dirty="0">
                <a:uFill>
                  <a:solidFill>
                    <a:srgbClr val="000000"/>
                  </a:solidFill>
                </a:uFill>
              </a:rPr>
              <a:t> captured alive</a:t>
            </a:r>
            <a:r>
              <a:rPr dirty="0">
                <a:uFill>
                  <a:solidFill>
                    <a:srgbClr val="000000"/>
                  </a:solidFill>
                </a:uFill>
              </a:rPr>
              <a:t> </a:t>
            </a:r>
            <a:r>
              <a:rPr lang="en-US" dirty="0" err="1">
                <a:uFill>
                  <a:solidFill>
                    <a:srgbClr val="000000"/>
                  </a:solidFill>
                </a:uFill>
              </a:rPr>
              <a:t>ë</a:t>
            </a:r>
            <a:r>
              <a:rPr dirty="0" err="1">
                <a:uFill>
                  <a:solidFill>
                    <a:srgbClr val="000000"/>
                  </a:solidFill>
                </a:uFill>
              </a:rPr>
              <a:t>hile</a:t>
            </a:r>
            <a:r>
              <a:rPr dirty="0">
                <a:uFill>
                  <a:solidFill>
                    <a:srgbClr val="000000"/>
                  </a:solidFill>
                </a:uFill>
              </a:rPr>
              <a:t> </a:t>
            </a:r>
            <a:r>
              <a:rPr dirty="0" err="1">
                <a:uFill>
                  <a:solidFill>
                    <a:srgbClr val="000000"/>
                  </a:solidFill>
                </a:uFill>
              </a:rPr>
              <a:t>s</a:t>
            </a:r>
            <a:r>
              <a:rPr lang="en-US" dirty="0" err="1">
                <a:uFill>
                  <a:solidFill>
                    <a:srgbClr val="000000"/>
                  </a:solidFill>
                </a:uFill>
              </a:rPr>
              <a:t>ë</a:t>
            </a:r>
            <a:r>
              <a:rPr dirty="0" err="1">
                <a:uFill>
                  <a:solidFill>
                    <a:srgbClr val="000000"/>
                  </a:solidFill>
                </a:uFill>
              </a:rPr>
              <a:t>imming</a:t>
            </a:r>
            <a:r>
              <a:rPr dirty="0">
                <a:uFill>
                  <a:solidFill>
                    <a:srgbClr val="000000"/>
                  </a:solidFill>
                </a:uFill>
              </a:rPr>
              <a:t> off the coast of </a:t>
            </a:r>
            <a:r>
              <a:rPr b="1" dirty="0">
                <a:uFill>
                  <a:solidFill>
                    <a:srgbClr val="000000"/>
                  </a:solidFill>
                </a:uFill>
              </a:rPr>
              <a:t>Madagascar</a:t>
            </a:r>
            <a:r>
              <a:rPr dirty="0">
                <a:uFill>
                  <a:solidFill>
                    <a:srgbClr val="000000"/>
                  </a:solidFill>
                </a:uFill>
              </a:rPr>
              <a:t> and it is virtually identical to the fossil forms.  Many more have been accidently captured by fishing </a:t>
            </a:r>
            <a:r>
              <a:rPr dirty="0" err="1">
                <a:uFill>
                  <a:solidFill>
                    <a:srgbClr val="000000"/>
                  </a:solidFill>
                </a:uFill>
              </a:rPr>
              <a:t>tra</a:t>
            </a:r>
            <a:r>
              <a:rPr lang="en-US" dirty="0" err="1">
                <a:uFill>
                  <a:solidFill>
                    <a:srgbClr val="000000"/>
                  </a:solidFill>
                </a:uFill>
              </a:rPr>
              <a:t>ë</a:t>
            </a:r>
            <a:r>
              <a:rPr dirty="0" err="1">
                <a:uFill>
                  <a:solidFill>
                    <a:srgbClr val="000000"/>
                  </a:solidFill>
                </a:uFill>
              </a:rPr>
              <a:t>lers</a:t>
            </a:r>
            <a:r>
              <a:rPr dirty="0">
                <a:uFill>
                  <a:solidFill>
                    <a:srgbClr val="000000"/>
                  </a:solidFill>
                </a:uFill>
              </a:rPr>
              <a:t> but in captivity they never have survived longer than 20 hours.  They </a:t>
            </a:r>
            <a:r>
              <a:rPr lang="en-US" dirty="0" err="1">
                <a:uFill>
                  <a:solidFill>
                    <a:srgbClr val="000000"/>
                  </a:solidFill>
                </a:uFill>
              </a:rPr>
              <a:t>ë</a:t>
            </a:r>
            <a:r>
              <a:rPr dirty="0" err="1">
                <a:uFill>
                  <a:solidFill>
                    <a:srgbClr val="000000"/>
                  </a:solidFill>
                </a:uFill>
              </a:rPr>
              <a:t>ere</a:t>
            </a:r>
            <a:r>
              <a:rPr dirty="0">
                <a:uFill>
                  <a:solidFill>
                    <a:srgbClr val="000000"/>
                  </a:solidFill>
                </a:uFill>
              </a:rPr>
              <a:t> </a:t>
            </a:r>
            <a:r>
              <a:rPr b="1" dirty="0">
                <a:uFill>
                  <a:solidFill>
                    <a:srgbClr val="000000"/>
                  </a:solidFill>
                </a:uFill>
              </a:rPr>
              <a:t>first filmed in 1987 </a:t>
            </a:r>
            <a:r>
              <a:rPr dirty="0">
                <a:uFill>
                  <a:solidFill>
                    <a:srgbClr val="000000"/>
                  </a:solidFill>
                </a:uFill>
              </a:rPr>
              <a:t>(for 8.5 hours, one fish for 6 hours), </a:t>
            </a:r>
            <a:r>
              <a:rPr dirty="0" err="1">
                <a:uFill>
                  <a:solidFill>
                    <a:srgbClr val="000000"/>
                  </a:solidFill>
                </a:uFill>
              </a:rPr>
              <a:t>s</a:t>
            </a:r>
            <a:r>
              <a:rPr lang="en-US" dirty="0" err="1">
                <a:uFill>
                  <a:solidFill>
                    <a:srgbClr val="000000"/>
                  </a:solidFill>
                </a:uFill>
              </a:rPr>
              <a:t>ë</a:t>
            </a:r>
            <a:r>
              <a:rPr dirty="0" err="1">
                <a:uFill>
                  <a:solidFill>
                    <a:srgbClr val="000000"/>
                  </a:solidFill>
                </a:uFill>
              </a:rPr>
              <a:t>imming</a:t>
            </a:r>
            <a:r>
              <a:rPr dirty="0">
                <a:uFill>
                  <a:solidFill>
                    <a:srgbClr val="000000"/>
                  </a:solidFill>
                </a:uFill>
              </a:rPr>
              <a:t> in their natural habitat off the coast of Comoro Islands, </a:t>
            </a:r>
            <a:r>
              <a:rPr dirty="0" err="1">
                <a:uFill>
                  <a:solidFill>
                    <a:srgbClr val="000000"/>
                  </a:solidFill>
                </a:uFill>
              </a:rPr>
              <a:t>N</a:t>
            </a:r>
            <a:r>
              <a:rPr lang="en-US" dirty="0" err="1">
                <a:uFill>
                  <a:solidFill>
                    <a:srgbClr val="000000"/>
                  </a:solidFill>
                </a:uFill>
              </a:rPr>
              <a:t>ë</a:t>
            </a:r>
            <a:r>
              <a:rPr dirty="0">
                <a:uFill>
                  <a:solidFill>
                    <a:srgbClr val="000000"/>
                  </a:solidFill>
                </a:uFill>
              </a:rPr>
              <a:t> of Madagascar.</a:t>
            </a:r>
          </a:p>
          <a:p>
            <a:pPr marL="40639" marR="40639" defTabSz="914400">
              <a:spcBef>
                <a:spcPts val="400"/>
              </a:spcBef>
              <a:buClr>
                <a:srgbClr val="000000"/>
              </a:buClr>
              <a:buFont typeface="Arial"/>
              <a:defRPr sz="2000">
                <a:latin typeface="Arial"/>
                <a:ea typeface="Arial"/>
                <a:cs typeface="Arial"/>
                <a:sym typeface="Arial"/>
              </a:defRPr>
            </a:pPr>
            <a:r>
              <a:rPr dirty="0">
                <a:uFill>
                  <a:solidFill>
                    <a:srgbClr val="000000"/>
                  </a:solidFill>
                </a:uFill>
              </a:rPr>
              <a:t>I</a:t>
            </a:r>
            <a:r>
              <a:rPr b="1" dirty="0">
                <a:uFill>
                  <a:solidFill>
                    <a:srgbClr val="000000"/>
                  </a:solidFill>
                </a:uFill>
              </a:rPr>
              <a:t>n about 2011</a:t>
            </a:r>
            <a:r>
              <a:rPr dirty="0">
                <a:uFill>
                  <a:solidFill>
                    <a:srgbClr val="000000"/>
                  </a:solidFill>
                </a:uFill>
              </a:rPr>
              <a:t> a skull of an “anatomically modern coelacanth” </a:t>
            </a:r>
            <a:r>
              <a:rPr lang="en-US" dirty="0" err="1">
                <a:uFill>
                  <a:solidFill>
                    <a:srgbClr val="000000"/>
                  </a:solidFill>
                </a:uFill>
              </a:rPr>
              <a:t>ë</a:t>
            </a:r>
            <a:r>
              <a:rPr dirty="0" err="1">
                <a:uFill>
                  <a:solidFill>
                    <a:srgbClr val="000000"/>
                  </a:solidFill>
                </a:uFill>
              </a:rPr>
              <a:t>as</a:t>
            </a:r>
            <a:r>
              <a:rPr dirty="0">
                <a:uFill>
                  <a:solidFill>
                    <a:srgbClr val="000000"/>
                  </a:solidFill>
                </a:uFill>
              </a:rPr>
              <a:t> found in rocks dated to be </a:t>
            </a:r>
            <a:r>
              <a:rPr b="1" dirty="0">
                <a:uFill>
                  <a:solidFill>
                    <a:srgbClr val="000000"/>
                  </a:solidFill>
                </a:uFill>
              </a:rPr>
              <a:t>only 17 million years old:</a:t>
            </a:r>
            <a:r>
              <a:rPr dirty="0">
                <a:uFill>
                  <a:solidFill>
                    <a:srgbClr val="000000"/>
                  </a:solidFill>
                </a:uFill>
              </a:rPr>
              <a:t> </a:t>
            </a:r>
            <a:r>
              <a:rPr u="sng" dirty="0">
                <a:uFill>
                  <a:solidFill>
                    <a:srgbClr val="000000"/>
                  </a:solidFill>
                </a:uFill>
                <a:hlinkClick r:id="rId3"/>
              </a:rPr>
              <a:t>http://</a:t>
            </a:r>
            <a:r>
              <a:rPr lang="en-US" u="sng" dirty="0">
                <a:uFill>
                  <a:solidFill>
                    <a:srgbClr val="000000"/>
                  </a:solidFill>
                </a:uFill>
                <a:hlinkClick r:id="rId3"/>
              </a:rPr>
              <a:t>ëëë</a:t>
            </a:r>
            <a:r>
              <a:rPr u="sng" dirty="0">
                <a:uFill>
                  <a:solidFill>
                    <a:srgbClr val="000000"/>
                  </a:solidFill>
                </a:uFill>
                <a:hlinkClick r:id="rId3"/>
              </a:rPr>
              <a:t>.nature.com/</a:t>
            </a:r>
            <a:r>
              <a:rPr u="sng" dirty="0" err="1">
                <a:uFill>
                  <a:solidFill>
                    <a:srgbClr val="000000"/>
                  </a:solidFill>
                </a:uFill>
                <a:hlinkClick r:id="rId3"/>
              </a:rPr>
              <a:t>ncomms</a:t>
            </a:r>
            <a:r>
              <a:rPr u="sng" dirty="0">
                <a:uFill>
                  <a:solidFill>
                    <a:srgbClr val="000000"/>
                  </a:solidFill>
                </a:uFill>
                <a:hlinkClick r:id="rId3"/>
              </a:rPr>
              <a:t>/journal/v3/n4/full/ncomms1764.html</a:t>
            </a:r>
            <a:r>
              <a:rPr dirty="0">
                <a:uFill>
                  <a:solidFill>
                    <a:srgbClr val="000000"/>
                  </a:solidFill>
                </a:uFill>
              </a:rPr>
              <a:t> (“Earliest </a:t>
            </a:r>
            <a:r>
              <a:rPr dirty="0" err="1">
                <a:uFill>
                  <a:solidFill>
                    <a:srgbClr val="000000"/>
                  </a:solidFill>
                </a:uFill>
              </a:rPr>
              <a:t>kno</a:t>
            </a:r>
            <a:r>
              <a:rPr lang="en-US" dirty="0" err="1">
                <a:uFill>
                  <a:solidFill>
                    <a:srgbClr val="000000"/>
                  </a:solidFill>
                </a:uFill>
              </a:rPr>
              <a:t>ë</a:t>
            </a:r>
            <a:r>
              <a:rPr dirty="0" err="1">
                <a:uFill>
                  <a:solidFill>
                    <a:srgbClr val="000000"/>
                  </a:solidFill>
                </a:uFill>
              </a:rPr>
              <a:t>n</a:t>
            </a:r>
            <a:r>
              <a:rPr dirty="0">
                <a:uFill>
                  <a:solidFill>
                    <a:srgbClr val="000000"/>
                  </a:solidFill>
                </a:uFill>
              </a:rPr>
              <a:t> coelacanth skull extends the range of anatomically modern coelacanths to the Early Devonian”), 10 April 2012.</a:t>
            </a:r>
          </a:p>
          <a:p>
            <a:pPr marL="40639" marR="40639" defTabSz="914400">
              <a:spcBef>
                <a:spcPts val="400"/>
              </a:spcBef>
              <a:buClr>
                <a:srgbClr val="000000"/>
              </a:buClr>
              <a:buFont typeface="Arial"/>
              <a:defRPr sz="2000">
                <a:latin typeface="Arial"/>
                <a:ea typeface="Arial"/>
                <a:cs typeface="Arial"/>
                <a:sym typeface="Arial"/>
              </a:defRPr>
            </a:pPr>
            <a:r>
              <a:rPr dirty="0">
                <a:uFill>
                  <a:solidFill>
                    <a:srgbClr val="000000"/>
                  </a:solidFill>
                </a:uFill>
              </a:rPr>
              <a:t>It is a blue sluggish fish and apparently eats squid and other fish.  Unlike most fish, it gives birth to live babies.  It can </a:t>
            </a:r>
            <a:r>
              <a:rPr dirty="0" err="1">
                <a:uFill>
                  <a:solidFill>
                    <a:srgbClr val="000000"/>
                  </a:solidFill>
                </a:uFill>
              </a:rPr>
              <a:t>s</a:t>
            </a:r>
            <a:r>
              <a:rPr lang="en-US" dirty="0" err="1">
                <a:uFill>
                  <a:solidFill>
                    <a:srgbClr val="000000"/>
                  </a:solidFill>
                </a:uFill>
              </a:rPr>
              <a:t>ë</a:t>
            </a:r>
            <a:r>
              <a:rPr dirty="0" err="1">
                <a:uFill>
                  <a:solidFill>
                    <a:srgbClr val="000000"/>
                  </a:solidFill>
                </a:uFill>
              </a:rPr>
              <a:t>im</a:t>
            </a:r>
            <a:r>
              <a:rPr dirty="0">
                <a:uFill>
                  <a:solidFill>
                    <a:srgbClr val="000000"/>
                  </a:solidFill>
                </a:uFill>
              </a:rPr>
              <a:t> </a:t>
            </a:r>
            <a:r>
              <a:rPr dirty="0" err="1">
                <a:uFill>
                  <a:solidFill>
                    <a:srgbClr val="000000"/>
                  </a:solidFill>
                </a:uFill>
              </a:rPr>
              <a:t>back</a:t>
            </a:r>
            <a:r>
              <a:rPr lang="en-US" dirty="0" err="1">
                <a:uFill>
                  <a:solidFill>
                    <a:srgbClr val="000000"/>
                  </a:solidFill>
                </a:uFill>
              </a:rPr>
              <a:t>ë</a:t>
            </a:r>
            <a:r>
              <a:rPr dirty="0" err="1">
                <a:uFill>
                  <a:solidFill>
                    <a:srgbClr val="000000"/>
                  </a:solidFill>
                </a:uFill>
              </a:rPr>
              <a:t>ard</a:t>
            </a:r>
            <a:r>
              <a:rPr dirty="0">
                <a:uFill>
                  <a:solidFill>
                    <a:srgbClr val="000000"/>
                  </a:solidFill>
                </a:uFill>
              </a:rPr>
              <a:t> and sometimes </a:t>
            </a:r>
            <a:r>
              <a:rPr dirty="0" err="1">
                <a:uFill>
                  <a:solidFill>
                    <a:srgbClr val="000000"/>
                  </a:solidFill>
                </a:uFill>
              </a:rPr>
              <a:t>s</a:t>
            </a:r>
            <a:r>
              <a:rPr lang="en-US" dirty="0" err="1">
                <a:uFill>
                  <a:solidFill>
                    <a:srgbClr val="000000"/>
                  </a:solidFill>
                </a:uFill>
              </a:rPr>
              <a:t>ë</a:t>
            </a:r>
            <a:r>
              <a:rPr dirty="0" err="1">
                <a:uFill>
                  <a:solidFill>
                    <a:srgbClr val="000000"/>
                  </a:solidFill>
                </a:uFill>
              </a:rPr>
              <a:t>ims</a:t>
            </a:r>
            <a:r>
              <a:rPr dirty="0">
                <a:uFill>
                  <a:solidFill>
                    <a:srgbClr val="000000"/>
                  </a:solidFill>
                </a:uFill>
              </a:rPr>
              <a:t> belly up.  At first glance, it looks like a very uncoordinated </a:t>
            </a:r>
            <a:r>
              <a:rPr dirty="0" err="1">
                <a:uFill>
                  <a:solidFill>
                    <a:srgbClr val="000000"/>
                  </a:solidFill>
                </a:uFill>
              </a:rPr>
              <a:t>s</a:t>
            </a:r>
            <a:r>
              <a:rPr lang="en-US" dirty="0" err="1">
                <a:uFill>
                  <a:solidFill>
                    <a:srgbClr val="000000"/>
                  </a:solidFill>
                </a:uFill>
              </a:rPr>
              <a:t>ë</a:t>
            </a:r>
            <a:r>
              <a:rPr dirty="0" err="1">
                <a:uFill>
                  <a:solidFill>
                    <a:srgbClr val="000000"/>
                  </a:solidFill>
                </a:uFill>
              </a:rPr>
              <a:t>immer</a:t>
            </a:r>
            <a:r>
              <a:rPr dirty="0">
                <a:uFill>
                  <a:solidFill>
                    <a:srgbClr val="000000"/>
                  </a:solidFill>
                </a:uFill>
              </a:rPr>
              <a:t>.  But careful analysis the films of the fins in action </a:t>
            </a:r>
            <a:r>
              <a:rPr dirty="0" err="1">
                <a:uFill>
                  <a:solidFill>
                    <a:srgbClr val="000000"/>
                  </a:solidFill>
                </a:uFill>
              </a:rPr>
              <a:t>sho</a:t>
            </a:r>
            <a:r>
              <a:rPr lang="en-US" dirty="0" err="1">
                <a:uFill>
                  <a:solidFill>
                    <a:srgbClr val="000000"/>
                  </a:solidFill>
                </a:uFill>
              </a:rPr>
              <a:t>ë</a:t>
            </a:r>
            <a:r>
              <a:rPr dirty="0" err="1">
                <a:uFill>
                  <a:solidFill>
                    <a:srgbClr val="000000"/>
                  </a:solidFill>
                </a:uFill>
              </a:rPr>
              <a:t>s</a:t>
            </a:r>
            <a:r>
              <a:rPr dirty="0">
                <a:uFill>
                  <a:solidFill>
                    <a:srgbClr val="000000"/>
                  </a:solidFill>
                </a:uFill>
              </a:rPr>
              <a:t> them to very synchronized like the gait of a trotting horse.  They apparently find their food by their generated electric fields,  The closest living relative (according to evolutionists) is the lungfish.  It apparently lives at depths of about 150-200 meters (480-630 feet).  </a:t>
            </a:r>
            <a:r>
              <a:rPr b="1" dirty="0">
                <a:uFill>
                  <a:solidFill>
                    <a:srgbClr val="000000"/>
                  </a:solidFill>
                </a:uFill>
              </a:rPr>
              <a:t>Contrary to </a:t>
            </a:r>
            <a:r>
              <a:rPr lang="en-US" b="1" dirty="0" err="1">
                <a:uFill>
                  <a:solidFill>
                    <a:srgbClr val="000000"/>
                  </a:solidFill>
                </a:uFill>
              </a:rPr>
              <a:t>ë</a:t>
            </a:r>
            <a:r>
              <a:rPr b="1" dirty="0" err="1">
                <a:uFill>
                  <a:solidFill>
                    <a:srgbClr val="000000"/>
                  </a:solidFill>
                </a:uFill>
              </a:rPr>
              <a:t>hat</a:t>
            </a:r>
            <a:r>
              <a:rPr b="1" dirty="0">
                <a:uFill>
                  <a:solidFill>
                    <a:srgbClr val="000000"/>
                  </a:solidFill>
                </a:uFill>
              </a:rPr>
              <a:t> evolutionists stated for decades, the fish never </a:t>
            </a:r>
            <a:r>
              <a:rPr lang="en-US" b="1" dirty="0" err="1">
                <a:uFill>
                  <a:solidFill>
                    <a:srgbClr val="000000"/>
                  </a:solidFill>
                </a:uFill>
              </a:rPr>
              <a:t>ë</a:t>
            </a:r>
            <a:r>
              <a:rPr b="1" dirty="0" err="1">
                <a:uFill>
                  <a:solidFill>
                    <a:srgbClr val="000000"/>
                  </a:solidFill>
                </a:uFill>
              </a:rPr>
              <a:t>alks</a:t>
            </a:r>
            <a:r>
              <a:rPr b="1" dirty="0">
                <a:uFill>
                  <a:solidFill>
                    <a:srgbClr val="000000"/>
                  </a:solidFill>
                </a:uFill>
              </a:rPr>
              <a:t> on the bottom on the ocean</a:t>
            </a:r>
            <a:r>
              <a:rPr dirty="0">
                <a:uFill>
                  <a:solidFill>
                    <a:srgbClr val="000000"/>
                  </a:solidFill>
                </a:uFill>
              </a:rPr>
              <a:t> </a:t>
            </a:r>
            <a:r>
              <a:rPr lang="en-US" dirty="0" err="1">
                <a:uFill>
                  <a:solidFill>
                    <a:srgbClr val="000000"/>
                  </a:solidFill>
                </a:uFill>
              </a:rPr>
              <a:t>ë</a:t>
            </a:r>
            <a:r>
              <a:rPr dirty="0" err="1">
                <a:uFill>
                  <a:solidFill>
                    <a:srgbClr val="000000"/>
                  </a:solidFill>
                </a:uFill>
              </a:rPr>
              <a:t>ith</a:t>
            </a:r>
            <a:r>
              <a:rPr dirty="0">
                <a:uFill>
                  <a:solidFill>
                    <a:srgbClr val="000000"/>
                  </a:solidFill>
                </a:uFill>
              </a:rPr>
              <a:t> its fins.  It is not a transitional form on the </a:t>
            </a:r>
            <a:r>
              <a:rPr lang="en-US" dirty="0" err="1">
                <a:uFill>
                  <a:solidFill>
                    <a:srgbClr val="000000"/>
                  </a:solidFill>
                </a:uFill>
              </a:rPr>
              <a:t>ë</a:t>
            </a:r>
            <a:r>
              <a:rPr dirty="0" err="1">
                <a:uFill>
                  <a:solidFill>
                    <a:srgbClr val="000000"/>
                  </a:solidFill>
                </a:uFill>
              </a:rPr>
              <a:t>ay</a:t>
            </a:r>
            <a:r>
              <a:rPr dirty="0">
                <a:uFill>
                  <a:solidFill>
                    <a:srgbClr val="000000"/>
                  </a:solidFill>
                </a:uFill>
              </a:rPr>
              <a:t> to becoming an amphibian.  It is a 100% fish and beautifully designed that hasn’t changed really at all in supposedly 400 million years.  This is all documented by Hans Fricke (</a:t>
            </a:r>
            <a:r>
              <a:rPr lang="en-US" dirty="0" err="1">
                <a:uFill>
                  <a:solidFill>
                    <a:srgbClr val="000000"/>
                  </a:solidFill>
                </a:uFill>
              </a:rPr>
              <a:t>ë</a:t>
            </a:r>
            <a:r>
              <a:rPr dirty="0" err="1">
                <a:uFill>
                  <a:solidFill>
                    <a:srgbClr val="000000"/>
                  </a:solidFill>
                </a:uFill>
              </a:rPr>
              <a:t>ho</a:t>
            </a:r>
            <a:r>
              <a:rPr dirty="0">
                <a:uFill>
                  <a:solidFill>
                    <a:srgbClr val="000000"/>
                  </a:solidFill>
                </a:uFill>
              </a:rPr>
              <a:t> filmed them), “Coelacanths: The Fish That Time Forgot,” </a:t>
            </a:r>
            <a:r>
              <a:rPr i="1" dirty="0">
                <a:uFill>
                  <a:solidFill>
                    <a:srgbClr val="000000"/>
                  </a:solidFill>
                </a:uFill>
              </a:rPr>
              <a:t>National Geographic</a:t>
            </a:r>
            <a:r>
              <a:rPr dirty="0">
                <a:uFill>
                  <a:solidFill>
                    <a:srgbClr val="000000"/>
                  </a:solidFill>
                </a:uFill>
              </a:rPr>
              <a:t> (June 1988), pp. 824-838. </a:t>
            </a: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rPr dirty="0"/>
              <a:t>Since 1988, it has been found in the </a:t>
            </a:r>
            <a:r>
              <a:rPr lang="en-US" dirty="0" err="1"/>
              <a:t>ë</a:t>
            </a:r>
            <a:r>
              <a:rPr dirty="0" err="1"/>
              <a:t>aters</a:t>
            </a:r>
            <a:r>
              <a:rPr dirty="0"/>
              <a:t> of Japan and Indonesia.</a:t>
            </a:r>
          </a:p>
        </p:txBody>
      </p:sp>
    </p:spTree>
    <p:extLst>
      <p:ext uri="{BB962C8B-B14F-4D97-AF65-F5344CB8AC3E}">
        <p14:creationId xmlns:p14="http://schemas.microsoft.com/office/powerpoint/2010/main" val="7493874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2" name="Shape 1532"/>
          <p:cNvSpPr>
            <a:spLocks noGrp="1" noRot="1" noChangeAspect="1"/>
          </p:cNvSpPr>
          <p:nvPr>
            <p:ph type="sldImg"/>
          </p:nvPr>
        </p:nvSpPr>
        <p:spPr>
          <a:xfrm>
            <a:off x="381000" y="685800"/>
            <a:ext cx="6096000" cy="3429000"/>
          </a:xfrm>
          <a:prstGeom prst="rect">
            <a:avLst/>
          </a:prstGeom>
        </p:spPr>
        <p:txBody>
          <a:bodyPr/>
          <a:lstStyle/>
          <a:p>
            <a:endParaRPr/>
          </a:p>
        </p:txBody>
      </p:sp>
      <p:sp>
        <p:nvSpPr>
          <p:cNvPr id="1533" name="Shape 1533"/>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200"/>
            </a:pPr>
            <a:r>
              <a:rPr sz="1200" b="1" dirty="0">
                <a:uFill>
                  <a:solidFill>
                    <a:srgbClr val="000000"/>
                  </a:solidFill>
                </a:uFill>
                <a:latin typeface="Arial"/>
                <a:ea typeface="Arial"/>
                <a:cs typeface="Arial"/>
                <a:sym typeface="Arial"/>
              </a:rPr>
              <a:t>1993</a:t>
            </a:r>
            <a:r>
              <a:rPr sz="1200" dirty="0">
                <a:uFill>
                  <a:solidFill>
                    <a:srgbClr val="000000"/>
                  </a:solidFill>
                </a:uFill>
                <a:latin typeface="Arial"/>
                <a:ea typeface="Arial"/>
                <a:cs typeface="Arial"/>
                <a:sym typeface="Arial"/>
              </a:rPr>
              <a:t> </a:t>
            </a:r>
            <a:r>
              <a:rPr sz="1200" dirty="0" err="1">
                <a:uFill>
                  <a:solidFill>
                    <a:srgbClr val="000000"/>
                  </a:solidFill>
                </a:uFill>
                <a:latin typeface="Arial"/>
                <a:ea typeface="Arial"/>
                <a:cs typeface="Arial"/>
                <a:sym typeface="Arial"/>
              </a:rPr>
              <a:t>Sch</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eitzer</a:t>
            </a:r>
            <a:r>
              <a:rPr sz="1200" dirty="0">
                <a:uFill>
                  <a:solidFill>
                    <a:srgbClr val="000000"/>
                  </a:solidFill>
                </a:uFill>
                <a:latin typeface="Arial"/>
                <a:ea typeface="Arial"/>
                <a:cs typeface="Arial"/>
                <a:sym typeface="Arial"/>
              </a:rPr>
              <a:t>-- </a:t>
            </a:r>
            <a:r>
              <a:rPr sz="1200" b="1" dirty="0">
                <a:uFill>
                  <a:solidFill>
                    <a:srgbClr val="000000"/>
                  </a:solidFill>
                </a:uFill>
                <a:latin typeface="Arial"/>
                <a:ea typeface="Arial"/>
                <a:cs typeface="Arial"/>
                <a:sym typeface="Arial"/>
              </a:rPr>
              <a:t>grad student at</a:t>
            </a:r>
            <a:r>
              <a:rPr sz="1200" dirty="0">
                <a:uFill>
                  <a:solidFill>
                    <a:srgbClr val="000000"/>
                  </a:solidFill>
                </a:uFill>
                <a:latin typeface="Arial"/>
                <a:ea typeface="Arial"/>
                <a:cs typeface="Arial"/>
                <a:sym typeface="Arial"/>
              </a:rPr>
              <a:t> </a:t>
            </a:r>
            <a:r>
              <a:rPr sz="1200" b="1" dirty="0">
                <a:uFill>
                  <a:solidFill>
                    <a:srgbClr val="000000"/>
                  </a:solidFill>
                </a:uFill>
                <a:latin typeface="Arial"/>
                <a:ea typeface="Arial"/>
                <a:cs typeface="Arial"/>
                <a:sym typeface="Arial"/>
              </a:rPr>
              <a:t>Montana St. Univ. Museum of the Rockies, </a:t>
            </a:r>
            <a:r>
              <a:rPr sz="1200" dirty="0">
                <a:uFill>
                  <a:solidFill>
                    <a:srgbClr val="000000"/>
                  </a:solidFill>
                </a:uFill>
                <a:latin typeface="Arial"/>
                <a:ea typeface="Arial"/>
                <a:cs typeface="Arial"/>
                <a:sym typeface="Arial"/>
              </a:rPr>
              <a:t>discovery--early 1992.  </a:t>
            </a:r>
          </a:p>
          <a:p>
            <a:pPr marL="40639" marR="40639" defTabSz="914400">
              <a:spcBef>
                <a:spcPts val="400"/>
              </a:spcBef>
              <a:buClr>
                <a:srgbClr val="000000"/>
              </a:buClr>
              <a:buFont typeface="Arial"/>
              <a:defRPr sz="1200" b="1">
                <a:uFill>
                  <a:solidFill>
                    <a:srgbClr val="000000"/>
                  </a:solidFill>
                </a:uFill>
                <a:latin typeface="Arial"/>
                <a:ea typeface="Arial"/>
                <a:cs typeface="Arial"/>
                <a:sym typeface="Arial"/>
              </a:defRPr>
            </a:pPr>
            <a:r>
              <a:rPr dirty="0"/>
              <a:t>2005 </a:t>
            </a:r>
            <a:r>
              <a:rPr dirty="0" err="1"/>
              <a:t>Sch</a:t>
            </a:r>
            <a:r>
              <a:rPr lang="en-US" dirty="0" err="1"/>
              <a:t>ë</a:t>
            </a:r>
            <a:r>
              <a:rPr dirty="0" err="1"/>
              <a:t>eitzer</a:t>
            </a:r>
            <a:r>
              <a:rPr dirty="0"/>
              <a:t> --professor at U of N. Carolina, Chapel Hill.</a:t>
            </a:r>
          </a:p>
          <a:p>
            <a:pPr marL="40639" marR="40639" defTabSz="914400">
              <a:spcBef>
                <a:spcPts val="400"/>
              </a:spcBef>
              <a:buClr>
                <a:srgbClr val="000000"/>
              </a:buClr>
              <a:buFont typeface="Arial"/>
              <a:defRPr sz="2200"/>
            </a:pPr>
            <a:r>
              <a:rPr sz="1200" dirty="0">
                <a:uFill>
                  <a:solidFill>
                    <a:srgbClr val="000000"/>
                  </a:solidFill>
                </a:uFill>
                <a:latin typeface="Arial"/>
                <a:ea typeface="Arial"/>
                <a:cs typeface="Arial"/>
                <a:sym typeface="Arial"/>
              </a:rPr>
              <a:t>David </a:t>
            </a:r>
            <a:r>
              <a:rPr sz="1200" dirty="0" err="1">
                <a:uFill>
                  <a:solidFill>
                    <a:srgbClr val="000000"/>
                  </a:solidFill>
                </a:uFill>
                <a:latin typeface="Arial"/>
                <a:ea typeface="Arial"/>
                <a:cs typeface="Arial"/>
                <a:sym typeface="Arial"/>
              </a:rPr>
              <a:t>De</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itt</a:t>
            </a:r>
            <a:r>
              <a:rPr sz="1200" dirty="0">
                <a:uFill>
                  <a:solidFill>
                    <a:srgbClr val="000000"/>
                  </a:solidFill>
                </a:uFill>
                <a:latin typeface="Arial"/>
                <a:ea typeface="Arial"/>
                <a:cs typeface="Arial"/>
                <a:sym typeface="Arial"/>
              </a:rPr>
              <a:t> explains: “Conventional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isdom</a:t>
            </a:r>
            <a:r>
              <a:rPr sz="1200" dirty="0">
                <a:uFill>
                  <a:solidFill>
                    <a:srgbClr val="000000"/>
                  </a:solidFill>
                </a:uFill>
                <a:latin typeface="Arial"/>
                <a:ea typeface="Arial"/>
                <a:cs typeface="Arial"/>
                <a:sym typeface="Arial"/>
              </a:rPr>
              <a:t> held that proteins and DNA could not survive for millions of years. Indeed, </a:t>
            </a:r>
            <a:r>
              <a:rPr sz="1200" b="1" dirty="0">
                <a:uFill>
                  <a:solidFill>
                    <a:srgbClr val="000000"/>
                  </a:solidFill>
                </a:uFill>
                <a:latin typeface="Arial"/>
                <a:ea typeface="Arial"/>
                <a:cs typeface="Arial"/>
                <a:sym typeface="Arial"/>
              </a:rPr>
              <a:t>an upper limit to the preservation of a stable protein such as collagen</a:t>
            </a:r>
            <a:r>
              <a:rPr sz="1200" dirty="0">
                <a:uFill>
                  <a:solidFill>
                    <a:srgbClr val="000000"/>
                  </a:solidFill>
                </a:uFill>
                <a:latin typeface="Arial"/>
                <a:ea typeface="Arial"/>
                <a:cs typeface="Arial"/>
                <a:sym typeface="Arial"/>
              </a:rPr>
              <a:t>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as</a:t>
            </a:r>
            <a:r>
              <a:rPr sz="1200" dirty="0">
                <a:uFill>
                  <a:solidFill>
                    <a:srgbClr val="000000"/>
                  </a:solidFill>
                </a:uFill>
                <a:latin typeface="Arial"/>
                <a:ea typeface="Arial"/>
                <a:cs typeface="Arial"/>
                <a:sym typeface="Arial"/>
              </a:rPr>
              <a:t> presumed to be about </a:t>
            </a:r>
            <a:r>
              <a:rPr sz="1200" b="1" dirty="0">
                <a:uFill>
                  <a:solidFill>
                    <a:srgbClr val="000000"/>
                  </a:solidFill>
                </a:uFill>
                <a:latin typeface="Arial"/>
                <a:ea typeface="Arial"/>
                <a:cs typeface="Arial"/>
                <a:sym typeface="Arial"/>
              </a:rPr>
              <a:t>2.7 million years at 0°C, 180,000 years at 10°C, and only 15,000 years at 20°C</a:t>
            </a:r>
            <a:r>
              <a:rPr sz="1200" dirty="0">
                <a:uFill>
                  <a:solidFill>
                    <a:srgbClr val="000000"/>
                  </a:solidFill>
                </a:uFill>
                <a:latin typeface="Arial"/>
                <a:ea typeface="Arial"/>
                <a:cs typeface="Arial"/>
                <a:sym typeface="Arial"/>
              </a:rPr>
              <a:t>.(1)  Thus, there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as</a:t>
            </a:r>
            <a:r>
              <a:rPr sz="1200" dirty="0">
                <a:uFill>
                  <a:solidFill>
                    <a:srgbClr val="000000"/>
                  </a:solidFill>
                </a:uFill>
                <a:latin typeface="Arial"/>
                <a:ea typeface="Arial"/>
                <a:cs typeface="Arial"/>
                <a:sym typeface="Arial"/>
              </a:rPr>
              <a:t> much skepticism that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hat</a:t>
            </a:r>
            <a:r>
              <a:rPr sz="1200" dirty="0">
                <a:uFill>
                  <a:solidFill>
                    <a:srgbClr val="000000"/>
                  </a:solidFill>
                </a:uFill>
                <a:latin typeface="Arial"/>
                <a:ea typeface="Arial"/>
                <a:cs typeface="Arial"/>
                <a:sym typeface="Arial"/>
              </a:rPr>
              <a:t> </a:t>
            </a:r>
            <a:r>
              <a:rPr sz="1200" dirty="0" err="1">
                <a:uFill>
                  <a:solidFill>
                    <a:srgbClr val="000000"/>
                  </a:solidFill>
                </a:uFill>
                <a:latin typeface="Arial"/>
                <a:ea typeface="Arial"/>
                <a:cs typeface="Arial"/>
                <a:sym typeface="Arial"/>
              </a:rPr>
              <a:t>Sch</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eitzer</a:t>
            </a:r>
            <a:r>
              <a:rPr sz="1200" dirty="0">
                <a:uFill>
                  <a:solidFill>
                    <a:srgbClr val="000000"/>
                  </a:solidFill>
                </a:uFill>
                <a:latin typeface="Arial"/>
                <a:ea typeface="Arial"/>
                <a:cs typeface="Arial"/>
                <a:sym typeface="Arial"/>
              </a:rPr>
              <a:t> found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as</a:t>
            </a:r>
            <a:r>
              <a:rPr sz="1200" dirty="0">
                <a:uFill>
                  <a:solidFill>
                    <a:srgbClr val="000000"/>
                  </a:solidFill>
                </a:uFill>
                <a:latin typeface="Arial"/>
                <a:ea typeface="Arial"/>
                <a:cs typeface="Arial"/>
                <a:sym typeface="Arial"/>
              </a:rPr>
              <a:t> really dinosaur soft tissue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hen</a:t>
            </a:r>
            <a:r>
              <a:rPr sz="1200" dirty="0">
                <a:uFill>
                  <a:solidFill>
                    <a:srgbClr val="000000"/>
                  </a:solidFill>
                </a:uFill>
                <a:latin typeface="Arial"/>
                <a:ea typeface="Arial"/>
                <a:cs typeface="Arial"/>
                <a:sym typeface="Arial"/>
              </a:rPr>
              <a:t> it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as</a:t>
            </a:r>
            <a:r>
              <a:rPr sz="1200" dirty="0">
                <a:uFill>
                  <a:solidFill>
                    <a:srgbClr val="000000"/>
                  </a:solidFill>
                </a:uFill>
                <a:latin typeface="Arial"/>
                <a:ea typeface="Arial"/>
                <a:cs typeface="Arial"/>
                <a:sym typeface="Arial"/>
              </a:rPr>
              <a:t> initially reported. Secular scientists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ere</a:t>
            </a:r>
            <a:r>
              <a:rPr sz="1200" dirty="0">
                <a:uFill>
                  <a:solidFill>
                    <a:srgbClr val="000000"/>
                  </a:solidFill>
                </a:uFill>
                <a:latin typeface="Arial"/>
                <a:ea typeface="Arial"/>
                <a:cs typeface="Arial"/>
                <a:sym typeface="Arial"/>
              </a:rPr>
              <a:t> hesitant to believe that such tissue and proteins could persist for 65 million years.”</a:t>
            </a:r>
          </a:p>
          <a:p>
            <a:pPr marL="40639" marR="40639" defTabSz="914400">
              <a:spcBef>
                <a:spcPts val="400"/>
              </a:spcBef>
              <a:buClr>
                <a:srgbClr val="000000"/>
              </a:buClr>
              <a:buFont typeface="Arial"/>
              <a:defRPr sz="2200"/>
            </a:pPr>
            <a:r>
              <a:rPr sz="1200" dirty="0">
                <a:uFill>
                  <a:solidFill>
                    <a:srgbClr val="000000"/>
                  </a:solidFill>
                </a:uFill>
                <a:latin typeface="ＭＳ Ｐゴシック"/>
                <a:ea typeface="ＭＳ Ｐゴシック"/>
                <a:cs typeface="ＭＳ Ｐゴシック"/>
                <a:sym typeface="ＭＳ Ｐゴシック"/>
              </a:rPr>
              <a:t>	</a:t>
            </a:r>
            <a:r>
              <a:rPr sz="1200" dirty="0">
                <a:uFill>
                  <a:solidFill>
                    <a:srgbClr val="000000"/>
                  </a:solidFill>
                </a:uFill>
                <a:latin typeface="Arial"/>
                <a:ea typeface="Arial"/>
                <a:cs typeface="Arial"/>
                <a:sym typeface="Arial"/>
              </a:rPr>
              <a:t>(1): Nielsen-Marsh, C., Biomolecules in fossil remains: A multidisciplinary approach to endurance, </a:t>
            </a:r>
            <a:r>
              <a:rPr sz="1200" i="1" dirty="0">
                <a:uFill>
                  <a:solidFill>
                    <a:srgbClr val="000000"/>
                  </a:solidFill>
                </a:uFill>
                <a:latin typeface="Arial"/>
                <a:ea typeface="Arial"/>
                <a:cs typeface="Arial"/>
                <a:sym typeface="Arial"/>
              </a:rPr>
              <a:t>The Biochemist</a:t>
            </a:r>
            <a:r>
              <a:rPr sz="1200" dirty="0">
                <a:uFill>
                  <a:solidFill>
                    <a:srgbClr val="000000"/>
                  </a:solidFill>
                </a:uFill>
                <a:latin typeface="Arial"/>
                <a:ea typeface="Arial"/>
                <a:cs typeface="Arial"/>
                <a:sym typeface="Arial"/>
              </a:rPr>
              <a:t> June 2002 pages 12–14, </a:t>
            </a:r>
            <a:r>
              <a:rPr u="sng" dirty="0">
                <a:hlinkClick r:id="rId3"/>
              </a:rPr>
              <a:t>http://</a:t>
            </a:r>
            <a:r>
              <a:rPr lang="en-US" u="sng" dirty="0">
                <a:hlinkClick r:id="rId3"/>
              </a:rPr>
              <a:t>ëëë</a:t>
            </a:r>
            <a:r>
              <a:rPr u="sng" dirty="0">
                <a:hlinkClick r:id="rId3"/>
              </a:rPr>
              <a:t>.biochemist.org/bio/02403/0012/024030012.pdf</a:t>
            </a:r>
            <a:r>
              <a:rPr sz="1200" dirty="0">
                <a:uFill>
                  <a:solidFill>
                    <a:srgbClr val="000000"/>
                  </a:solidFill>
                </a:uFill>
                <a:latin typeface="Arial"/>
                <a:ea typeface="Arial"/>
                <a:cs typeface="Arial"/>
                <a:sym typeface="Arial"/>
              </a:rPr>
              <a:t>.  Quoted from </a:t>
            </a:r>
            <a:r>
              <a:rPr sz="1200" dirty="0" err="1">
                <a:uFill>
                  <a:solidFill>
                    <a:srgbClr val="000000"/>
                  </a:solidFill>
                </a:uFill>
                <a:latin typeface="Arial"/>
                <a:ea typeface="Arial"/>
                <a:cs typeface="Arial"/>
                <a:sym typeface="Arial"/>
              </a:rPr>
              <a:t>De</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itt’s</a:t>
            </a:r>
            <a:r>
              <a:rPr sz="1200" dirty="0">
                <a:uFill>
                  <a:solidFill>
                    <a:srgbClr val="000000"/>
                  </a:solidFill>
                </a:uFill>
                <a:latin typeface="Arial"/>
                <a:ea typeface="Arial"/>
                <a:cs typeface="Arial"/>
                <a:sym typeface="Arial"/>
              </a:rPr>
              <a:t> article: </a:t>
            </a:r>
            <a:r>
              <a:rPr u="sng" dirty="0">
                <a:hlinkClick r:id="rId4"/>
              </a:rPr>
              <a:t>http://</a:t>
            </a:r>
            <a:r>
              <a:rPr lang="en-US" u="sng" dirty="0">
                <a:hlinkClick r:id="rId4"/>
              </a:rPr>
              <a:t>ëëë</a:t>
            </a:r>
            <a:r>
              <a:rPr u="sng" dirty="0">
                <a:hlinkClick r:id="rId4"/>
              </a:rPr>
              <a:t>.ans</a:t>
            </a:r>
            <a:r>
              <a:rPr lang="en-US" u="sng" dirty="0">
                <a:hlinkClick r:id="rId4"/>
              </a:rPr>
              <a:t>ë</a:t>
            </a:r>
            <a:r>
              <a:rPr u="sng" dirty="0">
                <a:hlinkClick r:id="rId4"/>
              </a:rPr>
              <a:t>ersingenesis.org/articles/2007/04/13/t-rex-big-chicken#fnList_1_5</a:t>
            </a:r>
            <a:r>
              <a:rPr sz="1200" dirty="0">
                <a:uFill>
                  <a:solidFill>
                    <a:srgbClr val="000000"/>
                  </a:solidFill>
                </a:uFill>
                <a:latin typeface="Arial"/>
                <a:ea typeface="Arial"/>
                <a:cs typeface="Arial"/>
                <a:sym typeface="Arial"/>
              </a:rPr>
              <a:t>, “Tyrannosaurus </a:t>
            </a:r>
            <a:r>
              <a:rPr sz="1200" dirty="0" err="1">
                <a:uFill>
                  <a:solidFill>
                    <a:srgbClr val="000000"/>
                  </a:solidFill>
                </a:uFill>
                <a:latin typeface="Arial"/>
                <a:ea typeface="Arial"/>
                <a:cs typeface="Arial"/>
                <a:sym typeface="Arial"/>
              </a:rPr>
              <a:t>rex</a:t>
            </a:r>
            <a:r>
              <a:rPr sz="1200" dirty="0">
                <a:uFill>
                  <a:solidFill>
                    <a:srgbClr val="000000"/>
                  </a:solidFill>
                </a:uFill>
                <a:latin typeface="Arial"/>
                <a:ea typeface="Arial"/>
                <a:cs typeface="Arial"/>
                <a:sym typeface="Arial"/>
              </a:rPr>
              <a:t>: a big chicken?”, 13 April 2007.</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rPr dirty="0"/>
              <a:t>Picture from </a:t>
            </a:r>
            <a:r>
              <a:rPr u="sng" dirty="0">
                <a:hlinkClick r:id="rId5"/>
              </a:rPr>
              <a:t>http://</a:t>
            </a:r>
            <a:r>
              <a:rPr lang="en-US" u="sng" dirty="0">
                <a:hlinkClick r:id="rId5"/>
              </a:rPr>
              <a:t>ëëë</a:t>
            </a:r>
            <a:r>
              <a:rPr u="sng" dirty="0">
                <a:hlinkClick r:id="rId5"/>
              </a:rPr>
              <a:t>.meas.ncsu.edu/faculty/</a:t>
            </a:r>
            <a:r>
              <a:rPr u="sng" dirty="0" err="1">
                <a:hlinkClick r:id="rId5"/>
              </a:rPr>
              <a:t>sch</a:t>
            </a:r>
            <a:r>
              <a:rPr lang="en-US" u="sng" dirty="0" err="1">
                <a:hlinkClick r:id="rId5"/>
              </a:rPr>
              <a:t>ë</a:t>
            </a:r>
            <a:r>
              <a:rPr u="sng" dirty="0" err="1">
                <a:hlinkClick r:id="rId5"/>
              </a:rPr>
              <a:t>eitzer</a:t>
            </a:r>
            <a:r>
              <a:rPr u="sng" dirty="0">
                <a:hlinkClick r:id="rId5"/>
              </a:rPr>
              <a:t>/sch</a:t>
            </a:r>
            <a:r>
              <a:rPr lang="en-US" u="sng" dirty="0">
                <a:hlinkClick r:id="rId5"/>
              </a:rPr>
              <a:t>ë</a:t>
            </a:r>
            <a:r>
              <a:rPr u="sng" dirty="0">
                <a:hlinkClick r:id="rId5"/>
              </a:rPr>
              <a:t>eitzer.htm</a:t>
            </a:r>
            <a:r>
              <a:rPr dirty="0"/>
              <a:t>, </a:t>
            </a:r>
            <a:r>
              <a:rPr dirty="0" err="1"/>
              <a:t>do</a:t>
            </a:r>
            <a:r>
              <a:rPr lang="en-US" dirty="0" err="1"/>
              <a:t>ë</a:t>
            </a:r>
            <a:r>
              <a:rPr dirty="0" err="1"/>
              <a:t>nloaded</a:t>
            </a:r>
            <a:r>
              <a:rPr dirty="0"/>
              <a:t> 29 March 2005.</a:t>
            </a:r>
          </a:p>
        </p:txBody>
      </p:sp>
    </p:spTree>
    <p:extLst>
      <p:ext uri="{BB962C8B-B14F-4D97-AF65-F5344CB8AC3E}">
        <p14:creationId xmlns:p14="http://schemas.microsoft.com/office/powerpoint/2010/main" val="39502486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1" name="Shape 1541"/>
          <p:cNvSpPr>
            <a:spLocks noGrp="1" noRot="1" noChangeAspect="1"/>
          </p:cNvSpPr>
          <p:nvPr>
            <p:ph type="sldImg"/>
          </p:nvPr>
        </p:nvSpPr>
        <p:spPr>
          <a:xfrm>
            <a:off x="381000" y="685800"/>
            <a:ext cx="6096000" cy="3429000"/>
          </a:xfrm>
          <a:prstGeom prst="rect">
            <a:avLst/>
          </a:prstGeom>
        </p:spPr>
        <p:txBody>
          <a:bodyPr/>
          <a:lstStyle/>
          <a:p>
            <a:endParaRPr/>
          </a:p>
        </p:txBody>
      </p:sp>
      <p:sp>
        <p:nvSpPr>
          <p:cNvPr id="1542" name="Shape 1542"/>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200"/>
            </a:pPr>
            <a:r>
              <a:rPr sz="1200" dirty="0">
                <a:uFill>
                  <a:solidFill>
                    <a:srgbClr val="000000"/>
                  </a:solidFill>
                </a:uFill>
                <a:latin typeface="Arial"/>
                <a:ea typeface="Arial"/>
                <a:cs typeface="Arial"/>
                <a:sym typeface="Arial"/>
              </a:rPr>
              <a:t>By 2005 </a:t>
            </a:r>
            <a:r>
              <a:rPr sz="1200" dirty="0" err="1">
                <a:uFill>
                  <a:solidFill>
                    <a:srgbClr val="000000"/>
                  </a:solidFill>
                </a:uFill>
                <a:latin typeface="Arial"/>
                <a:ea typeface="Arial"/>
                <a:cs typeface="Arial"/>
                <a:sym typeface="Arial"/>
              </a:rPr>
              <a:t>Sch</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eitzer</a:t>
            </a:r>
            <a:r>
              <a:rPr sz="1200" dirty="0">
                <a:uFill>
                  <a:solidFill>
                    <a:srgbClr val="000000"/>
                  </a:solidFill>
                </a:uFill>
                <a:latin typeface="Arial"/>
                <a:ea typeface="Arial"/>
                <a:cs typeface="Arial"/>
                <a:sym typeface="Arial"/>
              </a:rPr>
              <a:t>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as</a:t>
            </a:r>
            <a:r>
              <a:rPr sz="1200" dirty="0">
                <a:uFill>
                  <a:solidFill>
                    <a:srgbClr val="000000"/>
                  </a:solidFill>
                </a:uFill>
                <a:latin typeface="Arial"/>
                <a:ea typeface="Arial"/>
                <a:cs typeface="Arial"/>
                <a:sym typeface="Arial"/>
              </a:rPr>
              <a:t> </a:t>
            </a:r>
            <a:r>
              <a:rPr sz="1200" b="1" dirty="0">
                <a:uFill>
                  <a:solidFill>
                    <a:srgbClr val="000000"/>
                  </a:solidFill>
                </a:uFill>
                <a:latin typeface="Arial"/>
                <a:ea typeface="Arial"/>
                <a:cs typeface="Arial"/>
                <a:sym typeface="Arial"/>
              </a:rPr>
              <a:t>professor at U of N. Carolina, Chapel Hill.</a:t>
            </a:r>
          </a:p>
        </p:txBody>
      </p:sp>
    </p:spTree>
    <p:extLst>
      <p:ext uri="{BB962C8B-B14F-4D97-AF65-F5344CB8AC3E}">
        <p14:creationId xmlns:p14="http://schemas.microsoft.com/office/powerpoint/2010/main" val="31361028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9" name="Shape 1549"/>
          <p:cNvSpPr>
            <a:spLocks noGrp="1" noRot="1" noChangeAspect="1"/>
          </p:cNvSpPr>
          <p:nvPr>
            <p:ph type="sldImg"/>
          </p:nvPr>
        </p:nvSpPr>
        <p:spPr>
          <a:xfrm>
            <a:off x="381000" y="685800"/>
            <a:ext cx="6096000" cy="3429000"/>
          </a:xfrm>
          <a:prstGeom prst="rect">
            <a:avLst/>
          </a:prstGeom>
        </p:spPr>
        <p:txBody>
          <a:bodyPr/>
          <a:lstStyle/>
          <a:p>
            <a:endParaRPr/>
          </a:p>
        </p:txBody>
      </p:sp>
      <p:sp>
        <p:nvSpPr>
          <p:cNvPr id="1550" name="Shape 1550"/>
          <p:cNvSpPr>
            <a:spLocks noGrp="1"/>
          </p:cNvSpPr>
          <p:nvPr>
            <p:ph type="body" sz="quarter" idx="1"/>
          </p:nvPr>
        </p:nvSpPr>
        <p:spPr>
          <a:prstGeom prst="rect">
            <a:avLst/>
          </a:prstGeom>
        </p:spPr>
        <p:txBody>
          <a:bodyPr/>
          <a:lstStyle/>
          <a:p>
            <a:pPr defTabSz="457200">
              <a:defRPr sz="2400">
                <a:latin typeface="Arial"/>
                <a:ea typeface="Arial"/>
                <a:cs typeface="Arial"/>
                <a:sym typeface="Arial"/>
              </a:defRPr>
            </a:pPr>
            <a:r>
              <a:rPr dirty="0"/>
              <a:t>Since 2005 this research has been further confirmed by </a:t>
            </a:r>
            <a:r>
              <a:rPr dirty="0" err="1"/>
              <a:t>Sch</a:t>
            </a:r>
            <a:r>
              <a:rPr lang="en-US" dirty="0" err="1"/>
              <a:t>ë</a:t>
            </a:r>
            <a:r>
              <a:rPr dirty="0" err="1"/>
              <a:t>eitzer</a:t>
            </a:r>
            <a:r>
              <a:rPr dirty="0"/>
              <a:t> and other researchers many times.</a:t>
            </a:r>
          </a:p>
          <a:p>
            <a:pPr defTabSz="457200">
              <a:defRPr sz="1800">
                <a:latin typeface="Arial"/>
                <a:ea typeface="Arial"/>
                <a:cs typeface="Arial"/>
                <a:sym typeface="Arial"/>
              </a:defRPr>
            </a:pPr>
            <a:r>
              <a:rPr dirty="0"/>
              <a:t>In 2009 she and her colleagues studied </a:t>
            </a:r>
            <a:r>
              <a:rPr dirty="0" err="1"/>
              <a:t>hadrosaur</a:t>
            </a:r>
            <a:r>
              <a:rPr dirty="0"/>
              <a:t> bones that </a:t>
            </a:r>
            <a:r>
              <a:rPr dirty="0" err="1"/>
              <a:t>sho</a:t>
            </a:r>
            <a:r>
              <a:rPr lang="en-US" dirty="0" err="1"/>
              <a:t>ë</a:t>
            </a:r>
            <a:r>
              <a:rPr dirty="0"/>
              <a:t> evidence of having been buried rapidly in a deep deposit of sandstone in the Judith River formation in Montana.  See summary of the May 2009 </a:t>
            </a:r>
            <a:r>
              <a:rPr i="1" dirty="0"/>
              <a:t>Science</a:t>
            </a:r>
            <a:r>
              <a:rPr dirty="0"/>
              <a:t> article in “Proteins, Soft Tissue from 80 Million-Year-Old </a:t>
            </a:r>
            <a:r>
              <a:rPr dirty="0" err="1"/>
              <a:t>Hadrosaur</a:t>
            </a:r>
            <a:r>
              <a:rPr dirty="0"/>
              <a:t> Add </a:t>
            </a:r>
            <a:r>
              <a:rPr lang="en-US" dirty="0" err="1"/>
              <a:t>ë</a:t>
            </a:r>
            <a:r>
              <a:rPr dirty="0" err="1"/>
              <a:t>eight</a:t>
            </a:r>
            <a:r>
              <a:rPr dirty="0"/>
              <a:t> to Theory that Molecules Preserve Over Time,” </a:t>
            </a:r>
            <a:r>
              <a:rPr u="sng" dirty="0">
                <a:hlinkClick r:id="rId3"/>
              </a:rPr>
              <a:t>http://</a:t>
            </a:r>
            <a:r>
              <a:rPr lang="en-US" u="sng" dirty="0">
                <a:hlinkClick r:id="rId3"/>
              </a:rPr>
              <a:t>ëëë</a:t>
            </a:r>
            <a:r>
              <a:rPr u="sng" dirty="0">
                <a:hlinkClick r:id="rId3"/>
              </a:rPr>
              <a:t>.physorg.com/ne</a:t>
            </a:r>
            <a:r>
              <a:rPr lang="en-US" u="sng" dirty="0">
                <a:hlinkClick r:id="rId3"/>
              </a:rPr>
              <a:t>ë</a:t>
            </a:r>
            <a:r>
              <a:rPr u="sng" dirty="0">
                <a:hlinkClick r:id="rId3"/>
              </a:rPr>
              <a:t>s160320581.html</a:t>
            </a:r>
            <a:r>
              <a:rPr dirty="0"/>
              <a:t>, 30 April 2009, accessed 3 Aug. </a:t>
            </a:r>
            <a:r>
              <a:rPr b="1" dirty="0"/>
              <a:t>2009</a:t>
            </a:r>
            <a:r>
              <a:rPr dirty="0"/>
              <a:t>.  Further support is in M.H. </a:t>
            </a:r>
            <a:r>
              <a:rPr dirty="0" err="1"/>
              <a:t>Sch</a:t>
            </a:r>
            <a:r>
              <a:rPr lang="en-US" dirty="0" err="1"/>
              <a:t>ë</a:t>
            </a:r>
            <a:r>
              <a:rPr dirty="0" err="1"/>
              <a:t>eitzer</a:t>
            </a:r>
            <a:r>
              <a:rPr dirty="0"/>
              <a:t> et al, “Molecular analyses of dinosaur osteocytes support the presence of endogenous molecules,” </a:t>
            </a:r>
            <a:r>
              <a:rPr i="1" dirty="0"/>
              <a:t>Bone</a:t>
            </a:r>
            <a:r>
              <a:rPr dirty="0"/>
              <a:t> 52:1 (2013), pp. 414-423.</a:t>
            </a:r>
          </a:p>
          <a:p>
            <a:pPr defTabSz="457200">
              <a:defRPr sz="1800">
                <a:latin typeface="Arial"/>
                <a:ea typeface="Arial"/>
                <a:cs typeface="Arial"/>
                <a:sym typeface="Arial"/>
              </a:defRPr>
            </a:pPr>
            <a:endParaRPr dirty="0"/>
          </a:p>
          <a:p>
            <a:pPr defTabSz="457200">
              <a:defRPr sz="1800">
                <a:latin typeface="Arial"/>
                <a:ea typeface="Arial"/>
                <a:cs typeface="Arial"/>
                <a:sym typeface="Arial"/>
              </a:defRPr>
            </a:pPr>
            <a:r>
              <a:rPr dirty="0"/>
              <a:t>See also this 2007 article arguing for the authenticity of </a:t>
            </a:r>
            <a:r>
              <a:rPr dirty="0" err="1"/>
              <a:t>Sch</a:t>
            </a:r>
            <a:r>
              <a:rPr lang="en-US" dirty="0" err="1"/>
              <a:t>ë</a:t>
            </a:r>
            <a:r>
              <a:rPr dirty="0" err="1"/>
              <a:t>eitzer's</a:t>
            </a:r>
            <a:r>
              <a:rPr dirty="0"/>
              <a:t> conclusions: </a:t>
            </a:r>
            <a:r>
              <a:rPr u="sng" dirty="0">
                <a:hlinkClick r:id="rId4"/>
              </a:rPr>
              <a:t>http://ne</a:t>
            </a:r>
            <a:r>
              <a:rPr lang="en-US" u="sng" dirty="0">
                <a:hlinkClick r:id="rId4"/>
              </a:rPr>
              <a:t>ë</a:t>
            </a:r>
            <a:r>
              <a:rPr u="sng" dirty="0">
                <a:hlinkClick r:id="rId4"/>
              </a:rPr>
              <a:t>s.nationalgeographic.com/</a:t>
            </a:r>
            <a:r>
              <a:rPr u="sng" dirty="0" err="1">
                <a:hlinkClick r:id="rId4"/>
              </a:rPr>
              <a:t>ne</a:t>
            </a:r>
            <a:r>
              <a:rPr lang="en-US" u="sng" dirty="0" err="1">
                <a:hlinkClick r:id="rId4"/>
              </a:rPr>
              <a:t>ë</a:t>
            </a:r>
            <a:r>
              <a:rPr u="sng" dirty="0" err="1">
                <a:hlinkClick r:id="rId4"/>
              </a:rPr>
              <a:t>s</a:t>
            </a:r>
            <a:r>
              <a:rPr u="sng" dirty="0">
                <a:hlinkClick r:id="rId4"/>
              </a:rPr>
              <a:t>/2007/04/070412-dino-tissues.html</a:t>
            </a:r>
            <a:r>
              <a:rPr dirty="0"/>
              <a:t>, accessed 2011 June 29.</a:t>
            </a:r>
          </a:p>
          <a:p>
            <a:pPr defTabSz="457200">
              <a:defRPr sz="1800">
                <a:latin typeface="Arial"/>
                <a:ea typeface="Arial"/>
                <a:cs typeface="Arial"/>
                <a:sym typeface="Arial"/>
              </a:defRPr>
            </a:pPr>
            <a:endParaRPr dirty="0"/>
          </a:p>
          <a:p>
            <a:pPr defTabSz="457200">
              <a:defRPr sz="1800">
                <a:latin typeface="Arial"/>
                <a:ea typeface="Arial"/>
                <a:cs typeface="Arial"/>
                <a:sym typeface="Arial"/>
              </a:defRPr>
            </a:pPr>
            <a:r>
              <a:rPr dirty="0" err="1"/>
              <a:t>No</a:t>
            </a:r>
            <a:r>
              <a:rPr lang="en-US" dirty="0" err="1"/>
              <a:t>ë</a:t>
            </a:r>
            <a:r>
              <a:rPr dirty="0"/>
              <a:t> </a:t>
            </a:r>
            <a:r>
              <a:rPr dirty="0" err="1"/>
              <a:t>dino</a:t>
            </a:r>
            <a:r>
              <a:rPr dirty="0"/>
              <a:t> DNA recovered: </a:t>
            </a:r>
            <a:r>
              <a:rPr dirty="0" err="1"/>
              <a:t>Sch</a:t>
            </a:r>
            <a:r>
              <a:rPr lang="en-US" dirty="0" err="1"/>
              <a:t>ë</a:t>
            </a:r>
            <a:r>
              <a:rPr dirty="0" err="1"/>
              <a:t>eitzer</a:t>
            </a:r>
            <a:r>
              <a:rPr dirty="0"/>
              <a:t>, M. H. </a:t>
            </a:r>
            <a:r>
              <a:rPr i="1" dirty="0"/>
              <a:t>et al.</a:t>
            </a:r>
            <a:r>
              <a:rPr dirty="0"/>
              <a:t> Molecular analyses of dinosaur osteocytes support the presence of endogenous molecules, </a:t>
            </a:r>
            <a:r>
              <a:rPr i="1" dirty="0"/>
              <a:t>Bone</a:t>
            </a:r>
            <a:r>
              <a:rPr dirty="0"/>
              <a:t>, 17 October </a:t>
            </a:r>
            <a:r>
              <a:rPr b="1" dirty="0"/>
              <a:t>2012</a:t>
            </a:r>
            <a:r>
              <a:rPr dirty="0"/>
              <a:t> | doi:10.1016/j.bone.2012.10.010. See also Thomas, B., Did scientists find </a:t>
            </a:r>
            <a:r>
              <a:rPr i="1" dirty="0"/>
              <a:t>T. Rex</a:t>
            </a:r>
            <a:r>
              <a:rPr dirty="0"/>
              <a:t> DNA? icr.org/article/7093/, 7 November 2012, Also Jonathan </a:t>
            </a:r>
            <a:r>
              <a:rPr dirty="0" err="1"/>
              <a:t>Sarfati’s</a:t>
            </a:r>
            <a:r>
              <a:rPr dirty="0"/>
              <a:t> article: </a:t>
            </a:r>
            <a:r>
              <a:rPr u="sng" dirty="0">
                <a:hlinkClick r:id="rId5"/>
              </a:rPr>
              <a:t>http://creation.com/dino-dna-bone-cells</a:t>
            </a:r>
            <a:r>
              <a:rPr dirty="0"/>
              <a:t>, 2012 Dec. 11, accessed 2013 Jan 10, and these </a:t>
            </a:r>
            <a:r>
              <a:rPr dirty="0" err="1"/>
              <a:t>AiG</a:t>
            </a:r>
            <a:r>
              <a:rPr dirty="0"/>
              <a:t> </a:t>
            </a:r>
            <a:r>
              <a:rPr dirty="0" err="1"/>
              <a:t>Ne</a:t>
            </a:r>
            <a:r>
              <a:rPr lang="en-US" dirty="0" err="1"/>
              <a:t>ë</a:t>
            </a:r>
            <a:r>
              <a:rPr dirty="0" err="1"/>
              <a:t>s</a:t>
            </a:r>
            <a:r>
              <a:rPr dirty="0"/>
              <a:t>-to-Note: </a:t>
            </a:r>
            <a:r>
              <a:rPr u="sng" dirty="0">
                <a:hlinkClick r:id="rId6"/>
              </a:rPr>
              <a:t>http://</a:t>
            </a:r>
            <a:r>
              <a:rPr lang="en-US" u="sng" dirty="0">
                <a:hlinkClick r:id="rId6"/>
              </a:rPr>
              <a:t>ëëë</a:t>
            </a:r>
            <a:r>
              <a:rPr u="sng" dirty="0">
                <a:hlinkClick r:id="rId6"/>
              </a:rPr>
              <a:t>.ans</a:t>
            </a:r>
            <a:r>
              <a:rPr lang="en-US" u="sng" dirty="0">
                <a:hlinkClick r:id="rId6"/>
              </a:rPr>
              <a:t>ë</a:t>
            </a:r>
            <a:r>
              <a:rPr u="sng" dirty="0">
                <a:hlinkClick r:id="rId6"/>
              </a:rPr>
              <a:t>ersingenesis.org/articles/2012/10/27/ne</a:t>
            </a:r>
            <a:r>
              <a:rPr lang="en-US" u="sng" dirty="0">
                <a:hlinkClick r:id="rId6"/>
              </a:rPr>
              <a:t>ë</a:t>
            </a:r>
            <a:r>
              <a:rPr u="sng" dirty="0">
                <a:hlinkClick r:id="rId6"/>
              </a:rPr>
              <a:t>s-to-note-10272012#three</a:t>
            </a:r>
            <a:r>
              <a:rPr dirty="0"/>
              <a:t>. </a:t>
            </a:r>
            <a:r>
              <a:rPr dirty="0" err="1"/>
              <a:t>AiG</a:t>
            </a:r>
            <a:r>
              <a:rPr dirty="0"/>
              <a:t> also covered the discovery cited in footnote 18 of this article in </a:t>
            </a:r>
            <a:r>
              <a:rPr u="sng" dirty="0">
                <a:hlinkClick r:id="rId7"/>
              </a:rPr>
              <a:t>http://</a:t>
            </a:r>
            <a:r>
              <a:rPr lang="en-US" u="sng" dirty="0">
                <a:hlinkClick r:id="rId7"/>
              </a:rPr>
              <a:t>ëëë</a:t>
            </a:r>
            <a:r>
              <a:rPr u="sng" dirty="0">
                <a:hlinkClick r:id="rId7"/>
              </a:rPr>
              <a:t>.ans</a:t>
            </a:r>
            <a:r>
              <a:rPr lang="en-US" u="sng" dirty="0">
                <a:hlinkClick r:id="rId7"/>
              </a:rPr>
              <a:t>ë</a:t>
            </a:r>
            <a:r>
              <a:rPr u="sng" dirty="0">
                <a:hlinkClick r:id="rId7"/>
              </a:rPr>
              <a:t>ersingenesis.org/articles/2012/10/20/ne</a:t>
            </a:r>
            <a:r>
              <a:rPr lang="en-US" u="sng" dirty="0">
                <a:hlinkClick r:id="rId7"/>
              </a:rPr>
              <a:t>ë</a:t>
            </a:r>
            <a:r>
              <a:rPr u="sng" dirty="0">
                <a:hlinkClick r:id="rId7"/>
              </a:rPr>
              <a:t>s-to-note-10202012#three</a:t>
            </a:r>
            <a:r>
              <a:rPr dirty="0"/>
              <a:t>.</a:t>
            </a:r>
          </a:p>
          <a:p>
            <a:pPr defTabSz="457200">
              <a:defRPr sz="1800">
                <a:latin typeface="Arial"/>
                <a:ea typeface="Arial"/>
                <a:cs typeface="Arial"/>
                <a:sym typeface="Arial"/>
              </a:defRPr>
            </a:pPr>
            <a:endParaRPr dirty="0"/>
          </a:p>
          <a:p>
            <a:pPr defTabSz="457200">
              <a:defRPr sz="1800">
                <a:latin typeface="Arial"/>
                <a:ea typeface="Arial"/>
                <a:cs typeface="Arial"/>
                <a:sym typeface="Arial"/>
              </a:defRPr>
            </a:pPr>
            <a:r>
              <a:rPr dirty="0"/>
              <a:t>Triceratops soft tissue discovere</a:t>
            </a:r>
            <a:r>
              <a:rPr sz="1600" dirty="0"/>
              <a:t>d:  Mark H. Armitage and Kevin L. Anderson, “Soft sheets of </a:t>
            </a:r>
            <a:r>
              <a:rPr sz="1600" dirty="0" err="1"/>
              <a:t>fibrillar</a:t>
            </a:r>
            <a:r>
              <a:rPr sz="1600" dirty="0"/>
              <a:t> bone from a fossil of the supraorbital horn of the dinosaur </a:t>
            </a:r>
            <a:r>
              <a:rPr sz="1600" i="1" dirty="0"/>
              <a:t>Triceratops </a:t>
            </a:r>
            <a:r>
              <a:rPr sz="1600" i="1" dirty="0" err="1"/>
              <a:t>horridus</a:t>
            </a:r>
            <a:r>
              <a:rPr sz="1600" dirty="0"/>
              <a:t>,” </a:t>
            </a:r>
            <a:r>
              <a:rPr sz="1600" i="1" dirty="0" err="1"/>
              <a:t>Acta</a:t>
            </a:r>
            <a:r>
              <a:rPr sz="1600" i="1" dirty="0"/>
              <a:t> </a:t>
            </a:r>
            <a:r>
              <a:rPr sz="1600" i="1" dirty="0" err="1"/>
              <a:t>Histochemica</a:t>
            </a:r>
            <a:r>
              <a:rPr sz="1600" dirty="0"/>
              <a:t> *** (</a:t>
            </a:r>
            <a:r>
              <a:rPr sz="1600" b="1" dirty="0"/>
              <a:t>2013</a:t>
            </a:r>
            <a:r>
              <a:rPr sz="1600" dirty="0"/>
              <a:t>), pp. ***-*** (get details from </a:t>
            </a:r>
            <a:r>
              <a:rPr sz="1600" dirty="0" err="1"/>
              <a:t>Andre</a:t>
            </a:r>
            <a:r>
              <a:rPr lang="en-US" sz="1600" dirty="0" err="1"/>
              <a:t>ë</a:t>
            </a:r>
            <a:r>
              <a:rPr sz="1600" dirty="0"/>
              <a:t> Snelling). Abstract concludes: “This is the first report of sheets of soft tissues from Triceratops horn bearing layers of osteocytes, and extends the range and type of dinosaur specimens </a:t>
            </a:r>
            <a:r>
              <a:rPr sz="1600" dirty="0" err="1"/>
              <a:t>kno</a:t>
            </a:r>
            <a:r>
              <a:rPr lang="en-US" sz="1600" dirty="0" err="1"/>
              <a:t>ë</a:t>
            </a:r>
            <a:r>
              <a:rPr sz="1600" dirty="0" err="1"/>
              <a:t>n</a:t>
            </a:r>
            <a:r>
              <a:rPr sz="1600" dirty="0"/>
              <a:t> to contain non-fossilized material in bone matrix.”  Both authors are professors in biology at state universities.  Both are YECs.</a:t>
            </a:r>
          </a:p>
          <a:p>
            <a:pPr defTabSz="457200">
              <a:defRPr sz="1800">
                <a:latin typeface="Arial"/>
                <a:ea typeface="Arial"/>
                <a:cs typeface="Arial"/>
                <a:sym typeface="Arial"/>
              </a:defRPr>
            </a:pPr>
            <a:endParaRPr sz="1600" dirty="0"/>
          </a:p>
          <a:p>
            <a:pPr defTabSz="457200">
              <a:defRPr sz="1800">
                <a:latin typeface="Arial"/>
                <a:ea typeface="Arial"/>
                <a:cs typeface="Arial"/>
                <a:sym typeface="Arial"/>
              </a:defRPr>
            </a:pPr>
            <a:r>
              <a:rPr sz="1600" dirty="0"/>
              <a:t>in </a:t>
            </a:r>
            <a:r>
              <a:rPr sz="1600" b="1" dirty="0"/>
              <a:t>2015</a:t>
            </a:r>
            <a:r>
              <a:rPr sz="1600" dirty="0"/>
              <a:t>: Blood cells and collagen apparently in T-Rex book of poor quality: Andy </a:t>
            </a:r>
            <a:r>
              <a:rPr sz="1600" dirty="0" err="1"/>
              <a:t>Coghlan</a:t>
            </a:r>
            <a:r>
              <a:rPr sz="1600" dirty="0"/>
              <a:t>, “Dinosaur blood extracted from 75-million-year-old fossil,” </a:t>
            </a:r>
            <a:r>
              <a:rPr sz="1600" u="sng" dirty="0">
                <a:hlinkClick r:id="rId8"/>
              </a:rPr>
              <a:t>http://</a:t>
            </a:r>
            <a:r>
              <a:rPr lang="en-US" sz="1600" u="sng" dirty="0">
                <a:hlinkClick r:id="rId8"/>
              </a:rPr>
              <a:t>ëëë</a:t>
            </a:r>
            <a:r>
              <a:rPr sz="1600" u="sng" dirty="0">
                <a:hlinkClick r:id="rId8"/>
              </a:rPr>
              <a:t>.ne</a:t>
            </a:r>
            <a:r>
              <a:rPr lang="en-US" sz="1600" u="sng" dirty="0">
                <a:hlinkClick r:id="rId8"/>
              </a:rPr>
              <a:t>ë</a:t>
            </a:r>
            <a:r>
              <a:rPr sz="1600" u="sng" dirty="0">
                <a:hlinkClick r:id="rId8"/>
              </a:rPr>
              <a:t>scientist.com/article/dn27687-dinosaur-blood-cells-extracted-from-75millionyearold-fossil.html#.VXdETFxVhHx</a:t>
            </a:r>
            <a:r>
              <a:rPr sz="1600" dirty="0"/>
              <a:t>, 2015 June 9, accessed the same day.</a:t>
            </a:r>
          </a:p>
        </p:txBody>
      </p:sp>
    </p:spTree>
    <p:extLst>
      <p:ext uri="{BB962C8B-B14F-4D97-AF65-F5344CB8AC3E}">
        <p14:creationId xmlns:p14="http://schemas.microsoft.com/office/powerpoint/2010/main" val="22547849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7" name="Shape 1557"/>
          <p:cNvSpPr>
            <a:spLocks noGrp="1" noRot="1" noChangeAspect="1"/>
          </p:cNvSpPr>
          <p:nvPr>
            <p:ph type="sldImg"/>
          </p:nvPr>
        </p:nvSpPr>
        <p:spPr>
          <a:xfrm>
            <a:off x="381000" y="685800"/>
            <a:ext cx="6096000" cy="3429000"/>
          </a:xfrm>
          <a:prstGeom prst="rect">
            <a:avLst/>
          </a:prstGeom>
        </p:spPr>
        <p:txBody>
          <a:bodyPr/>
          <a:lstStyle/>
          <a:p>
            <a:endParaRPr/>
          </a:p>
        </p:txBody>
      </p:sp>
      <p:sp>
        <p:nvSpPr>
          <p:cNvPr id="1558" name="Shape 1558"/>
          <p:cNvSpPr>
            <a:spLocks noGrp="1"/>
          </p:cNvSpPr>
          <p:nvPr>
            <p:ph type="body" sz="quarter" idx="1"/>
          </p:nvPr>
        </p:nvSpPr>
        <p:spPr>
          <a:prstGeom prst="rect">
            <a:avLst/>
          </a:prstGeom>
        </p:spPr>
        <p:txBody>
          <a:bodyPr/>
          <a:lstStyle/>
          <a:p>
            <a:pPr defTabSz="457200">
              <a:defRPr sz="1500">
                <a:latin typeface="Arial"/>
                <a:ea typeface="Arial"/>
                <a:cs typeface="Arial"/>
                <a:sym typeface="Arial"/>
              </a:defRPr>
            </a:pPr>
            <a:r>
              <a:rPr u="sng" dirty="0">
                <a:hlinkClick r:id="rId3"/>
              </a:rPr>
              <a:t>http://ne</a:t>
            </a:r>
            <a:r>
              <a:rPr lang="en-US" u="sng" dirty="0">
                <a:hlinkClick r:id="rId3"/>
              </a:rPr>
              <a:t>ë</a:t>
            </a:r>
            <a:r>
              <a:rPr u="sng" dirty="0">
                <a:hlinkClick r:id="rId3"/>
              </a:rPr>
              <a:t>s.discovery.com/animals/dinosaurs/80-million-year-old-dinosaur-blood-vessels-never-fossilized-151210.htm</a:t>
            </a:r>
            <a:r>
              <a:rPr dirty="0"/>
              <a:t>, accessed 22 Dec. 2015.</a:t>
            </a:r>
          </a:p>
        </p:txBody>
      </p:sp>
    </p:spTree>
    <p:extLst>
      <p:ext uri="{BB962C8B-B14F-4D97-AF65-F5344CB8AC3E}">
        <p14:creationId xmlns:p14="http://schemas.microsoft.com/office/powerpoint/2010/main" val="5253175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8" name="Shape 1568"/>
          <p:cNvSpPr>
            <a:spLocks noGrp="1" noRot="1" noChangeAspect="1"/>
          </p:cNvSpPr>
          <p:nvPr>
            <p:ph type="sldImg"/>
          </p:nvPr>
        </p:nvSpPr>
        <p:spPr>
          <a:xfrm>
            <a:off x="381000" y="685800"/>
            <a:ext cx="6096000" cy="3429000"/>
          </a:xfrm>
          <a:prstGeom prst="rect">
            <a:avLst/>
          </a:prstGeom>
        </p:spPr>
        <p:txBody>
          <a:bodyPr/>
          <a:lstStyle/>
          <a:p>
            <a:endParaRPr/>
          </a:p>
        </p:txBody>
      </p:sp>
      <p:sp>
        <p:nvSpPr>
          <p:cNvPr id="1569" name="Shape 1569"/>
          <p:cNvSpPr>
            <a:spLocks noGrp="1"/>
          </p:cNvSpPr>
          <p:nvPr>
            <p:ph type="body" sz="quarter" idx="1"/>
          </p:nvPr>
        </p:nvSpPr>
        <p:spPr>
          <a:prstGeom prst="rect">
            <a:avLst/>
          </a:prstGeom>
        </p:spPr>
        <p:txBody>
          <a:bodyPr/>
          <a:lstStyle/>
          <a:p>
            <a:r>
              <a:rPr u="sng" dirty="0">
                <a:hlinkClick r:id="rId3"/>
              </a:rPr>
              <a:t>http://</a:t>
            </a:r>
            <a:r>
              <a:rPr lang="en-US" u="sng" dirty="0">
                <a:hlinkClick r:id="rId3"/>
              </a:rPr>
              <a:t>ëëë</a:t>
            </a:r>
            <a:r>
              <a:rPr u="sng" dirty="0">
                <a:hlinkClick r:id="rId3"/>
              </a:rPr>
              <a:t>.dinosaurc14ages.com/carbondating.htm</a:t>
            </a:r>
          </a:p>
          <a:p>
            <a:r>
              <a:rPr dirty="0"/>
              <a:t>See also </a:t>
            </a:r>
            <a:r>
              <a:rPr u="sng" dirty="0">
                <a:hlinkClick r:id="rId4"/>
              </a:rPr>
              <a:t>http://crev.info/2015/06/c14-dinosaur-bone/</a:t>
            </a:r>
            <a:r>
              <a:rPr dirty="0"/>
              <a:t> (Dave </a:t>
            </a:r>
            <a:r>
              <a:rPr dirty="0" err="1"/>
              <a:t>Coppedge’s</a:t>
            </a:r>
            <a:r>
              <a:rPr dirty="0"/>
              <a:t> site)</a:t>
            </a:r>
          </a:p>
        </p:txBody>
      </p:sp>
    </p:spTree>
    <p:extLst>
      <p:ext uri="{BB962C8B-B14F-4D97-AF65-F5344CB8AC3E}">
        <p14:creationId xmlns:p14="http://schemas.microsoft.com/office/powerpoint/2010/main" val="35075852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4" name="Shape 1574"/>
          <p:cNvSpPr>
            <a:spLocks noGrp="1" noRot="1" noChangeAspect="1"/>
          </p:cNvSpPr>
          <p:nvPr>
            <p:ph type="sldImg"/>
          </p:nvPr>
        </p:nvSpPr>
        <p:spPr>
          <a:xfrm>
            <a:off x="381000" y="685800"/>
            <a:ext cx="6096000" cy="3429000"/>
          </a:xfrm>
          <a:prstGeom prst="rect">
            <a:avLst/>
          </a:prstGeom>
        </p:spPr>
        <p:txBody>
          <a:bodyPr/>
          <a:lstStyle/>
          <a:p>
            <a:endParaRPr/>
          </a:p>
        </p:txBody>
      </p:sp>
      <p:sp>
        <p:nvSpPr>
          <p:cNvPr id="1575" name="Shape 1575"/>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lvl1pPr>
          </a:lstStyle>
          <a:p>
            <a:r>
              <a:t>Dragons do not look like any living animal, but they do look remarkably similar to dinosaurs.  </a:t>
            </a:r>
          </a:p>
        </p:txBody>
      </p:sp>
    </p:spTree>
    <p:extLst>
      <p:ext uri="{BB962C8B-B14F-4D97-AF65-F5344CB8AC3E}">
        <p14:creationId xmlns:p14="http://schemas.microsoft.com/office/powerpoint/2010/main" val="34084406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2" name="Shape 1582"/>
          <p:cNvSpPr>
            <a:spLocks noGrp="1" noRot="1" noChangeAspect="1"/>
          </p:cNvSpPr>
          <p:nvPr>
            <p:ph type="sldImg"/>
          </p:nvPr>
        </p:nvSpPr>
        <p:spPr>
          <a:xfrm>
            <a:off x="381000" y="685800"/>
            <a:ext cx="6096000" cy="3429000"/>
          </a:xfrm>
          <a:prstGeom prst="rect">
            <a:avLst/>
          </a:prstGeom>
        </p:spPr>
        <p:txBody>
          <a:bodyPr/>
          <a:lstStyle/>
          <a:p>
            <a:endParaRPr/>
          </a:p>
        </p:txBody>
      </p:sp>
      <p:sp>
        <p:nvSpPr>
          <p:cNvPr id="1583" name="Shape 1583"/>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200"/>
            </a:pPr>
            <a:r>
              <a:rPr sz="1200" b="1" dirty="0">
                <a:uFill>
                  <a:solidFill>
                    <a:srgbClr val="000000"/>
                  </a:solidFill>
                </a:uFill>
                <a:latin typeface="Arial"/>
                <a:ea typeface="Arial"/>
                <a:cs typeface="Arial"/>
                <a:sym typeface="Arial"/>
              </a:rPr>
              <a:t>Natural Bridges National Monument</a:t>
            </a:r>
            <a:r>
              <a:rPr sz="1200" dirty="0">
                <a:uFill>
                  <a:solidFill>
                    <a:srgbClr val="000000"/>
                  </a:solidFill>
                </a:uFill>
                <a:latin typeface="Arial"/>
                <a:ea typeface="Arial"/>
                <a:cs typeface="Arial"/>
                <a:sym typeface="Arial"/>
              </a:rPr>
              <a:t> is a located about 50 miles (80 km) </a:t>
            </a:r>
            <a:r>
              <a:rPr sz="1200" dirty="0" err="1">
                <a:uFill>
                  <a:solidFill>
                    <a:srgbClr val="000000"/>
                  </a:solidFill>
                </a:uFill>
                <a:latin typeface="Arial"/>
                <a:ea typeface="Arial"/>
                <a:cs typeface="Arial"/>
                <a:sym typeface="Arial"/>
              </a:rPr>
              <a:t>north</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est</a:t>
            </a:r>
            <a:r>
              <a:rPr sz="1200" dirty="0">
                <a:uFill>
                  <a:solidFill>
                    <a:srgbClr val="000000"/>
                  </a:solidFill>
                </a:uFill>
                <a:latin typeface="Arial"/>
                <a:ea typeface="Arial"/>
                <a:cs typeface="Arial"/>
                <a:sym typeface="Arial"/>
              </a:rPr>
              <a:t> of the Four Corners boundary of southeast Utah, at the junction of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hite</a:t>
            </a:r>
            <a:r>
              <a:rPr sz="1200" dirty="0">
                <a:uFill>
                  <a:solidFill>
                    <a:srgbClr val="000000"/>
                  </a:solidFill>
                </a:uFill>
                <a:latin typeface="Arial"/>
                <a:ea typeface="Arial"/>
                <a:cs typeface="Arial"/>
                <a:sym typeface="Arial"/>
              </a:rPr>
              <a:t> Canyon and Armstrong Canyon, part of the Colorado River drainage. It features the second and fourth largest natural bridges in the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orld</a:t>
            </a:r>
            <a:r>
              <a:rPr sz="1200" dirty="0">
                <a:uFill>
                  <a:solidFill>
                    <a:srgbClr val="000000"/>
                  </a:solidFill>
                </a:uFill>
                <a:latin typeface="Arial"/>
                <a:ea typeface="Arial"/>
                <a:cs typeface="Arial"/>
                <a:sym typeface="Arial"/>
              </a:rPr>
              <a:t>, carved from the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hite</a:t>
            </a:r>
            <a:r>
              <a:rPr sz="1200" dirty="0">
                <a:uFill>
                  <a:solidFill>
                    <a:srgbClr val="000000"/>
                  </a:solidFill>
                </a:uFill>
                <a:latin typeface="Arial"/>
                <a:ea typeface="Arial"/>
                <a:cs typeface="Arial"/>
                <a:sym typeface="Arial"/>
              </a:rPr>
              <a:t> Permian sandstone of the Cedar Mesa Formation.</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endParaRPr sz="1200" dirty="0">
              <a:uFill>
                <a:solidFill>
                  <a:srgbClr val="000000"/>
                </a:solidFill>
              </a:uFill>
              <a:latin typeface="Arial"/>
              <a:ea typeface="Arial"/>
              <a:cs typeface="Arial"/>
              <a:sym typeface="Arial"/>
            </a:endParaRP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rPr dirty="0"/>
              <a:t>This has been disputed here: </a:t>
            </a:r>
            <a:r>
              <a:rPr u="sng" dirty="0">
                <a:hlinkClick r:id="rId3"/>
              </a:rPr>
              <a:t>http://</a:t>
            </a:r>
            <a:r>
              <a:rPr lang="en-US" u="sng" dirty="0">
                <a:hlinkClick r:id="rId3"/>
              </a:rPr>
              <a:t>ëëë</a:t>
            </a:r>
            <a:r>
              <a:rPr u="sng" dirty="0">
                <a:hlinkClick r:id="rId3"/>
              </a:rPr>
              <a:t>.foxne</a:t>
            </a:r>
            <a:r>
              <a:rPr lang="en-US" u="sng" dirty="0">
                <a:hlinkClick r:id="rId3"/>
              </a:rPr>
              <a:t>ë</a:t>
            </a:r>
            <a:r>
              <a:rPr u="sng" dirty="0">
                <a:hlinkClick r:id="rId3"/>
              </a:rPr>
              <a:t>s.com/</a:t>
            </a:r>
            <a:r>
              <a:rPr u="sng" dirty="0" err="1">
                <a:hlinkClick r:id="rId3"/>
              </a:rPr>
              <a:t>scitech</a:t>
            </a:r>
            <a:r>
              <a:rPr u="sng" dirty="0">
                <a:hlinkClick r:id="rId3"/>
              </a:rPr>
              <a:t>/2011/03/29/creationists-claim-humans-lived-dinosaurs-scientists-disagree/?test=faces</a:t>
            </a:r>
            <a:r>
              <a:rPr dirty="0"/>
              <a:t>. </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rPr dirty="0"/>
              <a:t>But </a:t>
            </a:r>
            <a:r>
              <a:rPr dirty="0" err="1"/>
              <a:t>AiG’s</a:t>
            </a:r>
            <a:r>
              <a:rPr dirty="0"/>
              <a:t> response is here: </a:t>
            </a:r>
            <a:r>
              <a:rPr u="sng" dirty="0">
                <a:hlinkClick r:id="rId4"/>
              </a:rPr>
              <a:t>http://</a:t>
            </a:r>
            <a:r>
              <a:rPr lang="en-US" u="sng" dirty="0">
                <a:hlinkClick r:id="rId4"/>
              </a:rPr>
              <a:t>ëëë</a:t>
            </a:r>
            <a:r>
              <a:rPr u="sng" dirty="0">
                <a:hlinkClick r:id="rId4"/>
              </a:rPr>
              <a:t>.ans</a:t>
            </a:r>
            <a:r>
              <a:rPr lang="en-US" u="sng" dirty="0">
                <a:hlinkClick r:id="rId4"/>
              </a:rPr>
              <a:t>ë</a:t>
            </a:r>
            <a:r>
              <a:rPr u="sng" dirty="0">
                <a:hlinkClick r:id="rId4"/>
              </a:rPr>
              <a:t>ersingenesis.org/articles/2011/03/18/feedback-</a:t>
            </a:r>
            <a:r>
              <a:rPr u="sng" dirty="0" err="1">
                <a:hlinkClick r:id="rId4"/>
              </a:rPr>
              <a:t>senter</a:t>
            </a:r>
            <a:r>
              <a:rPr u="sng" dirty="0">
                <a:hlinkClick r:id="rId4"/>
              </a:rPr>
              <a:t>-and-</a:t>
            </a:r>
            <a:r>
              <a:rPr u="sng" dirty="0" err="1">
                <a:hlinkClick r:id="rId4"/>
              </a:rPr>
              <a:t>cole</a:t>
            </a:r>
            <a:r>
              <a:rPr dirty="0"/>
              <a:t>. </a:t>
            </a:r>
          </a:p>
        </p:txBody>
      </p:sp>
    </p:spTree>
    <p:extLst>
      <p:ext uri="{BB962C8B-B14F-4D97-AF65-F5344CB8AC3E}">
        <p14:creationId xmlns:p14="http://schemas.microsoft.com/office/powerpoint/2010/main" val="39048808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 name="Shape 1587"/>
          <p:cNvSpPr>
            <a:spLocks noGrp="1" noRot="1" noChangeAspect="1"/>
          </p:cNvSpPr>
          <p:nvPr>
            <p:ph type="sldImg"/>
          </p:nvPr>
        </p:nvSpPr>
        <p:spPr>
          <a:xfrm>
            <a:off x="381000" y="685800"/>
            <a:ext cx="6096000" cy="3429000"/>
          </a:xfrm>
          <a:prstGeom prst="rect">
            <a:avLst/>
          </a:prstGeom>
        </p:spPr>
        <p:txBody>
          <a:bodyPr/>
          <a:lstStyle/>
          <a:p>
            <a:endParaRPr/>
          </a:p>
        </p:txBody>
      </p:sp>
      <p:sp>
        <p:nvSpPr>
          <p:cNvPr id="1588" name="Shape 1588"/>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200"/>
            </a:pPr>
            <a:r>
              <a:rPr sz="1200" b="1" dirty="0">
                <a:uFill>
                  <a:solidFill>
                    <a:srgbClr val="000000"/>
                  </a:solidFill>
                </a:uFill>
                <a:latin typeface="Arial"/>
                <a:ea typeface="Arial"/>
                <a:cs typeface="Arial"/>
                <a:sym typeface="Arial"/>
              </a:rPr>
              <a:t>Natural Bridges National Monument</a:t>
            </a:r>
            <a:r>
              <a:rPr sz="1200" dirty="0">
                <a:uFill>
                  <a:solidFill>
                    <a:srgbClr val="000000"/>
                  </a:solidFill>
                </a:uFill>
                <a:latin typeface="Arial"/>
                <a:ea typeface="Arial"/>
                <a:cs typeface="Arial"/>
                <a:sym typeface="Arial"/>
              </a:rPr>
              <a:t> is a located about 50 miles (80 km) </a:t>
            </a:r>
            <a:r>
              <a:rPr sz="1200" dirty="0" err="1">
                <a:uFill>
                  <a:solidFill>
                    <a:srgbClr val="000000"/>
                  </a:solidFill>
                </a:uFill>
                <a:latin typeface="Arial"/>
                <a:ea typeface="Arial"/>
                <a:cs typeface="Arial"/>
                <a:sym typeface="Arial"/>
              </a:rPr>
              <a:t>north</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est</a:t>
            </a:r>
            <a:r>
              <a:rPr sz="1200" dirty="0">
                <a:uFill>
                  <a:solidFill>
                    <a:srgbClr val="000000"/>
                  </a:solidFill>
                </a:uFill>
                <a:latin typeface="Arial"/>
                <a:ea typeface="Arial"/>
                <a:cs typeface="Arial"/>
                <a:sym typeface="Arial"/>
              </a:rPr>
              <a:t> of the Four Corners boundary of southeast Utah, at the junction of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hite</a:t>
            </a:r>
            <a:r>
              <a:rPr sz="1200" dirty="0">
                <a:uFill>
                  <a:solidFill>
                    <a:srgbClr val="000000"/>
                  </a:solidFill>
                </a:uFill>
                <a:latin typeface="Arial"/>
                <a:ea typeface="Arial"/>
                <a:cs typeface="Arial"/>
                <a:sym typeface="Arial"/>
              </a:rPr>
              <a:t> Canyon and Armstrong Canyon, part of the Colorado River drainage. It features the second and fourth largest natural bridges in the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orld</a:t>
            </a:r>
            <a:r>
              <a:rPr sz="1200" dirty="0">
                <a:uFill>
                  <a:solidFill>
                    <a:srgbClr val="000000"/>
                  </a:solidFill>
                </a:uFill>
                <a:latin typeface="Arial"/>
                <a:ea typeface="Arial"/>
                <a:cs typeface="Arial"/>
                <a:sym typeface="Arial"/>
              </a:rPr>
              <a:t>, carved from the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hite</a:t>
            </a:r>
            <a:r>
              <a:rPr sz="1200" dirty="0">
                <a:uFill>
                  <a:solidFill>
                    <a:srgbClr val="000000"/>
                  </a:solidFill>
                </a:uFill>
                <a:latin typeface="Arial"/>
                <a:ea typeface="Arial"/>
                <a:cs typeface="Arial"/>
                <a:sym typeface="Arial"/>
              </a:rPr>
              <a:t> Permian sandstone of the Cedar Mesa Formation.</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endParaRPr sz="1200" dirty="0">
              <a:uFill>
                <a:solidFill>
                  <a:srgbClr val="000000"/>
                </a:solidFill>
              </a:uFill>
              <a:latin typeface="Arial"/>
              <a:ea typeface="Arial"/>
              <a:cs typeface="Arial"/>
              <a:sym typeface="Arial"/>
            </a:endParaRP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rPr dirty="0"/>
              <a:t>This has been disputed here: </a:t>
            </a:r>
            <a:r>
              <a:rPr u="sng" dirty="0">
                <a:hlinkClick r:id="rId3"/>
              </a:rPr>
              <a:t>http://</a:t>
            </a:r>
            <a:r>
              <a:rPr lang="en-US" u="sng" dirty="0">
                <a:hlinkClick r:id="rId3"/>
              </a:rPr>
              <a:t>ëëë</a:t>
            </a:r>
            <a:r>
              <a:rPr u="sng" dirty="0">
                <a:hlinkClick r:id="rId3"/>
              </a:rPr>
              <a:t>.foxne</a:t>
            </a:r>
            <a:r>
              <a:rPr lang="en-US" u="sng" dirty="0">
                <a:hlinkClick r:id="rId3"/>
              </a:rPr>
              <a:t>ë</a:t>
            </a:r>
            <a:r>
              <a:rPr u="sng" dirty="0">
                <a:hlinkClick r:id="rId3"/>
              </a:rPr>
              <a:t>s.com/</a:t>
            </a:r>
            <a:r>
              <a:rPr u="sng" dirty="0" err="1">
                <a:hlinkClick r:id="rId3"/>
              </a:rPr>
              <a:t>scitech</a:t>
            </a:r>
            <a:r>
              <a:rPr u="sng" dirty="0">
                <a:hlinkClick r:id="rId3"/>
              </a:rPr>
              <a:t>/2011/03/29/creationists-claim-humans-lived-dinosaurs-scientists-disagree/?test=faces</a:t>
            </a:r>
            <a:r>
              <a:rPr dirty="0"/>
              <a:t>. </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rPr dirty="0"/>
              <a:t>But </a:t>
            </a:r>
            <a:r>
              <a:rPr dirty="0" err="1"/>
              <a:t>AiG’s</a:t>
            </a:r>
            <a:r>
              <a:rPr dirty="0"/>
              <a:t> response is here: </a:t>
            </a:r>
            <a:r>
              <a:rPr u="sng" dirty="0">
                <a:hlinkClick r:id="rId4"/>
              </a:rPr>
              <a:t>http://</a:t>
            </a:r>
            <a:r>
              <a:rPr lang="en-US" u="sng" dirty="0">
                <a:hlinkClick r:id="rId4"/>
              </a:rPr>
              <a:t>ëëë</a:t>
            </a:r>
            <a:r>
              <a:rPr u="sng" dirty="0">
                <a:hlinkClick r:id="rId4"/>
              </a:rPr>
              <a:t>.ans</a:t>
            </a:r>
            <a:r>
              <a:rPr lang="en-US" u="sng" dirty="0">
                <a:hlinkClick r:id="rId4"/>
              </a:rPr>
              <a:t>ë</a:t>
            </a:r>
            <a:r>
              <a:rPr u="sng" dirty="0">
                <a:hlinkClick r:id="rId4"/>
              </a:rPr>
              <a:t>ersingenesis.org/articles/2011/03/18/feedback-</a:t>
            </a:r>
            <a:r>
              <a:rPr u="sng" dirty="0" err="1">
                <a:hlinkClick r:id="rId4"/>
              </a:rPr>
              <a:t>senter</a:t>
            </a:r>
            <a:r>
              <a:rPr u="sng" dirty="0">
                <a:hlinkClick r:id="rId4"/>
              </a:rPr>
              <a:t>-and-</a:t>
            </a:r>
            <a:r>
              <a:rPr u="sng" dirty="0" err="1">
                <a:hlinkClick r:id="rId4"/>
              </a:rPr>
              <a:t>cole</a:t>
            </a:r>
            <a:r>
              <a:rPr dirty="0"/>
              <a:t>. </a:t>
            </a:r>
          </a:p>
        </p:txBody>
      </p:sp>
    </p:spTree>
    <p:extLst>
      <p:ext uri="{BB962C8B-B14F-4D97-AF65-F5344CB8AC3E}">
        <p14:creationId xmlns:p14="http://schemas.microsoft.com/office/powerpoint/2010/main" val="24975919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2" name="Shape 1592"/>
          <p:cNvSpPr>
            <a:spLocks noGrp="1" noRot="1" noChangeAspect="1"/>
          </p:cNvSpPr>
          <p:nvPr>
            <p:ph type="sldImg"/>
          </p:nvPr>
        </p:nvSpPr>
        <p:spPr>
          <a:xfrm>
            <a:off x="381000" y="685800"/>
            <a:ext cx="6096000" cy="3429000"/>
          </a:xfrm>
          <a:prstGeom prst="rect">
            <a:avLst/>
          </a:prstGeom>
        </p:spPr>
        <p:txBody>
          <a:bodyPr/>
          <a:lstStyle/>
          <a:p>
            <a:endParaRPr/>
          </a:p>
        </p:txBody>
      </p:sp>
      <p:sp>
        <p:nvSpPr>
          <p:cNvPr id="1593" name="Shape 1593"/>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200"/>
            </a:pPr>
            <a:r>
              <a:rPr sz="1200" b="1" dirty="0">
                <a:uFill>
                  <a:solidFill>
                    <a:srgbClr val="000000"/>
                  </a:solidFill>
                </a:uFill>
                <a:latin typeface="Arial"/>
                <a:ea typeface="Arial"/>
                <a:cs typeface="Arial"/>
                <a:sym typeface="Arial"/>
              </a:rPr>
              <a:t>Natural Bridges National Monument</a:t>
            </a:r>
            <a:r>
              <a:rPr sz="1200" dirty="0">
                <a:uFill>
                  <a:solidFill>
                    <a:srgbClr val="000000"/>
                  </a:solidFill>
                </a:uFill>
                <a:latin typeface="Arial"/>
                <a:ea typeface="Arial"/>
                <a:cs typeface="Arial"/>
                <a:sym typeface="Arial"/>
              </a:rPr>
              <a:t> is a located about 50 miles (80 km) </a:t>
            </a:r>
            <a:r>
              <a:rPr sz="1200" dirty="0" err="1">
                <a:uFill>
                  <a:solidFill>
                    <a:srgbClr val="000000"/>
                  </a:solidFill>
                </a:uFill>
                <a:latin typeface="Arial"/>
                <a:ea typeface="Arial"/>
                <a:cs typeface="Arial"/>
                <a:sym typeface="Arial"/>
              </a:rPr>
              <a:t>north</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est</a:t>
            </a:r>
            <a:r>
              <a:rPr sz="1200" dirty="0">
                <a:uFill>
                  <a:solidFill>
                    <a:srgbClr val="000000"/>
                  </a:solidFill>
                </a:uFill>
                <a:latin typeface="Arial"/>
                <a:ea typeface="Arial"/>
                <a:cs typeface="Arial"/>
                <a:sym typeface="Arial"/>
              </a:rPr>
              <a:t> of the Four Corners boundary of southeast Utah, at the junction of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hite</a:t>
            </a:r>
            <a:r>
              <a:rPr sz="1200" dirty="0">
                <a:uFill>
                  <a:solidFill>
                    <a:srgbClr val="000000"/>
                  </a:solidFill>
                </a:uFill>
                <a:latin typeface="Arial"/>
                <a:ea typeface="Arial"/>
                <a:cs typeface="Arial"/>
                <a:sym typeface="Arial"/>
              </a:rPr>
              <a:t> Canyon and Armstrong Canyon, part of the Colorado River drainage. It features the second and fourth largest natural bridges in the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orld</a:t>
            </a:r>
            <a:r>
              <a:rPr sz="1200" dirty="0">
                <a:uFill>
                  <a:solidFill>
                    <a:srgbClr val="000000"/>
                  </a:solidFill>
                </a:uFill>
                <a:latin typeface="Arial"/>
                <a:ea typeface="Arial"/>
                <a:cs typeface="Arial"/>
                <a:sym typeface="Arial"/>
              </a:rPr>
              <a:t>, carved from the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hite</a:t>
            </a:r>
            <a:r>
              <a:rPr sz="1200" dirty="0">
                <a:uFill>
                  <a:solidFill>
                    <a:srgbClr val="000000"/>
                  </a:solidFill>
                </a:uFill>
                <a:latin typeface="Arial"/>
                <a:ea typeface="Arial"/>
                <a:cs typeface="Arial"/>
                <a:sym typeface="Arial"/>
              </a:rPr>
              <a:t> Permian sandstone of the Cedar Mesa Formation.  The petroglyph is under </a:t>
            </a:r>
            <a:r>
              <a:rPr sz="1200" dirty="0" err="1">
                <a:uFill>
                  <a:solidFill>
                    <a:srgbClr val="000000"/>
                  </a:solidFill>
                </a:uFill>
                <a:latin typeface="Arial"/>
                <a:ea typeface="Arial"/>
                <a:cs typeface="Arial"/>
                <a:sym typeface="Arial"/>
              </a:rPr>
              <a:t>Kachina</a:t>
            </a:r>
            <a:r>
              <a:rPr sz="1200" dirty="0">
                <a:uFill>
                  <a:solidFill>
                    <a:srgbClr val="000000"/>
                  </a:solidFill>
                </a:uFill>
                <a:latin typeface="Arial"/>
                <a:ea typeface="Arial"/>
                <a:cs typeface="Arial"/>
                <a:sym typeface="Arial"/>
              </a:rPr>
              <a:t> Bridge.</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endParaRPr sz="1200" dirty="0">
              <a:uFill>
                <a:solidFill>
                  <a:srgbClr val="000000"/>
                </a:solidFill>
              </a:uFill>
              <a:latin typeface="Arial"/>
              <a:ea typeface="Arial"/>
              <a:cs typeface="Arial"/>
              <a:sym typeface="Arial"/>
            </a:endParaRP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rPr dirty="0"/>
              <a:t>This has been disputed here: </a:t>
            </a:r>
            <a:r>
              <a:rPr u="sng" dirty="0">
                <a:hlinkClick r:id="rId3"/>
              </a:rPr>
              <a:t>http://</a:t>
            </a:r>
            <a:r>
              <a:rPr lang="en-US" u="sng" dirty="0">
                <a:hlinkClick r:id="rId3"/>
              </a:rPr>
              <a:t>ëëë</a:t>
            </a:r>
            <a:r>
              <a:rPr u="sng" dirty="0">
                <a:hlinkClick r:id="rId3"/>
              </a:rPr>
              <a:t>.foxne</a:t>
            </a:r>
            <a:r>
              <a:rPr lang="en-US" u="sng" dirty="0">
                <a:hlinkClick r:id="rId3"/>
              </a:rPr>
              <a:t>ë</a:t>
            </a:r>
            <a:r>
              <a:rPr u="sng" dirty="0">
                <a:hlinkClick r:id="rId3"/>
              </a:rPr>
              <a:t>s.com/</a:t>
            </a:r>
            <a:r>
              <a:rPr u="sng" dirty="0" err="1">
                <a:hlinkClick r:id="rId3"/>
              </a:rPr>
              <a:t>scitech</a:t>
            </a:r>
            <a:r>
              <a:rPr u="sng" dirty="0">
                <a:hlinkClick r:id="rId3"/>
              </a:rPr>
              <a:t>/2011/03/29/creationists-claim-humans-lived-dinosaurs-scientists-disagree/?test=faces</a:t>
            </a:r>
            <a:r>
              <a:rPr dirty="0"/>
              <a:t>. </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rPr dirty="0"/>
              <a:t>But </a:t>
            </a:r>
            <a:r>
              <a:rPr dirty="0" err="1"/>
              <a:t>AiG’s</a:t>
            </a:r>
            <a:r>
              <a:rPr dirty="0"/>
              <a:t> response is here: </a:t>
            </a:r>
            <a:r>
              <a:rPr u="sng" dirty="0">
                <a:hlinkClick r:id="rId4"/>
              </a:rPr>
              <a:t>http://</a:t>
            </a:r>
            <a:r>
              <a:rPr lang="en-US" u="sng" dirty="0">
                <a:hlinkClick r:id="rId4"/>
              </a:rPr>
              <a:t>ëëë</a:t>
            </a:r>
            <a:r>
              <a:rPr u="sng" dirty="0">
                <a:hlinkClick r:id="rId4"/>
              </a:rPr>
              <a:t>.ans</a:t>
            </a:r>
            <a:r>
              <a:rPr lang="en-US" u="sng" dirty="0">
                <a:hlinkClick r:id="rId4"/>
              </a:rPr>
              <a:t>ë</a:t>
            </a:r>
            <a:r>
              <a:rPr u="sng" dirty="0">
                <a:hlinkClick r:id="rId4"/>
              </a:rPr>
              <a:t>ersingenesis.org/articles/2011/03/18/feedback-</a:t>
            </a:r>
            <a:r>
              <a:rPr u="sng" dirty="0" err="1">
                <a:hlinkClick r:id="rId4"/>
              </a:rPr>
              <a:t>senter</a:t>
            </a:r>
            <a:r>
              <a:rPr u="sng" dirty="0">
                <a:hlinkClick r:id="rId4"/>
              </a:rPr>
              <a:t>-and-</a:t>
            </a:r>
            <a:r>
              <a:rPr u="sng" dirty="0" err="1">
                <a:hlinkClick r:id="rId4"/>
              </a:rPr>
              <a:t>cole</a:t>
            </a:r>
            <a:r>
              <a:rPr dirty="0"/>
              <a:t>. </a:t>
            </a:r>
          </a:p>
        </p:txBody>
      </p:sp>
    </p:spTree>
    <p:extLst>
      <p:ext uri="{BB962C8B-B14F-4D97-AF65-F5344CB8AC3E}">
        <p14:creationId xmlns:p14="http://schemas.microsoft.com/office/powerpoint/2010/main" val="2137027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 name="Shape 1017"/>
          <p:cNvSpPr>
            <a:spLocks noGrp="1" noRot="1" noChangeAspect="1"/>
          </p:cNvSpPr>
          <p:nvPr>
            <p:ph type="sldImg"/>
          </p:nvPr>
        </p:nvSpPr>
        <p:spPr>
          <a:xfrm>
            <a:off x="381000" y="685800"/>
            <a:ext cx="6096000" cy="3429000"/>
          </a:xfrm>
          <a:prstGeom prst="rect">
            <a:avLst/>
          </a:prstGeom>
        </p:spPr>
        <p:txBody>
          <a:bodyPr/>
          <a:lstStyle/>
          <a:p>
            <a:endParaRPr/>
          </a:p>
        </p:txBody>
      </p:sp>
      <p:sp>
        <p:nvSpPr>
          <p:cNvPr id="1018" name="Shape 1018"/>
          <p:cNvSpPr>
            <a:spLocks noGrp="1"/>
          </p:cNvSpPr>
          <p:nvPr>
            <p:ph type="body" sz="quarter" idx="1"/>
          </p:nvPr>
        </p:nvSpPr>
        <p:spPr>
          <a:prstGeom prst="rect">
            <a:avLst/>
          </a:prstGeom>
        </p:spPr>
        <p:txBody>
          <a:bodyPr/>
          <a:lstStyle/>
          <a:p>
            <a:pPr>
              <a:defRPr sz="1400">
                <a:latin typeface="Arial"/>
                <a:ea typeface="Arial"/>
                <a:cs typeface="Arial"/>
                <a:sym typeface="Arial"/>
              </a:defRPr>
            </a:pPr>
            <a:r>
              <a:rPr dirty="0">
                <a:hlinkClick r:id="rId3"/>
              </a:rPr>
              <a:t>http://</a:t>
            </a:r>
            <a:r>
              <a:rPr lang="en-US" dirty="0">
                <a:hlinkClick r:id="rId3"/>
              </a:rPr>
              <a:t>ëëë</a:t>
            </a:r>
            <a:r>
              <a:rPr dirty="0">
                <a:hlinkClick r:id="rId3"/>
              </a:rPr>
              <a:t>.sciencedaily.com/releases/2009/06/090609092055.htm</a:t>
            </a:r>
            <a:r>
              <a:rPr dirty="0"/>
              <a:t>, accessed 5 Sept 2014.</a:t>
            </a:r>
          </a:p>
        </p:txBody>
      </p:sp>
    </p:spTree>
    <p:extLst>
      <p:ext uri="{BB962C8B-B14F-4D97-AF65-F5344CB8AC3E}">
        <p14:creationId xmlns:p14="http://schemas.microsoft.com/office/powerpoint/2010/main" val="32663524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8" name="Shape 1598"/>
          <p:cNvSpPr>
            <a:spLocks noGrp="1" noRot="1" noChangeAspect="1"/>
          </p:cNvSpPr>
          <p:nvPr>
            <p:ph type="sldImg"/>
          </p:nvPr>
        </p:nvSpPr>
        <p:spPr>
          <a:xfrm>
            <a:off x="381000" y="685800"/>
            <a:ext cx="6096000" cy="3429000"/>
          </a:xfrm>
          <a:prstGeom prst="rect">
            <a:avLst/>
          </a:prstGeom>
        </p:spPr>
        <p:txBody>
          <a:bodyPr/>
          <a:lstStyle/>
          <a:p>
            <a:endParaRPr/>
          </a:p>
        </p:txBody>
      </p:sp>
      <p:sp>
        <p:nvSpPr>
          <p:cNvPr id="1599" name="Shape 1599"/>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200"/>
            </a:pPr>
            <a:r>
              <a:rPr sz="1200" dirty="0">
                <a:uFill>
                  <a:solidFill>
                    <a:srgbClr val="000000"/>
                  </a:solidFill>
                </a:uFill>
                <a:latin typeface="Arial"/>
                <a:ea typeface="Arial"/>
                <a:cs typeface="Arial"/>
                <a:sym typeface="Arial"/>
              </a:rPr>
              <a:t>12</a:t>
            </a:r>
            <a:r>
              <a:rPr sz="1200" baseline="29999" dirty="0">
                <a:uFill>
                  <a:solidFill>
                    <a:srgbClr val="000000"/>
                  </a:solidFill>
                </a:uFill>
                <a:latin typeface="Arial"/>
                <a:ea typeface="Arial"/>
                <a:cs typeface="Arial"/>
                <a:sym typeface="Arial"/>
              </a:rPr>
              <a:t>th</a:t>
            </a:r>
            <a:r>
              <a:rPr sz="1200" dirty="0">
                <a:uFill>
                  <a:solidFill>
                    <a:srgbClr val="000000"/>
                  </a:solidFill>
                </a:uFill>
                <a:latin typeface="Arial"/>
                <a:ea typeface="Arial"/>
                <a:cs typeface="Arial"/>
                <a:sym typeface="Arial"/>
              </a:rPr>
              <a:t> century bas-relief picture of a dinosaur in the ruins of Angkor outside of </a:t>
            </a:r>
            <a:r>
              <a:rPr sz="1200" dirty="0" err="1">
                <a:uFill>
                  <a:solidFill>
                    <a:srgbClr val="000000"/>
                  </a:solidFill>
                </a:uFill>
                <a:latin typeface="Arial"/>
                <a:ea typeface="Arial"/>
                <a:cs typeface="Arial"/>
                <a:sym typeface="Arial"/>
              </a:rPr>
              <a:t>Siem</a:t>
            </a:r>
            <a:r>
              <a:rPr sz="1200" dirty="0">
                <a:uFill>
                  <a:solidFill>
                    <a:srgbClr val="000000"/>
                  </a:solidFill>
                </a:uFill>
                <a:latin typeface="Arial"/>
                <a:ea typeface="Arial"/>
                <a:cs typeface="Arial"/>
                <a:sym typeface="Arial"/>
              </a:rPr>
              <a:t> Reap, Cambodia. The ruins of Angkor Thom have purposely not been restored, though other ruins of this ancient Khmer kingdom (9</a:t>
            </a:r>
            <a:r>
              <a:rPr sz="1200" baseline="29999" dirty="0">
                <a:uFill>
                  <a:solidFill>
                    <a:srgbClr val="000000"/>
                  </a:solidFill>
                </a:uFill>
                <a:latin typeface="Arial"/>
                <a:ea typeface="Arial"/>
                <a:cs typeface="Arial"/>
                <a:sym typeface="Arial"/>
              </a:rPr>
              <a:t>th</a:t>
            </a:r>
            <a:r>
              <a:rPr sz="1200" dirty="0">
                <a:uFill>
                  <a:solidFill>
                    <a:srgbClr val="000000"/>
                  </a:solidFill>
                </a:uFill>
                <a:latin typeface="Arial"/>
                <a:ea typeface="Arial"/>
                <a:cs typeface="Arial"/>
                <a:sym typeface="Arial"/>
              </a:rPr>
              <a:t>--12</a:t>
            </a:r>
            <a:r>
              <a:rPr sz="1200" baseline="29999" dirty="0">
                <a:uFill>
                  <a:solidFill>
                    <a:srgbClr val="000000"/>
                  </a:solidFill>
                </a:uFill>
                <a:latin typeface="Arial"/>
                <a:ea typeface="Arial"/>
                <a:cs typeface="Arial"/>
                <a:sym typeface="Arial"/>
              </a:rPr>
              <a:t>th</a:t>
            </a:r>
            <a:r>
              <a:rPr sz="1200" dirty="0">
                <a:uFill>
                  <a:solidFill>
                    <a:srgbClr val="000000"/>
                  </a:solidFill>
                </a:uFill>
                <a:latin typeface="Arial"/>
                <a:ea typeface="Arial"/>
                <a:cs typeface="Arial"/>
                <a:sym typeface="Arial"/>
              </a:rPr>
              <a:t> century) have been restored. The original edifices of Angkor Thom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ere</a:t>
            </a:r>
            <a:r>
              <a:rPr sz="1200" dirty="0">
                <a:uFill>
                  <a:solidFill>
                    <a:srgbClr val="000000"/>
                  </a:solidFill>
                </a:uFill>
                <a:latin typeface="Arial"/>
                <a:ea typeface="Arial"/>
                <a:cs typeface="Arial"/>
                <a:sym typeface="Arial"/>
              </a:rPr>
              <a:t> constructed during the latter end of the kingdom. </a:t>
            </a:r>
            <a:r>
              <a:rPr sz="1200" b="1" dirty="0">
                <a:uFill>
                  <a:solidFill>
                    <a:srgbClr val="000000"/>
                  </a:solidFill>
                </a:uFill>
                <a:latin typeface="Arial"/>
                <a:ea typeface="Arial"/>
                <a:cs typeface="Arial"/>
                <a:sym typeface="Arial"/>
              </a:rPr>
              <a:t>The most significant of the buildings of Angkor Thom is the great temple-monastery of Ta </a:t>
            </a:r>
            <a:r>
              <a:rPr sz="1200" b="1" dirty="0" err="1">
                <a:uFill>
                  <a:solidFill>
                    <a:srgbClr val="000000"/>
                  </a:solidFill>
                </a:uFill>
                <a:latin typeface="Arial"/>
                <a:ea typeface="Arial"/>
                <a:cs typeface="Arial"/>
                <a:sym typeface="Arial"/>
              </a:rPr>
              <a:t>Prohm</a:t>
            </a:r>
            <a:r>
              <a:rPr sz="1200" b="1" dirty="0">
                <a:uFill>
                  <a:solidFill>
                    <a:srgbClr val="000000"/>
                  </a:solidFill>
                </a:uFill>
                <a:latin typeface="Arial"/>
                <a:ea typeface="Arial"/>
                <a:cs typeface="Arial"/>
                <a:sym typeface="Arial"/>
              </a:rPr>
              <a:t>.</a:t>
            </a:r>
            <a:r>
              <a:rPr sz="1200" dirty="0">
                <a:uFill>
                  <a:solidFill>
                    <a:srgbClr val="000000"/>
                  </a:solidFill>
                </a:uFill>
                <a:latin typeface="Arial"/>
                <a:ea typeface="Arial"/>
                <a:cs typeface="Arial"/>
                <a:sym typeface="Arial"/>
              </a:rPr>
              <a:t> </a:t>
            </a:r>
          </a:p>
          <a:p>
            <a:pPr marL="40639" marR="40639" defTabSz="914400">
              <a:spcBef>
                <a:spcPts val="400"/>
              </a:spcBef>
              <a:buClr>
                <a:srgbClr val="000000"/>
              </a:buClr>
              <a:buFont typeface="Arial"/>
              <a:defRPr sz="2200"/>
            </a:pPr>
            <a:r>
              <a:rPr sz="1200" dirty="0">
                <a:uFill>
                  <a:solidFill>
                    <a:srgbClr val="000000"/>
                  </a:solidFill>
                </a:uFill>
                <a:latin typeface="Arial"/>
                <a:ea typeface="Arial"/>
                <a:cs typeface="Arial"/>
                <a:sym typeface="Arial"/>
              </a:rPr>
              <a:t>On the side of the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est</a:t>
            </a:r>
            <a:r>
              <a:rPr sz="1200" dirty="0">
                <a:uFill>
                  <a:solidFill>
                    <a:srgbClr val="000000"/>
                  </a:solidFill>
                </a:uFill>
                <a:latin typeface="Arial"/>
                <a:ea typeface="Arial"/>
                <a:cs typeface="Arial"/>
                <a:sym typeface="Arial"/>
              </a:rPr>
              <a:t> entrance to the temple are stone carvings of various common animals—</a:t>
            </a:r>
            <a:r>
              <a:rPr sz="1200" b="1" dirty="0">
                <a:uFill>
                  <a:solidFill>
                    <a:srgbClr val="000000"/>
                  </a:solidFill>
                </a:uFill>
                <a:latin typeface="Arial"/>
                <a:ea typeface="Arial"/>
                <a:cs typeface="Arial"/>
                <a:sym typeface="Arial"/>
              </a:rPr>
              <a:t>pigs, monkeys, </a:t>
            </a:r>
            <a:r>
              <a:rPr lang="en-US" sz="1200" b="1" dirty="0" err="1">
                <a:uFill>
                  <a:solidFill>
                    <a:srgbClr val="000000"/>
                  </a:solidFill>
                </a:uFill>
                <a:latin typeface="Arial"/>
                <a:ea typeface="Arial"/>
                <a:cs typeface="Arial"/>
                <a:sym typeface="Arial"/>
              </a:rPr>
              <a:t>ë</a:t>
            </a:r>
            <a:r>
              <a:rPr sz="1200" b="1" dirty="0" err="1">
                <a:uFill>
                  <a:solidFill>
                    <a:srgbClr val="000000"/>
                  </a:solidFill>
                </a:uFill>
                <a:latin typeface="Arial"/>
                <a:ea typeface="Arial"/>
                <a:cs typeface="Arial"/>
                <a:sym typeface="Arial"/>
              </a:rPr>
              <a:t>ater</a:t>
            </a:r>
            <a:r>
              <a:rPr sz="1200" b="1" dirty="0">
                <a:uFill>
                  <a:solidFill>
                    <a:srgbClr val="000000"/>
                  </a:solidFill>
                </a:uFill>
                <a:latin typeface="Arial"/>
                <a:ea typeface="Arial"/>
                <a:cs typeface="Arial"/>
                <a:sym typeface="Arial"/>
              </a:rPr>
              <a:t> buffaloes, roosters, snakes</a:t>
            </a:r>
            <a:r>
              <a:rPr sz="1200" dirty="0">
                <a:uFill>
                  <a:solidFill>
                    <a:srgbClr val="000000"/>
                  </a:solidFill>
                </a:uFill>
                <a:latin typeface="Arial"/>
                <a:ea typeface="Arial"/>
                <a:cs typeface="Arial"/>
                <a:sym typeface="Arial"/>
              </a:rPr>
              <a:t>—and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hat</a:t>
            </a:r>
            <a:r>
              <a:rPr sz="1200" dirty="0">
                <a:uFill>
                  <a:solidFill>
                    <a:srgbClr val="000000"/>
                  </a:solidFill>
                </a:uFill>
                <a:latin typeface="Arial"/>
                <a:ea typeface="Arial"/>
                <a:cs typeface="Arial"/>
                <a:sym typeface="Arial"/>
              </a:rPr>
              <a:t> appears to be a dinosaur! There are no mythological figures among them, so one can reasonably conclude that these figures depict the animals that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ere</a:t>
            </a:r>
            <a:r>
              <a:rPr sz="1200" dirty="0">
                <a:uFill>
                  <a:solidFill>
                    <a:srgbClr val="000000"/>
                  </a:solidFill>
                </a:uFill>
                <a:latin typeface="Arial"/>
                <a:ea typeface="Arial"/>
                <a:cs typeface="Arial"/>
                <a:sym typeface="Arial"/>
              </a:rPr>
              <a:t> commonly seen by the ancient Khmer people in the </a:t>
            </a:r>
            <a:r>
              <a:rPr sz="1200" dirty="0" err="1">
                <a:uFill>
                  <a:solidFill>
                    <a:srgbClr val="000000"/>
                  </a:solidFill>
                </a:uFill>
                <a:latin typeface="Arial"/>
                <a:ea typeface="Arial"/>
                <a:cs typeface="Arial"/>
                <a:sym typeface="Arial"/>
              </a:rPr>
              <a:t>t</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elfth</a:t>
            </a:r>
            <a:r>
              <a:rPr sz="1200" dirty="0">
                <a:uFill>
                  <a:solidFill>
                    <a:srgbClr val="000000"/>
                  </a:solidFill>
                </a:uFill>
                <a:latin typeface="Arial"/>
                <a:ea typeface="Arial"/>
                <a:cs typeface="Arial"/>
                <a:sym typeface="Arial"/>
              </a:rPr>
              <a:t> century.  </a:t>
            </a:r>
            <a:r>
              <a:rPr sz="1200" b="1" dirty="0">
                <a:uFill>
                  <a:solidFill>
                    <a:srgbClr val="000000"/>
                  </a:solidFill>
                </a:uFill>
                <a:latin typeface="Arial"/>
                <a:ea typeface="Arial"/>
                <a:cs typeface="Arial"/>
                <a:sym typeface="Arial"/>
              </a:rPr>
              <a:t>Some have questioned the authenticity of the relief.</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rPr u="sng" dirty="0">
                <a:hlinkClick r:id="rId3"/>
              </a:rPr>
              <a:t>http://</a:t>
            </a:r>
            <a:r>
              <a:rPr lang="en-US" u="sng" dirty="0">
                <a:hlinkClick r:id="rId3"/>
              </a:rPr>
              <a:t>ëëë</a:t>
            </a:r>
            <a:r>
              <a:rPr u="sng" dirty="0">
                <a:hlinkClick r:id="rId3"/>
              </a:rPr>
              <a:t>.ans</a:t>
            </a:r>
            <a:r>
              <a:rPr lang="en-US" u="sng" dirty="0">
                <a:hlinkClick r:id="rId3"/>
              </a:rPr>
              <a:t>ë</a:t>
            </a:r>
            <a:r>
              <a:rPr u="sng" dirty="0">
                <a:hlinkClick r:id="rId3"/>
              </a:rPr>
              <a:t>ersingenesis.org/docs2007/0115angkor.asp</a:t>
            </a:r>
            <a:r>
              <a:rPr dirty="0"/>
              <a:t> for pictures and info.</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rPr dirty="0"/>
              <a:t>Inset photo and info: </a:t>
            </a:r>
            <a:r>
              <a:rPr u="sng" dirty="0">
                <a:hlinkClick r:id="rId4"/>
              </a:rPr>
              <a:t>http://</a:t>
            </a:r>
            <a:r>
              <a:rPr lang="en-US" u="sng" dirty="0">
                <a:hlinkClick r:id="rId4"/>
              </a:rPr>
              <a:t>ëëë</a:t>
            </a:r>
            <a:r>
              <a:rPr u="sng" dirty="0">
                <a:hlinkClick r:id="rId4"/>
              </a:rPr>
              <a:t>.unexplainedearth.com/</a:t>
            </a:r>
            <a:r>
              <a:rPr u="sng" dirty="0" err="1">
                <a:hlinkClick r:id="rId4"/>
              </a:rPr>
              <a:t>angkor.php</a:t>
            </a:r>
            <a:r>
              <a:rPr dirty="0"/>
              <a:t>, accessed 15 Sept 2007, </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rPr dirty="0"/>
              <a:t>Further documentation of the authenticity of this from a different investigator is here: </a:t>
            </a:r>
            <a:r>
              <a:rPr u="sng" dirty="0">
                <a:hlinkClick r:id="rId5"/>
              </a:rPr>
              <a:t>http://</a:t>
            </a:r>
            <a:r>
              <a:rPr lang="en-US" u="sng" dirty="0">
                <a:hlinkClick r:id="rId5"/>
              </a:rPr>
              <a:t>ëëë</a:t>
            </a:r>
            <a:r>
              <a:rPr u="sng" dirty="0">
                <a:hlinkClick r:id="rId5"/>
              </a:rPr>
              <a:t>.bible.ca/tracks/tracks-cambodia.htm</a:t>
            </a:r>
            <a:r>
              <a:rPr dirty="0"/>
              <a:t>, accessed 11 Aug. 2008</a:t>
            </a:r>
          </a:p>
        </p:txBody>
      </p:sp>
    </p:spTree>
    <p:extLst>
      <p:ext uri="{BB962C8B-B14F-4D97-AF65-F5344CB8AC3E}">
        <p14:creationId xmlns:p14="http://schemas.microsoft.com/office/powerpoint/2010/main" val="5408121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5" name="Shape 1605"/>
          <p:cNvSpPr>
            <a:spLocks noGrp="1" noRot="1" noChangeAspect="1"/>
          </p:cNvSpPr>
          <p:nvPr>
            <p:ph type="sldImg"/>
          </p:nvPr>
        </p:nvSpPr>
        <p:spPr>
          <a:xfrm>
            <a:off x="381000" y="685800"/>
            <a:ext cx="6096000" cy="3429000"/>
          </a:xfrm>
          <a:prstGeom prst="rect">
            <a:avLst/>
          </a:prstGeom>
        </p:spPr>
        <p:txBody>
          <a:bodyPr/>
          <a:lstStyle/>
          <a:p>
            <a:endParaRPr/>
          </a:p>
        </p:txBody>
      </p:sp>
      <p:sp>
        <p:nvSpPr>
          <p:cNvPr id="1606" name="Shape 1606"/>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400">
                <a:uFill>
                  <a:solidFill>
                    <a:srgbClr val="000000"/>
                  </a:solidFill>
                </a:uFill>
                <a:latin typeface="Arial"/>
                <a:ea typeface="Arial"/>
                <a:cs typeface="Arial"/>
                <a:sym typeface="Arial"/>
              </a:defRPr>
            </a:pPr>
            <a:r>
              <a:rPr dirty="0"/>
              <a:t>Also engraved in the plate and easily recognizable are a bat, dogs, fish, a bird, an eel, a </a:t>
            </a:r>
            <a:r>
              <a:rPr lang="en-US" dirty="0" err="1"/>
              <a:t>ë</a:t>
            </a:r>
            <a:r>
              <a:rPr dirty="0" err="1"/>
              <a:t>ild</a:t>
            </a:r>
            <a:r>
              <a:rPr dirty="0"/>
              <a:t> pig and a fox.</a:t>
            </a:r>
          </a:p>
          <a:p>
            <a:pPr marL="40639" marR="40639" defTabSz="914400">
              <a:spcBef>
                <a:spcPts val="400"/>
              </a:spcBef>
              <a:buClr>
                <a:srgbClr val="000000"/>
              </a:buClr>
              <a:buFont typeface="Arial"/>
              <a:defRPr sz="2400">
                <a:uFill>
                  <a:solidFill>
                    <a:srgbClr val="000000"/>
                  </a:solidFill>
                </a:uFill>
                <a:latin typeface="Arial"/>
                <a:ea typeface="Arial"/>
                <a:cs typeface="Arial"/>
                <a:sym typeface="Arial"/>
              </a:defRPr>
            </a:pPr>
            <a:r>
              <a:rPr dirty="0"/>
              <a:t>Photo taken by Phillip Bell, </a:t>
            </a:r>
            <a:r>
              <a:rPr lang="en-US" dirty="0" err="1"/>
              <a:t>ë</a:t>
            </a:r>
            <a:r>
              <a:rPr dirty="0" err="1"/>
              <a:t>hen</a:t>
            </a:r>
            <a:r>
              <a:rPr dirty="0"/>
              <a:t> he </a:t>
            </a:r>
            <a:r>
              <a:rPr lang="en-US" dirty="0" err="1"/>
              <a:t>ë</a:t>
            </a:r>
            <a:r>
              <a:rPr dirty="0" err="1"/>
              <a:t>as</a:t>
            </a:r>
            <a:r>
              <a:rPr dirty="0"/>
              <a:t> </a:t>
            </a:r>
            <a:r>
              <a:rPr lang="en-US" dirty="0" err="1"/>
              <a:t>ë</a:t>
            </a:r>
            <a:r>
              <a:rPr dirty="0" err="1"/>
              <a:t>ith</a:t>
            </a:r>
            <a:r>
              <a:rPr dirty="0"/>
              <a:t> </a:t>
            </a:r>
            <a:r>
              <a:rPr dirty="0" err="1"/>
              <a:t>AiG</a:t>
            </a:r>
            <a:r>
              <a:rPr dirty="0"/>
              <a:t>-UK</a:t>
            </a:r>
          </a:p>
        </p:txBody>
      </p:sp>
    </p:spTree>
    <p:extLst>
      <p:ext uri="{BB962C8B-B14F-4D97-AF65-F5344CB8AC3E}">
        <p14:creationId xmlns:p14="http://schemas.microsoft.com/office/powerpoint/2010/main" val="15749006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6" name="Shape 1616"/>
          <p:cNvSpPr>
            <a:spLocks noGrp="1" noRot="1" noChangeAspect="1"/>
          </p:cNvSpPr>
          <p:nvPr>
            <p:ph type="sldImg"/>
          </p:nvPr>
        </p:nvSpPr>
        <p:spPr>
          <a:xfrm>
            <a:off x="381000" y="685800"/>
            <a:ext cx="6096000" cy="3429000"/>
          </a:xfrm>
          <a:prstGeom prst="rect">
            <a:avLst/>
          </a:prstGeom>
        </p:spPr>
        <p:txBody>
          <a:bodyPr/>
          <a:lstStyle/>
          <a:p>
            <a:endParaRPr/>
          </a:p>
        </p:txBody>
      </p:sp>
      <p:sp>
        <p:nvSpPr>
          <p:cNvPr id="1617" name="Shape 1617"/>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200"/>
            </a:pPr>
            <a:r>
              <a:rPr sz="1200" dirty="0">
                <a:uFill>
                  <a:solidFill>
                    <a:srgbClr val="000000"/>
                  </a:solidFill>
                </a:uFill>
                <a:latin typeface="Arial"/>
                <a:ea typeface="Arial"/>
                <a:cs typeface="Arial"/>
                <a:sym typeface="Arial"/>
              </a:rPr>
              <a:t>Supposedly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ent</a:t>
            </a:r>
            <a:r>
              <a:rPr sz="1200" dirty="0">
                <a:uFill>
                  <a:solidFill>
                    <a:srgbClr val="000000"/>
                  </a:solidFill>
                </a:uFill>
                <a:latin typeface="Arial"/>
                <a:ea typeface="Arial"/>
                <a:cs typeface="Arial"/>
                <a:sym typeface="Arial"/>
              </a:rPr>
              <a:t> extinct </a:t>
            </a:r>
            <a:r>
              <a:rPr sz="1200" b="1" dirty="0">
                <a:uFill>
                  <a:solidFill>
                    <a:srgbClr val="000000"/>
                  </a:solidFill>
                </a:uFill>
                <a:latin typeface="Arial"/>
                <a:ea typeface="Arial"/>
                <a:cs typeface="Arial"/>
                <a:sym typeface="Arial"/>
              </a:rPr>
              <a:t>150 million years ago</a:t>
            </a:r>
            <a:r>
              <a:rPr sz="1200" dirty="0">
                <a:uFill>
                  <a:solidFill>
                    <a:srgbClr val="000000"/>
                  </a:solidFill>
                </a:uFill>
                <a:latin typeface="Arial"/>
                <a:ea typeface="Arial"/>
                <a:cs typeface="Arial"/>
                <a:sym typeface="Arial"/>
              </a:rPr>
              <a:t> (Jurassic period—age of Dinosaurs) but found alive and healthy in </a:t>
            </a:r>
            <a:r>
              <a:rPr sz="1200" b="1" dirty="0">
                <a:uFill>
                  <a:solidFill>
                    <a:srgbClr val="000000"/>
                  </a:solidFill>
                </a:uFill>
                <a:latin typeface="Arial"/>
                <a:ea typeface="Arial"/>
                <a:cs typeface="Arial"/>
                <a:sym typeface="Arial"/>
              </a:rPr>
              <a:t>1994</a:t>
            </a:r>
            <a:r>
              <a:rPr sz="1200" dirty="0">
                <a:uFill>
                  <a:solidFill>
                    <a:srgbClr val="000000"/>
                  </a:solidFill>
                </a:uFill>
                <a:latin typeface="Arial"/>
                <a:ea typeface="Arial"/>
                <a:cs typeface="Arial"/>
                <a:sym typeface="Arial"/>
              </a:rPr>
              <a:t> in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ollemi</a:t>
            </a:r>
            <a:r>
              <a:rPr sz="1200" dirty="0">
                <a:uFill>
                  <a:solidFill>
                    <a:srgbClr val="000000"/>
                  </a:solidFill>
                </a:uFill>
                <a:latin typeface="Arial"/>
                <a:ea typeface="Arial"/>
                <a:cs typeface="Arial"/>
                <a:sym typeface="Arial"/>
              </a:rPr>
              <a:t> National Park 200 km (125 mi) </a:t>
            </a:r>
            <a:r>
              <a:rPr sz="1200" dirty="0" err="1">
                <a:uFill>
                  <a:solidFill>
                    <a:srgbClr val="000000"/>
                  </a:solidFill>
                </a:uFill>
                <a:latin typeface="Arial"/>
                <a:ea typeface="Arial"/>
                <a:cs typeface="Arial"/>
                <a:sym typeface="Arial"/>
              </a:rPr>
              <a:t>north</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est</a:t>
            </a:r>
            <a:r>
              <a:rPr sz="1200" dirty="0">
                <a:uFill>
                  <a:solidFill>
                    <a:srgbClr val="000000"/>
                  </a:solidFill>
                </a:uFill>
                <a:latin typeface="Arial"/>
                <a:ea typeface="Arial"/>
                <a:cs typeface="Arial"/>
                <a:sym typeface="Arial"/>
              </a:rPr>
              <a:t> of Sydney, Australia, and virtually identical to the fossil form found about 100 km (62 miles) </a:t>
            </a:r>
            <a:r>
              <a:rPr sz="1200" dirty="0" err="1">
                <a:uFill>
                  <a:solidFill>
                    <a:srgbClr val="000000"/>
                  </a:solidFill>
                </a:uFill>
                <a:latin typeface="Arial"/>
                <a:ea typeface="Arial"/>
                <a:cs typeface="Arial"/>
                <a:sym typeface="Arial"/>
              </a:rPr>
              <a:t>a</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ay</a:t>
            </a:r>
            <a:r>
              <a:rPr sz="1200" dirty="0">
                <a:uFill>
                  <a:solidFill>
                    <a:srgbClr val="000000"/>
                  </a:solidFill>
                </a:uFill>
                <a:latin typeface="Arial"/>
                <a:ea typeface="Arial"/>
                <a:cs typeface="Arial"/>
                <a:sym typeface="Arial"/>
              </a:rPr>
              <a:t>.  Soon they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ill</a:t>
            </a:r>
            <a:r>
              <a:rPr sz="1200" dirty="0">
                <a:uFill>
                  <a:solidFill>
                    <a:srgbClr val="000000"/>
                  </a:solidFill>
                </a:uFill>
                <a:latin typeface="Arial"/>
                <a:ea typeface="Arial"/>
                <a:cs typeface="Arial"/>
                <a:sym typeface="Arial"/>
              </a:rPr>
              <a:t> </a:t>
            </a:r>
            <a:r>
              <a:rPr sz="1200" dirty="0" err="1">
                <a:uFill>
                  <a:solidFill>
                    <a:srgbClr val="000000"/>
                  </a:solidFill>
                </a:uFill>
                <a:latin typeface="Arial"/>
                <a:ea typeface="Arial"/>
                <a:cs typeface="Arial"/>
                <a:sym typeface="Arial"/>
              </a:rPr>
              <a:t>gro</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ing</a:t>
            </a:r>
            <a:r>
              <a:rPr sz="1200" dirty="0">
                <a:uFill>
                  <a:solidFill>
                    <a:srgbClr val="000000"/>
                  </a:solidFill>
                </a:uFill>
                <a:latin typeface="Arial"/>
                <a:ea typeface="Arial"/>
                <a:cs typeface="Arial"/>
                <a:sym typeface="Arial"/>
              </a:rPr>
              <a:t> in gardens all over the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orld</a:t>
            </a:r>
            <a:r>
              <a:rPr sz="1200" dirty="0">
                <a:uFill>
                  <a:solidFill>
                    <a:srgbClr val="000000"/>
                  </a:solidFill>
                </a:uFill>
                <a:latin typeface="Arial"/>
                <a:ea typeface="Arial"/>
                <a:cs typeface="Arial"/>
                <a:sym typeface="Arial"/>
              </a:rPr>
              <a:t>.</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rPr lang="en-US" dirty="0" err="1"/>
              <a:t>ë</a:t>
            </a:r>
            <a:r>
              <a:rPr dirty="0" err="1"/>
              <a:t>ollemi</a:t>
            </a:r>
            <a:r>
              <a:rPr dirty="0"/>
              <a:t> pines are </a:t>
            </a:r>
            <a:r>
              <a:rPr dirty="0" err="1"/>
              <a:t>no</a:t>
            </a:r>
            <a:r>
              <a:rPr lang="en-US" dirty="0" err="1"/>
              <a:t>ë</a:t>
            </a:r>
            <a:r>
              <a:rPr dirty="0"/>
              <a:t> </a:t>
            </a:r>
            <a:r>
              <a:rPr lang="en-US" dirty="0" err="1"/>
              <a:t>ë</a:t>
            </a:r>
            <a:r>
              <a:rPr dirty="0" err="1"/>
              <a:t>ell</a:t>
            </a:r>
            <a:r>
              <a:rPr dirty="0"/>
              <a:t> </a:t>
            </a:r>
            <a:r>
              <a:rPr dirty="0" err="1"/>
              <a:t>kno</a:t>
            </a:r>
            <a:r>
              <a:rPr lang="en-US" dirty="0" err="1"/>
              <a:t>ë</a:t>
            </a:r>
            <a:r>
              <a:rPr dirty="0" err="1"/>
              <a:t>n</a:t>
            </a:r>
            <a:r>
              <a:rPr dirty="0"/>
              <a:t> to have the capacity to re-sprout after a catastrophe.  </a:t>
            </a:r>
            <a:r>
              <a:rPr dirty="0" err="1"/>
              <a:t>Ne</a:t>
            </a:r>
            <a:r>
              <a:rPr lang="en-US" dirty="0" err="1"/>
              <a:t>ë</a:t>
            </a:r>
            <a:r>
              <a:rPr dirty="0"/>
              <a:t> trunks can </a:t>
            </a:r>
            <a:r>
              <a:rPr dirty="0" err="1"/>
              <a:t>gro</a:t>
            </a:r>
            <a:r>
              <a:rPr lang="en-US" dirty="0" err="1"/>
              <a:t>ë</a:t>
            </a:r>
            <a:r>
              <a:rPr dirty="0"/>
              <a:t> from old roots that may be 1000s of years old.</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rPr dirty="0"/>
              <a:t>See </a:t>
            </a:r>
            <a:r>
              <a:rPr dirty="0" err="1"/>
              <a:t>Andre</a:t>
            </a:r>
            <a:r>
              <a:rPr lang="en-US" dirty="0" err="1"/>
              <a:t>ë</a:t>
            </a:r>
            <a:r>
              <a:rPr dirty="0"/>
              <a:t> Snelling’s ICR Impact article, No. 394 (April 2006), at </a:t>
            </a:r>
            <a:r>
              <a:rPr lang="en-US" u="sng" dirty="0">
                <a:hlinkClick r:id="rId3"/>
              </a:rPr>
              <a:t>ëëë</a:t>
            </a:r>
            <a:r>
              <a:rPr u="sng" dirty="0">
                <a:hlinkClick r:id="rId3"/>
              </a:rPr>
              <a:t>.ICR.org</a:t>
            </a:r>
            <a:r>
              <a:rPr dirty="0"/>
              <a:t>.</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rPr dirty="0"/>
              <a:t>Photo from Ken Ham 27 Mar 2008</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endParaRPr dirty="0"/>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rPr dirty="0"/>
              <a:t>For Dr. Carl </a:t>
            </a:r>
            <a:r>
              <a:rPr lang="en-US" dirty="0" err="1"/>
              <a:t>ë</a:t>
            </a:r>
            <a:r>
              <a:rPr dirty="0" err="1"/>
              <a:t>erner’s</a:t>
            </a:r>
            <a:r>
              <a:rPr dirty="0"/>
              <a:t> list of living fossils (from his book, Living Fossils, </a:t>
            </a:r>
            <a:r>
              <a:rPr dirty="0" err="1"/>
              <a:t>Ne</a:t>
            </a:r>
            <a:r>
              <a:rPr lang="en-US" dirty="0" err="1"/>
              <a:t>ë</a:t>
            </a:r>
            <a:r>
              <a:rPr dirty="0"/>
              <a:t> Life </a:t>
            </a:r>
            <a:r>
              <a:rPr dirty="0" err="1"/>
              <a:t>Publ</a:t>
            </a:r>
            <a:r>
              <a:rPr dirty="0"/>
              <a:t>, 2008): </a:t>
            </a:r>
            <a:r>
              <a:rPr u="sng" dirty="0">
                <a:hlinkClick r:id="rId4"/>
              </a:rPr>
              <a:t>https://docs.google.com/document/d/1ixDBEuNJx</a:t>
            </a:r>
            <a:r>
              <a:rPr lang="en-US" u="sng" dirty="0">
                <a:hlinkClick r:id="rId4"/>
              </a:rPr>
              <a:t>ë</a:t>
            </a:r>
            <a:r>
              <a:rPr u="sng" dirty="0">
                <a:hlinkClick r:id="rId4"/>
              </a:rPr>
              <a:t>lbKDBV-54fLRkLmZs8SyJ1k0mYF0LgxUQ/edit</a:t>
            </a:r>
          </a:p>
        </p:txBody>
      </p:sp>
    </p:spTree>
    <p:extLst>
      <p:ext uri="{BB962C8B-B14F-4D97-AF65-F5344CB8AC3E}">
        <p14:creationId xmlns:p14="http://schemas.microsoft.com/office/powerpoint/2010/main" val="32911740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 name="Shape 1640"/>
          <p:cNvSpPr>
            <a:spLocks noGrp="1" noRot="1" noChangeAspect="1"/>
          </p:cNvSpPr>
          <p:nvPr>
            <p:ph type="sldImg"/>
          </p:nvPr>
        </p:nvSpPr>
        <p:spPr>
          <a:xfrm>
            <a:off x="381000" y="685800"/>
            <a:ext cx="6096000" cy="3429000"/>
          </a:xfrm>
          <a:prstGeom prst="rect">
            <a:avLst/>
          </a:prstGeom>
        </p:spPr>
        <p:txBody>
          <a:bodyPr/>
          <a:lstStyle/>
          <a:p>
            <a:endParaRPr/>
          </a:p>
        </p:txBody>
      </p:sp>
      <p:sp>
        <p:nvSpPr>
          <p:cNvPr id="1641" name="Shape 1641"/>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sz="1200" u="sng">
                <a:uFill>
                  <a:solidFill>
                    <a:srgbClr val="000000"/>
                  </a:solidFill>
                </a:uFill>
                <a:latin typeface="Arial"/>
                <a:ea typeface="Arial"/>
                <a:cs typeface="Arial"/>
                <a:sym typeface="Arial"/>
                <a:hlinkClick r:id="rId3"/>
              </a:defRPr>
            </a:lvl1pPr>
          </a:lstStyle>
          <a:p>
            <a:pPr>
              <a:defRPr u="none"/>
            </a:pPr>
            <a:r>
              <a:rPr u="sng" dirty="0">
                <a:hlinkClick r:id="rId3"/>
              </a:rPr>
              <a:t>http://</a:t>
            </a:r>
            <a:r>
              <a:rPr lang="en-US" u="sng" dirty="0"/>
              <a:t>ëëë</a:t>
            </a:r>
            <a:r>
              <a:rPr u="sng" dirty="0">
                <a:hlinkClick r:id="rId3"/>
              </a:rPr>
              <a:t>.dinosoria.com/</a:t>
            </a:r>
            <a:r>
              <a:rPr u="sng" dirty="0" err="1">
                <a:hlinkClick r:id="rId3"/>
              </a:rPr>
              <a:t>diapo_jurassic</a:t>
            </a:r>
            <a:r>
              <a:rPr u="sng" dirty="0">
                <a:hlinkClick r:id="rId3"/>
              </a:rPr>
              <a:t>/images/jurassic_park019(1)_jpg.jpg</a:t>
            </a:r>
          </a:p>
        </p:txBody>
      </p:sp>
    </p:spTree>
    <p:extLst>
      <p:ext uri="{BB962C8B-B14F-4D97-AF65-F5344CB8AC3E}">
        <p14:creationId xmlns:p14="http://schemas.microsoft.com/office/powerpoint/2010/main" val="16643881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8" name="Shape 1678"/>
          <p:cNvSpPr>
            <a:spLocks noGrp="1" noRot="1" noChangeAspect="1"/>
          </p:cNvSpPr>
          <p:nvPr>
            <p:ph type="sldImg"/>
          </p:nvPr>
        </p:nvSpPr>
        <p:spPr>
          <a:xfrm>
            <a:off x="381000" y="685800"/>
            <a:ext cx="6096000" cy="3429000"/>
          </a:xfrm>
          <a:prstGeom prst="rect">
            <a:avLst/>
          </a:prstGeom>
        </p:spPr>
        <p:txBody>
          <a:bodyPr/>
          <a:lstStyle/>
          <a:p>
            <a:endParaRPr/>
          </a:p>
        </p:txBody>
      </p:sp>
      <p:sp>
        <p:nvSpPr>
          <p:cNvPr id="1679" name="Shape 1679"/>
          <p:cNvSpPr>
            <a:spLocks noGrp="1"/>
          </p:cNvSpPr>
          <p:nvPr>
            <p:ph type="body" sz="quarter" idx="1"/>
          </p:nvPr>
        </p:nvSpPr>
        <p:spPr>
          <a:prstGeom prst="rect">
            <a:avLst/>
          </a:prstGeom>
        </p:spPr>
        <p:txBody>
          <a:bodyPr/>
          <a:lstStyle/>
          <a:p>
            <a:pPr>
              <a:defRPr sz="2400">
                <a:latin typeface="Arial"/>
                <a:ea typeface="Arial"/>
                <a:cs typeface="Arial"/>
                <a:sym typeface="Arial"/>
              </a:defRPr>
            </a:pPr>
            <a:r>
              <a:rPr dirty="0">
                <a:solidFill>
                  <a:srgbClr val="3F4041"/>
                </a:solidFill>
              </a:rPr>
              <a:t>Found in </a:t>
            </a:r>
            <a:r>
              <a:rPr lang="en-US" dirty="0" err="1">
                <a:solidFill>
                  <a:srgbClr val="3F4041"/>
                </a:solidFill>
              </a:rPr>
              <a:t>ë</a:t>
            </a:r>
            <a:r>
              <a:rPr dirty="0" err="1">
                <a:solidFill>
                  <a:srgbClr val="3F4041"/>
                </a:solidFill>
              </a:rPr>
              <a:t>estern</a:t>
            </a:r>
            <a:r>
              <a:rPr dirty="0">
                <a:solidFill>
                  <a:srgbClr val="3F4041"/>
                </a:solidFill>
              </a:rPr>
              <a:t> Colorado, </a:t>
            </a:r>
            <a:r>
              <a:rPr lang="en-US" dirty="0" err="1">
                <a:solidFill>
                  <a:srgbClr val="3F4041"/>
                </a:solidFill>
              </a:rPr>
              <a:t>ë</a:t>
            </a:r>
            <a:r>
              <a:rPr dirty="0" err="1">
                <a:solidFill>
                  <a:srgbClr val="3F4041"/>
                </a:solidFill>
              </a:rPr>
              <a:t>e</a:t>
            </a:r>
            <a:r>
              <a:rPr dirty="0">
                <a:solidFill>
                  <a:srgbClr val="3F4041"/>
                </a:solidFill>
              </a:rPr>
              <a:t> have 97% of the skull and over 50% of the skeleton</a:t>
            </a:r>
          </a:p>
          <a:p>
            <a:pPr>
              <a:defRPr sz="2400">
                <a:latin typeface="Arial"/>
                <a:ea typeface="Arial"/>
                <a:cs typeface="Arial"/>
                <a:sym typeface="Arial"/>
              </a:defRPr>
            </a:pPr>
            <a:r>
              <a:rPr lang="en-US" dirty="0" err="1">
                <a:solidFill>
                  <a:srgbClr val="3F4041"/>
                </a:solidFill>
              </a:rPr>
              <a:t>ë</a:t>
            </a:r>
            <a:r>
              <a:rPr dirty="0" err="1">
                <a:solidFill>
                  <a:srgbClr val="3F4041"/>
                </a:solidFill>
              </a:rPr>
              <a:t>hen</a:t>
            </a:r>
            <a:r>
              <a:rPr dirty="0">
                <a:solidFill>
                  <a:srgbClr val="3F4041"/>
                </a:solidFill>
              </a:rPr>
              <a:t> alive Ebenezer </a:t>
            </a:r>
            <a:r>
              <a:rPr lang="en-US" dirty="0" err="1">
                <a:solidFill>
                  <a:srgbClr val="3F4041"/>
                </a:solidFill>
              </a:rPr>
              <a:t>ë</a:t>
            </a:r>
            <a:r>
              <a:rPr dirty="0" err="1">
                <a:solidFill>
                  <a:srgbClr val="3F4041"/>
                </a:solidFill>
              </a:rPr>
              <a:t>as</a:t>
            </a:r>
            <a:r>
              <a:rPr dirty="0">
                <a:solidFill>
                  <a:srgbClr val="3F4041"/>
                </a:solidFill>
              </a:rPr>
              <a:t> 30-foot-long, 10-foot-high.</a:t>
            </a:r>
          </a:p>
          <a:p>
            <a:pPr>
              <a:defRPr sz="2400">
                <a:latin typeface="Arial"/>
                <a:ea typeface="Arial"/>
                <a:cs typeface="Arial"/>
                <a:sym typeface="Arial"/>
              </a:defRPr>
            </a:pPr>
            <a:r>
              <a:rPr dirty="0"/>
              <a:t>Valued professionally at $1,000,000.</a:t>
            </a:r>
          </a:p>
          <a:p>
            <a:pPr defTabSz="457200">
              <a:spcBef>
                <a:spcPts val="1600"/>
              </a:spcBef>
              <a:defRPr sz="1600">
                <a:solidFill>
                  <a:srgbClr val="3F4041"/>
                </a:solidFill>
                <a:latin typeface="Times"/>
                <a:ea typeface="Times"/>
                <a:cs typeface="Times"/>
                <a:sym typeface="Times"/>
              </a:defRPr>
            </a:pPr>
            <a:r>
              <a:rPr dirty="0" err="1"/>
              <a:t>Andre</a:t>
            </a:r>
            <a:r>
              <a:rPr lang="en-US" dirty="0" err="1"/>
              <a:t>ë</a:t>
            </a:r>
            <a:r>
              <a:rPr dirty="0"/>
              <a:t> Snelling: “Of the 60 </a:t>
            </a:r>
            <a:r>
              <a:rPr i="1" dirty="0" err="1"/>
              <a:t>Allosaurus</a:t>
            </a:r>
            <a:r>
              <a:rPr dirty="0"/>
              <a:t> specimens found, only a half-dozen have such a complete skull, and it may be one of the </a:t>
            </a:r>
            <a:r>
              <a:rPr dirty="0" err="1"/>
              <a:t>t</a:t>
            </a:r>
            <a:r>
              <a:rPr lang="en-US" dirty="0" err="1"/>
              <a:t>ë</a:t>
            </a:r>
            <a:r>
              <a:rPr dirty="0" err="1"/>
              <a:t>o</a:t>
            </a:r>
            <a:r>
              <a:rPr dirty="0"/>
              <a:t> finest </a:t>
            </a:r>
            <a:r>
              <a:rPr dirty="0" err="1"/>
              <a:t>allosaur</a:t>
            </a:r>
            <a:r>
              <a:rPr dirty="0"/>
              <a:t> skulls in the </a:t>
            </a:r>
            <a:r>
              <a:rPr lang="en-US" dirty="0" err="1"/>
              <a:t>ë</a:t>
            </a:r>
            <a:r>
              <a:rPr dirty="0" err="1"/>
              <a:t>orld</a:t>
            </a:r>
            <a:r>
              <a:rPr dirty="0"/>
              <a:t>. It is also much larger than the famous ‘Big Al’ dinosaur at the Museum of the Rockies in Montana.” </a:t>
            </a:r>
          </a:p>
          <a:p>
            <a:pPr defTabSz="457200">
              <a:spcBef>
                <a:spcPts val="1600"/>
              </a:spcBef>
              <a:defRPr sz="1600">
                <a:solidFill>
                  <a:srgbClr val="3F4041"/>
                </a:solidFill>
                <a:latin typeface="Times"/>
                <a:ea typeface="Times"/>
                <a:cs typeface="Times"/>
                <a:sym typeface="Times"/>
              </a:defRPr>
            </a:pPr>
            <a:r>
              <a:rPr lang="en-US" dirty="0" err="1"/>
              <a:t>ë</a:t>
            </a:r>
            <a:r>
              <a:rPr dirty="0" err="1"/>
              <a:t>ent</a:t>
            </a:r>
            <a:r>
              <a:rPr dirty="0"/>
              <a:t> on display at the Creation Museum in late May 2014. </a:t>
            </a:r>
          </a:p>
          <a:p>
            <a:pPr defTabSz="457200">
              <a:spcBef>
                <a:spcPts val="1600"/>
              </a:spcBef>
              <a:defRPr sz="1600">
                <a:solidFill>
                  <a:srgbClr val="3F4041"/>
                </a:solidFill>
                <a:latin typeface="Times"/>
                <a:ea typeface="Times"/>
                <a:cs typeface="Times"/>
                <a:sym typeface="Times"/>
              </a:defRPr>
            </a:pPr>
            <a:r>
              <a:rPr dirty="0"/>
              <a:t>https://ans</a:t>
            </a:r>
            <a:r>
              <a:rPr lang="en-US" dirty="0"/>
              <a:t>ë</a:t>
            </a:r>
            <a:r>
              <a:rPr dirty="0"/>
              <a:t>ersingenesis.org/ministry-</a:t>
            </a:r>
            <a:r>
              <a:rPr dirty="0" err="1"/>
              <a:t>ne</a:t>
            </a:r>
            <a:r>
              <a:rPr lang="en-US" dirty="0" err="1"/>
              <a:t>ë</a:t>
            </a:r>
            <a:r>
              <a:rPr dirty="0" err="1"/>
              <a:t>s</a:t>
            </a:r>
            <a:r>
              <a:rPr dirty="0"/>
              <a:t>/creation-museum/15-million-dinosaur-exhibit-dedicated-today/?</a:t>
            </a:r>
            <a:r>
              <a:rPr dirty="0" err="1"/>
              <a:t>utm_source</a:t>
            </a:r>
            <a:r>
              <a:rPr dirty="0"/>
              <a:t>=</a:t>
            </a:r>
            <a:r>
              <a:rPr dirty="0" err="1"/>
              <a:t>homepage&amp;utm_medium</a:t>
            </a:r>
            <a:r>
              <a:rPr dirty="0"/>
              <a:t>=</a:t>
            </a:r>
            <a:r>
              <a:rPr dirty="0" err="1"/>
              <a:t>featured-slider&amp;utm_campaign</a:t>
            </a:r>
            <a:r>
              <a:rPr dirty="0"/>
              <a:t>=</a:t>
            </a:r>
            <a:r>
              <a:rPr dirty="0" err="1"/>
              <a:t>allosaurus</a:t>
            </a:r>
            <a:endParaRPr dirty="0"/>
          </a:p>
        </p:txBody>
      </p:sp>
    </p:spTree>
    <p:extLst>
      <p:ext uri="{BB962C8B-B14F-4D97-AF65-F5344CB8AC3E}">
        <p14:creationId xmlns:p14="http://schemas.microsoft.com/office/powerpoint/2010/main" val="31580798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Helvetica Neue"/>
                <a:ea typeface="Helvetica Neue"/>
                <a:cs typeface="Helvetica Neue"/>
                <a:sym typeface="Helvetica Neue"/>
              </a:rPr>
              <a:t>A e ka </a:t>
            </a:r>
            <a:r>
              <a:rPr lang="en-US" sz="2200" b="0" i="0" dirty="0" err="1">
                <a:effectLst/>
                <a:latin typeface="Helvetica Neue"/>
                <a:ea typeface="Helvetica Neue"/>
                <a:cs typeface="Helvetica Neue"/>
                <a:sym typeface="Helvetica Neue"/>
              </a:rPr>
              <a:t>hequr</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qafe</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shkenca</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Perëndinë</a:t>
            </a:r>
            <a:r>
              <a:rPr lang="en-US" sz="2200" b="0" i="0" dirty="0">
                <a:effectLst/>
                <a:latin typeface="Helvetica Neue"/>
                <a:ea typeface="Helvetica Neue"/>
                <a:cs typeface="Helvetica Neue"/>
                <a:sym typeface="Helvetica Neue"/>
              </a:rPr>
              <a:t> (Has science got rid of God, John Blanchard)</a:t>
            </a:r>
          </a:p>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Helvetica Neue"/>
                <a:ea typeface="Helvetica Neue"/>
                <a:cs typeface="Helvetica Neue"/>
                <a:sym typeface="Helvetica Neue"/>
              </a:rPr>
              <a:t>A </a:t>
            </a:r>
            <a:r>
              <a:rPr lang="en-US" sz="2200" b="0" i="0" dirty="0" err="1">
                <a:effectLst/>
                <a:latin typeface="Helvetica Neue"/>
                <a:ea typeface="Helvetica Neue"/>
                <a:cs typeface="Helvetica Neue"/>
                <a:sym typeface="Helvetica Neue"/>
              </a:rPr>
              <a:t>beson</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Perëndia</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tek</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ateistët</a:t>
            </a:r>
            <a:r>
              <a:rPr lang="en-US" sz="2200" b="0" i="0" dirty="0">
                <a:effectLst/>
                <a:latin typeface="Helvetica Neue"/>
                <a:ea typeface="Helvetica Neue"/>
                <a:cs typeface="Helvetica Neue"/>
                <a:sym typeface="Helvetica Neue"/>
              </a:rPr>
              <a:t> (Does God believe in atheists?, J. Blanchard)</a:t>
            </a:r>
          </a:p>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err="1">
                <a:effectLst/>
                <a:latin typeface="Helvetica Neue"/>
                <a:ea typeface="Helvetica Neue"/>
                <a:cs typeface="Helvetica Neue"/>
                <a:sym typeface="Helvetica Neue"/>
              </a:rPr>
              <a:t>Evolucioni</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fakt</a:t>
            </a:r>
            <a:r>
              <a:rPr lang="en-US" sz="2200" b="0" i="0" dirty="0">
                <a:effectLst/>
                <a:latin typeface="Helvetica Neue"/>
                <a:ea typeface="Helvetica Neue"/>
                <a:cs typeface="Helvetica Neue"/>
                <a:sym typeface="Helvetica Neue"/>
              </a:rPr>
              <a:t> apo trillium (Evolution fact or fiction, J. Blanchard)</a:t>
            </a:r>
          </a:p>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err="1">
                <a:effectLst/>
                <a:latin typeface="Helvetica Neue"/>
                <a:ea typeface="Helvetica Neue"/>
                <a:cs typeface="Helvetica Neue"/>
                <a:sym typeface="Helvetica Neue"/>
              </a:rPr>
              <a:t>Mashtrimi</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evolucion</a:t>
            </a:r>
            <a:r>
              <a:rPr lang="en-US" sz="2200" b="0" i="0" dirty="0">
                <a:effectLst/>
                <a:latin typeface="Helvetica Neue"/>
                <a:ea typeface="Helvetica Neue"/>
                <a:cs typeface="Helvetica Neue"/>
                <a:sym typeface="Helvetica Neue"/>
              </a:rPr>
              <a:t> (Evolution the lie, K. Ham)</a:t>
            </a:r>
          </a:p>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err="1">
                <a:effectLst/>
                <a:latin typeface="Helvetica Neue"/>
                <a:ea typeface="Helvetica Neue"/>
                <a:cs typeface="Helvetica Neue"/>
                <a:sym typeface="Helvetica Neue"/>
              </a:rPr>
              <a:t>Libri</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i</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përgjigjeve</a:t>
            </a:r>
            <a:r>
              <a:rPr lang="en-US" sz="2200" b="0" i="0" dirty="0">
                <a:effectLst/>
                <a:latin typeface="Helvetica Neue"/>
                <a:ea typeface="Helvetica Neue"/>
                <a:cs typeface="Helvetica Neue"/>
                <a:sym typeface="Helvetica Neue"/>
              </a:rPr>
              <a:t> (The answers book, K. Ham)</a:t>
            </a:r>
          </a:p>
          <a:p>
            <a:r>
              <a:rPr lang="en-US" sz="2200" b="0" i="0" dirty="0" err="1">
                <a:effectLst/>
                <a:latin typeface="Helvetica Neue"/>
                <a:ea typeface="Helvetica Neue"/>
                <a:cs typeface="Helvetica Neue"/>
                <a:sym typeface="Helvetica Neue"/>
              </a:rPr>
              <a:t>Etje</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për</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realitet</a:t>
            </a:r>
            <a:endParaRPr lang="en-US" sz="2200" b="0" i="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err="1">
                <a:effectLst/>
                <a:latin typeface="Helvetica Neue"/>
                <a:ea typeface="Helvetica Neue"/>
                <a:cs typeface="Helvetica Neue"/>
                <a:sym typeface="Helvetica Neue"/>
              </a:rPr>
              <a:t>Darvini</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dhe</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darvinizmi</a:t>
            </a:r>
            <a:r>
              <a:rPr lang="en-US" sz="2200" b="0" i="0" dirty="0">
                <a:effectLst/>
                <a:latin typeface="Helvetica Neue"/>
                <a:ea typeface="Helvetica Neue"/>
                <a:cs typeface="Helvetica Neue"/>
                <a:sym typeface="Helvetica Neue"/>
              </a:rPr>
              <a:t> pas 150 </a:t>
            </a:r>
            <a:r>
              <a:rPr lang="en-US" sz="2200" b="0" i="0" dirty="0" err="1">
                <a:effectLst/>
                <a:latin typeface="Helvetica Neue"/>
                <a:ea typeface="Helvetica Neue"/>
                <a:cs typeface="Helvetica Neue"/>
                <a:sym typeface="Helvetica Neue"/>
              </a:rPr>
              <a:t>vitesh</a:t>
            </a:r>
            <a:r>
              <a:rPr lang="en-US" sz="2200" b="0" i="0" dirty="0">
                <a:effectLst/>
                <a:latin typeface="Helvetica Neue"/>
                <a:ea typeface="Helvetica Neue"/>
                <a:cs typeface="Helvetica Neue"/>
                <a:sym typeface="Helvetica Neue"/>
              </a:rPr>
              <a:t> (Darwin &amp; Darwinism 150 years later, Ian McNaughton)</a:t>
            </a:r>
          </a:p>
          <a:p>
            <a:r>
              <a:rPr lang="en-US" sz="2200" b="0" i="0" dirty="0" err="1">
                <a:effectLst/>
                <a:latin typeface="Helvetica Neue"/>
                <a:ea typeface="Helvetica Neue"/>
                <a:cs typeface="Helvetica Neue"/>
                <a:sym typeface="Helvetica Neue"/>
              </a:rPr>
              <a:t>Dëshmia</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për</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krijmin</a:t>
            </a:r>
            <a:endParaRPr lang="en-US" sz="2200" b="0" i="0" dirty="0">
              <a:effectLst/>
              <a:latin typeface="Helvetica Neue"/>
              <a:ea typeface="Helvetica Neue"/>
              <a:cs typeface="Helvetica Neue"/>
              <a:sym typeface="Helvetica Neue"/>
            </a:endParaRPr>
          </a:p>
          <a:p>
            <a:br>
              <a:rPr lang="en-US" sz="2200" b="0" i="0" dirty="0">
                <a:effectLst/>
                <a:latin typeface="Helvetica Neue"/>
                <a:ea typeface="Helvetica Neue"/>
                <a:cs typeface="Helvetica Neue"/>
                <a:sym typeface="Helvetica Neue"/>
              </a:rPr>
            </a:br>
            <a:r>
              <a:rPr lang="en-US" sz="2200" b="0" i="0" dirty="0">
                <a:effectLst/>
                <a:latin typeface="Helvetica Neue"/>
                <a:ea typeface="Helvetica Neue"/>
                <a:cs typeface="Helvetica Neue"/>
                <a:sym typeface="Helvetica Neue"/>
              </a:rPr>
              <a:t>AEM: Albanian Evangelical Mission: 069 206 4518, </a:t>
            </a:r>
            <a:r>
              <a:rPr lang="en-US" sz="2200" b="0" i="0" dirty="0">
                <a:effectLst/>
                <a:latin typeface="Helvetica Neue"/>
                <a:ea typeface="Helvetica Neue"/>
                <a:cs typeface="Helvetica Neue"/>
                <a:sym typeface="Helvetica Neue"/>
                <a:hlinkClick r:id="rId3"/>
              </a:rPr>
              <a:t>xheladin@palushi.com</a:t>
            </a:r>
            <a:endParaRPr lang="en-US" sz="2200" b="0" i="0" dirty="0">
              <a:effectLst/>
              <a:latin typeface="Helvetica Neue"/>
              <a:ea typeface="Helvetica Neue"/>
              <a:cs typeface="Helvetica Neue"/>
              <a:sym typeface="Helvetica Neue"/>
            </a:endParaRPr>
          </a:p>
          <a:p>
            <a:r>
              <a:rPr lang="en-US" sz="2200" b="0" i="0" dirty="0">
                <a:effectLst/>
                <a:latin typeface="Helvetica Neue"/>
                <a:ea typeface="Helvetica Neue"/>
                <a:cs typeface="Helvetica Neue"/>
                <a:sym typeface="Helvetica Neue"/>
              </a:rPr>
              <a:t>VUSH: Evangelical Alliance of Albania</a:t>
            </a:r>
          </a:p>
          <a:p>
            <a:r>
              <a:rPr lang="en-US" sz="2200" b="0" i="0" dirty="0">
                <a:effectLst/>
                <a:latin typeface="Helvetica Neue"/>
                <a:ea typeface="Helvetica Neue"/>
                <a:cs typeface="Helvetica Neue"/>
                <a:sym typeface="Helvetica Neue"/>
              </a:rPr>
              <a:t>Steven Center (I stayed there at least once)</a:t>
            </a:r>
          </a:p>
          <a:p>
            <a:endParaRPr lang="en-US" sz="2200" b="0" i="0" dirty="0">
              <a:effectLst/>
              <a:latin typeface="Helvetica Neue"/>
              <a:ea typeface="Helvetica Neue"/>
              <a:cs typeface="Helvetica Neue"/>
              <a:sym typeface="Helvetica Neue"/>
            </a:endParaRPr>
          </a:p>
          <a:p>
            <a:r>
              <a:rPr lang="en-US" sz="2200" b="0" i="0" dirty="0" err="1">
                <a:effectLst/>
                <a:latin typeface="Helvetica Neue"/>
                <a:ea typeface="Helvetica Neue"/>
                <a:cs typeface="Helvetica Neue"/>
                <a:sym typeface="Helvetica Neue"/>
              </a:rPr>
              <a:t>AiG</a:t>
            </a:r>
            <a:r>
              <a:rPr lang="en-US" sz="2200" b="0" i="0" dirty="0">
                <a:effectLst/>
                <a:latin typeface="Helvetica Neue"/>
                <a:ea typeface="Helvetica Neue"/>
                <a:cs typeface="Helvetica Neue"/>
                <a:sym typeface="Helvetica Neue"/>
              </a:rPr>
              <a:t> Booklets </a:t>
            </a:r>
            <a:br>
              <a:rPr lang="en-US" sz="2200" b="0" i="0" dirty="0">
                <a:effectLst/>
                <a:latin typeface="Helvetica Neue"/>
                <a:ea typeface="Helvetica Neue"/>
                <a:cs typeface="Helvetica Neue"/>
                <a:sym typeface="Helvetica Neue"/>
              </a:rPr>
            </a:br>
            <a:endParaRPr lang="en-US" sz="2200" b="0" i="0" dirty="0">
              <a:effectLst/>
              <a:latin typeface="Helvetica Neue"/>
              <a:ea typeface="Helvetica Neue"/>
              <a:cs typeface="Helvetica Neue"/>
              <a:sym typeface="Helvetica Neue"/>
            </a:endParaRPr>
          </a:p>
          <a:p>
            <a:r>
              <a:rPr lang="en-US" sz="2200" b="0" i="0" dirty="0">
                <a:effectLst/>
                <a:latin typeface="Helvetica Neue"/>
                <a:ea typeface="Helvetica Neue"/>
                <a:cs typeface="Helvetica Neue"/>
                <a:sym typeface="Helvetica Neue"/>
              </a:rPr>
              <a:t>Does really exist a God K. Ham</a:t>
            </a:r>
          </a:p>
          <a:p>
            <a:r>
              <a:rPr lang="en-US" sz="2200" b="0" i="0" dirty="0">
                <a:effectLst/>
                <a:latin typeface="Helvetica Neue"/>
                <a:ea typeface="Helvetica Neue"/>
                <a:cs typeface="Helvetica Neue"/>
                <a:sym typeface="Helvetica Neue"/>
              </a:rPr>
              <a:t>Dinosaurs and the Bible K. Ham</a:t>
            </a:r>
          </a:p>
          <a:p>
            <a:r>
              <a:rPr lang="en-US" sz="2200" b="0" i="0" dirty="0">
                <a:effectLst/>
                <a:latin typeface="Helvetica Neue"/>
                <a:ea typeface="Helvetica Neue"/>
                <a:cs typeface="Helvetica Neue"/>
                <a:sym typeface="Helvetica Neue"/>
              </a:rPr>
              <a:t>Where did Cain find his wife K. Ham</a:t>
            </a:r>
          </a:p>
          <a:p>
            <a:r>
              <a:rPr lang="en-US" sz="2200" b="0" i="0" dirty="0">
                <a:effectLst/>
                <a:latin typeface="Helvetica Neue"/>
                <a:ea typeface="Helvetica Neue"/>
                <a:cs typeface="Helvetica Neue"/>
                <a:sym typeface="Helvetica Neue"/>
              </a:rPr>
              <a:t>Where did all the races come from K. Ham</a:t>
            </a:r>
          </a:p>
          <a:p>
            <a:r>
              <a:rPr lang="en-US" sz="2200" b="0" i="0" dirty="0">
                <a:effectLst/>
                <a:latin typeface="Helvetica Neue"/>
                <a:ea typeface="Helvetica Neue"/>
                <a:cs typeface="Helvetica Neue"/>
                <a:sym typeface="Helvetica Neue"/>
              </a:rPr>
              <a:t> </a:t>
            </a:r>
          </a:p>
          <a:p>
            <a:endParaRPr lang="en-US" sz="2200" b="0" i="0" dirty="0">
              <a:effectLst/>
              <a:latin typeface="Helvetica Neue"/>
              <a:ea typeface="Helvetica Neue"/>
              <a:cs typeface="Helvetica Neue"/>
              <a:sym typeface="Helvetica Neue"/>
            </a:endParaRPr>
          </a:p>
          <a:p>
            <a:endParaRPr lang="en-US" dirty="0"/>
          </a:p>
        </p:txBody>
      </p:sp>
    </p:spTree>
    <p:extLst>
      <p:ext uri="{BB962C8B-B14F-4D97-AF65-F5344CB8AC3E}">
        <p14:creationId xmlns:p14="http://schemas.microsoft.com/office/powerpoint/2010/main" val="35612409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8" name="Shape 2118"/>
          <p:cNvSpPr>
            <a:spLocks noGrp="1" noRot="1" noChangeAspect="1"/>
          </p:cNvSpPr>
          <p:nvPr>
            <p:ph type="sldImg"/>
          </p:nvPr>
        </p:nvSpPr>
        <p:spPr>
          <a:xfrm>
            <a:off x="381000" y="685800"/>
            <a:ext cx="6096000" cy="3429000"/>
          </a:xfrm>
          <a:prstGeom prst="rect">
            <a:avLst/>
          </a:prstGeom>
        </p:spPr>
        <p:txBody>
          <a:bodyPr/>
          <a:lstStyle/>
          <a:p>
            <a:endParaRPr/>
          </a:p>
        </p:txBody>
      </p:sp>
      <p:sp>
        <p:nvSpPr>
          <p:cNvPr id="2119" name="Shape 2119"/>
          <p:cNvSpPr>
            <a:spLocks noGrp="1"/>
          </p:cNvSpPr>
          <p:nvPr>
            <p:ph type="body" sz="quarter" idx="1"/>
          </p:nvPr>
        </p:nvSpPr>
        <p:spPr>
          <a:prstGeom prst="rect">
            <a:avLst/>
          </a:prstGeom>
        </p:spPr>
        <p:txBody>
          <a:bodyPr/>
          <a:lstStyle>
            <a:lvl1pPr defTabSz="825500">
              <a:defRPr sz="3000"/>
            </a:lvl1pPr>
          </a:lstStyle>
          <a:p>
            <a:r>
              <a:rPr dirty="0"/>
              <a:t>An</a:t>
            </a:r>
            <a:r>
              <a:rPr lang="de-DE" dirty="0" err="1"/>
              <a:t>tworten</a:t>
            </a:r>
            <a:r>
              <a:rPr lang="de-DE" dirty="0"/>
              <a:t> auf die </a:t>
            </a:r>
            <a:r>
              <a:rPr dirty="0"/>
              <a:t>130 </a:t>
            </a:r>
            <a:r>
              <a:rPr lang="de-DE" dirty="0"/>
              <a:t>häufigsten</a:t>
            </a:r>
            <a:r>
              <a:rPr lang="de-DE" baseline="0" dirty="0"/>
              <a:t> Fragen</a:t>
            </a:r>
            <a:endParaRPr dirty="0"/>
          </a:p>
        </p:txBody>
      </p:sp>
    </p:spTree>
    <p:extLst>
      <p:ext uri="{BB962C8B-B14F-4D97-AF65-F5344CB8AC3E}">
        <p14:creationId xmlns:p14="http://schemas.microsoft.com/office/powerpoint/2010/main" val="3593387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Gill San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Gill Sans"/>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Creation (</a:t>
            </a:r>
            <a:r>
              <a:rPr lang="en-US" dirty="0" err="1">
                <a:latin typeface="Arial" charset="0"/>
                <a:ea typeface="ＭＳ Ｐゴシック" charset="0"/>
                <a:cs typeface="ＭＳ Ｐゴシック" charset="0"/>
              </a:rPr>
              <a:t>cr</a:t>
            </a:r>
            <a:r>
              <a:rPr lang="en-US" dirty="0">
                <a:latin typeface="Arial" charset="0"/>
                <a:ea typeface="ＭＳ Ｐゴシック" charset="0"/>
                <a:cs typeface="ＭＳ Ｐゴシック" charset="0"/>
              </a:rPr>
              <a:t>)</a:t>
            </a:r>
          </a:p>
        </p:txBody>
      </p:sp>
    </p:spTree>
    <p:extLst>
      <p:ext uri="{BB962C8B-B14F-4D97-AF65-F5344CB8AC3E}">
        <p14:creationId xmlns:p14="http://schemas.microsoft.com/office/powerpoint/2010/main" val="996263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hape 1027"/>
          <p:cNvSpPr>
            <a:spLocks noGrp="1" noRot="1" noChangeAspect="1"/>
          </p:cNvSpPr>
          <p:nvPr>
            <p:ph type="sldImg"/>
          </p:nvPr>
        </p:nvSpPr>
        <p:spPr>
          <a:xfrm>
            <a:off x="381000" y="685800"/>
            <a:ext cx="6096000" cy="3429000"/>
          </a:xfrm>
          <a:prstGeom prst="rect">
            <a:avLst/>
          </a:prstGeom>
        </p:spPr>
        <p:txBody>
          <a:bodyPr/>
          <a:lstStyle/>
          <a:p>
            <a:endParaRPr/>
          </a:p>
        </p:txBody>
      </p:sp>
      <p:sp>
        <p:nvSpPr>
          <p:cNvPr id="1028" name="Shape 1028"/>
          <p:cNvSpPr>
            <a:spLocks noGrp="1"/>
          </p:cNvSpPr>
          <p:nvPr>
            <p:ph type="body" sz="quarter" idx="1"/>
          </p:nvPr>
        </p:nvSpPr>
        <p:spPr>
          <a:prstGeom prst="rect">
            <a:avLst/>
          </a:prstGeom>
        </p:spPr>
        <p:txBody>
          <a:bodyPr/>
          <a:lstStyle/>
          <a:p>
            <a:pPr marL="269240" marR="40639" indent="-228600" defTabSz="914400">
              <a:spcBef>
                <a:spcPts val="400"/>
              </a:spcBef>
              <a:buClr>
                <a:srgbClr val="000000"/>
              </a:buClr>
              <a:buFont typeface="Arial"/>
              <a:defRPr sz="2000">
                <a:uFill>
                  <a:solidFill>
                    <a:srgbClr val="000000"/>
                  </a:solidFill>
                </a:uFill>
                <a:latin typeface="Arial"/>
                <a:ea typeface="Arial"/>
                <a:cs typeface="Arial"/>
                <a:sym typeface="Arial"/>
              </a:defRPr>
            </a:pPr>
            <a:r>
              <a:rPr dirty="0"/>
              <a:t>Source: Gary Parker, </a:t>
            </a:r>
            <a:r>
              <a:rPr i="1" dirty="0"/>
              <a:t>Creation: Facts of Life </a:t>
            </a:r>
            <a:r>
              <a:rPr dirty="0"/>
              <a:t>(Master Books), p. 152.  This is the theory of Alan </a:t>
            </a:r>
            <a:r>
              <a:rPr dirty="0" err="1"/>
              <a:t>Feduccia</a:t>
            </a:r>
            <a:r>
              <a:rPr dirty="0"/>
              <a:t>, expert </a:t>
            </a:r>
            <a:r>
              <a:rPr dirty="0" err="1"/>
              <a:t>ornothologist</a:t>
            </a:r>
            <a:r>
              <a:rPr dirty="0"/>
              <a:t> (see latest statement in his 2012 PDF article on </a:t>
            </a:r>
            <a:r>
              <a:rPr dirty="0" err="1"/>
              <a:t>dino-brids</a:t>
            </a:r>
            <a:r>
              <a:rPr dirty="0"/>
              <a:t> in my computer).  The proto-bird </a:t>
            </a:r>
            <a:r>
              <a:rPr lang="en-US" dirty="0" err="1"/>
              <a:t>ë</a:t>
            </a:r>
            <a:r>
              <a:rPr dirty="0" err="1"/>
              <a:t>as</a:t>
            </a:r>
            <a:r>
              <a:rPr dirty="0"/>
              <a:t> a tree-</a:t>
            </a:r>
            <a:r>
              <a:rPr dirty="0" err="1"/>
              <a:t>d</a:t>
            </a:r>
            <a:r>
              <a:rPr lang="en-US" dirty="0" err="1"/>
              <a:t>ë</a:t>
            </a:r>
            <a:r>
              <a:rPr dirty="0" err="1"/>
              <a:t>elling</a:t>
            </a:r>
            <a:r>
              <a:rPr dirty="0"/>
              <a:t> lizard </a:t>
            </a:r>
            <a:r>
              <a:rPr lang="en-US" dirty="0" err="1"/>
              <a:t>ë</a:t>
            </a:r>
            <a:r>
              <a:rPr dirty="0" err="1"/>
              <a:t>eighing</a:t>
            </a:r>
            <a:r>
              <a:rPr dirty="0"/>
              <a:t> a couple of pounds, </a:t>
            </a:r>
            <a:r>
              <a:rPr lang="en-US" dirty="0" err="1"/>
              <a:t>ë</a:t>
            </a:r>
            <a:r>
              <a:rPr dirty="0" err="1"/>
              <a:t>hich</a:t>
            </a:r>
            <a:r>
              <a:rPr dirty="0"/>
              <a:t> started as a glider and then evolved into a flyer.  Both theories assume reptiles evolved into birds.</a:t>
            </a:r>
          </a:p>
          <a:p>
            <a:pPr marL="269240" marR="40639" indent="-228600" defTabSz="914400">
              <a:spcBef>
                <a:spcPts val="400"/>
              </a:spcBef>
              <a:buClr>
                <a:srgbClr val="000000"/>
              </a:buClr>
              <a:buFont typeface="Arial"/>
              <a:defRPr sz="2000">
                <a:uFill>
                  <a:solidFill>
                    <a:srgbClr val="000000"/>
                  </a:solidFill>
                </a:uFill>
                <a:latin typeface="Arial"/>
                <a:ea typeface="Arial"/>
                <a:cs typeface="Arial"/>
                <a:sym typeface="Arial"/>
              </a:defRPr>
            </a:pPr>
            <a:r>
              <a:rPr dirty="0" err="1"/>
              <a:t>Feduccia’s</a:t>
            </a:r>
            <a:r>
              <a:rPr dirty="0"/>
              <a:t> reasons for rejecting the </a:t>
            </a:r>
            <a:r>
              <a:rPr dirty="0" err="1"/>
              <a:t>dino</a:t>
            </a:r>
            <a:r>
              <a:rPr dirty="0"/>
              <a:t>-bird ground-up theory (in favor of the tree-</a:t>
            </a:r>
            <a:r>
              <a:rPr dirty="0" err="1"/>
              <a:t>do</a:t>
            </a:r>
            <a:r>
              <a:rPr lang="en-US" dirty="0" err="1"/>
              <a:t>ë</a:t>
            </a:r>
            <a:r>
              <a:rPr dirty="0" err="1"/>
              <a:t>n</a:t>
            </a:r>
            <a:r>
              <a:rPr dirty="0"/>
              <a:t> reptile theory):</a:t>
            </a:r>
          </a:p>
          <a:p>
            <a:pPr marL="269240" marR="40639" indent="-228600" defTabSz="914400">
              <a:spcBef>
                <a:spcPts val="400"/>
              </a:spcBef>
              <a:buClr>
                <a:srgbClr val="000000"/>
              </a:buClr>
              <a:buSzPct val="100000"/>
              <a:buFont typeface="Arial"/>
              <a:buAutoNum type="arabicPeriod"/>
              <a:defRPr sz="2000">
                <a:latin typeface="Arial"/>
                <a:ea typeface="Arial"/>
                <a:cs typeface="Arial"/>
                <a:sym typeface="Arial"/>
              </a:defRPr>
            </a:pPr>
            <a:r>
              <a:rPr b="1" dirty="0">
                <a:uFill>
                  <a:solidFill>
                    <a:srgbClr val="000000"/>
                  </a:solidFill>
                </a:uFill>
              </a:rPr>
              <a:t>The time line is all </a:t>
            </a:r>
            <a:r>
              <a:rPr lang="en-US" b="1" dirty="0" err="1">
                <a:uFill>
                  <a:solidFill>
                    <a:srgbClr val="000000"/>
                  </a:solidFill>
                </a:uFill>
              </a:rPr>
              <a:t>ë</a:t>
            </a:r>
            <a:r>
              <a:rPr b="1" dirty="0" err="1">
                <a:uFill>
                  <a:solidFill>
                    <a:srgbClr val="000000"/>
                  </a:solidFill>
                </a:uFill>
              </a:rPr>
              <a:t>rong</a:t>
            </a:r>
            <a:r>
              <a:rPr b="1" dirty="0">
                <a:uFill>
                  <a:solidFill>
                    <a:srgbClr val="000000"/>
                  </a:solidFill>
                </a:uFill>
              </a:rPr>
              <a:t>.</a:t>
            </a:r>
            <a:r>
              <a:rPr dirty="0">
                <a:uFill>
                  <a:solidFill>
                    <a:srgbClr val="000000"/>
                  </a:solidFill>
                </a:uFill>
              </a:rPr>
              <a:t> These alleged dinosaurian ancestors of birds occur 25 million to 80 million years after </a:t>
            </a:r>
            <a:r>
              <a:rPr i="1" dirty="0">
                <a:uFill>
                  <a:solidFill>
                    <a:srgbClr val="000000"/>
                  </a:solidFill>
                </a:uFill>
              </a:rPr>
              <a:t>Archaeopteryx,</a:t>
            </a:r>
            <a:r>
              <a:rPr dirty="0">
                <a:uFill>
                  <a:solidFill>
                    <a:srgbClr val="000000"/>
                  </a:solidFill>
                </a:uFill>
              </a:rPr>
              <a:t> the earliest </a:t>
            </a:r>
            <a:r>
              <a:rPr dirty="0" err="1">
                <a:uFill>
                  <a:solidFill>
                    <a:srgbClr val="000000"/>
                  </a:solidFill>
                </a:uFill>
              </a:rPr>
              <a:t>kno</a:t>
            </a:r>
            <a:r>
              <a:rPr lang="en-US" dirty="0" err="1">
                <a:uFill>
                  <a:solidFill>
                    <a:srgbClr val="000000"/>
                  </a:solidFill>
                </a:uFill>
              </a:rPr>
              <a:t>ë</a:t>
            </a:r>
            <a:r>
              <a:rPr dirty="0" err="1">
                <a:uFill>
                  <a:solidFill>
                    <a:srgbClr val="000000"/>
                  </a:solidFill>
                </a:uFill>
              </a:rPr>
              <a:t>n</a:t>
            </a:r>
            <a:r>
              <a:rPr dirty="0">
                <a:uFill>
                  <a:solidFill>
                    <a:srgbClr val="000000"/>
                  </a:solidFill>
                </a:uFill>
              </a:rPr>
              <a:t> bird. </a:t>
            </a:r>
          </a:p>
          <a:p>
            <a:pPr marL="269240" marR="40639" indent="-228600" defTabSz="914400">
              <a:spcBef>
                <a:spcPts val="400"/>
              </a:spcBef>
              <a:buClr>
                <a:srgbClr val="000000"/>
              </a:buClr>
              <a:buSzPct val="100000"/>
              <a:buFont typeface="Arial"/>
              <a:buAutoNum type="arabicPeriod"/>
              <a:defRPr sz="2000">
                <a:latin typeface="Arial"/>
                <a:ea typeface="Arial"/>
                <a:cs typeface="Arial"/>
                <a:sym typeface="Arial"/>
              </a:defRPr>
            </a:pPr>
            <a:r>
              <a:rPr dirty="0">
                <a:uFill>
                  <a:solidFill>
                    <a:srgbClr val="000000"/>
                  </a:solidFill>
                </a:uFill>
              </a:rPr>
              <a:t>By the time you get to dinosaurs, you are dealing </a:t>
            </a:r>
            <a:r>
              <a:rPr lang="en-US" dirty="0" err="1">
                <a:uFill>
                  <a:solidFill>
                    <a:srgbClr val="000000"/>
                  </a:solidFill>
                </a:uFill>
              </a:rPr>
              <a:t>ë</a:t>
            </a:r>
            <a:r>
              <a:rPr dirty="0" err="1">
                <a:uFill>
                  <a:solidFill>
                    <a:srgbClr val="000000"/>
                  </a:solidFill>
                </a:uFill>
              </a:rPr>
              <a:t>ith</a:t>
            </a:r>
            <a:r>
              <a:rPr dirty="0">
                <a:uFill>
                  <a:solidFill>
                    <a:srgbClr val="000000"/>
                  </a:solidFill>
                </a:uFill>
              </a:rPr>
              <a:t> fairly large, earthbound creatures, </a:t>
            </a:r>
            <a:r>
              <a:rPr lang="en-US" dirty="0" err="1">
                <a:uFill>
                  <a:solidFill>
                    <a:srgbClr val="000000"/>
                  </a:solidFill>
                </a:uFill>
              </a:rPr>
              <a:t>ë</a:t>
            </a:r>
            <a:r>
              <a:rPr dirty="0" err="1">
                <a:uFill>
                  <a:solidFill>
                    <a:srgbClr val="000000"/>
                  </a:solidFill>
                </a:uFill>
              </a:rPr>
              <a:t>hich</a:t>
            </a:r>
            <a:r>
              <a:rPr dirty="0">
                <a:uFill>
                  <a:solidFill>
                    <a:srgbClr val="000000"/>
                  </a:solidFill>
                </a:uFill>
              </a:rPr>
              <a:t> means they </a:t>
            </a:r>
            <a:r>
              <a:rPr lang="en-US" dirty="0" err="1">
                <a:uFill>
                  <a:solidFill>
                    <a:srgbClr val="000000"/>
                  </a:solidFill>
                </a:uFill>
              </a:rPr>
              <a:t>ë</a:t>
            </a:r>
            <a:r>
              <a:rPr dirty="0" err="1">
                <a:uFill>
                  <a:solidFill>
                    <a:srgbClr val="000000"/>
                  </a:solidFill>
                </a:uFill>
              </a:rPr>
              <a:t>ould</a:t>
            </a:r>
            <a:r>
              <a:rPr dirty="0">
                <a:uFill>
                  <a:solidFill>
                    <a:srgbClr val="000000"/>
                  </a:solidFill>
                </a:uFill>
              </a:rPr>
              <a:t> have had to evolve flight from the ground up, rather than from the trees </a:t>
            </a:r>
            <a:r>
              <a:rPr dirty="0" err="1">
                <a:uFill>
                  <a:solidFill>
                    <a:srgbClr val="000000"/>
                  </a:solidFill>
                </a:uFill>
              </a:rPr>
              <a:t>do</a:t>
            </a:r>
            <a:r>
              <a:rPr lang="en-US" dirty="0" err="1">
                <a:uFill>
                  <a:solidFill>
                    <a:srgbClr val="000000"/>
                  </a:solidFill>
                </a:uFill>
              </a:rPr>
              <a:t>ë</a:t>
            </a:r>
            <a:r>
              <a:rPr dirty="0" err="1">
                <a:uFill>
                  <a:solidFill>
                    <a:srgbClr val="000000"/>
                  </a:solidFill>
                </a:uFill>
              </a:rPr>
              <a:t>n</a:t>
            </a:r>
            <a:r>
              <a:rPr dirty="0">
                <a:uFill>
                  <a:solidFill>
                    <a:srgbClr val="000000"/>
                  </a:solidFill>
                </a:uFill>
              </a:rPr>
              <a:t>. </a:t>
            </a:r>
            <a:r>
              <a:rPr b="1" dirty="0">
                <a:uFill>
                  <a:solidFill>
                    <a:srgbClr val="000000"/>
                  </a:solidFill>
                </a:uFill>
              </a:rPr>
              <a:t>Evolving flight from the ground up is biophysically implausible.</a:t>
            </a:r>
          </a:p>
          <a:p>
            <a:pPr marL="269240" marR="40639" indent="-228600" defTabSz="914400">
              <a:spcBef>
                <a:spcPts val="400"/>
              </a:spcBef>
              <a:buClr>
                <a:srgbClr val="000000"/>
              </a:buClr>
              <a:buSzPct val="100000"/>
              <a:buFont typeface="Arial"/>
              <a:buAutoNum type="arabicPeriod"/>
              <a:defRPr sz="2000">
                <a:latin typeface="Arial"/>
                <a:ea typeface="Arial"/>
                <a:cs typeface="Arial"/>
                <a:sym typeface="Arial"/>
              </a:defRPr>
            </a:pPr>
            <a:r>
              <a:rPr b="1" dirty="0">
                <a:uFill>
                  <a:solidFill>
                    <a:srgbClr val="000000"/>
                  </a:solidFill>
                </a:uFill>
              </a:rPr>
              <a:t>Many of the features of birds and dinosaurs—the hands and teeth for example—don't match.</a:t>
            </a:r>
            <a:r>
              <a:rPr dirty="0">
                <a:uFill>
                  <a:solidFill>
                    <a:srgbClr val="000000"/>
                  </a:solidFill>
                </a:uFill>
              </a:rPr>
              <a:t> The </a:t>
            </a:r>
            <a:r>
              <a:rPr dirty="0" err="1">
                <a:uFill>
                  <a:solidFill>
                    <a:srgbClr val="000000"/>
                  </a:solidFill>
                </a:uFill>
              </a:rPr>
              <a:t>theropod</a:t>
            </a:r>
            <a:r>
              <a:rPr dirty="0">
                <a:uFill>
                  <a:solidFill>
                    <a:srgbClr val="000000"/>
                  </a:solidFill>
                </a:uFill>
              </a:rPr>
              <a:t> dinosaur hand consists of the thumb and the next </a:t>
            </a:r>
            <a:r>
              <a:rPr dirty="0" err="1">
                <a:uFill>
                  <a:solidFill>
                    <a:srgbClr val="000000"/>
                  </a:solidFill>
                </a:uFill>
              </a:rPr>
              <a:t>t</a:t>
            </a:r>
            <a:r>
              <a:rPr lang="en-US" dirty="0" err="1">
                <a:uFill>
                  <a:solidFill>
                    <a:srgbClr val="000000"/>
                  </a:solidFill>
                </a:uFill>
              </a:rPr>
              <a:t>ë</a:t>
            </a:r>
            <a:r>
              <a:rPr dirty="0" err="1">
                <a:uFill>
                  <a:solidFill>
                    <a:srgbClr val="000000"/>
                  </a:solidFill>
                </a:uFill>
              </a:rPr>
              <a:t>o</a:t>
            </a:r>
            <a:r>
              <a:rPr dirty="0">
                <a:uFill>
                  <a:solidFill>
                    <a:srgbClr val="000000"/>
                  </a:solidFill>
                </a:uFill>
              </a:rPr>
              <a:t> fingers. The bird hand is made up of the middle three fingers. You can't just flip a </a:t>
            </a:r>
            <a:r>
              <a:rPr dirty="0" err="1">
                <a:uFill>
                  <a:solidFill>
                    <a:srgbClr val="000000"/>
                  </a:solidFill>
                </a:uFill>
              </a:rPr>
              <a:t>s</a:t>
            </a:r>
            <a:r>
              <a:rPr lang="en-US" dirty="0" err="1">
                <a:uFill>
                  <a:solidFill>
                    <a:srgbClr val="000000"/>
                  </a:solidFill>
                </a:uFill>
              </a:rPr>
              <a:t>ë</a:t>
            </a:r>
            <a:r>
              <a:rPr dirty="0" err="1">
                <a:uFill>
                  <a:solidFill>
                    <a:srgbClr val="000000"/>
                  </a:solidFill>
                </a:uFill>
              </a:rPr>
              <a:t>itch</a:t>
            </a:r>
            <a:r>
              <a:rPr dirty="0">
                <a:uFill>
                  <a:solidFill>
                    <a:srgbClr val="000000"/>
                  </a:solidFill>
                </a:uFill>
              </a:rPr>
              <a:t> to go from one type of hand to the other. Of course, it doesn't matter </a:t>
            </a:r>
            <a:r>
              <a:rPr lang="en-US" dirty="0" err="1">
                <a:uFill>
                  <a:solidFill>
                    <a:srgbClr val="000000"/>
                  </a:solidFill>
                </a:uFill>
              </a:rPr>
              <a:t>ë</a:t>
            </a:r>
            <a:r>
              <a:rPr dirty="0" err="1">
                <a:uFill>
                  <a:solidFill>
                    <a:srgbClr val="000000"/>
                  </a:solidFill>
                </a:uFill>
              </a:rPr>
              <a:t>hat</a:t>
            </a:r>
            <a:r>
              <a:rPr dirty="0">
                <a:uFill>
                  <a:solidFill>
                    <a:srgbClr val="000000"/>
                  </a:solidFill>
                </a:uFill>
              </a:rPr>
              <a:t> line of evidence you come up </a:t>
            </a:r>
            <a:r>
              <a:rPr lang="en-US" dirty="0" err="1">
                <a:uFill>
                  <a:solidFill>
                    <a:srgbClr val="000000"/>
                  </a:solidFill>
                </a:uFill>
              </a:rPr>
              <a:t>ë</a:t>
            </a:r>
            <a:r>
              <a:rPr dirty="0" err="1">
                <a:uFill>
                  <a:solidFill>
                    <a:srgbClr val="000000"/>
                  </a:solidFill>
                </a:uFill>
              </a:rPr>
              <a:t>ith</a:t>
            </a:r>
            <a:r>
              <a:rPr dirty="0">
                <a:uFill>
                  <a:solidFill>
                    <a:srgbClr val="000000"/>
                  </a:solidFill>
                </a:uFill>
              </a:rPr>
              <a:t>, you are automatically </a:t>
            </a:r>
            <a:r>
              <a:rPr lang="en-US" dirty="0" err="1">
                <a:uFill>
                  <a:solidFill>
                    <a:srgbClr val="000000"/>
                  </a:solidFill>
                </a:uFill>
              </a:rPr>
              <a:t>ë</a:t>
            </a:r>
            <a:r>
              <a:rPr dirty="0" err="1">
                <a:uFill>
                  <a:solidFill>
                    <a:srgbClr val="000000"/>
                  </a:solidFill>
                </a:uFill>
              </a:rPr>
              <a:t>rong</a:t>
            </a:r>
            <a:r>
              <a:rPr dirty="0">
                <a:uFill>
                  <a:solidFill>
                    <a:srgbClr val="000000"/>
                  </a:solidFill>
                </a:uFill>
              </a:rPr>
              <a:t> if it is anything contrary to the dinosaurian origins of birds. </a:t>
            </a:r>
          </a:p>
          <a:p>
            <a:pPr marL="269240" marR="40639" indent="-228600" defTabSz="914400">
              <a:spcBef>
                <a:spcPts val="400"/>
              </a:spcBef>
              <a:buClr>
                <a:srgbClr val="000000"/>
              </a:buClr>
              <a:buFont typeface="Arial"/>
              <a:defRPr sz="2000">
                <a:latin typeface="Arial"/>
                <a:ea typeface="Arial"/>
                <a:cs typeface="Arial"/>
                <a:sym typeface="Arial"/>
              </a:defRPr>
            </a:pPr>
            <a:r>
              <a:rPr dirty="0">
                <a:uFill>
                  <a:solidFill>
                    <a:srgbClr val="000000"/>
                  </a:solidFill>
                </a:uFill>
              </a:rPr>
              <a:t>From Kathy A. </a:t>
            </a:r>
            <a:r>
              <a:rPr dirty="0" err="1">
                <a:uFill>
                  <a:solidFill>
                    <a:srgbClr val="000000"/>
                  </a:solidFill>
                </a:uFill>
              </a:rPr>
              <a:t>Svitil</a:t>
            </a:r>
            <a:r>
              <a:rPr dirty="0">
                <a:uFill>
                  <a:solidFill>
                    <a:srgbClr val="000000"/>
                  </a:solidFill>
                </a:uFill>
              </a:rPr>
              <a:t>, “Discover Dialogue: Ornithologist and Evolutionary Biologist Alan </a:t>
            </a:r>
            <a:r>
              <a:rPr dirty="0" err="1">
                <a:uFill>
                  <a:solidFill>
                    <a:srgbClr val="000000"/>
                  </a:solidFill>
                </a:uFill>
              </a:rPr>
              <a:t>Feduccia</a:t>
            </a:r>
            <a:r>
              <a:rPr dirty="0">
                <a:uFill>
                  <a:solidFill>
                    <a:srgbClr val="000000"/>
                  </a:solidFill>
                </a:uFill>
              </a:rPr>
              <a:t> </a:t>
            </a:r>
            <a:br>
              <a:rPr dirty="0">
                <a:uFill>
                  <a:solidFill>
                    <a:srgbClr val="000000"/>
                  </a:solidFill>
                </a:uFill>
              </a:rPr>
            </a:br>
            <a:r>
              <a:rPr dirty="0">
                <a:uFill>
                  <a:solidFill>
                    <a:srgbClr val="000000"/>
                  </a:solidFill>
                </a:uFill>
              </a:rPr>
              <a:t>Plucking Apart the Dino-Birds,” </a:t>
            </a:r>
            <a:r>
              <a:rPr i="1" dirty="0">
                <a:uFill>
                  <a:solidFill>
                    <a:srgbClr val="000000"/>
                  </a:solidFill>
                </a:uFill>
              </a:rPr>
              <a:t>Discover</a:t>
            </a:r>
            <a:r>
              <a:rPr dirty="0">
                <a:uFill>
                  <a:solidFill>
                    <a:srgbClr val="000000"/>
                  </a:solidFill>
                </a:uFill>
              </a:rPr>
              <a:t>, Vol. 24:2 (Feb. 2003), http://</a:t>
            </a:r>
            <a:r>
              <a:rPr lang="en-US" dirty="0">
                <a:uFill>
                  <a:solidFill>
                    <a:srgbClr val="000000"/>
                  </a:solidFill>
                </a:uFill>
              </a:rPr>
              <a:t>ëëë</a:t>
            </a:r>
            <a:r>
              <a:rPr dirty="0">
                <a:uFill>
                  <a:solidFill>
                    <a:srgbClr val="000000"/>
                  </a:solidFill>
                </a:uFill>
              </a:rPr>
              <a:t>.discover.com/feb_03/breakdialogue.html.</a:t>
            </a:r>
          </a:p>
        </p:txBody>
      </p:sp>
    </p:spTree>
    <p:extLst>
      <p:ext uri="{BB962C8B-B14F-4D97-AF65-F5344CB8AC3E}">
        <p14:creationId xmlns:p14="http://schemas.microsoft.com/office/powerpoint/2010/main" val="3587273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 name="Shape 1057"/>
          <p:cNvSpPr>
            <a:spLocks noGrp="1" noRot="1" noChangeAspect="1"/>
          </p:cNvSpPr>
          <p:nvPr>
            <p:ph type="sldImg"/>
          </p:nvPr>
        </p:nvSpPr>
        <p:spPr>
          <a:xfrm>
            <a:off x="381000" y="685800"/>
            <a:ext cx="6096000" cy="3429000"/>
          </a:xfrm>
          <a:prstGeom prst="rect">
            <a:avLst/>
          </a:prstGeom>
        </p:spPr>
        <p:txBody>
          <a:bodyPr/>
          <a:lstStyle/>
          <a:p>
            <a:endParaRPr/>
          </a:p>
        </p:txBody>
      </p:sp>
      <p:sp>
        <p:nvSpPr>
          <p:cNvPr id="1058" name="Shape 1058"/>
          <p:cNvSpPr>
            <a:spLocks noGrp="1"/>
          </p:cNvSpPr>
          <p:nvPr>
            <p:ph type="body" sz="quarter" idx="1"/>
          </p:nvPr>
        </p:nvSpPr>
        <p:spPr>
          <a:prstGeom prst="rect">
            <a:avLst/>
          </a:prstGeom>
        </p:spPr>
        <p:txBody>
          <a:bodyPr/>
          <a:lstStyle/>
          <a:p>
            <a:pPr marL="40639" marR="40639" defTabSz="914400">
              <a:spcBef>
                <a:spcPts val="400"/>
              </a:spcBef>
              <a:buClr>
                <a:srgbClr val="FFFFFF"/>
              </a:buClr>
              <a:buFont typeface="Arial"/>
              <a:defRPr sz="2000"/>
            </a:pPr>
            <a:r>
              <a:rPr dirty="0">
                <a:uFill>
                  <a:solidFill>
                    <a:srgbClr val="000000"/>
                  </a:solidFill>
                </a:uFill>
                <a:latin typeface="Arial"/>
                <a:ea typeface="Arial"/>
                <a:cs typeface="Arial"/>
                <a:sym typeface="Arial"/>
              </a:rPr>
              <a:t>This picture in the article is NOT </a:t>
            </a:r>
            <a:r>
              <a:rPr i="1" dirty="0">
                <a:uFill>
                  <a:solidFill>
                    <a:srgbClr val="000000"/>
                  </a:solidFill>
                </a:uFill>
                <a:latin typeface="Arial"/>
                <a:ea typeface="Arial"/>
                <a:cs typeface="Arial"/>
                <a:sym typeface="Arial"/>
              </a:rPr>
              <a:t>Archaeoraptor </a:t>
            </a:r>
            <a:r>
              <a:rPr i="1" dirty="0" err="1">
                <a:uFill>
                  <a:solidFill>
                    <a:srgbClr val="000000"/>
                  </a:solidFill>
                </a:uFill>
                <a:latin typeface="Arial"/>
                <a:ea typeface="Arial"/>
                <a:cs typeface="Arial"/>
                <a:sym typeface="Arial"/>
              </a:rPr>
              <a:t>liaoningensis</a:t>
            </a:r>
            <a:r>
              <a:rPr dirty="0">
                <a:uFill>
                  <a:solidFill>
                    <a:srgbClr val="000000"/>
                  </a:solidFill>
                </a:uFill>
                <a:latin typeface="Arial"/>
                <a:ea typeface="Arial"/>
                <a:cs typeface="Arial"/>
                <a:sym typeface="Arial"/>
              </a:rPr>
              <a:t>, but rather </a:t>
            </a:r>
            <a:r>
              <a:rPr i="1" dirty="0" err="1">
                <a:uFill>
                  <a:solidFill>
                    <a:srgbClr val="000000"/>
                  </a:solidFill>
                </a:uFill>
                <a:latin typeface="Arial"/>
                <a:ea typeface="Arial"/>
                <a:cs typeface="Arial"/>
                <a:sym typeface="Arial"/>
              </a:rPr>
              <a:t>Sinorthosaurus</a:t>
            </a:r>
            <a:r>
              <a:rPr i="1" dirty="0">
                <a:uFill>
                  <a:solidFill>
                    <a:srgbClr val="000000"/>
                  </a:solidFill>
                </a:uFill>
                <a:latin typeface="Arial"/>
                <a:ea typeface="Arial"/>
                <a:cs typeface="Arial"/>
                <a:sym typeface="Arial"/>
              </a:rPr>
              <a:t> </a:t>
            </a:r>
            <a:r>
              <a:rPr i="1" dirty="0" err="1">
                <a:uFill>
                  <a:solidFill>
                    <a:srgbClr val="000000"/>
                  </a:solidFill>
                </a:uFill>
                <a:latin typeface="Arial"/>
                <a:ea typeface="Arial"/>
                <a:cs typeface="Arial"/>
                <a:sym typeface="Arial"/>
              </a:rPr>
              <a:t>millenii</a:t>
            </a:r>
            <a:r>
              <a:rPr dirty="0">
                <a:uFill>
                  <a:solidFill>
                    <a:srgbClr val="000000"/>
                  </a:solidFill>
                </a:uFill>
                <a:latin typeface="Arial"/>
                <a:ea typeface="Arial"/>
                <a:cs typeface="Arial"/>
                <a:sym typeface="Arial"/>
              </a:rPr>
              <a:t>, </a:t>
            </a:r>
            <a:r>
              <a:rPr lang="en-US" dirty="0" err="1">
                <a:uFill>
                  <a:solidFill>
                    <a:srgbClr val="000000"/>
                  </a:solidFill>
                </a:uFill>
                <a:latin typeface="Arial"/>
                <a:ea typeface="Arial"/>
                <a:cs typeface="Arial"/>
                <a:sym typeface="Arial"/>
              </a:rPr>
              <a:t>ë</a:t>
            </a:r>
            <a:r>
              <a:rPr dirty="0" err="1">
                <a:uFill>
                  <a:solidFill>
                    <a:srgbClr val="000000"/>
                  </a:solidFill>
                </a:uFill>
                <a:latin typeface="Arial"/>
                <a:ea typeface="Arial"/>
                <a:cs typeface="Arial"/>
                <a:sym typeface="Arial"/>
              </a:rPr>
              <a:t>hich</a:t>
            </a:r>
            <a:r>
              <a:rPr dirty="0">
                <a:uFill>
                  <a:solidFill>
                    <a:srgbClr val="000000"/>
                  </a:solidFill>
                </a:uFill>
                <a:latin typeface="Arial"/>
                <a:ea typeface="Arial"/>
                <a:cs typeface="Arial"/>
                <a:sym typeface="Arial"/>
              </a:rPr>
              <a:t> is another </a:t>
            </a:r>
            <a:r>
              <a:rPr dirty="0" err="1">
                <a:uFill>
                  <a:solidFill>
                    <a:srgbClr val="000000"/>
                  </a:solidFill>
                </a:uFill>
                <a:latin typeface="Arial"/>
                <a:ea typeface="Arial"/>
                <a:cs typeface="Arial"/>
                <a:sym typeface="Arial"/>
              </a:rPr>
              <a:t>dino</a:t>
            </a:r>
            <a:r>
              <a:rPr dirty="0">
                <a:uFill>
                  <a:solidFill>
                    <a:srgbClr val="000000"/>
                  </a:solidFill>
                </a:uFill>
                <a:latin typeface="Arial"/>
                <a:ea typeface="Arial"/>
                <a:cs typeface="Arial"/>
                <a:sym typeface="Arial"/>
              </a:rPr>
              <a:t>-bird discussed in the article very similar to </a:t>
            </a:r>
            <a:r>
              <a:rPr i="1" dirty="0">
                <a:uFill>
                  <a:solidFill>
                    <a:srgbClr val="000000"/>
                  </a:solidFill>
                </a:uFill>
                <a:latin typeface="Arial"/>
                <a:ea typeface="Arial"/>
                <a:cs typeface="Arial"/>
                <a:sym typeface="Arial"/>
              </a:rPr>
              <a:t>Archaeoraptor </a:t>
            </a:r>
            <a:r>
              <a:rPr i="1" dirty="0" err="1">
                <a:uFill>
                  <a:solidFill>
                    <a:srgbClr val="000000"/>
                  </a:solidFill>
                </a:uFill>
                <a:latin typeface="Arial"/>
                <a:ea typeface="Arial"/>
                <a:cs typeface="Arial"/>
                <a:sym typeface="Arial"/>
              </a:rPr>
              <a:t>liaoningensis</a:t>
            </a:r>
            <a:r>
              <a:rPr dirty="0">
                <a:uFill>
                  <a:solidFill>
                    <a:srgbClr val="000000"/>
                  </a:solidFill>
                </a:uFill>
                <a:latin typeface="Arial"/>
                <a:ea typeface="Arial"/>
                <a:cs typeface="Arial"/>
                <a:sym typeface="Arial"/>
              </a:rPr>
              <a:t>.</a:t>
            </a:r>
          </a:p>
          <a:p>
            <a:pPr marL="40639" marR="40639" defTabSz="914400">
              <a:spcBef>
                <a:spcPts val="400"/>
              </a:spcBef>
              <a:buClr>
                <a:srgbClr val="000000"/>
              </a:buClr>
              <a:buFont typeface="Arial"/>
              <a:defRPr sz="2000"/>
            </a:pPr>
            <a:r>
              <a:rPr dirty="0">
                <a:uFill>
                  <a:solidFill>
                    <a:srgbClr val="000000"/>
                  </a:solidFill>
                </a:uFill>
                <a:latin typeface="Arial"/>
                <a:ea typeface="Arial"/>
                <a:cs typeface="Arial"/>
                <a:sym typeface="Arial"/>
              </a:rPr>
              <a:t>Source: </a:t>
            </a:r>
            <a:r>
              <a:rPr i="1" dirty="0">
                <a:uFill>
                  <a:solidFill>
                    <a:srgbClr val="000000"/>
                  </a:solidFill>
                </a:uFill>
                <a:latin typeface="Arial"/>
                <a:ea typeface="Arial"/>
                <a:cs typeface="Arial"/>
                <a:sym typeface="Arial"/>
              </a:rPr>
              <a:t>National Geographic</a:t>
            </a:r>
            <a:r>
              <a:rPr dirty="0">
                <a:uFill>
                  <a:solidFill>
                    <a:srgbClr val="000000"/>
                  </a:solidFill>
                </a:uFill>
                <a:latin typeface="Arial"/>
                <a:ea typeface="Arial"/>
                <a:cs typeface="Arial"/>
                <a:sym typeface="Arial"/>
              </a:rPr>
              <a:t>, 196:5 (Nov. 1999), p. 105.</a:t>
            </a:r>
          </a:p>
          <a:p>
            <a:pPr marL="40639" marR="40639" defTabSz="914400">
              <a:spcBef>
                <a:spcPts val="400"/>
              </a:spcBef>
              <a:buClr>
                <a:srgbClr val="FFFFFF"/>
              </a:buClr>
              <a:buFont typeface="Arial"/>
              <a:defRPr sz="2000"/>
            </a:pPr>
            <a:r>
              <a:rPr dirty="0" err="1">
                <a:uFill>
                  <a:solidFill>
                    <a:srgbClr val="000000"/>
                  </a:solidFill>
                </a:uFill>
                <a:latin typeface="Arial"/>
                <a:ea typeface="Arial"/>
                <a:cs typeface="Arial"/>
                <a:sym typeface="Arial"/>
              </a:rPr>
              <a:t>Therapod</a:t>
            </a:r>
            <a:r>
              <a:rPr dirty="0">
                <a:uFill>
                  <a:solidFill>
                    <a:srgbClr val="000000"/>
                  </a:solidFill>
                </a:uFill>
                <a:latin typeface="Arial"/>
                <a:ea typeface="Arial"/>
                <a:cs typeface="Arial"/>
                <a:sym typeface="Arial"/>
              </a:rPr>
              <a:t> (</a:t>
            </a:r>
            <a:r>
              <a:rPr dirty="0" err="1">
                <a:uFill>
                  <a:solidFill>
                    <a:srgbClr val="000000"/>
                  </a:solidFill>
                </a:uFill>
                <a:latin typeface="Arial"/>
                <a:ea typeface="Arial"/>
                <a:cs typeface="Arial"/>
                <a:sym typeface="Arial"/>
              </a:rPr>
              <a:t>velociraptor</a:t>
            </a:r>
            <a:r>
              <a:rPr dirty="0">
                <a:uFill>
                  <a:solidFill>
                    <a:srgbClr val="000000"/>
                  </a:solidFill>
                </a:uFill>
                <a:latin typeface="Arial"/>
                <a:ea typeface="Arial"/>
                <a:cs typeface="Arial"/>
                <a:sym typeface="Arial"/>
              </a:rPr>
              <a:t>) picture: </a:t>
            </a:r>
            <a:r>
              <a:rPr u="sng" dirty="0">
                <a:uFill>
                  <a:solidFill>
                    <a:srgbClr val="000000"/>
                  </a:solidFill>
                </a:uFill>
                <a:latin typeface="Arial"/>
                <a:ea typeface="Arial"/>
                <a:cs typeface="Arial"/>
                <a:sym typeface="Arial"/>
                <a:hlinkClick r:id="rId3"/>
              </a:rPr>
              <a:t>http://</a:t>
            </a:r>
            <a:r>
              <a:rPr lang="en-US" u="sng" dirty="0">
                <a:uFill>
                  <a:solidFill>
                    <a:srgbClr val="000000"/>
                  </a:solidFill>
                </a:uFill>
                <a:latin typeface="Arial"/>
                <a:ea typeface="Arial"/>
                <a:cs typeface="Arial"/>
                <a:sym typeface="Arial"/>
                <a:hlinkClick r:id="rId3"/>
              </a:rPr>
              <a:t>ëëë</a:t>
            </a:r>
            <a:r>
              <a:rPr u="sng" dirty="0">
                <a:uFill>
                  <a:solidFill>
                    <a:srgbClr val="000000"/>
                  </a:solidFill>
                </a:uFill>
                <a:latin typeface="Arial"/>
                <a:ea typeface="Arial"/>
                <a:cs typeface="Arial"/>
                <a:sym typeface="Arial"/>
                <a:hlinkClick r:id="rId3"/>
              </a:rPr>
              <a:t>.arizonaskiesmeteorites.com/</a:t>
            </a:r>
            <a:r>
              <a:rPr u="sng" dirty="0" err="1">
                <a:uFill>
                  <a:solidFill>
                    <a:srgbClr val="000000"/>
                  </a:solidFill>
                </a:uFill>
                <a:latin typeface="Arial"/>
                <a:ea typeface="Arial"/>
                <a:cs typeface="Arial"/>
                <a:sym typeface="Arial"/>
                <a:hlinkClick r:id="rId3"/>
              </a:rPr>
              <a:t>Dinosaur_Fossils_For_Sale</a:t>
            </a:r>
            <a:r>
              <a:rPr u="sng" dirty="0">
                <a:uFill>
                  <a:solidFill>
                    <a:srgbClr val="000000"/>
                  </a:solidFill>
                </a:uFill>
                <a:latin typeface="Arial"/>
                <a:ea typeface="Arial"/>
                <a:cs typeface="Arial"/>
                <a:sym typeface="Arial"/>
                <a:hlinkClick r:id="rId3"/>
              </a:rPr>
              <a:t>/</a:t>
            </a:r>
            <a:r>
              <a:rPr u="sng" dirty="0" err="1">
                <a:uFill>
                  <a:solidFill>
                    <a:srgbClr val="000000"/>
                  </a:solidFill>
                </a:uFill>
                <a:latin typeface="Arial"/>
                <a:ea typeface="Arial"/>
                <a:cs typeface="Arial"/>
                <a:sym typeface="Arial"/>
                <a:hlinkClick r:id="rId3"/>
              </a:rPr>
              <a:t>T_rex_fossils_Tyrannosaurus_rex</a:t>
            </a:r>
            <a:r>
              <a:rPr u="sng" dirty="0">
                <a:uFill>
                  <a:solidFill>
                    <a:srgbClr val="000000"/>
                  </a:solidFill>
                </a:uFill>
                <a:latin typeface="Arial"/>
                <a:ea typeface="Arial"/>
                <a:cs typeface="Arial"/>
                <a:sym typeface="Arial"/>
                <a:hlinkClick r:id="rId3"/>
              </a:rPr>
              <a:t>/</a:t>
            </a:r>
            <a:r>
              <a:rPr u="sng" dirty="0" err="1">
                <a:uFill>
                  <a:solidFill>
                    <a:srgbClr val="000000"/>
                  </a:solidFill>
                </a:uFill>
                <a:latin typeface="Arial"/>
                <a:ea typeface="Arial"/>
                <a:cs typeface="Arial"/>
                <a:sym typeface="Arial"/>
                <a:hlinkClick r:id="rId3"/>
              </a:rPr>
              <a:t>Velociraptor</a:t>
            </a:r>
            <a:r>
              <a:rPr u="sng" dirty="0">
                <a:uFill>
                  <a:solidFill>
                    <a:srgbClr val="000000"/>
                  </a:solidFill>
                </a:uFill>
                <a:latin typeface="Arial"/>
                <a:ea typeface="Arial"/>
                <a:cs typeface="Arial"/>
                <a:sym typeface="Arial"/>
                <a:hlinkClick r:id="rId3"/>
              </a:rPr>
              <a:t>/</a:t>
            </a:r>
            <a:r>
              <a:rPr dirty="0">
                <a:uFill>
                  <a:solidFill>
                    <a:srgbClr val="000000"/>
                  </a:solidFill>
                </a:uFill>
                <a:latin typeface="Arial"/>
                <a:ea typeface="Arial"/>
                <a:cs typeface="Arial"/>
                <a:sym typeface="Arial"/>
              </a:rPr>
              <a:t>, accessed 1 may 2007</a:t>
            </a:r>
          </a:p>
        </p:txBody>
      </p:sp>
    </p:spTree>
    <p:extLst>
      <p:ext uri="{BB962C8B-B14F-4D97-AF65-F5344CB8AC3E}">
        <p14:creationId xmlns:p14="http://schemas.microsoft.com/office/powerpoint/2010/main" val="1167283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 name="Shape 1065"/>
          <p:cNvSpPr>
            <a:spLocks noGrp="1" noRot="1" noChangeAspect="1"/>
          </p:cNvSpPr>
          <p:nvPr>
            <p:ph type="sldImg"/>
          </p:nvPr>
        </p:nvSpPr>
        <p:spPr>
          <a:xfrm>
            <a:off x="381000" y="685800"/>
            <a:ext cx="6096000" cy="3429000"/>
          </a:xfrm>
          <a:prstGeom prst="rect">
            <a:avLst/>
          </a:prstGeom>
        </p:spPr>
        <p:txBody>
          <a:bodyPr/>
          <a:lstStyle/>
          <a:p>
            <a:endParaRPr/>
          </a:p>
        </p:txBody>
      </p:sp>
      <p:sp>
        <p:nvSpPr>
          <p:cNvPr id="1066" name="Shape 1066"/>
          <p:cNvSpPr>
            <a:spLocks noGrp="1"/>
          </p:cNvSpPr>
          <p:nvPr>
            <p:ph type="body" sz="quarter" idx="1"/>
          </p:nvPr>
        </p:nvSpPr>
        <p:spPr>
          <a:prstGeom prst="rect">
            <a:avLst/>
          </a:prstGeom>
        </p:spPr>
        <p:txBody>
          <a:bodyPr/>
          <a:lstStyle/>
          <a:p>
            <a:pPr marL="40639" marR="40639" defTabSz="914400">
              <a:spcBef>
                <a:spcPts val="400"/>
              </a:spcBef>
              <a:buClr>
                <a:srgbClr val="FFFFFF"/>
              </a:buClr>
              <a:buFont typeface="Arial"/>
              <a:defRPr sz="2000">
                <a:uFill>
                  <a:solidFill>
                    <a:srgbClr val="000000"/>
                  </a:solidFill>
                </a:uFill>
                <a:latin typeface="Arial"/>
                <a:ea typeface="Arial"/>
                <a:cs typeface="Arial"/>
                <a:sym typeface="Arial"/>
              </a:defRPr>
            </a:pPr>
            <a:r>
              <a:rPr lang="en-US" u="sng" dirty="0">
                <a:hlinkClick r:id="rId3"/>
              </a:rPr>
              <a:t>ëëë</a:t>
            </a:r>
            <a:r>
              <a:rPr u="sng" dirty="0">
                <a:hlinkClick r:id="rId3"/>
              </a:rPr>
              <a:t>.discover.com/feb_03/breakdialogue.html</a:t>
            </a: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rPr dirty="0" err="1"/>
              <a:t>Feduccia</a:t>
            </a:r>
            <a:r>
              <a:rPr dirty="0"/>
              <a:t> is ornithologist and evolutionary biologist at Univ. of N. Carolina in Chapel Hill.</a:t>
            </a: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rPr b="1" dirty="0" err="1"/>
              <a:t>Feduccia</a:t>
            </a:r>
            <a:r>
              <a:rPr b="1" dirty="0"/>
              <a:t> says that birds and dinosaurs evolved from some common reptile ancestor </a:t>
            </a:r>
            <a:r>
              <a:rPr dirty="0"/>
              <a:t>but that birds did not evolve from dinosaurs.</a:t>
            </a: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rPr dirty="0"/>
              <a:t>Based on his teams research, he said in 2005 that the surface patterns in supposed “</a:t>
            </a:r>
            <a:r>
              <a:rPr dirty="0" err="1"/>
              <a:t>dino</a:t>
            </a:r>
            <a:r>
              <a:rPr dirty="0"/>
              <a:t>-bird” fossils found in China are not primitive feathers but rather “bits of decomposed skin and supporting tissues that just happen to resemble feathers to a modest degree.”  </a:t>
            </a: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rPr dirty="0"/>
              <a:t>See “Scientists Say No Evidence Exists That </a:t>
            </a:r>
            <a:r>
              <a:rPr dirty="0" err="1"/>
              <a:t>Therapod</a:t>
            </a:r>
            <a:r>
              <a:rPr dirty="0"/>
              <a:t> Dinosaurs Evolved Into Birds,” Science Daily, 10 Oct. 2005, http://</a:t>
            </a:r>
            <a:r>
              <a:rPr lang="en-US" dirty="0"/>
              <a:t>ëëë</a:t>
            </a:r>
            <a:r>
              <a:rPr dirty="0"/>
              <a:t>.sciencedaily.com/releases/2005/10/051010085411.htm, accessed 1 May 2007.</a:t>
            </a:r>
          </a:p>
        </p:txBody>
      </p:sp>
    </p:spTree>
    <p:extLst>
      <p:ext uri="{BB962C8B-B14F-4D97-AF65-F5344CB8AC3E}">
        <p14:creationId xmlns:p14="http://schemas.microsoft.com/office/powerpoint/2010/main" val="32646114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Blue Rays">
    <p:spTree>
      <p:nvGrpSpPr>
        <p:cNvPr id="1" name=""/>
        <p:cNvGrpSpPr/>
        <p:nvPr/>
      </p:nvGrpSpPr>
      <p:grpSpPr>
        <a:xfrm>
          <a:off x="0" y="0"/>
          <a:ext cx="0" cy="0"/>
          <a:chOff x="0" y="0"/>
          <a:chExt cx="0" cy="0"/>
        </a:xfrm>
      </p:grpSpPr>
      <p:pic>
        <p:nvPicPr>
          <p:cNvPr id="12"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3" name="Title Text"/>
          <p:cNvSpPr txBox="1">
            <a:spLocks noGrp="1"/>
          </p:cNvSpPr>
          <p:nvPr>
            <p:ph type="title"/>
          </p:nvPr>
        </p:nvSpPr>
        <p:spPr>
          <a:xfrm>
            <a:off x="2451100" y="1397000"/>
            <a:ext cx="194818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14" name="Body Level One…"/>
          <p:cNvSpPr txBox="1">
            <a:spLocks noGrp="1"/>
          </p:cNvSpPr>
          <p:nvPr>
            <p:ph type="body" idx="1"/>
          </p:nvPr>
        </p:nvSpPr>
        <p:spPr>
          <a:xfrm>
            <a:off x="2451100" y="3429000"/>
            <a:ext cx="19481800" cy="89281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Bullet_Title copy 3">
    <p:spTree>
      <p:nvGrpSpPr>
        <p:cNvPr id="1" name=""/>
        <p:cNvGrpSpPr/>
        <p:nvPr/>
      </p:nvGrpSpPr>
      <p:grpSpPr>
        <a:xfrm>
          <a:off x="0" y="0"/>
          <a:ext cx="0" cy="0"/>
          <a:chOff x="0" y="0"/>
          <a:chExt cx="0" cy="0"/>
        </a:xfrm>
      </p:grpSpPr>
      <p:sp>
        <p:nvSpPr>
          <p:cNvPr id="100"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05538005"/>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1_Title &amp; Subtitle">
    <p:bg>
      <p:bgPr>
        <a:solidFill>
          <a:srgbClr val="FFFFFF"/>
        </a:solidFill>
        <a:effectLst/>
      </p:bgPr>
    </p:bg>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778000" y="2298700"/>
            <a:ext cx="20828000" cy="4648200"/>
          </a:xfrm>
          <a:prstGeom prst="rect">
            <a:avLst/>
          </a:prstGeom>
        </p:spPr>
        <p:txBody>
          <a:bodyPr anchor="b"/>
          <a:lstStyle>
            <a:lvl1pPr>
              <a:defRPr>
                <a:solidFill>
                  <a:srgbClr val="000000"/>
                </a:solidFill>
              </a:defRPr>
            </a:lvl1pPr>
          </a:lstStyle>
          <a:p>
            <a:r>
              <a:t>Title Text</a:t>
            </a:r>
          </a:p>
        </p:txBody>
      </p:sp>
      <p:sp>
        <p:nvSpPr>
          <p:cNvPr id="118"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ClrTx/>
              <a:buSzTx/>
              <a:buNone/>
              <a:defRPr sz="5400">
                <a:solidFill>
                  <a:srgbClr val="000000"/>
                </a:solidFill>
              </a:defRPr>
            </a:lvl1pPr>
            <a:lvl2pPr marL="0" indent="228600" algn="ctr">
              <a:spcBef>
                <a:spcPts val="0"/>
              </a:spcBef>
              <a:buClrTx/>
              <a:buSzTx/>
              <a:buNone/>
              <a:defRPr sz="5400">
                <a:solidFill>
                  <a:srgbClr val="000000"/>
                </a:solidFill>
              </a:defRPr>
            </a:lvl2pPr>
            <a:lvl3pPr marL="0" indent="457200" algn="ctr">
              <a:spcBef>
                <a:spcPts val="0"/>
              </a:spcBef>
              <a:buClrTx/>
              <a:buSzTx/>
              <a:buNone/>
              <a:defRPr sz="5400">
                <a:solidFill>
                  <a:srgbClr val="000000"/>
                </a:solidFill>
              </a:defRPr>
            </a:lvl3pPr>
            <a:lvl4pPr marL="0" indent="685800" algn="ctr">
              <a:spcBef>
                <a:spcPts val="0"/>
              </a:spcBef>
              <a:buClrTx/>
              <a:buSzTx/>
              <a:buNone/>
              <a:defRPr sz="5400">
                <a:solidFill>
                  <a:srgbClr val="000000"/>
                </a:solidFill>
              </a:defRPr>
            </a:lvl4pPr>
            <a:lvl5pPr marL="0" indent="914400" algn="ctr">
              <a:spcBef>
                <a:spcPts val="0"/>
              </a:spcBef>
              <a:buClrTx/>
              <a:buSzTx/>
              <a:buNone/>
              <a:defRPr sz="5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983667913"/>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A954-3713-564A-AF8B-22AA68D43A51}"/>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D1626A-21BB-F54F-BD00-743B07C2836F}"/>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id="{EC899CAE-E042-E046-94AA-17EB9346AF30}"/>
              </a:ext>
            </a:extLst>
          </p:cNvPr>
          <p:cNvSpPr>
            <a:spLocks noGrp="1" noChangeArrowheads="1"/>
          </p:cNvSpPr>
          <p:nvPr>
            <p:ph type="sldNum" idx="10"/>
          </p:nvPr>
        </p:nvSpPr>
        <p:spPr>
          <a:ln/>
        </p:spPr>
        <p:txBody>
          <a:bodyPr/>
          <a:lstStyle>
            <a:lvl1pPr>
              <a:defRPr/>
            </a:lvl1pPr>
          </a:lstStyle>
          <a:p>
            <a:pPr>
              <a:defRPr/>
            </a:pPr>
            <a:fld id="{0A8AB712-EC6D-B744-9494-820F2A62E05B}" type="slidenum">
              <a:rPr lang="pl-PL" altLang="en-US"/>
              <a:pPr>
                <a:defRPr/>
              </a:pPr>
              <a:t>‹#›</a:t>
            </a:fld>
            <a:endParaRPr lang="pl-PL" altLang="en-US"/>
          </a:p>
        </p:txBody>
      </p:sp>
    </p:spTree>
    <p:extLst>
      <p:ext uri="{BB962C8B-B14F-4D97-AF65-F5344CB8AC3E}">
        <p14:creationId xmlns:p14="http://schemas.microsoft.com/office/powerpoint/2010/main" val="5805750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CC4A1-944D-F447-99A2-486657235C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4C2B2B-9717-8D49-AC5C-3259269BA8B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983754EB-42AC-F64A-9BCE-918438402DEA}"/>
              </a:ext>
            </a:extLst>
          </p:cNvPr>
          <p:cNvSpPr>
            <a:spLocks noGrp="1" noChangeArrowheads="1"/>
          </p:cNvSpPr>
          <p:nvPr>
            <p:ph type="sldNum" idx="10"/>
          </p:nvPr>
        </p:nvSpPr>
        <p:spPr>
          <a:ln/>
        </p:spPr>
        <p:txBody>
          <a:bodyPr/>
          <a:lstStyle>
            <a:lvl1pPr>
              <a:defRPr/>
            </a:lvl1pPr>
          </a:lstStyle>
          <a:p>
            <a:pPr>
              <a:defRPr/>
            </a:pPr>
            <a:fld id="{547F99B4-5E10-3844-9178-1FA45CEC2040}" type="slidenum">
              <a:rPr lang="pl-PL" altLang="en-US"/>
              <a:pPr>
                <a:defRPr/>
              </a:pPr>
              <a:t>‹#›</a:t>
            </a:fld>
            <a:endParaRPr lang="pl-PL" altLang="en-US"/>
          </a:p>
        </p:txBody>
      </p:sp>
    </p:spTree>
    <p:extLst>
      <p:ext uri="{BB962C8B-B14F-4D97-AF65-F5344CB8AC3E}">
        <p14:creationId xmlns:p14="http://schemas.microsoft.com/office/powerpoint/2010/main" val="42569358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61DDD-3C57-7942-B07F-28DA4E2C7E2B}"/>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3A7286-6BE6-F340-897B-31EF2859DD3F}"/>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3">
            <a:extLst>
              <a:ext uri="{FF2B5EF4-FFF2-40B4-BE49-F238E27FC236}">
                <a16:creationId xmlns:a16="http://schemas.microsoft.com/office/drawing/2014/main" id="{73F0633D-695F-1743-975A-1305F1F7F829}"/>
              </a:ext>
            </a:extLst>
          </p:cNvPr>
          <p:cNvSpPr>
            <a:spLocks noGrp="1" noChangeArrowheads="1"/>
          </p:cNvSpPr>
          <p:nvPr>
            <p:ph type="sldNum" idx="10"/>
          </p:nvPr>
        </p:nvSpPr>
        <p:spPr>
          <a:ln/>
        </p:spPr>
        <p:txBody>
          <a:bodyPr/>
          <a:lstStyle>
            <a:lvl1pPr>
              <a:defRPr/>
            </a:lvl1pPr>
          </a:lstStyle>
          <a:p>
            <a:pPr>
              <a:defRPr/>
            </a:pPr>
            <a:fld id="{5B02D67C-ABAA-3244-BC05-1397E19923AE}" type="slidenum">
              <a:rPr lang="pl-PL" altLang="en-US"/>
              <a:pPr>
                <a:defRPr/>
              </a:pPr>
              <a:t>‹#›</a:t>
            </a:fld>
            <a:endParaRPr lang="pl-PL" altLang="en-US"/>
          </a:p>
        </p:txBody>
      </p:sp>
    </p:spTree>
    <p:extLst>
      <p:ext uri="{BB962C8B-B14F-4D97-AF65-F5344CB8AC3E}">
        <p14:creationId xmlns:p14="http://schemas.microsoft.com/office/powerpoint/2010/main" val="14202583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CD32E-A2E4-9C44-AECD-35ED7FC61E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152B92-7BC1-2A42-A2FB-AB7971E74D09}"/>
              </a:ext>
            </a:extLst>
          </p:cNvPr>
          <p:cNvSpPr>
            <a:spLocks noGrp="1"/>
          </p:cNvSpPr>
          <p:nvPr>
            <p:ph sz="half" idx="1"/>
          </p:nvPr>
        </p:nvSpPr>
        <p:spPr>
          <a:xfrm>
            <a:off x="1219200" y="3209925"/>
            <a:ext cx="10895013"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C9C870-79BA-0D46-9282-F1950A3A134F}"/>
              </a:ext>
            </a:extLst>
          </p:cNvPr>
          <p:cNvSpPr>
            <a:spLocks noGrp="1"/>
          </p:cNvSpPr>
          <p:nvPr>
            <p:ph sz="half" idx="2"/>
          </p:nvPr>
        </p:nvSpPr>
        <p:spPr>
          <a:xfrm>
            <a:off x="12266613" y="3209925"/>
            <a:ext cx="10896600"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5932F7DA-0C95-BE45-A6DE-F174AAC4ED1F}"/>
              </a:ext>
            </a:extLst>
          </p:cNvPr>
          <p:cNvSpPr>
            <a:spLocks noGrp="1" noChangeArrowheads="1"/>
          </p:cNvSpPr>
          <p:nvPr>
            <p:ph type="sldNum" idx="10"/>
          </p:nvPr>
        </p:nvSpPr>
        <p:spPr>
          <a:ln/>
        </p:spPr>
        <p:txBody>
          <a:bodyPr/>
          <a:lstStyle>
            <a:lvl1pPr>
              <a:defRPr/>
            </a:lvl1pPr>
          </a:lstStyle>
          <a:p>
            <a:pPr>
              <a:defRPr/>
            </a:pPr>
            <a:fld id="{19441C80-66FD-6745-B95B-136D6713B9C7}" type="slidenum">
              <a:rPr lang="pl-PL" altLang="en-US"/>
              <a:pPr>
                <a:defRPr/>
              </a:pPr>
              <a:t>‹#›</a:t>
            </a:fld>
            <a:endParaRPr lang="pl-PL" altLang="en-US"/>
          </a:p>
        </p:txBody>
      </p:sp>
    </p:spTree>
    <p:extLst>
      <p:ext uri="{BB962C8B-B14F-4D97-AF65-F5344CB8AC3E}">
        <p14:creationId xmlns:p14="http://schemas.microsoft.com/office/powerpoint/2010/main" val="1223522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DB996-E1B9-964B-B249-823DB5BACD83}"/>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B729D8-9484-FA43-9A4F-D2D60BA89E22}"/>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00FF4E3-77A1-3C4E-90D8-5DE6F052B4A5}"/>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74DB0-A1EB-EA4E-9902-7DCF5CF9DE88}"/>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6512628-1BCA-5542-85AD-5BB3F646CA5F}"/>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494C6A45-DFE0-A642-BB7E-809C966A74DD}"/>
              </a:ext>
            </a:extLst>
          </p:cNvPr>
          <p:cNvSpPr>
            <a:spLocks noGrp="1" noChangeArrowheads="1"/>
          </p:cNvSpPr>
          <p:nvPr>
            <p:ph type="sldNum" idx="10"/>
          </p:nvPr>
        </p:nvSpPr>
        <p:spPr>
          <a:ln/>
        </p:spPr>
        <p:txBody>
          <a:bodyPr/>
          <a:lstStyle>
            <a:lvl1pPr>
              <a:defRPr/>
            </a:lvl1pPr>
          </a:lstStyle>
          <a:p>
            <a:pPr>
              <a:defRPr/>
            </a:pPr>
            <a:fld id="{A83EA2C6-3FD0-DC4A-B41C-98F793A8676F}" type="slidenum">
              <a:rPr lang="pl-PL" altLang="en-US"/>
              <a:pPr>
                <a:defRPr/>
              </a:pPr>
              <a:t>‹#›</a:t>
            </a:fld>
            <a:endParaRPr lang="pl-PL" altLang="en-US"/>
          </a:p>
        </p:txBody>
      </p:sp>
    </p:spTree>
    <p:extLst>
      <p:ext uri="{BB962C8B-B14F-4D97-AF65-F5344CB8AC3E}">
        <p14:creationId xmlns:p14="http://schemas.microsoft.com/office/powerpoint/2010/main" val="30655147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E2D0E-A258-604E-B9D3-439C2637F328}"/>
              </a:ext>
            </a:extLst>
          </p:cNvPr>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id="{6BAD6503-B4A3-7A48-9A53-88084B47FEA1}"/>
              </a:ext>
            </a:extLst>
          </p:cNvPr>
          <p:cNvSpPr>
            <a:spLocks noGrp="1" noChangeArrowheads="1"/>
          </p:cNvSpPr>
          <p:nvPr>
            <p:ph type="sldNum" idx="10"/>
          </p:nvPr>
        </p:nvSpPr>
        <p:spPr>
          <a:ln/>
        </p:spPr>
        <p:txBody>
          <a:bodyPr/>
          <a:lstStyle>
            <a:lvl1pPr>
              <a:defRPr/>
            </a:lvl1pPr>
          </a:lstStyle>
          <a:p>
            <a:pPr>
              <a:defRPr/>
            </a:pPr>
            <a:fld id="{B79F2B14-B8F6-3B4B-AADD-B6092A28ED44}" type="slidenum">
              <a:rPr lang="pl-PL" altLang="en-US"/>
              <a:pPr>
                <a:defRPr/>
              </a:pPr>
              <a:t>‹#›</a:t>
            </a:fld>
            <a:endParaRPr lang="pl-PL" altLang="en-US"/>
          </a:p>
        </p:txBody>
      </p:sp>
    </p:spTree>
    <p:extLst>
      <p:ext uri="{BB962C8B-B14F-4D97-AF65-F5344CB8AC3E}">
        <p14:creationId xmlns:p14="http://schemas.microsoft.com/office/powerpoint/2010/main" val="17786878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C71E87C2-B3F0-9D42-A060-E7B26B0997CD}"/>
              </a:ext>
            </a:extLst>
          </p:cNvPr>
          <p:cNvSpPr>
            <a:spLocks noGrp="1" noChangeArrowheads="1"/>
          </p:cNvSpPr>
          <p:nvPr>
            <p:ph type="sldNum" idx="10"/>
          </p:nvPr>
        </p:nvSpPr>
        <p:spPr>
          <a:ln/>
        </p:spPr>
        <p:txBody>
          <a:bodyPr/>
          <a:lstStyle>
            <a:lvl1pPr>
              <a:defRPr/>
            </a:lvl1pPr>
          </a:lstStyle>
          <a:p>
            <a:pPr>
              <a:defRPr/>
            </a:pPr>
            <a:fld id="{B77B1FCF-B899-C94A-830B-D802FD4F907A}" type="slidenum">
              <a:rPr lang="pl-PL" altLang="en-US"/>
              <a:pPr>
                <a:defRPr/>
              </a:pPr>
              <a:t>‹#›</a:t>
            </a:fld>
            <a:endParaRPr lang="pl-PL" altLang="en-US"/>
          </a:p>
        </p:txBody>
      </p:sp>
    </p:spTree>
    <p:extLst>
      <p:ext uri="{BB962C8B-B14F-4D97-AF65-F5344CB8AC3E}">
        <p14:creationId xmlns:p14="http://schemas.microsoft.com/office/powerpoint/2010/main" val="824486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D264F-3028-2E4E-AFA2-ADD7F4A5EBDE}"/>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59FA1C-CC36-514A-9AE7-38DE2A25D839}"/>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7DD22A-40F4-7B47-908F-3FBFE20443BD}"/>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id="{55F4069B-B069-C048-9538-A3E7769B639E}"/>
              </a:ext>
            </a:extLst>
          </p:cNvPr>
          <p:cNvSpPr>
            <a:spLocks noGrp="1" noChangeArrowheads="1"/>
          </p:cNvSpPr>
          <p:nvPr>
            <p:ph type="sldNum" idx="10"/>
          </p:nvPr>
        </p:nvSpPr>
        <p:spPr>
          <a:ln/>
        </p:spPr>
        <p:txBody>
          <a:bodyPr/>
          <a:lstStyle>
            <a:lvl1pPr>
              <a:defRPr/>
            </a:lvl1pPr>
          </a:lstStyle>
          <a:p>
            <a:pPr>
              <a:defRPr/>
            </a:pPr>
            <a:fld id="{641622BD-4819-0444-837B-9F712C113526}" type="slidenum">
              <a:rPr lang="pl-PL" altLang="en-US"/>
              <a:pPr>
                <a:defRPr/>
              </a:pPr>
              <a:t>‹#›</a:t>
            </a:fld>
            <a:endParaRPr lang="pl-PL" altLang="en-US"/>
          </a:p>
        </p:txBody>
      </p:sp>
    </p:spTree>
    <p:extLst>
      <p:ext uri="{BB962C8B-B14F-4D97-AF65-F5344CB8AC3E}">
        <p14:creationId xmlns:p14="http://schemas.microsoft.com/office/powerpoint/2010/main" val="2706180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108"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09"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110"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11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88E2B-075B-164E-BAAD-00638F8D7C52}"/>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71B413-3DC4-244C-B25C-4395EACF617A}"/>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0A6AF74B-5FD4-7349-B142-5279FFE8D5FB}"/>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id="{4400C550-F772-C543-BE20-CAA7D10E6090}"/>
              </a:ext>
            </a:extLst>
          </p:cNvPr>
          <p:cNvSpPr>
            <a:spLocks noGrp="1" noChangeArrowheads="1"/>
          </p:cNvSpPr>
          <p:nvPr>
            <p:ph type="sldNum" idx="10"/>
          </p:nvPr>
        </p:nvSpPr>
        <p:spPr>
          <a:ln/>
        </p:spPr>
        <p:txBody>
          <a:bodyPr/>
          <a:lstStyle>
            <a:lvl1pPr>
              <a:defRPr/>
            </a:lvl1pPr>
          </a:lstStyle>
          <a:p>
            <a:pPr>
              <a:defRPr/>
            </a:pPr>
            <a:fld id="{709E5671-A197-E244-9E4E-BB2A170A546C}" type="slidenum">
              <a:rPr lang="pl-PL" altLang="en-US"/>
              <a:pPr>
                <a:defRPr/>
              </a:pPr>
              <a:t>‹#›</a:t>
            </a:fld>
            <a:endParaRPr lang="pl-PL" altLang="en-US"/>
          </a:p>
        </p:txBody>
      </p:sp>
    </p:spTree>
    <p:extLst>
      <p:ext uri="{BB962C8B-B14F-4D97-AF65-F5344CB8AC3E}">
        <p14:creationId xmlns:p14="http://schemas.microsoft.com/office/powerpoint/2010/main" val="22169574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8D056-AD30-9A48-B3B6-9574F1E572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FDA7B8-CFEB-9E42-94A1-02B6937295C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D9648163-C4E7-AB43-B61A-5E71535BDD7E}"/>
              </a:ext>
            </a:extLst>
          </p:cNvPr>
          <p:cNvSpPr>
            <a:spLocks noGrp="1" noChangeArrowheads="1"/>
          </p:cNvSpPr>
          <p:nvPr>
            <p:ph type="sldNum" idx="10"/>
          </p:nvPr>
        </p:nvSpPr>
        <p:spPr>
          <a:ln/>
        </p:spPr>
        <p:txBody>
          <a:bodyPr/>
          <a:lstStyle>
            <a:lvl1pPr>
              <a:defRPr/>
            </a:lvl1pPr>
          </a:lstStyle>
          <a:p>
            <a:pPr>
              <a:defRPr/>
            </a:pPr>
            <a:fld id="{DD6EC9BF-24CC-964F-8784-BB1C211E44D6}" type="slidenum">
              <a:rPr lang="pl-PL" altLang="en-US"/>
              <a:pPr>
                <a:defRPr/>
              </a:pPr>
              <a:t>‹#›</a:t>
            </a:fld>
            <a:endParaRPr lang="pl-PL" altLang="en-US"/>
          </a:p>
        </p:txBody>
      </p:sp>
    </p:spTree>
    <p:extLst>
      <p:ext uri="{BB962C8B-B14F-4D97-AF65-F5344CB8AC3E}">
        <p14:creationId xmlns:p14="http://schemas.microsoft.com/office/powerpoint/2010/main" val="29881102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275438-8047-BF43-9D9B-CEE191F535A2}"/>
              </a:ext>
            </a:extLst>
          </p:cNvPr>
          <p:cNvSpPr>
            <a:spLocks noGrp="1"/>
          </p:cNvSpPr>
          <p:nvPr>
            <p:ph type="title" orient="vert"/>
          </p:nvPr>
        </p:nvSpPr>
        <p:spPr>
          <a:xfrm>
            <a:off x="17678400" y="547688"/>
            <a:ext cx="5484813" cy="117125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A28941-B9B0-4945-929D-713224BED5E3}"/>
              </a:ext>
            </a:extLst>
          </p:cNvPr>
          <p:cNvSpPr>
            <a:spLocks noGrp="1"/>
          </p:cNvSpPr>
          <p:nvPr>
            <p:ph type="body" orient="vert" idx="1"/>
          </p:nvPr>
        </p:nvSpPr>
        <p:spPr>
          <a:xfrm>
            <a:off x="1219200" y="547688"/>
            <a:ext cx="16306800" cy="117125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5967EFA0-F1F5-1C44-9FE3-79E979EB443A}"/>
              </a:ext>
            </a:extLst>
          </p:cNvPr>
          <p:cNvSpPr>
            <a:spLocks noGrp="1" noChangeArrowheads="1"/>
          </p:cNvSpPr>
          <p:nvPr>
            <p:ph type="sldNum" idx="10"/>
          </p:nvPr>
        </p:nvSpPr>
        <p:spPr>
          <a:ln/>
        </p:spPr>
        <p:txBody>
          <a:bodyPr/>
          <a:lstStyle>
            <a:lvl1pPr>
              <a:defRPr/>
            </a:lvl1pPr>
          </a:lstStyle>
          <a:p>
            <a:pPr>
              <a:defRPr/>
            </a:pPr>
            <a:fld id="{D46FF46D-5358-774B-A532-BC2988A1BAF8}" type="slidenum">
              <a:rPr lang="pl-PL" altLang="en-US"/>
              <a:pPr>
                <a:defRPr/>
              </a:pPr>
              <a:t>‹#›</a:t>
            </a:fld>
            <a:endParaRPr lang="pl-PL" altLang="en-US"/>
          </a:p>
        </p:txBody>
      </p:sp>
    </p:spTree>
    <p:extLst>
      <p:ext uri="{BB962C8B-B14F-4D97-AF65-F5344CB8AC3E}">
        <p14:creationId xmlns:p14="http://schemas.microsoft.com/office/powerpoint/2010/main" val="28848891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Title &amp; Subtitle copy 5">
    <p:spTree>
      <p:nvGrpSpPr>
        <p:cNvPr id="1" name=""/>
        <p:cNvGrpSpPr/>
        <p:nvPr/>
      </p:nvGrpSpPr>
      <p:grpSpPr>
        <a:xfrm>
          <a:off x="0" y="0"/>
          <a:ext cx="0" cy="0"/>
          <a:chOff x="0" y="0"/>
          <a:chExt cx="0" cy="0"/>
        </a:xfrm>
      </p:grpSpPr>
      <p:sp>
        <p:nvSpPr>
          <p:cNvPr id="11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13"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14" name="Title Text"/>
          <p:cNvSpPr txBox="1">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22058381"/>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6"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7"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83012372"/>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10" name="Image"/>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11" name="Title Text"/>
          <p:cNvSpPr txBox="1">
            <a:spLocks noGrp="1"/>
          </p:cNvSpPr>
          <p:nvPr>
            <p:ph type="title"/>
          </p:nvPr>
        </p:nvSpPr>
        <p:spPr>
          <a:xfrm>
            <a:off x="635000" y="9512300"/>
            <a:ext cx="23114000" cy="2006600"/>
          </a:xfrm>
          <a:prstGeom prst="rect">
            <a:avLst/>
          </a:prstGeom>
        </p:spPr>
        <p:txBody>
          <a:bodyPr/>
          <a:lstStyle/>
          <a:p>
            <a:r>
              <a:t>Title Text</a:t>
            </a:r>
          </a:p>
        </p:txBody>
      </p:sp>
      <p:sp>
        <p:nvSpPr>
          <p:cNvPr id="1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80358213"/>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8" name="Image"/>
          <p:cNvSpPr>
            <a:spLocks noGrp="1"/>
          </p:cNvSpPr>
          <p:nvPr>
            <p:ph type="pic" sz="half" idx="13"/>
          </p:nvPr>
        </p:nvSpPr>
        <p:spPr>
          <a:xfrm>
            <a:off x="13169900" y="952500"/>
            <a:ext cx="9525000" cy="11468100"/>
          </a:xfrm>
          <a:prstGeom prst="rect">
            <a:avLst/>
          </a:prstGeom>
        </p:spPr>
        <p:txBody>
          <a:bodyPr lIns="91439" tIns="45719" rIns="91439" bIns="45719" anchor="t">
            <a:noAutofit/>
          </a:bodyPr>
          <a:lstStyle/>
          <a:p>
            <a:endParaRPr/>
          </a:p>
        </p:txBody>
      </p:sp>
      <p:sp>
        <p:nvSpPr>
          <p:cNvPr id="1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2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15497137"/>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23" name="Title Text"/>
          <p:cNvSpPr txBox="1">
            <a:spLocks noGrp="1"/>
          </p:cNvSpPr>
          <p:nvPr>
            <p:ph type="title"/>
          </p:nvPr>
        </p:nvSpPr>
        <p:spPr>
          <a:prstGeom prst="rect">
            <a:avLst/>
          </a:prstGeom>
        </p:spPr>
        <p:txBody>
          <a:bodyPr/>
          <a:lstStyle/>
          <a:p>
            <a:r>
              <a:t>Title Text</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34077123"/>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6" name="Title Text"/>
          <p:cNvSpPr txBox="1">
            <a:spLocks noGrp="1"/>
          </p:cNvSpPr>
          <p:nvPr>
            <p:ph type="title"/>
          </p:nvPr>
        </p:nvSpPr>
        <p:spPr>
          <a:prstGeom prst="rect">
            <a:avLst/>
          </a:prstGeom>
        </p:spPr>
        <p:txBody>
          <a:bodyPr/>
          <a:lstStyle/>
          <a:p>
            <a:r>
              <a:t>Title Text</a:t>
            </a:r>
          </a:p>
        </p:txBody>
      </p:sp>
      <p:sp>
        <p:nvSpPr>
          <p:cNvPr id="27" name="Body Level One…"/>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09638897"/>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30" name="Image"/>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31" name="Title Text"/>
          <p:cNvSpPr txBox="1">
            <a:spLocks noGrp="1"/>
          </p:cNvSpPr>
          <p:nvPr>
            <p:ph type="title"/>
          </p:nvPr>
        </p:nvSpPr>
        <p:spPr>
          <a:prstGeom prst="rect">
            <a:avLst/>
          </a:prstGeom>
        </p:spPr>
        <p:txBody>
          <a:bodyPr/>
          <a:lstStyle/>
          <a:p>
            <a:r>
              <a:t>Title Text</a:t>
            </a:r>
          </a:p>
        </p:txBody>
      </p:sp>
      <p:sp>
        <p:nvSpPr>
          <p:cNvPr id="32"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buClrTx/>
              <a:defRPr sz="3800"/>
            </a:lvl1pPr>
            <a:lvl2pPr marL="1117600" indent="-558800">
              <a:spcBef>
                <a:spcPts val="4500"/>
              </a:spcBef>
              <a:buClrTx/>
              <a:defRPr sz="3800"/>
            </a:lvl2pPr>
            <a:lvl3pPr marL="1676400" indent="-558800">
              <a:spcBef>
                <a:spcPts val="4500"/>
              </a:spcBef>
              <a:buClrTx/>
              <a:defRPr sz="3800"/>
            </a:lvl3pPr>
            <a:lvl4pPr marL="2235200" indent="-558800">
              <a:spcBef>
                <a:spcPts val="4500"/>
              </a:spcBef>
              <a:buClrTx/>
              <a:defRPr sz="3800"/>
            </a:lvl4pPr>
            <a:lvl5pPr marL="2794000" indent="-558800">
              <a:spcBef>
                <a:spcPts val="4500"/>
              </a:spcBef>
              <a:buClrTx/>
              <a:defRPr sz="3800"/>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8184318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118"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19"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120" name="Rounded Rectangle"/>
          <p:cNvSpPr/>
          <p:nvPr/>
        </p:nvSpPr>
        <p:spPr>
          <a:xfrm>
            <a:off x="-1155852" y="2832100"/>
            <a:ext cx="26228915" cy="368300"/>
          </a:xfrm>
          <a:prstGeom prst="roundRect">
            <a:avLst>
              <a:gd name="adj" fmla="val 50000"/>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121"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122"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2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35" name="Body Level One…"/>
          <p:cNvSpPr txBox="1">
            <a:spLocks noGrp="1"/>
          </p:cNvSpPr>
          <p:nvPr>
            <p:ph type="body" idx="1"/>
          </p:nvPr>
        </p:nvSpPr>
        <p:spPr>
          <a:xfrm>
            <a:off x="1689100" y="1778000"/>
            <a:ext cx="21005800" cy="10160000"/>
          </a:xfrm>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52119465"/>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38" name="Image"/>
          <p:cNvSpPr>
            <a:spLocks noGrp="1"/>
          </p:cNvSpPr>
          <p:nvPr>
            <p:ph type="pic" sz="quarter" idx="13"/>
          </p:nvPr>
        </p:nvSpPr>
        <p:spPr>
          <a:xfrm>
            <a:off x="15760700" y="6870700"/>
            <a:ext cx="7404100" cy="5549900"/>
          </a:xfrm>
          <a:prstGeom prst="rect">
            <a:avLst/>
          </a:prstGeom>
        </p:spPr>
        <p:txBody>
          <a:bodyPr lIns="91439" tIns="45719" rIns="91439" bIns="45719" anchor="t">
            <a:noAutofit/>
          </a:bodyPr>
          <a:lstStyle/>
          <a:p>
            <a:endParaRPr/>
          </a:p>
        </p:txBody>
      </p:sp>
      <p:sp>
        <p:nvSpPr>
          <p:cNvPr id="39" name="Image"/>
          <p:cNvSpPr>
            <a:spLocks noGrp="1"/>
          </p:cNvSpPr>
          <p:nvPr>
            <p:ph type="pic" sz="quarter" idx="14"/>
          </p:nvPr>
        </p:nvSpPr>
        <p:spPr>
          <a:xfrm>
            <a:off x="15760700" y="952500"/>
            <a:ext cx="7404100" cy="5549900"/>
          </a:xfrm>
          <a:prstGeom prst="rect">
            <a:avLst/>
          </a:prstGeom>
        </p:spPr>
        <p:txBody>
          <a:bodyPr lIns="91439" tIns="45719" rIns="91439" bIns="45719" anchor="t">
            <a:noAutofit/>
          </a:bodyPr>
          <a:lstStyle/>
          <a:p>
            <a:endParaRPr/>
          </a:p>
        </p:txBody>
      </p:sp>
      <p:sp>
        <p:nvSpPr>
          <p:cNvPr id="40" name="Image"/>
          <p:cNvSpPr>
            <a:spLocks noGrp="1"/>
          </p:cNvSpPr>
          <p:nvPr>
            <p:ph type="pic" idx="15"/>
          </p:nvPr>
        </p:nvSpPr>
        <p:spPr>
          <a:xfrm>
            <a:off x="1206500" y="952500"/>
            <a:ext cx="14173200" cy="11468100"/>
          </a:xfrm>
          <a:prstGeom prst="rect">
            <a:avLst/>
          </a:prstGeom>
        </p:spPr>
        <p:txBody>
          <a:bodyPr lIns="91439" tIns="45719" rIns="91439" bIns="45719" anchor="t">
            <a:noAutofit/>
          </a:bodyPr>
          <a:lstStyle/>
          <a:p>
            <a:endParaRP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11573094"/>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43" name="–Johnny Appleseed"/>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ClrTx/>
              <a:buSzTx/>
              <a:buNone/>
              <a:defRPr sz="3200" i="1"/>
            </a:lvl1pPr>
          </a:lstStyle>
          <a:p>
            <a:r>
              <a:t>–Johnny Appleseed</a:t>
            </a:r>
          </a:p>
        </p:txBody>
      </p:sp>
      <p:sp>
        <p:nvSpPr>
          <p:cNvPr id="44"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ClrTx/>
              <a:buSzTx/>
              <a:buNone/>
              <a:defRPr>
                <a:latin typeface="+mn-lt"/>
                <a:ea typeface="+mn-ea"/>
                <a:cs typeface="+mn-cs"/>
                <a:sym typeface="Helvetica Neue Medium"/>
              </a:defRPr>
            </a:lvl1pPr>
          </a:lstStyle>
          <a:p>
            <a:r>
              <a:t>“Type a quote here.” </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6569483"/>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47"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46880253"/>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75815636"/>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1_Title &amp; Subtitle">
    <p:spTree>
      <p:nvGrpSpPr>
        <p:cNvPr id="1" name=""/>
        <p:cNvGrpSpPr/>
        <p:nvPr/>
      </p:nvGrpSpPr>
      <p:grpSpPr>
        <a:xfrm>
          <a:off x="0" y="0"/>
          <a:ext cx="0" cy="0"/>
          <a:chOff x="0" y="0"/>
          <a:chExt cx="0" cy="0"/>
        </a:xfrm>
      </p:grpSpPr>
      <p:sp>
        <p:nvSpPr>
          <p:cNvPr id="52" name="Title Text"/>
          <p:cNvSpPr txBox="1">
            <a:spLocks noGrp="1"/>
          </p:cNvSpPr>
          <p:nvPr>
            <p:ph type="title"/>
          </p:nvPr>
        </p:nvSpPr>
        <p:spPr>
          <a:xfrm>
            <a:off x="1739900" y="2298700"/>
            <a:ext cx="20904200" cy="4635500"/>
          </a:xfrm>
          <a:prstGeom prst="rect">
            <a:avLst/>
          </a:prstGeom>
        </p:spPr>
        <p:txBody>
          <a:bodyPr anchor="b">
            <a:noAutofit/>
          </a:bodyPr>
          <a:lstStyle>
            <a:lvl1pPr>
              <a:defRPr sz="11600">
                <a:latin typeface="Gill Sans"/>
                <a:ea typeface="Gill Sans"/>
                <a:cs typeface="Gill Sans"/>
                <a:sym typeface="Gill Sans"/>
              </a:defRPr>
            </a:lvl1pPr>
          </a:lstStyle>
          <a:p>
            <a:r>
              <a:t>Title Text</a:t>
            </a:r>
          </a:p>
        </p:txBody>
      </p:sp>
      <p:sp>
        <p:nvSpPr>
          <p:cNvPr id="53" name="Body Level One…"/>
          <p:cNvSpPr txBox="1">
            <a:spLocks noGrp="1"/>
          </p:cNvSpPr>
          <p:nvPr>
            <p:ph type="body" sz="quarter" idx="1"/>
          </p:nvPr>
        </p:nvSpPr>
        <p:spPr>
          <a:xfrm>
            <a:off x="1739900" y="7061200"/>
            <a:ext cx="20904200" cy="1587500"/>
          </a:xfrm>
          <a:prstGeom prst="rect">
            <a:avLst/>
          </a:prstGeom>
        </p:spPr>
        <p:txBody>
          <a:bodyPr anchor="t">
            <a:noAutofit/>
          </a:bodyPr>
          <a:lstStyle>
            <a:lvl1pPr marL="0" indent="0" algn="ctr">
              <a:spcBef>
                <a:spcPts val="0"/>
              </a:spcBef>
              <a:buClrTx/>
              <a:buSzTx/>
              <a:buNone/>
              <a:defRPr>
                <a:latin typeface="Gill Sans"/>
                <a:ea typeface="Gill Sans"/>
                <a:cs typeface="Gill Sans"/>
                <a:sym typeface="Gill Sans"/>
              </a:defRPr>
            </a:lvl1pPr>
            <a:lvl2pPr marL="0" indent="0" algn="ctr">
              <a:spcBef>
                <a:spcPts val="0"/>
              </a:spcBef>
              <a:buClrTx/>
              <a:buSzTx/>
              <a:buNone/>
              <a:defRPr>
                <a:latin typeface="Gill Sans"/>
                <a:ea typeface="Gill Sans"/>
                <a:cs typeface="Gill Sans"/>
                <a:sym typeface="Gill Sans"/>
              </a:defRPr>
            </a:lvl2pPr>
            <a:lvl3pPr marL="0" indent="0" algn="ctr">
              <a:spcBef>
                <a:spcPts val="0"/>
              </a:spcBef>
              <a:buClrTx/>
              <a:buSzTx/>
              <a:buNone/>
              <a:defRPr>
                <a:latin typeface="Gill Sans"/>
                <a:ea typeface="Gill Sans"/>
                <a:cs typeface="Gill Sans"/>
                <a:sym typeface="Gill Sans"/>
              </a:defRPr>
            </a:lvl3pPr>
            <a:lvl4pPr marL="0" indent="0" algn="ctr">
              <a:spcBef>
                <a:spcPts val="0"/>
              </a:spcBef>
              <a:buClrTx/>
              <a:buSzTx/>
              <a:buNone/>
              <a:defRPr>
                <a:latin typeface="Gill Sans"/>
                <a:ea typeface="Gill Sans"/>
                <a:cs typeface="Gill Sans"/>
                <a:sym typeface="Gill Sans"/>
              </a:defRPr>
            </a:lvl4pPr>
            <a:lvl5pPr marL="0" indent="0" algn="ctr">
              <a:spcBef>
                <a:spcPts val="0"/>
              </a:spcBef>
              <a:buClrTx/>
              <a:buSzTx/>
              <a:buNone/>
              <a:defRPr>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4" name="Slide Number"/>
          <p:cNvSpPr txBox="1">
            <a:spLocks noGrp="1"/>
          </p:cNvSpPr>
          <p:nvPr>
            <p:ph type="sldNum" sz="quarter" idx="2"/>
          </p:nvPr>
        </p:nvSpPr>
        <p:spPr>
          <a:xfrm>
            <a:off x="11969750" y="13093700"/>
            <a:ext cx="419100" cy="457200"/>
          </a:xfrm>
          <a:prstGeom prst="rect">
            <a:avLst/>
          </a:prstGeom>
        </p:spPr>
        <p:txBody>
          <a:bodyPr/>
          <a:lstStyle>
            <a:lvl1pPr>
              <a:defRPr>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3033412415"/>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36983230"/>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03"/>
            <a:ext cx="20726400" cy="2724149"/>
          </a:xfrm>
        </p:spPr>
        <p:txBody>
          <a:bodyPr anchor="t"/>
          <a:lstStyle>
            <a:lvl1pPr algn="l">
              <a:defRPr sz="10667" b="1" cap="all"/>
            </a:lvl1pPr>
          </a:lstStyle>
          <a:p>
            <a:r>
              <a:rPr lang="en-US"/>
              <a:t>Click to edit Master title style</a:t>
            </a:r>
          </a:p>
        </p:txBody>
      </p:sp>
      <p:sp>
        <p:nvSpPr>
          <p:cNvPr id="3" name="Text Placeholder 2"/>
          <p:cNvSpPr>
            <a:spLocks noGrp="1"/>
          </p:cNvSpPr>
          <p:nvPr>
            <p:ph type="body" idx="1"/>
          </p:nvPr>
        </p:nvSpPr>
        <p:spPr>
          <a:xfrm>
            <a:off x="1926168" y="5813427"/>
            <a:ext cx="20726400" cy="3000373"/>
          </a:xfrm>
        </p:spPr>
        <p:txBody>
          <a:bodyPr anchor="b"/>
          <a:lstStyle>
            <a:lvl1pPr marL="0" indent="0">
              <a:buNone/>
              <a:defRPr sz="5333"/>
            </a:lvl1pPr>
            <a:lvl2pPr marL="1219215" indent="0">
              <a:buNone/>
              <a:defRPr sz="4800"/>
            </a:lvl2pPr>
            <a:lvl3pPr marL="2438430" indent="0">
              <a:buNone/>
              <a:defRPr sz="4267"/>
            </a:lvl3pPr>
            <a:lvl4pPr marL="3657646" indent="0">
              <a:buNone/>
              <a:defRPr sz="3733"/>
            </a:lvl4pPr>
            <a:lvl5pPr marL="4876861" indent="0">
              <a:buNone/>
              <a:defRPr sz="3733"/>
            </a:lvl5pPr>
            <a:lvl6pPr marL="6096076" indent="0">
              <a:buNone/>
              <a:defRPr sz="3733"/>
            </a:lvl6pPr>
            <a:lvl7pPr marL="7315291" indent="0">
              <a:buNone/>
              <a:defRPr sz="3733"/>
            </a:lvl7pPr>
            <a:lvl8pPr marL="8534507" indent="0">
              <a:buNone/>
              <a:defRPr sz="3733"/>
            </a:lvl8pPr>
            <a:lvl9pPr marL="9753722" indent="0">
              <a:buNone/>
              <a:defRPr sz="3733"/>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305265210"/>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3200400"/>
            <a:ext cx="10769600" cy="9061451"/>
          </a:xfrm>
        </p:spPr>
        <p:txBody>
          <a:bodyPr/>
          <a:lstStyle>
            <a:lvl1pPr>
              <a:defRPr sz="7467"/>
            </a:lvl1pPr>
            <a:lvl2pPr>
              <a:defRPr sz="6400"/>
            </a:lvl2pPr>
            <a:lvl3pPr>
              <a:defRPr sz="5333"/>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3200400"/>
            <a:ext cx="10769600" cy="9061451"/>
          </a:xfrm>
        </p:spPr>
        <p:txBody>
          <a:bodyPr/>
          <a:lstStyle>
            <a:lvl1pPr>
              <a:defRPr sz="7467"/>
            </a:lvl1pPr>
            <a:lvl2pPr>
              <a:defRPr sz="6400"/>
            </a:lvl2pPr>
            <a:lvl3pPr>
              <a:defRPr sz="5333"/>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813862238"/>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7"/>
            <a:ext cx="21945600"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0" y="3070227"/>
            <a:ext cx="10773835" cy="1279525"/>
          </a:xfrm>
        </p:spPr>
        <p:txBody>
          <a:bodyPr anchor="b"/>
          <a:lstStyle>
            <a:lvl1pPr marL="0" indent="0">
              <a:buNone/>
              <a:defRPr sz="6400" b="1"/>
            </a:lvl1pPr>
            <a:lvl2pPr marL="1219215" indent="0">
              <a:buNone/>
              <a:defRPr sz="5333" b="1"/>
            </a:lvl2pPr>
            <a:lvl3pPr marL="2438430" indent="0">
              <a:buNone/>
              <a:defRPr sz="4800" b="1"/>
            </a:lvl3pPr>
            <a:lvl4pPr marL="3657646" indent="0">
              <a:buNone/>
              <a:defRPr sz="4267" b="1"/>
            </a:lvl4pPr>
            <a:lvl5pPr marL="4876861" indent="0">
              <a:buNone/>
              <a:defRPr sz="4267" b="1"/>
            </a:lvl5pPr>
            <a:lvl6pPr marL="6096076" indent="0">
              <a:buNone/>
              <a:defRPr sz="4267" b="1"/>
            </a:lvl6pPr>
            <a:lvl7pPr marL="7315291" indent="0">
              <a:buNone/>
              <a:defRPr sz="4267" b="1"/>
            </a:lvl7pPr>
            <a:lvl8pPr marL="8534507" indent="0">
              <a:buNone/>
              <a:defRPr sz="4267" b="1"/>
            </a:lvl8pPr>
            <a:lvl9pPr marL="9753722" indent="0">
              <a:buNone/>
              <a:defRPr sz="4267" b="1"/>
            </a:lvl9pPr>
          </a:lstStyle>
          <a:p>
            <a:pPr lvl="0"/>
            <a:r>
              <a:rPr lang="en-US"/>
              <a:t>Click to edit Master text styles</a:t>
            </a:r>
          </a:p>
        </p:txBody>
      </p:sp>
      <p:sp>
        <p:nvSpPr>
          <p:cNvPr id="4" name="Content Placeholder 3"/>
          <p:cNvSpPr>
            <a:spLocks noGrp="1"/>
          </p:cNvSpPr>
          <p:nvPr>
            <p:ph sz="half" idx="2"/>
          </p:nvPr>
        </p:nvSpPr>
        <p:spPr>
          <a:xfrm>
            <a:off x="1219200" y="4349749"/>
            <a:ext cx="10773835" cy="7902576"/>
          </a:xfrm>
        </p:spPr>
        <p:txBody>
          <a:bodyPr/>
          <a:lstStyle>
            <a:lvl1pPr>
              <a:defRPr sz="6400"/>
            </a:lvl1pPr>
            <a:lvl2pPr>
              <a:defRPr sz="5333"/>
            </a:lvl2pPr>
            <a:lvl3pPr>
              <a:defRPr sz="4800"/>
            </a:lvl3pPr>
            <a:lvl4pPr>
              <a:defRPr sz="4267"/>
            </a:lvl4pPr>
            <a:lvl5pPr>
              <a:defRPr sz="4267"/>
            </a:lvl5pPr>
            <a:lvl6pPr>
              <a:defRPr sz="4267"/>
            </a:lvl6pPr>
            <a:lvl7pPr>
              <a:defRPr sz="4267"/>
            </a:lvl7pPr>
            <a:lvl8pPr>
              <a:defRPr sz="4267"/>
            </a:lvl8pPr>
            <a:lvl9pPr>
              <a:defRPr sz="4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6737" y="3070227"/>
            <a:ext cx="10778067" cy="1279525"/>
          </a:xfrm>
        </p:spPr>
        <p:txBody>
          <a:bodyPr anchor="b"/>
          <a:lstStyle>
            <a:lvl1pPr marL="0" indent="0">
              <a:buNone/>
              <a:defRPr sz="6400" b="1"/>
            </a:lvl1pPr>
            <a:lvl2pPr marL="1219215" indent="0">
              <a:buNone/>
              <a:defRPr sz="5333" b="1"/>
            </a:lvl2pPr>
            <a:lvl3pPr marL="2438430" indent="0">
              <a:buNone/>
              <a:defRPr sz="4800" b="1"/>
            </a:lvl3pPr>
            <a:lvl4pPr marL="3657646" indent="0">
              <a:buNone/>
              <a:defRPr sz="4267" b="1"/>
            </a:lvl4pPr>
            <a:lvl5pPr marL="4876861" indent="0">
              <a:buNone/>
              <a:defRPr sz="4267" b="1"/>
            </a:lvl5pPr>
            <a:lvl6pPr marL="6096076" indent="0">
              <a:buNone/>
              <a:defRPr sz="4267" b="1"/>
            </a:lvl6pPr>
            <a:lvl7pPr marL="7315291" indent="0">
              <a:buNone/>
              <a:defRPr sz="4267" b="1"/>
            </a:lvl7pPr>
            <a:lvl8pPr marL="8534507" indent="0">
              <a:buNone/>
              <a:defRPr sz="4267" b="1"/>
            </a:lvl8pPr>
            <a:lvl9pPr marL="9753722" indent="0">
              <a:buNone/>
              <a:defRPr sz="4267" b="1"/>
            </a:lvl9pPr>
          </a:lstStyle>
          <a:p>
            <a:pPr lvl="0"/>
            <a:r>
              <a:rPr lang="en-US"/>
              <a:t>Click to edit Master text styles</a:t>
            </a:r>
          </a:p>
        </p:txBody>
      </p:sp>
      <p:sp>
        <p:nvSpPr>
          <p:cNvPr id="6" name="Content Placeholder 5"/>
          <p:cNvSpPr>
            <a:spLocks noGrp="1"/>
          </p:cNvSpPr>
          <p:nvPr>
            <p:ph sz="quarter" idx="4"/>
          </p:nvPr>
        </p:nvSpPr>
        <p:spPr>
          <a:xfrm>
            <a:off x="12386737" y="4349749"/>
            <a:ext cx="10778067" cy="7902576"/>
          </a:xfrm>
        </p:spPr>
        <p:txBody>
          <a:bodyPr/>
          <a:lstStyle>
            <a:lvl1pPr>
              <a:defRPr sz="6400"/>
            </a:lvl1pPr>
            <a:lvl2pPr>
              <a:defRPr sz="5333"/>
            </a:lvl2pPr>
            <a:lvl3pPr>
              <a:defRPr sz="4800"/>
            </a:lvl3pPr>
            <a:lvl4pPr>
              <a:defRPr sz="4267"/>
            </a:lvl4pPr>
            <a:lvl5pPr>
              <a:defRPr sz="4267"/>
            </a:lvl5pPr>
            <a:lvl6pPr>
              <a:defRPr sz="4267"/>
            </a:lvl6pPr>
            <a:lvl7pPr>
              <a:defRPr sz="4267"/>
            </a:lvl7pPr>
            <a:lvl8pPr>
              <a:defRPr sz="4267"/>
            </a:lvl8pPr>
            <a:lvl9pPr>
              <a:defRPr sz="4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79614988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130"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31" name="Title Text"/>
          <p:cNvSpPr txBox="1">
            <a:spLocks noGrp="1"/>
          </p:cNvSpPr>
          <p:nvPr>
            <p:ph type="title"/>
          </p:nvPr>
        </p:nvSpPr>
        <p:spPr>
          <a:xfrm>
            <a:off x="1219358" y="549275"/>
            <a:ext cx="21948460" cy="2651126"/>
          </a:xfrm>
          <a:prstGeom prst="rect">
            <a:avLst/>
          </a:prstGeom>
          <a:ln>
            <a:round/>
          </a:ln>
        </p:spPr>
        <p:txBody>
          <a:bodyPr lIns="38100" tIns="38100" rIns="38100" bIns="38100"/>
          <a:lstStyle>
            <a:lvl1pPr algn="ctr" defTabSz="914400">
              <a:defRPr sz="11600" b="1">
                <a:solidFill>
                  <a:srgbClr val="E7E7E7"/>
                </a:solidFill>
                <a:uFill>
                  <a:solidFill>
                    <a:srgbClr val="E7E7E7"/>
                  </a:solidFill>
                </a:uFill>
                <a:latin typeface="Calibri"/>
                <a:ea typeface="Calibri"/>
                <a:cs typeface="Calibri"/>
                <a:sym typeface="Calibri"/>
              </a:defRPr>
            </a:lvl1pPr>
          </a:lstStyle>
          <a:p>
            <a:r>
              <a:t>Title Text</a:t>
            </a:r>
          </a:p>
        </p:txBody>
      </p:sp>
      <p:sp>
        <p:nvSpPr>
          <p:cNvPr id="132"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3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133597919"/>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880422335"/>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4" y="546099"/>
            <a:ext cx="8022168" cy="2324101"/>
          </a:xfrm>
        </p:spPr>
        <p:txBody>
          <a:bodyPr anchor="b"/>
          <a:lstStyle>
            <a:lvl1pPr algn="l">
              <a:defRPr sz="5333" b="1"/>
            </a:lvl1pPr>
          </a:lstStyle>
          <a:p>
            <a:r>
              <a:rPr lang="en-US"/>
              <a:t>Click to edit Master title style</a:t>
            </a:r>
          </a:p>
        </p:txBody>
      </p:sp>
      <p:sp>
        <p:nvSpPr>
          <p:cNvPr id="3" name="Content Placeholder 2"/>
          <p:cNvSpPr>
            <a:spLocks noGrp="1"/>
          </p:cNvSpPr>
          <p:nvPr>
            <p:ph idx="1"/>
          </p:nvPr>
        </p:nvSpPr>
        <p:spPr>
          <a:xfrm>
            <a:off x="9533467" y="546103"/>
            <a:ext cx="13631333" cy="11706227"/>
          </a:xfrm>
        </p:spPr>
        <p:txBody>
          <a:bodyPr/>
          <a:lstStyle>
            <a:lvl1pPr>
              <a:defRPr sz="8533"/>
            </a:lvl1pPr>
            <a:lvl2pPr>
              <a:defRPr sz="7467"/>
            </a:lvl2pPr>
            <a:lvl3pPr>
              <a:defRPr sz="6400"/>
            </a:lvl3pPr>
            <a:lvl4pPr>
              <a:defRPr sz="5333"/>
            </a:lvl4pPr>
            <a:lvl5pPr>
              <a:defRPr sz="5333"/>
            </a:lvl5pPr>
            <a:lvl6pPr>
              <a:defRPr sz="5333"/>
            </a:lvl6pPr>
            <a:lvl7pPr>
              <a:defRPr sz="5333"/>
            </a:lvl7pPr>
            <a:lvl8pPr>
              <a:defRPr sz="5333"/>
            </a:lvl8pPr>
            <a:lvl9pPr>
              <a:defRPr sz="5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4" y="2870204"/>
            <a:ext cx="8022168" cy="9382125"/>
          </a:xfrm>
        </p:spPr>
        <p:txBody>
          <a:bodyPr/>
          <a:lstStyle>
            <a:lvl1pPr marL="0" indent="0">
              <a:buNone/>
              <a:defRPr sz="3733"/>
            </a:lvl1pPr>
            <a:lvl2pPr marL="1219215" indent="0">
              <a:buNone/>
              <a:defRPr sz="3200"/>
            </a:lvl2pPr>
            <a:lvl3pPr marL="2438430" indent="0">
              <a:buNone/>
              <a:defRPr sz="2667"/>
            </a:lvl3pPr>
            <a:lvl4pPr marL="3657646" indent="0">
              <a:buNone/>
              <a:defRPr sz="2400"/>
            </a:lvl4pPr>
            <a:lvl5pPr marL="4876861" indent="0">
              <a:buNone/>
              <a:defRPr sz="2400"/>
            </a:lvl5pPr>
            <a:lvl6pPr marL="6096076" indent="0">
              <a:buNone/>
              <a:defRPr sz="2400"/>
            </a:lvl6pPr>
            <a:lvl7pPr marL="7315291" indent="0">
              <a:buNone/>
              <a:defRPr sz="2400"/>
            </a:lvl7pPr>
            <a:lvl8pPr marL="8534507" indent="0">
              <a:buNone/>
              <a:defRPr sz="2400"/>
            </a:lvl8pPr>
            <a:lvl9pPr marL="9753722" indent="0">
              <a:buNone/>
              <a:defRPr sz="24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104699719"/>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0"/>
            <a:ext cx="14630400" cy="1133477"/>
          </a:xfrm>
        </p:spPr>
        <p:txBody>
          <a:bodyPr anchor="b"/>
          <a:lstStyle>
            <a:lvl1pPr algn="l">
              <a:defRPr sz="5333" b="1"/>
            </a:lvl1pPr>
          </a:lstStyle>
          <a:p>
            <a:r>
              <a:rPr lang="en-US"/>
              <a:t>Click to edit Master title style</a:t>
            </a:r>
          </a:p>
        </p:txBody>
      </p:sp>
      <p:sp>
        <p:nvSpPr>
          <p:cNvPr id="3" name="Picture Placeholder 2"/>
          <p:cNvSpPr>
            <a:spLocks noGrp="1"/>
          </p:cNvSpPr>
          <p:nvPr>
            <p:ph type="pic" idx="1"/>
          </p:nvPr>
        </p:nvSpPr>
        <p:spPr>
          <a:xfrm>
            <a:off x="4779435" y="1225549"/>
            <a:ext cx="14630400" cy="8229600"/>
          </a:xfrm>
        </p:spPr>
        <p:txBody>
          <a:bodyPr/>
          <a:lstStyle>
            <a:lvl1pPr marL="0" indent="0">
              <a:buNone/>
              <a:defRPr sz="8533"/>
            </a:lvl1pPr>
            <a:lvl2pPr marL="1219215" indent="0">
              <a:buNone/>
              <a:defRPr sz="7467"/>
            </a:lvl2pPr>
            <a:lvl3pPr marL="2438430" indent="0">
              <a:buNone/>
              <a:defRPr sz="6400"/>
            </a:lvl3pPr>
            <a:lvl4pPr marL="3657646" indent="0">
              <a:buNone/>
              <a:defRPr sz="5333"/>
            </a:lvl4pPr>
            <a:lvl5pPr marL="4876861" indent="0">
              <a:buNone/>
              <a:defRPr sz="5333"/>
            </a:lvl5pPr>
            <a:lvl6pPr marL="6096076" indent="0">
              <a:buNone/>
              <a:defRPr sz="5333"/>
            </a:lvl6pPr>
            <a:lvl7pPr marL="7315291" indent="0">
              <a:buNone/>
              <a:defRPr sz="5333"/>
            </a:lvl7pPr>
            <a:lvl8pPr marL="8534507" indent="0">
              <a:buNone/>
              <a:defRPr sz="5333"/>
            </a:lvl8pPr>
            <a:lvl9pPr marL="9753722" indent="0">
              <a:buNone/>
              <a:defRPr sz="5333"/>
            </a:lvl9pPr>
          </a:lstStyle>
          <a:p>
            <a:pPr lvl="0"/>
            <a:endParaRPr lang="en-US" noProof="0"/>
          </a:p>
        </p:txBody>
      </p:sp>
      <p:sp>
        <p:nvSpPr>
          <p:cNvPr id="4" name="Text Placeholder 3"/>
          <p:cNvSpPr>
            <a:spLocks noGrp="1"/>
          </p:cNvSpPr>
          <p:nvPr>
            <p:ph type="body" sz="half" idx="2"/>
          </p:nvPr>
        </p:nvSpPr>
        <p:spPr>
          <a:xfrm>
            <a:off x="4779435" y="10734676"/>
            <a:ext cx="14630400" cy="1609725"/>
          </a:xfrm>
        </p:spPr>
        <p:txBody>
          <a:bodyPr/>
          <a:lstStyle>
            <a:lvl1pPr marL="0" indent="0">
              <a:buNone/>
              <a:defRPr sz="3733"/>
            </a:lvl1pPr>
            <a:lvl2pPr marL="1219215" indent="0">
              <a:buNone/>
              <a:defRPr sz="3200"/>
            </a:lvl2pPr>
            <a:lvl3pPr marL="2438430" indent="0">
              <a:buNone/>
              <a:defRPr sz="2667"/>
            </a:lvl3pPr>
            <a:lvl4pPr marL="3657646" indent="0">
              <a:buNone/>
              <a:defRPr sz="2400"/>
            </a:lvl4pPr>
            <a:lvl5pPr marL="4876861" indent="0">
              <a:buNone/>
              <a:defRPr sz="2400"/>
            </a:lvl5pPr>
            <a:lvl6pPr marL="6096076" indent="0">
              <a:buNone/>
              <a:defRPr sz="2400"/>
            </a:lvl6pPr>
            <a:lvl7pPr marL="7315291" indent="0">
              <a:buNone/>
              <a:defRPr sz="2400"/>
            </a:lvl7pPr>
            <a:lvl8pPr marL="8534507" indent="0">
              <a:buNone/>
              <a:defRPr sz="2400"/>
            </a:lvl8pPr>
            <a:lvl9pPr marL="9753722" indent="0">
              <a:buNone/>
              <a:defRPr sz="24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227777400"/>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347021031"/>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55627"/>
            <a:ext cx="5486400" cy="117062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55627"/>
            <a:ext cx="16052800" cy="117062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807092238"/>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2"/>
            <a:ext cx="20726400" cy="2940051"/>
          </a:xfrm>
        </p:spPr>
        <p:txBody>
          <a:bodyPr/>
          <a:lstStyle/>
          <a:p>
            <a:r>
              <a:rPr lang="en-US"/>
              <a:t>Click to edit Master title style</a:t>
            </a:r>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1219215" indent="0" algn="ctr">
              <a:buNone/>
              <a:defRPr/>
            </a:lvl2pPr>
            <a:lvl3pPr marL="2438430" indent="0" algn="ctr">
              <a:buNone/>
              <a:defRPr/>
            </a:lvl3pPr>
            <a:lvl4pPr marL="3657646" indent="0" algn="ctr">
              <a:buNone/>
              <a:defRPr/>
            </a:lvl4pPr>
            <a:lvl5pPr marL="4876861" indent="0" algn="ctr">
              <a:buNone/>
              <a:defRPr/>
            </a:lvl5pPr>
            <a:lvl6pPr marL="6096076" indent="0" algn="ctr">
              <a:buNone/>
              <a:defRPr/>
            </a:lvl6pPr>
            <a:lvl7pPr marL="7315291" indent="0" algn="ctr">
              <a:buNone/>
              <a:defRPr/>
            </a:lvl7pPr>
            <a:lvl8pPr marL="8534507" indent="0" algn="ctr">
              <a:buNone/>
              <a:defRPr/>
            </a:lvl8pPr>
            <a:lvl9pPr marL="9753722"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90213053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
    <p:spTree>
      <p:nvGrpSpPr>
        <p:cNvPr id="1" name=""/>
        <p:cNvGrpSpPr/>
        <p:nvPr/>
      </p:nvGrpSpPr>
      <p:grpSpPr>
        <a:xfrm>
          <a:off x="0" y="0"/>
          <a:ext cx="0" cy="0"/>
          <a:chOff x="0" y="0"/>
          <a:chExt cx="0" cy="0"/>
        </a:xfrm>
      </p:grpSpPr>
      <p:sp>
        <p:nvSpPr>
          <p:cNvPr id="140"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41"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142" name="Rounded Rectangle"/>
          <p:cNvSpPr/>
          <p:nvPr/>
        </p:nvSpPr>
        <p:spPr>
          <a:xfrm>
            <a:off x="-1155852" y="2832100"/>
            <a:ext cx="26228915" cy="800100"/>
          </a:xfrm>
          <a:prstGeom prst="roundRect">
            <a:avLst>
              <a:gd name="adj" fmla="val 23806"/>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143"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144"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3">
    <p:spTree>
      <p:nvGrpSpPr>
        <p:cNvPr id="1" name=""/>
        <p:cNvGrpSpPr/>
        <p:nvPr/>
      </p:nvGrpSpPr>
      <p:grpSpPr>
        <a:xfrm>
          <a:off x="0" y="0"/>
          <a:ext cx="0" cy="0"/>
          <a:chOff x="0" y="0"/>
          <a:chExt cx="0" cy="0"/>
        </a:xfrm>
      </p:grpSpPr>
      <p:sp>
        <p:nvSpPr>
          <p:cNvPr id="152"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153" name="image9.png" descr="image9.png"/>
          <p:cNvPicPr>
            <a:picLocks noChangeAspect="1"/>
          </p:cNvPicPr>
          <p:nvPr/>
        </p:nvPicPr>
        <p:blipFill>
          <a:blip r:embed="rId2"/>
          <a:stretch>
            <a:fillRect/>
          </a:stretch>
        </p:blipFill>
        <p:spPr>
          <a:xfrm>
            <a:off x="15521762" y="10274300"/>
            <a:ext cx="5601430" cy="2566989"/>
          </a:xfrm>
          <a:prstGeom prst="rect">
            <a:avLst/>
          </a:prstGeom>
        </p:spPr>
      </p:pic>
      <p:sp>
        <p:nvSpPr>
          <p:cNvPr id="154"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155"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5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6">
    <p:spTree>
      <p:nvGrpSpPr>
        <p:cNvPr id="1" name=""/>
        <p:cNvGrpSpPr/>
        <p:nvPr/>
      </p:nvGrpSpPr>
      <p:grpSpPr>
        <a:xfrm>
          <a:off x="0" y="0"/>
          <a:ext cx="0" cy="0"/>
          <a:chOff x="0" y="0"/>
          <a:chExt cx="0" cy="0"/>
        </a:xfrm>
      </p:grpSpPr>
      <p:sp>
        <p:nvSpPr>
          <p:cNvPr id="163"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164" name="image9.png" descr="image9.png"/>
          <p:cNvPicPr>
            <a:picLocks noChangeAspect="1"/>
          </p:cNvPicPr>
          <p:nvPr/>
        </p:nvPicPr>
        <p:blipFill>
          <a:blip r:embed="rId2"/>
          <a:stretch>
            <a:fillRect/>
          </a:stretch>
        </p:blipFill>
        <p:spPr>
          <a:xfrm>
            <a:off x="15521751" y="10274300"/>
            <a:ext cx="5601430" cy="2566989"/>
          </a:xfrm>
          <a:prstGeom prst="rect">
            <a:avLst/>
          </a:prstGeom>
        </p:spPr>
      </p:pic>
      <p:sp>
        <p:nvSpPr>
          <p:cNvPr id="165"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166"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6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7">
    <p:spTree>
      <p:nvGrpSpPr>
        <p:cNvPr id="1" name=""/>
        <p:cNvGrpSpPr/>
        <p:nvPr/>
      </p:nvGrpSpPr>
      <p:grpSpPr>
        <a:xfrm>
          <a:off x="0" y="0"/>
          <a:ext cx="0" cy="0"/>
          <a:chOff x="0" y="0"/>
          <a:chExt cx="0" cy="0"/>
        </a:xfrm>
      </p:grpSpPr>
      <p:sp>
        <p:nvSpPr>
          <p:cNvPr id="174"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75"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176"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7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8">
    <p:spTree>
      <p:nvGrpSpPr>
        <p:cNvPr id="1" name=""/>
        <p:cNvGrpSpPr/>
        <p:nvPr/>
      </p:nvGrpSpPr>
      <p:grpSpPr>
        <a:xfrm>
          <a:off x="0" y="0"/>
          <a:ext cx="0" cy="0"/>
          <a:chOff x="0" y="0"/>
          <a:chExt cx="0" cy="0"/>
        </a:xfrm>
      </p:grpSpPr>
      <p:sp>
        <p:nvSpPr>
          <p:cNvPr id="184"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185" name="image9.png" descr="image9.png"/>
          <p:cNvPicPr>
            <a:picLocks noChangeAspect="1"/>
          </p:cNvPicPr>
          <p:nvPr/>
        </p:nvPicPr>
        <p:blipFill>
          <a:blip r:embed="rId2"/>
          <a:stretch>
            <a:fillRect/>
          </a:stretch>
        </p:blipFill>
        <p:spPr>
          <a:xfrm>
            <a:off x="15521491" y="10274300"/>
            <a:ext cx="5601430" cy="2566989"/>
          </a:xfrm>
          <a:prstGeom prst="rect">
            <a:avLst/>
          </a:prstGeom>
        </p:spPr>
      </p:pic>
      <p:sp>
        <p:nvSpPr>
          <p:cNvPr id="186"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187"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8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amp; Subtitle copy 5">
    <p:spTree>
      <p:nvGrpSpPr>
        <p:cNvPr id="1" name=""/>
        <p:cNvGrpSpPr/>
        <p:nvPr/>
      </p:nvGrpSpPr>
      <p:grpSpPr>
        <a:xfrm>
          <a:off x="0" y="0"/>
          <a:ext cx="0" cy="0"/>
          <a:chOff x="0" y="0"/>
          <a:chExt cx="0" cy="0"/>
        </a:xfrm>
      </p:grpSpPr>
      <p:sp>
        <p:nvSpPr>
          <p:cNvPr id="19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6"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7"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1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Blue Rays copy">
    <p:spTree>
      <p:nvGrpSpPr>
        <p:cNvPr id="1" name=""/>
        <p:cNvGrpSpPr/>
        <p:nvPr/>
      </p:nvGrpSpPr>
      <p:grpSpPr>
        <a:xfrm>
          <a:off x="0" y="0"/>
          <a:ext cx="0" cy="0"/>
          <a:chOff x="0" y="0"/>
          <a:chExt cx="0" cy="0"/>
        </a:xfrm>
      </p:grpSpPr>
      <p:pic>
        <p:nvPicPr>
          <p:cNvPr id="22"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3" name="Title Text"/>
          <p:cNvSpPr txBox="1">
            <a:spLocks noGrp="1"/>
          </p:cNvSpPr>
          <p:nvPr>
            <p:ph type="title"/>
          </p:nvPr>
        </p:nvSpPr>
        <p:spPr>
          <a:xfrm>
            <a:off x="2413000" y="1384300"/>
            <a:ext cx="19545300" cy="10934700"/>
          </a:xfrm>
          <a:prstGeom prst="rect">
            <a:avLst/>
          </a:prstGeom>
          <a:effectLst>
            <a:outerShdw blurRad="50800" dist="38100" dir="5400000" rotWithShape="0">
              <a:srgbClr val="000000">
                <a:alpha val="40000"/>
              </a:srgbClr>
            </a:outerShdw>
          </a:effectLst>
        </p:spPr>
        <p:txBody>
          <a:bodyPr/>
          <a:lstStyle>
            <a:lvl1pPr>
              <a:defRPr sz="72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t>Title Text</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amp; Subtitle copy 15">
    <p:spTree>
      <p:nvGrpSpPr>
        <p:cNvPr id="1" name=""/>
        <p:cNvGrpSpPr/>
        <p:nvPr/>
      </p:nvGrpSpPr>
      <p:grpSpPr>
        <a:xfrm>
          <a:off x="0" y="0"/>
          <a:ext cx="0" cy="0"/>
          <a:chOff x="0" y="0"/>
          <a:chExt cx="0" cy="0"/>
        </a:xfrm>
      </p:grpSpPr>
      <p:sp>
        <p:nvSpPr>
          <p:cNvPr id="205" name="Rectangle"/>
          <p:cNvSpPr/>
          <p:nvPr/>
        </p:nvSpPr>
        <p:spPr>
          <a:xfrm>
            <a:off x="-177800" y="-165100"/>
            <a:ext cx="24726900" cy="138811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206" name="FINAL LOGO process.pdf" descr="FINAL LOGO process.pdf"/>
          <p:cNvPicPr>
            <a:picLocks noChangeAspect="1"/>
          </p:cNvPicPr>
          <p:nvPr/>
        </p:nvPicPr>
        <p:blipFill>
          <a:blip r:embed="rId2"/>
          <a:stretch>
            <a:fillRect/>
          </a:stretch>
        </p:blipFill>
        <p:spPr>
          <a:xfrm>
            <a:off x="15519400" y="10274300"/>
            <a:ext cx="5600701" cy="2567657"/>
          </a:xfrm>
          <a:prstGeom prst="rect">
            <a:avLst/>
          </a:prstGeom>
          <a:ln w="12700">
            <a:miter lim="400000"/>
          </a:ln>
        </p:spPr>
      </p:pic>
      <p:sp>
        <p:nvSpPr>
          <p:cNvPr id="207"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2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amp; Subtitle copy 9">
    <p:spTree>
      <p:nvGrpSpPr>
        <p:cNvPr id="1" name=""/>
        <p:cNvGrpSpPr/>
        <p:nvPr/>
      </p:nvGrpSpPr>
      <p:grpSpPr>
        <a:xfrm>
          <a:off x="0" y="0"/>
          <a:ext cx="0" cy="0"/>
          <a:chOff x="0" y="0"/>
          <a:chExt cx="0" cy="0"/>
        </a:xfrm>
      </p:grpSpPr>
      <p:sp>
        <p:nvSpPr>
          <p:cNvPr id="21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16"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2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4">
    <p:spTree>
      <p:nvGrpSpPr>
        <p:cNvPr id="1" name=""/>
        <p:cNvGrpSpPr/>
        <p:nvPr/>
      </p:nvGrpSpPr>
      <p:grpSpPr>
        <a:xfrm>
          <a:off x="0" y="0"/>
          <a:ext cx="0" cy="0"/>
          <a:chOff x="0" y="0"/>
          <a:chExt cx="0" cy="0"/>
        </a:xfrm>
      </p:grpSpPr>
      <p:sp>
        <p:nvSpPr>
          <p:cNvPr id="224"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225" name="image9.png" descr="image9.png"/>
          <p:cNvPicPr>
            <a:picLocks noChangeAspect="1"/>
          </p:cNvPicPr>
          <p:nvPr/>
        </p:nvPicPr>
        <p:blipFill>
          <a:blip r:embed="rId2"/>
          <a:stretch>
            <a:fillRect/>
          </a:stretch>
        </p:blipFill>
        <p:spPr>
          <a:xfrm>
            <a:off x="15521759" y="10274300"/>
            <a:ext cx="5601430" cy="2566989"/>
          </a:xfrm>
          <a:prstGeom prst="rect">
            <a:avLst/>
          </a:prstGeom>
        </p:spPr>
      </p:pic>
      <p:sp>
        <p:nvSpPr>
          <p:cNvPr id="226"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227"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2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5">
    <p:spTree>
      <p:nvGrpSpPr>
        <p:cNvPr id="1" name=""/>
        <p:cNvGrpSpPr/>
        <p:nvPr/>
      </p:nvGrpSpPr>
      <p:grpSpPr>
        <a:xfrm>
          <a:off x="0" y="0"/>
          <a:ext cx="0" cy="0"/>
          <a:chOff x="0" y="0"/>
          <a:chExt cx="0" cy="0"/>
        </a:xfrm>
      </p:grpSpPr>
      <p:sp>
        <p:nvSpPr>
          <p:cNvPr id="235"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236" name="image9.png" descr="image9.png"/>
          <p:cNvPicPr>
            <a:picLocks noChangeAspect="1"/>
          </p:cNvPicPr>
          <p:nvPr/>
        </p:nvPicPr>
        <p:blipFill>
          <a:blip r:embed="rId2"/>
          <a:stretch>
            <a:fillRect/>
          </a:stretch>
        </p:blipFill>
        <p:spPr>
          <a:xfrm>
            <a:off x="15521756" y="10274300"/>
            <a:ext cx="5601430" cy="2566989"/>
          </a:xfrm>
          <a:prstGeom prst="rect">
            <a:avLst/>
          </a:prstGeom>
        </p:spPr>
      </p:pic>
      <p:sp>
        <p:nvSpPr>
          <p:cNvPr id="237"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238"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marL="342900" indent="-342900"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marL="742950" indent="-285750"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marL="1143000" indent="-228600"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marL="16002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marL="20574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3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amp; Subtitle copy 6">
    <p:spTree>
      <p:nvGrpSpPr>
        <p:cNvPr id="1" name=""/>
        <p:cNvGrpSpPr/>
        <p:nvPr/>
      </p:nvGrpSpPr>
      <p:grpSpPr>
        <a:xfrm>
          <a:off x="0" y="0"/>
          <a:ext cx="0" cy="0"/>
          <a:chOff x="0" y="0"/>
          <a:chExt cx="0" cy="0"/>
        </a:xfrm>
      </p:grpSpPr>
      <p:sp>
        <p:nvSpPr>
          <p:cNvPr id="246"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47"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2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Relevance copy 2">
    <p:spTree>
      <p:nvGrpSpPr>
        <p:cNvPr id="1" name=""/>
        <p:cNvGrpSpPr/>
        <p:nvPr/>
      </p:nvGrpSpPr>
      <p:grpSpPr>
        <a:xfrm>
          <a:off x="0" y="0"/>
          <a:ext cx="0" cy="0"/>
          <a:chOff x="0" y="0"/>
          <a:chExt cx="0" cy="0"/>
        </a:xfrm>
      </p:grpSpPr>
      <p:pic>
        <p:nvPicPr>
          <p:cNvPr id="255"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56" name="Title Text"/>
          <p:cNvSpPr txBox="1">
            <a:spLocks noGrp="1"/>
          </p:cNvSpPr>
          <p:nvPr>
            <p:ph type="title"/>
          </p:nvPr>
        </p:nvSpPr>
        <p:spPr>
          <a:xfrm>
            <a:off x="1778000" y="1371600"/>
            <a:ext cx="20828000" cy="1701800"/>
          </a:xfrm>
          <a:prstGeom prst="rect">
            <a:avLst/>
          </a:prstGeom>
          <a:effectLst>
            <a:outerShdw blurRad="50800" dist="38100" dir="5400000" rotWithShape="0">
              <a:srgbClr val="000000">
                <a:alpha val="40000"/>
              </a:srgbClr>
            </a:outerShdw>
          </a:effectLst>
        </p:spPr>
        <p:txBody>
          <a:bodyPr/>
          <a:lstStyle>
            <a:lvl1pPr>
              <a:defRPr>
                <a:latin typeface="Quicksand"/>
                <a:ea typeface="Quicksand"/>
                <a:cs typeface="Quicksand"/>
                <a:sym typeface="Quicksand"/>
              </a:defRPr>
            </a:lvl1pPr>
          </a:lstStyle>
          <a:p>
            <a:r>
              <a:t>Title Text</a:t>
            </a:r>
          </a:p>
        </p:txBody>
      </p:sp>
      <p:sp>
        <p:nvSpPr>
          <p:cNvPr id="257" name="Body Level One…"/>
          <p:cNvSpPr txBox="1">
            <a:spLocks noGrp="1"/>
          </p:cNvSpPr>
          <p:nvPr>
            <p:ph type="body" idx="1"/>
          </p:nvPr>
        </p:nvSpPr>
        <p:spPr>
          <a:xfrm>
            <a:off x="1765300" y="2971800"/>
            <a:ext cx="20866100" cy="8534400"/>
          </a:xfrm>
          <a:prstGeom prst="rect">
            <a:avLst/>
          </a:prstGeom>
          <a:effectLst>
            <a:outerShdw blurRad="50800" dist="38100" dir="5400000" rotWithShape="0">
              <a:srgbClr val="000000">
                <a:alpha val="40000"/>
              </a:srgbClr>
            </a:outerShdw>
          </a:effectLst>
        </p:spPr>
        <p:txBody>
          <a:bodyPr/>
          <a:lstStyle>
            <a:lvl1pPr>
              <a:lnSpc>
                <a:spcPct val="100000"/>
              </a:lnSpc>
              <a:defRPr>
                <a:latin typeface="DejaVu Sans Condensed"/>
                <a:ea typeface="DejaVu Sans Condensed"/>
                <a:cs typeface="DejaVu Sans Condensed"/>
                <a:sym typeface="DejaVu Sans Condensed"/>
              </a:defRPr>
            </a:lvl1pPr>
            <a:lvl2pPr>
              <a:lnSpc>
                <a:spcPct val="100000"/>
              </a:lnSpc>
              <a:defRPr>
                <a:latin typeface="DejaVu Sans Condensed"/>
                <a:ea typeface="DejaVu Sans Condensed"/>
                <a:cs typeface="DejaVu Sans Condensed"/>
                <a:sym typeface="DejaVu Sans Condensed"/>
              </a:defRPr>
            </a:lvl2pPr>
            <a:lvl3pPr>
              <a:lnSpc>
                <a:spcPct val="100000"/>
              </a:lnSpc>
              <a:defRPr>
                <a:latin typeface="DejaVu Sans Condensed"/>
                <a:ea typeface="DejaVu Sans Condensed"/>
                <a:cs typeface="DejaVu Sans Condensed"/>
                <a:sym typeface="DejaVu Sans Condensed"/>
              </a:defRPr>
            </a:lvl3pPr>
            <a:lvl4pPr>
              <a:defRPr>
                <a:latin typeface="DejaVu Sans Condensed"/>
                <a:ea typeface="DejaVu Sans Condensed"/>
                <a:cs typeface="DejaVu Sans Condensed"/>
                <a:sym typeface="DejaVu Sans Condensed"/>
              </a:defRPr>
            </a:lvl4pPr>
            <a:lvl5pPr>
              <a:defRPr>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Bullet">
    <p:spTree>
      <p:nvGrpSpPr>
        <p:cNvPr id="1" name=""/>
        <p:cNvGrpSpPr/>
        <p:nvPr/>
      </p:nvGrpSpPr>
      <p:grpSpPr>
        <a:xfrm>
          <a:off x="0" y="0"/>
          <a:ext cx="0" cy="0"/>
          <a:chOff x="0" y="0"/>
          <a:chExt cx="0" cy="0"/>
        </a:xfrm>
      </p:grpSpPr>
      <p:pic>
        <p:nvPicPr>
          <p:cNvPr id="265"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66" name="Body Level One…"/>
          <p:cNvSpPr txBox="1">
            <a:spLocks noGrp="1"/>
          </p:cNvSpPr>
          <p:nvPr>
            <p:ph type="body" idx="1"/>
          </p:nvPr>
        </p:nvSpPr>
        <p:spPr>
          <a:xfrm>
            <a:off x="1752600" y="1397000"/>
            <a:ext cx="20866100" cy="11201400"/>
          </a:xfrm>
          <a:prstGeom prst="rect">
            <a:avLst/>
          </a:prstGeom>
          <a:effectLst>
            <a:outerShdw blurRad="50800" dist="38100" dir="5400000" rotWithShape="0">
              <a:srgbClr val="000000">
                <a:alpha val="40000"/>
              </a:srgbClr>
            </a:outerShdw>
          </a:effectLst>
        </p:spPr>
        <p:txBody>
          <a:bodyPr>
            <a:noAutofit/>
          </a:bodyPr>
          <a:lstStyle>
            <a:lvl1pPr marL="457200" indent="-457200">
              <a:lnSpc>
                <a:spcPct val="100000"/>
              </a:lnSpc>
              <a:buSzPct val="80000"/>
              <a:buChar char="•"/>
              <a:defRPr>
                <a:latin typeface="DejaVu Sans Condensed"/>
                <a:ea typeface="DejaVu Sans Condensed"/>
                <a:cs typeface="DejaVu Sans Condensed"/>
                <a:sym typeface="DejaVu Sans Condensed"/>
              </a:defRPr>
            </a:lvl1pPr>
            <a:lvl2pPr marL="457200" indent="-457200">
              <a:lnSpc>
                <a:spcPct val="100000"/>
              </a:lnSpc>
              <a:buSzPct val="80000"/>
              <a:buChar char="•"/>
              <a:defRPr>
                <a:latin typeface="DejaVu Sans Condensed"/>
                <a:ea typeface="DejaVu Sans Condensed"/>
                <a:cs typeface="DejaVu Sans Condensed"/>
                <a:sym typeface="DejaVu Sans Condensed"/>
              </a:defRPr>
            </a:lvl2pPr>
            <a:lvl3pPr marL="457200" indent="-457200">
              <a:lnSpc>
                <a:spcPct val="100000"/>
              </a:lnSpc>
              <a:buSzPct val="80000"/>
              <a:buChar char="•"/>
              <a:defRPr>
                <a:latin typeface="DejaVu Sans Condensed"/>
                <a:ea typeface="DejaVu Sans Condensed"/>
                <a:cs typeface="DejaVu Sans Condensed"/>
                <a:sym typeface="DejaVu Sans Condensed"/>
              </a:defRPr>
            </a:lvl3pPr>
            <a:lvl4pPr marL="457200" indent="-457200">
              <a:buSzPct val="80000"/>
              <a:buChar char="•"/>
              <a:defRPr>
                <a:latin typeface="DejaVu Sans Condensed"/>
                <a:ea typeface="DejaVu Sans Condensed"/>
                <a:cs typeface="DejaVu Sans Condensed"/>
                <a:sym typeface="DejaVu Sans Condensed"/>
              </a:defRPr>
            </a:lvl4pPr>
            <a:lvl5pPr marL="457200" indent="-457200">
              <a:buSzPct val="80000"/>
              <a:buChar char="•"/>
              <a:defRPr>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Default - 2_Title Slide">
    <p:spTree>
      <p:nvGrpSpPr>
        <p:cNvPr id="1" name=""/>
        <p:cNvGrpSpPr/>
        <p:nvPr/>
      </p:nvGrpSpPr>
      <p:grpSpPr>
        <a:xfrm>
          <a:off x="0" y="0"/>
          <a:ext cx="0" cy="0"/>
          <a:chOff x="0" y="0"/>
          <a:chExt cx="0" cy="0"/>
        </a:xfrm>
      </p:grpSpPr>
      <p:pic>
        <p:nvPicPr>
          <p:cNvPr id="274" name="Relevance of Genesis in Today's World_Scripture.jpg" descr="Relevance of Genesis in Today's World_Scripture.jpg"/>
          <p:cNvPicPr>
            <a:picLocks noChangeAspect="1"/>
          </p:cNvPicPr>
          <p:nvPr/>
        </p:nvPicPr>
        <p:blipFill>
          <a:blip r:embed="rId2"/>
          <a:stretch>
            <a:fillRect/>
          </a:stretch>
        </p:blipFill>
        <p:spPr>
          <a:xfrm>
            <a:off x="-36173" y="0"/>
            <a:ext cx="24461790" cy="13757964"/>
          </a:xfrm>
          <a:prstGeom prst="rect">
            <a:avLst/>
          </a:prstGeom>
        </p:spPr>
      </p:pic>
      <p:sp>
        <p:nvSpPr>
          <p:cNvPr id="27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Relevance copy 1">
    <p:spTree>
      <p:nvGrpSpPr>
        <p:cNvPr id="1" name=""/>
        <p:cNvGrpSpPr/>
        <p:nvPr/>
      </p:nvGrpSpPr>
      <p:grpSpPr>
        <a:xfrm>
          <a:off x="0" y="0"/>
          <a:ext cx="0" cy="0"/>
          <a:chOff x="0" y="0"/>
          <a:chExt cx="0" cy="0"/>
        </a:xfrm>
      </p:grpSpPr>
      <p:pic>
        <p:nvPicPr>
          <p:cNvPr id="282"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83" name="Title Text"/>
          <p:cNvSpPr txBox="1">
            <a:spLocks noGrp="1"/>
          </p:cNvSpPr>
          <p:nvPr>
            <p:ph type="title"/>
          </p:nvPr>
        </p:nvSpPr>
        <p:spPr>
          <a:xfrm>
            <a:off x="1778000" y="1384300"/>
            <a:ext cx="20828000" cy="9537700"/>
          </a:xfrm>
          <a:prstGeom prst="rect">
            <a:avLst/>
          </a:prstGeom>
          <a:effectLst>
            <a:outerShdw blurRad="50800" dist="38100" dir="5400000" rotWithShape="0">
              <a:srgbClr val="000000">
                <a:alpha val="40000"/>
              </a:srgbClr>
            </a:outerShdw>
          </a:effectLst>
        </p:spPr>
        <p:txBody>
          <a:bodyPr/>
          <a:lstStyle>
            <a:lvl1pPr>
              <a:defRPr sz="7200">
                <a:latin typeface="DejaVu Sans Condensed"/>
                <a:ea typeface="DejaVu Sans Condensed"/>
                <a:cs typeface="DejaVu Sans Condensed"/>
                <a:sym typeface="DejaVu Sans Condensed"/>
              </a:defRPr>
            </a:lvl1pPr>
          </a:lstStyle>
          <a:p>
            <a:r>
              <a:t>Title Text</a:t>
            </a:r>
          </a:p>
        </p:txBody>
      </p:sp>
      <p:sp>
        <p:nvSpPr>
          <p:cNvPr id="284" name="Body Level One…"/>
          <p:cNvSpPr txBox="1">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a:noAutofit/>
          </a:bodyPr>
          <a:lstStyle>
            <a:lvl1pPr>
              <a:lnSpc>
                <a:spcPct val="100000"/>
              </a:lnSpc>
              <a:defRPr sz="3600">
                <a:latin typeface="DejaVu Sans Condensed"/>
                <a:ea typeface="DejaVu Sans Condensed"/>
                <a:cs typeface="DejaVu Sans Condensed"/>
                <a:sym typeface="DejaVu Sans Condensed"/>
              </a:defRPr>
            </a:lvl1pPr>
            <a:lvl2pPr>
              <a:lnSpc>
                <a:spcPct val="100000"/>
              </a:lnSpc>
              <a:defRPr sz="3600">
                <a:latin typeface="DejaVu Sans Condensed"/>
                <a:ea typeface="DejaVu Sans Condensed"/>
                <a:cs typeface="DejaVu Sans Condensed"/>
                <a:sym typeface="DejaVu Sans Condensed"/>
              </a:defRPr>
            </a:lvl2pPr>
            <a:lvl3pPr>
              <a:lnSpc>
                <a:spcPct val="100000"/>
              </a:lnSpc>
              <a:defRPr sz="3600">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amp; Subtitle copy 10">
    <p:spTree>
      <p:nvGrpSpPr>
        <p:cNvPr id="1" name=""/>
        <p:cNvGrpSpPr/>
        <p:nvPr/>
      </p:nvGrpSpPr>
      <p:grpSpPr>
        <a:xfrm>
          <a:off x="0" y="0"/>
          <a:ext cx="0" cy="0"/>
          <a:chOff x="0" y="0"/>
          <a:chExt cx="0" cy="0"/>
        </a:xfrm>
      </p:grpSpPr>
      <p:sp>
        <p:nvSpPr>
          <p:cNvPr id="292" name="Rectangle"/>
          <p:cNvSpPr/>
          <p:nvPr/>
        </p:nvSpPr>
        <p:spPr>
          <a:xfrm>
            <a:off x="-177800" y="-165100"/>
            <a:ext cx="24726900" cy="13906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93"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94"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95"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Calibri"/>
                <a:ea typeface="Calibri"/>
                <a:cs typeface="Calibri"/>
                <a:sym typeface="Calibri"/>
              </a:defRPr>
            </a:lvl1pPr>
          </a:lstStyle>
          <a:p>
            <a:r>
              <a:t>Title Text</a:t>
            </a:r>
          </a:p>
        </p:txBody>
      </p:sp>
      <p:sp>
        <p:nvSpPr>
          <p:cNvPr id="2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Blue Rays copy 1">
    <p:spTree>
      <p:nvGrpSpPr>
        <p:cNvPr id="1" name=""/>
        <p:cNvGrpSpPr/>
        <p:nvPr/>
      </p:nvGrpSpPr>
      <p:grpSpPr>
        <a:xfrm>
          <a:off x="0" y="0"/>
          <a:ext cx="0" cy="0"/>
          <a:chOff x="0" y="0"/>
          <a:chExt cx="0" cy="0"/>
        </a:xfrm>
      </p:grpSpPr>
      <p:pic>
        <p:nvPicPr>
          <p:cNvPr id="31"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32" name="Title Text"/>
          <p:cNvSpPr txBox="1">
            <a:spLocks noGrp="1"/>
          </p:cNvSpPr>
          <p:nvPr>
            <p:ph type="title"/>
          </p:nvPr>
        </p:nvSpPr>
        <p:spPr>
          <a:xfrm>
            <a:off x="2413000" y="1384300"/>
            <a:ext cx="19558000" cy="8826500"/>
          </a:xfrm>
          <a:prstGeom prst="rect">
            <a:avLst/>
          </a:prstGeom>
          <a:effectLst>
            <a:outerShdw blurRad="50800" dist="38100" dir="5400000" rotWithShape="0">
              <a:srgbClr val="000000">
                <a:alpha val="40000"/>
              </a:srgbClr>
            </a:outerShdw>
          </a:effectLst>
        </p:spPr>
        <p:txBody>
          <a:bodyPr/>
          <a:lstStyle>
            <a:lvl1pPr>
              <a:defRPr sz="72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t>Title Text</a:t>
            </a:r>
          </a:p>
        </p:txBody>
      </p:sp>
      <p:sp>
        <p:nvSpPr>
          <p:cNvPr id="33" name="Body Level One…"/>
          <p:cNvSpPr txBox="1">
            <a:spLocks noGrp="1"/>
          </p:cNvSpPr>
          <p:nvPr>
            <p:ph type="body" sz="quarter" idx="1"/>
          </p:nvPr>
        </p:nvSpPr>
        <p:spPr>
          <a:xfrm>
            <a:off x="2413000" y="10198100"/>
            <a:ext cx="19558000" cy="2133600"/>
          </a:xfrm>
          <a:prstGeom prst="rect">
            <a:avLst/>
          </a:prstGeom>
          <a:effectLst>
            <a:outerShdw blurRad="50800" dist="38100" dir="5400000" rotWithShape="0">
              <a:srgbClr val="000000">
                <a:alpha val="40000"/>
              </a:srgbClr>
            </a:outerShdw>
          </a:effectLst>
        </p:spPr>
        <p:txBody>
          <a:bodyPr>
            <a:noAutofit/>
          </a:bodyPr>
          <a:lstStyle>
            <a:lvl1pPr>
              <a:lnSpc>
                <a:spcPct val="100000"/>
              </a:lnSpc>
              <a:defRPr sz="36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vl2pPr>
              <a:lnSpc>
                <a:spcPct val="100000"/>
              </a:lnSpc>
              <a:defRPr sz="36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2pPr>
            <a:lvl3pPr>
              <a:lnSpc>
                <a:spcPct val="100000"/>
              </a:lnSpc>
              <a:defRPr sz="36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pic>
        <p:nvPicPr>
          <p:cNvPr id="303"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304" name="Title Text"/>
          <p:cNvSpPr txBox="1">
            <a:spLocks noGrp="1"/>
          </p:cNvSpPr>
          <p:nvPr>
            <p:ph type="title"/>
          </p:nvPr>
        </p:nvSpPr>
        <p:spPr>
          <a:xfrm>
            <a:off x="1778231" y="1371600"/>
            <a:ext cx="20830713" cy="1930401"/>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Quicksand"/>
                <a:ea typeface="Quicksand"/>
                <a:cs typeface="Quicksand"/>
                <a:sym typeface="Quicksand"/>
              </a:defRPr>
            </a:lvl1pPr>
          </a:lstStyle>
          <a:p>
            <a:r>
              <a:t>Title Text</a:t>
            </a:r>
          </a:p>
        </p:txBody>
      </p:sp>
      <p:sp>
        <p:nvSpPr>
          <p:cNvPr id="305" name="Body Level One…"/>
          <p:cNvSpPr txBox="1">
            <a:spLocks noGrp="1"/>
          </p:cNvSpPr>
          <p:nvPr>
            <p:ph type="body" idx="1"/>
          </p:nvPr>
        </p:nvSpPr>
        <p:spPr>
          <a:xfrm>
            <a:off x="1765528" y="2971800"/>
            <a:ext cx="20868819" cy="10744200"/>
          </a:xfrm>
          <a:prstGeom prst="rect">
            <a:avLst/>
          </a:prstGeom>
          <a:ln>
            <a:round/>
          </a:ln>
        </p:spPr>
        <p:txBody>
          <a:bodyPr lIns="50800" tIns="50800" rIns="50800" bIns="50800">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0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4">
    <p:spTree>
      <p:nvGrpSpPr>
        <p:cNvPr id="1" name=""/>
        <p:cNvGrpSpPr/>
        <p:nvPr/>
      </p:nvGrpSpPr>
      <p:grpSpPr>
        <a:xfrm>
          <a:off x="0" y="0"/>
          <a:ext cx="0" cy="0"/>
          <a:chOff x="0" y="0"/>
          <a:chExt cx="0" cy="0"/>
        </a:xfrm>
      </p:grpSpPr>
      <p:sp>
        <p:nvSpPr>
          <p:cNvPr id="313" name="Rectangle"/>
          <p:cNvSpPr/>
          <p:nvPr/>
        </p:nvSpPr>
        <p:spPr>
          <a:xfrm>
            <a:off x="-177800" y="-165100"/>
            <a:ext cx="24739600" cy="13931900"/>
          </a:xfrm>
          <a:prstGeom prst="rect">
            <a:avLst/>
          </a:prstGeom>
          <a:solidFill>
            <a:srgbClr val="444444"/>
          </a:solidFill>
          <a:ln w="25400">
            <a:solidFill>
              <a:srgbClr val="444444"/>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314" name="Rounded Rectangle"/>
          <p:cNvSpPr/>
          <p:nvPr/>
        </p:nvSpPr>
        <p:spPr>
          <a:xfrm>
            <a:off x="-1473200" y="876300"/>
            <a:ext cx="26225500" cy="1816100"/>
          </a:xfrm>
          <a:prstGeom prst="roundRect">
            <a:avLst>
              <a:gd name="adj" fmla="val 10486"/>
            </a:avLst>
          </a:prstGeom>
          <a:solidFill>
            <a:srgbClr val="D6D6D6"/>
          </a:solidFill>
        </p:spPr>
        <p:txBody>
          <a:bodyPr lIns="0" tIns="0" rIns="0" bIns="0"/>
          <a:lstStyle/>
          <a:p>
            <a:pPr algn="ctr" defTabSz="914400">
              <a:defRPr sz="5600">
                <a:uFill>
                  <a:solidFill>
                    <a:srgbClr val="000000"/>
                  </a:solidFill>
                </a:uFill>
                <a:latin typeface="Gill Sans"/>
                <a:ea typeface="Gill Sans"/>
                <a:cs typeface="Gill Sans"/>
                <a:sym typeface="Gill Sans"/>
              </a:defRPr>
            </a:pPr>
            <a:endParaRPr/>
          </a:p>
        </p:txBody>
      </p:sp>
      <p:sp>
        <p:nvSpPr>
          <p:cNvPr id="315" name="Rounded Rectangle"/>
          <p:cNvSpPr/>
          <p:nvPr/>
        </p:nvSpPr>
        <p:spPr>
          <a:xfrm>
            <a:off x="-1155700" y="2832100"/>
            <a:ext cx="26225500" cy="800100"/>
          </a:xfrm>
          <a:prstGeom prst="roundRect">
            <a:avLst>
              <a:gd name="adj" fmla="val 23806"/>
            </a:avLst>
          </a:prstGeom>
          <a:solidFill>
            <a:srgbClr val="D6D6D6"/>
          </a:solidFill>
        </p:spPr>
        <p:txBody>
          <a:bodyPr lIns="0" tIns="0" rIns="0" bIns="0"/>
          <a:lstStyle/>
          <a:p>
            <a:pPr algn="ctr" defTabSz="914400">
              <a:defRPr sz="5600">
                <a:uFill>
                  <a:solidFill>
                    <a:srgbClr val="000000"/>
                  </a:solidFill>
                </a:uFill>
                <a:latin typeface="Gill Sans"/>
                <a:ea typeface="Gill Sans"/>
                <a:cs typeface="Gill Sans"/>
                <a:sym typeface="Gill Sans"/>
              </a:defRPr>
            </a:pPr>
            <a:endParaRPr/>
          </a:p>
        </p:txBody>
      </p:sp>
      <p:sp>
        <p:nvSpPr>
          <p:cNvPr id="316"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algn="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317"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1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332" name="Title Text"/>
          <p:cNvSpPr txBox="1">
            <a:spLocks noGrp="1"/>
          </p:cNvSpPr>
          <p:nvPr>
            <p:ph type="title"/>
          </p:nvPr>
        </p:nvSpPr>
        <p:spPr>
          <a:xfrm>
            <a:off x="1739900" y="2298700"/>
            <a:ext cx="20904200" cy="4635500"/>
          </a:xfrm>
          <a:prstGeom prst="rect">
            <a:avLst/>
          </a:prstGeom>
        </p:spPr>
        <p:txBody>
          <a:bodyPr lIns="50800" tIns="50800" rIns="50800" bIns="50800" anchor="b"/>
          <a:lstStyle>
            <a:lvl1pPr algn="ctr">
              <a:defRPr sz="11600">
                <a:solidFill>
                  <a:srgbClr val="000000"/>
                </a:solidFill>
                <a:latin typeface="Gill Sans"/>
                <a:ea typeface="Gill Sans"/>
                <a:cs typeface="Gill Sans"/>
                <a:sym typeface="Gill Sans"/>
              </a:defRPr>
            </a:lvl1pPr>
          </a:lstStyle>
          <a:p>
            <a:r>
              <a:t>Title Text</a:t>
            </a:r>
          </a:p>
        </p:txBody>
      </p:sp>
      <p:sp>
        <p:nvSpPr>
          <p:cNvPr id="333" name="Body Level One…"/>
          <p:cNvSpPr txBox="1">
            <a:spLocks noGrp="1"/>
          </p:cNvSpPr>
          <p:nvPr>
            <p:ph type="body" sz="quarter" idx="1"/>
          </p:nvPr>
        </p:nvSpPr>
        <p:spPr>
          <a:xfrm>
            <a:off x="1739900" y="7061200"/>
            <a:ext cx="20904200" cy="1587500"/>
          </a:xfrm>
          <a:prstGeom prst="rect">
            <a:avLst/>
          </a:prstGeom>
        </p:spPr>
        <p:txBody>
          <a:bodyPr lIns="50800" tIns="50800" rIns="50800" bIns="50800">
            <a:noAutofit/>
          </a:bodyPr>
          <a:lstStyle>
            <a:lvl1pPr algn="ctr">
              <a:lnSpc>
                <a:spcPct val="100000"/>
              </a:lnSpc>
              <a:defRPr sz="4800">
                <a:solidFill>
                  <a:srgbClr val="000000"/>
                </a:solidFill>
                <a:latin typeface="Gill Sans"/>
                <a:ea typeface="Gill Sans"/>
                <a:cs typeface="Gill Sans"/>
                <a:sym typeface="Gill Sans"/>
              </a:defRPr>
            </a:lvl1pPr>
            <a:lvl2pPr algn="ctr">
              <a:lnSpc>
                <a:spcPct val="100000"/>
              </a:lnSpc>
              <a:defRPr sz="4800">
                <a:solidFill>
                  <a:srgbClr val="000000"/>
                </a:solidFill>
                <a:latin typeface="Gill Sans"/>
                <a:ea typeface="Gill Sans"/>
                <a:cs typeface="Gill Sans"/>
                <a:sym typeface="Gill Sans"/>
              </a:defRPr>
            </a:lvl2pPr>
            <a:lvl3pPr algn="ctr">
              <a:lnSpc>
                <a:spcPct val="100000"/>
              </a:lnSpc>
              <a:defRPr sz="4800">
                <a:solidFill>
                  <a:srgbClr val="000000"/>
                </a:solidFill>
                <a:latin typeface="Gill Sans"/>
                <a:ea typeface="Gill Sans"/>
                <a:cs typeface="Gill Sans"/>
                <a:sym typeface="Gill Sans"/>
              </a:defRPr>
            </a:lvl3pPr>
            <a:lvl4pPr algn="ctr">
              <a:defRPr sz="4800">
                <a:solidFill>
                  <a:srgbClr val="000000"/>
                </a:solidFill>
                <a:latin typeface="Gill Sans"/>
                <a:ea typeface="Gill Sans"/>
                <a:cs typeface="Gill Sans"/>
                <a:sym typeface="Gill Sans"/>
              </a:defRPr>
            </a:lvl4pPr>
            <a:lvl5pPr algn="ctr">
              <a:defRPr sz="48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9">
    <p:spTree>
      <p:nvGrpSpPr>
        <p:cNvPr id="1" name=""/>
        <p:cNvGrpSpPr/>
        <p:nvPr/>
      </p:nvGrpSpPr>
      <p:grpSpPr>
        <a:xfrm>
          <a:off x="0" y="0"/>
          <a:ext cx="0" cy="0"/>
          <a:chOff x="0" y="0"/>
          <a:chExt cx="0" cy="0"/>
        </a:xfrm>
      </p:grpSpPr>
      <p:sp>
        <p:nvSpPr>
          <p:cNvPr id="341"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342"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343"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4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Quote WITH Pictures copy 2">
    <p:spTree>
      <p:nvGrpSpPr>
        <p:cNvPr id="1" name=""/>
        <p:cNvGrpSpPr/>
        <p:nvPr/>
      </p:nvGrpSpPr>
      <p:grpSpPr>
        <a:xfrm>
          <a:off x="0" y="0"/>
          <a:ext cx="0" cy="0"/>
          <a:chOff x="0" y="0"/>
          <a:chExt cx="0" cy="0"/>
        </a:xfrm>
      </p:grpSpPr>
      <p:pic>
        <p:nvPicPr>
          <p:cNvPr id="351" name="TextSlide.jpg" descr="TextSlid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352" name="Title Text"/>
          <p:cNvSpPr txBox="1">
            <a:spLocks noGrp="1"/>
          </p:cNvSpPr>
          <p:nvPr>
            <p:ph type="title"/>
          </p:nvPr>
        </p:nvSpPr>
        <p:spPr>
          <a:xfrm>
            <a:off x="1778000" y="1384300"/>
            <a:ext cx="20828000" cy="9537700"/>
          </a:xfrm>
          <a:prstGeom prst="rect">
            <a:avLst/>
          </a:prstGeom>
        </p:spPr>
        <p:txBody>
          <a:bodyPr/>
          <a:lstStyle>
            <a:lvl1pPr>
              <a:defRPr sz="72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t>Title Text</a:t>
            </a:r>
          </a:p>
        </p:txBody>
      </p:sp>
      <p:sp>
        <p:nvSpPr>
          <p:cNvPr id="353" name="Body Level One…"/>
          <p:cNvSpPr txBox="1">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anchor="b">
            <a:noAutofit/>
          </a:bodyPr>
          <a:lstStyle>
            <a:lvl1pPr>
              <a:lnSpc>
                <a:spcPct val="100000"/>
              </a:lnSpc>
              <a:defRPr sz="36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vl2pPr>
              <a:lnSpc>
                <a:spcPct val="100000"/>
              </a:lnSpc>
              <a:defRPr sz="36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2pPr>
            <a:lvl3pPr>
              <a:lnSpc>
                <a:spcPct val="100000"/>
              </a:lnSpc>
              <a:defRPr sz="36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le &amp; Subtitle copy 17">
    <p:spTree>
      <p:nvGrpSpPr>
        <p:cNvPr id="1" name=""/>
        <p:cNvGrpSpPr/>
        <p:nvPr/>
      </p:nvGrpSpPr>
      <p:grpSpPr>
        <a:xfrm>
          <a:off x="0" y="0"/>
          <a:ext cx="0" cy="0"/>
          <a:chOff x="0" y="0"/>
          <a:chExt cx="0" cy="0"/>
        </a:xfrm>
      </p:grpSpPr>
      <p:sp>
        <p:nvSpPr>
          <p:cNvPr id="361"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62"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63"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64"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Calibri"/>
                <a:ea typeface="Calibri"/>
                <a:cs typeface="Calibri"/>
                <a:sym typeface="Calibri"/>
              </a:defRPr>
            </a:lvl1pPr>
          </a:lstStyle>
          <a:p>
            <a:r>
              <a:t>Title Text</a:t>
            </a:r>
          </a:p>
        </p:txBody>
      </p:sp>
      <p:sp>
        <p:nvSpPr>
          <p:cNvPr id="3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itle &amp; Subtitle copy 7">
    <p:spTree>
      <p:nvGrpSpPr>
        <p:cNvPr id="1" name=""/>
        <p:cNvGrpSpPr/>
        <p:nvPr/>
      </p:nvGrpSpPr>
      <p:grpSpPr>
        <a:xfrm>
          <a:off x="0" y="0"/>
          <a:ext cx="0" cy="0"/>
          <a:chOff x="0" y="0"/>
          <a:chExt cx="0" cy="0"/>
        </a:xfrm>
      </p:grpSpPr>
      <p:sp>
        <p:nvSpPr>
          <p:cNvPr id="37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le &amp; Subtitle copy 11">
    <p:spTree>
      <p:nvGrpSpPr>
        <p:cNvPr id="1" name=""/>
        <p:cNvGrpSpPr/>
        <p:nvPr/>
      </p:nvGrpSpPr>
      <p:grpSpPr>
        <a:xfrm>
          <a:off x="0" y="0"/>
          <a:ext cx="0" cy="0"/>
          <a:chOff x="0" y="0"/>
          <a:chExt cx="0" cy="0"/>
        </a:xfrm>
      </p:grpSpPr>
      <p:sp>
        <p:nvSpPr>
          <p:cNvPr id="380" name="Rectangle"/>
          <p:cNvSpPr/>
          <p:nvPr/>
        </p:nvSpPr>
        <p:spPr>
          <a:xfrm>
            <a:off x="-177800" y="-165100"/>
            <a:ext cx="24726900" cy="13906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81"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82" name="Rounded Rectangle"/>
          <p:cNvSpPr/>
          <p:nvPr/>
        </p:nvSpPr>
        <p:spPr>
          <a:xfrm>
            <a:off x="-1155700" y="2832100"/>
            <a:ext cx="26225500" cy="368300"/>
          </a:xfrm>
          <a:prstGeom prst="roundRect">
            <a:avLst>
              <a:gd name="adj" fmla="val 5000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83"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Calibri"/>
                <a:ea typeface="Calibri"/>
                <a:cs typeface="Calibri"/>
                <a:sym typeface="Calibri"/>
              </a:defRPr>
            </a:lvl1pPr>
          </a:lstStyle>
          <a:p>
            <a:r>
              <a:t>Title Text</a:t>
            </a:r>
          </a:p>
        </p:txBody>
      </p:sp>
      <p:sp>
        <p:nvSpPr>
          <p:cNvPr id="3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Default - 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1" name="Title Text"/>
          <p:cNvSpPr txBox="1">
            <a:spLocks noGrp="1"/>
          </p:cNvSpPr>
          <p:nvPr>
            <p:ph type="title"/>
          </p:nvPr>
        </p:nvSpPr>
        <p:spPr>
          <a:xfrm>
            <a:off x="2384018" y="358775"/>
            <a:ext cx="19624055" cy="3429001"/>
          </a:xfrm>
          <a:prstGeom prst="rect">
            <a:avLst/>
          </a:prstGeom>
          <a:ln w="9525">
            <a:round/>
          </a:ln>
        </p:spPr>
        <p:txBody>
          <a:bodyPr lIns="76200" tIns="76200" rIns="76200" bIns="76200" anchor="ctr"/>
          <a:lstStyle>
            <a:lvl1pPr algn="ctr" defTabSz="1530899">
              <a:defRPr sz="14000" b="1">
                <a:solidFill>
                  <a:srgbClr val="FFFFFF"/>
                </a:solidFill>
                <a:uFill>
                  <a:solidFill>
                    <a:srgbClr val="FFFFFF"/>
                  </a:solidFill>
                </a:uFill>
                <a:latin typeface="Arial"/>
                <a:ea typeface="Arial"/>
                <a:cs typeface="Arial"/>
                <a:sym typeface="Arial"/>
              </a:defRPr>
            </a:lvl1pPr>
          </a:lstStyle>
          <a:p>
            <a:r>
              <a:t>Title Text</a:t>
            </a:r>
          </a:p>
        </p:txBody>
      </p:sp>
      <p:sp>
        <p:nvSpPr>
          <p:cNvPr id="392" name="Body Level One…"/>
          <p:cNvSpPr txBox="1">
            <a:spLocks noGrp="1"/>
          </p:cNvSpPr>
          <p:nvPr>
            <p:ph type="body" idx="1"/>
          </p:nvPr>
        </p:nvSpPr>
        <p:spPr>
          <a:xfrm>
            <a:off x="1219358" y="3200401"/>
            <a:ext cx="21948460" cy="10515600"/>
          </a:xfrm>
          <a:prstGeom prst="rect">
            <a:avLst/>
          </a:prstGeom>
          <a:ln>
            <a:round/>
          </a:ln>
        </p:spPr>
        <p:txBody>
          <a:bodyPr lIns="101600" tIns="101600" rIns="101600" bIns="101600">
            <a:noAutofit/>
          </a:bodyPr>
          <a:lstStyle>
            <a:lvl1pPr marL="1489318" indent="-956339" defTabSz="1530899">
              <a:lnSpc>
                <a:spcPct val="100000"/>
              </a:lnSpc>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1pPr>
            <a:lvl2pPr marL="2233978" indent="-960119" defTabSz="1530899">
              <a:lnSpc>
                <a:spcPct val="100000"/>
              </a:lnSpc>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2pPr>
            <a:lvl3pPr marL="2974857" indent="-956340" defTabSz="1530899">
              <a:lnSpc>
                <a:spcPct val="100000"/>
              </a:lnSpc>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3pPr>
            <a:lvl4pPr marL="3719515" indent="-956340" defTabSz="1530899">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4pPr>
            <a:lvl5pPr marL="4464176" indent="-956340" defTabSz="1530899">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9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ue Rays blank">
    <p:spTree>
      <p:nvGrpSpPr>
        <p:cNvPr id="1" name=""/>
        <p:cNvGrpSpPr/>
        <p:nvPr/>
      </p:nvGrpSpPr>
      <p:grpSpPr>
        <a:xfrm>
          <a:off x="0" y="0"/>
          <a:ext cx="0" cy="0"/>
          <a:chOff x="0" y="0"/>
          <a:chExt cx="0" cy="0"/>
        </a:xfrm>
      </p:grpSpPr>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Default - 3_Title and Content">
    <p:spTree>
      <p:nvGrpSpPr>
        <p:cNvPr id="1" name=""/>
        <p:cNvGrpSpPr/>
        <p:nvPr/>
      </p:nvGrpSpPr>
      <p:grpSpPr>
        <a:xfrm>
          <a:off x="0" y="0"/>
          <a:ext cx="0" cy="0"/>
          <a:chOff x="0" y="0"/>
          <a:chExt cx="0" cy="0"/>
        </a:xfrm>
      </p:grpSpPr>
      <p:pic>
        <p:nvPicPr>
          <p:cNvPr id="400"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01" name="Click to edit Master text styles"/>
          <p:cNvSpPr txBox="1">
            <a:spLocks noGrp="1"/>
          </p:cNvSpPr>
          <p:nvPr>
            <p:ph type="body" sz="quarter" idx="13"/>
          </p:nvPr>
        </p:nvSpPr>
        <p:spPr>
          <a:xfrm>
            <a:off x="1753168" y="10820400"/>
            <a:ext cx="20868819" cy="1701801"/>
          </a:xfrm>
          <a:prstGeom prst="rect">
            <a:avLst/>
          </a:prstGeom>
          <a:ln w="9525">
            <a:round/>
          </a:ln>
        </p:spPr>
        <p:txBody>
          <a:bodyPr>
            <a:noAutofit/>
          </a:bodyPr>
          <a:lstStyle>
            <a:lvl1pPr defTabSz="914400">
              <a:lnSpc>
                <a:spcPct val="100000"/>
              </a:lnSpc>
              <a:buClr>
                <a:srgbClr val="FFFED5"/>
              </a:buClr>
              <a:defRPr sz="3600">
                <a:solidFill>
                  <a:srgbClr val="FFFED5"/>
                </a:solidFill>
                <a:effectLst>
                  <a:outerShdw blurRad="38100" dist="38100" dir="2700000" rotWithShape="0">
                    <a:srgbClr val="000000">
                      <a:alpha val="43137"/>
                    </a:srgbClr>
                  </a:outerShdw>
                </a:effectLst>
                <a:uFill>
                  <a:solidFill>
                    <a:srgbClr val="FFFED5"/>
                  </a:solidFill>
                </a:uFill>
                <a:latin typeface="DejaVu Sans Condensed"/>
                <a:ea typeface="DejaVu Sans Condensed"/>
                <a:cs typeface="DejaVu Sans Condensed"/>
                <a:sym typeface="DejaVu Sans Condensed"/>
              </a:defRPr>
            </a:lvl1pPr>
          </a:lstStyle>
          <a:p>
            <a:r>
              <a:t>Click to edit Master text styles</a:t>
            </a:r>
          </a:p>
        </p:txBody>
      </p:sp>
      <p:sp>
        <p:nvSpPr>
          <p:cNvPr id="402" name="Body Level One…"/>
          <p:cNvSpPr txBox="1">
            <a:spLocks noGrp="1"/>
          </p:cNvSpPr>
          <p:nvPr>
            <p:ph type="body" idx="1"/>
          </p:nvPr>
        </p:nvSpPr>
        <p:spPr>
          <a:xfrm>
            <a:off x="1765528" y="1498600"/>
            <a:ext cx="20868819" cy="9245600"/>
          </a:xfrm>
          <a:prstGeom prst="rect">
            <a:avLst/>
          </a:prstGeom>
          <a:ln w="9525">
            <a:round/>
          </a:ln>
        </p:spPr>
        <p:txBody>
          <a:bodyPr>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0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
    <p:spTree>
      <p:nvGrpSpPr>
        <p:cNvPr id="1" name=""/>
        <p:cNvGrpSpPr/>
        <p:nvPr/>
      </p:nvGrpSpPr>
      <p:grpSpPr>
        <a:xfrm>
          <a:off x="0" y="0"/>
          <a:ext cx="0" cy="0"/>
          <a:chOff x="0" y="0"/>
          <a:chExt cx="0" cy="0"/>
        </a:xfrm>
      </p:grpSpPr>
      <p:pic>
        <p:nvPicPr>
          <p:cNvPr id="410"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11" name="Title Text"/>
          <p:cNvSpPr txBox="1">
            <a:spLocks noGrp="1"/>
          </p:cNvSpPr>
          <p:nvPr>
            <p:ph type="title"/>
          </p:nvPr>
        </p:nvSpPr>
        <p:spPr>
          <a:xfrm>
            <a:off x="1778231" y="1371600"/>
            <a:ext cx="20830713" cy="1930401"/>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Quicksand"/>
                <a:ea typeface="Quicksand"/>
                <a:cs typeface="Quicksand"/>
                <a:sym typeface="Quicksand"/>
              </a:defRPr>
            </a:lvl1pPr>
          </a:lstStyle>
          <a:p>
            <a:r>
              <a:t>Title Text</a:t>
            </a:r>
          </a:p>
        </p:txBody>
      </p:sp>
      <p:sp>
        <p:nvSpPr>
          <p:cNvPr id="412" name="Body Level One…"/>
          <p:cNvSpPr txBox="1">
            <a:spLocks noGrp="1"/>
          </p:cNvSpPr>
          <p:nvPr>
            <p:ph type="body" idx="1"/>
          </p:nvPr>
        </p:nvSpPr>
        <p:spPr>
          <a:xfrm>
            <a:off x="1765528" y="2971800"/>
            <a:ext cx="20868819" cy="10744200"/>
          </a:xfrm>
          <a:prstGeom prst="rect">
            <a:avLst/>
          </a:prstGeom>
          <a:ln>
            <a:round/>
          </a:ln>
        </p:spPr>
        <p:txBody>
          <a:bodyPr lIns="50800" tIns="50800" rIns="50800" bIns="50800">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1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Blue Rays copy 2">
    <p:spTree>
      <p:nvGrpSpPr>
        <p:cNvPr id="1" name=""/>
        <p:cNvGrpSpPr/>
        <p:nvPr/>
      </p:nvGrpSpPr>
      <p:grpSpPr>
        <a:xfrm>
          <a:off x="0" y="0"/>
          <a:ext cx="0" cy="0"/>
          <a:chOff x="0" y="0"/>
          <a:chExt cx="0" cy="0"/>
        </a:xfrm>
      </p:grpSpPr>
      <p:sp>
        <p:nvSpPr>
          <p:cNvPr id="4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sp>
        <p:nvSpPr>
          <p:cNvPr id="427"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428" name="image9.png" descr="image9.png"/>
          <p:cNvPicPr>
            <a:picLocks noChangeAspect="1"/>
          </p:cNvPicPr>
          <p:nvPr/>
        </p:nvPicPr>
        <p:blipFill>
          <a:blip r:embed="rId2"/>
          <a:stretch>
            <a:fillRect/>
          </a:stretch>
        </p:blipFill>
        <p:spPr>
          <a:xfrm>
            <a:off x="15521423" y="10274300"/>
            <a:ext cx="5601430" cy="2566989"/>
          </a:xfrm>
          <a:prstGeom prst="rect">
            <a:avLst/>
          </a:prstGeom>
        </p:spPr>
      </p:pic>
      <p:sp>
        <p:nvSpPr>
          <p:cNvPr id="429"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430" name="Body Level One…"/>
          <p:cNvSpPr txBox="1">
            <a:spLocks noGrp="1"/>
          </p:cNvSpPr>
          <p:nvPr>
            <p:ph type="body" idx="1"/>
          </p:nvPr>
        </p:nvSpPr>
        <p:spPr>
          <a:xfrm>
            <a:off x="1219358" y="3200404"/>
            <a:ext cx="21948460" cy="10515596"/>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3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5_Default Design">
    <p:bg>
      <p:bgPr>
        <a:solidFill>
          <a:srgbClr val="000000"/>
        </a:solidFill>
        <a:effectLst/>
      </p:bgPr>
    </p:bg>
    <p:spTree>
      <p:nvGrpSpPr>
        <p:cNvPr id="1" name=""/>
        <p:cNvGrpSpPr/>
        <p:nvPr/>
      </p:nvGrpSpPr>
      <p:grpSpPr>
        <a:xfrm>
          <a:off x="0" y="0"/>
          <a:ext cx="0" cy="0"/>
          <a:chOff x="0" y="0"/>
          <a:chExt cx="0" cy="0"/>
        </a:xfrm>
      </p:grpSpPr>
      <p:sp>
        <p:nvSpPr>
          <p:cNvPr id="446" name="Title Text"/>
          <p:cNvSpPr txBox="1">
            <a:spLocks noGrp="1"/>
          </p:cNvSpPr>
          <p:nvPr>
            <p:ph type="title"/>
          </p:nvPr>
        </p:nvSpPr>
        <p:spPr>
          <a:xfrm>
            <a:off x="1219200" y="184149"/>
            <a:ext cx="21945600" cy="3016251"/>
          </a:xfrm>
          <a:prstGeom prst="rect">
            <a:avLst/>
          </a:prstGeom>
        </p:spPr>
        <p:txBody>
          <a:bodyPr lIns="50800" tIns="50800" rIns="50800" bIns="50800" anchor="ctr"/>
          <a:lstStyle>
            <a:lvl1pPr marL="81280" marR="81280" algn="ctr"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447" name="Body Level One…"/>
          <p:cNvSpPr txBox="1">
            <a:spLocks noGrp="1"/>
          </p:cNvSpPr>
          <p:nvPr>
            <p:ph type="body" idx="1"/>
          </p:nvPr>
        </p:nvSpPr>
        <p:spPr>
          <a:xfrm>
            <a:off x="1219200" y="3200400"/>
            <a:ext cx="21945600" cy="10515600"/>
          </a:xfrm>
          <a:prstGeom prst="rect">
            <a:avLst/>
          </a:prstGeom>
        </p:spPr>
        <p:txBody>
          <a:bodyPr lIns="50800" tIns="50800" rIns="50800" bIns="50800">
            <a:noAutofit/>
          </a:bodyPr>
          <a:lstStyle>
            <a:lvl1pPr marL="383540" marR="81280" indent="-342900" defTabSz="1828800">
              <a:lnSpc>
                <a:spcPct val="100000"/>
              </a:lnSpc>
              <a:spcBef>
                <a:spcPts val="1400"/>
              </a:spcBef>
              <a:buSzPct val="100000"/>
              <a:buChar char="•"/>
              <a:defRPr sz="6400">
                <a:solidFill>
                  <a:srgbClr val="000000"/>
                </a:solidFill>
                <a:uFill>
                  <a:solidFill>
                    <a:srgbClr val="000000"/>
                  </a:solidFill>
                </a:uFill>
              </a:defRPr>
            </a:lvl1pPr>
            <a:lvl2pPr marL="783590" marR="81280" indent="-285750" defTabSz="1828800">
              <a:lnSpc>
                <a:spcPct val="100000"/>
              </a:lnSpc>
              <a:spcBef>
                <a:spcPts val="1200"/>
              </a:spcBef>
              <a:buSzPct val="100000"/>
              <a:buChar char="–"/>
              <a:defRPr sz="5600">
                <a:solidFill>
                  <a:srgbClr val="000000"/>
                </a:solidFill>
                <a:uFill>
                  <a:solidFill>
                    <a:srgbClr val="000000"/>
                  </a:solidFill>
                </a:uFill>
              </a:defRPr>
            </a:lvl2pPr>
            <a:lvl3pPr marL="1183639" marR="81280" indent="-228600" defTabSz="1828800">
              <a:lnSpc>
                <a:spcPct val="100000"/>
              </a:lnSpc>
              <a:spcBef>
                <a:spcPts val="1100"/>
              </a:spcBef>
              <a:buSzPct val="100000"/>
              <a:buChar char="•"/>
              <a:defRPr sz="4800">
                <a:solidFill>
                  <a:srgbClr val="000000"/>
                </a:solidFill>
                <a:uFill>
                  <a:solidFill>
                    <a:srgbClr val="000000"/>
                  </a:solidFill>
                </a:uFill>
              </a:defRPr>
            </a:lvl3pPr>
            <a:lvl4pPr marL="1640839" marR="81280" indent="-228600" defTabSz="1828800">
              <a:spcBef>
                <a:spcPts val="900"/>
              </a:spcBef>
              <a:buSzPct val="100000"/>
              <a:buChar char="–"/>
              <a:defRPr sz="4000">
                <a:solidFill>
                  <a:srgbClr val="000000"/>
                </a:solidFill>
                <a:uFill>
                  <a:solidFill>
                    <a:srgbClr val="000000"/>
                  </a:solidFill>
                </a:uFill>
              </a:defRPr>
            </a:lvl4pPr>
            <a:lvl5pPr marL="2098039" marR="81280" indent="-228600" defTabSz="1828800">
              <a:spcBef>
                <a:spcPts val="900"/>
              </a:spcBef>
              <a:buSzPct val="100000"/>
              <a:buChar char="»"/>
              <a:defRPr sz="4000">
                <a:solidFill>
                  <a:srgbClr val="000000"/>
                </a:solidFill>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448"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17_Default Design">
    <p:bg>
      <p:bgPr>
        <a:solidFill>
          <a:srgbClr val="000000"/>
        </a:solidFill>
        <a:effectLst/>
      </p:bgPr>
    </p:bg>
    <p:spTree>
      <p:nvGrpSpPr>
        <p:cNvPr id="1" name=""/>
        <p:cNvGrpSpPr/>
        <p:nvPr/>
      </p:nvGrpSpPr>
      <p:grpSpPr>
        <a:xfrm>
          <a:off x="0" y="0"/>
          <a:ext cx="0" cy="0"/>
          <a:chOff x="0" y="0"/>
          <a:chExt cx="0" cy="0"/>
        </a:xfrm>
      </p:grpSpPr>
      <p:sp>
        <p:nvSpPr>
          <p:cNvPr id="455" name="Title Text"/>
          <p:cNvSpPr txBox="1">
            <a:spLocks noGrp="1"/>
          </p:cNvSpPr>
          <p:nvPr>
            <p:ph type="title"/>
          </p:nvPr>
        </p:nvSpPr>
        <p:spPr>
          <a:xfrm>
            <a:off x="1219200" y="184149"/>
            <a:ext cx="21945600" cy="3016251"/>
          </a:xfrm>
          <a:prstGeom prst="rect">
            <a:avLst/>
          </a:prstGeom>
        </p:spPr>
        <p:txBody>
          <a:bodyPr lIns="50800" tIns="50800" rIns="50800" bIns="50800" anchor="ctr"/>
          <a:lstStyle>
            <a:lvl1pPr marL="81280" marR="81280" algn="ctr"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456" name="Body Level One…"/>
          <p:cNvSpPr txBox="1">
            <a:spLocks noGrp="1"/>
          </p:cNvSpPr>
          <p:nvPr>
            <p:ph type="body" idx="1"/>
          </p:nvPr>
        </p:nvSpPr>
        <p:spPr>
          <a:xfrm>
            <a:off x="1219200" y="3200400"/>
            <a:ext cx="21945600" cy="10515600"/>
          </a:xfrm>
          <a:prstGeom prst="rect">
            <a:avLst/>
          </a:prstGeom>
        </p:spPr>
        <p:txBody>
          <a:bodyPr lIns="50800" tIns="50800" rIns="50800" bIns="50800">
            <a:noAutofit/>
          </a:bodyPr>
          <a:lstStyle>
            <a:lvl1pPr marL="383540" marR="81280" indent="-342900" defTabSz="1828800">
              <a:lnSpc>
                <a:spcPct val="100000"/>
              </a:lnSpc>
              <a:spcBef>
                <a:spcPts val="1400"/>
              </a:spcBef>
              <a:buSzPct val="100000"/>
              <a:buChar char="•"/>
              <a:defRPr sz="6400">
                <a:solidFill>
                  <a:srgbClr val="000000"/>
                </a:solidFill>
                <a:uFill>
                  <a:solidFill>
                    <a:srgbClr val="000000"/>
                  </a:solidFill>
                </a:uFill>
              </a:defRPr>
            </a:lvl1pPr>
            <a:lvl2pPr marL="783590" marR="81280" indent="-285750" defTabSz="1828800">
              <a:lnSpc>
                <a:spcPct val="100000"/>
              </a:lnSpc>
              <a:spcBef>
                <a:spcPts val="1200"/>
              </a:spcBef>
              <a:buSzPct val="100000"/>
              <a:buChar char="–"/>
              <a:defRPr sz="5600">
                <a:solidFill>
                  <a:srgbClr val="000000"/>
                </a:solidFill>
                <a:uFill>
                  <a:solidFill>
                    <a:srgbClr val="000000"/>
                  </a:solidFill>
                </a:uFill>
              </a:defRPr>
            </a:lvl2pPr>
            <a:lvl3pPr marL="1183639" marR="81280" indent="-228600" defTabSz="1828800">
              <a:lnSpc>
                <a:spcPct val="100000"/>
              </a:lnSpc>
              <a:spcBef>
                <a:spcPts val="1100"/>
              </a:spcBef>
              <a:buSzPct val="100000"/>
              <a:buChar char="•"/>
              <a:defRPr sz="4800">
                <a:solidFill>
                  <a:srgbClr val="000000"/>
                </a:solidFill>
                <a:uFill>
                  <a:solidFill>
                    <a:srgbClr val="000000"/>
                  </a:solidFill>
                </a:uFill>
              </a:defRPr>
            </a:lvl3pPr>
            <a:lvl4pPr marL="1640839" marR="81280" indent="-228600" defTabSz="1828800">
              <a:spcBef>
                <a:spcPts val="900"/>
              </a:spcBef>
              <a:buSzPct val="100000"/>
              <a:buChar char="–"/>
              <a:defRPr sz="4000">
                <a:solidFill>
                  <a:srgbClr val="000000"/>
                </a:solidFill>
                <a:uFill>
                  <a:solidFill>
                    <a:srgbClr val="000000"/>
                  </a:solidFill>
                </a:uFill>
              </a:defRPr>
            </a:lvl4pPr>
            <a:lvl5pPr marL="2098039" marR="81280" indent="-228600" defTabSz="1828800">
              <a:spcBef>
                <a:spcPts val="900"/>
              </a:spcBef>
              <a:buSzPct val="100000"/>
              <a:buChar char="»"/>
              <a:defRPr sz="4000">
                <a:solidFill>
                  <a:srgbClr val="000000"/>
                </a:solidFill>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457"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Default - Black copy 1">
    <p:spTree>
      <p:nvGrpSpPr>
        <p:cNvPr id="1" name=""/>
        <p:cNvGrpSpPr/>
        <p:nvPr/>
      </p:nvGrpSpPr>
      <p:grpSpPr>
        <a:xfrm>
          <a:off x="0" y="0"/>
          <a:ext cx="0" cy="0"/>
          <a:chOff x="0" y="0"/>
          <a:chExt cx="0" cy="0"/>
        </a:xfrm>
      </p:grpSpPr>
      <p:sp>
        <p:nvSpPr>
          <p:cNvPr id="464"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465"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Blue Rays copy 4">
    <p:spTree>
      <p:nvGrpSpPr>
        <p:cNvPr id="1" name=""/>
        <p:cNvGrpSpPr/>
        <p:nvPr/>
      </p:nvGrpSpPr>
      <p:grpSpPr>
        <a:xfrm>
          <a:off x="0" y="0"/>
          <a:ext cx="0" cy="0"/>
          <a:chOff x="0" y="0"/>
          <a:chExt cx="0" cy="0"/>
        </a:xfrm>
      </p:grpSpPr>
      <p:pic>
        <p:nvPicPr>
          <p:cNvPr id="472" name="Image" descr="Image"/>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73"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474"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Blue Rays copy 5">
    <p:spTree>
      <p:nvGrpSpPr>
        <p:cNvPr id="1" name=""/>
        <p:cNvGrpSpPr/>
        <p:nvPr/>
      </p:nvGrpSpPr>
      <p:grpSpPr>
        <a:xfrm>
          <a:off x="0" y="0"/>
          <a:ext cx="0" cy="0"/>
          <a:chOff x="0" y="0"/>
          <a:chExt cx="0" cy="0"/>
        </a:xfrm>
      </p:grpSpPr>
      <p:pic>
        <p:nvPicPr>
          <p:cNvPr id="482" name="Image" descr="Image"/>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83"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484"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Blue Rays copy 6">
    <p:spTree>
      <p:nvGrpSpPr>
        <p:cNvPr id="1" name=""/>
        <p:cNvGrpSpPr/>
        <p:nvPr/>
      </p:nvGrpSpPr>
      <p:grpSpPr>
        <a:xfrm>
          <a:off x="0" y="0"/>
          <a:ext cx="0" cy="0"/>
          <a:chOff x="0" y="0"/>
          <a:chExt cx="0" cy="0"/>
        </a:xfrm>
      </p:grpSpPr>
      <p:pic>
        <p:nvPicPr>
          <p:cNvPr id="492" name="Image" descr="Image"/>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93"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494"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ue Rays copy 3">
    <p:spTree>
      <p:nvGrpSpPr>
        <p:cNvPr id="1" name=""/>
        <p:cNvGrpSpPr/>
        <p:nvPr/>
      </p:nvGrpSpPr>
      <p:grpSpPr>
        <a:xfrm>
          <a:off x="0" y="0"/>
          <a:ext cx="0" cy="0"/>
          <a:chOff x="0" y="0"/>
          <a:chExt cx="0" cy="0"/>
        </a:xfrm>
      </p:grpSpPr>
      <p:pic>
        <p:nvPicPr>
          <p:cNvPr id="48"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9" name="Title Text"/>
          <p:cNvSpPr txBox="1">
            <a:spLocks noGrp="1"/>
          </p:cNvSpPr>
          <p:nvPr>
            <p:ph type="title"/>
          </p:nvPr>
        </p:nvSpPr>
        <p:spPr>
          <a:xfrm>
            <a:off x="1778000" y="1384300"/>
            <a:ext cx="20828000" cy="10045700"/>
          </a:xfrm>
          <a:prstGeom prst="rect">
            <a:avLst/>
          </a:prstGeom>
          <a:effectLst>
            <a:outerShdw blurRad="50800" dist="38100" dir="5400000" rotWithShape="0">
              <a:srgbClr val="000000">
                <a:alpha val="40000"/>
              </a:srgbClr>
            </a:outerShdw>
          </a:effectLst>
        </p:spPr>
        <p:txBody>
          <a:bodyPr/>
          <a:lstStyle>
            <a:lvl1pPr>
              <a:defRPr sz="72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t>Title Text</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0">
    <p:spTree>
      <p:nvGrpSpPr>
        <p:cNvPr id="1" name=""/>
        <p:cNvGrpSpPr/>
        <p:nvPr/>
      </p:nvGrpSpPr>
      <p:grpSpPr>
        <a:xfrm>
          <a:off x="0" y="0"/>
          <a:ext cx="0" cy="0"/>
          <a:chOff x="0" y="0"/>
          <a:chExt cx="0" cy="0"/>
        </a:xfrm>
      </p:grpSpPr>
      <p:sp>
        <p:nvSpPr>
          <p:cNvPr id="502"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503"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504"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marL="342900" indent="-342900"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marL="742950" indent="-285750"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marL="1143000" indent="-228600"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marL="16002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marL="20574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0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000000"/>
        </a:solidFill>
        <a:effectLst/>
      </p:bgPr>
    </p:bg>
    <p:spTree>
      <p:nvGrpSpPr>
        <p:cNvPr id="1" name=""/>
        <p:cNvGrpSpPr/>
        <p:nvPr/>
      </p:nvGrpSpPr>
      <p:grpSpPr>
        <a:xfrm>
          <a:off x="0" y="0"/>
          <a:ext cx="0" cy="0"/>
          <a:chOff x="0" y="0"/>
          <a:chExt cx="0" cy="0"/>
        </a:xfrm>
      </p:grpSpPr>
      <p:sp>
        <p:nvSpPr>
          <p:cNvPr id="512" name="Title Text"/>
          <p:cNvSpPr txBox="1">
            <a:spLocks noGrp="1"/>
          </p:cNvSpPr>
          <p:nvPr>
            <p:ph type="title"/>
          </p:nvPr>
        </p:nvSpPr>
        <p:spPr>
          <a:xfrm>
            <a:off x="1739900" y="2298700"/>
            <a:ext cx="20904200" cy="4635500"/>
          </a:xfrm>
          <a:prstGeom prst="rect">
            <a:avLst/>
          </a:prstGeom>
        </p:spPr>
        <p:txBody>
          <a:bodyPr lIns="50800" tIns="50800" rIns="50800" bIns="50800" anchor="b"/>
          <a:lstStyle>
            <a:lvl1pPr algn="ctr">
              <a:defRPr sz="11600">
                <a:solidFill>
                  <a:srgbClr val="FFFFFF"/>
                </a:solidFill>
                <a:latin typeface="Gill Sans"/>
                <a:ea typeface="Gill Sans"/>
                <a:cs typeface="Gill Sans"/>
                <a:sym typeface="Gill Sans"/>
              </a:defRPr>
            </a:lvl1pPr>
          </a:lstStyle>
          <a:p>
            <a:r>
              <a:t>Title Text</a:t>
            </a:r>
          </a:p>
        </p:txBody>
      </p:sp>
      <p:sp>
        <p:nvSpPr>
          <p:cNvPr id="513" name="Body Level One…"/>
          <p:cNvSpPr txBox="1">
            <a:spLocks noGrp="1"/>
          </p:cNvSpPr>
          <p:nvPr>
            <p:ph type="body" sz="quarter" idx="1"/>
          </p:nvPr>
        </p:nvSpPr>
        <p:spPr>
          <a:xfrm>
            <a:off x="1739900" y="7061200"/>
            <a:ext cx="20904200" cy="1587500"/>
          </a:xfrm>
          <a:prstGeom prst="rect">
            <a:avLst/>
          </a:prstGeom>
        </p:spPr>
        <p:txBody>
          <a:bodyPr lIns="50800" tIns="50800" rIns="50800" bIns="50800">
            <a:noAutofit/>
          </a:bodyPr>
          <a:lstStyle>
            <a:lvl1pPr algn="ctr">
              <a:lnSpc>
                <a:spcPct val="100000"/>
              </a:lnSpc>
              <a:defRPr sz="4800">
                <a:solidFill>
                  <a:srgbClr val="FFFFFF"/>
                </a:solidFill>
                <a:latin typeface="Gill Sans"/>
                <a:ea typeface="Gill Sans"/>
                <a:cs typeface="Gill Sans"/>
                <a:sym typeface="Gill Sans"/>
              </a:defRPr>
            </a:lvl1pPr>
            <a:lvl2pPr algn="ctr">
              <a:lnSpc>
                <a:spcPct val="100000"/>
              </a:lnSpc>
              <a:defRPr sz="4800">
                <a:solidFill>
                  <a:srgbClr val="FFFFFF"/>
                </a:solidFill>
                <a:latin typeface="Gill Sans"/>
                <a:ea typeface="Gill Sans"/>
                <a:cs typeface="Gill Sans"/>
                <a:sym typeface="Gill Sans"/>
              </a:defRPr>
            </a:lvl2pPr>
            <a:lvl3pPr algn="ctr">
              <a:lnSpc>
                <a:spcPct val="100000"/>
              </a:lnSpc>
              <a:defRPr sz="4800">
                <a:solidFill>
                  <a:srgbClr val="FFFFFF"/>
                </a:solidFill>
                <a:latin typeface="Gill Sans"/>
                <a:ea typeface="Gill Sans"/>
                <a:cs typeface="Gill Sans"/>
                <a:sym typeface="Gill Sans"/>
              </a:defRPr>
            </a:lvl3pPr>
            <a:lvl4pPr algn="ctr">
              <a:defRPr sz="4800">
                <a:solidFill>
                  <a:srgbClr val="FFFFFF"/>
                </a:solidFill>
                <a:latin typeface="Gill Sans"/>
                <a:ea typeface="Gill Sans"/>
                <a:cs typeface="Gill Sans"/>
                <a:sym typeface="Gill Sans"/>
              </a:defRPr>
            </a:lvl4pPr>
            <a:lvl5pPr algn="ctr">
              <a:defRPr sz="48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14"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Default - Title Only">
    <p:bg>
      <p:bgPr>
        <a:solidFill>
          <a:srgbClr val="000000"/>
        </a:solidFill>
        <a:effectLst/>
      </p:bgPr>
    </p:bg>
    <p:spTree>
      <p:nvGrpSpPr>
        <p:cNvPr id="1" name=""/>
        <p:cNvGrpSpPr/>
        <p:nvPr/>
      </p:nvGrpSpPr>
      <p:grpSpPr>
        <a:xfrm>
          <a:off x="0" y="0"/>
          <a:ext cx="0" cy="0"/>
          <a:chOff x="0" y="0"/>
          <a:chExt cx="0" cy="0"/>
        </a:xfrm>
      </p:grpSpPr>
      <p:sp>
        <p:nvSpPr>
          <p:cNvPr id="521" name="Title Text"/>
          <p:cNvSpPr txBox="1">
            <a:spLocks noGrp="1"/>
          </p:cNvSpPr>
          <p:nvPr>
            <p:ph type="title"/>
          </p:nvPr>
        </p:nvSpPr>
        <p:spPr>
          <a:xfrm>
            <a:off x="0" y="-457200"/>
            <a:ext cx="24384000" cy="457200"/>
          </a:xfrm>
          <a:prstGeom prst="rect">
            <a:avLst/>
          </a:prstGeom>
        </p:spPr>
        <p:txBody>
          <a:bodyPr anchor="ctr"/>
          <a:lstStyle>
            <a:lvl1pPr marL="146050" indent="-111125" defTabSz="1295400">
              <a:defRPr sz="2200" b="1">
                <a:solidFill>
                  <a:srgbClr val="FFFFFF"/>
                </a:solidFill>
                <a:uFill>
                  <a:solidFill>
                    <a:srgbClr val="FFFFFF"/>
                  </a:solidFill>
                </a:uFill>
                <a:latin typeface="Arial"/>
                <a:ea typeface="Arial"/>
                <a:cs typeface="Arial"/>
                <a:sym typeface="Arial"/>
              </a:defRPr>
            </a:lvl1pPr>
          </a:lstStyle>
          <a:p>
            <a:r>
              <a:t>Title Text</a:t>
            </a:r>
          </a:p>
        </p:txBody>
      </p:sp>
      <p:sp>
        <p:nvSpPr>
          <p:cNvPr id="522"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529"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30"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31"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32"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Calibri"/>
                <a:ea typeface="Calibri"/>
                <a:cs typeface="Calibri"/>
                <a:sym typeface="Calibri"/>
              </a:defRPr>
            </a:lvl1pPr>
          </a:lstStyle>
          <a:p>
            <a:r>
              <a:t>Title Text</a:t>
            </a:r>
          </a:p>
        </p:txBody>
      </p:sp>
      <p:sp>
        <p:nvSpPr>
          <p:cNvPr id="5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Blank copy 3">
    <p:spTree>
      <p:nvGrpSpPr>
        <p:cNvPr id="1" name=""/>
        <p:cNvGrpSpPr/>
        <p:nvPr/>
      </p:nvGrpSpPr>
      <p:grpSpPr>
        <a:xfrm>
          <a:off x="0" y="0"/>
          <a:ext cx="0" cy="0"/>
          <a:chOff x="0" y="0"/>
          <a:chExt cx="0" cy="0"/>
        </a:xfrm>
      </p:grpSpPr>
      <p:sp>
        <p:nvSpPr>
          <p:cNvPr id="5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2">
    <p:spTree>
      <p:nvGrpSpPr>
        <p:cNvPr id="1" name=""/>
        <p:cNvGrpSpPr/>
        <p:nvPr/>
      </p:nvGrpSpPr>
      <p:grpSpPr>
        <a:xfrm>
          <a:off x="0" y="0"/>
          <a:ext cx="0" cy="0"/>
          <a:chOff x="0" y="0"/>
          <a:chExt cx="0" cy="0"/>
        </a:xfrm>
      </p:grpSpPr>
      <p:sp>
        <p:nvSpPr>
          <p:cNvPr id="547"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548" name="image9.png" descr="image9.png"/>
          <p:cNvPicPr>
            <a:picLocks noChangeAspect="1"/>
          </p:cNvPicPr>
          <p:nvPr/>
        </p:nvPicPr>
        <p:blipFill>
          <a:blip r:embed="rId2"/>
          <a:stretch>
            <a:fillRect/>
          </a:stretch>
        </p:blipFill>
        <p:spPr>
          <a:xfrm>
            <a:off x="15521435" y="10274300"/>
            <a:ext cx="5601430" cy="2566989"/>
          </a:xfrm>
          <a:prstGeom prst="rect">
            <a:avLst/>
          </a:prstGeom>
        </p:spPr>
      </p:pic>
      <p:sp>
        <p:nvSpPr>
          <p:cNvPr id="549"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550"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5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Default - Black copy 2">
    <p:spTree>
      <p:nvGrpSpPr>
        <p:cNvPr id="1" name=""/>
        <p:cNvGrpSpPr/>
        <p:nvPr/>
      </p:nvGrpSpPr>
      <p:grpSpPr>
        <a:xfrm>
          <a:off x="0" y="0"/>
          <a:ext cx="0" cy="0"/>
          <a:chOff x="0" y="0"/>
          <a:chExt cx="0" cy="0"/>
        </a:xfrm>
      </p:grpSpPr>
      <p:sp>
        <p:nvSpPr>
          <p:cNvPr id="558"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559"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Default - Title Only">
    <p:bg>
      <p:bgPr>
        <a:solidFill>
          <a:srgbClr val="000000"/>
        </a:solidFill>
        <a:effectLst/>
      </p:bgPr>
    </p:bg>
    <p:spTree>
      <p:nvGrpSpPr>
        <p:cNvPr id="1" name=""/>
        <p:cNvGrpSpPr/>
        <p:nvPr/>
      </p:nvGrpSpPr>
      <p:grpSpPr>
        <a:xfrm>
          <a:off x="0" y="0"/>
          <a:ext cx="0" cy="0"/>
          <a:chOff x="0" y="0"/>
          <a:chExt cx="0" cy="0"/>
        </a:xfrm>
      </p:grpSpPr>
      <p:sp>
        <p:nvSpPr>
          <p:cNvPr id="566" name="Title Text"/>
          <p:cNvSpPr txBox="1">
            <a:spLocks noGrp="1"/>
          </p:cNvSpPr>
          <p:nvPr>
            <p:ph type="title"/>
          </p:nvPr>
        </p:nvSpPr>
        <p:spPr>
          <a:xfrm>
            <a:off x="0" y="-457200"/>
            <a:ext cx="24384000" cy="457200"/>
          </a:xfrm>
          <a:prstGeom prst="rect">
            <a:avLst/>
          </a:prstGeom>
        </p:spPr>
        <p:txBody>
          <a:bodyPr anchor="ctr"/>
          <a:lstStyle>
            <a:lvl1pPr marL="146050" indent="-111125" defTabSz="1295400">
              <a:defRPr sz="2200" b="1">
                <a:solidFill>
                  <a:srgbClr val="FFFFFF"/>
                </a:solidFill>
                <a:uFill>
                  <a:solidFill>
                    <a:srgbClr val="FFFFFF"/>
                  </a:solidFill>
                </a:uFill>
                <a:latin typeface="Helvetica"/>
                <a:ea typeface="Helvetica"/>
                <a:cs typeface="Helvetica"/>
                <a:sym typeface="Helvetica"/>
              </a:defRPr>
            </a:lvl1pPr>
          </a:lstStyle>
          <a:p>
            <a:r>
              <a:t>Title Text</a:t>
            </a:r>
          </a:p>
        </p:txBody>
      </p:sp>
      <p:sp>
        <p:nvSpPr>
          <p:cNvPr id="567"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Title &amp; Subtitle copy 23">
    <p:spTree>
      <p:nvGrpSpPr>
        <p:cNvPr id="1" name=""/>
        <p:cNvGrpSpPr/>
        <p:nvPr/>
      </p:nvGrpSpPr>
      <p:grpSpPr>
        <a:xfrm>
          <a:off x="0" y="0"/>
          <a:ext cx="0" cy="0"/>
          <a:chOff x="0" y="0"/>
          <a:chExt cx="0" cy="0"/>
        </a:xfrm>
      </p:grpSpPr>
      <p:sp>
        <p:nvSpPr>
          <p:cNvPr id="574"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Plain copy">
    <p:spTree>
      <p:nvGrpSpPr>
        <p:cNvPr id="1" name=""/>
        <p:cNvGrpSpPr/>
        <p:nvPr/>
      </p:nvGrpSpPr>
      <p:grpSpPr>
        <a:xfrm>
          <a:off x="0" y="0"/>
          <a:ext cx="0" cy="0"/>
          <a:chOff x="0" y="0"/>
          <a:chExt cx="0" cy="0"/>
        </a:xfrm>
      </p:grpSpPr>
      <p:pic>
        <p:nvPicPr>
          <p:cNvPr id="582" name="Terry_NoahsFlood_TitleSlide4.jpg" descr="Terry_NoahsFlood_TitleSlide4.jpg"/>
          <p:cNvPicPr>
            <a:picLocks noChangeAspect="1"/>
          </p:cNvPicPr>
          <p:nvPr/>
        </p:nvPicPr>
        <p:blipFill>
          <a:blip r:embed="rId2"/>
          <a:stretch>
            <a:fillRect/>
          </a:stretch>
        </p:blipFill>
        <p:spPr>
          <a:xfrm>
            <a:off x="0" y="0"/>
            <a:ext cx="24472900" cy="13716000"/>
          </a:xfrm>
          <a:prstGeom prst="rect">
            <a:avLst/>
          </a:prstGeom>
          <a:ln w="12700">
            <a:miter lim="400000"/>
          </a:ln>
        </p:spPr>
      </p:pic>
      <p:sp>
        <p:nvSpPr>
          <p:cNvPr id="5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5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58" name="FINAL LOGO process.pdf" descr="FINAL LOGO process.pdf"/>
          <p:cNvPicPr>
            <a:picLocks noChangeAspect="1"/>
          </p:cNvPicPr>
          <p:nvPr/>
        </p:nvPicPr>
        <p:blipFill>
          <a:blip r:embed="rId2"/>
          <a:stretch>
            <a:fillRect/>
          </a:stretch>
        </p:blipFill>
        <p:spPr>
          <a:xfrm>
            <a:off x="15519400" y="10274300"/>
            <a:ext cx="5600701" cy="2567657"/>
          </a:xfrm>
          <a:prstGeom prst="rect">
            <a:avLst/>
          </a:prstGeom>
          <a:ln w="12700">
            <a:miter lim="400000"/>
          </a:ln>
        </p:spPr>
      </p:pic>
      <p:sp>
        <p:nvSpPr>
          <p:cNvPr id="59"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Title &amp; Bullets copy">
    <p:spTree>
      <p:nvGrpSpPr>
        <p:cNvPr id="1" name=""/>
        <p:cNvGrpSpPr/>
        <p:nvPr/>
      </p:nvGrpSpPr>
      <p:grpSpPr>
        <a:xfrm>
          <a:off x="0" y="0"/>
          <a:ext cx="0" cy="0"/>
          <a:chOff x="0" y="0"/>
          <a:chExt cx="0" cy="0"/>
        </a:xfrm>
      </p:grpSpPr>
      <p:pic>
        <p:nvPicPr>
          <p:cNvPr id="590" name="BlueBackground.jpg" descr="BlueBackgroun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91" name="Title Text"/>
          <p:cNvSpPr txBox="1">
            <a:spLocks noGrp="1"/>
          </p:cNvSpPr>
          <p:nvPr>
            <p:ph type="title"/>
          </p:nvPr>
        </p:nvSpPr>
        <p:spPr>
          <a:xfrm>
            <a:off x="1739900" y="355600"/>
            <a:ext cx="20904200" cy="3441700"/>
          </a:xfrm>
          <a:prstGeom prst="rect">
            <a:avLst/>
          </a:prstGeom>
        </p:spPr>
        <p:txBody>
          <a:bodyPr lIns="50800" tIns="50800" rIns="50800" bIns="50800" anchor="ctr"/>
          <a:lstStyle>
            <a:lvl1pPr algn="ctr">
              <a:defRPr sz="11600">
                <a:solidFill>
                  <a:srgbClr val="000000"/>
                </a:solidFill>
                <a:latin typeface="Gill Sans"/>
                <a:ea typeface="Gill Sans"/>
                <a:cs typeface="Gill Sans"/>
                <a:sym typeface="Gill Sans"/>
              </a:defRPr>
            </a:lvl1pPr>
          </a:lstStyle>
          <a:p>
            <a:r>
              <a:t>Title Text</a:t>
            </a:r>
          </a:p>
        </p:txBody>
      </p:sp>
      <p:sp>
        <p:nvSpPr>
          <p:cNvPr id="5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599"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Title &amp; Subtitle copy">
    <p:spTree>
      <p:nvGrpSpPr>
        <p:cNvPr id="1" name=""/>
        <p:cNvGrpSpPr/>
        <p:nvPr/>
      </p:nvGrpSpPr>
      <p:grpSpPr>
        <a:xfrm>
          <a:off x="0" y="0"/>
          <a:ext cx="0" cy="0"/>
          <a:chOff x="0" y="0"/>
          <a:chExt cx="0" cy="0"/>
        </a:xfrm>
      </p:grpSpPr>
      <p:pic>
        <p:nvPicPr>
          <p:cNvPr id="607" name="SS logo.jpg" descr="SS logo.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6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Magazine">
    <p:spTree>
      <p:nvGrpSpPr>
        <p:cNvPr id="1" name=""/>
        <p:cNvGrpSpPr/>
        <p:nvPr/>
      </p:nvGrpSpPr>
      <p:grpSpPr>
        <a:xfrm>
          <a:off x="0" y="0"/>
          <a:ext cx="0" cy="0"/>
          <a:chOff x="0" y="0"/>
          <a:chExt cx="0" cy="0"/>
        </a:xfrm>
      </p:grpSpPr>
      <p:sp>
        <p:nvSpPr>
          <p:cNvPr id="615"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6"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7"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8"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Calibri"/>
                <a:ea typeface="Calibri"/>
                <a:cs typeface="Calibri"/>
                <a:sym typeface="Calibri"/>
              </a:defRPr>
            </a:lvl1pPr>
          </a:lstStyle>
          <a:p>
            <a:r>
              <a:t>Title Text</a:t>
            </a:r>
          </a:p>
        </p:txBody>
      </p:sp>
      <p:sp>
        <p:nvSpPr>
          <p:cNvPr id="6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626" name="Rectangle"/>
          <p:cNvSpPr/>
          <p:nvPr/>
        </p:nvSpPr>
        <p:spPr>
          <a:xfrm>
            <a:off x="-177800" y="-165100"/>
            <a:ext cx="24726902" cy="14033500"/>
          </a:xfrm>
          <a:prstGeom prst="rect">
            <a:avLst/>
          </a:prstGeom>
          <a:solidFill>
            <a:srgbClr val="444444"/>
          </a:solidFill>
          <a:ln w="25400">
            <a:solidFill>
              <a:srgbClr val="444444"/>
            </a:solidFill>
            <a:miter lim="400000"/>
          </a:ln>
        </p:spPr>
        <p:txBody>
          <a:bodyPr lIns="50800" tIns="50800" rIns="50800" bIns="50800" anchor="ctr"/>
          <a:lstStyle/>
          <a:p>
            <a:pPr marL="40639" marR="40639" defTabSz="914400">
              <a:defRPr>
                <a:uFill>
                  <a:solidFill>
                    <a:srgbClr val="000000"/>
                  </a:solidFill>
                </a:uFill>
                <a:latin typeface="Gill Sans"/>
                <a:ea typeface="Gill Sans"/>
                <a:cs typeface="Gill Sans"/>
                <a:sym typeface="Gill Sans"/>
              </a:defRPr>
            </a:pPr>
            <a:endParaRPr/>
          </a:p>
        </p:txBody>
      </p:sp>
      <p:sp>
        <p:nvSpPr>
          <p:cNvPr id="627" name="Rounded Rectangle"/>
          <p:cNvSpPr/>
          <p:nvPr/>
        </p:nvSpPr>
        <p:spPr>
          <a:xfrm>
            <a:off x="-1473200" y="876300"/>
            <a:ext cx="26225500" cy="1816100"/>
          </a:xfrm>
          <a:prstGeom prst="roundRect">
            <a:avLst>
              <a:gd name="adj" fmla="val 10486"/>
            </a:avLst>
          </a:prstGeom>
          <a:solidFill>
            <a:srgbClr val="D6D6D6"/>
          </a:solidFill>
          <a:ln w="12700">
            <a:miter lim="400000"/>
          </a:ln>
        </p:spPr>
        <p:txBody>
          <a:bodyPr lIns="50800" tIns="50800" rIns="50800" bIns="50800" anchor="ctr"/>
          <a:lstStyle/>
          <a:p>
            <a:pPr marL="40639" marR="40639" defTabSz="914400">
              <a:defRPr>
                <a:uFill>
                  <a:solidFill>
                    <a:srgbClr val="000000"/>
                  </a:solidFill>
                </a:uFill>
                <a:latin typeface="Gill Sans"/>
                <a:ea typeface="Gill Sans"/>
                <a:cs typeface="Gill Sans"/>
                <a:sym typeface="Gill Sans"/>
              </a:defRPr>
            </a:pPr>
            <a:endParaRPr/>
          </a:p>
        </p:txBody>
      </p:sp>
      <p:sp>
        <p:nvSpPr>
          <p:cNvPr id="628" name="Rounded Rectangle"/>
          <p:cNvSpPr/>
          <p:nvPr/>
        </p:nvSpPr>
        <p:spPr>
          <a:xfrm>
            <a:off x="-1155700" y="2832100"/>
            <a:ext cx="26225500" cy="800100"/>
          </a:xfrm>
          <a:prstGeom prst="roundRect">
            <a:avLst>
              <a:gd name="adj" fmla="val 23806"/>
            </a:avLst>
          </a:prstGeom>
          <a:solidFill>
            <a:srgbClr val="D6D6D6"/>
          </a:solidFill>
          <a:ln w="12700">
            <a:miter lim="400000"/>
          </a:ln>
        </p:spPr>
        <p:txBody>
          <a:bodyPr lIns="50800" tIns="50800" rIns="50800" bIns="50800" anchor="ctr"/>
          <a:lstStyle/>
          <a:p>
            <a:pPr marL="40639" marR="40639" defTabSz="914400">
              <a:defRPr>
                <a:uFill>
                  <a:solidFill>
                    <a:srgbClr val="000000"/>
                  </a:solidFill>
                </a:uFill>
                <a:latin typeface="Gill Sans"/>
                <a:ea typeface="Gill Sans"/>
                <a:cs typeface="Gill Sans"/>
                <a:sym typeface="Gill Sans"/>
              </a:defRPr>
            </a:pPr>
            <a:endParaRPr/>
          </a:p>
        </p:txBody>
      </p:sp>
      <p:sp>
        <p:nvSpPr>
          <p:cNvPr id="629" name="Title Text"/>
          <p:cNvSpPr txBox="1">
            <a:spLocks noGrp="1"/>
          </p:cNvSpPr>
          <p:nvPr>
            <p:ph type="title"/>
          </p:nvPr>
        </p:nvSpPr>
        <p:spPr>
          <a:xfrm>
            <a:off x="1866900" y="0"/>
            <a:ext cx="20637500" cy="2705100"/>
          </a:xfrm>
          <a:prstGeom prst="rect">
            <a:avLst/>
          </a:prstGeom>
        </p:spPr>
        <p:txBody>
          <a:bodyPr lIns="50800" tIns="50800" rIns="50800" bIns="50800" anchor="b"/>
          <a:lstStyle>
            <a:lvl1pPr algn="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630" name="Slide Number"/>
          <p:cNvSpPr txBox="1">
            <a:spLocks noGrp="1"/>
          </p:cNvSpPr>
          <p:nvPr>
            <p:ph type="sldNum" sz="quarter" idx="2"/>
          </p:nvPr>
        </p:nvSpPr>
        <p:spPr>
          <a:xfrm>
            <a:off x="12058650" y="13246100"/>
            <a:ext cx="266700" cy="279400"/>
          </a:xfrm>
          <a:prstGeom prst="rect">
            <a:avLst/>
          </a:prstGeom>
        </p:spPr>
        <p:txBody>
          <a:bodyPr/>
          <a:lstStyle>
            <a:lvl1pPr defTabSz="5842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Blue Rays copy 7">
    <p:spTree>
      <p:nvGrpSpPr>
        <p:cNvPr id="1" name=""/>
        <p:cNvGrpSpPr/>
        <p:nvPr/>
      </p:nvGrpSpPr>
      <p:grpSpPr>
        <a:xfrm>
          <a:off x="0" y="0"/>
          <a:ext cx="0" cy="0"/>
          <a:chOff x="0" y="0"/>
          <a:chExt cx="0" cy="0"/>
        </a:xfrm>
      </p:grpSpPr>
      <p:pic>
        <p:nvPicPr>
          <p:cNvPr id="637"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638" name="Title Text"/>
          <p:cNvSpPr txBox="1">
            <a:spLocks noGrp="1"/>
          </p:cNvSpPr>
          <p:nvPr>
            <p:ph type="title"/>
          </p:nvPr>
        </p:nvSpPr>
        <p:spPr>
          <a:xfrm>
            <a:off x="2400300" y="1371600"/>
            <a:ext cx="195707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639" name="Body Level One…"/>
          <p:cNvSpPr txBox="1">
            <a:spLocks noGrp="1"/>
          </p:cNvSpPr>
          <p:nvPr>
            <p:ph type="body" idx="1"/>
          </p:nvPr>
        </p:nvSpPr>
        <p:spPr>
          <a:xfrm>
            <a:off x="2400300" y="3429000"/>
            <a:ext cx="19570700" cy="89408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6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Default - Black copy 3">
    <p:spTree>
      <p:nvGrpSpPr>
        <p:cNvPr id="1" name=""/>
        <p:cNvGrpSpPr/>
        <p:nvPr/>
      </p:nvGrpSpPr>
      <p:grpSpPr>
        <a:xfrm>
          <a:off x="0" y="0"/>
          <a:ext cx="0" cy="0"/>
          <a:chOff x="0" y="0"/>
          <a:chExt cx="0" cy="0"/>
        </a:xfrm>
      </p:grpSpPr>
      <p:sp>
        <p:nvSpPr>
          <p:cNvPr id="657"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658"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Default - Black copy 4">
    <p:spTree>
      <p:nvGrpSpPr>
        <p:cNvPr id="1" name=""/>
        <p:cNvGrpSpPr/>
        <p:nvPr/>
      </p:nvGrpSpPr>
      <p:grpSpPr>
        <a:xfrm>
          <a:off x="0" y="0"/>
          <a:ext cx="0" cy="0"/>
          <a:chOff x="0" y="0"/>
          <a:chExt cx="0" cy="0"/>
        </a:xfrm>
      </p:grpSpPr>
      <p:sp>
        <p:nvSpPr>
          <p:cNvPr id="665"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666"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Default - Black copy 5">
    <p:spTree>
      <p:nvGrpSpPr>
        <p:cNvPr id="1" name=""/>
        <p:cNvGrpSpPr/>
        <p:nvPr/>
      </p:nvGrpSpPr>
      <p:grpSpPr>
        <a:xfrm>
          <a:off x="0" y="0"/>
          <a:ext cx="0" cy="0"/>
          <a:chOff x="0" y="0"/>
          <a:chExt cx="0" cy="0"/>
        </a:xfrm>
      </p:grpSpPr>
      <p:sp>
        <p:nvSpPr>
          <p:cNvPr id="673"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674"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Blue Rays copy 9">
    <p:spTree>
      <p:nvGrpSpPr>
        <p:cNvPr id="1" name=""/>
        <p:cNvGrpSpPr/>
        <p:nvPr/>
      </p:nvGrpSpPr>
      <p:grpSpPr>
        <a:xfrm>
          <a:off x="0" y="0"/>
          <a:ext cx="0" cy="0"/>
          <a:chOff x="0" y="0"/>
          <a:chExt cx="0" cy="0"/>
        </a:xfrm>
      </p:grpSpPr>
      <p:pic>
        <p:nvPicPr>
          <p:cNvPr id="681"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682" name="Title Text"/>
          <p:cNvSpPr txBox="1">
            <a:spLocks noGrp="1"/>
          </p:cNvSpPr>
          <p:nvPr>
            <p:ph type="title"/>
          </p:nvPr>
        </p:nvSpPr>
        <p:spPr>
          <a:xfrm>
            <a:off x="2463800" y="1384300"/>
            <a:ext cx="19481800" cy="8940800"/>
          </a:xfrm>
          <a:prstGeom prst="rect">
            <a:avLst/>
          </a:prstGeom>
          <a:effectLst>
            <a:outerShdw blurRad="50800" dist="38100" dir="5400000" rotWithShape="0">
              <a:srgbClr val="000000">
                <a:alpha val="40000"/>
              </a:srgbClr>
            </a:outerShdw>
          </a:effectLst>
        </p:spPr>
        <p:txBody>
          <a:bodyPr/>
          <a:lstStyle>
            <a:lvl1pPr>
              <a:defRPr sz="72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t>Title Text</a:t>
            </a:r>
          </a:p>
        </p:txBody>
      </p:sp>
      <p:sp>
        <p:nvSpPr>
          <p:cNvPr id="683" name="Body Level One…"/>
          <p:cNvSpPr txBox="1">
            <a:spLocks noGrp="1"/>
          </p:cNvSpPr>
          <p:nvPr>
            <p:ph type="body" sz="quarter" idx="1"/>
          </p:nvPr>
        </p:nvSpPr>
        <p:spPr>
          <a:xfrm>
            <a:off x="2463800" y="10668000"/>
            <a:ext cx="19481800" cy="1689100"/>
          </a:xfrm>
          <a:prstGeom prst="rect">
            <a:avLst/>
          </a:prstGeom>
          <a:effectLst>
            <a:outerShdw blurRad="50800" dist="38100" dir="5400000" rotWithShape="0">
              <a:srgbClr val="000000">
                <a:alpha val="40000"/>
              </a:srgbClr>
            </a:outerShdw>
          </a:effectLst>
        </p:spPr>
        <p:txBody>
          <a:bodyPr>
            <a:noAutofit/>
          </a:bodyPr>
          <a:lstStyle>
            <a:lvl1pPr>
              <a:lnSpc>
                <a:spcPct val="100000"/>
              </a:lnSpc>
              <a:defRPr sz="36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vl2pPr>
              <a:lnSpc>
                <a:spcPct val="100000"/>
              </a:lnSpc>
              <a:defRPr sz="36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2pPr>
            <a:lvl3pPr>
              <a:lnSpc>
                <a:spcPct val="100000"/>
              </a:lnSpc>
              <a:defRPr sz="36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6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amp; Subtitle copy 1">
    <p:spTree>
      <p:nvGrpSpPr>
        <p:cNvPr id="1" name=""/>
        <p:cNvGrpSpPr/>
        <p:nvPr/>
      </p:nvGrpSpPr>
      <p:grpSpPr>
        <a:xfrm>
          <a:off x="0" y="0"/>
          <a:ext cx="0" cy="0"/>
          <a:chOff x="0" y="0"/>
          <a:chExt cx="0" cy="0"/>
        </a:xfrm>
      </p:grpSpPr>
      <p:sp>
        <p:nvSpPr>
          <p:cNvPr id="67" name="Rectangle"/>
          <p:cNvSpPr/>
          <p:nvPr/>
        </p:nvSpPr>
        <p:spPr>
          <a:xfrm>
            <a:off x="-927100" y="-355600"/>
            <a:ext cx="25628600" cy="14376400"/>
          </a:xfrm>
          <a:prstGeom prst="rect">
            <a:avLst/>
          </a:prstGeom>
          <a:solidFill>
            <a:srgbClr val="000000"/>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8" name="Title Text"/>
          <p:cNvSpPr txBox="1">
            <a:spLocks noGrp="1"/>
          </p:cNvSpPr>
          <p:nvPr>
            <p:ph type="title"/>
          </p:nvPr>
        </p:nvSpPr>
        <p:spPr>
          <a:xfrm>
            <a:off x="1739900" y="12065000"/>
            <a:ext cx="20904200" cy="1270000"/>
          </a:xfrm>
          <a:prstGeom prst="rect">
            <a:avLst/>
          </a:prstGeom>
        </p:spPr>
        <p:txBody>
          <a:bodyPr lIns="50800" tIns="50800" rIns="50800" bIns="50800" anchor="b"/>
          <a:lstStyle>
            <a:lvl1pPr algn="ctr">
              <a:defRPr sz="11600">
                <a:solidFill>
                  <a:srgbClr val="E7E7E7"/>
                </a:solidFill>
                <a:latin typeface="Copperplate"/>
                <a:ea typeface="Copperplate"/>
                <a:cs typeface="Copperplate"/>
                <a:sym typeface="Copperplate"/>
              </a:defRPr>
            </a:lvl1pPr>
          </a:lstStyle>
          <a:p>
            <a:r>
              <a:t>Title Text</a:t>
            </a:r>
          </a:p>
        </p:txBody>
      </p:sp>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Blue Rays copy 10">
    <p:spTree>
      <p:nvGrpSpPr>
        <p:cNvPr id="1" name=""/>
        <p:cNvGrpSpPr/>
        <p:nvPr/>
      </p:nvGrpSpPr>
      <p:grpSpPr>
        <a:xfrm>
          <a:off x="0" y="0"/>
          <a:ext cx="0" cy="0"/>
          <a:chOff x="0" y="0"/>
          <a:chExt cx="0" cy="0"/>
        </a:xfrm>
      </p:grpSpPr>
      <p:pic>
        <p:nvPicPr>
          <p:cNvPr id="691"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692"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693"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6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Blue Rays copy 11">
    <p:spTree>
      <p:nvGrpSpPr>
        <p:cNvPr id="1" name=""/>
        <p:cNvGrpSpPr/>
        <p:nvPr/>
      </p:nvGrpSpPr>
      <p:grpSpPr>
        <a:xfrm>
          <a:off x="0" y="0"/>
          <a:ext cx="0" cy="0"/>
          <a:chOff x="0" y="0"/>
          <a:chExt cx="0" cy="0"/>
        </a:xfrm>
      </p:grpSpPr>
      <p:pic>
        <p:nvPicPr>
          <p:cNvPr id="701"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02"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703"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7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Default - Black copy 6">
    <p:spTree>
      <p:nvGrpSpPr>
        <p:cNvPr id="1" name=""/>
        <p:cNvGrpSpPr/>
        <p:nvPr/>
      </p:nvGrpSpPr>
      <p:grpSpPr>
        <a:xfrm>
          <a:off x="0" y="0"/>
          <a:ext cx="0" cy="0"/>
          <a:chOff x="0" y="0"/>
          <a:chExt cx="0" cy="0"/>
        </a:xfrm>
      </p:grpSpPr>
      <p:sp>
        <p:nvSpPr>
          <p:cNvPr id="711"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712"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Blue Rays copy 12">
    <p:spTree>
      <p:nvGrpSpPr>
        <p:cNvPr id="1" name=""/>
        <p:cNvGrpSpPr/>
        <p:nvPr/>
      </p:nvGrpSpPr>
      <p:grpSpPr>
        <a:xfrm>
          <a:off x="0" y="0"/>
          <a:ext cx="0" cy="0"/>
          <a:chOff x="0" y="0"/>
          <a:chExt cx="0" cy="0"/>
        </a:xfrm>
      </p:grpSpPr>
      <p:pic>
        <p:nvPicPr>
          <p:cNvPr id="727"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28"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729"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7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Blue Rays copy 13">
    <p:spTree>
      <p:nvGrpSpPr>
        <p:cNvPr id="1" name=""/>
        <p:cNvGrpSpPr/>
        <p:nvPr/>
      </p:nvGrpSpPr>
      <p:grpSpPr>
        <a:xfrm>
          <a:off x="0" y="0"/>
          <a:ext cx="0" cy="0"/>
          <a:chOff x="0" y="0"/>
          <a:chExt cx="0" cy="0"/>
        </a:xfrm>
      </p:grpSpPr>
      <p:pic>
        <p:nvPicPr>
          <p:cNvPr id="737"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38"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739"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7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Blue Rays copy 15">
    <p:spTree>
      <p:nvGrpSpPr>
        <p:cNvPr id="1" name=""/>
        <p:cNvGrpSpPr/>
        <p:nvPr/>
      </p:nvGrpSpPr>
      <p:grpSpPr>
        <a:xfrm>
          <a:off x="0" y="0"/>
          <a:ext cx="0" cy="0"/>
          <a:chOff x="0" y="0"/>
          <a:chExt cx="0" cy="0"/>
        </a:xfrm>
      </p:grpSpPr>
      <p:pic>
        <p:nvPicPr>
          <p:cNvPr id="757"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58"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759"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7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Blue Rays copy 16">
    <p:spTree>
      <p:nvGrpSpPr>
        <p:cNvPr id="1" name=""/>
        <p:cNvGrpSpPr/>
        <p:nvPr/>
      </p:nvGrpSpPr>
      <p:grpSpPr>
        <a:xfrm>
          <a:off x="0" y="0"/>
          <a:ext cx="0" cy="0"/>
          <a:chOff x="0" y="0"/>
          <a:chExt cx="0" cy="0"/>
        </a:xfrm>
      </p:grpSpPr>
      <p:pic>
        <p:nvPicPr>
          <p:cNvPr id="767"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68"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769"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7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777"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778" name="1600_AiGLogo_Slide_Navy-small.png" descr="1600_AiGLogo_Slide_Navy-small.png"/>
          <p:cNvPicPr>
            <a:picLocks noChangeAspect="1"/>
          </p:cNvPicPr>
          <p:nvPr/>
        </p:nvPicPr>
        <p:blipFill>
          <a:blip r:embed="rId2"/>
          <a:stretch>
            <a:fillRect/>
          </a:stretch>
        </p:blipFill>
        <p:spPr>
          <a:xfrm>
            <a:off x="68405" y="0"/>
            <a:ext cx="24247189" cy="13716000"/>
          </a:xfrm>
          <a:prstGeom prst="rect">
            <a:avLst/>
          </a:prstGeom>
          <a:ln w="12700">
            <a:miter lim="400000"/>
          </a:ln>
        </p:spPr>
      </p:pic>
      <p:sp>
        <p:nvSpPr>
          <p:cNvPr id="77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786"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787" name="FINAL LOGO process.pdf" descr="FINAL LOGO process.pdf"/>
          <p:cNvPicPr>
            <a:picLocks noChangeAspect="1"/>
          </p:cNvPicPr>
          <p:nvPr/>
        </p:nvPicPr>
        <p:blipFill>
          <a:blip r:embed="rId2"/>
          <a:stretch>
            <a:fillRect/>
          </a:stretch>
        </p:blipFill>
        <p:spPr>
          <a:xfrm>
            <a:off x="15519400" y="10274300"/>
            <a:ext cx="5600701" cy="2567657"/>
          </a:xfrm>
          <a:prstGeom prst="rect">
            <a:avLst/>
          </a:prstGeom>
          <a:ln w="12700">
            <a:miter lim="400000"/>
          </a:ln>
        </p:spPr>
      </p:pic>
      <p:sp>
        <p:nvSpPr>
          <p:cNvPr id="788"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7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796"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amp; Bullets - 2 Column copy 1">
    <p:spTree>
      <p:nvGrpSpPr>
        <p:cNvPr id="1" name=""/>
        <p:cNvGrpSpPr/>
        <p:nvPr/>
      </p:nvGrpSpPr>
      <p:grpSpPr>
        <a:xfrm>
          <a:off x="0" y="0"/>
          <a:ext cx="0" cy="0"/>
          <a:chOff x="0" y="0"/>
          <a:chExt cx="0" cy="0"/>
        </a:xfrm>
      </p:grpSpPr>
      <p:pic>
        <p:nvPicPr>
          <p:cNvPr id="76" name="16-9AiG Logo 2007 on Blue-Black 01224.png" descr="16-9AiG Logo 2007 on Blue-Black 01224.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9">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04" name="Title Text"/>
          <p:cNvSpPr txBox="1">
            <a:spLocks noGrp="1"/>
          </p:cNvSpPr>
          <p:nvPr>
            <p:ph type="title"/>
          </p:nvPr>
        </p:nvSpPr>
        <p:spPr>
          <a:xfrm>
            <a:off x="-4763" y="4326681"/>
            <a:ext cx="24409401" cy="4546601"/>
          </a:xfrm>
          <a:prstGeom prst="rect">
            <a:avLst/>
          </a:prstGeom>
          <a:ln w="9525">
            <a:round/>
          </a:ln>
        </p:spPr>
        <p:txBody>
          <a:bodyPr lIns="25400" tIns="25400" rIns="25400" bIns="25400"/>
          <a:lstStyle>
            <a:lvl1pPr algn="ctr" defTabSz="2197100">
              <a:defRPr sz="14400" b="1">
                <a:solidFill>
                  <a:srgbClr val="7A4700"/>
                </a:solidFill>
                <a:uFill>
                  <a:solidFill>
                    <a:srgbClr val="7A4700"/>
                  </a:solidFill>
                </a:uFill>
                <a:latin typeface="Arial"/>
                <a:ea typeface="Arial"/>
                <a:cs typeface="Arial"/>
                <a:sym typeface="Arial"/>
              </a:defRPr>
            </a:lvl1pPr>
          </a:lstStyle>
          <a:p>
            <a:r>
              <a:t>Title Text</a:t>
            </a:r>
          </a:p>
        </p:txBody>
      </p:sp>
      <p:sp>
        <p:nvSpPr>
          <p:cNvPr id="805" name="Slide Number"/>
          <p:cNvSpPr txBox="1">
            <a:spLocks noGrp="1"/>
          </p:cNvSpPr>
          <p:nvPr>
            <p:ph type="sldNum" sz="quarter" idx="2"/>
          </p:nvPr>
        </p:nvSpPr>
        <p:spPr>
          <a:xfrm>
            <a:off x="22694900" y="12937490"/>
            <a:ext cx="469900" cy="508001"/>
          </a:xfrm>
          <a:prstGeom prst="rect">
            <a:avLst/>
          </a:prstGeom>
        </p:spPr>
        <p:txBody>
          <a:bodyPr/>
          <a:lstStyle>
            <a:lvl1pPr algn="r" defTabSz="2197100">
              <a:defRPr sz="28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Blue Rays copy 18">
    <p:spTree>
      <p:nvGrpSpPr>
        <p:cNvPr id="1" name=""/>
        <p:cNvGrpSpPr/>
        <p:nvPr/>
      </p:nvGrpSpPr>
      <p:grpSpPr>
        <a:xfrm>
          <a:off x="0" y="0"/>
          <a:ext cx="0" cy="0"/>
          <a:chOff x="0" y="0"/>
          <a:chExt cx="0" cy="0"/>
        </a:xfrm>
      </p:grpSpPr>
      <p:pic>
        <p:nvPicPr>
          <p:cNvPr id="812"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813" name="Title Text"/>
          <p:cNvSpPr txBox="1">
            <a:spLocks noGrp="1"/>
          </p:cNvSpPr>
          <p:nvPr>
            <p:ph type="title"/>
          </p:nvPr>
        </p:nvSpPr>
        <p:spPr>
          <a:xfrm>
            <a:off x="2374900" y="1384300"/>
            <a:ext cx="19596100" cy="15367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814" name="Body Level One…"/>
          <p:cNvSpPr txBox="1">
            <a:spLocks noGrp="1"/>
          </p:cNvSpPr>
          <p:nvPr>
            <p:ph type="body" idx="1"/>
          </p:nvPr>
        </p:nvSpPr>
        <p:spPr>
          <a:xfrm>
            <a:off x="2311400" y="3060700"/>
            <a:ext cx="19685000" cy="93599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8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000000"/>
        </a:solidFill>
        <a:effectLst/>
      </p:bgPr>
    </p:bg>
    <p:spTree>
      <p:nvGrpSpPr>
        <p:cNvPr id="1" name=""/>
        <p:cNvGrpSpPr/>
        <p:nvPr/>
      </p:nvGrpSpPr>
      <p:grpSpPr>
        <a:xfrm>
          <a:off x="0" y="0"/>
          <a:ext cx="0" cy="0"/>
          <a:chOff x="0" y="0"/>
          <a:chExt cx="0" cy="0"/>
        </a:xfrm>
      </p:grpSpPr>
      <p:sp>
        <p:nvSpPr>
          <p:cNvPr id="822" name="Title Text"/>
          <p:cNvSpPr txBox="1">
            <a:spLocks noGrp="1"/>
          </p:cNvSpPr>
          <p:nvPr>
            <p:ph type="title"/>
          </p:nvPr>
        </p:nvSpPr>
        <p:spPr>
          <a:xfrm>
            <a:off x="1778000" y="2298700"/>
            <a:ext cx="20828000" cy="4648200"/>
          </a:xfrm>
          <a:prstGeom prst="rect">
            <a:avLst/>
          </a:prstGeom>
        </p:spPr>
        <p:txBody>
          <a:bodyPr lIns="50800" tIns="50800" rIns="50800" bIns="50800" anchor="b">
            <a:normAutofit/>
          </a:bodyPr>
          <a:lstStyle>
            <a:lvl1pPr algn="ctr">
              <a:defRPr sz="11200">
                <a:solidFill>
                  <a:srgbClr val="FFFFFF"/>
                </a:solidFill>
                <a:latin typeface="Helvetica Light"/>
                <a:ea typeface="Helvetica Light"/>
                <a:cs typeface="Helvetica Light"/>
                <a:sym typeface="Helvetica Light"/>
              </a:defRPr>
            </a:lvl1pPr>
          </a:lstStyle>
          <a:p>
            <a:r>
              <a:t>Title Text</a:t>
            </a:r>
          </a:p>
        </p:txBody>
      </p:sp>
      <p:sp>
        <p:nvSpPr>
          <p:cNvPr id="823" name="Body Level One…"/>
          <p:cNvSpPr txBox="1">
            <a:spLocks noGrp="1"/>
          </p:cNvSpPr>
          <p:nvPr>
            <p:ph type="body" sz="quarter" idx="1"/>
          </p:nvPr>
        </p:nvSpPr>
        <p:spPr>
          <a:xfrm>
            <a:off x="1778000" y="7073900"/>
            <a:ext cx="20828000" cy="1587500"/>
          </a:xfrm>
          <a:prstGeom prst="rect">
            <a:avLst/>
          </a:prstGeom>
        </p:spPr>
        <p:txBody>
          <a:bodyPr lIns="50800" tIns="50800" rIns="50800" bIns="50800"/>
          <a:lstStyle>
            <a:lvl1pPr algn="ctr">
              <a:lnSpc>
                <a:spcPct val="100000"/>
              </a:lnSpc>
              <a:defRPr sz="4400">
                <a:solidFill>
                  <a:srgbClr val="FFFFFF"/>
                </a:solidFill>
                <a:latin typeface="Helvetica Light"/>
                <a:ea typeface="Helvetica Light"/>
                <a:cs typeface="Helvetica Light"/>
                <a:sym typeface="Helvetica Light"/>
              </a:defRPr>
            </a:lvl1pPr>
            <a:lvl2pPr indent="228600" algn="ctr">
              <a:lnSpc>
                <a:spcPct val="100000"/>
              </a:lnSpc>
              <a:defRPr sz="4400">
                <a:solidFill>
                  <a:srgbClr val="FFFFFF"/>
                </a:solidFill>
                <a:latin typeface="Helvetica Light"/>
                <a:ea typeface="Helvetica Light"/>
                <a:cs typeface="Helvetica Light"/>
                <a:sym typeface="Helvetica Light"/>
              </a:defRPr>
            </a:lvl2pPr>
            <a:lvl3pPr indent="457200" algn="ctr">
              <a:lnSpc>
                <a:spcPct val="100000"/>
              </a:lnSpc>
              <a:defRPr sz="4400">
                <a:solidFill>
                  <a:srgbClr val="FFFFFF"/>
                </a:solidFill>
                <a:latin typeface="Helvetica Light"/>
                <a:ea typeface="Helvetica Light"/>
                <a:cs typeface="Helvetica Light"/>
                <a:sym typeface="Helvetica Light"/>
              </a:defRPr>
            </a:lvl3pPr>
            <a:lvl4pPr indent="685800" algn="ctr">
              <a:defRPr sz="4400">
                <a:solidFill>
                  <a:srgbClr val="FFFFFF"/>
                </a:solidFill>
                <a:latin typeface="Helvetica Light"/>
                <a:ea typeface="Helvetica Light"/>
                <a:cs typeface="Helvetica Light"/>
                <a:sym typeface="Helvetica Light"/>
              </a:defRPr>
            </a:lvl4pPr>
            <a:lvl5pPr indent="914400" algn="ctr">
              <a:defRPr sz="4400">
                <a:solidFill>
                  <a:srgbClr val="FFFFFF"/>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824" name="Slide Number"/>
          <p:cNvSpPr txBox="1">
            <a:spLocks noGrp="1"/>
          </p:cNvSpPr>
          <p:nvPr>
            <p:ph type="sldNum" sz="quarter" idx="2"/>
          </p:nvPr>
        </p:nvSpPr>
        <p:spPr>
          <a:xfrm>
            <a:off x="11959031" y="13081000"/>
            <a:ext cx="453238" cy="469900"/>
          </a:xfrm>
          <a:prstGeom prst="rect">
            <a:avLst/>
          </a:prstGeom>
        </p:spPr>
        <p:txBody>
          <a:bodyPr/>
          <a:lstStyle>
            <a:lvl1pPr>
              <a:defRPr>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Video/Reference  TS">
    <p:spTree>
      <p:nvGrpSpPr>
        <p:cNvPr id="1" name=""/>
        <p:cNvGrpSpPr/>
        <p:nvPr/>
      </p:nvGrpSpPr>
      <p:grpSpPr>
        <a:xfrm>
          <a:off x="0" y="0"/>
          <a:ext cx="0" cy="0"/>
          <a:chOff x="0" y="0"/>
          <a:chExt cx="0" cy="0"/>
        </a:xfrm>
      </p:grpSpPr>
      <p:pic>
        <p:nvPicPr>
          <p:cNvPr id="831" name="DarkCircleBackground_37.jpg" descr="DarkCircleBackground_37.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832" name="Body Level One…"/>
          <p:cNvSpPr txBox="1">
            <a:spLocks noGrp="1"/>
          </p:cNvSpPr>
          <p:nvPr>
            <p:ph type="body" sz="quarter" idx="1"/>
          </p:nvPr>
        </p:nvSpPr>
        <p:spPr>
          <a:xfrm>
            <a:off x="2311400" y="10591800"/>
            <a:ext cx="19735800" cy="1879600"/>
          </a:xfrm>
          <a:prstGeom prst="rect">
            <a:avLst/>
          </a:prstGeom>
        </p:spPr>
        <p:txBody>
          <a:bodyPr lIns="50800" tIns="50800" rIns="50800" bIns="50800" anchor="b">
            <a:noAutofit/>
          </a:bodyPr>
          <a:lstStyle>
            <a:lvl1pPr algn="ctr">
              <a:defRPr sz="3600">
                <a:solidFill>
                  <a:srgbClr val="FFFFFF"/>
                </a:solidFill>
                <a:latin typeface="Calibri"/>
                <a:ea typeface="Calibri"/>
                <a:cs typeface="Calibri"/>
                <a:sym typeface="Calibri"/>
              </a:defRPr>
            </a:lvl1pPr>
            <a:lvl2pPr algn="ctr">
              <a:defRPr sz="3600">
                <a:solidFill>
                  <a:srgbClr val="FFFFFF"/>
                </a:solidFill>
                <a:latin typeface="Calibri"/>
                <a:ea typeface="Calibri"/>
                <a:cs typeface="Calibri"/>
                <a:sym typeface="Calibri"/>
              </a:defRPr>
            </a:lvl2pPr>
            <a:lvl3pPr algn="ctr">
              <a:defRPr sz="3600">
                <a:solidFill>
                  <a:srgbClr val="FFFFFF"/>
                </a:solidFill>
                <a:latin typeface="Calibri"/>
                <a:ea typeface="Calibri"/>
                <a:cs typeface="Calibri"/>
                <a:sym typeface="Calibri"/>
              </a:defRPr>
            </a:lvl3pPr>
            <a:lvl4pPr>
              <a:defRPr sz="3600">
                <a:solidFill>
                  <a:srgbClr val="38220C"/>
                </a:solidFill>
                <a:latin typeface="Calibri"/>
                <a:ea typeface="Calibri"/>
                <a:cs typeface="Calibri"/>
                <a:sym typeface="Calibri"/>
              </a:defRPr>
            </a:lvl4pPr>
            <a:lvl5pPr>
              <a:defRPr sz="3600">
                <a:solidFill>
                  <a:srgbClr val="38220C"/>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Blue Rays copy 2">
    <p:spTree>
      <p:nvGrpSpPr>
        <p:cNvPr id="1" name=""/>
        <p:cNvGrpSpPr/>
        <p:nvPr/>
      </p:nvGrpSpPr>
      <p:grpSpPr>
        <a:xfrm>
          <a:off x="0" y="0"/>
          <a:ext cx="0" cy="0"/>
          <a:chOff x="0" y="0"/>
          <a:chExt cx="0" cy="0"/>
        </a:xfrm>
      </p:grpSpPr>
      <p:pic>
        <p:nvPicPr>
          <p:cNvPr id="850"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8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867" name="Paper_Red_GeneralBG.jpg" descr="Paper_Red_GeneralBG.jpg"/>
          <p:cNvPicPr>
            <a:picLocks/>
          </p:cNvPicPr>
          <p:nvPr/>
        </p:nvPicPr>
        <p:blipFill>
          <a:blip r:embed="rId2"/>
          <a:stretch>
            <a:fillRect/>
          </a:stretch>
        </p:blipFill>
        <p:spPr>
          <a:xfrm>
            <a:off x="0" y="0"/>
            <a:ext cx="24384000" cy="13716000"/>
          </a:xfrm>
          <a:prstGeom prst="rect">
            <a:avLst/>
          </a:prstGeom>
          <a:ln w="12700">
            <a:miter lim="400000"/>
          </a:ln>
        </p:spPr>
      </p:pic>
      <p:sp>
        <p:nvSpPr>
          <p:cNvPr id="868" name="Slide Number"/>
          <p:cNvSpPr txBox="1">
            <a:spLocks noGrp="1"/>
          </p:cNvSpPr>
          <p:nvPr>
            <p:ph type="sldNum" sz="quarter" idx="2"/>
          </p:nvPr>
        </p:nvSpPr>
        <p:spPr>
          <a:xfrm>
            <a:off x="11779250" y="13246100"/>
            <a:ext cx="825500" cy="914400"/>
          </a:xfrm>
          <a:prstGeom prst="rect">
            <a:avLst/>
          </a:prstGeom>
        </p:spPr>
        <p:txBody>
          <a:bodyPr/>
          <a:lstStyle>
            <a:lvl1pPr defTabSz="584200">
              <a:defRPr sz="56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875" name="Slide Number"/>
          <p:cNvSpPr txBox="1">
            <a:spLocks noGrp="1"/>
          </p:cNvSpPr>
          <p:nvPr>
            <p:ph type="sldNum" sz="quarter" idx="2"/>
          </p:nvPr>
        </p:nvSpPr>
        <p:spPr>
          <a:xfrm>
            <a:off x="11959031" y="13081000"/>
            <a:ext cx="453238" cy="469900"/>
          </a:xfrm>
          <a:prstGeom prst="rect">
            <a:avLst/>
          </a:prstGeom>
        </p:spPr>
        <p:txBody>
          <a:bodyPr/>
          <a:lstStyle>
            <a:lvl1pPr>
              <a:defRPr>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882" name="Title Text"/>
          <p:cNvSpPr txBox="1">
            <a:spLocks noGrp="1"/>
          </p:cNvSpPr>
          <p:nvPr>
            <p:ph type="title"/>
          </p:nvPr>
        </p:nvSpPr>
        <p:spPr>
          <a:xfrm>
            <a:off x="1778000" y="2298700"/>
            <a:ext cx="20828000" cy="4648200"/>
          </a:xfrm>
          <a:prstGeom prst="rect">
            <a:avLst/>
          </a:prstGeom>
        </p:spPr>
        <p:txBody>
          <a:bodyPr lIns="50800" tIns="50800" rIns="50800" bIns="50800" anchor="b">
            <a:normAutofit/>
          </a:bodyPr>
          <a:lstStyle>
            <a:lvl1pPr algn="ctr">
              <a:defRPr sz="11200">
                <a:solidFill>
                  <a:srgbClr val="000000"/>
                </a:solidFill>
                <a:latin typeface="Helvetica Light"/>
                <a:ea typeface="Helvetica Light"/>
                <a:cs typeface="Helvetica Light"/>
                <a:sym typeface="Helvetica Light"/>
              </a:defRPr>
            </a:lvl1pPr>
          </a:lstStyle>
          <a:p>
            <a:r>
              <a:t>Title Text</a:t>
            </a:r>
          </a:p>
        </p:txBody>
      </p:sp>
      <p:sp>
        <p:nvSpPr>
          <p:cNvPr id="883" name="Body Level One…"/>
          <p:cNvSpPr txBox="1">
            <a:spLocks noGrp="1"/>
          </p:cNvSpPr>
          <p:nvPr>
            <p:ph type="body" sz="quarter" idx="1"/>
          </p:nvPr>
        </p:nvSpPr>
        <p:spPr>
          <a:xfrm>
            <a:off x="1778000" y="7073900"/>
            <a:ext cx="20828000" cy="1587500"/>
          </a:xfrm>
          <a:prstGeom prst="rect">
            <a:avLst/>
          </a:prstGeom>
        </p:spPr>
        <p:txBody>
          <a:bodyPr lIns="50800" tIns="50800" rIns="50800" bIns="50800"/>
          <a:lstStyle>
            <a:lvl1pPr algn="ctr">
              <a:lnSpc>
                <a:spcPct val="100000"/>
              </a:lnSpc>
              <a:defRPr sz="4400">
                <a:solidFill>
                  <a:srgbClr val="000000"/>
                </a:solidFill>
                <a:latin typeface="Helvetica Light"/>
                <a:ea typeface="Helvetica Light"/>
                <a:cs typeface="Helvetica Light"/>
                <a:sym typeface="Helvetica Light"/>
              </a:defRPr>
            </a:lvl1pPr>
            <a:lvl2pPr indent="228600" algn="ctr">
              <a:lnSpc>
                <a:spcPct val="100000"/>
              </a:lnSpc>
              <a:defRPr sz="4400">
                <a:solidFill>
                  <a:srgbClr val="000000"/>
                </a:solidFill>
                <a:latin typeface="Helvetica Light"/>
                <a:ea typeface="Helvetica Light"/>
                <a:cs typeface="Helvetica Light"/>
                <a:sym typeface="Helvetica Light"/>
              </a:defRPr>
            </a:lvl2pPr>
            <a:lvl3pPr indent="457200" algn="ctr">
              <a:lnSpc>
                <a:spcPct val="100000"/>
              </a:lnSpc>
              <a:defRPr sz="4400">
                <a:solidFill>
                  <a:srgbClr val="000000"/>
                </a:solidFill>
                <a:latin typeface="Helvetica Light"/>
                <a:ea typeface="Helvetica Light"/>
                <a:cs typeface="Helvetica Light"/>
                <a:sym typeface="Helvetica Light"/>
              </a:defRPr>
            </a:lvl3pPr>
            <a:lvl4pPr indent="685800" algn="ctr">
              <a:defRPr sz="4400">
                <a:solidFill>
                  <a:srgbClr val="000000"/>
                </a:solidFill>
                <a:latin typeface="Helvetica Light"/>
                <a:ea typeface="Helvetica Light"/>
                <a:cs typeface="Helvetica Light"/>
                <a:sym typeface="Helvetica Light"/>
              </a:defRPr>
            </a:lvl4pPr>
            <a:lvl5pPr indent="914400" algn="ctr">
              <a:defRPr sz="44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884" name="Slide Number"/>
          <p:cNvSpPr txBox="1">
            <a:spLocks noGrp="1"/>
          </p:cNvSpPr>
          <p:nvPr>
            <p:ph type="sldNum" sz="quarter" idx="2"/>
          </p:nvPr>
        </p:nvSpPr>
        <p:spPr>
          <a:xfrm>
            <a:off x="11959031" y="13081000"/>
            <a:ext cx="453238" cy="469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Photo Captions TS">
    <p:spTree>
      <p:nvGrpSpPr>
        <p:cNvPr id="1" name=""/>
        <p:cNvGrpSpPr/>
        <p:nvPr/>
      </p:nvGrpSpPr>
      <p:grpSpPr>
        <a:xfrm>
          <a:off x="0" y="0"/>
          <a:ext cx="0" cy="0"/>
          <a:chOff x="0" y="0"/>
          <a:chExt cx="0" cy="0"/>
        </a:xfrm>
      </p:grpSpPr>
      <p:pic>
        <p:nvPicPr>
          <p:cNvPr id="891" name="DarkCircleBackground_37.jpg" descr="DarkCircleBackground_37.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892" name="Line"/>
          <p:cNvSpPr/>
          <p:nvPr/>
        </p:nvSpPr>
        <p:spPr>
          <a:xfrm>
            <a:off x="3810000" y="11430000"/>
            <a:ext cx="16635360" cy="0"/>
          </a:xfrm>
          <a:prstGeom prst="line">
            <a:avLst/>
          </a:prstGeom>
          <a:ln w="25400">
            <a:solidFill>
              <a:srgbClr val="FFFFFF"/>
            </a:solidFill>
            <a:miter lim="400000"/>
          </a:ln>
        </p:spPr>
        <p:txBody>
          <a:bodyPr lIns="50800" tIns="50800" rIns="50800" bIns="50800" anchor="ctr"/>
          <a:lstStyle/>
          <a:p>
            <a:pPr algn="r" defTabSz="2197100">
              <a:spcBef>
                <a:spcPts val="1700"/>
              </a:spcBef>
              <a:defRPr sz="4500" u="sng" spc="0">
                <a:solidFill>
                  <a:srgbClr val="FFFFFF"/>
                </a:solidFill>
                <a:uFill>
                  <a:solidFill>
                    <a:srgbClr val="7A4700"/>
                  </a:solidFill>
                </a:uFill>
                <a:latin typeface="Arial"/>
                <a:ea typeface="Arial"/>
                <a:cs typeface="Arial"/>
                <a:sym typeface="Arial"/>
              </a:defRPr>
            </a:pPr>
            <a:endParaRPr/>
          </a:p>
        </p:txBody>
      </p:sp>
      <p:sp>
        <p:nvSpPr>
          <p:cNvPr id="893" name="Title Text"/>
          <p:cNvSpPr txBox="1">
            <a:spLocks noGrp="1"/>
          </p:cNvSpPr>
          <p:nvPr>
            <p:ph type="title"/>
          </p:nvPr>
        </p:nvSpPr>
        <p:spPr>
          <a:xfrm>
            <a:off x="2336800" y="9855200"/>
            <a:ext cx="19659600" cy="1905000"/>
          </a:xfrm>
          <a:prstGeom prst="rect">
            <a:avLst/>
          </a:prstGeom>
        </p:spPr>
        <p:txBody>
          <a:bodyPr anchor="ctr"/>
          <a:lstStyle>
            <a:lvl1pPr algn="ctr">
              <a:defRPr>
                <a:solidFill>
                  <a:srgbClr val="79E0F6"/>
                </a:solidFill>
                <a:latin typeface="Mensch Bold Inline"/>
                <a:ea typeface="Mensch Bold Inline"/>
                <a:cs typeface="Mensch Bold Inline"/>
                <a:sym typeface="Mensch Bold Inline"/>
              </a:defRPr>
            </a:lvl1pPr>
          </a:lstStyle>
          <a:p>
            <a:r>
              <a:t>Title Text</a:t>
            </a:r>
          </a:p>
        </p:txBody>
      </p:sp>
      <p:sp>
        <p:nvSpPr>
          <p:cNvPr id="894" name="Body Level One…"/>
          <p:cNvSpPr txBox="1">
            <a:spLocks noGrp="1"/>
          </p:cNvSpPr>
          <p:nvPr>
            <p:ph type="body" sz="quarter" idx="1"/>
          </p:nvPr>
        </p:nvSpPr>
        <p:spPr>
          <a:xfrm>
            <a:off x="2324100" y="11747500"/>
            <a:ext cx="19659600" cy="749300"/>
          </a:xfrm>
          <a:prstGeom prst="rect">
            <a:avLst/>
          </a:prstGeom>
        </p:spPr>
        <p:txBody>
          <a:bodyPr>
            <a:noAutofit/>
          </a:bodyPr>
          <a:lstStyle>
            <a:lvl1pPr algn="ctr">
              <a:defRPr sz="6400">
                <a:solidFill>
                  <a:srgbClr val="FFFFFF"/>
                </a:solidFill>
                <a:latin typeface="Mensch Regular"/>
                <a:ea typeface="Mensch Regular"/>
                <a:cs typeface="Mensch Regular"/>
                <a:sym typeface="Mensch Regular"/>
              </a:defRPr>
            </a:lvl1pPr>
            <a:lvl2pPr algn="ctr">
              <a:defRPr sz="6400">
                <a:solidFill>
                  <a:srgbClr val="FFFFFF"/>
                </a:solidFill>
                <a:latin typeface="Mensch Regular"/>
                <a:ea typeface="Mensch Regular"/>
                <a:cs typeface="Mensch Regular"/>
                <a:sym typeface="Mensch Regular"/>
              </a:defRPr>
            </a:lvl2pPr>
            <a:lvl3pPr algn="ctr">
              <a:defRPr sz="6400">
                <a:solidFill>
                  <a:srgbClr val="FFFFFF"/>
                </a:solidFill>
                <a:latin typeface="Mensch Regular"/>
                <a:ea typeface="Mensch Regular"/>
                <a:cs typeface="Mensch Regular"/>
                <a:sym typeface="Mensch Regular"/>
              </a:defRPr>
            </a:lvl3pPr>
            <a:lvl4pPr algn="ctr">
              <a:defRPr sz="6400">
                <a:solidFill>
                  <a:srgbClr val="FFFFFF"/>
                </a:solidFill>
                <a:latin typeface="Mensch Regular"/>
                <a:ea typeface="Mensch Regular"/>
                <a:cs typeface="Mensch Regular"/>
                <a:sym typeface="Mensch Regular"/>
              </a:defRPr>
            </a:lvl4pPr>
            <a:lvl5pPr algn="ctr">
              <a:defRPr sz="6400">
                <a:solidFill>
                  <a:srgbClr val="FFFFFF"/>
                </a:solidFill>
                <a:latin typeface="Mensch Regular"/>
                <a:ea typeface="Mensch Regular"/>
                <a:cs typeface="Mensch Regular"/>
                <a:sym typeface="Mensch Regular"/>
              </a:defRPr>
            </a:lvl5pPr>
          </a:lstStyle>
          <a:p>
            <a:r>
              <a:t>Body Level One</a:t>
            </a:r>
          </a:p>
          <a:p>
            <a:pPr lvl="1"/>
            <a:r>
              <a:t>Body Level Two</a:t>
            </a:r>
          </a:p>
          <a:p>
            <a:pPr lvl="2"/>
            <a:r>
              <a:t>Body Level Three</a:t>
            </a:r>
          </a:p>
          <a:p>
            <a:pPr lvl="3"/>
            <a:r>
              <a:t>Body Level Four</a:t>
            </a:r>
          </a:p>
          <a:p>
            <a:pPr lvl="4"/>
            <a:r>
              <a:t>Body Level Five</a:t>
            </a:r>
          </a:p>
        </p:txBody>
      </p:sp>
      <p:sp>
        <p:nvSpPr>
          <p:cNvPr id="8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ClrTx/>
              <a:buSzTx/>
              <a:buNone/>
              <a:defRPr sz="5400"/>
            </a:lvl1pPr>
            <a:lvl2pPr marL="0" indent="228600" algn="ctr">
              <a:spcBef>
                <a:spcPts val="0"/>
              </a:spcBef>
              <a:buClrTx/>
              <a:buSzTx/>
              <a:buNone/>
              <a:defRPr sz="5400"/>
            </a:lvl2pPr>
            <a:lvl3pPr marL="0" indent="457200" algn="ctr">
              <a:spcBef>
                <a:spcPts val="0"/>
              </a:spcBef>
              <a:buClrTx/>
              <a:buSzTx/>
              <a:buNone/>
              <a:defRPr sz="5400"/>
            </a:lvl3pPr>
            <a:lvl4pPr marL="0" indent="685800" algn="ctr">
              <a:spcBef>
                <a:spcPts val="0"/>
              </a:spcBef>
              <a:buClrTx/>
              <a:buSzTx/>
              <a:buNone/>
              <a:defRPr sz="5400"/>
            </a:lvl4pPr>
            <a:lvl5pPr marL="0" indent="914400" algn="ctr">
              <a:spcBef>
                <a:spcPts val="0"/>
              </a:spcBef>
              <a:buClrTx/>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9705272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Default - Black">
    <p:spTree>
      <p:nvGrpSpPr>
        <p:cNvPr id="1" name=""/>
        <p:cNvGrpSpPr/>
        <p:nvPr/>
      </p:nvGrpSpPr>
      <p:grpSpPr>
        <a:xfrm>
          <a:off x="0" y="0"/>
          <a:ext cx="0" cy="0"/>
          <a:chOff x="0" y="0"/>
          <a:chExt cx="0" cy="0"/>
        </a:xfrm>
      </p:grpSpPr>
      <p:sp>
        <p:nvSpPr>
          <p:cNvPr id="92"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93"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ClrTx/>
              <a:buSzTx/>
              <a:buNone/>
              <a:defRPr sz="5400"/>
            </a:lvl1pPr>
            <a:lvl2pPr marL="0" indent="228600" algn="ctr">
              <a:spcBef>
                <a:spcPts val="0"/>
              </a:spcBef>
              <a:buClrTx/>
              <a:buSzTx/>
              <a:buNone/>
              <a:defRPr sz="5400"/>
            </a:lvl2pPr>
            <a:lvl3pPr marL="0" indent="457200" algn="ctr">
              <a:spcBef>
                <a:spcPts val="0"/>
              </a:spcBef>
              <a:buClrTx/>
              <a:buSzTx/>
              <a:buNone/>
              <a:defRPr sz="5400"/>
            </a:lvl3pPr>
            <a:lvl4pPr marL="0" indent="685800" algn="ctr">
              <a:spcBef>
                <a:spcPts val="0"/>
              </a:spcBef>
              <a:buClrTx/>
              <a:buSzTx/>
              <a:buNone/>
              <a:defRPr sz="5400"/>
            </a:lvl4pPr>
            <a:lvl5pPr marL="0" indent="914400" algn="ctr">
              <a:spcBef>
                <a:spcPts val="0"/>
              </a:spcBef>
              <a:buClrTx/>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0834488"/>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2752040"/>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13169900" y="952500"/>
            <a:ext cx="9525000"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ClrTx/>
              <a:buSzTx/>
              <a:buNone/>
              <a:defRPr sz="5400"/>
            </a:lvl1pPr>
            <a:lvl2pPr marL="0" indent="228600" algn="ctr">
              <a:spcBef>
                <a:spcPts val="0"/>
              </a:spcBef>
              <a:buClrTx/>
              <a:buSzTx/>
              <a:buNone/>
              <a:defRPr sz="5400"/>
            </a:lvl2pPr>
            <a:lvl3pPr marL="0" indent="457200" algn="ctr">
              <a:spcBef>
                <a:spcPts val="0"/>
              </a:spcBef>
              <a:buClrTx/>
              <a:buSzTx/>
              <a:buNone/>
              <a:defRPr sz="5400"/>
            </a:lvl3pPr>
            <a:lvl4pPr marL="0" indent="685800" algn="ctr">
              <a:spcBef>
                <a:spcPts val="0"/>
              </a:spcBef>
              <a:buClrTx/>
              <a:buSzTx/>
              <a:buNone/>
              <a:defRPr sz="5400"/>
            </a:lvl4pPr>
            <a:lvl5pPr marL="0" indent="914400" algn="ctr">
              <a:spcBef>
                <a:spcPts val="0"/>
              </a:spcBef>
              <a:buClrTx/>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44126599"/>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2585903"/>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25422365"/>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buClrTx/>
              <a:defRPr sz="3800"/>
            </a:lvl1pPr>
            <a:lvl2pPr marL="1117600" indent="-558800">
              <a:spcBef>
                <a:spcPts val="4500"/>
              </a:spcBef>
              <a:buClrTx/>
              <a:defRPr sz="3800"/>
            </a:lvl2pPr>
            <a:lvl3pPr marL="1676400" indent="-558800">
              <a:spcBef>
                <a:spcPts val="4500"/>
              </a:spcBef>
              <a:buClrTx/>
              <a:defRPr sz="3800"/>
            </a:lvl3pPr>
            <a:lvl4pPr marL="2235200" indent="-558800">
              <a:spcBef>
                <a:spcPts val="4500"/>
              </a:spcBef>
              <a:buClrTx/>
              <a:defRPr sz="3800"/>
            </a:lvl4pPr>
            <a:lvl5pPr marL="2794000" indent="-558800">
              <a:spcBef>
                <a:spcPts val="4500"/>
              </a:spcBef>
              <a:buClrTx/>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47033554"/>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53794847"/>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760700" y="6870700"/>
            <a:ext cx="7404100" cy="5549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760700" y="952500"/>
            <a:ext cx="7404100" cy="5549900"/>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206500" y="952500"/>
            <a:ext cx="1417320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1223046"/>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ClrTx/>
              <a:buSzTx/>
              <a:buNone/>
              <a:defRPr sz="3200" i="1"/>
            </a:lvl1pPr>
          </a:lstStyle>
          <a:p>
            <a:r>
              <a:t>–Johnny Appleseed</a:t>
            </a:r>
          </a:p>
        </p:txBody>
      </p:sp>
      <p:sp>
        <p:nvSpPr>
          <p:cNvPr id="94"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ClrTx/>
              <a:buSzTx/>
              <a:buNone/>
              <a:defRPr>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5925586"/>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85913896"/>
      </p:ext>
    </p:extLst>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theme" Target="../theme/theme1.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image" Target="../media/image2.jpeg"/><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3.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image" Target="../media/image18.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4.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5.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Untitled-2.jpg" descr="Untitled-2.jpg"/>
          <p:cNvPicPr>
            <a:picLocks noChangeAspect="1"/>
          </p:cNvPicPr>
          <p:nvPr/>
        </p:nvPicPr>
        <p:blipFill>
          <a:blip r:embed="rId90"/>
          <a:stretch>
            <a:fillRect/>
          </a:stretch>
        </p:blipFill>
        <p:spPr>
          <a:xfrm>
            <a:off x="0" y="0"/>
            <a:ext cx="24384000" cy="13716000"/>
          </a:xfrm>
          <a:prstGeom prst="rect">
            <a:avLst/>
          </a:prstGeom>
          <a:ln w="12700">
            <a:miter lim="400000"/>
          </a:ln>
        </p:spPr>
      </p:pic>
      <p:sp>
        <p:nvSpPr>
          <p:cNvPr id="3" name="Title Text"/>
          <p:cNvSpPr txBox="1">
            <a:spLocks noGrp="1"/>
          </p:cNvSpPr>
          <p:nvPr>
            <p:ph type="title"/>
          </p:nvPr>
        </p:nvSpPr>
        <p:spPr>
          <a:xfrm>
            <a:off x="1778000" y="1003300"/>
            <a:ext cx="20828000" cy="16891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r>
              <a:t>Title Text</a:t>
            </a:r>
          </a:p>
        </p:txBody>
      </p:sp>
      <p:sp>
        <p:nvSpPr>
          <p:cNvPr id="4" name="Body Level One…"/>
          <p:cNvSpPr txBox="1">
            <a:spLocks noGrp="1"/>
          </p:cNvSpPr>
          <p:nvPr>
            <p:ph type="body" idx="1"/>
          </p:nvPr>
        </p:nvSpPr>
        <p:spPr>
          <a:xfrm>
            <a:off x="1765300" y="2997200"/>
            <a:ext cx="20866100" cy="85344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4pPr>
              <a:lnSpc>
                <a:spcPct val="100000"/>
              </a:lnSpc>
            </a:lvl4pPr>
            <a:lvl5pPr>
              <a:lnSpc>
                <a:spcPct val="100000"/>
              </a:lnSpc>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969750" y="13093700"/>
            <a:ext cx="419100" cy="457200"/>
          </a:xfrm>
          <a:prstGeom prst="rect">
            <a:avLst/>
          </a:prstGeom>
          <a:ln w="12700">
            <a:miter lim="400000"/>
          </a:ln>
        </p:spPr>
        <p:txBody>
          <a:bodyPr wrap="none" lIns="50800" tIns="50800" rIns="50800" bIns="50800">
            <a:spAutoFit/>
          </a:bodyPr>
          <a:lstStyle>
            <a:lvl1pPr algn="ctr" defTabSz="825500">
              <a:defRPr sz="2400">
                <a:latin typeface="Gill Sans"/>
                <a:ea typeface="Gill Sans"/>
                <a:cs typeface="Gill Sans"/>
                <a:sym typeface="Gill Sans"/>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4" r:id="rId44"/>
    <p:sldLayoutId id="2147483695" r:id="rId45"/>
    <p:sldLayoutId id="2147483696" r:id="rId46"/>
    <p:sldLayoutId id="2147483697" r:id="rId47"/>
    <p:sldLayoutId id="2147483698" r:id="rId48"/>
    <p:sldLayoutId id="2147483699" r:id="rId49"/>
    <p:sldLayoutId id="2147483700" r:id="rId50"/>
    <p:sldLayoutId id="2147483701" r:id="rId51"/>
    <p:sldLayoutId id="2147483702" r:id="rId52"/>
    <p:sldLayoutId id="2147483703" r:id="rId53"/>
    <p:sldLayoutId id="2147483704" r:id="rId54"/>
    <p:sldLayoutId id="2147483705" r:id="rId55"/>
    <p:sldLayoutId id="2147483706" r:id="rId56"/>
    <p:sldLayoutId id="2147483707" r:id="rId57"/>
    <p:sldLayoutId id="2147483708" r:id="rId58"/>
    <p:sldLayoutId id="2147483709" r:id="rId59"/>
    <p:sldLayoutId id="2147483710" r:id="rId60"/>
    <p:sldLayoutId id="2147483711" r:id="rId61"/>
    <p:sldLayoutId id="2147483712" r:id="rId62"/>
    <p:sldLayoutId id="2147483713" r:id="rId63"/>
    <p:sldLayoutId id="2147483714" r:id="rId64"/>
    <p:sldLayoutId id="2147483715" r:id="rId65"/>
    <p:sldLayoutId id="2147483717" r:id="rId66"/>
    <p:sldLayoutId id="2147483718" r:id="rId67"/>
    <p:sldLayoutId id="2147483719" r:id="rId68"/>
    <p:sldLayoutId id="2147483720" r:id="rId69"/>
    <p:sldLayoutId id="2147483721" r:id="rId70"/>
    <p:sldLayoutId id="2147483722" r:id="rId71"/>
    <p:sldLayoutId id="2147483723" r:id="rId72"/>
    <p:sldLayoutId id="2147483725" r:id="rId73"/>
    <p:sldLayoutId id="2147483726" r:id="rId74"/>
    <p:sldLayoutId id="2147483728" r:id="rId75"/>
    <p:sldLayoutId id="2147483729" r:id="rId76"/>
    <p:sldLayoutId id="2147483730" r:id="rId77"/>
    <p:sldLayoutId id="2147483731" r:id="rId78"/>
    <p:sldLayoutId id="2147483732" r:id="rId79"/>
    <p:sldLayoutId id="2147483733" r:id="rId80"/>
    <p:sldLayoutId id="2147483734" r:id="rId81"/>
    <p:sldLayoutId id="2147483735" r:id="rId82"/>
    <p:sldLayoutId id="2147483736" r:id="rId83"/>
    <p:sldLayoutId id="2147483738" r:id="rId84"/>
    <p:sldLayoutId id="2147483740" r:id="rId85"/>
    <p:sldLayoutId id="2147483741" r:id="rId86"/>
    <p:sldLayoutId id="2147483742" r:id="rId87"/>
    <p:sldLayoutId id="2147483743" r:id="rId88"/>
  </p:sldLayoutIdLst>
  <p:transition spd="med"/>
  <p:txStyles>
    <p:titleStyle>
      <a:lvl1pPr marL="0" marR="0" indent="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1pPr>
      <a:lvl2pPr marL="0" marR="0" indent="2286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2pPr>
      <a:lvl3pPr marL="0" marR="0" indent="4572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3pPr>
      <a:lvl4pPr marL="0" marR="0" indent="6858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4pPr>
      <a:lvl5pPr marL="0" marR="0" indent="9144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5pPr>
      <a:lvl6pPr marL="0" marR="0" indent="11430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6pPr>
      <a:lvl7pPr marL="0" marR="0" indent="13716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7pPr>
      <a:lvl8pPr marL="0" marR="0" indent="16002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8pPr>
      <a:lvl9pPr marL="0" marR="0" indent="18288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9pPr>
    </p:titleStyle>
    <p:bodyStyle>
      <a:lvl1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1pPr>
      <a:lvl2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2pPr>
      <a:lvl3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3pPr>
      <a:lvl4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4pPr>
      <a:lvl5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5pPr>
      <a:lvl6pPr marL="0" marR="0" indent="35560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6pPr>
      <a:lvl7pPr marL="0" marR="0" indent="71120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7pPr>
      <a:lvl8pPr marL="0" marR="0" indent="106680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8pPr>
      <a:lvl9pPr marL="0" marR="0" indent="142240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52631649"/>
      </p:ext>
    </p:extLst>
  </p:cSld>
  <p:clrMap bg1="dk1" tx1="lt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95BDF493-00AA-3D4C-B583-E93A659702F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7" name="Rectangle 2">
            <a:extLst>
              <a:ext uri="{FF2B5EF4-FFF2-40B4-BE49-F238E27FC236}">
                <a16:creationId xmlns:a16="http://schemas.microsoft.com/office/drawing/2014/main" id="{E8AF0192-0F5D-384E-999B-885D1324053E}"/>
              </a:ext>
            </a:extLst>
          </p:cNvPr>
          <p:cNvSpPr>
            <a:spLocks noChangeArrowheads="1"/>
          </p:cNvSpPr>
          <p:nvPr/>
        </p:nvSpPr>
        <p:spPr bwMode="auto">
          <a:xfrm>
            <a:off x="12700" y="1270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2" name="Rectangle 3">
            <a:extLst>
              <a:ext uri="{FF2B5EF4-FFF2-40B4-BE49-F238E27FC236}">
                <a16:creationId xmlns:a16="http://schemas.microsoft.com/office/drawing/2014/main" id="{A2D8EF69-55EC-3745-AC38-15437BD3FACD}"/>
              </a:ext>
            </a:extLst>
          </p:cNvPr>
          <p:cNvSpPr>
            <a:spLocks noGrp="1" noChangeArrowheads="1"/>
          </p:cNvSpPr>
          <p:nvPr>
            <p:ph type="sldNum"/>
          </p:nvPr>
        </p:nvSpPr>
        <p:spPr bwMode="auto">
          <a:xfrm>
            <a:off x="22799675" y="13061950"/>
            <a:ext cx="366713" cy="379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520" tIns="101520" rIns="101520" bIns="10152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1200">
                <a:solidFill>
                  <a:srgbClr val="000000"/>
                </a:solidFill>
                <a:latin typeface="Calibri" panose="020F0502020204030204" pitchFamily="34" charset="0"/>
                <a:cs typeface="Calibri" panose="020F0502020204030204" pitchFamily="34" charset="0"/>
              </a:defRPr>
            </a:lvl1pPr>
          </a:lstStyle>
          <a:p>
            <a:pPr>
              <a:defRPr/>
            </a:pPr>
            <a:fld id="{428864EC-4C6A-9047-AF61-609F33307965}" type="slidenum">
              <a:rPr lang="pl-PL" altLang="en-US"/>
              <a:pPr>
                <a:defRPr/>
              </a:pPr>
              <a:t>‹#›</a:t>
            </a:fld>
            <a:endParaRPr lang="pl-PL" altLang="en-US"/>
          </a:p>
        </p:txBody>
      </p:sp>
      <p:sp>
        <p:nvSpPr>
          <p:cNvPr id="1029" name="Rectangle 4">
            <a:extLst>
              <a:ext uri="{FF2B5EF4-FFF2-40B4-BE49-F238E27FC236}">
                <a16:creationId xmlns:a16="http://schemas.microsoft.com/office/drawing/2014/main" id="{364F6D1A-C65C-5140-B2D2-01D31ACA0D06}"/>
              </a:ext>
            </a:extLst>
          </p:cNvPr>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Kliknij, aby edytować format tekstu tytułu</a:t>
            </a:r>
          </a:p>
        </p:txBody>
      </p:sp>
      <p:sp>
        <p:nvSpPr>
          <p:cNvPr id="1030" name="Rectangle 5">
            <a:extLst>
              <a:ext uri="{FF2B5EF4-FFF2-40B4-BE49-F238E27FC236}">
                <a16:creationId xmlns:a16="http://schemas.microsoft.com/office/drawing/2014/main" id="{B7AB8834-97B4-514B-8C10-A35A59475A51}"/>
              </a:ext>
            </a:extLst>
          </p:cNvPr>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9391" rIns="0" bIns="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4"/>
            <a:r>
              <a:rPr lang="en-GB" altLang="en-US"/>
              <a:t>Dziewiąty poziom konspektu</a:t>
            </a:r>
          </a:p>
        </p:txBody>
      </p:sp>
    </p:spTree>
    <p:extLst>
      <p:ext uri="{BB962C8B-B14F-4D97-AF65-F5344CB8AC3E}">
        <p14:creationId xmlns:p14="http://schemas.microsoft.com/office/powerpoint/2010/main" val="3052400537"/>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2484419966"/>
      </p:ext>
    </p:extLst>
  </p:cSld>
  <p:clrMap bg1="dk1" tx1="lt1" bg2="dk2" tx2="lt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4" y="7804154"/>
            <a:ext cx="9067800" cy="5899149"/>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2438430" fontAlgn="base">
                <a:spcBef>
                  <a:spcPct val="0"/>
                </a:spcBef>
                <a:spcAft>
                  <a:spcPct val="0"/>
                </a:spcAft>
                <a:defRPr/>
              </a:pPr>
              <a:endParaRPr lang="en-US" sz="6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2438430" fontAlgn="base">
                <a:spcBef>
                  <a:spcPct val="0"/>
                </a:spcBef>
                <a:spcAft>
                  <a:spcPct val="0"/>
                </a:spcAft>
                <a:defRPr/>
              </a:pPr>
              <a:endParaRPr lang="en-US" sz="6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2438430" fontAlgn="base">
                <a:spcBef>
                  <a:spcPct val="0"/>
                </a:spcBef>
                <a:spcAft>
                  <a:spcPct val="0"/>
                </a:spcAft>
                <a:defRPr/>
              </a:pPr>
              <a:endParaRPr lang="en-US" sz="6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2438430" fontAlgn="base">
                <a:spcBef>
                  <a:spcPct val="0"/>
                </a:spcBef>
                <a:spcAft>
                  <a:spcPct val="0"/>
                </a:spcAft>
                <a:defRPr/>
              </a:pPr>
              <a:endParaRPr lang="en-US" sz="6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2438430" fontAlgn="base">
                <a:spcBef>
                  <a:spcPct val="0"/>
                </a:spcBef>
                <a:spcAft>
                  <a:spcPct val="0"/>
                </a:spcAft>
              </a:pPr>
              <a:endParaRPr lang="en-US" sz="6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2438430" fontAlgn="base">
                <a:spcBef>
                  <a:spcPct val="0"/>
                </a:spcBef>
                <a:spcAft>
                  <a:spcPct val="0"/>
                </a:spcAft>
              </a:pPr>
              <a:endParaRPr lang="en-US" sz="6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2438430" fontAlgn="base">
                <a:spcBef>
                  <a:spcPct val="0"/>
                </a:spcBef>
                <a:spcAft>
                  <a:spcPct val="0"/>
                </a:spcAft>
              </a:pPr>
              <a:endParaRPr lang="en-US" sz="6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1219200" y="555628"/>
            <a:ext cx="21945600" cy="2279651"/>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1219200" y="3200400"/>
            <a:ext cx="21945600" cy="90614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1219200" y="12496800"/>
            <a:ext cx="56896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2667">
                <a:solidFill>
                  <a:srgbClr val="FFFFFF"/>
                </a:solidFill>
                <a:effectLst>
                  <a:outerShdw blurRad="38100" dist="38100" dir="2700000" algn="tl">
                    <a:srgbClr val="000000"/>
                  </a:outerShdw>
                </a:effectLst>
                <a:latin typeface="Arial" pitchFamily="-112" charset="0"/>
                <a:ea typeface="+mn-ea"/>
                <a:cs typeface="+mn-cs"/>
              </a:defRPr>
            </a:lvl1pPr>
          </a:lstStyle>
          <a:p>
            <a:pPr defTabSz="243843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8331200" y="12496800"/>
            <a:ext cx="77216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2667">
                <a:solidFill>
                  <a:srgbClr val="FFFFFF"/>
                </a:solidFill>
                <a:effectLst>
                  <a:outerShdw blurRad="38100" dist="38100" dir="2700000" algn="tl">
                    <a:srgbClr val="000000"/>
                  </a:outerShdw>
                </a:effectLst>
                <a:latin typeface="Arial" pitchFamily="-112" charset="0"/>
                <a:ea typeface="+mn-ea"/>
                <a:cs typeface="+mn-cs"/>
              </a:defRPr>
            </a:lvl1pPr>
          </a:lstStyle>
          <a:p>
            <a:pPr defTabSz="243843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17475200" y="12496800"/>
            <a:ext cx="56896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667">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2438430" fontAlgn="base">
              <a:spcBef>
                <a:spcPct val="0"/>
              </a:spcBef>
              <a:spcAft>
                <a:spcPct val="0"/>
              </a:spcAft>
              <a:defRPr/>
            </a:pPr>
            <a:fld id="{61F442D0-A11F-2640-8129-5D1BEF7A3C1E}" type="slidenum">
              <a:rPr lang="en-US" smtClean="0"/>
              <a:pPr defTabSz="2438430" fontAlgn="base">
                <a:spcBef>
                  <a:spcPct val="0"/>
                </a:spcBef>
                <a:spcAft>
                  <a:spcPct val="0"/>
                </a:spcAft>
                <a:defRPr/>
              </a:pPr>
              <a:t>‹#›</a:t>
            </a:fld>
            <a:endParaRPr lang="en-US"/>
          </a:p>
        </p:txBody>
      </p:sp>
    </p:spTree>
    <p:extLst>
      <p:ext uri="{BB962C8B-B14F-4D97-AF65-F5344CB8AC3E}">
        <p14:creationId xmlns:p14="http://schemas.microsoft.com/office/powerpoint/2010/main" val="4284912351"/>
      </p:ext>
    </p:extLst>
  </p:cSld>
  <p:clrMap bg1="dk2" tx1="lt1" bg2="dk1" tx2="lt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ransition/>
  <p:txStyles>
    <p:titleStyle>
      <a:lvl1pPr algn="ctr" rtl="0" eaLnBrk="0" fontAlgn="base" hangingPunct="0">
        <a:spcBef>
          <a:spcPct val="0"/>
        </a:spcBef>
        <a:spcAft>
          <a:spcPct val="0"/>
        </a:spcAft>
        <a:defRPr sz="11733">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11733">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11733">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11733">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11733">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1219215" algn="ctr" rtl="0" fontAlgn="base">
        <a:spcBef>
          <a:spcPct val="0"/>
        </a:spcBef>
        <a:spcAft>
          <a:spcPct val="0"/>
        </a:spcAft>
        <a:defRPr sz="11733">
          <a:solidFill>
            <a:schemeClr val="tx2"/>
          </a:solidFill>
          <a:effectLst>
            <a:outerShdw blurRad="38100" dist="38100" dir="2700000" algn="tl">
              <a:srgbClr val="000000"/>
            </a:outerShdw>
          </a:effectLst>
          <a:latin typeface="Arial" pitchFamily="-111" charset="0"/>
        </a:defRPr>
      </a:lvl6pPr>
      <a:lvl7pPr marL="2438430" algn="ctr" rtl="0" fontAlgn="base">
        <a:spcBef>
          <a:spcPct val="0"/>
        </a:spcBef>
        <a:spcAft>
          <a:spcPct val="0"/>
        </a:spcAft>
        <a:defRPr sz="11733">
          <a:solidFill>
            <a:schemeClr val="tx2"/>
          </a:solidFill>
          <a:effectLst>
            <a:outerShdw blurRad="38100" dist="38100" dir="2700000" algn="tl">
              <a:srgbClr val="000000"/>
            </a:outerShdw>
          </a:effectLst>
          <a:latin typeface="Arial" pitchFamily="-111" charset="0"/>
        </a:defRPr>
      </a:lvl7pPr>
      <a:lvl8pPr marL="3657646" algn="ctr" rtl="0" fontAlgn="base">
        <a:spcBef>
          <a:spcPct val="0"/>
        </a:spcBef>
        <a:spcAft>
          <a:spcPct val="0"/>
        </a:spcAft>
        <a:defRPr sz="11733">
          <a:solidFill>
            <a:schemeClr val="tx2"/>
          </a:solidFill>
          <a:effectLst>
            <a:outerShdw blurRad="38100" dist="38100" dir="2700000" algn="tl">
              <a:srgbClr val="000000"/>
            </a:outerShdw>
          </a:effectLst>
          <a:latin typeface="Arial" pitchFamily="-111" charset="0"/>
        </a:defRPr>
      </a:lvl8pPr>
      <a:lvl9pPr marL="4876861" algn="ctr" rtl="0" fontAlgn="base">
        <a:spcBef>
          <a:spcPct val="0"/>
        </a:spcBef>
        <a:spcAft>
          <a:spcPct val="0"/>
        </a:spcAft>
        <a:defRPr sz="11733">
          <a:solidFill>
            <a:schemeClr val="tx2"/>
          </a:solidFill>
          <a:effectLst>
            <a:outerShdw blurRad="38100" dist="38100" dir="2700000" algn="tl">
              <a:srgbClr val="000000"/>
            </a:outerShdw>
          </a:effectLst>
          <a:latin typeface="Arial" pitchFamily="-111" charset="0"/>
        </a:defRPr>
      </a:lvl9pPr>
    </p:titleStyle>
    <p:bodyStyle>
      <a:lvl1pPr marL="914411" indent="-914411" algn="l" rtl="0" eaLnBrk="0" fontAlgn="base" hangingPunct="0">
        <a:spcBef>
          <a:spcPct val="20000"/>
        </a:spcBef>
        <a:spcAft>
          <a:spcPct val="0"/>
        </a:spcAft>
        <a:buClr>
          <a:schemeClr val="hlink"/>
        </a:buClr>
        <a:buSzPct val="75000"/>
        <a:buFont typeface="Wingdings" charset="0"/>
        <a:buChar char="l"/>
        <a:defRPr sz="8533">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1981225" indent="-762010" algn="l" rtl="0" eaLnBrk="0" fontAlgn="base" hangingPunct="0">
        <a:spcBef>
          <a:spcPct val="20000"/>
        </a:spcBef>
        <a:spcAft>
          <a:spcPct val="0"/>
        </a:spcAft>
        <a:buClr>
          <a:schemeClr val="tx2"/>
        </a:buClr>
        <a:buSzPct val="75000"/>
        <a:buFont typeface="Wingdings" charset="0"/>
        <a:buChar char="l"/>
        <a:defRPr sz="7467">
          <a:solidFill>
            <a:schemeClr val="tx1"/>
          </a:solidFill>
          <a:effectLst>
            <a:outerShdw blurRad="38100" dist="38100" dir="2700000" algn="tl">
              <a:srgbClr val="000000"/>
            </a:outerShdw>
          </a:effectLst>
          <a:latin typeface="+mn-lt"/>
          <a:ea typeface="ＭＳ Ｐゴシック" pitchFamily="-111" charset="-128"/>
        </a:defRPr>
      </a:lvl2pPr>
      <a:lvl3pPr marL="3048038" indent="-609608" algn="l" rtl="0" eaLnBrk="0" fontAlgn="base" hangingPunct="0">
        <a:spcBef>
          <a:spcPct val="20000"/>
        </a:spcBef>
        <a:spcAft>
          <a:spcPct val="0"/>
        </a:spcAft>
        <a:buClr>
          <a:schemeClr val="accent2"/>
        </a:buClr>
        <a:buSzPct val="75000"/>
        <a:buFont typeface="Wingdings" charset="0"/>
        <a:buChar char="l"/>
        <a:defRPr sz="6400">
          <a:solidFill>
            <a:schemeClr val="tx1"/>
          </a:solidFill>
          <a:effectLst>
            <a:outerShdw blurRad="38100" dist="38100" dir="2700000" algn="tl">
              <a:srgbClr val="000000"/>
            </a:outerShdw>
          </a:effectLst>
          <a:latin typeface="+mn-lt"/>
          <a:ea typeface="ＭＳ Ｐゴシック" charset="0"/>
          <a:cs typeface="Geneva" charset="0"/>
        </a:defRPr>
      </a:lvl3pPr>
      <a:lvl4pPr marL="4267253" indent="-609608" algn="l" rtl="0" eaLnBrk="0" fontAlgn="base" hangingPunct="0">
        <a:spcBef>
          <a:spcPct val="20000"/>
        </a:spcBef>
        <a:spcAft>
          <a:spcPct val="0"/>
        </a:spcAft>
        <a:buClr>
          <a:schemeClr val="folHlink"/>
        </a:buClr>
        <a:buSzPct val="75000"/>
        <a:buFont typeface="Wingdings" charset="0"/>
        <a:buChar char="l"/>
        <a:defRPr sz="5333">
          <a:solidFill>
            <a:schemeClr val="tx1"/>
          </a:solidFill>
          <a:effectLst>
            <a:outerShdw blurRad="38100" dist="38100" dir="2700000" algn="tl">
              <a:srgbClr val="000000"/>
            </a:outerShdw>
          </a:effectLst>
          <a:latin typeface="+mn-lt"/>
          <a:ea typeface="Geneva" charset="-128"/>
          <a:cs typeface="Geneva" charset="0"/>
        </a:defRPr>
      </a:lvl4pPr>
      <a:lvl5pPr marL="5486469" indent="-609608" algn="l" rtl="0" eaLnBrk="0" fontAlgn="base" hangingPunct="0">
        <a:spcBef>
          <a:spcPct val="20000"/>
        </a:spcBef>
        <a:spcAft>
          <a:spcPct val="0"/>
        </a:spcAft>
        <a:buClr>
          <a:schemeClr val="tx1"/>
        </a:buClr>
        <a:buSzPct val="75000"/>
        <a:buFont typeface="Wingdings" charset="0"/>
        <a:buChar char="l"/>
        <a:defRPr sz="5333">
          <a:solidFill>
            <a:schemeClr val="tx1"/>
          </a:solidFill>
          <a:effectLst>
            <a:outerShdw blurRad="38100" dist="38100" dir="2700000" algn="tl">
              <a:srgbClr val="000000"/>
            </a:outerShdw>
          </a:effectLst>
          <a:latin typeface="+mn-lt"/>
          <a:ea typeface="Geneva" charset="-128"/>
          <a:cs typeface="Geneva" charset="0"/>
        </a:defRPr>
      </a:lvl5pPr>
      <a:lvl6pPr marL="6705684" indent="-609608" algn="l" rtl="0" fontAlgn="base">
        <a:spcBef>
          <a:spcPct val="20000"/>
        </a:spcBef>
        <a:spcAft>
          <a:spcPct val="0"/>
        </a:spcAft>
        <a:buClr>
          <a:schemeClr val="tx1"/>
        </a:buClr>
        <a:buSzPct val="75000"/>
        <a:buFont typeface="Wingdings" pitchFamily="-111" charset="2"/>
        <a:buChar char="l"/>
        <a:defRPr sz="5333">
          <a:solidFill>
            <a:schemeClr val="tx1"/>
          </a:solidFill>
          <a:effectLst>
            <a:outerShdw blurRad="38100" dist="38100" dir="2700000" algn="tl">
              <a:srgbClr val="000000"/>
            </a:outerShdw>
          </a:effectLst>
          <a:latin typeface="+mn-lt"/>
          <a:ea typeface="ＭＳ Ｐゴシック" pitchFamily="-111" charset="-128"/>
        </a:defRPr>
      </a:lvl6pPr>
      <a:lvl7pPr marL="7924899" indent="-609608" algn="l" rtl="0" fontAlgn="base">
        <a:spcBef>
          <a:spcPct val="20000"/>
        </a:spcBef>
        <a:spcAft>
          <a:spcPct val="0"/>
        </a:spcAft>
        <a:buClr>
          <a:schemeClr val="tx1"/>
        </a:buClr>
        <a:buSzPct val="75000"/>
        <a:buFont typeface="Wingdings" pitchFamily="-111" charset="2"/>
        <a:buChar char="l"/>
        <a:defRPr sz="5333">
          <a:solidFill>
            <a:schemeClr val="tx1"/>
          </a:solidFill>
          <a:effectLst>
            <a:outerShdw blurRad="38100" dist="38100" dir="2700000" algn="tl">
              <a:srgbClr val="000000"/>
            </a:outerShdw>
          </a:effectLst>
          <a:latin typeface="+mn-lt"/>
          <a:ea typeface="ＭＳ Ｐゴシック" pitchFamily="-111" charset="-128"/>
        </a:defRPr>
      </a:lvl7pPr>
      <a:lvl8pPr marL="9144114" indent="-609608" algn="l" rtl="0" fontAlgn="base">
        <a:spcBef>
          <a:spcPct val="20000"/>
        </a:spcBef>
        <a:spcAft>
          <a:spcPct val="0"/>
        </a:spcAft>
        <a:buClr>
          <a:schemeClr val="tx1"/>
        </a:buClr>
        <a:buSzPct val="75000"/>
        <a:buFont typeface="Wingdings" pitchFamily="-111" charset="2"/>
        <a:buChar char="l"/>
        <a:defRPr sz="5333">
          <a:solidFill>
            <a:schemeClr val="tx1"/>
          </a:solidFill>
          <a:effectLst>
            <a:outerShdw blurRad="38100" dist="38100" dir="2700000" algn="tl">
              <a:srgbClr val="000000"/>
            </a:outerShdw>
          </a:effectLst>
          <a:latin typeface="+mn-lt"/>
          <a:ea typeface="ＭＳ Ｐゴシック" pitchFamily="-111" charset="-128"/>
        </a:defRPr>
      </a:lvl8pPr>
      <a:lvl9pPr marL="10363330" indent="-609608" algn="l" rtl="0" fontAlgn="base">
        <a:spcBef>
          <a:spcPct val="20000"/>
        </a:spcBef>
        <a:spcAft>
          <a:spcPct val="0"/>
        </a:spcAft>
        <a:buClr>
          <a:schemeClr val="tx1"/>
        </a:buClr>
        <a:buSzPct val="75000"/>
        <a:buFont typeface="Wingdings" pitchFamily="-111" charset="2"/>
        <a:buChar char="l"/>
        <a:defRPr sz="5333">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1219215" rtl="0" eaLnBrk="1" latinLnBrk="0" hangingPunct="1">
        <a:defRPr sz="4800" kern="1200">
          <a:solidFill>
            <a:schemeClr val="tx1"/>
          </a:solidFill>
          <a:latin typeface="+mn-lt"/>
          <a:ea typeface="+mn-ea"/>
          <a:cs typeface="+mn-cs"/>
        </a:defRPr>
      </a:lvl1pPr>
      <a:lvl2pPr marL="1219215" algn="l" defTabSz="1219215" rtl="0" eaLnBrk="1" latinLnBrk="0" hangingPunct="1">
        <a:defRPr sz="4800" kern="1200">
          <a:solidFill>
            <a:schemeClr val="tx1"/>
          </a:solidFill>
          <a:latin typeface="+mn-lt"/>
          <a:ea typeface="+mn-ea"/>
          <a:cs typeface="+mn-cs"/>
        </a:defRPr>
      </a:lvl2pPr>
      <a:lvl3pPr marL="2438430" algn="l" defTabSz="1219215" rtl="0" eaLnBrk="1" latinLnBrk="0" hangingPunct="1">
        <a:defRPr sz="4800" kern="1200">
          <a:solidFill>
            <a:schemeClr val="tx1"/>
          </a:solidFill>
          <a:latin typeface="+mn-lt"/>
          <a:ea typeface="+mn-ea"/>
          <a:cs typeface="+mn-cs"/>
        </a:defRPr>
      </a:lvl3pPr>
      <a:lvl4pPr marL="3657646" algn="l" defTabSz="1219215" rtl="0" eaLnBrk="1" latinLnBrk="0" hangingPunct="1">
        <a:defRPr sz="4800" kern="1200">
          <a:solidFill>
            <a:schemeClr val="tx1"/>
          </a:solidFill>
          <a:latin typeface="+mn-lt"/>
          <a:ea typeface="+mn-ea"/>
          <a:cs typeface="+mn-cs"/>
        </a:defRPr>
      </a:lvl4pPr>
      <a:lvl5pPr marL="4876861" algn="l" defTabSz="1219215" rtl="0" eaLnBrk="1" latinLnBrk="0" hangingPunct="1">
        <a:defRPr sz="4800" kern="1200">
          <a:solidFill>
            <a:schemeClr val="tx1"/>
          </a:solidFill>
          <a:latin typeface="+mn-lt"/>
          <a:ea typeface="+mn-ea"/>
          <a:cs typeface="+mn-cs"/>
        </a:defRPr>
      </a:lvl5pPr>
      <a:lvl6pPr marL="6096076" algn="l" defTabSz="1219215" rtl="0" eaLnBrk="1" latinLnBrk="0" hangingPunct="1">
        <a:defRPr sz="4800" kern="1200">
          <a:solidFill>
            <a:schemeClr val="tx1"/>
          </a:solidFill>
          <a:latin typeface="+mn-lt"/>
          <a:ea typeface="+mn-ea"/>
          <a:cs typeface="+mn-cs"/>
        </a:defRPr>
      </a:lvl6pPr>
      <a:lvl7pPr marL="7315291" algn="l" defTabSz="1219215" rtl="0" eaLnBrk="1" latinLnBrk="0" hangingPunct="1">
        <a:defRPr sz="4800" kern="1200">
          <a:solidFill>
            <a:schemeClr val="tx1"/>
          </a:solidFill>
          <a:latin typeface="+mn-lt"/>
          <a:ea typeface="+mn-ea"/>
          <a:cs typeface="+mn-cs"/>
        </a:defRPr>
      </a:lvl7pPr>
      <a:lvl8pPr marL="8534507" algn="l" defTabSz="1219215" rtl="0" eaLnBrk="1" latinLnBrk="0" hangingPunct="1">
        <a:defRPr sz="4800" kern="1200">
          <a:solidFill>
            <a:schemeClr val="tx1"/>
          </a:solidFill>
          <a:latin typeface="+mn-lt"/>
          <a:ea typeface="+mn-ea"/>
          <a:cs typeface="+mn-cs"/>
        </a:defRPr>
      </a:lvl8pPr>
      <a:lvl9pPr marL="9753722" algn="l" defTabSz="1219215" rtl="0" eaLnBrk="1" latinLnBrk="0" hangingPunct="1">
        <a:defRPr sz="4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0.xml"/></Relationships>
</file>

<file path=ppt/slides/_rels/slide10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137.jpeg"/></Relationships>
</file>

<file path=ppt/slides/_rels/slide10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140.jpeg"/><Relationship Id="rId4" Type="http://schemas.openxmlformats.org/officeDocument/2006/relationships/image" Target="../media/image139.jpeg"/></Relationships>
</file>

<file path=ppt/slides/_rels/slide10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10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0.xml"/></Relationships>
</file>

<file path=ppt/slides/_rels/slide11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jpeg"/><Relationship Id="rId1" Type="http://schemas.openxmlformats.org/officeDocument/2006/relationships/slideLayout" Target="../slideLayouts/slideLayout46.xml"/></Relationships>
</file>

<file path=ppt/slides/_rels/slide11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jpeg"/><Relationship Id="rId1" Type="http://schemas.openxmlformats.org/officeDocument/2006/relationships/slideLayout" Target="../slideLayouts/slideLayout45.xml"/></Relationships>
</file>

<file path=ppt/slides/_rels/slide11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jpeg"/><Relationship Id="rId1" Type="http://schemas.openxmlformats.org/officeDocument/2006/relationships/slideLayout" Target="../slideLayouts/slideLayout45.xml"/></Relationships>
</file>

<file path=ppt/slides/_rels/slide11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158.png"/></Relationships>
</file>

<file path=ppt/slides/_rels/slide11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59.jpe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65.xml"/><Relationship Id="rId1" Type="http://schemas.openxmlformats.org/officeDocument/2006/relationships/slideLayout" Target="../slideLayouts/slideLayout114.xml"/></Relationships>
</file>

<file path=ppt/slides/_rels/slide119.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79.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50.png"/><Relationship Id="rId2" Type="http://schemas.openxmlformats.org/officeDocument/2006/relationships/notesSlide" Target="../notesSlides/notesSlide66.xml"/><Relationship Id="rId1" Type="http://schemas.openxmlformats.org/officeDocument/2006/relationships/slideLayout" Target="../slideLayouts/slideLayout113.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12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67.xml"/><Relationship Id="rId1" Type="http://schemas.openxmlformats.org/officeDocument/2006/relationships/slideLayout" Target="../slideLayouts/slideLayout136.xml"/><Relationship Id="rId4" Type="http://schemas.openxmlformats.org/officeDocument/2006/relationships/image" Target="../media/image171.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7.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8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7.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87.xml"/><Relationship Id="rId5" Type="http://schemas.openxmlformats.org/officeDocument/2006/relationships/image" Target="../media/image64.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8.png"/><Relationship Id="rId1" Type="http://schemas.openxmlformats.org/officeDocument/2006/relationships/slideLayout" Target="../slideLayouts/slideLayout89.xml"/><Relationship Id="rId4" Type="http://schemas.openxmlformats.org/officeDocument/2006/relationships/image" Target="../media/image79.png"/></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0.png"/><Relationship Id="rId1" Type="http://schemas.openxmlformats.org/officeDocument/2006/relationships/slideLayout" Target="../slideLayouts/slideLayout89.xml"/><Relationship Id="rId5" Type="http://schemas.openxmlformats.org/officeDocument/2006/relationships/image" Target="../media/image81.png"/><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4.xml"/><Relationship Id="rId1" Type="http://schemas.openxmlformats.org/officeDocument/2006/relationships/slideLayout" Target="../slideLayouts/slideLayout7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86.png"/></Relationships>
</file>

<file path=ppt/slides/_rels/slide5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3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85.xml"/><Relationship Id="rId4" Type="http://schemas.openxmlformats.org/officeDocument/2006/relationships/image" Target="../media/image93.jpeg"/></Relationships>
</file>

<file path=ppt/slides/_rels/slide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2.xml"/><Relationship Id="rId1" Type="http://schemas.openxmlformats.org/officeDocument/2006/relationships/slideLayout" Target="../slideLayouts/slideLayout82.xml"/></Relationships>
</file>

<file path=ppt/slides/_rels/slide6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6.xml"/><Relationship Id="rId1" Type="http://schemas.openxmlformats.org/officeDocument/2006/relationships/slideLayout" Target="../slideLayouts/slideLayout88.xml"/><Relationship Id="rId4" Type="http://schemas.openxmlformats.org/officeDocument/2006/relationships/image" Target="../media/image101.png"/></Relationships>
</file>

<file path=ppt/slides/_rels/slide7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104.jpeg"/></Relationships>
</file>

<file path=ppt/slides/_rels/slide7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09.jpeg"/></Relationships>
</file>

<file path=ppt/slides/_rels/slide7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112.jpeg"/><Relationship Id="rId4" Type="http://schemas.openxmlformats.org/officeDocument/2006/relationships/image" Target="../media/image111.jpeg"/></Relationships>
</file>

<file path=ppt/slides/_rels/slide7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0.xml"/></Relationships>
</file>

<file path=ppt/slides/_rels/slide8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115.png"/></Relationships>
</file>

<file path=ppt/slides/_rels/slide8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86.xml"/></Relationships>
</file>

<file path=ppt/slides/_rels/slide8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6.xml"/><Relationship Id="rId1" Type="http://schemas.openxmlformats.org/officeDocument/2006/relationships/slideLayout" Target="../slideLayouts/slideLayout84.xml"/><Relationship Id="rId4" Type="http://schemas.openxmlformats.org/officeDocument/2006/relationships/image" Target="../media/image118.png"/></Relationships>
</file>

<file path=ppt/slides/_rels/slide8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126.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3.xml"/><Relationship Id="rId1" Type="http://schemas.openxmlformats.org/officeDocument/2006/relationships/slideLayout" Target="../slideLayouts/slideLayout74.xml"/></Relationships>
</file>

<file path=ppt/slides/_rels/slide9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4.xml"/><Relationship Id="rId1" Type="http://schemas.openxmlformats.org/officeDocument/2006/relationships/slideLayout" Target="../slideLayouts/slideLayout7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59.xml"/><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custDataLst>
              <p:tags r:id="rId1"/>
            </p:custDataLst>
          </p:nvPr>
        </p:nvSpPr>
        <p:spPr bwMode="auto">
          <a:xfrm>
            <a:off x="2697483" y="2118055"/>
            <a:ext cx="17769840" cy="5940088"/>
          </a:xfrm>
          <a:prstGeom prst="rect">
            <a:avLst/>
          </a:prstGeom>
          <a:noFill/>
          <a:ln>
            <a:noFill/>
          </a:ln>
          <a:effectLst>
            <a:outerShdw blurRad="63500" dist="38099" dir="2700000" algn="ctr" rotWithShape="0">
              <a:schemeClr val="tx1">
                <a:alpha val="50000"/>
              </a:schemeClr>
            </a:outerShdw>
          </a:effectLst>
          <a:extLst>
            <a:ext uri="{909E8E84-426E-40dd-AFC4-6F175D3DCCD1}"/>
            <a:ext uri="{91240B29-F687-4f45-9708-019B960494DF}"/>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sz="150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Dinosaurët:</a:t>
            </a:r>
          </a:p>
          <a:p>
            <a:pPr eaLnBrk="1" hangingPunct="1">
              <a:defRPr/>
            </a:pPr>
            <a:r>
              <a:rPr lang="en-US" sz="115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A </a:t>
            </a:r>
            <a:r>
              <a:rPr lang="en-US" sz="11500" dirty="0" err="1">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keni</a:t>
            </a:r>
            <a:r>
              <a:rPr lang="en-US" sz="115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 qenë </a:t>
            </a:r>
            <a:r>
              <a:rPr lang="en-US" sz="11500" dirty="0" err="1">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ju</a:t>
            </a:r>
            <a:r>
              <a:rPr lang="en-US" sz="115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en-US" sz="11500" dirty="0" err="1">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ose</a:t>
            </a:r>
            <a:r>
              <a:rPr lang="en-US" sz="115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en-US" sz="11500" dirty="0" err="1">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fëmijët</a:t>
            </a:r>
            <a:r>
              <a:rPr lang="en-US" sz="115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en-US" sz="11500" dirty="0" err="1">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tuaj</a:t>
            </a:r>
            <a:r>
              <a:rPr lang="en-US" sz="115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en-US" sz="11500" dirty="0" err="1">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tru-shpërlarë</a:t>
            </a:r>
            <a:r>
              <a:rPr lang="en-US" sz="115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a:t>
            </a:r>
          </a:p>
        </p:txBody>
      </p:sp>
      <p:sp>
        <p:nvSpPr>
          <p:cNvPr id="6" name="Rectangle 5">
            <a:extLst>
              <a:ext uri="{FF2B5EF4-FFF2-40B4-BE49-F238E27FC236}">
                <a16:creationId xmlns:a16="http://schemas.microsoft.com/office/drawing/2014/main" id="{20C5986A-4813-5D4E-A698-FCF69B01F86B}"/>
              </a:ext>
            </a:extLst>
          </p:cNvPr>
          <p:cNvSpPr>
            <a:spLocks noChangeArrowheads="1"/>
          </p:cNvSpPr>
          <p:nvPr/>
        </p:nvSpPr>
        <p:spPr bwMode="auto">
          <a:xfrm>
            <a:off x="0" y="11060115"/>
            <a:ext cx="24384000" cy="2630485"/>
          </a:xfrm>
          <a:prstGeom prst="rect">
            <a:avLst/>
          </a:prstGeom>
          <a:solidFill>
            <a:srgbClr val="000000"/>
          </a:solidFill>
          <a:ln w="9525">
            <a:noFill/>
            <a:miter lim="800000"/>
            <a:headEnd/>
            <a:tailEnd/>
          </a:ln>
          <a:effectLst/>
        </p:spPr>
        <p:txBody>
          <a:bodyPr/>
          <a:lstStyle/>
          <a:p>
            <a:pPr marL="0" marR="0" lvl="0" indent="0" algn="ctr" defTabSz="2438430" eaLnBrk="1" fontAlgn="base" latinLnBrk="0" hangingPunct="1">
              <a:lnSpc>
                <a:spcPct val="100000"/>
              </a:lnSpc>
              <a:spcBef>
                <a:spcPct val="20000"/>
              </a:spcBef>
              <a:spcAft>
                <a:spcPts val="0"/>
              </a:spcAft>
              <a:buClr>
                <a:srgbClr val="FFCC00"/>
              </a:buClr>
              <a:buSzPct val="70000"/>
              <a:buFontTx/>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0"/>
                <a:cs typeface="Arial"/>
                <a:sym typeface="Gill Sans"/>
              </a:rPr>
              <a:t>Taught by Dr. Terry Mortenson, AnswersinGenesis.org</a:t>
            </a:r>
            <a:br>
              <a:rPr kumimoji="0" lang="en-US" sz="4800" b="1" i="0" u="none" strike="noStrike" kern="0" cap="none" spc="0" normalizeH="0" baseline="0" noProof="0" dirty="0">
                <a:ln>
                  <a:noFill/>
                </a:ln>
                <a:solidFill>
                  <a:srgbClr val="FFFFFF"/>
                </a:solidFill>
                <a:effectLst/>
                <a:uLnTx/>
                <a:uFillTx/>
                <a:latin typeface="Arial"/>
                <a:ea typeface="ＭＳ Ｐゴシック" charset="0"/>
                <a:cs typeface="Arial"/>
                <a:sym typeface="Gill Sans"/>
              </a:rPr>
            </a:br>
            <a:r>
              <a:rPr kumimoji="0" lang="en-US" sz="4800" b="1" i="0" u="none" strike="noStrike" kern="0" cap="none" spc="0" normalizeH="0" baseline="0" noProof="0" dirty="0">
                <a:ln>
                  <a:noFill/>
                </a:ln>
                <a:solidFill>
                  <a:srgbClr val="FFFFFF"/>
                </a:solidFill>
                <a:effectLst/>
                <a:uLnTx/>
                <a:uFillTx/>
                <a:latin typeface="Arial"/>
                <a:ea typeface="ＭＳ Ｐゴシック" charset="0"/>
                <a:cs typeface="Arial"/>
                <a:sym typeface="Gill Sans"/>
              </a:rPr>
              <a:t>Uploaded by Dr. Rick Griffith, Singapore Bible College</a:t>
            </a:r>
            <a:br>
              <a:rPr kumimoji="0" lang="en-US" sz="4800" b="1" i="0" u="none" strike="noStrike" kern="0" cap="none" spc="0" normalizeH="0" baseline="0" noProof="0" dirty="0">
                <a:ln>
                  <a:noFill/>
                </a:ln>
                <a:solidFill>
                  <a:srgbClr val="FFFFFF"/>
                </a:solidFill>
                <a:effectLst/>
                <a:uLnTx/>
                <a:uFillTx/>
                <a:latin typeface="Arial"/>
                <a:ea typeface="ＭＳ Ｐゴシック" charset="0"/>
                <a:cs typeface="Arial"/>
                <a:sym typeface="Gill Sans"/>
              </a:rPr>
            </a:br>
            <a:r>
              <a:rPr kumimoji="0" lang="en-US" sz="4800" b="1" i="0" u="none" strike="noStrike" kern="0" cap="none" spc="0" normalizeH="0" baseline="0" noProof="0" dirty="0">
                <a:ln>
                  <a:noFill/>
                </a:ln>
                <a:solidFill>
                  <a:srgbClr val="FFFFFF"/>
                </a:solidFill>
                <a:effectLst/>
                <a:uLnTx/>
                <a:uFillTx/>
                <a:latin typeface="Arial"/>
                <a:ea typeface="ＭＳ Ｐゴシック" charset="0"/>
                <a:cs typeface="Arial"/>
                <a:sym typeface="Gill Sans"/>
              </a:rPr>
              <a:t>All files in many languages for free download at BibleStudyDownloads.org</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0" name="Dinosaurs in scale.jpg" descr="Dinosaurs in scale.jpg"/>
          <p:cNvPicPr>
            <a:picLocks noChangeAspect="1"/>
          </p:cNvPicPr>
          <p:nvPr/>
        </p:nvPicPr>
        <p:blipFill>
          <a:blip r:embed="rId2"/>
          <a:stretch>
            <a:fillRect/>
          </a:stretch>
        </p:blipFill>
        <p:spPr>
          <a:xfrm>
            <a:off x="4646612" y="309562"/>
            <a:ext cx="18110201" cy="12485614"/>
          </a:xfrm>
          <a:prstGeom prst="rect">
            <a:avLst/>
          </a:prstGeom>
          <a:ln w="25400">
            <a:solidFill>
              <a:srgbClr val="FFFFFF"/>
            </a:solidFill>
            <a:miter lim="400000"/>
          </a:ln>
        </p:spPr>
      </p:pic>
      <p:sp>
        <p:nvSpPr>
          <p:cNvPr id="951" name="(Encyclopaedia Britannica, CD, 1999)"/>
          <p:cNvSpPr txBox="1"/>
          <p:nvPr/>
        </p:nvSpPr>
        <p:spPr>
          <a:xfrm>
            <a:off x="11141075" y="12803187"/>
            <a:ext cx="8041343" cy="67692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wrap="none" lIns="50800" tIns="50800" rIns="50800" bIns="50800">
            <a:spAutoFit/>
          </a:bodyPr>
          <a:lstStyle/>
          <a:p>
            <a:pPr marL="40639" marR="40639" defTabSz="914400">
              <a:buClr>
                <a:srgbClr val="FFFFFF"/>
              </a:buClr>
              <a:buFont typeface="Times New Roman"/>
              <a:defRPr sz="4000">
                <a:uFill>
                  <a:solidFill>
                    <a:srgbClr val="000000"/>
                  </a:solidFill>
                </a:uFill>
                <a:latin typeface="Arial"/>
                <a:ea typeface="Arial"/>
                <a:cs typeface="Arial"/>
                <a:sym typeface="Arial"/>
              </a:defRPr>
            </a:pPr>
            <a:r>
              <a:rPr>
                <a:solidFill>
                  <a:srgbClr val="FFFFFF"/>
                </a:solidFill>
                <a:uFill>
                  <a:solidFill>
                    <a:srgbClr val="FFFFFF"/>
                  </a:solidFill>
                </a:uFill>
                <a:latin typeface="Times New Roman"/>
                <a:ea typeface="Times New Roman"/>
                <a:cs typeface="Times New Roman"/>
                <a:sym typeface="Times New Roman"/>
              </a:rPr>
              <a:t>(</a:t>
            </a:r>
            <a:r>
              <a:rPr i="1">
                <a:solidFill>
                  <a:srgbClr val="FFFFFF"/>
                </a:solidFill>
                <a:uFill>
                  <a:solidFill>
                    <a:srgbClr val="FFFFFF"/>
                  </a:solidFill>
                </a:uFill>
                <a:latin typeface="Times New Roman"/>
                <a:ea typeface="Times New Roman"/>
                <a:cs typeface="Times New Roman"/>
                <a:sym typeface="Times New Roman"/>
              </a:rPr>
              <a:t>Encyclopaedia Britannica</a:t>
            </a:r>
            <a:r>
              <a:rPr>
                <a:solidFill>
                  <a:srgbClr val="FFFFFF"/>
                </a:solidFill>
                <a:uFill>
                  <a:solidFill>
                    <a:srgbClr val="FFFFFF"/>
                  </a:solidFill>
                </a:uFill>
                <a:latin typeface="Times New Roman"/>
                <a:ea typeface="Times New Roman"/>
                <a:cs typeface="Times New Roman"/>
                <a:sym typeface="Times New Roman"/>
              </a:rPr>
              <a:t>, CD, 1999)</a:t>
            </a:r>
          </a:p>
        </p:txBody>
      </p:sp>
      <p:sp>
        <p:nvSpPr>
          <p:cNvPr id="952" name="Millions…"/>
          <p:cNvSpPr txBox="1"/>
          <p:nvPr/>
        </p:nvSpPr>
        <p:spPr>
          <a:xfrm>
            <a:off x="1374349" y="1178759"/>
            <a:ext cx="3067506" cy="1897955"/>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wrap="none" lIns="50800" tIns="50800" rIns="50800" bIns="50800">
            <a:spAutoFit/>
          </a:bodyPr>
          <a:lstStyle/>
          <a:p>
            <a:pPr marR="40639" algn="r" defTabSz="914400">
              <a:lnSpc>
                <a:spcPts val="7000"/>
              </a:lnSpc>
              <a:buClr>
                <a:srgbClr val="FFFFFF"/>
              </a:buClr>
              <a:buFont typeface="Times New Roman"/>
              <a:defRPr sz="7200">
                <a:solidFill>
                  <a:srgbClr val="FFFFFF"/>
                </a:solidFill>
                <a:uFill>
                  <a:solidFill>
                    <a:srgbClr val="FFFFFF"/>
                  </a:solidFill>
                </a:uFill>
                <a:latin typeface="Times New Roman"/>
                <a:ea typeface="Times New Roman"/>
                <a:cs typeface="Times New Roman"/>
                <a:sym typeface="Times New Roman"/>
              </a:defRPr>
            </a:pPr>
            <a:r>
              <a:rPr dirty="0" err="1"/>
              <a:t>Mil</a:t>
            </a:r>
            <a:r>
              <a:rPr lang="en-US" dirty="0" err="1"/>
              <a:t>iona</a:t>
            </a:r>
            <a:endParaRPr lang="en-US" dirty="0"/>
          </a:p>
          <a:p>
            <a:pPr marR="40639" algn="r" defTabSz="914400">
              <a:lnSpc>
                <a:spcPts val="7000"/>
              </a:lnSpc>
              <a:buClr>
                <a:srgbClr val="FFFFFF"/>
              </a:buClr>
              <a:buFont typeface="Times New Roman"/>
              <a:defRPr sz="7200">
                <a:solidFill>
                  <a:srgbClr val="FFFFFF"/>
                </a:solidFill>
                <a:uFill>
                  <a:solidFill>
                    <a:srgbClr val="FFFFFF"/>
                  </a:solidFill>
                </a:uFill>
                <a:latin typeface="Times New Roman"/>
                <a:ea typeface="Times New Roman"/>
                <a:cs typeface="Times New Roman"/>
                <a:sym typeface="Times New Roman"/>
              </a:defRPr>
            </a:pPr>
            <a:r>
              <a:rPr lang="en-US" dirty="0" err="1"/>
              <a:t>vite</a:t>
            </a:r>
            <a:endParaRPr dirty="0"/>
          </a:p>
        </p:txBody>
      </p:sp>
      <p:sp>
        <p:nvSpPr>
          <p:cNvPr id="953" name="65"/>
          <p:cNvSpPr txBox="1"/>
          <p:nvPr/>
        </p:nvSpPr>
        <p:spPr>
          <a:xfrm>
            <a:off x="3434729" y="3073400"/>
            <a:ext cx="1028701" cy="1117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r" defTabSz="825500">
              <a:defRPr sz="7200">
                <a:solidFill>
                  <a:srgbClr val="FFFFFF"/>
                </a:solidFill>
                <a:latin typeface="Times New Roman"/>
                <a:ea typeface="Times New Roman"/>
                <a:cs typeface="Times New Roman"/>
                <a:sym typeface="Times New Roman"/>
              </a:defRPr>
            </a:lvl1pPr>
          </a:lstStyle>
          <a:p>
            <a:r>
              <a:t>65</a:t>
            </a:r>
          </a:p>
        </p:txBody>
      </p:sp>
      <p:sp>
        <p:nvSpPr>
          <p:cNvPr id="954" name="145"/>
          <p:cNvSpPr txBox="1"/>
          <p:nvPr/>
        </p:nvSpPr>
        <p:spPr>
          <a:xfrm>
            <a:off x="2946400" y="7226300"/>
            <a:ext cx="1485900" cy="1117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r" defTabSz="825500">
              <a:defRPr sz="7200">
                <a:solidFill>
                  <a:srgbClr val="FFFFFF"/>
                </a:solidFill>
                <a:latin typeface="Times New Roman"/>
                <a:ea typeface="Times New Roman"/>
                <a:cs typeface="Times New Roman"/>
                <a:sym typeface="Times New Roman"/>
              </a:defRPr>
            </a:lvl1pPr>
          </a:lstStyle>
          <a:p>
            <a:r>
              <a:t>145</a:t>
            </a:r>
          </a:p>
        </p:txBody>
      </p:sp>
      <p:sp>
        <p:nvSpPr>
          <p:cNvPr id="955" name="208"/>
          <p:cNvSpPr txBox="1"/>
          <p:nvPr/>
        </p:nvSpPr>
        <p:spPr>
          <a:xfrm>
            <a:off x="2946400" y="10414000"/>
            <a:ext cx="1485900" cy="1117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r" defTabSz="825500">
              <a:defRPr sz="7200">
                <a:solidFill>
                  <a:srgbClr val="FFFFFF"/>
                </a:solidFill>
                <a:latin typeface="Times New Roman"/>
                <a:ea typeface="Times New Roman"/>
                <a:cs typeface="Times New Roman"/>
                <a:sym typeface="Times New Roman"/>
              </a:defRPr>
            </a:lvl1pPr>
          </a:lstStyle>
          <a:p>
            <a:r>
              <a:t>208</a:t>
            </a:r>
          </a:p>
        </p:txBody>
      </p:sp>
      <p:sp>
        <p:nvSpPr>
          <p:cNvPr id="956" name="245"/>
          <p:cNvSpPr txBox="1"/>
          <p:nvPr/>
        </p:nvSpPr>
        <p:spPr>
          <a:xfrm>
            <a:off x="2946400" y="11988800"/>
            <a:ext cx="1485900" cy="1117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r" defTabSz="825500">
              <a:defRPr sz="7200">
                <a:solidFill>
                  <a:srgbClr val="FFFFFF"/>
                </a:solidFill>
                <a:latin typeface="Times New Roman"/>
                <a:ea typeface="Times New Roman"/>
                <a:cs typeface="Times New Roman"/>
                <a:sym typeface="Times New Roman"/>
              </a:defRPr>
            </a:lvl1pPr>
          </a:lstStyle>
          <a:p>
            <a:r>
              <a:t>245</a:t>
            </a:r>
          </a:p>
        </p:txBody>
      </p:sp>
      <p:sp>
        <p:nvSpPr>
          <p:cNvPr id="957" name="Arrow"/>
          <p:cNvSpPr/>
          <p:nvPr/>
        </p:nvSpPr>
        <p:spPr>
          <a:xfrm>
            <a:off x="-278542" y="11912600"/>
            <a:ext cx="3156723" cy="1270000"/>
          </a:xfrm>
          <a:prstGeom prst="rightArrow">
            <a:avLst>
              <a:gd name="adj1" fmla="val 32000"/>
              <a:gd name="adj2" fmla="val 64000"/>
            </a:avLst>
          </a:prstGeom>
          <a:solidFill>
            <a:srgbClr val="C82506"/>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58" name="Arrow"/>
          <p:cNvSpPr/>
          <p:nvPr/>
        </p:nvSpPr>
        <p:spPr>
          <a:xfrm>
            <a:off x="-85640" y="2997200"/>
            <a:ext cx="3337188" cy="1270000"/>
          </a:xfrm>
          <a:prstGeom prst="rightArrow">
            <a:avLst>
              <a:gd name="adj1" fmla="val 32000"/>
              <a:gd name="adj2" fmla="val 64000"/>
            </a:avLst>
          </a:prstGeom>
          <a:solidFill>
            <a:srgbClr val="C82506"/>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957"/>
                                        </p:tgtEl>
                                        <p:attrNameLst>
                                          <p:attrName>style.visibility</p:attrName>
                                        </p:attrNameLst>
                                      </p:cBhvr>
                                      <p:to>
                                        <p:strVal val="visible"/>
                                      </p:to>
                                    </p:set>
                                    <p:anim calcmode="lin" valueType="num">
                                      <p:cBhvr>
                                        <p:cTn id="7" dur="499" fill="hold"/>
                                        <p:tgtEl>
                                          <p:spTgt spid="957"/>
                                        </p:tgtEl>
                                        <p:attrNameLst>
                                          <p:attrName>ppt_x</p:attrName>
                                        </p:attrNameLst>
                                      </p:cBhvr>
                                      <p:tavLst>
                                        <p:tav tm="0">
                                          <p:val>
                                            <p:strVal val="0-#ppt_w/2"/>
                                          </p:val>
                                        </p:tav>
                                        <p:tav tm="100000">
                                          <p:val>
                                            <p:strVal val="#ppt_x"/>
                                          </p:val>
                                        </p:tav>
                                      </p:tavLst>
                                    </p:anim>
                                    <p:anim calcmode="lin" valueType="num">
                                      <p:cBhvr>
                                        <p:cTn id="8" dur="499" fill="hold"/>
                                        <p:tgtEl>
                                          <p:spTgt spid="95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958"/>
                                        </p:tgtEl>
                                        <p:attrNameLst>
                                          <p:attrName>style.visibility</p:attrName>
                                        </p:attrNameLst>
                                      </p:cBhvr>
                                      <p:to>
                                        <p:strVal val="visible"/>
                                      </p:to>
                                    </p:set>
                                    <p:anim calcmode="lin" valueType="num">
                                      <p:cBhvr>
                                        <p:cTn id="13" dur="499" fill="hold"/>
                                        <p:tgtEl>
                                          <p:spTgt spid="958"/>
                                        </p:tgtEl>
                                        <p:attrNameLst>
                                          <p:attrName>ppt_x</p:attrName>
                                        </p:attrNameLst>
                                      </p:cBhvr>
                                      <p:tavLst>
                                        <p:tav tm="0">
                                          <p:val>
                                            <p:strVal val="0-#ppt_w/2"/>
                                          </p:val>
                                        </p:tav>
                                        <p:tav tm="100000">
                                          <p:val>
                                            <p:strVal val="#ppt_x"/>
                                          </p:val>
                                        </p:tav>
                                      </p:tavLst>
                                    </p:anim>
                                    <p:anim calcmode="lin" valueType="num">
                                      <p:cBhvr>
                                        <p:cTn id="14" dur="499" fill="hold"/>
                                        <p:tgtEl>
                                          <p:spTgt spid="9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 grpId="1" animBg="1" advAuto="0"/>
      <p:bldP spid="958" grpId="2" animBg="1" advAuto="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5" name="Angkor dinosaur with Cole.jpg" descr="Angkor dinosaur with Cole.jpg"/>
          <p:cNvPicPr>
            <a:picLocks noChangeAspect="1"/>
          </p:cNvPicPr>
          <p:nvPr/>
        </p:nvPicPr>
        <p:blipFill>
          <a:blip r:embed="rId3"/>
          <a:stretch>
            <a:fillRect/>
          </a:stretch>
        </p:blipFill>
        <p:spPr>
          <a:xfrm>
            <a:off x="3441700" y="1079500"/>
            <a:ext cx="12303125" cy="9276478"/>
          </a:xfrm>
          <a:prstGeom prst="rect">
            <a:avLst/>
          </a:prstGeom>
          <a:ln w="25400">
            <a:solidFill>
              <a:srgbClr val="FFFFFF"/>
            </a:solidFill>
            <a:miter lim="400000"/>
          </a:ln>
        </p:spPr>
      </p:pic>
      <p:pic>
        <p:nvPicPr>
          <p:cNvPr id="1596" name="Angkor stegasaurus--Cambodia.jpg" descr="Angkor stegasaurus--Cambodia.jpg"/>
          <p:cNvPicPr>
            <a:picLocks noChangeAspect="1"/>
          </p:cNvPicPr>
          <p:nvPr/>
        </p:nvPicPr>
        <p:blipFill>
          <a:blip r:embed="rId4"/>
          <a:stretch>
            <a:fillRect/>
          </a:stretch>
        </p:blipFill>
        <p:spPr>
          <a:xfrm>
            <a:off x="17195800" y="1098412"/>
            <a:ext cx="4762500" cy="4327663"/>
          </a:xfrm>
          <a:prstGeom prst="rect">
            <a:avLst/>
          </a:prstGeom>
          <a:ln w="25400">
            <a:solidFill>
              <a:srgbClr val="FFFFFF"/>
            </a:solidFill>
            <a:miter lim="400000"/>
          </a:ln>
        </p:spPr>
      </p:pic>
      <p:sp>
        <p:nvSpPr>
          <p:cNvPr id="1597" name="Angkor Thom (temple), Cambodia…"/>
          <p:cNvSpPr txBox="1"/>
          <p:nvPr/>
        </p:nvSpPr>
        <p:spPr>
          <a:xfrm>
            <a:off x="2533650" y="10620375"/>
            <a:ext cx="14211300" cy="165378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marL="40639" marR="40639" algn="ctr" defTabSz="914400">
              <a:lnSpc>
                <a:spcPct val="90000"/>
              </a:lnSpc>
              <a:buClr>
                <a:srgbClr val="FFFFFF"/>
              </a:buClr>
              <a:buFont typeface="Arial"/>
              <a:defRPr sz="56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Angkor Thom (</a:t>
            </a:r>
            <a:r>
              <a:rPr dirty="0" err="1">
                <a:solidFill>
                  <a:srgbClr val="FFFFFF"/>
                </a:solidFill>
                <a:uFill>
                  <a:solidFill>
                    <a:srgbClr val="FFFFFF"/>
                  </a:solidFill>
                </a:uFill>
              </a:rPr>
              <a:t>te</a:t>
            </a:r>
            <a:r>
              <a:rPr lang="sq-AL" dirty="0">
                <a:solidFill>
                  <a:srgbClr val="FFFFFF"/>
                </a:solidFill>
                <a:uFill>
                  <a:solidFill>
                    <a:srgbClr val="FFFFFF"/>
                  </a:solidFill>
                </a:uFill>
              </a:rPr>
              <a:t>mpull</a:t>
            </a:r>
            <a:r>
              <a:rPr dirty="0">
                <a:solidFill>
                  <a:srgbClr val="FFFFFF"/>
                </a:solidFill>
                <a:uFill>
                  <a:solidFill>
                    <a:srgbClr val="FFFFFF"/>
                  </a:solidFill>
                </a:uFill>
              </a:rPr>
              <a:t>), </a:t>
            </a:r>
            <a:r>
              <a:rPr lang="sq-AL" dirty="0">
                <a:solidFill>
                  <a:srgbClr val="FFFFFF"/>
                </a:solidFill>
                <a:uFill>
                  <a:solidFill>
                    <a:srgbClr val="FFFFFF"/>
                  </a:solidFill>
                </a:uFill>
              </a:rPr>
              <a:t>K</a:t>
            </a:r>
            <a:r>
              <a:rPr dirty="0">
                <a:solidFill>
                  <a:srgbClr val="FFFFFF"/>
                </a:solidFill>
                <a:uFill>
                  <a:solidFill>
                    <a:srgbClr val="FFFFFF"/>
                  </a:solidFill>
                </a:uFill>
              </a:rPr>
              <a:t>ambo</a:t>
            </a:r>
            <a:r>
              <a:rPr lang="sq-AL" dirty="0">
                <a:solidFill>
                  <a:srgbClr val="FFFFFF"/>
                </a:solidFill>
                <a:uFill>
                  <a:solidFill>
                    <a:srgbClr val="FFFFFF"/>
                  </a:solidFill>
                </a:uFill>
              </a:rPr>
              <a:t>xh</a:t>
            </a:r>
            <a:r>
              <a:rPr dirty="0" err="1">
                <a:solidFill>
                  <a:srgbClr val="FFFFFF"/>
                </a:solidFill>
                <a:uFill>
                  <a:solidFill>
                    <a:srgbClr val="FFFFFF"/>
                  </a:solidFill>
                </a:uFill>
              </a:rPr>
              <a:t>ia</a:t>
            </a:r>
            <a:endParaRPr lang="sq-AL" dirty="0">
              <a:solidFill>
                <a:srgbClr val="FFFFFF"/>
              </a:solidFill>
              <a:uFill>
                <a:solidFill>
                  <a:srgbClr val="FFFFFF"/>
                </a:solidFill>
              </a:uFill>
            </a:endParaRPr>
          </a:p>
          <a:p>
            <a:pPr marL="40639" marR="40639" algn="ctr" defTabSz="914400">
              <a:lnSpc>
                <a:spcPct val="90000"/>
              </a:lnSpc>
              <a:buClr>
                <a:srgbClr val="FFFFFF"/>
              </a:buClr>
              <a:buFont typeface="Arial"/>
              <a:defRPr sz="5600">
                <a:uFill>
                  <a:solidFill>
                    <a:srgbClr val="000000"/>
                  </a:solidFill>
                </a:uFill>
                <a:latin typeface="DejaVu Sans Condensed"/>
                <a:ea typeface="DejaVu Sans Condensed"/>
                <a:cs typeface="DejaVu Sans Condensed"/>
                <a:sym typeface="DejaVu Sans Condensed"/>
              </a:defRPr>
            </a:pPr>
            <a:r>
              <a:rPr lang="sq-AL" dirty="0">
                <a:solidFill>
                  <a:srgbClr val="FFFFFF"/>
                </a:solidFill>
                <a:uFill>
                  <a:solidFill>
                    <a:srgbClr val="FFFFFF"/>
                  </a:solidFill>
                </a:uFill>
              </a:rPr>
              <a:t>Rrënoja të shekullit 12 nga Civilizimi Khmer</a:t>
            </a:r>
          </a:p>
        </p:txBody>
      </p:sp>
    </p:spTree>
    <p:extLst>
      <p:ext uri="{BB962C8B-B14F-4D97-AF65-F5344CB8AC3E}">
        <p14:creationId xmlns:p14="http://schemas.microsoft.com/office/powerpoint/2010/main" val="273773910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1596"/>
                                        </p:tgtEl>
                                        <p:attrNameLst>
                                          <p:attrName>style.visibility</p:attrName>
                                        </p:attrNameLst>
                                      </p:cBhvr>
                                      <p:to>
                                        <p:strVal val="visible"/>
                                      </p:to>
                                    </p:set>
                                    <p:anim calcmode="lin" valueType="num">
                                      <p:cBhvr>
                                        <p:cTn id="7" dur="500" fill="hold"/>
                                        <p:tgtEl>
                                          <p:spTgt spid="1596"/>
                                        </p:tgtEl>
                                        <p:attrNameLst>
                                          <p:attrName>ppt_w</p:attrName>
                                        </p:attrNameLst>
                                      </p:cBhvr>
                                      <p:tavLst>
                                        <p:tav tm="0">
                                          <p:val>
                                            <p:fltVal val="0"/>
                                          </p:val>
                                        </p:tav>
                                        <p:tav tm="100000">
                                          <p:val>
                                            <p:strVal val="#ppt_w"/>
                                          </p:val>
                                        </p:tav>
                                      </p:tavLst>
                                    </p:anim>
                                    <p:anim calcmode="lin" valueType="num">
                                      <p:cBhvr>
                                        <p:cTn id="8" dur="500" fill="hold"/>
                                        <p:tgtEl>
                                          <p:spTgt spid="15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6" grpId="0" animBg="1" advAuto="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1" name="Dinosaur_Colour_Photo.jpg" descr="Dinosaur_Colour_Photo.jpg"/>
          <p:cNvPicPr>
            <a:picLocks noChangeAspect="1"/>
          </p:cNvPicPr>
          <p:nvPr/>
        </p:nvPicPr>
        <p:blipFill>
          <a:blip r:embed="rId3"/>
          <a:srcRect l="15794" r="3704"/>
          <a:stretch>
            <a:fillRect/>
          </a:stretch>
        </p:blipFill>
        <p:spPr>
          <a:xfrm>
            <a:off x="2609850" y="5759096"/>
            <a:ext cx="19164300" cy="3041248"/>
          </a:xfrm>
          <a:prstGeom prst="rect">
            <a:avLst/>
          </a:prstGeom>
          <a:ln w="25400">
            <a:solidFill>
              <a:srgbClr val="FFFFFF"/>
            </a:solidFill>
            <a:miter lim="400000"/>
          </a:ln>
        </p:spPr>
      </p:pic>
      <p:sp>
        <p:nvSpPr>
          <p:cNvPr id="1602" name="Brass plate on the tomb of Bishop Bell (died 1496), in the floor of…"/>
          <p:cNvSpPr txBox="1"/>
          <p:nvPr/>
        </p:nvSpPr>
        <p:spPr>
          <a:xfrm>
            <a:off x="3444875" y="8994699"/>
            <a:ext cx="17494250" cy="342657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p>
            <a:pPr marL="40639" marR="40639" algn="ctr" defTabSz="914400">
              <a:spcBef>
                <a:spcPts val="2500"/>
              </a:spcBef>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pPr>
            <a:r>
              <a:rPr lang="en-US" dirty="0" err="1">
                <a:solidFill>
                  <a:srgbClr val="FFFF00"/>
                </a:solidFill>
              </a:rPr>
              <a:t>Pllak</a:t>
            </a:r>
            <a:r>
              <a:rPr lang="en-US" dirty="0" err="1">
                <a:solidFill>
                  <a:srgbClr val="FFFF00"/>
                </a:solidFill>
                <a:uFill>
                  <a:solidFill>
                    <a:srgbClr val="FFFFFF"/>
                  </a:solidFill>
                </a:uFill>
              </a:rPr>
              <a:t>ë</a:t>
            </a:r>
            <a:r>
              <a:rPr lang="en-US" dirty="0">
                <a:solidFill>
                  <a:srgbClr val="FFFF00"/>
                </a:solidFill>
                <a:uFill>
                  <a:solidFill>
                    <a:srgbClr val="FFFFFF"/>
                  </a:solidFill>
                </a:uFill>
              </a:rPr>
              <a:t> </a:t>
            </a:r>
            <a:r>
              <a:rPr lang="en-US" dirty="0" err="1">
                <a:solidFill>
                  <a:srgbClr val="FFFF00"/>
                </a:solidFill>
              </a:rPr>
              <a:t>bronzi</a:t>
            </a:r>
            <a:r>
              <a:rPr dirty="0">
                <a:solidFill>
                  <a:srgbClr val="FFFF00"/>
                </a:solidFill>
              </a:rPr>
              <a:t> </a:t>
            </a:r>
            <a:r>
              <a:rPr lang="en-US" dirty="0" err="1">
                <a:solidFill>
                  <a:srgbClr val="FFFF00"/>
                </a:solidFill>
              </a:rPr>
              <a:t>n</a:t>
            </a:r>
            <a:r>
              <a:rPr lang="en-US" dirty="0" err="1">
                <a:solidFill>
                  <a:srgbClr val="FFFF00"/>
                </a:solidFill>
                <a:uFill>
                  <a:solidFill>
                    <a:srgbClr val="FFFFFF"/>
                  </a:solidFill>
                </a:uFill>
              </a:rPr>
              <a:t>ë</a:t>
            </a:r>
            <a:r>
              <a:rPr lang="en-US" dirty="0">
                <a:solidFill>
                  <a:srgbClr val="FFFF00"/>
                </a:solidFill>
                <a:uFill>
                  <a:solidFill>
                    <a:srgbClr val="FFFFFF"/>
                  </a:solidFill>
                </a:uFill>
              </a:rPr>
              <a:t> </a:t>
            </a:r>
            <a:r>
              <a:rPr lang="en-US" dirty="0" err="1">
                <a:solidFill>
                  <a:srgbClr val="FFFF00"/>
                </a:solidFill>
                <a:uFill>
                  <a:solidFill>
                    <a:srgbClr val="FFFFFF"/>
                  </a:solidFill>
                </a:uFill>
              </a:rPr>
              <a:t>varrin</a:t>
            </a:r>
            <a:r>
              <a:rPr lang="en-US" dirty="0">
                <a:solidFill>
                  <a:srgbClr val="FFFF00"/>
                </a:solidFill>
                <a:uFill>
                  <a:solidFill>
                    <a:srgbClr val="FFFFFF"/>
                  </a:solidFill>
                </a:uFill>
              </a:rPr>
              <a:t> e </a:t>
            </a:r>
            <a:r>
              <a:rPr lang="en-US" dirty="0" err="1">
                <a:solidFill>
                  <a:srgbClr val="FFFF00"/>
                </a:solidFill>
                <a:uFill>
                  <a:solidFill>
                    <a:srgbClr val="FFFFFF"/>
                  </a:solidFill>
                </a:uFill>
              </a:rPr>
              <a:t>Peshkopit</a:t>
            </a:r>
            <a:r>
              <a:rPr lang="en-US" dirty="0">
                <a:solidFill>
                  <a:srgbClr val="FFFF00"/>
                </a:solidFill>
                <a:uFill>
                  <a:solidFill>
                    <a:srgbClr val="FFFFFF"/>
                  </a:solidFill>
                </a:uFill>
              </a:rPr>
              <a:t> Bell </a:t>
            </a:r>
            <a:r>
              <a:rPr dirty="0">
                <a:solidFill>
                  <a:srgbClr val="FFFF00"/>
                </a:solidFill>
              </a:rPr>
              <a:t>(</a:t>
            </a:r>
            <a:r>
              <a:rPr lang="en-US" dirty="0" err="1">
                <a:solidFill>
                  <a:srgbClr val="FFFF00"/>
                </a:solidFill>
              </a:rPr>
              <a:t>vdi</a:t>
            </a:r>
            <a:r>
              <a:rPr lang="en-US" dirty="0" err="1"/>
              <a:t>q</a:t>
            </a:r>
            <a:r>
              <a:rPr dirty="0"/>
              <a:t> 1496), </a:t>
            </a:r>
            <a:r>
              <a:rPr lang="sq-AL" dirty="0"/>
              <a:t>në dyshemenë e Katedrales Carlisle</a:t>
            </a:r>
            <a:r>
              <a:rPr dirty="0"/>
              <a:t>, Carlisle, </a:t>
            </a:r>
            <a:r>
              <a:rPr lang="sq-AL" dirty="0"/>
              <a:t>Mbretëria e Bashkuar</a:t>
            </a:r>
            <a:r>
              <a:rPr dirty="0"/>
              <a:t>.  </a:t>
            </a:r>
          </a:p>
        </p:txBody>
      </p:sp>
      <p:pic>
        <p:nvPicPr>
          <p:cNvPr id="1603" name="Bishop Bell's tomb.jpg" descr="Bishop Bell's tomb.jpg"/>
          <p:cNvPicPr>
            <a:picLocks noChangeAspect="1"/>
          </p:cNvPicPr>
          <p:nvPr/>
        </p:nvPicPr>
        <p:blipFill>
          <a:blip r:embed="rId4"/>
          <a:stretch>
            <a:fillRect/>
          </a:stretch>
        </p:blipFill>
        <p:spPr>
          <a:xfrm>
            <a:off x="15283240" y="1292196"/>
            <a:ext cx="5763808" cy="4015454"/>
          </a:xfrm>
          <a:prstGeom prst="rect">
            <a:avLst/>
          </a:prstGeom>
          <a:ln w="25400">
            <a:solidFill>
              <a:srgbClr val="FFFFFF"/>
            </a:solidFill>
            <a:miter lim="400000"/>
          </a:ln>
          <a:effectLst>
            <a:outerShdw blurRad="190500" dist="8455" dir="5400000" rotWithShape="0">
              <a:srgbClr val="000000"/>
            </a:outerShdw>
          </a:effectLst>
        </p:spPr>
      </p:pic>
      <p:pic>
        <p:nvPicPr>
          <p:cNvPr id="1604" name="Carlisle Cathedral 1.jpg" descr="Carlisle Cathedral 1.jpg"/>
          <p:cNvPicPr>
            <a:picLocks noChangeAspect="1"/>
          </p:cNvPicPr>
          <p:nvPr/>
        </p:nvPicPr>
        <p:blipFill>
          <a:blip r:embed="rId5"/>
          <a:stretch>
            <a:fillRect/>
          </a:stretch>
        </p:blipFill>
        <p:spPr>
          <a:xfrm>
            <a:off x="3460141" y="1292196"/>
            <a:ext cx="5934167" cy="4015454"/>
          </a:xfrm>
          <a:prstGeom prst="rect">
            <a:avLst/>
          </a:prstGeom>
          <a:ln w="25400">
            <a:solidFill>
              <a:srgbClr val="FFFFFF"/>
            </a:solidFill>
            <a:miter lim="400000"/>
          </a:ln>
          <a:effectLst>
            <a:outerShdw blurRad="190500" dist="8455" dir="5400000" rotWithShape="0">
              <a:srgbClr val="000000"/>
            </a:outerShdw>
          </a:effectLst>
        </p:spPr>
      </p:pic>
      <p:sp>
        <p:nvSpPr>
          <p:cNvPr id="12" name="Arrow">
            <a:extLst>
              <a:ext uri="{FF2B5EF4-FFF2-40B4-BE49-F238E27FC236}">
                <a16:creationId xmlns:a16="http://schemas.microsoft.com/office/drawing/2014/main" id="{4DB2150D-930A-1040-9C15-99DF6F58B388}"/>
              </a:ext>
            </a:extLst>
          </p:cNvPr>
          <p:cNvSpPr/>
          <p:nvPr/>
        </p:nvSpPr>
        <p:spPr>
          <a:xfrm flipH="1">
            <a:off x="19674712" y="2418957"/>
            <a:ext cx="4709288" cy="1256954"/>
          </a:xfrm>
          <a:prstGeom prst="rightArrow">
            <a:avLst>
              <a:gd name="adj1" fmla="val 32000"/>
              <a:gd name="adj2" fmla="val 64000"/>
            </a:avLst>
          </a:prstGeom>
          <a:blipFill rotWithShape="1">
            <a:blip r:embed="rId6"/>
            <a:srcRect/>
            <a:tile tx="0" ty="0" sx="100000" sy="100000" flip="none" algn="tl"/>
          </a:blipFill>
          <a:ln w="50800" cap="flat">
            <a:solidFill>
              <a:srgbClr val="000000"/>
            </a:solidFill>
            <a:prstDash val="solid"/>
            <a:miter lim="400000"/>
          </a:ln>
          <a:effectLst>
            <a:reflection endPos="0" dir="5400000" sy="-100000" algn="bl" rotWithShape="0"/>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dirty="0"/>
          </a:p>
        </p:txBody>
      </p:sp>
      <p:sp>
        <p:nvSpPr>
          <p:cNvPr id="13" name="Arrow">
            <a:extLst>
              <a:ext uri="{FF2B5EF4-FFF2-40B4-BE49-F238E27FC236}">
                <a16:creationId xmlns:a16="http://schemas.microsoft.com/office/drawing/2014/main" id="{8ABF0FD3-899E-754E-B9D9-1E02B0253982}"/>
              </a:ext>
            </a:extLst>
          </p:cNvPr>
          <p:cNvSpPr/>
          <p:nvPr/>
        </p:nvSpPr>
        <p:spPr>
          <a:xfrm>
            <a:off x="11848317" y="2508161"/>
            <a:ext cx="4709288" cy="1256954"/>
          </a:xfrm>
          <a:prstGeom prst="rightArrow">
            <a:avLst>
              <a:gd name="adj1" fmla="val 32000"/>
              <a:gd name="adj2" fmla="val 64000"/>
            </a:avLst>
          </a:prstGeom>
          <a:blipFill rotWithShape="1">
            <a:blip r:embed="rId6"/>
            <a:srcRect/>
            <a:tile tx="0" ty="0" sx="100000" sy="100000" flip="none" algn="tl"/>
          </a:blipFill>
          <a:ln w="50800" cap="flat">
            <a:solidFill>
              <a:srgbClr val="000000"/>
            </a:solidFill>
            <a:prstDash val="solid"/>
            <a:miter lim="400000"/>
          </a:ln>
          <a:effectLst>
            <a:reflection stA="50000" endPos="40000" dir="5400000" sy="-100000" algn="bl" rotWithShape="0"/>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dirty="0"/>
          </a:p>
        </p:txBody>
      </p:sp>
    </p:spTree>
    <p:extLst>
      <p:ext uri="{BB962C8B-B14F-4D97-AF65-F5344CB8AC3E}">
        <p14:creationId xmlns:p14="http://schemas.microsoft.com/office/powerpoint/2010/main" val="333830861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03"/>
                                        </p:tgtEl>
                                        <p:attrNameLst>
                                          <p:attrName>style.visibility</p:attrName>
                                        </p:attrNameLst>
                                      </p:cBhvr>
                                      <p:to>
                                        <p:strVal val="visible"/>
                                      </p:to>
                                    </p:set>
                                    <p:animEffect transition="in" filter="dissolve">
                                      <p:cBhvr>
                                        <p:cTn id="7" dur="500"/>
                                        <p:tgtEl>
                                          <p:spTgt spid="160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iterate>
                                    <p:tmAbs val="0"/>
                                  </p:iterate>
                                  <p:childTnLst>
                                    <p:set>
                                      <p:cBhvr>
                                        <p:cTn id="19" fill="hold"/>
                                        <p:tgtEl>
                                          <p:spTgt spid="1601"/>
                                        </p:tgtEl>
                                        <p:attrNameLst>
                                          <p:attrName>style.visibility</p:attrName>
                                        </p:attrNameLst>
                                      </p:cBhvr>
                                      <p:to>
                                        <p:strVal val="visible"/>
                                      </p:to>
                                    </p:set>
                                    <p:anim calcmode="lin" valueType="num">
                                      <p:cBhvr>
                                        <p:cTn id="20" dur="500" fill="hold"/>
                                        <p:tgtEl>
                                          <p:spTgt spid="1601"/>
                                        </p:tgtEl>
                                        <p:attrNameLst>
                                          <p:attrName>ppt_w</p:attrName>
                                        </p:attrNameLst>
                                      </p:cBhvr>
                                      <p:tavLst>
                                        <p:tav tm="0">
                                          <p:val>
                                            <p:fltVal val="0"/>
                                          </p:val>
                                        </p:tav>
                                        <p:tav tm="100000">
                                          <p:val>
                                            <p:strVal val="#ppt_w"/>
                                          </p:val>
                                        </p:tav>
                                      </p:tavLst>
                                    </p:anim>
                                    <p:anim calcmode="lin" valueType="num">
                                      <p:cBhvr>
                                        <p:cTn id="21" dur="500" fill="hold"/>
                                        <p:tgtEl>
                                          <p:spTgt spid="160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1" grpId="0" animBg="1" advAuto="0"/>
      <p:bldP spid="12" grpId="0" animBg="1"/>
      <p:bldP spid="1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8" name="A “Living Fossil”"/>
          <p:cNvSpPr txBox="1"/>
          <p:nvPr/>
        </p:nvSpPr>
        <p:spPr>
          <a:xfrm>
            <a:off x="3676650" y="850900"/>
            <a:ext cx="7327900" cy="108747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marL="40639" marR="40639" algn="ctr" defTabSz="914400">
              <a:spcBef>
                <a:spcPts val="2200"/>
              </a:spcBef>
              <a:buClr>
                <a:srgbClr val="C6E6E9"/>
              </a:buClr>
              <a:buFont typeface="Arial"/>
              <a:defRPr sz="6400">
                <a:solidFill>
                  <a:srgbClr val="78E2F7"/>
                </a:solidFill>
                <a:uFill>
                  <a:solidFill>
                    <a:srgbClr val="C6E6E9"/>
                  </a:solidFill>
                </a:uFill>
                <a:latin typeface="DejaVu Sans Condensed"/>
                <a:ea typeface="DejaVu Sans Condensed"/>
                <a:cs typeface="DejaVu Sans Condensed"/>
                <a:sym typeface="DejaVu Sans Condensed"/>
              </a:defRPr>
            </a:lvl1pPr>
          </a:lstStyle>
          <a:p>
            <a:r>
              <a:rPr lang="en-US" dirty="0"/>
              <a:t>Një</a:t>
            </a:r>
            <a:r>
              <a:rPr dirty="0"/>
              <a:t> “</a:t>
            </a:r>
            <a:r>
              <a:rPr lang="en-US" dirty="0" err="1"/>
              <a:t>Fosil</a:t>
            </a:r>
            <a:r>
              <a:rPr lang="en-US" dirty="0"/>
              <a:t> I gjallë</a:t>
            </a:r>
            <a:r>
              <a:rPr dirty="0"/>
              <a:t>”</a:t>
            </a:r>
          </a:p>
        </p:txBody>
      </p:sp>
      <p:pic>
        <p:nvPicPr>
          <p:cNvPr id="1609" name="Wollemi Pine today.jpg" descr="Wollemi Pine today.jpg"/>
          <p:cNvPicPr>
            <a:picLocks noChangeAspect="1"/>
          </p:cNvPicPr>
          <p:nvPr/>
        </p:nvPicPr>
        <p:blipFill>
          <a:blip r:embed="rId3"/>
          <a:stretch>
            <a:fillRect/>
          </a:stretch>
        </p:blipFill>
        <p:spPr>
          <a:xfrm>
            <a:off x="3689350" y="2087033"/>
            <a:ext cx="7302500" cy="9736667"/>
          </a:xfrm>
          <a:prstGeom prst="rect">
            <a:avLst/>
          </a:prstGeom>
          <a:ln w="25400">
            <a:solidFill>
              <a:srgbClr val="FFFFFF"/>
            </a:solidFill>
            <a:miter lim="400000"/>
          </a:ln>
        </p:spPr>
      </p:pic>
      <p:sp>
        <p:nvSpPr>
          <p:cNvPr id="1610" name="Wollemi Pine"/>
          <p:cNvSpPr txBox="1"/>
          <p:nvPr/>
        </p:nvSpPr>
        <p:spPr>
          <a:xfrm>
            <a:off x="3879850" y="11875326"/>
            <a:ext cx="6921500" cy="98898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marL="40639" marR="40639" algn="ctr" defTabSz="914400">
              <a:lnSpc>
                <a:spcPct val="90000"/>
              </a:lnSpc>
              <a:spcBef>
                <a:spcPts val="2500"/>
              </a:spcBef>
              <a:buClr>
                <a:srgbClr val="FFFB00"/>
              </a:buClr>
              <a:buFont typeface="Arial"/>
              <a:defRPr sz="6400">
                <a:solidFill>
                  <a:srgbClr val="FFFB00"/>
                </a:solidFill>
                <a:uFill>
                  <a:solidFill>
                    <a:srgbClr val="FFFB00"/>
                  </a:solidFill>
                </a:uFill>
                <a:latin typeface="DejaVu Sans Condensed"/>
                <a:ea typeface="DejaVu Sans Condensed"/>
                <a:cs typeface="DejaVu Sans Condensed"/>
                <a:sym typeface="DejaVu Sans Condensed"/>
              </a:defRPr>
            </a:lvl1pPr>
          </a:lstStyle>
          <a:p>
            <a:r>
              <a:rPr lang="en-US" dirty="0" err="1"/>
              <a:t>Pisha</a:t>
            </a:r>
            <a:r>
              <a:rPr lang="en-US" dirty="0"/>
              <a:t> Wollemi</a:t>
            </a:r>
            <a:endParaRPr dirty="0"/>
          </a:p>
        </p:txBody>
      </p:sp>
      <p:sp>
        <p:nvSpPr>
          <p:cNvPr id="1611" name="“It went extinct 150 million years ago.”"/>
          <p:cNvSpPr txBox="1"/>
          <p:nvPr/>
        </p:nvSpPr>
        <p:spPr>
          <a:xfrm>
            <a:off x="11994876" y="1689586"/>
            <a:ext cx="10560324" cy="231858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marL="40639" marR="40639" defTabSz="914400">
              <a:spcBef>
                <a:spcPts val="1800"/>
              </a:spcBef>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dirty="0">
                <a:solidFill>
                  <a:schemeClr val="bg1"/>
                </a:solidFill>
                <a:uFill>
                  <a:solidFill>
                    <a:srgbClr val="FFFFFF"/>
                  </a:solidFill>
                </a:uFill>
              </a:rPr>
              <a:t>“</a:t>
            </a:r>
            <a:r>
              <a:rPr lang="en-US" dirty="0">
                <a:solidFill>
                  <a:schemeClr val="bg1"/>
                </a:solidFill>
                <a:uFill>
                  <a:solidFill>
                    <a:srgbClr val="FFFFFF"/>
                  </a:solidFill>
                </a:uFill>
              </a:rPr>
              <a:t>është </a:t>
            </a:r>
            <a:r>
              <a:rPr lang="en-US" dirty="0" err="1">
                <a:solidFill>
                  <a:schemeClr val="bg1"/>
                </a:solidFill>
                <a:uFill>
                  <a:solidFill>
                    <a:srgbClr val="FFFFFF"/>
                  </a:solidFill>
                </a:uFill>
              </a:rPr>
              <a:t>zhdukur</a:t>
            </a:r>
            <a:r>
              <a:rPr lang="en-US" dirty="0">
                <a:solidFill>
                  <a:schemeClr val="bg1"/>
                </a:solidFill>
                <a:uFill>
                  <a:solidFill>
                    <a:srgbClr val="FFFFFF"/>
                  </a:solidFill>
                </a:uFill>
              </a:rPr>
              <a:t> </a:t>
            </a:r>
            <a:r>
              <a:rPr dirty="0">
                <a:solidFill>
                  <a:schemeClr val="bg1"/>
                </a:solidFill>
                <a:uFill>
                  <a:solidFill>
                    <a:srgbClr val="FFFFFF"/>
                  </a:solidFill>
                </a:uFill>
              </a:rPr>
              <a:t>150 </a:t>
            </a:r>
            <a:r>
              <a:rPr dirty="0" err="1">
                <a:solidFill>
                  <a:schemeClr val="bg1"/>
                </a:solidFill>
                <a:uFill>
                  <a:solidFill>
                    <a:srgbClr val="FFFFFF"/>
                  </a:solidFill>
                </a:uFill>
              </a:rPr>
              <a:t>million</a:t>
            </a:r>
            <a:r>
              <a:rPr lang="en-US" dirty="0" err="1">
                <a:solidFill>
                  <a:schemeClr val="bg1"/>
                </a:solidFill>
                <a:uFill>
                  <a:solidFill>
                    <a:srgbClr val="FFFFFF"/>
                  </a:solidFill>
                </a:uFill>
              </a:rPr>
              <a:t>a</a:t>
            </a:r>
            <a:r>
              <a:rPr dirty="0">
                <a:solidFill>
                  <a:schemeClr val="bg1"/>
                </a:solidFill>
                <a:uFill>
                  <a:solidFill>
                    <a:srgbClr val="FFFFFF"/>
                  </a:solidFill>
                </a:uFill>
              </a:rPr>
              <a:t> </a:t>
            </a:r>
            <a:r>
              <a:rPr lang="en-US" dirty="0" err="1">
                <a:solidFill>
                  <a:schemeClr val="bg1"/>
                </a:solidFill>
                <a:uFill>
                  <a:solidFill>
                    <a:srgbClr val="FFFFFF"/>
                  </a:solidFill>
                </a:uFill>
              </a:rPr>
              <a:t>vite</a:t>
            </a:r>
            <a:r>
              <a:rPr lang="en-US" dirty="0">
                <a:solidFill>
                  <a:schemeClr val="bg1"/>
                </a:solidFill>
                <a:uFill>
                  <a:solidFill>
                    <a:srgbClr val="FFFFFF"/>
                  </a:solidFill>
                </a:uFill>
              </a:rPr>
              <a:t> </a:t>
            </a:r>
            <a:r>
              <a:rPr lang="en-US" dirty="0" err="1">
                <a:solidFill>
                  <a:schemeClr val="bg1"/>
                </a:solidFill>
              </a:rPr>
              <a:t>më</a:t>
            </a:r>
            <a:r>
              <a:rPr lang="en-US" dirty="0">
                <a:solidFill>
                  <a:schemeClr val="bg1"/>
                </a:solidFill>
              </a:rPr>
              <a:t> </a:t>
            </a:r>
            <a:r>
              <a:rPr lang="en-US" dirty="0" err="1">
                <a:solidFill>
                  <a:schemeClr val="bg1"/>
                </a:solidFill>
              </a:rPr>
              <a:t>parë</a:t>
            </a:r>
            <a:r>
              <a:rPr dirty="0">
                <a:solidFill>
                  <a:schemeClr val="bg1"/>
                </a:solidFill>
                <a:uFill>
                  <a:solidFill>
                    <a:srgbClr val="FFFFFF"/>
                  </a:solidFill>
                </a:uFill>
              </a:rPr>
              <a:t>.”</a:t>
            </a:r>
          </a:p>
        </p:txBody>
      </p:sp>
      <p:sp>
        <p:nvSpPr>
          <p:cNvPr id="1612" name="Found alive in 1994"/>
          <p:cNvSpPr txBox="1"/>
          <p:nvPr/>
        </p:nvSpPr>
        <p:spPr>
          <a:xfrm>
            <a:off x="11994875" y="4522783"/>
            <a:ext cx="9950725" cy="121058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marL="40639" marR="40639" defTabSz="914400">
              <a:spcBef>
                <a:spcPts val="1800"/>
              </a:spcBef>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r>
              <a:rPr lang="en-US" dirty="0" err="1"/>
              <a:t>Gjetur</a:t>
            </a:r>
            <a:r>
              <a:rPr lang="en-US" dirty="0"/>
              <a:t> e gjallë </a:t>
            </a:r>
            <a:r>
              <a:rPr lang="en-US" dirty="0" err="1"/>
              <a:t>në</a:t>
            </a:r>
            <a:r>
              <a:rPr lang="en-US" dirty="0"/>
              <a:t> </a:t>
            </a:r>
            <a:r>
              <a:rPr dirty="0"/>
              <a:t>1994</a:t>
            </a:r>
          </a:p>
        </p:txBody>
      </p:sp>
      <p:grpSp>
        <p:nvGrpSpPr>
          <p:cNvPr id="1615" name="Group"/>
          <p:cNvGrpSpPr/>
          <p:nvPr/>
        </p:nvGrpSpPr>
        <p:grpSpPr>
          <a:xfrm>
            <a:off x="7051896" y="6587077"/>
            <a:ext cx="15438141" cy="5379762"/>
            <a:chOff x="389793" y="-540490"/>
            <a:chExt cx="15438139" cy="5379761"/>
          </a:xfrm>
        </p:grpSpPr>
        <p:sp>
          <p:nvSpPr>
            <p:cNvPr id="1613" name="“The discovery of the Wollemi Pine is the equivalent of finding a small dinosaur still alive on earth.”"/>
            <p:cNvSpPr txBox="1"/>
            <p:nvPr/>
          </p:nvSpPr>
          <p:spPr>
            <a:xfrm>
              <a:off x="5276881" y="-540490"/>
              <a:ext cx="10551051" cy="53797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noAutofit/>
            </a:bodyPr>
            <a:lstStyle>
              <a:lvl1pPr marL="40639" marR="40639" defTabSz="914400">
                <a:spcBef>
                  <a:spcPts val="1800"/>
                </a:spcBef>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r>
                <a:rPr dirty="0"/>
                <a:t>“</a:t>
              </a:r>
              <a:r>
                <a:rPr lang="en-US" dirty="0" err="1"/>
                <a:t>Zbulimi</a:t>
              </a:r>
              <a:r>
                <a:rPr lang="en-US" dirty="0"/>
                <a:t> I </a:t>
              </a:r>
              <a:r>
                <a:rPr lang="en-US" dirty="0" err="1"/>
                <a:t>pishës</a:t>
              </a:r>
              <a:r>
                <a:rPr lang="en-US" dirty="0"/>
                <a:t> </a:t>
              </a:r>
              <a:r>
                <a:rPr lang="en-US" dirty="0" err="1"/>
                <a:t>wollemi</a:t>
              </a:r>
              <a:r>
                <a:rPr lang="en-US" dirty="0"/>
                <a:t> është </a:t>
              </a:r>
              <a:r>
                <a:rPr lang="en-US" dirty="0" err="1"/>
                <a:t>barabartë</a:t>
              </a:r>
              <a:r>
                <a:rPr lang="en-US" dirty="0"/>
                <a:t> me </a:t>
              </a:r>
              <a:r>
                <a:rPr lang="en-US" dirty="0" err="1"/>
                <a:t>gjetjen</a:t>
              </a:r>
              <a:r>
                <a:rPr lang="en-US" dirty="0"/>
                <a:t> e </a:t>
              </a:r>
              <a:r>
                <a:rPr lang="en-US" dirty="0" err="1"/>
                <a:t>një</a:t>
              </a:r>
              <a:r>
                <a:rPr lang="en-US" dirty="0"/>
                <a:t> </a:t>
              </a:r>
              <a:r>
                <a:rPr lang="en-US" dirty="0" err="1"/>
                <a:t>dinosauri</a:t>
              </a:r>
              <a:r>
                <a:rPr lang="en-US" dirty="0"/>
                <a:t> </a:t>
              </a:r>
              <a:r>
                <a:rPr lang="en-US" dirty="0" err="1"/>
                <a:t>të</a:t>
              </a:r>
              <a:r>
                <a:rPr lang="en-US" dirty="0"/>
                <a:t> </a:t>
              </a:r>
              <a:r>
                <a:rPr lang="en-US" dirty="0" err="1"/>
                <a:t>vogël</a:t>
              </a:r>
              <a:r>
                <a:rPr lang="en-US" dirty="0"/>
                <a:t> </a:t>
              </a:r>
              <a:r>
                <a:rPr lang="en-US" dirty="0" err="1"/>
                <a:t>akoma</a:t>
              </a:r>
              <a:r>
                <a:rPr lang="en-US" dirty="0"/>
                <a:t> I gjallë </a:t>
              </a:r>
              <a:r>
                <a:rPr lang="en-US" dirty="0" err="1"/>
                <a:t>në</a:t>
              </a:r>
              <a:r>
                <a:rPr lang="en-US" dirty="0"/>
                <a:t> </a:t>
              </a:r>
              <a:r>
                <a:rPr lang="en-US" dirty="0" err="1"/>
                <a:t>tokë</a:t>
              </a:r>
              <a:r>
                <a:rPr dirty="0"/>
                <a:t>.”</a:t>
              </a:r>
            </a:p>
          </p:txBody>
        </p:sp>
        <p:sp>
          <p:nvSpPr>
            <p:cNvPr id="1614" name="Arrow"/>
            <p:cNvSpPr/>
            <p:nvPr/>
          </p:nvSpPr>
          <p:spPr>
            <a:xfrm flipH="1">
              <a:off x="389793" y="2149390"/>
              <a:ext cx="4709287" cy="1256954"/>
            </a:xfrm>
            <a:prstGeom prst="rightArrow">
              <a:avLst>
                <a:gd name="adj1" fmla="val 32000"/>
                <a:gd name="adj2" fmla="val 64000"/>
              </a:avLst>
            </a:prstGeom>
            <a:blipFill rotWithShape="1">
              <a:blip r:embed="rId4"/>
              <a:srcRect/>
              <a:tile tx="0" ty="0" sx="100000" sy="100000" flip="none" algn="tl"/>
            </a:blipFill>
            <a:ln w="50800" cap="flat">
              <a:solidFill>
                <a:srgbClr val="000000"/>
              </a:solidFill>
              <a:prstDash val="solid"/>
              <a:miter lim="400000"/>
            </a:ln>
            <a:effectLst>
              <a:reflection stA="50000" endPos="40000" dir="5400000" sy="-100000" algn="bl" rotWithShape="0"/>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dirty="0"/>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2" nodeType="clickEffect">
                                  <p:stCondLst>
                                    <p:cond delay="0"/>
                                  </p:stCondLst>
                                  <p:iterate>
                                    <p:tmAbs val="0"/>
                                  </p:iterate>
                                  <p:childTnLst>
                                    <p:set>
                                      <p:cBhvr>
                                        <p:cTn id="10" fill="hold"/>
                                        <p:tgtEl>
                                          <p:spTgt spid="1615"/>
                                        </p:tgtEl>
                                        <p:attrNameLst>
                                          <p:attrName>style.visibility</p:attrName>
                                        </p:attrNameLst>
                                      </p:cBhvr>
                                      <p:to>
                                        <p:strVal val="visible"/>
                                      </p:to>
                                    </p:set>
                                    <p:animEffect transition="in" filter="wipe(left)">
                                      <p:cBhvr>
                                        <p:cTn id="11" dur="700"/>
                                        <p:tgtEl>
                                          <p:spTgt spid="1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2" grpId="1" animBg="1" advAuto="0"/>
      <p:bldP spid="1615" grpId="2" animBg="1" advAuto="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1" name="PPointWAR102 -1.jpg"/>
          <p:cNvGrpSpPr/>
          <p:nvPr/>
        </p:nvGrpSpPr>
        <p:grpSpPr>
          <a:xfrm>
            <a:off x="4212166" y="876299"/>
            <a:ext cx="15942734" cy="11963401"/>
            <a:chOff x="0" y="0"/>
            <a:chExt cx="15942733" cy="11963400"/>
          </a:xfrm>
        </p:grpSpPr>
        <p:pic>
          <p:nvPicPr>
            <p:cNvPr id="1620" name="PPointWAR102 -1.jpg" descr="PPointWAR102 -1.jpg"/>
            <p:cNvPicPr>
              <a:picLocks noChangeAspect="1"/>
            </p:cNvPicPr>
            <p:nvPr/>
          </p:nvPicPr>
          <p:blipFill>
            <a:blip r:embed="rId2"/>
            <a:stretch>
              <a:fillRect/>
            </a:stretch>
          </p:blipFill>
          <p:spPr>
            <a:xfrm>
              <a:off x="12700" y="12700"/>
              <a:ext cx="15917334" cy="11938001"/>
            </a:xfrm>
            <a:prstGeom prst="rect">
              <a:avLst/>
            </a:prstGeom>
            <a:ln>
              <a:noFill/>
            </a:ln>
            <a:effectLst/>
          </p:spPr>
        </p:pic>
        <p:pic>
          <p:nvPicPr>
            <p:cNvPr id="1619" name="PPointWAR102 -1.jpg" descr="PPointWAR102 -1.jpg"/>
            <p:cNvPicPr>
              <a:picLocks/>
            </p:cNvPicPr>
            <p:nvPr/>
          </p:nvPicPr>
          <p:blipFill>
            <a:blip r:embed="rId3"/>
            <a:stretch>
              <a:fillRect/>
            </a:stretch>
          </p:blipFill>
          <p:spPr>
            <a:xfrm>
              <a:off x="0" y="0"/>
              <a:ext cx="15942734" cy="11963401"/>
            </a:xfrm>
            <a:prstGeom prst="rect">
              <a:avLst/>
            </a:prstGeom>
            <a:effectLst/>
          </p:spPr>
        </p:pic>
      </p:grpSp>
      <p:sp>
        <p:nvSpPr>
          <p:cNvPr id="1622" name="Rectangle"/>
          <p:cNvSpPr/>
          <p:nvPr/>
        </p:nvSpPr>
        <p:spPr>
          <a:xfrm>
            <a:off x="5519056" y="3255635"/>
            <a:ext cx="5114675" cy="2664481"/>
          </a:xfrm>
          <a:prstGeom prst="rect">
            <a:avLst/>
          </a:prstGeom>
          <a:solidFill>
            <a:srgbClr val="FFFFFF"/>
          </a:solidFill>
          <a:ln w="12700">
            <a:miter lim="400000"/>
          </a:ln>
        </p:spPr>
        <p:txBody>
          <a:bodyPr lIns="50800" tIns="50800" rIns="50800" bIns="50800" anchor="ctr"/>
          <a:lstStyle/>
          <a:p>
            <a:pPr algn="ctr" defTabSz="825500">
              <a:defRPr sz="3600">
                <a:solidFill>
                  <a:srgbClr val="FFFFFF"/>
                </a:solidFill>
                <a:latin typeface="Helvetica Light"/>
                <a:ea typeface="Helvetica Light"/>
                <a:cs typeface="Helvetica Light"/>
                <a:sym typeface="Helvetica Light"/>
              </a:defRPr>
            </a:pPr>
            <a:endParaRPr/>
          </a:p>
        </p:txBody>
      </p:sp>
      <p:sp>
        <p:nvSpPr>
          <p:cNvPr id="1623" name="The Bible can’t…"/>
          <p:cNvSpPr txBox="1"/>
          <p:nvPr/>
        </p:nvSpPr>
        <p:spPr>
          <a:xfrm>
            <a:off x="5119959" y="2358030"/>
            <a:ext cx="12219773" cy="231858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defTabSz="825500">
              <a:defRPr sz="6400">
                <a:latin typeface="Chalkboard"/>
                <a:ea typeface="Chalkboard"/>
                <a:cs typeface="Chalkboard"/>
                <a:sym typeface="Chalkboard"/>
              </a:defRPr>
            </a:pPr>
            <a:r>
              <a:rPr lang="en-US" sz="7200" dirty="0" err="1">
                <a:solidFill>
                  <a:schemeClr val="tx1"/>
                </a:solidFill>
                <a:latin typeface="DejaVu Sans Condensed" panose="020B0606030804020204" pitchFamily="34" charset="2"/>
                <a:ea typeface="DejaVu Sans Condensed" panose="020B0606030804020204" pitchFamily="34" charset="2"/>
                <a:cs typeface="DejaVu Sans Condensed" panose="020B0606030804020204" pitchFamily="34" charset="2"/>
              </a:rPr>
              <a:t>Nuk</a:t>
            </a:r>
            <a:r>
              <a:rPr lang="en-US" sz="7200" dirty="0">
                <a:solidFill>
                  <a:schemeClr val="tx1"/>
                </a:solidFill>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en-US" sz="7200" dirty="0" err="1">
                <a:solidFill>
                  <a:schemeClr val="tx1"/>
                </a:solidFill>
                <a:latin typeface="DejaVu Sans Condensed" panose="020B0606030804020204" pitchFamily="34" charset="2"/>
                <a:ea typeface="DejaVu Sans Condensed" panose="020B0606030804020204" pitchFamily="34" charset="2"/>
                <a:cs typeface="DejaVu Sans Condensed" panose="020B0606030804020204" pitchFamily="34" charset="2"/>
              </a:rPr>
              <a:t>mund</a:t>
            </a:r>
            <a:r>
              <a:rPr lang="en-US" sz="7200" dirty="0">
                <a:solidFill>
                  <a:schemeClr val="tx1"/>
                </a:solidFill>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en-US" sz="7200" dirty="0" err="1">
                <a:solidFill>
                  <a:schemeClr val="tx1"/>
                </a:solidFill>
                <a:latin typeface="DejaVu Sans Condensed" panose="020B0606030804020204" pitchFamily="34" charset="2"/>
                <a:ea typeface="DejaVu Sans Condensed" panose="020B0606030804020204" pitchFamily="34" charset="2"/>
                <a:cs typeface="DejaVu Sans Condensed" panose="020B0606030804020204" pitchFamily="34" charset="2"/>
              </a:rPr>
              <a:t>t’i</a:t>
            </a:r>
            <a:r>
              <a:rPr lang="en-US" sz="7200" dirty="0">
                <a:solidFill>
                  <a:schemeClr val="tx1"/>
                </a:solidFill>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en-US" sz="7200" dirty="0" err="1">
                <a:solidFill>
                  <a:schemeClr val="tx1"/>
                </a:solidFill>
                <a:latin typeface="DejaVu Sans Condensed" panose="020B0606030804020204" pitchFamily="34" charset="2"/>
                <a:ea typeface="DejaVu Sans Condensed" panose="020B0606030804020204" pitchFamily="34" charset="2"/>
                <a:cs typeface="DejaVu Sans Condensed" panose="020B0606030804020204" pitchFamily="34" charset="2"/>
              </a:rPr>
              <a:t>besohet</a:t>
            </a:r>
            <a:r>
              <a:rPr lang="en-US" sz="7200" dirty="0">
                <a:solidFill>
                  <a:schemeClr val="tx1"/>
                </a:solidFill>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en-US" sz="7200" dirty="0" err="1">
                <a:solidFill>
                  <a:schemeClr val="tx1"/>
                </a:solidFill>
                <a:latin typeface="DejaVu Sans Condensed" panose="020B0606030804020204" pitchFamily="34" charset="2"/>
                <a:ea typeface="DejaVu Sans Condensed" panose="020B0606030804020204" pitchFamily="34" charset="2"/>
                <a:cs typeface="DejaVu Sans Condensed" panose="020B0606030804020204" pitchFamily="34" charset="2"/>
              </a:rPr>
              <a:t>Bibl</a:t>
            </a:r>
            <a:r>
              <a:rPr lang="en-US" sz="7200" dirty="0" err="1">
                <a:solidFill>
                  <a:schemeClr val="tx1"/>
                </a:solidFill>
                <a:uFill>
                  <a:solidFill>
                    <a:srgbClr val="FFFFFF"/>
                  </a:solidFill>
                </a:uFill>
                <a:latin typeface="DejaVu Sans Condensed" panose="020B0606030804020204" pitchFamily="34" charset="2"/>
                <a:ea typeface="DejaVu Sans Condensed" panose="020B0606030804020204" pitchFamily="34" charset="2"/>
                <a:cs typeface="DejaVu Sans Condensed" panose="020B0606030804020204" pitchFamily="34" charset="2"/>
              </a:rPr>
              <a:t>ë</a:t>
            </a:r>
            <a:r>
              <a:rPr lang="en-US" sz="7200" dirty="0" err="1">
                <a:solidFill>
                  <a:schemeClr val="tx1"/>
                </a:solidFill>
                <a:latin typeface="DejaVu Sans Condensed" panose="020B0606030804020204" pitchFamily="34" charset="2"/>
                <a:ea typeface="DejaVu Sans Condensed" panose="020B0606030804020204" pitchFamily="34" charset="2"/>
                <a:cs typeface="DejaVu Sans Condensed" panose="020B0606030804020204" pitchFamily="34" charset="2"/>
              </a:rPr>
              <a:t>s</a:t>
            </a:r>
            <a:r>
              <a:rPr lang="en-US" sz="7200" dirty="0">
                <a:solidFill>
                  <a:schemeClr val="tx1"/>
                </a:solidFill>
                <a:latin typeface="DejaVu Sans Condensed" panose="020B0606030804020204" pitchFamily="34" charset="2"/>
                <a:ea typeface="DejaVu Sans Condensed" panose="020B0606030804020204" pitchFamily="34" charset="2"/>
                <a:cs typeface="DejaVu Sans Condensed" panose="020B0606030804020204" pitchFamily="34" charset="2"/>
              </a:rPr>
              <a:t> </a:t>
            </a:r>
          </a:p>
          <a:p>
            <a:pPr defTabSz="825500">
              <a:defRPr sz="6400">
                <a:latin typeface="Chalkboard"/>
                <a:ea typeface="Chalkboard"/>
                <a:cs typeface="Chalkboard"/>
                <a:sym typeface="Chalkboard"/>
              </a:defRPr>
            </a:pPr>
            <a:r>
              <a:rPr lang="en-US" sz="7200" dirty="0" err="1">
                <a:solidFill>
                  <a:schemeClr val="tx1"/>
                </a:solidFill>
                <a:latin typeface="DejaVu Sans Condensed" panose="020B0606030804020204" pitchFamily="34" charset="2"/>
                <a:ea typeface="DejaVu Sans Condensed" panose="020B0606030804020204" pitchFamily="34" charset="2"/>
                <a:cs typeface="DejaVu Sans Condensed" panose="020B0606030804020204" pitchFamily="34" charset="2"/>
              </a:rPr>
              <a:t>në</a:t>
            </a:r>
            <a:r>
              <a:rPr lang="en-US" sz="7200" dirty="0">
                <a:solidFill>
                  <a:schemeClr val="tx1"/>
                </a:solidFill>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en-US" sz="7200" dirty="0" err="1">
                <a:solidFill>
                  <a:schemeClr val="tx1"/>
                </a:solidFill>
                <a:latin typeface="DejaVu Sans Condensed" panose="020B0606030804020204" pitchFamily="34" charset="2"/>
                <a:ea typeface="DejaVu Sans Condensed" panose="020B0606030804020204" pitchFamily="34" charset="2"/>
                <a:cs typeface="DejaVu Sans Condensed" panose="020B0606030804020204" pitchFamily="34" charset="2"/>
              </a:rPr>
              <a:t>këtë</a:t>
            </a:r>
            <a:r>
              <a:rPr lang="en-US" sz="7200" dirty="0">
                <a:solidFill>
                  <a:schemeClr val="tx1"/>
                </a:solidFill>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en-US" sz="7200" dirty="0" err="1">
                <a:solidFill>
                  <a:schemeClr val="tx1"/>
                </a:solidFill>
                <a:latin typeface="DejaVu Sans Condensed" panose="020B0606030804020204" pitchFamily="34" charset="2"/>
                <a:ea typeface="DejaVu Sans Condensed" panose="020B0606030804020204" pitchFamily="34" charset="2"/>
                <a:cs typeface="DejaVu Sans Condensed" panose="020B0606030804020204" pitchFamily="34" charset="2"/>
              </a:rPr>
              <a:t>epokë</a:t>
            </a:r>
            <a:r>
              <a:rPr lang="en-US" sz="7200" dirty="0">
                <a:solidFill>
                  <a:schemeClr val="tx1"/>
                </a:solidFill>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en-US" sz="7200" dirty="0" err="1">
                <a:solidFill>
                  <a:schemeClr val="tx1"/>
                </a:solidFill>
                <a:latin typeface="DejaVu Sans Condensed" panose="020B0606030804020204" pitchFamily="34" charset="2"/>
                <a:ea typeface="DejaVu Sans Condensed" panose="020B0606030804020204" pitchFamily="34" charset="2"/>
                <a:cs typeface="DejaVu Sans Condensed" panose="020B0606030804020204" pitchFamily="34" charset="2"/>
              </a:rPr>
              <a:t>shkencore</a:t>
            </a:r>
            <a:r>
              <a:rPr lang="en-US" sz="7200" dirty="0">
                <a:solidFill>
                  <a:schemeClr val="tx1"/>
                </a:solidFill>
                <a:latin typeface="DejaVu Sans Condensed" panose="020B0606030804020204" pitchFamily="34" charset="2"/>
                <a:ea typeface="DejaVu Sans Condensed" panose="020B0606030804020204" pitchFamily="34" charset="2"/>
                <a:cs typeface="DejaVu Sans Condensed" panose="020B0606030804020204" pitchFamily="34" charset="2"/>
              </a:rPr>
              <a:t>!</a:t>
            </a:r>
            <a:endParaRPr sz="7200" dirty="0">
              <a:solidFill>
                <a:schemeClr val="tx1"/>
              </a:solidFill>
              <a:latin typeface="DejaVu Sans Condensed" panose="020B0606030804020204" pitchFamily="34" charset="2"/>
              <a:ea typeface="DejaVu Sans Condensed" panose="020B0606030804020204" pitchFamily="34" charset="2"/>
              <a:cs typeface="DejaVu Sans Condensed" panose="020B0606030804020204" pitchFamily="34" charset="2"/>
            </a:endParaRPr>
          </a:p>
        </p:txBody>
      </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7" name="pic.png"/>
          <p:cNvGrpSpPr/>
          <p:nvPr/>
        </p:nvGrpSpPr>
        <p:grpSpPr>
          <a:xfrm>
            <a:off x="4245570" y="975443"/>
            <a:ext cx="15892860" cy="11878867"/>
            <a:chOff x="0" y="0"/>
            <a:chExt cx="15892859" cy="11878865"/>
          </a:xfrm>
        </p:grpSpPr>
        <p:pic>
          <p:nvPicPr>
            <p:cNvPr id="1626" name="pic.png" descr="pic.png"/>
            <p:cNvPicPr>
              <a:picLocks noChangeAspect="1"/>
            </p:cNvPicPr>
            <p:nvPr/>
          </p:nvPicPr>
          <p:blipFill>
            <a:blip r:embed="rId2"/>
            <a:srcRect l="17463" t="6790" r="17463" b="6790"/>
            <a:stretch>
              <a:fillRect/>
            </a:stretch>
          </p:blipFill>
          <p:spPr>
            <a:xfrm>
              <a:off x="12700" y="12700"/>
              <a:ext cx="15867311" cy="11853268"/>
            </a:xfrm>
            <a:prstGeom prst="rect">
              <a:avLst/>
            </a:prstGeom>
            <a:ln>
              <a:noFill/>
            </a:ln>
            <a:effectLst/>
          </p:spPr>
        </p:pic>
        <p:pic>
          <p:nvPicPr>
            <p:cNvPr id="1625" name="pic.png" descr="pic.png"/>
            <p:cNvPicPr>
              <a:picLocks/>
            </p:cNvPicPr>
            <p:nvPr/>
          </p:nvPicPr>
          <p:blipFill>
            <a:blip r:embed="rId3"/>
            <a:stretch>
              <a:fillRect/>
            </a:stretch>
          </p:blipFill>
          <p:spPr>
            <a:xfrm>
              <a:off x="0" y="0"/>
              <a:ext cx="15892860" cy="11878866"/>
            </a:xfrm>
            <a:prstGeom prst="rect">
              <a:avLst/>
            </a:prstGeom>
            <a:effectLst/>
          </p:spPr>
        </p:pic>
      </p:grpSp>
      <p:sp>
        <p:nvSpPr>
          <p:cNvPr id="1628" name="Evolution"/>
          <p:cNvSpPr txBox="1"/>
          <p:nvPr/>
        </p:nvSpPr>
        <p:spPr>
          <a:xfrm>
            <a:off x="12749724" y="5107228"/>
            <a:ext cx="2693046" cy="133369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825500">
              <a:defRPr sz="4000" b="1"/>
            </a:pPr>
            <a:endParaRPr dirty="0"/>
          </a:p>
          <a:p>
            <a:pPr algn="ctr" defTabSz="825500">
              <a:defRPr sz="4000" b="1"/>
            </a:pPr>
            <a:r>
              <a:rPr lang="en-US" dirty="0" err="1"/>
              <a:t>Evolucioni</a:t>
            </a:r>
            <a:endParaRPr dirty="0"/>
          </a:p>
        </p:txBody>
      </p:sp>
      <p:sp>
        <p:nvSpPr>
          <p:cNvPr id="1629" name="Theistic…"/>
          <p:cNvSpPr txBox="1"/>
          <p:nvPr/>
        </p:nvSpPr>
        <p:spPr>
          <a:xfrm>
            <a:off x="15300956" y="6507510"/>
            <a:ext cx="2835712" cy="133369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825500">
              <a:defRPr sz="4000" b="1"/>
            </a:pPr>
            <a:r>
              <a:rPr lang="en-US" dirty="0" err="1"/>
              <a:t>Evolucioni</a:t>
            </a:r>
            <a:r>
              <a:rPr lang="en-US" dirty="0"/>
              <a:t> </a:t>
            </a:r>
          </a:p>
          <a:p>
            <a:pPr algn="ctr" defTabSz="825500">
              <a:defRPr sz="4000" b="1"/>
            </a:pPr>
            <a:r>
              <a:rPr dirty="0" err="1"/>
              <a:t>T</a:t>
            </a:r>
            <a:r>
              <a:rPr lang="en-US" dirty="0" err="1"/>
              <a:t>eist</a:t>
            </a:r>
            <a:endParaRPr dirty="0"/>
          </a:p>
        </p:txBody>
      </p:sp>
      <p:sp>
        <p:nvSpPr>
          <p:cNvPr id="1630" name="Apemen"/>
          <p:cNvSpPr txBox="1"/>
          <p:nvPr/>
        </p:nvSpPr>
        <p:spPr>
          <a:xfrm>
            <a:off x="10822941" y="6227298"/>
            <a:ext cx="2069477" cy="194925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825500">
              <a:defRPr sz="4000" b="1"/>
            </a:pPr>
            <a:endParaRPr dirty="0"/>
          </a:p>
          <a:p>
            <a:pPr algn="ctr" defTabSz="825500">
              <a:defRPr sz="4000" b="1"/>
            </a:pPr>
            <a:r>
              <a:rPr lang="sq-AL" dirty="0">
                <a:uFill>
                  <a:solidFill>
                    <a:srgbClr val="EC9E42"/>
                  </a:solidFill>
                </a:uFill>
              </a:rPr>
              <a:t>Njeriu-</a:t>
            </a:r>
          </a:p>
          <a:p>
            <a:pPr algn="ctr" defTabSz="825500">
              <a:defRPr sz="4000" b="1"/>
            </a:pPr>
            <a:r>
              <a:rPr lang="sq-AL" dirty="0">
                <a:uFill>
                  <a:solidFill>
                    <a:srgbClr val="EC9E42"/>
                  </a:solidFill>
                </a:uFill>
              </a:rPr>
              <a:t>majmun</a:t>
            </a:r>
            <a:endParaRPr dirty="0"/>
          </a:p>
        </p:txBody>
      </p:sp>
      <p:sp>
        <p:nvSpPr>
          <p:cNvPr id="1631" name="Millions…"/>
          <p:cNvSpPr txBox="1"/>
          <p:nvPr/>
        </p:nvSpPr>
        <p:spPr>
          <a:xfrm>
            <a:off x="13390163" y="7653543"/>
            <a:ext cx="2011769" cy="133369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825500">
              <a:defRPr sz="4000" b="1"/>
            </a:pPr>
            <a:r>
              <a:rPr lang="en-US" dirty="0" err="1"/>
              <a:t>Miliona</a:t>
            </a:r>
            <a:r>
              <a:rPr lang="en-US" dirty="0"/>
              <a:t> </a:t>
            </a:r>
          </a:p>
          <a:p>
            <a:pPr algn="ctr" defTabSz="825500">
              <a:defRPr sz="4000" b="1"/>
            </a:pPr>
            <a:r>
              <a:rPr lang="en-US" dirty="0" err="1"/>
              <a:t>Vite</a:t>
            </a:r>
            <a:endParaRPr dirty="0"/>
          </a:p>
        </p:txBody>
      </p:sp>
      <p:sp>
        <p:nvSpPr>
          <p:cNvPr id="1632" name="Bible…"/>
          <p:cNvSpPr txBox="1"/>
          <p:nvPr/>
        </p:nvSpPr>
        <p:spPr>
          <a:xfrm>
            <a:off x="10949745" y="8710228"/>
            <a:ext cx="2810065" cy="256480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825500">
              <a:defRPr sz="4000" b="1"/>
            </a:pPr>
            <a:endParaRPr dirty="0"/>
          </a:p>
          <a:p>
            <a:pPr algn="ctr" defTabSz="825500">
              <a:defRPr sz="4000" b="1"/>
            </a:pPr>
            <a:r>
              <a:rPr lang="en-US" dirty="0"/>
              <a:t>Historia </a:t>
            </a:r>
          </a:p>
          <a:p>
            <a:pPr algn="ctr" defTabSz="825500">
              <a:defRPr sz="4000" b="1"/>
            </a:pPr>
            <a:r>
              <a:rPr lang="en-US" dirty="0"/>
              <a:t>e Bibles jo </a:t>
            </a:r>
          </a:p>
          <a:p>
            <a:pPr algn="ctr" defTabSz="825500">
              <a:defRPr sz="4000" b="1"/>
            </a:pPr>
            <a:r>
              <a:rPr lang="en-US" dirty="0"/>
              <a:t>e </a:t>
            </a:r>
            <a:r>
              <a:rPr lang="en-US" dirty="0" err="1"/>
              <a:t>vërtetë</a:t>
            </a:r>
            <a:endParaRPr dirty="0"/>
          </a:p>
        </p:txBody>
      </p:sp>
      <p:sp>
        <p:nvSpPr>
          <p:cNvPr id="1633" name="No Global…"/>
          <p:cNvSpPr txBox="1"/>
          <p:nvPr/>
        </p:nvSpPr>
        <p:spPr>
          <a:xfrm>
            <a:off x="16474498" y="8028505"/>
            <a:ext cx="3552254" cy="133369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825500">
              <a:defRPr sz="4000" b="1"/>
            </a:pPr>
            <a:r>
              <a:rPr lang="en-US" dirty="0"/>
              <a:t>Jo </a:t>
            </a:r>
            <a:r>
              <a:rPr lang="en-US" dirty="0" err="1"/>
              <a:t>përmbytje</a:t>
            </a:r>
            <a:r>
              <a:rPr lang="en-US" dirty="0"/>
              <a:t> </a:t>
            </a:r>
          </a:p>
          <a:p>
            <a:pPr algn="ctr" defTabSz="825500">
              <a:defRPr sz="4000" b="1"/>
            </a:pPr>
            <a:r>
              <a:rPr lang="en-US" dirty="0" err="1"/>
              <a:t>globale</a:t>
            </a:r>
            <a:endParaRPr dirty="0"/>
          </a:p>
        </p:txBody>
      </p:sp>
      <p:sp>
        <p:nvSpPr>
          <p:cNvPr id="1634" name="Age Dating…"/>
          <p:cNvSpPr txBox="1"/>
          <p:nvPr/>
        </p:nvSpPr>
        <p:spPr>
          <a:xfrm>
            <a:off x="14515638" y="8923615"/>
            <a:ext cx="2782814" cy="194925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825500">
              <a:defRPr sz="4000" b="1"/>
            </a:pPr>
            <a:r>
              <a:rPr lang="en-US" dirty="0" err="1"/>
              <a:t>Metoda</a:t>
            </a:r>
            <a:r>
              <a:rPr lang="en-US" dirty="0"/>
              <a:t> </a:t>
            </a:r>
          </a:p>
          <a:p>
            <a:pPr algn="ctr" defTabSz="825500">
              <a:defRPr sz="4000" b="1"/>
            </a:pPr>
            <a:r>
              <a:rPr lang="en-US" dirty="0" err="1"/>
              <a:t>datuese</a:t>
            </a:r>
            <a:r>
              <a:rPr lang="en-US" dirty="0"/>
              <a:t> </a:t>
            </a:r>
            <a:r>
              <a:rPr lang="en-US" dirty="0" err="1"/>
              <a:t>të</a:t>
            </a:r>
            <a:r>
              <a:rPr lang="en-US" dirty="0"/>
              <a:t> </a:t>
            </a:r>
          </a:p>
          <a:p>
            <a:pPr algn="ctr" defTabSz="825500">
              <a:defRPr sz="4000" b="1"/>
            </a:pPr>
            <a:r>
              <a:rPr lang="en-US" dirty="0" err="1"/>
              <a:t>epokave</a:t>
            </a:r>
            <a:endParaRPr dirty="0"/>
          </a:p>
        </p:txBody>
      </p:sp>
      <p:sp>
        <p:nvSpPr>
          <p:cNvPr id="1635" name="The World"/>
          <p:cNvSpPr txBox="1"/>
          <p:nvPr/>
        </p:nvSpPr>
        <p:spPr>
          <a:xfrm>
            <a:off x="9045290" y="1841316"/>
            <a:ext cx="1242328" cy="133369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825500">
              <a:defRPr sz="4000" b="1"/>
            </a:pPr>
            <a:endParaRPr dirty="0"/>
          </a:p>
          <a:p>
            <a:pPr algn="ctr" defTabSz="825500">
              <a:defRPr sz="4000" b="1">
                <a:solidFill>
                  <a:srgbClr val="FFFFFF"/>
                </a:solidFill>
              </a:defRPr>
            </a:pPr>
            <a:r>
              <a:rPr lang="en-US" dirty="0" err="1"/>
              <a:t>Bota</a:t>
            </a:r>
            <a:endParaRPr dirty="0"/>
          </a:p>
        </p:txBody>
      </p:sp>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7" name="2.jpg" descr="2.jpg"/>
          <p:cNvPicPr>
            <a:picLocks noChangeAspect="1"/>
          </p:cNvPicPr>
          <p:nvPr/>
        </p:nvPicPr>
        <p:blipFill>
          <a:blip r:embed="rId2"/>
          <a:stretch>
            <a:fillRect/>
          </a:stretch>
        </p:blipFill>
        <p:spPr>
          <a:xfrm>
            <a:off x="4229100" y="882650"/>
            <a:ext cx="15913100" cy="11934825"/>
          </a:xfrm>
          <a:prstGeom prst="rect">
            <a:avLst/>
          </a:prstGeom>
          <a:ln w="12700">
            <a:miter lim="400000"/>
          </a:ln>
        </p:spPr>
      </p:pic>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 name="Jurassic Park.jpg" descr="Jurassic Park.jpg"/>
          <p:cNvPicPr>
            <a:picLocks noChangeAspect="1"/>
          </p:cNvPicPr>
          <p:nvPr/>
        </p:nvPicPr>
        <p:blipFill>
          <a:blip r:embed="rId3"/>
          <a:stretch>
            <a:fillRect/>
          </a:stretch>
        </p:blipFill>
        <p:spPr>
          <a:xfrm>
            <a:off x="4229100" y="889000"/>
            <a:ext cx="15913100" cy="11934825"/>
          </a:xfrm>
          <a:prstGeom prst="rect">
            <a:avLst/>
          </a:prstGeom>
          <a:ln w="25400">
            <a:solidFill>
              <a:srgbClr val="FFFFFF"/>
            </a:solidFill>
            <a:miter lim="400000"/>
          </a:ln>
        </p:spPr>
      </p:pic>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3" name="137-3796_IMG.jpg" descr="137-3796_IMG.jpg"/>
          <p:cNvPicPr>
            <a:picLocks noChangeAspect="1"/>
          </p:cNvPicPr>
          <p:nvPr/>
        </p:nvPicPr>
        <p:blipFill>
          <a:blip r:embed="rId2"/>
          <a:stretch>
            <a:fillRect/>
          </a:stretch>
        </p:blipFill>
        <p:spPr>
          <a:xfrm>
            <a:off x="4229100" y="889000"/>
            <a:ext cx="15913100" cy="11934826"/>
          </a:xfrm>
          <a:prstGeom prst="rect">
            <a:avLst/>
          </a:prstGeom>
          <a:ln w="25400">
            <a:solidFill>
              <a:srgbClr val="FFFFFF"/>
            </a:solidFill>
            <a:miter lim="400000"/>
          </a:ln>
        </p:spPr>
      </p:pic>
      <p:sp>
        <p:nvSpPr>
          <p:cNvPr id="1644" name="Natural History Museum, London"/>
          <p:cNvSpPr txBox="1"/>
          <p:nvPr/>
        </p:nvSpPr>
        <p:spPr>
          <a:xfrm>
            <a:off x="4229100" y="11839575"/>
            <a:ext cx="15913100" cy="964367"/>
          </a:xfrm>
          <a:prstGeom prst="rect">
            <a:avLst/>
          </a:prstGeom>
          <a:solidFill>
            <a:srgbClr val="000000"/>
          </a:solidFill>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marL="40639" marR="40639" algn="ctr" defTabSz="914400">
              <a:spcBef>
                <a:spcPts val="1400"/>
              </a:spcBef>
              <a:buClr>
                <a:srgbClr val="FFFB00"/>
              </a:buClr>
              <a:buFont typeface="Arial"/>
              <a:defRPr sz="5600" b="1">
                <a:solidFill>
                  <a:srgbClr val="FFFB00"/>
                </a:solidFill>
                <a:uFill>
                  <a:solidFill>
                    <a:srgbClr val="FFFB00"/>
                  </a:solidFill>
                </a:uFill>
                <a:latin typeface="Arial"/>
                <a:ea typeface="Arial"/>
                <a:cs typeface="Arial"/>
                <a:sym typeface="Arial"/>
              </a:defRPr>
            </a:lvl1pPr>
          </a:lstStyle>
          <a:p>
            <a:r>
              <a:rPr lang="en-US" dirty="0" err="1"/>
              <a:t>Muzeu</a:t>
            </a:r>
            <a:r>
              <a:rPr lang="en-US" dirty="0"/>
              <a:t> I </a:t>
            </a:r>
            <a:r>
              <a:rPr lang="en-US" dirty="0" err="1"/>
              <a:t>historisë</a:t>
            </a:r>
            <a:r>
              <a:rPr lang="en-US" dirty="0"/>
              <a:t> </a:t>
            </a:r>
            <a:r>
              <a:rPr lang="en-US" dirty="0" err="1"/>
              <a:t>së</a:t>
            </a:r>
            <a:r>
              <a:rPr lang="en-US" dirty="0"/>
              <a:t> </a:t>
            </a:r>
            <a:r>
              <a:rPr lang="en-US" dirty="0" err="1"/>
              <a:t>natyrës</a:t>
            </a:r>
            <a:r>
              <a:rPr dirty="0"/>
              <a:t>, London</a:t>
            </a:r>
          </a:p>
        </p:txBody>
      </p:sp>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6" name="PPointWAR102-3.jpg" descr="PPointWAR102-3.jpg"/>
          <p:cNvPicPr>
            <a:picLocks noChangeAspect="1"/>
          </p:cNvPicPr>
          <p:nvPr/>
        </p:nvPicPr>
        <p:blipFill>
          <a:blip r:embed="rId2"/>
          <a:stretch>
            <a:fillRect/>
          </a:stretch>
        </p:blipFill>
        <p:spPr>
          <a:xfrm>
            <a:off x="4229100" y="889000"/>
            <a:ext cx="15913100" cy="11934825"/>
          </a:xfrm>
          <a:prstGeom prst="rect">
            <a:avLst/>
          </a:prstGeom>
          <a:ln w="25400">
            <a:solidFill>
              <a:srgbClr val="FFFFFF"/>
            </a:solidFill>
            <a:miter lim="400000"/>
          </a:ln>
        </p:spPr>
      </p:pic>
      <p:sp>
        <p:nvSpPr>
          <p:cNvPr id="1647" name="Rectangle"/>
          <p:cNvSpPr/>
          <p:nvPr/>
        </p:nvSpPr>
        <p:spPr>
          <a:xfrm>
            <a:off x="5437485" y="2794000"/>
            <a:ext cx="3858915" cy="2971800"/>
          </a:xfrm>
          <a:prstGeom prst="rect">
            <a:avLst/>
          </a:prstGeom>
          <a:solidFill>
            <a:srgbClr val="FFFFFF"/>
          </a:solidFill>
          <a:ln w="12700">
            <a:miter lim="400000"/>
          </a:ln>
        </p:spPr>
        <p:txBody>
          <a:bodyPr lIns="50800" tIns="50800" rIns="50800" bIns="50800" anchor="ctr"/>
          <a:lstStyle/>
          <a:p>
            <a:pPr algn="ctr" defTabSz="825500">
              <a:defRPr sz="3600">
                <a:solidFill>
                  <a:srgbClr val="FFFFFF"/>
                </a:solidFill>
                <a:latin typeface="Helvetica Light"/>
                <a:ea typeface="Helvetica Light"/>
                <a:cs typeface="Helvetica Light"/>
                <a:sym typeface="Helvetica Light"/>
              </a:defRPr>
            </a:pPr>
            <a:endParaRPr/>
          </a:p>
        </p:txBody>
      </p:sp>
      <p:sp>
        <p:nvSpPr>
          <p:cNvPr id="1648" name="I’d like to…"/>
          <p:cNvSpPr txBox="1"/>
          <p:nvPr/>
        </p:nvSpPr>
        <p:spPr>
          <a:xfrm>
            <a:off x="4834468" y="1738371"/>
            <a:ext cx="8475133" cy="261674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defTabSz="825500">
              <a:lnSpc>
                <a:spcPct val="80000"/>
              </a:lnSpc>
              <a:defRPr sz="6400">
                <a:latin typeface="Chalkboard"/>
                <a:ea typeface="Chalkboard"/>
                <a:cs typeface="Chalkboard"/>
                <a:sym typeface="Chalkboard"/>
              </a:defRPr>
            </a:pPr>
            <a:r>
              <a:rPr lang="en-US" sz="6800" dirty="0">
                <a:latin typeface="DejaVu Sans Condensed" panose="020B0606030804020204" pitchFamily="34" charset="2"/>
                <a:ea typeface="DejaVu Sans Condensed" panose="020B0606030804020204" pitchFamily="34" charset="2"/>
                <a:cs typeface="DejaVu Sans Condensed" panose="020B0606030804020204" pitchFamily="34" charset="2"/>
              </a:rPr>
              <a:t>Do të </a:t>
            </a:r>
            <a:r>
              <a:rPr lang="en-US" sz="6800" dirty="0" err="1">
                <a:latin typeface="DejaVu Sans Condensed" panose="020B0606030804020204" pitchFamily="34" charset="2"/>
                <a:ea typeface="DejaVu Sans Condensed" panose="020B0606030804020204" pitchFamily="34" charset="2"/>
                <a:cs typeface="DejaVu Sans Condensed" panose="020B0606030804020204" pitchFamily="34" charset="2"/>
              </a:rPr>
              <a:t>doja</a:t>
            </a:r>
            <a:r>
              <a:rPr lang="en-US" sz="6800" dirty="0">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en-US" sz="6800" dirty="0" err="1">
                <a:latin typeface="DejaVu Sans Condensed" panose="020B0606030804020204" pitchFamily="34" charset="2"/>
                <a:ea typeface="DejaVu Sans Condensed" panose="020B0606030804020204" pitchFamily="34" charset="2"/>
                <a:cs typeface="DejaVu Sans Condensed" panose="020B0606030804020204" pitchFamily="34" charset="2"/>
              </a:rPr>
              <a:t>të</a:t>
            </a:r>
            <a:r>
              <a:rPr lang="en-US" sz="6800" dirty="0">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en-US" sz="6800" dirty="0" err="1">
                <a:latin typeface="DejaVu Sans Condensed" panose="020B0606030804020204" pitchFamily="34" charset="2"/>
                <a:ea typeface="DejaVu Sans Condensed" panose="020B0606030804020204" pitchFamily="34" charset="2"/>
                <a:cs typeface="DejaVu Sans Condensed" panose="020B0606030804020204" pitchFamily="34" charset="2"/>
              </a:rPr>
              <a:t>shohja</a:t>
            </a:r>
            <a:r>
              <a:rPr lang="en-US" sz="6800" dirty="0">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en-US" sz="6800" dirty="0" err="1">
                <a:latin typeface="DejaVu Sans Condensed" panose="020B0606030804020204" pitchFamily="34" charset="2"/>
                <a:ea typeface="DejaVu Sans Condensed" panose="020B0606030804020204" pitchFamily="34" charset="2"/>
                <a:cs typeface="DejaVu Sans Condensed" panose="020B0606030804020204" pitchFamily="34" charset="2"/>
              </a:rPr>
              <a:t>cfarë</a:t>
            </a:r>
            <a:r>
              <a:rPr lang="en-US" sz="6800" dirty="0">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en-US" sz="6800" dirty="0" err="1">
                <a:latin typeface="DejaVu Sans Condensed" panose="020B0606030804020204" pitchFamily="34" charset="2"/>
                <a:ea typeface="DejaVu Sans Condensed" panose="020B0606030804020204" pitchFamily="34" charset="2"/>
                <a:cs typeface="DejaVu Sans Condensed" panose="020B0606030804020204" pitchFamily="34" charset="2"/>
              </a:rPr>
              <a:t>mund</a:t>
            </a:r>
            <a:r>
              <a:rPr lang="en-US" sz="6800" dirty="0">
                <a:latin typeface="DejaVu Sans Condensed" panose="020B0606030804020204" pitchFamily="34" charset="2"/>
                <a:ea typeface="DejaVu Sans Condensed" panose="020B0606030804020204" pitchFamily="34" charset="2"/>
                <a:cs typeface="DejaVu Sans Condensed" panose="020B0606030804020204" pitchFamily="34" charset="2"/>
              </a:rPr>
              <a:t> të </a:t>
            </a:r>
            <a:r>
              <a:rPr lang="en-US" sz="6800" dirty="0" err="1">
                <a:latin typeface="DejaVu Sans Condensed" panose="020B0606030804020204" pitchFamily="34" charset="2"/>
                <a:ea typeface="DejaVu Sans Condensed" panose="020B0606030804020204" pitchFamily="34" charset="2"/>
                <a:cs typeface="DejaVu Sans Condensed" panose="020B0606030804020204" pitchFamily="34" charset="2"/>
              </a:rPr>
              <a:t>bëjë</a:t>
            </a:r>
            <a:r>
              <a:rPr lang="en-US" sz="6800" dirty="0">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en-US" sz="6800" dirty="0" err="1">
                <a:latin typeface="DejaVu Sans Condensed" panose="020B0606030804020204" pitchFamily="34" charset="2"/>
                <a:ea typeface="DejaVu Sans Condensed" panose="020B0606030804020204" pitchFamily="34" charset="2"/>
                <a:cs typeface="DejaVu Sans Condensed" panose="020B0606030804020204" pitchFamily="34" charset="2"/>
              </a:rPr>
              <a:t>kisha</a:t>
            </a:r>
            <a:r>
              <a:rPr lang="en-US" sz="6800" dirty="0">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en-US" sz="6800" dirty="0" err="1">
                <a:latin typeface="DejaVu Sans Condensed" panose="020B0606030804020204" pitchFamily="34" charset="2"/>
                <a:ea typeface="DejaVu Sans Condensed" panose="020B0606030804020204" pitchFamily="34" charset="2"/>
                <a:cs typeface="DejaVu Sans Condensed" panose="020B0606030804020204" pitchFamily="34" charset="2"/>
              </a:rPr>
              <a:t>për</a:t>
            </a:r>
            <a:r>
              <a:rPr lang="en-US" sz="6800" dirty="0">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en-US" sz="6800" dirty="0" err="1">
                <a:latin typeface="DejaVu Sans Condensed" panose="020B0606030804020204" pitchFamily="34" charset="2"/>
                <a:ea typeface="DejaVu Sans Condensed" panose="020B0606030804020204" pitchFamily="34" charset="2"/>
                <a:cs typeface="DejaVu Sans Condensed" panose="020B0606030804020204" pitchFamily="34" charset="2"/>
              </a:rPr>
              <a:t>këtë</a:t>
            </a:r>
            <a:r>
              <a:rPr lang="en-US" sz="6800" dirty="0">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en-US" sz="6800" dirty="0" err="1">
                <a:latin typeface="DejaVu Sans Condensed" panose="020B0606030804020204" pitchFamily="34" charset="2"/>
                <a:ea typeface="DejaVu Sans Condensed" panose="020B0606030804020204" pitchFamily="34" charset="2"/>
                <a:cs typeface="DejaVu Sans Condensed" panose="020B0606030804020204" pitchFamily="34" charset="2"/>
              </a:rPr>
              <a:t>gjë</a:t>
            </a:r>
            <a:r>
              <a:rPr sz="6800" dirty="0">
                <a:latin typeface="DejaVu Sans Condensed" panose="020B0606030804020204" pitchFamily="34" charset="2"/>
                <a:ea typeface="DejaVu Sans Condensed" panose="020B0606030804020204" pitchFamily="34" charset="2"/>
                <a:cs typeface="DejaVu Sans Condensed" panose="020B0606030804020204" pitchFamily="34" charset="2"/>
              </a:rPr>
              <a:t>!</a:t>
            </a:r>
          </a:p>
        </p:txBody>
      </p:sp>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52" name="pic.png"/>
          <p:cNvGrpSpPr/>
          <p:nvPr/>
        </p:nvGrpSpPr>
        <p:grpSpPr>
          <a:xfrm>
            <a:off x="4238054" y="921121"/>
            <a:ext cx="15907942" cy="11873708"/>
            <a:chOff x="0" y="0"/>
            <a:chExt cx="15907940" cy="11873706"/>
          </a:xfrm>
        </p:grpSpPr>
        <p:pic>
          <p:nvPicPr>
            <p:cNvPr id="1651" name="pic.png" descr="pic.png"/>
            <p:cNvPicPr>
              <a:picLocks noChangeAspect="1"/>
            </p:cNvPicPr>
            <p:nvPr/>
          </p:nvPicPr>
          <p:blipFill>
            <a:blip r:embed="rId2"/>
            <a:srcRect l="17432" t="6808" r="17432" b="6808"/>
            <a:stretch>
              <a:fillRect/>
            </a:stretch>
          </p:blipFill>
          <p:spPr>
            <a:xfrm>
              <a:off x="12700" y="12700"/>
              <a:ext cx="15882492" cy="11848356"/>
            </a:xfrm>
            <a:prstGeom prst="rect">
              <a:avLst/>
            </a:prstGeom>
            <a:ln>
              <a:noFill/>
            </a:ln>
            <a:effectLst/>
          </p:spPr>
        </p:pic>
        <p:pic>
          <p:nvPicPr>
            <p:cNvPr id="1650" name="pic.png" descr="pic.png"/>
            <p:cNvPicPr>
              <a:picLocks/>
            </p:cNvPicPr>
            <p:nvPr/>
          </p:nvPicPr>
          <p:blipFill>
            <a:blip r:embed="rId3"/>
            <a:stretch>
              <a:fillRect/>
            </a:stretch>
          </p:blipFill>
          <p:spPr>
            <a:xfrm>
              <a:off x="0" y="0"/>
              <a:ext cx="15907941" cy="11873707"/>
            </a:xfrm>
            <a:prstGeom prst="rect">
              <a:avLst/>
            </a:prstGeom>
            <a:effectLst/>
          </p:spPr>
        </p:pic>
      </p:grpSp>
      <p:sp>
        <p:nvSpPr>
          <p:cNvPr id="1653" name="Trust in Jesus"/>
          <p:cNvSpPr txBox="1"/>
          <p:nvPr/>
        </p:nvSpPr>
        <p:spPr>
          <a:xfrm>
            <a:off x="6142690" y="3027650"/>
            <a:ext cx="5939126" cy="10567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825500">
              <a:defRPr sz="6200">
                <a:latin typeface="Chalkboard"/>
                <a:ea typeface="Chalkboard"/>
                <a:cs typeface="Chalkboard"/>
                <a:sym typeface="Chalkboard"/>
              </a:defRPr>
            </a:lvl1pPr>
          </a:lstStyle>
          <a:p>
            <a:r>
              <a:rPr lang="en-US" dirty="0" err="1">
                <a:latin typeface="Arial" charset="0"/>
                <a:ea typeface="Arial" charset="0"/>
                <a:cs typeface="Arial" charset="0"/>
              </a:rPr>
              <a:t>Beso</a:t>
            </a:r>
            <a:r>
              <a:rPr lang="en-US" dirty="0">
                <a:latin typeface="Arial" charset="0"/>
                <a:ea typeface="Arial" charset="0"/>
                <a:cs typeface="Arial" charset="0"/>
              </a:rPr>
              <a:t> </a:t>
            </a:r>
            <a:r>
              <a:rPr lang="en-US" dirty="0" err="1">
                <a:latin typeface="Arial" charset="0"/>
                <a:ea typeface="Arial" charset="0"/>
                <a:cs typeface="Arial" charset="0"/>
              </a:rPr>
              <a:t>në</a:t>
            </a:r>
            <a:r>
              <a:rPr lang="en-US" dirty="0">
                <a:latin typeface="Arial" charset="0"/>
                <a:ea typeface="Arial" charset="0"/>
                <a:cs typeface="Arial" charset="0"/>
              </a:rPr>
              <a:t> </a:t>
            </a:r>
            <a:r>
              <a:rPr lang="en-US" dirty="0" err="1">
                <a:latin typeface="Arial" charset="0"/>
                <a:ea typeface="Arial" charset="0"/>
                <a:cs typeface="Arial" charset="0"/>
              </a:rPr>
              <a:t>Jezusin</a:t>
            </a:r>
            <a:endParaRPr dirty="0">
              <a:latin typeface="Arial" charset="0"/>
              <a:ea typeface="Arial" charset="0"/>
              <a:cs typeface="Arial" charset="0"/>
            </a:endParaRPr>
          </a:p>
        </p:txBody>
      </p:sp>
      <p:sp>
        <p:nvSpPr>
          <p:cNvPr id="1654" name="The Church"/>
          <p:cNvSpPr txBox="1"/>
          <p:nvPr/>
        </p:nvSpPr>
        <p:spPr>
          <a:xfrm>
            <a:off x="14455211" y="3212316"/>
            <a:ext cx="1429880" cy="68736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825500">
              <a:defRPr sz="3800" b="1">
                <a:solidFill>
                  <a:srgbClr val="FFFFFF"/>
                </a:solidFill>
              </a:defRPr>
            </a:lvl1pPr>
          </a:lstStyle>
          <a:p>
            <a:r>
              <a:rPr lang="en-US" dirty="0" err="1"/>
              <a:t>Kisha</a:t>
            </a:r>
            <a:endParaRPr dirty="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 name="Living relations.jpg" descr="Living relations.jpg"/>
          <p:cNvPicPr>
            <a:picLocks noChangeAspect="1"/>
          </p:cNvPicPr>
          <p:nvPr/>
        </p:nvPicPr>
        <p:blipFill>
          <a:blip r:embed="rId2"/>
          <a:srcRect/>
          <a:stretch>
            <a:fillRect/>
          </a:stretch>
        </p:blipFill>
        <p:spPr>
          <a:xfrm>
            <a:off x="2184400" y="447840"/>
            <a:ext cx="20002500" cy="12812777"/>
          </a:xfrm>
          <a:prstGeom prst="rect">
            <a:avLst/>
          </a:prstGeom>
          <a:ln w="25400">
            <a:solidFill>
              <a:srgbClr val="FFFFFF"/>
            </a:solidFill>
            <a:miter lim="400000"/>
          </a:ln>
        </p:spPr>
      </p:pic>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grpSp>
        <p:nvGrpSpPr>
          <p:cNvPr id="1659" name="2008-08-18, Walkaround publicity shots 021.jpg"/>
          <p:cNvGrpSpPr/>
          <p:nvPr/>
        </p:nvGrpSpPr>
        <p:grpSpPr>
          <a:xfrm>
            <a:off x="2527300" y="673100"/>
            <a:ext cx="19685000" cy="11455400"/>
            <a:chOff x="0" y="0"/>
            <a:chExt cx="19685000" cy="11455400"/>
          </a:xfrm>
        </p:grpSpPr>
        <p:pic>
          <p:nvPicPr>
            <p:cNvPr id="1658" name="2008-08-18, Walkaround publicity shots 021.jpg" descr="2008-08-18, Walkaround publicity shots 021.jpg"/>
            <p:cNvPicPr>
              <a:picLocks noChangeAspect="1"/>
            </p:cNvPicPr>
            <p:nvPr/>
          </p:nvPicPr>
          <p:blipFill>
            <a:blip r:embed="rId2"/>
            <a:srcRect l="391" t="7770" r="652" b="8194"/>
            <a:stretch>
              <a:fillRect/>
            </a:stretch>
          </p:blipFill>
          <p:spPr>
            <a:xfrm>
              <a:off x="215900" y="139700"/>
              <a:ext cx="19253200" cy="10896600"/>
            </a:xfrm>
            <a:prstGeom prst="rect">
              <a:avLst/>
            </a:prstGeom>
            <a:ln>
              <a:noFill/>
            </a:ln>
            <a:effectLst/>
          </p:spPr>
        </p:pic>
        <p:pic>
          <p:nvPicPr>
            <p:cNvPr id="1657" name="2008-08-18, Walkaround publicity shots 021.jpg" descr="2008-08-18, Walkaround publicity shots 021.jpg"/>
            <p:cNvPicPr>
              <a:picLocks/>
            </p:cNvPicPr>
            <p:nvPr/>
          </p:nvPicPr>
          <p:blipFill>
            <a:blip r:embed="rId3"/>
            <a:stretch>
              <a:fillRect/>
            </a:stretch>
          </p:blipFill>
          <p:spPr>
            <a:xfrm>
              <a:off x="0" y="0"/>
              <a:ext cx="19685000" cy="11455400"/>
            </a:xfrm>
            <a:prstGeom prst="rect">
              <a:avLst/>
            </a:prstGeom>
            <a:effectLst/>
          </p:spPr>
        </p:pic>
      </p:grpSp>
      <p:sp>
        <p:nvSpPr>
          <p:cNvPr id="1660" name="Slide Number"/>
          <p:cNvSpPr txBox="1">
            <a:spLocks noGrp="1"/>
          </p:cNvSpPr>
          <p:nvPr>
            <p:ph type="sldNum" sz="quarter" idx="2"/>
          </p:nvPr>
        </p:nvSpPr>
        <p:spPr>
          <a:xfrm>
            <a:off x="22723315" y="13061950"/>
            <a:ext cx="444501"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110</a:t>
            </a:fld>
            <a:endParaRPr/>
          </a:p>
        </p:txBody>
      </p:sp>
      <p:sp>
        <p:nvSpPr>
          <p:cNvPr id="1661" name="Creation Museum, Cincinnati, OH"/>
          <p:cNvSpPr txBox="1"/>
          <p:nvPr/>
        </p:nvSpPr>
        <p:spPr>
          <a:xfrm>
            <a:off x="4883022" y="12090400"/>
            <a:ext cx="14618361" cy="118494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spAutoFit/>
          </a:bodyPr>
          <a:lstStyle>
            <a:lvl1pPr algn="ctr" defTabSz="914400">
              <a:buClr>
                <a:srgbClr val="000000"/>
              </a:buClr>
              <a:defRPr sz="7200" spc="431">
                <a:solidFill>
                  <a:srgbClr val="FFFFFF"/>
                </a:solidFill>
                <a:uFill>
                  <a:solidFill>
                    <a:srgbClr val="FFFFFF"/>
                  </a:solidFill>
                </a:uFill>
                <a:latin typeface="Quaver Sans"/>
                <a:ea typeface="Quaver Sans"/>
                <a:cs typeface="Quaver Sans"/>
                <a:sym typeface="Quaver Sans"/>
              </a:defRPr>
            </a:lvl1pPr>
          </a:lstStyle>
          <a:p>
            <a:r>
              <a:rPr lang="en-US" dirty="0" err="1"/>
              <a:t>Muzeu</a:t>
            </a:r>
            <a:r>
              <a:rPr lang="en-US" dirty="0"/>
              <a:t> I </a:t>
            </a:r>
            <a:r>
              <a:rPr lang="en-US" dirty="0" err="1"/>
              <a:t>Krijimit</a:t>
            </a:r>
            <a:r>
              <a:rPr dirty="0"/>
              <a:t>, Cincinnati, OH</a:t>
            </a:r>
          </a:p>
        </p:txBody>
      </p:sp>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3" name="Slide Number"/>
          <p:cNvSpPr txBox="1">
            <a:spLocks noGrp="1"/>
          </p:cNvSpPr>
          <p:nvPr>
            <p:ph type="sldNum" sz="quarter" idx="2"/>
          </p:nvPr>
        </p:nvSpPr>
        <p:spPr>
          <a:xfrm>
            <a:off x="19966199" y="12490450"/>
            <a:ext cx="707605" cy="496367"/>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111</a:t>
            </a:fld>
            <a:endParaRPr/>
          </a:p>
        </p:txBody>
      </p:sp>
      <p:grpSp>
        <p:nvGrpSpPr>
          <p:cNvPr id="1666" name="T-rex.jpg"/>
          <p:cNvGrpSpPr/>
          <p:nvPr/>
        </p:nvGrpSpPr>
        <p:grpSpPr>
          <a:xfrm>
            <a:off x="5219700" y="749300"/>
            <a:ext cx="7814734" cy="11709400"/>
            <a:chOff x="0" y="0"/>
            <a:chExt cx="7814733" cy="11709400"/>
          </a:xfrm>
        </p:grpSpPr>
        <p:pic>
          <p:nvPicPr>
            <p:cNvPr id="1665" name="T-rex.jpg" descr="T-rex.jpg"/>
            <p:cNvPicPr>
              <a:picLocks noChangeAspect="1"/>
            </p:cNvPicPr>
            <p:nvPr/>
          </p:nvPicPr>
          <p:blipFill>
            <a:blip r:embed="rId2"/>
            <a:stretch>
              <a:fillRect/>
            </a:stretch>
          </p:blipFill>
          <p:spPr>
            <a:xfrm>
              <a:off x="12700" y="12700"/>
              <a:ext cx="7789334" cy="11684000"/>
            </a:xfrm>
            <a:prstGeom prst="rect">
              <a:avLst/>
            </a:prstGeom>
            <a:ln>
              <a:noFill/>
            </a:ln>
            <a:effectLst/>
          </p:spPr>
        </p:pic>
        <p:pic>
          <p:nvPicPr>
            <p:cNvPr id="1664" name="T-rex.jpg" descr="T-rex.jpg"/>
            <p:cNvPicPr>
              <a:picLocks/>
            </p:cNvPicPr>
            <p:nvPr/>
          </p:nvPicPr>
          <p:blipFill>
            <a:blip r:embed="rId3"/>
            <a:stretch>
              <a:fillRect/>
            </a:stretch>
          </p:blipFill>
          <p:spPr>
            <a:xfrm>
              <a:off x="0" y="0"/>
              <a:ext cx="7814734" cy="11709400"/>
            </a:xfrm>
            <a:prstGeom prst="rect">
              <a:avLst/>
            </a:prstGeom>
            <a:effectLst/>
          </p:spPr>
        </p:pic>
      </p:grpSp>
      <p:sp>
        <p:nvSpPr>
          <p:cNvPr id="1667" name="Dinosaur Den"/>
          <p:cNvSpPr txBox="1">
            <a:spLocks noGrp="1"/>
          </p:cNvSpPr>
          <p:nvPr>
            <p:ph type="title"/>
          </p:nvPr>
        </p:nvSpPr>
        <p:spPr>
          <a:xfrm>
            <a:off x="13420725" y="10855325"/>
            <a:ext cx="8229600" cy="1295400"/>
          </a:xfrm>
          <a:prstGeom prst="rect">
            <a:avLst/>
          </a:prstGeom>
        </p:spPr>
        <p:txBody>
          <a:bodyPr anchor="t"/>
          <a:lstStyle>
            <a:lvl1pPr marL="40639" marR="40639" algn="l" defTabSz="914400">
              <a:defRPr sz="7200" b="1">
                <a:solidFill>
                  <a:srgbClr val="CBCBCB"/>
                </a:solidFill>
                <a:uFill>
                  <a:solidFill>
                    <a:srgbClr val="CBCBCB"/>
                  </a:solidFill>
                </a:uFill>
              </a:defRPr>
            </a:lvl1pPr>
          </a:lstStyle>
          <a:p>
            <a:r>
              <a:rPr dirty="0" err="1"/>
              <a:t>Dino</a:t>
            </a:r>
            <a:r>
              <a:rPr lang="en-US" dirty="0" err="1"/>
              <a:t>z</a:t>
            </a:r>
            <a:r>
              <a:rPr dirty="0" err="1"/>
              <a:t>aur</a:t>
            </a:r>
            <a:r>
              <a:rPr lang="en-US" dirty="0" err="1"/>
              <a:t>i</a:t>
            </a:r>
            <a:r>
              <a:rPr dirty="0"/>
              <a:t> Den</a:t>
            </a:r>
          </a:p>
        </p:txBody>
      </p:sp>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1" name="_MG_0852.jpg"/>
          <p:cNvGrpSpPr/>
          <p:nvPr/>
        </p:nvGrpSpPr>
        <p:grpSpPr>
          <a:xfrm>
            <a:off x="3472060" y="1424868"/>
            <a:ext cx="17439880" cy="10024269"/>
            <a:chOff x="0" y="0"/>
            <a:chExt cx="17439878" cy="10024268"/>
          </a:xfrm>
        </p:grpSpPr>
        <p:pic>
          <p:nvPicPr>
            <p:cNvPr id="1670" name="_MG_0852.jpg" descr="_MG_0852.jpg"/>
            <p:cNvPicPr>
              <a:picLocks/>
            </p:cNvPicPr>
            <p:nvPr/>
          </p:nvPicPr>
          <p:blipFill>
            <a:blip r:embed="rId2"/>
            <a:srcRect t="10278"/>
            <a:stretch>
              <a:fillRect/>
            </a:stretch>
          </p:blipFill>
          <p:spPr>
            <a:xfrm>
              <a:off x="12700" y="12700"/>
              <a:ext cx="17414454" cy="9998782"/>
            </a:xfrm>
            <a:prstGeom prst="rect">
              <a:avLst/>
            </a:prstGeom>
            <a:ln>
              <a:noFill/>
            </a:ln>
            <a:effectLst/>
          </p:spPr>
        </p:pic>
        <p:pic>
          <p:nvPicPr>
            <p:cNvPr id="1669" name="_MG_0852.jpg" descr="_MG_0852.jpg"/>
            <p:cNvPicPr>
              <a:picLocks/>
            </p:cNvPicPr>
            <p:nvPr/>
          </p:nvPicPr>
          <p:blipFill>
            <a:blip r:embed="rId3"/>
            <a:stretch>
              <a:fillRect/>
            </a:stretch>
          </p:blipFill>
          <p:spPr>
            <a:xfrm>
              <a:off x="0" y="0"/>
              <a:ext cx="17439879" cy="10024269"/>
            </a:xfrm>
            <a:prstGeom prst="rect">
              <a:avLst/>
            </a:prstGeom>
            <a:effectLst/>
          </p:spPr>
        </p:pic>
      </p:grpSp>
      <p:sp>
        <p:nvSpPr>
          <p:cNvPr id="1672" name="Palm Plaza"/>
          <p:cNvSpPr txBox="1">
            <a:spLocks noGrp="1"/>
          </p:cNvSpPr>
          <p:nvPr>
            <p:ph type="title"/>
          </p:nvPr>
        </p:nvSpPr>
        <p:spPr>
          <a:xfrm>
            <a:off x="6800254" y="11525250"/>
            <a:ext cx="10783492" cy="1676400"/>
          </a:xfrm>
          <a:prstGeom prst="rect">
            <a:avLst/>
          </a:prstGeom>
        </p:spPr>
        <p:txBody>
          <a:bodyPr anchor="t"/>
          <a:lstStyle>
            <a:lvl1pPr>
              <a:defRPr sz="7200" b="1">
                <a:solidFill>
                  <a:srgbClr val="CBCBCB"/>
                </a:solidFill>
                <a:uFill>
                  <a:solidFill>
                    <a:srgbClr val="CBCBCB"/>
                  </a:solidFill>
                </a:uFill>
              </a:defRPr>
            </a:lvl1pPr>
          </a:lstStyle>
          <a:p>
            <a:r>
              <a:t>Palm Plaza</a:t>
            </a:r>
          </a:p>
        </p:txBody>
      </p:sp>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6" name="exhibit-photo.tiff"/>
          <p:cNvGrpSpPr/>
          <p:nvPr/>
        </p:nvGrpSpPr>
        <p:grpSpPr>
          <a:xfrm>
            <a:off x="7454900" y="1805384"/>
            <a:ext cx="14300200" cy="10105232"/>
            <a:chOff x="0" y="0"/>
            <a:chExt cx="14300200" cy="10105231"/>
          </a:xfrm>
        </p:grpSpPr>
        <p:pic>
          <p:nvPicPr>
            <p:cNvPr id="1675" name="exhibit-photo.tiff" descr="exhibit-photo.tiff"/>
            <p:cNvPicPr>
              <a:picLocks noChangeAspect="1"/>
            </p:cNvPicPr>
            <p:nvPr/>
          </p:nvPicPr>
          <p:blipFill>
            <a:blip r:embed="rId3"/>
            <a:srcRect t="5851"/>
            <a:stretch>
              <a:fillRect/>
            </a:stretch>
          </p:blipFill>
          <p:spPr>
            <a:xfrm>
              <a:off x="12700" y="12700"/>
              <a:ext cx="14274800" cy="10079682"/>
            </a:xfrm>
            <a:prstGeom prst="rect">
              <a:avLst/>
            </a:prstGeom>
            <a:ln>
              <a:noFill/>
            </a:ln>
            <a:effectLst/>
          </p:spPr>
        </p:pic>
        <p:pic>
          <p:nvPicPr>
            <p:cNvPr id="1674" name="exhibit-photo.tiff" descr="exhibit-photo.tiff"/>
            <p:cNvPicPr>
              <a:picLocks/>
            </p:cNvPicPr>
            <p:nvPr/>
          </p:nvPicPr>
          <p:blipFill>
            <a:blip r:embed="rId4"/>
            <a:stretch>
              <a:fillRect/>
            </a:stretch>
          </p:blipFill>
          <p:spPr>
            <a:xfrm>
              <a:off x="0" y="0"/>
              <a:ext cx="14300200" cy="10105232"/>
            </a:xfrm>
            <a:prstGeom prst="rect">
              <a:avLst/>
            </a:prstGeom>
            <a:effectLst/>
          </p:spPr>
        </p:pic>
      </p:grpSp>
      <p:sp>
        <p:nvSpPr>
          <p:cNvPr id="1677" name="Ebenezer the Allosaur"/>
          <p:cNvSpPr txBox="1"/>
          <p:nvPr/>
        </p:nvSpPr>
        <p:spPr>
          <a:xfrm>
            <a:off x="2072640" y="2841664"/>
            <a:ext cx="5079445" cy="274947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ctr" defTabSz="825500">
              <a:defRPr sz="8600">
                <a:solidFill>
                  <a:srgbClr val="FFFFFF"/>
                </a:solidFill>
                <a:latin typeface="Gill Sans"/>
                <a:ea typeface="Gill Sans"/>
                <a:cs typeface="Gill Sans"/>
                <a:sym typeface="Gill Sans"/>
              </a:defRPr>
            </a:lvl1pPr>
          </a:lstStyle>
          <a:p>
            <a:r>
              <a:rPr dirty="0"/>
              <a:t>Ebenezer  </a:t>
            </a:r>
            <a:r>
              <a:rPr dirty="0" err="1"/>
              <a:t>Allosaur</a:t>
            </a:r>
            <a:r>
              <a:rPr lang="en-US" dirty="0" err="1"/>
              <a:t>i</a:t>
            </a:r>
            <a:endParaRPr dirty="0"/>
          </a:p>
        </p:txBody>
      </p:sp>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1" name="163 Missionary Liz.jpg" descr="163 Missionary Liz.jpg"/>
          <p:cNvPicPr>
            <a:picLocks noChangeAspect="1"/>
          </p:cNvPicPr>
          <p:nvPr/>
        </p:nvPicPr>
        <p:blipFill>
          <a:blip r:embed="rId2"/>
          <a:stretch>
            <a:fillRect/>
          </a:stretch>
        </p:blipFill>
        <p:spPr>
          <a:xfrm>
            <a:off x="7513034" y="802866"/>
            <a:ext cx="9357933" cy="12110268"/>
          </a:xfrm>
          <a:prstGeom prst="rect">
            <a:avLst/>
          </a:prstGeom>
          <a:ln w="12700">
            <a:miter lim="400000"/>
          </a:ln>
        </p:spPr>
      </p:pic>
      <p:sp>
        <p:nvSpPr>
          <p:cNvPr id="1682" name="Rectangle"/>
          <p:cNvSpPr/>
          <p:nvPr/>
        </p:nvSpPr>
        <p:spPr>
          <a:xfrm>
            <a:off x="8069540" y="11276390"/>
            <a:ext cx="8082039" cy="1115182"/>
          </a:xfrm>
          <a:prstGeom prst="rect">
            <a:avLst/>
          </a:prstGeom>
          <a:solidFill>
            <a:srgbClr val="FFFFFF"/>
          </a:solidFill>
          <a:ln w="12700">
            <a:miter lim="400000"/>
          </a:ln>
        </p:spPr>
        <p:txBody>
          <a:bodyPr lIns="50800" tIns="50800" rIns="50800" bIns="50800" anchor="ctr"/>
          <a:lstStyle/>
          <a:p>
            <a:pPr algn="ctr" defTabSz="825500">
              <a:defRPr sz="3600">
                <a:solidFill>
                  <a:srgbClr val="FFFFFF"/>
                </a:solidFill>
                <a:latin typeface="Helvetica Light"/>
                <a:ea typeface="Helvetica Light"/>
                <a:cs typeface="Helvetica Light"/>
                <a:sym typeface="Helvetica Light"/>
              </a:defRPr>
            </a:pPr>
            <a:endParaRPr/>
          </a:p>
        </p:txBody>
      </p:sp>
      <p:sp>
        <p:nvSpPr>
          <p:cNvPr id="1683" name="Missionary Lizards!"/>
          <p:cNvSpPr/>
          <p:nvPr/>
        </p:nvSpPr>
        <p:spPr>
          <a:xfrm>
            <a:off x="8069540" y="11198980"/>
            <a:ext cx="8082039" cy="12700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defTabSz="825500">
              <a:defRPr sz="6000" b="1"/>
            </a:lvl1pPr>
          </a:lstStyle>
          <a:p>
            <a:r>
              <a:rPr lang="en-US" dirty="0" err="1"/>
              <a:t>Hardhucat</a:t>
            </a:r>
            <a:r>
              <a:rPr lang="en-US" dirty="0"/>
              <a:t> </a:t>
            </a:r>
            <a:r>
              <a:rPr lang="en-US" dirty="0" err="1"/>
              <a:t>Misionare</a:t>
            </a:r>
            <a:r>
              <a:rPr dirty="0"/>
              <a:t>!</a:t>
            </a:r>
          </a:p>
        </p:txBody>
      </p:sp>
      <p:sp>
        <p:nvSpPr>
          <p:cNvPr id="1684" name="Rectangle"/>
          <p:cNvSpPr/>
          <p:nvPr/>
        </p:nvSpPr>
        <p:spPr>
          <a:xfrm>
            <a:off x="8784496" y="1209133"/>
            <a:ext cx="6652126" cy="1270001"/>
          </a:xfrm>
          <a:prstGeom prst="rect">
            <a:avLst/>
          </a:prstGeom>
          <a:blipFill>
            <a:blip r:embed="rId3"/>
          </a:blip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85" name="DINOSAURS"/>
          <p:cNvSpPr txBox="1"/>
          <p:nvPr/>
        </p:nvSpPr>
        <p:spPr>
          <a:xfrm>
            <a:off x="8899572" y="1151983"/>
            <a:ext cx="6924973" cy="121058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defRPr sz="7200">
                <a:latin typeface="Arial Black"/>
                <a:ea typeface="Arial Black"/>
                <a:cs typeface="Arial Black"/>
                <a:sym typeface="Arial Black"/>
              </a:defRPr>
            </a:lvl1pPr>
          </a:lstStyle>
          <a:p>
            <a:r>
              <a:rPr dirty="0"/>
              <a:t>DINO</a:t>
            </a:r>
            <a:r>
              <a:rPr lang="en-US" dirty="0"/>
              <a:t>S</a:t>
            </a:r>
            <a:r>
              <a:rPr dirty="0"/>
              <a:t>AUR</a:t>
            </a:r>
            <a:r>
              <a:rPr lang="en-US" dirty="0"/>
              <a:t>ËT</a:t>
            </a:r>
            <a:endParaRPr dirty="0"/>
          </a:p>
        </p:txBody>
      </p:sp>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7" name="164 Gospel message.jpg" descr="164 Gospel message.jpg"/>
          <p:cNvPicPr>
            <a:picLocks noChangeAspect="1"/>
          </p:cNvPicPr>
          <p:nvPr/>
        </p:nvPicPr>
        <p:blipFill>
          <a:blip r:embed="rId2"/>
          <a:stretch>
            <a:fillRect/>
          </a:stretch>
        </p:blipFill>
        <p:spPr>
          <a:xfrm>
            <a:off x="7667702" y="637091"/>
            <a:ext cx="9048595" cy="12441818"/>
          </a:xfrm>
          <a:prstGeom prst="rect">
            <a:avLst/>
          </a:prstGeom>
          <a:ln w="12700">
            <a:miter lim="400000"/>
          </a:ln>
        </p:spPr>
      </p:pic>
      <p:pic>
        <p:nvPicPr>
          <p:cNvPr id="1688" name="pic2.png" descr="pic2.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689" name="GOSPEL MESSAGE"/>
          <p:cNvSpPr txBox="1"/>
          <p:nvPr/>
        </p:nvSpPr>
        <p:spPr>
          <a:xfrm>
            <a:off x="9043706" y="2116619"/>
            <a:ext cx="6296597" cy="81047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825500">
              <a:defRPr sz="4600" b="1">
                <a:solidFill>
                  <a:srgbClr val="FFFFFF"/>
                </a:solidFill>
              </a:defRPr>
            </a:lvl1pPr>
          </a:lstStyle>
          <a:p>
            <a:r>
              <a:rPr lang="en-US" dirty="0"/>
              <a:t>MESAZHI I UNGJILLIT</a:t>
            </a:r>
            <a:endParaRPr dirty="0"/>
          </a:p>
        </p:txBody>
      </p:sp>
      <p:sp>
        <p:nvSpPr>
          <p:cNvPr id="1690" name="DEATH…"/>
          <p:cNvSpPr txBox="1"/>
          <p:nvPr/>
        </p:nvSpPr>
        <p:spPr>
          <a:xfrm>
            <a:off x="8347197" y="8064824"/>
            <a:ext cx="7689606" cy="38266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825500">
              <a:defRPr sz="12100">
                <a:latin typeface="Arial Black"/>
                <a:ea typeface="Arial Black"/>
                <a:cs typeface="Arial Black"/>
                <a:sym typeface="Arial Black"/>
              </a:defRPr>
            </a:pPr>
            <a:r>
              <a:rPr lang="en-US" dirty="0"/>
              <a:t>VDEKJA</a:t>
            </a:r>
            <a:r>
              <a:rPr dirty="0"/>
              <a:t> </a:t>
            </a:r>
          </a:p>
          <a:p>
            <a:pPr algn="ctr" defTabSz="825500">
              <a:defRPr sz="12100">
                <a:latin typeface="Arial Black"/>
                <a:ea typeface="Arial Black"/>
                <a:cs typeface="Arial Black"/>
                <a:sym typeface="Arial Black"/>
              </a:defRPr>
            </a:pPr>
            <a:r>
              <a:rPr lang="en-US" dirty="0"/>
              <a:t>MEKATI</a:t>
            </a:r>
            <a:endParaRPr dirty="0"/>
          </a:p>
        </p:txBody>
      </p:sp>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2" name="Dinos fit Bible 00617.jpg" descr="Dinos fit Bible 00617.jpg"/>
          <p:cNvPicPr>
            <a:picLocks noChangeAspect="1"/>
          </p:cNvPicPr>
          <p:nvPr/>
        </p:nvPicPr>
        <p:blipFill>
          <a:blip r:embed="rId2"/>
          <a:stretch>
            <a:fillRect/>
          </a:stretch>
        </p:blipFill>
        <p:spPr>
          <a:xfrm>
            <a:off x="3790950" y="557212"/>
            <a:ext cx="16802100" cy="12601576"/>
          </a:xfrm>
          <a:prstGeom prst="rect">
            <a:avLst/>
          </a:prstGeom>
          <a:ln w="25400">
            <a:solidFill>
              <a:srgbClr val="FFFFFF"/>
            </a:solidFill>
            <a:miter lim="400000"/>
          </a:ln>
        </p:spPr>
      </p:pic>
      <p:sp>
        <p:nvSpPr>
          <p:cNvPr id="1693" name="Use the Bible to explain dinosaurs!"/>
          <p:cNvSpPr txBox="1"/>
          <p:nvPr/>
        </p:nvSpPr>
        <p:spPr>
          <a:xfrm>
            <a:off x="7026295" y="1181616"/>
            <a:ext cx="4838701" cy="5180905"/>
          </a:xfrm>
          <a:prstGeom prst="rect">
            <a:avLst/>
          </a:prstGeom>
          <a:ln w="12700">
            <a:miter lim="400000"/>
          </a:ln>
          <a:effectLst>
            <a:outerShdw blurRad="63500" dist="38100" dir="2700000" rotWithShape="0">
              <a:srgbClr val="000000">
                <a:alpha val="50000"/>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lvl1pPr marL="40639" marR="40639" defTabSz="914400">
              <a:spcBef>
                <a:spcPts val="2100"/>
              </a:spcBef>
              <a:buClr>
                <a:srgbClr val="FFFFFF"/>
              </a:buClr>
              <a:buFont typeface="Helvetica"/>
              <a:defRPr sz="6600" b="1">
                <a:solidFill>
                  <a:srgbClr val="FFFFFF"/>
                </a:solidFill>
                <a:uFill>
                  <a:solidFill>
                    <a:srgbClr val="FFFFFF"/>
                  </a:solidFill>
                </a:uFill>
                <a:latin typeface="Arial"/>
                <a:ea typeface="Arial"/>
                <a:cs typeface="Arial"/>
                <a:sym typeface="Arial"/>
              </a:defRPr>
            </a:lvl1pPr>
          </a:lstStyle>
          <a:p>
            <a:pPr algn="ctr"/>
            <a:r>
              <a:rPr lang="en-US" b="0" dirty="0" err="1">
                <a:latin typeface="DejaVu Sans Condensed" panose="020B0606030804020204" pitchFamily="34" charset="2"/>
                <a:ea typeface="DejaVu Sans Condensed" panose="020B0606030804020204" pitchFamily="34" charset="2"/>
                <a:cs typeface="DejaVu Sans Condensed" panose="020B0606030804020204" pitchFamily="34" charset="2"/>
              </a:rPr>
              <a:t>Përdor</a:t>
            </a:r>
            <a:r>
              <a:rPr lang="en-US" b="0" dirty="0">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en-US" b="0" dirty="0" err="1">
                <a:latin typeface="DejaVu Sans Condensed" panose="020B0606030804020204" pitchFamily="34" charset="2"/>
                <a:ea typeface="DejaVu Sans Condensed" panose="020B0606030804020204" pitchFamily="34" charset="2"/>
                <a:cs typeface="DejaVu Sans Condensed" panose="020B0606030804020204" pitchFamily="34" charset="2"/>
              </a:rPr>
              <a:t>Biblën</a:t>
            </a:r>
            <a:r>
              <a:rPr lang="en-US" b="0" dirty="0">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en-US" b="0" dirty="0" err="1">
                <a:latin typeface="DejaVu Sans Condensed" panose="020B0606030804020204" pitchFamily="34" charset="2"/>
                <a:ea typeface="DejaVu Sans Condensed" panose="020B0606030804020204" pitchFamily="34" charset="2"/>
                <a:cs typeface="DejaVu Sans Condensed" panose="020B0606030804020204" pitchFamily="34" charset="2"/>
              </a:rPr>
              <a:t>për</a:t>
            </a:r>
            <a:r>
              <a:rPr lang="en-US" b="0" dirty="0">
                <a:latin typeface="DejaVu Sans Condensed" panose="020B0606030804020204" pitchFamily="34" charset="2"/>
                <a:ea typeface="DejaVu Sans Condensed" panose="020B0606030804020204" pitchFamily="34" charset="2"/>
                <a:cs typeface="DejaVu Sans Condensed" panose="020B0606030804020204" pitchFamily="34" charset="2"/>
              </a:rPr>
              <a:t> të </a:t>
            </a:r>
            <a:r>
              <a:rPr lang="en-US" b="0" dirty="0" err="1">
                <a:latin typeface="DejaVu Sans Condensed" panose="020B0606030804020204" pitchFamily="34" charset="2"/>
                <a:ea typeface="DejaVu Sans Condensed" panose="020B0606030804020204" pitchFamily="34" charset="2"/>
                <a:cs typeface="DejaVu Sans Condensed" panose="020B0606030804020204" pitchFamily="34" charset="2"/>
              </a:rPr>
              <a:t>shpjeguar</a:t>
            </a:r>
            <a:r>
              <a:rPr lang="en-US" b="0" dirty="0">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en-US" b="0" dirty="0" err="1">
                <a:latin typeface="DejaVu Sans Condensed" panose="020B0606030804020204" pitchFamily="34" charset="2"/>
                <a:ea typeface="DejaVu Sans Condensed" panose="020B0606030804020204" pitchFamily="34" charset="2"/>
                <a:cs typeface="DejaVu Sans Condensed" panose="020B0606030804020204" pitchFamily="34" charset="2"/>
              </a:rPr>
              <a:t>dinosaurët</a:t>
            </a:r>
            <a:r>
              <a:rPr b="0" dirty="0">
                <a:latin typeface="DejaVu Sans Condensed" panose="020B0606030804020204" pitchFamily="34" charset="2"/>
                <a:ea typeface="DejaVu Sans Condensed" panose="020B0606030804020204" pitchFamily="34" charset="2"/>
                <a:cs typeface="DejaVu Sans Condensed" panose="020B0606030804020204" pitchFamily="34" charset="2"/>
              </a:rPr>
              <a:t>!</a:t>
            </a:r>
          </a:p>
        </p:txBody>
      </p:sp>
      <p:sp>
        <p:nvSpPr>
          <p:cNvPr id="2" name="Rectangle 1">
            <a:extLst>
              <a:ext uri="{FF2B5EF4-FFF2-40B4-BE49-F238E27FC236}">
                <a16:creationId xmlns:a16="http://schemas.microsoft.com/office/drawing/2014/main" id="{7A828922-30E1-AE48-AFCA-83A2152FEF83}"/>
              </a:ext>
            </a:extLst>
          </p:cNvPr>
          <p:cNvSpPr/>
          <p:nvPr/>
        </p:nvSpPr>
        <p:spPr>
          <a:xfrm>
            <a:off x="3790949" y="7863840"/>
            <a:ext cx="13421285" cy="5303520"/>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endParaRPr>
          </a:p>
        </p:txBody>
      </p:sp>
      <p:sp>
        <p:nvSpPr>
          <p:cNvPr id="1694" name="Rectangle"/>
          <p:cNvSpPr/>
          <p:nvPr/>
        </p:nvSpPr>
        <p:spPr>
          <a:xfrm>
            <a:off x="4275043" y="8322626"/>
            <a:ext cx="12790170" cy="5384802"/>
          </a:xfrm>
          <a:prstGeom prst="rect">
            <a:avLst/>
          </a:prstGeom>
          <a:noFill/>
          <a:ln w="9525" cap="flat">
            <a:noFill/>
            <a:prstDash val="solid"/>
            <a:round/>
          </a:ln>
          <a:effectLst/>
        </p:spPr>
        <p:txBody>
          <a:bodyPr wrap="square" lIns="50800" tIns="50800" rIns="50800" bIns="50800" numCol="1" anchor="ctr">
            <a:noAutofit/>
          </a:bodyPr>
          <a:lstStyle/>
          <a:p>
            <a:pPr marR="40639" lvl="0" defTabSz="914400">
              <a:lnSpc>
                <a:spcPts val="8000"/>
              </a:lnSpc>
              <a:defRPr sz="2400">
                <a:uFill>
                  <a:solidFill>
                    <a:srgbClr val="000000"/>
                  </a:solidFill>
                </a:uFill>
                <a:latin typeface="Arial"/>
                <a:ea typeface="Arial"/>
                <a:cs typeface="Arial"/>
                <a:sym typeface="Arial"/>
              </a:defRPr>
            </a:pPr>
            <a:r>
              <a:rPr lang="sq-AL" sz="6000" dirty="0">
                <a:solidFill>
                  <a:srgbClr val="212121"/>
                </a:solidFill>
                <a:latin typeface="inherit"/>
              </a:rPr>
              <a:t>Dinosaurët dhe njeriu në Ditën 6     Mijëra vjet më parë </a:t>
            </a:r>
          </a:p>
          <a:p>
            <a:pPr marR="40639" lvl="0" defTabSz="914400">
              <a:lnSpc>
                <a:spcPts val="8000"/>
              </a:lnSpc>
              <a:defRPr sz="2400">
                <a:uFill>
                  <a:solidFill>
                    <a:srgbClr val="000000"/>
                  </a:solidFill>
                </a:uFill>
                <a:latin typeface="Arial"/>
                <a:ea typeface="Arial"/>
                <a:cs typeface="Arial"/>
                <a:sym typeface="Arial"/>
              </a:defRPr>
            </a:pPr>
            <a:r>
              <a:rPr lang="sq-AL" sz="6000" dirty="0">
                <a:solidFill>
                  <a:srgbClr val="212121"/>
                </a:solidFill>
                <a:latin typeface="inherit"/>
              </a:rPr>
              <a:t>Të gjithë ishin fillimisht vegjetariane </a:t>
            </a:r>
            <a:endParaRPr lang="en-US" sz="6000" dirty="0">
              <a:solidFill>
                <a:srgbClr val="212121"/>
              </a:solidFill>
              <a:latin typeface="inherit"/>
            </a:endParaRPr>
          </a:p>
          <a:p>
            <a:pPr marR="40639" lvl="0" defTabSz="914400">
              <a:lnSpc>
                <a:spcPts val="8000"/>
              </a:lnSpc>
              <a:defRPr sz="2400">
                <a:uFill>
                  <a:solidFill>
                    <a:srgbClr val="000000"/>
                  </a:solidFill>
                </a:uFill>
                <a:latin typeface="Arial"/>
                <a:ea typeface="Arial"/>
                <a:cs typeface="Arial"/>
                <a:sym typeface="Arial"/>
              </a:defRPr>
            </a:pPr>
            <a:r>
              <a:rPr lang="sq-AL" sz="6000" dirty="0">
                <a:solidFill>
                  <a:srgbClr val="212121"/>
                </a:solidFill>
                <a:latin typeface="inherit"/>
              </a:rPr>
              <a:t>Nuk ka vdekje para Rënies </a:t>
            </a:r>
          </a:p>
          <a:p>
            <a:pPr marR="40639" lvl="0" defTabSz="914400">
              <a:lnSpc>
                <a:spcPts val="8000"/>
              </a:lnSpc>
              <a:defRPr sz="2400">
                <a:uFill>
                  <a:solidFill>
                    <a:srgbClr val="000000"/>
                  </a:solidFill>
                </a:uFill>
                <a:latin typeface="Arial"/>
                <a:ea typeface="Arial"/>
                <a:cs typeface="Arial"/>
                <a:sym typeface="Arial"/>
              </a:defRPr>
            </a:pPr>
            <a:r>
              <a:rPr lang="sq-AL" sz="6000" dirty="0">
                <a:solidFill>
                  <a:srgbClr val="212121"/>
                </a:solidFill>
                <a:latin typeface="inherit"/>
              </a:rPr>
              <a:t>Fosilet</a:t>
            </a:r>
            <a:r>
              <a:rPr lang="en-US" sz="6000" dirty="0">
                <a:solidFill>
                  <a:srgbClr val="212121"/>
                </a:solidFill>
                <a:latin typeface="inherit"/>
              </a:rPr>
              <a:t> </a:t>
            </a:r>
            <a:r>
              <a:rPr lang="sq-AL" sz="6000" dirty="0">
                <a:solidFill>
                  <a:srgbClr val="212121"/>
                </a:solidFill>
                <a:latin typeface="inherit"/>
              </a:rPr>
              <a:t>kryesisht nga përmbytja e No</a:t>
            </a:r>
            <a:r>
              <a:rPr lang="en-US" sz="6000" dirty="0">
                <a:solidFill>
                  <a:srgbClr val="212121"/>
                </a:solidFill>
                <a:latin typeface="inherit"/>
              </a:rPr>
              <a:t>as</a:t>
            </a:r>
            <a:r>
              <a:rPr lang="sq-AL" sz="9600" dirty="0">
                <a:solidFill>
                  <a:schemeClr val="tx1"/>
                </a:solidFill>
              </a:rPr>
              <a:t> </a:t>
            </a:r>
            <a:endParaRPr lang="sq-AL" sz="8000" dirty="0">
              <a:solidFill>
                <a:schemeClr val="tx1"/>
              </a:solidFill>
              <a:latin typeface="Arial" panose="020B0604020202020204" pitchFamily="34" charset="0"/>
            </a:endParaRPr>
          </a:p>
          <a:p>
            <a:pPr marR="40639" defTabSz="914400">
              <a:lnSpc>
                <a:spcPts val="8000"/>
              </a:lnSpc>
              <a:defRPr sz="2400">
                <a:uFill>
                  <a:solidFill>
                    <a:srgbClr val="000000"/>
                  </a:solidFill>
                </a:uFill>
                <a:latin typeface="Arial"/>
                <a:ea typeface="Arial"/>
                <a:cs typeface="Arial"/>
                <a:sym typeface="Arial"/>
              </a:defRPr>
            </a:pPr>
            <a:endParaRPr lang="en-US" sz="6000" dirty="0">
              <a:latin typeface="DejaVu Sans Condensed" panose="020B0606030804020204" pitchFamily="34" charset="2"/>
              <a:ea typeface="DejaVu Sans Condensed" panose="020B0606030804020204" pitchFamily="34" charset="2"/>
              <a:cs typeface="DejaVu Sans Condensed" panose="020B0606030804020204" pitchFamily="34" charset="2"/>
            </a:endParaRPr>
          </a:p>
        </p:txBody>
      </p:sp>
      <p:sp>
        <p:nvSpPr>
          <p:cNvPr id="3" name="Rectangle 1"/>
          <p:cNvSpPr>
            <a:spLocks noChangeArrowheads="1"/>
          </p:cNvSpPr>
          <p:nvPr/>
        </p:nvSpPr>
        <p:spPr bwMode="auto">
          <a:xfrm>
            <a:off x="0" y="0"/>
            <a:ext cx="24384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q-AL" sz="1200" b="0" i="0" u="none" strike="noStrike" cap="none" normalizeH="0" baseline="0" dirty="0">
                <a:ln>
                  <a:noFill/>
                </a:ln>
                <a:solidFill>
                  <a:srgbClr val="212121"/>
                </a:solidFill>
                <a:effectLst/>
                <a:latin typeface="inherit"/>
              </a:rPr>
              <a:t>Dinosaurët dhe njeriu në Ditën 6 Mijëra vjet më parë Të gjithë fillimisht vegjetariane Nuk ka vdekje para Rënies Fosilet kryesisht nga përmbytja e Noesë</a:t>
            </a:r>
            <a:r>
              <a:rPr kumimoji="0" lang="sq-AL" sz="2200" b="0" i="0" u="none" strike="noStrike" cap="none" normalizeH="0" baseline="0" dirty="0">
                <a:ln>
                  <a:noFill/>
                </a:ln>
                <a:solidFill>
                  <a:schemeClr val="tx1"/>
                </a:solidFill>
                <a:effectLst/>
              </a:rPr>
              <a:t> </a:t>
            </a:r>
            <a:endParaRPr kumimoji="0" lang="sq-AL"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00" name="pic.png"/>
          <p:cNvGrpSpPr/>
          <p:nvPr/>
        </p:nvGrpSpPr>
        <p:grpSpPr>
          <a:xfrm>
            <a:off x="3801812" y="860242"/>
            <a:ext cx="15987714" cy="11995547"/>
            <a:chOff x="0" y="0"/>
            <a:chExt cx="15987712" cy="11995546"/>
          </a:xfrm>
        </p:grpSpPr>
        <p:pic>
          <p:nvPicPr>
            <p:cNvPr id="1699" name="pic.png" descr="pic.png"/>
            <p:cNvPicPr>
              <a:picLocks noChangeAspect="1"/>
            </p:cNvPicPr>
            <p:nvPr/>
          </p:nvPicPr>
          <p:blipFill>
            <a:blip r:embed="rId2"/>
            <a:srcRect l="17268" t="6364" r="17268" b="6364"/>
            <a:stretch>
              <a:fillRect/>
            </a:stretch>
          </p:blipFill>
          <p:spPr>
            <a:xfrm>
              <a:off x="12700" y="12700"/>
              <a:ext cx="15962496" cy="11970116"/>
            </a:xfrm>
            <a:prstGeom prst="rect">
              <a:avLst/>
            </a:prstGeom>
            <a:ln>
              <a:noFill/>
            </a:ln>
            <a:effectLst/>
          </p:spPr>
        </p:pic>
        <p:pic>
          <p:nvPicPr>
            <p:cNvPr id="1698" name="pic.png" descr="pic.png"/>
            <p:cNvPicPr>
              <a:picLocks/>
            </p:cNvPicPr>
            <p:nvPr/>
          </p:nvPicPr>
          <p:blipFill>
            <a:blip r:embed="rId3"/>
            <a:stretch>
              <a:fillRect/>
            </a:stretch>
          </p:blipFill>
          <p:spPr>
            <a:xfrm>
              <a:off x="0" y="0"/>
              <a:ext cx="15987713" cy="11995547"/>
            </a:xfrm>
            <a:prstGeom prst="rect">
              <a:avLst/>
            </a:prstGeom>
            <a:effectLst/>
          </p:spPr>
        </p:pic>
      </p:grpSp>
      <p:sp>
        <p:nvSpPr>
          <p:cNvPr id="1701" name="Our thinking in…"/>
          <p:cNvSpPr txBox="1"/>
          <p:nvPr/>
        </p:nvSpPr>
        <p:spPr>
          <a:xfrm>
            <a:off x="4343397" y="8646411"/>
            <a:ext cx="8379823" cy="379591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p>
            <a:pPr algn="ctr" defTabSz="825500">
              <a:defRPr sz="9000" b="1">
                <a:solidFill>
                  <a:srgbClr val="FFFFFF"/>
                </a:solidFill>
                <a:latin typeface="Chalkboard"/>
                <a:ea typeface="Chalkboard"/>
                <a:cs typeface="Chalkboard"/>
                <a:sym typeface="Chalkboard"/>
              </a:defRPr>
            </a:pPr>
            <a:r>
              <a:rPr lang="en-US" sz="8000" dirty="0">
                <a:latin typeface="DejaVu Sans Condensed"/>
              </a:rPr>
              <a:t>Të </a:t>
            </a:r>
            <a:r>
              <a:rPr lang="en-US" sz="8000" dirty="0" err="1">
                <a:latin typeface="DejaVu Sans Condensed"/>
              </a:rPr>
              <a:t>menduarit</a:t>
            </a:r>
            <a:r>
              <a:rPr lang="en-US" sz="8000" dirty="0">
                <a:latin typeface="DejaVu Sans Condensed"/>
              </a:rPr>
              <a:t> </a:t>
            </a:r>
            <a:r>
              <a:rPr lang="en-US" sz="8000" dirty="0" err="1">
                <a:latin typeface="DejaVu Sans Condensed"/>
              </a:rPr>
              <a:t>tanë</a:t>
            </a:r>
            <a:r>
              <a:rPr lang="en-US" sz="8000" dirty="0">
                <a:latin typeface="DejaVu Sans Condensed"/>
              </a:rPr>
              <a:t> </a:t>
            </a:r>
            <a:r>
              <a:rPr lang="en-US" sz="8000" dirty="0" err="1">
                <a:latin typeface="DejaVu Sans Condensed"/>
              </a:rPr>
              <a:t>në</a:t>
            </a:r>
            <a:r>
              <a:rPr lang="en-US" sz="8000" dirty="0">
                <a:latin typeface="DejaVu Sans Condensed"/>
              </a:rPr>
              <a:t> </a:t>
            </a:r>
            <a:r>
              <a:rPr lang="en-US" sz="8000" dirty="0" err="1">
                <a:latin typeface="DejaVu Sans Condensed"/>
              </a:rPr>
              <a:t>cdo</a:t>
            </a:r>
            <a:r>
              <a:rPr lang="en-US" sz="8000" dirty="0">
                <a:latin typeface="DejaVu Sans Condensed"/>
              </a:rPr>
              <a:t> </a:t>
            </a:r>
            <a:r>
              <a:rPr lang="en-US" sz="8000" dirty="0" err="1">
                <a:latin typeface="DejaVu Sans Condensed"/>
              </a:rPr>
              <a:t>fushë</a:t>
            </a:r>
            <a:r>
              <a:rPr sz="8000" dirty="0">
                <a:latin typeface="DejaVu Sans Condensed"/>
              </a:rPr>
              <a:t>!</a:t>
            </a:r>
          </a:p>
        </p:txBody>
      </p:sp>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CE1C00F-A61C-8046-8700-6A7D65AA4FB1}"/>
              </a:ext>
            </a:extLst>
          </p:cNvPr>
          <p:cNvSpPr txBox="1"/>
          <p:nvPr/>
        </p:nvSpPr>
        <p:spPr>
          <a:xfrm>
            <a:off x="4673600" y="11607475"/>
            <a:ext cx="15062200"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Buy at </a:t>
            </a:r>
            <a:r>
              <a:rPr kumimoji="0" lang="en-US" sz="6600" b="0"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AEM, VUSH, STEVEN CENTER</a:t>
            </a:r>
            <a:r>
              <a:rPr kumimoji="0" lang="en-US" sz="66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 </a:t>
            </a:r>
          </a:p>
        </p:txBody>
      </p:sp>
      <p:pic>
        <p:nvPicPr>
          <p:cNvPr id="8" name="Picture 7">
            <a:extLst>
              <a:ext uri="{FF2B5EF4-FFF2-40B4-BE49-F238E27FC236}">
                <a16:creationId xmlns:a16="http://schemas.microsoft.com/office/drawing/2014/main" id="{23726DBF-4613-7C42-8AEE-41C578E1F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603500" y="558800"/>
            <a:ext cx="19177000" cy="10787062"/>
          </a:xfrm>
          <a:prstGeom prst="rect">
            <a:avLst/>
          </a:prstGeom>
        </p:spPr>
      </p:pic>
      <p:sp>
        <p:nvSpPr>
          <p:cNvPr id="2" name="Rectangle 1">
            <a:extLst>
              <a:ext uri="{FF2B5EF4-FFF2-40B4-BE49-F238E27FC236}">
                <a16:creationId xmlns:a16="http://schemas.microsoft.com/office/drawing/2014/main" id="{C72F3D6B-DEBA-3D4B-9292-1CFA5370B0E2}"/>
              </a:ext>
            </a:extLst>
          </p:cNvPr>
          <p:cNvSpPr/>
          <p:nvPr/>
        </p:nvSpPr>
        <p:spPr>
          <a:xfrm>
            <a:off x="8388626" y="558799"/>
            <a:ext cx="3803374" cy="5166140"/>
          </a:xfrm>
          <a:prstGeom prst="rect">
            <a:avLst/>
          </a:prstGeom>
          <a:noFill/>
          <a:ln w="127000" cap="flat">
            <a:solidFill>
              <a:srgbClr val="FFFF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5" name="Rectangle 4">
            <a:extLst>
              <a:ext uri="{FF2B5EF4-FFF2-40B4-BE49-F238E27FC236}">
                <a16:creationId xmlns:a16="http://schemas.microsoft.com/office/drawing/2014/main" id="{8D8EBCF2-66AF-3042-B447-7FB0F509B005}"/>
              </a:ext>
            </a:extLst>
          </p:cNvPr>
          <p:cNvSpPr/>
          <p:nvPr/>
        </p:nvSpPr>
        <p:spPr>
          <a:xfrm>
            <a:off x="12523304" y="5685184"/>
            <a:ext cx="3484770" cy="5486400"/>
          </a:xfrm>
          <a:prstGeom prst="rect">
            <a:avLst/>
          </a:prstGeom>
          <a:noFill/>
          <a:ln w="127000" cap="flat">
            <a:solidFill>
              <a:srgbClr val="FFFF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F63E0257-DF57-6546-BDAC-C38A3B40CB4E}"/>
              </a:ext>
            </a:extLst>
          </p:cNvPr>
          <p:cNvSpPr/>
          <p:nvPr/>
        </p:nvSpPr>
        <p:spPr>
          <a:xfrm>
            <a:off x="16055019" y="5678556"/>
            <a:ext cx="3484770" cy="5486400"/>
          </a:xfrm>
          <a:prstGeom prst="rect">
            <a:avLst/>
          </a:prstGeom>
          <a:noFill/>
          <a:ln w="127000" cap="flat">
            <a:solidFill>
              <a:srgbClr val="FFFF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4289246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3" name="Line"/>
          <p:cNvSpPr/>
          <p:nvPr/>
        </p:nvSpPr>
        <p:spPr>
          <a:xfrm>
            <a:off x="-50800" y="12700"/>
            <a:ext cx="24409400" cy="0"/>
          </a:xfrm>
          <a:prstGeom prst="line">
            <a:avLst/>
          </a:prstGeom>
          <a:ln w="63500">
            <a:solidFill>
              <a:srgbClr val="7A7A7A"/>
            </a:solidFill>
            <a:miter lim="400000"/>
          </a:ln>
        </p:spPr>
        <p:txBody>
          <a:bodyPr lIns="50800" tIns="50800" rIns="50800" bIns="50800" anchor="ctr"/>
          <a:lstStyle/>
          <a:p>
            <a:endParaRPr/>
          </a:p>
        </p:txBody>
      </p:sp>
      <p:sp>
        <p:nvSpPr>
          <p:cNvPr id="1704" name="Line"/>
          <p:cNvSpPr/>
          <p:nvPr/>
        </p:nvSpPr>
        <p:spPr>
          <a:xfrm>
            <a:off x="-12700" y="13690600"/>
            <a:ext cx="24409400" cy="0"/>
          </a:xfrm>
          <a:prstGeom prst="line">
            <a:avLst/>
          </a:prstGeom>
          <a:ln w="63500">
            <a:solidFill>
              <a:srgbClr val="7A7A7A"/>
            </a:solidFill>
            <a:miter lim="400000"/>
          </a:ln>
        </p:spPr>
        <p:txBody>
          <a:bodyPr lIns="50800" tIns="50800" rIns="50800" bIns="50800" anchor="ctr"/>
          <a:lstStyle/>
          <a:p>
            <a:endParaRPr/>
          </a:p>
        </p:txBody>
      </p:sp>
      <p:pic>
        <p:nvPicPr>
          <p:cNvPr id="1705" name="1400_Website_MobileFriendly_Slide.jpg" descr="1400_Website_MobileFriendly_Slide.jp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 name="Oard MoR 3.jpg" descr="Oard MoR 3.jpg"/>
          <p:cNvPicPr>
            <a:picLocks noChangeAspect="1"/>
          </p:cNvPicPr>
          <p:nvPr/>
        </p:nvPicPr>
        <p:blipFill>
          <a:blip r:embed="rId2"/>
          <a:srcRect r="4521"/>
          <a:stretch>
            <a:fillRect/>
          </a:stretch>
        </p:blipFill>
        <p:spPr>
          <a:xfrm>
            <a:off x="4805362" y="770764"/>
            <a:ext cx="14773352" cy="11602305"/>
          </a:xfrm>
          <a:prstGeom prst="rect">
            <a:avLst/>
          </a:prstGeom>
          <a:ln w="25400">
            <a:solidFill>
              <a:srgbClr val="FFFFFF"/>
            </a:solidFill>
            <a:miter lim="400000"/>
          </a:ln>
        </p:spPr>
      </p:pic>
      <p:sp>
        <p:nvSpPr>
          <p:cNvPr id="984" name="Museum of the Rockies, Bozeman, Montana"/>
          <p:cNvSpPr txBox="1"/>
          <p:nvPr/>
        </p:nvSpPr>
        <p:spPr>
          <a:xfrm>
            <a:off x="3251200" y="12456658"/>
            <a:ext cx="17881600" cy="87818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marL="40639" marR="40639" algn="ctr" defTabSz="914400">
              <a:lnSpc>
                <a:spcPct val="90000"/>
              </a:lnSpc>
              <a:buClr>
                <a:srgbClr val="FFFFFF"/>
              </a:buClr>
              <a:buFont typeface="Arial"/>
              <a:defRPr sz="5600">
                <a:solidFill>
                  <a:srgbClr val="FFFFFF"/>
                </a:solidFill>
                <a:uFill>
                  <a:solidFill>
                    <a:srgbClr val="FFFFFF"/>
                  </a:solidFill>
                </a:uFill>
                <a:latin typeface="DejaVu Sans Condensed"/>
                <a:ea typeface="DejaVu Sans Condensed"/>
                <a:cs typeface="DejaVu Sans Condensed"/>
                <a:sym typeface="DejaVu Sans Condensed"/>
              </a:defRPr>
            </a:lvl1pPr>
          </a:lstStyle>
          <a:p>
            <a:r>
              <a:rPr dirty="0" err="1"/>
              <a:t>Mu</a:t>
            </a:r>
            <a:r>
              <a:rPr lang="en-US" dirty="0" err="1"/>
              <a:t>zeu</a:t>
            </a:r>
            <a:r>
              <a:rPr dirty="0"/>
              <a:t> </a:t>
            </a:r>
            <a:r>
              <a:rPr lang="en-US" dirty="0"/>
              <a:t>I </a:t>
            </a:r>
            <a:r>
              <a:rPr dirty="0"/>
              <a:t>Rockies, Bozeman, Montana</a:t>
            </a:r>
          </a:p>
        </p:txBody>
      </p:sp>
      <p:sp>
        <p:nvSpPr>
          <p:cNvPr id="985" name="Arrow"/>
          <p:cNvSpPr/>
          <p:nvPr/>
        </p:nvSpPr>
        <p:spPr>
          <a:xfrm rot="5399998">
            <a:off x="10356849" y="1271448"/>
            <a:ext cx="1790700" cy="1270001"/>
          </a:xfrm>
          <a:prstGeom prst="rightArrow">
            <a:avLst>
              <a:gd name="adj1" fmla="val 32000"/>
              <a:gd name="adj2" fmla="val 44000"/>
            </a:avLst>
          </a:prstGeom>
          <a:solidFill>
            <a:srgbClr val="FFFB00"/>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86" name="“Birds are living dinosaurs!”"/>
          <p:cNvSpPr txBox="1"/>
          <p:nvPr/>
        </p:nvSpPr>
        <p:spPr>
          <a:xfrm>
            <a:off x="11922957" y="770764"/>
            <a:ext cx="7924801" cy="187538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marL="40639" marR="40639" defTabSz="914400">
              <a:lnSpc>
                <a:spcPct val="90000"/>
              </a:lnSpc>
              <a:spcBef>
                <a:spcPts val="1800"/>
              </a:spcBef>
              <a:buClr>
                <a:srgbClr val="FFFB00"/>
              </a:buClr>
              <a:buFont typeface="Arial"/>
              <a:defRPr sz="6600">
                <a:solidFill>
                  <a:srgbClr val="FFFB00"/>
                </a:solidFill>
                <a:uFill>
                  <a:solidFill>
                    <a:srgbClr val="FFFB00"/>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lang="en-US" sz="6400" dirty="0">
                <a:solidFill>
                  <a:srgbClr val="FFFF00"/>
                </a:solidFill>
              </a:rPr>
              <a:t>"</a:t>
            </a:r>
            <a:r>
              <a:rPr lang="en-US" sz="6400" dirty="0" err="1">
                <a:solidFill>
                  <a:srgbClr val="FFFF00"/>
                </a:solidFill>
              </a:rPr>
              <a:t>Zogjtë</a:t>
            </a:r>
            <a:r>
              <a:rPr lang="en-US" sz="6400" dirty="0">
                <a:solidFill>
                  <a:srgbClr val="FFFF00"/>
                </a:solidFill>
              </a:rPr>
              <a:t> </a:t>
            </a:r>
            <a:r>
              <a:rPr lang="en-US" sz="6400" dirty="0" err="1">
                <a:solidFill>
                  <a:srgbClr val="FFFF00"/>
                </a:solidFill>
              </a:rPr>
              <a:t>janë</a:t>
            </a:r>
            <a:r>
              <a:rPr lang="en-US" sz="6400" dirty="0">
                <a:solidFill>
                  <a:srgbClr val="FFFF00"/>
                </a:solidFill>
              </a:rPr>
              <a:t> </a:t>
            </a:r>
            <a:r>
              <a:rPr lang="en-US" sz="6400" dirty="0" err="1">
                <a:solidFill>
                  <a:srgbClr val="FFFF00"/>
                </a:solidFill>
              </a:rPr>
              <a:t>dinozaurë</a:t>
            </a:r>
            <a:r>
              <a:rPr lang="en-US" sz="6400" dirty="0">
                <a:solidFill>
                  <a:srgbClr val="FFFF00"/>
                </a:solidFill>
              </a:rPr>
              <a:t> të gjallë!"</a:t>
            </a:r>
            <a:endParaRPr sz="6400" dirty="0">
              <a:solidFill>
                <a:srgbClr val="FFFF00"/>
              </a:solidFill>
              <a:uFill>
                <a:solidFill>
                  <a:srgbClr val="FFFB00"/>
                </a:solidFill>
              </a:uFil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985"/>
                                        </p:tgtEl>
                                        <p:attrNameLst>
                                          <p:attrName>style.visibility</p:attrName>
                                        </p:attrNameLst>
                                      </p:cBhvr>
                                      <p:to>
                                        <p:strVal val="visible"/>
                                      </p:to>
                                    </p:set>
                                    <p:animEffect transition="in" filter="wipe(up)">
                                      <p:cBhvr>
                                        <p:cTn id="7" dur="250"/>
                                        <p:tgtEl>
                                          <p:spTgt spid="985"/>
                                        </p:tgtEl>
                                      </p:cBhvr>
                                    </p:animEffect>
                                  </p:childTnLst>
                                </p:cTn>
                              </p:par>
                            </p:childTnLst>
                          </p:cTn>
                        </p:par>
                        <p:par>
                          <p:cTn id="8" fill="hold">
                            <p:stCondLst>
                              <p:cond delay="250"/>
                            </p:stCondLst>
                            <p:childTnLst>
                              <p:par>
                                <p:cTn id="9" presetID="22" presetClass="entr" presetSubtype="8" fill="hold" grpId="2" nodeType="afterEffect">
                                  <p:stCondLst>
                                    <p:cond delay="0"/>
                                  </p:stCondLst>
                                  <p:iterate>
                                    <p:tmAbs val="0"/>
                                  </p:iterate>
                                  <p:childTnLst>
                                    <p:set>
                                      <p:cBhvr>
                                        <p:cTn id="10" fill="hold"/>
                                        <p:tgtEl>
                                          <p:spTgt spid="986"/>
                                        </p:tgtEl>
                                        <p:attrNameLst>
                                          <p:attrName>style.visibility</p:attrName>
                                        </p:attrNameLst>
                                      </p:cBhvr>
                                      <p:to>
                                        <p:strVal val="visible"/>
                                      </p:to>
                                    </p:set>
                                    <p:animEffect transition="in" filter="wipe(left)">
                                      <p:cBhvr>
                                        <p:cTn id="11" dur="500"/>
                                        <p:tgtEl>
                                          <p:spTgt spid="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5" grpId="1" animBg="1" advAuto="0"/>
      <p:bldP spid="986" grpId="2" animBg="1" advAuto="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7" name="Answers Book 1, 2, 3 &amp; 4"/>
          <p:cNvSpPr txBox="1">
            <a:spLocks noGrp="1"/>
          </p:cNvSpPr>
          <p:nvPr>
            <p:ph type="title"/>
          </p:nvPr>
        </p:nvSpPr>
        <p:spPr>
          <a:xfrm>
            <a:off x="1905000" y="1143000"/>
            <a:ext cx="20637500" cy="1828800"/>
          </a:xfrm>
          <a:prstGeom prst="rect">
            <a:avLst/>
          </a:prstGeom>
        </p:spPr>
        <p:txBody>
          <a:bodyPr anchor="t"/>
          <a:lstStyle/>
          <a:p>
            <a:r>
              <a:rPr lang="en-US" sz="9600" dirty="0" err="1">
                <a:latin typeface="DejaVu Sans Condensed" panose="020B0606030804020204" pitchFamily="34" charset="2"/>
                <a:ea typeface="DejaVu Sans Condensed" panose="020B0606030804020204" pitchFamily="34" charset="2"/>
                <a:cs typeface="DejaVu Sans Condensed" panose="020B0606030804020204" pitchFamily="34" charset="2"/>
              </a:rPr>
              <a:t>Libri</a:t>
            </a:r>
            <a:r>
              <a:rPr lang="en-US" sz="9600" dirty="0">
                <a:latin typeface="DejaVu Sans Condensed" panose="020B0606030804020204" pitchFamily="34" charset="2"/>
                <a:ea typeface="DejaVu Sans Condensed" panose="020B0606030804020204" pitchFamily="34" charset="2"/>
                <a:cs typeface="DejaVu Sans Condensed" panose="020B0606030804020204" pitchFamily="34" charset="2"/>
              </a:rPr>
              <a:t> I </a:t>
            </a:r>
            <a:r>
              <a:rPr lang="en-US" sz="9600" dirty="0" err="1">
                <a:latin typeface="DejaVu Sans Condensed" panose="020B0606030804020204" pitchFamily="34" charset="2"/>
                <a:ea typeface="DejaVu Sans Condensed" panose="020B0606030804020204" pitchFamily="34" charset="2"/>
                <a:cs typeface="DejaVu Sans Condensed" panose="020B0606030804020204" pitchFamily="34" charset="2"/>
              </a:rPr>
              <a:t>p</a:t>
            </a:r>
            <a:r>
              <a:rPr lang="en-US" sz="9600" dirty="0" err="1"/>
              <a:t>ërgjigjjëve</a:t>
            </a:r>
            <a:r>
              <a:rPr lang="en-US" sz="9600" dirty="0"/>
              <a:t> </a:t>
            </a:r>
            <a:r>
              <a:rPr sz="9600" dirty="0">
                <a:latin typeface="DejaVu Sans Condensed" panose="020B0606030804020204" pitchFamily="34" charset="2"/>
                <a:ea typeface="DejaVu Sans Condensed" panose="020B0606030804020204" pitchFamily="34" charset="2"/>
                <a:cs typeface="DejaVu Sans Condensed" panose="020B0606030804020204" pitchFamily="34" charset="2"/>
              </a:rPr>
              <a:t>1, 2, 3 &amp; 4</a:t>
            </a:r>
          </a:p>
        </p:txBody>
      </p:sp>
      <p:pic>
        <p:nvPicPr>
          <p:cNvPr id="2111" name="10-2-267_NewAnswersBook1_MultiFnt.png" descr="10-2-267_NewAnswersBook1_MultiFnt.png"/>
          <p:cNvPicPr>
            <a:picLocks noChangeAspect="1"/>
          </p:cNvPicPr>
          <p:nvPr/>
        </p:nvPicPr>
        <p:blipFill>
          <a:blip r:embed="rId3"/>
          <a:stretch>
            <a:fillRect/>
          </a:stretch>
        </p:blipFill>
        <p:spPr>
          <a:xfrm>
            <a:off x="-1244600" y="2279650"/>
            <a:ext cx="9512300" cy="9512300"/>
          </a:xfrm>
          <a:prstGeom prst="rect">
            <a:avLst/>
          </a:prstGeom>
          <a:ln w="12700">
            <a:miter lim="400000"/>
          </a:ln>
        </p:spPr>
      </p:pic>
      <p:pic>
        <p:nvPicPr>
          <p:cNvPr id="2112" name="10-2-321_NewAnswersBook2_MultiFnt.png" descr="10-2-321_NewAnswersBook2_MultiFnt.png"/>
          <p:cNvPicPr>
            <a:picLocks noChangeAspect="1"/>
          </p:cNvPicPr>
          <p:nvPr/>
        </p:nvPicPr>
        <p:blipFill>
          <a:blip r:embed="rId4"/>
          <a:stretch>
            <a:fillRect/>
          </a:stretch>
        </p:blipFill>
        <p:spPr>
          <a:xfrm>
            <a:off x="4038600" y="2279650"/>
            <a:ext cx="9512300" cy="9512300"/>
          </a:xfrm>
          <a:prstGeom prst="rect">
            <a:avLst/>
          </a:prstGeom>
          <a:ln w="12700">
            <a:miter lim="400000"/>
          </a:ln>
        </p:spPr>
      </p:pic>
      <p:pic>
        <p:nvPicPr>
          <p:cNvPr id="2113" name="10-2-378_NewAnswers3_MultiFnt.png" descr="10-2-378_NewAnswers3_MultiFnt.png"/>
          <p:cNvPicPr>
            <a:picLocks noChangeAspect="1"/>
          </p:cNvPicPr>
          <p:nvPr/>
        </p:nvPicPr>
        <p:blipFill>
          <a:blip r:embed="rId5"/>
          <a:stretch>
            <a:fillRect/>
          </a:stretch>
        </p:blipFill>
        <p:spPr>
          <a:xfrm>
            <a:off x="9271000" y="2279650"/>
            <a:ext cx="9512300" cy="9512300"/>
          </a:xfrm>
          <a:prstGeom prst="rect">
            <a:avLst/>
          </a:prstGeom>
          <a:ln w="12700">
            <a:miter lim="400000"/>
          </a:ln>
        </p:spPr>
      </p:pic>
      <p:sp>
        <p:nvSpPr>
          <p:cNvPr id="2114" name="90-7-538_NewAnswersBookSet"/>
          <p:cNvSpPr txBox="1"/>
          <p:nvPr/>
        </p:nvSpPr>
        <p:spPr>
          <a:xfrm>
            <a:off x="3048347" y="13589000"/>
            <a:ext cx="17297401" cy="9144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sz="5600" b="0" i="0" u="none" strike="noStrike" kern="0" cap="none" spc="0" normalizeH="0" baseline="0" noProof="0">
                <a:ln>
                  <a:noFill/>
                </a:ln>
                <a:solidFill>
                  <a:srgbClr val="000000"/>
                </a:solidFill>
                <a:effectLst/>
                <a:uLnTx/>
                <a:uFillTx/>
                <a:latin typeface="Gill Sans"/>
                <a:ea typeface="Microsoft YaHei" panose="020B0503020204020204" pitchFamily="34" charset="-122"/>
                <a:cs typeface="Gill Sans"/>
                <a:sym typeface="Gill Sans"/>
              </a:rPr>
              <a:t>90-7-538_NewAnswersBookSet</a:t>
            </a:r>
          </a:p>
        </p:txBody>
      </p:sp>
      <p:pic>
        <p:nvPicPr>
          <p:cNvPr id="2115" name="NewAnswersBook4_FRNT.png" descr="NewAnswersBook4_FRNT.png"/>
          <p:cNvPicPr>
            <a:picLocks noChangeAspect="1"/>
          </p:cNvPicPr>
          <p:nvPr/>
        </p:nvPicPr>
        <p:blipFill>
          <a:blip r:embed="rId6"/>
          <a:stretch>
            <a:fillRect/>
          </a:stretch>
        </p:blipFill>
        <p:spPr>
          <a:xfrm>
            <a:off x="14547850" y="2273300"/>
            <a:ext cx="9512300" cy="9512300"/>
          </a:xfrm>
          <a:prstGeom prst="rect">
            <a:avLst/>
          </a:prstGeom>
          <a:ln w="12700">
            <a:miter lim="400000"/>
          </a:ln>
        </p:spPr>
      </p:pic>
      <p:sp>
        <p:nvSpPr>
          <p:cNvPr id="2116" name="whole books—FREE online"/>
          <p:cNvSpPr/>
          <p:nvPr/>
        </p:nvSpPr>
        <p:spPr>
          <a:xfrm>
            <a:off x="2218883" y="5911850"/>
            <a:ext cx="19698141" cy="3057247"/>
          </a:xfrm>
          <a:prstGeom prst="rect">
            <a:avLst/>
          </a:prstGeom>
          <a:blipFill>
            <a:blip r:embed="rId7"/>
          </a:blipFill>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defTabSz="584200">
              <a:defRPr sz="8600">
                <a:effectLst>
                  <a:outerShdw blurRad="38100" dist="12700" dir="5400000" rotWithShape="0">
                    <a:srgbClr val="000000">
                      <a:alpha val="50000"/>
                    </a:srgbClr>
                  </a:outerShdw>
                </a:effectLst>
                <a:latin typeface="DejaVu Sans"/>
                <a:ea typeface="DejaVu Sans"/>
                <a:cs typeface="DejaVu Sans"/>
                <a:sym typeface="DejaVu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de-DE" sz="9600" b="0" i="0" u="none" strike="noStrike" kern="0" cap="none" spc="0" normalizeH="0" baseline="0" noProof="0" dirty="0">
                <a:ln>
                  <a:noFill/>
                </a:ln>
                <a:solidFill>
                  <a:srgbClr val="000000"/>
                </a:solidFill>
                <a:effectLst>
                  <a:outerShdw blurRad="38100" dist="12700" dir="5400000" rotWithShape="0">
                    <a:srgbClr val="000000">
                      <a:alpha val="50000"/>
                    </a:srgbClr>
                  </a:outerShdw>
                </a:effectLst>
                <a:uLnTx/>
                <a:uFillTx/>
                <a:latin typeface="DejaVu Sans"/>
                <a:ea typeface="DejaVu Sans"/>
                <a:cs typeface="DejaVu Sans"/>
                <a:sym typeface="DejaVu Sans"/>
              </a:rPr>
              <a:t>TE GJITHA FALAS n</a:t>
            </a:r>
            <a:r>
              <a:rPr kumimoji="0" lang="en-US" sz="9600" b="0" i="0" u="none" strike="noStrike" kern="0" cap="none" spc="0" normalizeH="0" baseline="0" noProof="0" dirty="0">
                <a:ln>
                  <a:noFill/>
                </a:ln>
                <a:solidFill>
                  <a:srgbClr val="000000"/>
                </a:solidFill>
                <a:effectLst>
                  <a:outerShdw blurRad="38100" dist="12700" dir="5400000" rotWithShape="0">
                    <a:srgbClr val="000000">
                      <a:alpha val="50000"/>
                    </a:srgbClr>
                  </a:outerShdw>
                </a:effectLst>
                <a:uLnTx/>
                <a:uFillTx/>
                <a:latin typeface="DejaVu Sans"/>
                <a:ea typeface="DejaVu Sans"/>
                <a:cs typeface="DejaVu Sans"/>
                <a:sym typeface="DejaVu Sans"/>
              </a:rPr>
              <a:t>ë</a:t>
            </a:r>
            <a:r>
              <a:rPr kumimoji="0" lang="de-DE" sz="9600" b="0" i="0" u="none" strike="noStrike" kern="0" cap="none" spc="0" normalizeH="0" baseline="0" noProof="0" dirty="0">
                <a:ln>
                  <a:noFill/>
                </a:ln>
                <a:solidFill>
                  <a:srgbClr val="000000"/>
                </a:solidFill>
                <a:effectLst>
                  <a:outerShdw blurRad="38100" dist="12700" dir="5400000" rotWithShape="0">
                    <a:srgbClr val="000000">
                      <a:alpha val="50000"/>
                    </a:srgbClr>
                  </a:outerShdw>
                </a:effectLst>
                <a:uLnTx/>
                <a:uFillTx/>
                <a:latin typeface="DejaVu Sans"/>
                <a:ea typeface="DejaVu Sans"/>
                <a:cs typeface="DejaVu Sans"/>
                <a:sym typeface="DejaVu Sans"/>
              </a:rPr>
              <a:t> Anglisht</a:t>
            </a:r>
          </a:p>
          <a:p>
            <a:pPr marL="0" marR="0" lvl="0" indent="0" algn="ctr" defTabSz="584200" rtl="0" eaLnBrk="1" fontAlgn="auto" latinLnBrk="0" hangingPunct="0">
              <a:lnSpc>
                <a:spcPct val="100000"/>
              </a:lnSpc>
              <a:spcBef>
                <a:spcPts val="0"/>
              </a:spcBef>
              <a:spcAft>
                <a:spcPts val="0"/>
              </a:spcAft>
              <a:buClrTx/>
              <a:buSzTx/>
              <a:buFontTx/>
              <a:buNone/>
              <a:tabLst/>
              <a:defRPr/>
            </a:pPr>
            <a:r>
              <a:rPr kumimoji="0" lang="de-DE" sz="9600" b="0" i="0" u="none" strike="noStrike" kern="0" cap="none" spc="0" normalizeH="0" baseline="0" noProof="0" dirty="0" err="1">
                <a:ln>
                  <a:noFill/>
                </a:ln>
                <a:solidFill>
                  <a:srgbClr val="000000"/>
                </a:solidFill>
                <a:effectLst>
                  <a:outerShdw blurRad="38100" dist="12700" dir="5400000" rotWithShape="0">
                    <a:srgbClr val="000000">
                      <a:alpha val="50000"/>
                    </a:srgbClr>
                  </a:outerShdw>
                </a:effectLst>
                <a:uLnTx/>
                <a:uFillTx/>
                <a:latin typeface="DejaVu Sans"/>
                <a:ea typeface="DejaVu Sans"/>
                <a:cs typeface="DejaVu Sans"/>
                <a:sym typeface="DejaVu Sans"/>
              </a:rPr>
              <a:t>AiG</a:t>
            </a:r>
            <a:r>
              <a:rPr kumimoji="0" lang="de-DE" sz="9600" b="0" i="0" u="none" strike="noStrike" kern="0" cap="none" spc="0" normalizeH="0" baseline="0" noProof="0" dirty="0">
                <a:ln>
                  <a:noFill/>
                </a:ln>
                <a:solidFill>
                  <a:srgbClr val="000000"/>
                </a:solidFill>
                <a:effectLst>
                  <a:outerShdw blurRad="38100" dist="12700" dir="5400000" rotWithShape="0">
                    <a:srgbClr val="000000">
                      <a:alpha val="50000"/>
                    </a:srgbClr>
                  </a:outerShdw>
                </a:effectLst>
                <a:uLnTx/>
                <a:uFillTx/>
                <a:latin typeface="DejaVu Sans"/>
                <a:ea typeface="DejaVu Sans"/>
                <a:cs typeface="DejaVu Sans"/>
                <a:sym typeface="DejaVu Sans"/>
              </a:rPr>
              <a:t> web </a:t>
            </a:r>
            <a:r>
              <a:rPr kumimoji="0" lang="de-DE" sz="9600" b="0" i="0" u="none" strike="noStrike" kern="0" cap="none" spc="0" normalizeH="0" baseline="0" noProof="0" dirty="0" err="1">
                <a:ln>
                  <a:noFill/>
                </a:ln>
                <a:solidFill>
                  <a:srgbClr val="000000"/>
                </a:solidFill>
                <a:effectLst>
                  <a:outerShdw blurRad="38100" dist="12700" dir="5400000" rotWithShape="0">
                    <a:srgbClr val="000000">
                      <a:alpha val="50000"/>
                    </a:srgbClr>
                  </a:outerShdw>
                </a:effectLst>
                <a:uLnTx/>
                <a:uFillTx/>
                <a:latin typeface="DejaVu Sans"/>
                <a:ea typeface="DejaVu Sans"/>
                <a:cs typeface="DejaVu Sans"/>
                <a:sym typeface="DejaVu Sans"/>
              </a:rPr>
              <a:t>site</a:t>
            </a:r>
            <a:endParaRPr kumimoji="0" sz="9600" b="0" i="0" u="none" strike="noStrike" kern="0" cap="none" spc="0" normalizeH="0" baseline="0" noProof="0" dirty="0">
              <a:ln>
                <a:noFill/>
              </a:ln>
              <a:solidFill>
                <a:srgbClr val="000000"/>
              </a:solidFill>
              <a:effectLst>
                <a:outerShdw blurRad="38100" dist="12700" dir="5400000" rotWithShape="0">
                  <a:srgbClr val="000000">
                    <a:alpha val="50000"/>
                  </a:srgbClr>
                </a:outerShdw>
              </a:effectLst>
              <a:uLnTx/>
              <a:uFillTx/>
              <a:latin typeface="DejaVu Sans"/>
              <a:ea typeface="DejaVu Sans"/>
              <a:cs typeface="DejaVu Sans"/>
              <a:sym typeface="DejaVu Sans"/>
            </a:endParaRPr>
          </a:p>
        </p:txBody>
      </p:sp>
      <p:sp>
        <p:nvSpPr>
          <p:cNvPr id="2117" name="www.AnswersInGenesis.org…"/>
          <p:cNvSpPr txBox="1"/>
          <p:nvPr/>
        </p:nvSpPr>
        <p:spPr>
          <a:xfrm>
            <a:off x="6023483" y="10744195"/>
            <a:ext cx="12311634" cy="212852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a14="http://schemas.microsoft.com/office/mac/drawingml/2011/main" val="1"/>
            </a:ext>
          </a:extLst>
        </p:spPr>
        <p:txBody>
          <a:bodyPr lIns="50800" tIns="50800" rIns="50800" bIns="50800" anchor="ctr">
            <a:spAutoFit/>
          </a:bodyPr>
          <a:lstStyle/>
          <a:p>
            <a:pPr marL="40639" marR="40639" lvl="0" indent="0" algn="ctr" defTabSz="914400" rtl="0" eaLnBrk="1" fontAlgn="auto" latinLnBrk="0" hangingPunct="0">
              <a:lnSpc>
                <a:spcPct val="90000"/>
              </a:lnSpc>
              <a:spcBef>
                <a:spcPts val="0"/>
              </a:spcBef>
              <a:spcAft>
                <a:spcPts val="0"/>
              </a:spcAft>
              <a:buClr>
                <a:srgbClr val="FFFB00"/>
              </a:buClr>
              <a:buSzTx/>
              <a:buFont typeface="Arial"/>
              <a:buNone/>
              <a:tabLst/>
              <a:defRPr sz="7200">
                <a:solidFill>
                  <a:srgbClr val="FFFB00"/>
                </a:solidFill>
                <a:uFill>
                  <a:solidFill>
                    <a:srgbClr val="FFFB00"/>
                  </a:solidFill>
                </a:uFill>
                <a:latin typeface="DejaVu Sans Condensed"/>
                <a:ea typeface="DejaVu Sans Condensed"/>
                <a:cs typeface="DejaVu Sans Condensed"/>
                <a:sym typeface="DejaVu Sans Condensed"/>
              </a:defRPr>
            </a:pPr>
            <a:r>
              <a:rPr kumimoji="0" sz="7200" b="0" i="0" u="none" strike="noStrike" kern="0" cap="none" spc="0" normalizeH="0" baseline="0" noProof="0" dirty="0">
                <a:ln>
                  <a:noFill/>
                </a:ln>
                <a:solidFill>
                  <a:srgbClr val="FFFB00"/>
                </a:solidFill>
                <a:effectLst/>
                <a:uLnTx/>
                <a:uFill>
                  <a:solidFill>
                    <a:srgbClr val="FFFB00"/>
                  </a:solidFill>
                </a:uFill>
                <a:latin typeface="DejaVu Sans Condensed"/>
                <a:ea typeface="DejaVu Sans Condensed"/>
                <a:cs typeface="DejaVu Sans Condensed"/>
                <a:sym typeface="DejaVu Sans Condensed"/>
              </a:rPr>
              <a:t>www.AnswersInGenesis.org </a:t>
            </a:r>
          </a:p>
          <a:p>
            <a:pPr marL="40639" marR="40639" lvl="0" indent="0" algn="ctr" defTabSz="914400" rtl="0" eaLnBrk="1" fontAlgn="auto" latinLnBrk="0" hangingPunct="0">
              <a:lnSpc>
                <a:spcPct val="90000"/>
              </a:lnSpc>
              <a:spcBef>
                <a:spcPts val="0"/>
              </a:spcBef>
              <a:spcAft>
                <a:spcPts val="0"/>
              </a:spcAft>
              <a:buClr>
                <a:srgbClr val="FFFB00"/>
              </a:buClr>
              <a:buSzTx/>
              <a:buFont typeface="Arial"/>
              <a:buNone/>
              <a:tabLst/>
              <a:defRPr sz="7200">
                <a:solidFill>
                  <a:srgbClr val="FFFFFF"/>
                </a:solidFill>
                <a:uFill>
                  <a:solidFill>
                    <a:srgbClr val="FFFB00"/>
                  </a:solidFill>
                </a:uFill>
                <a:latin typeface="DejaVu Sans Condensed"/>
                <a:ea typeface="DejaVu Sans Condensed"/>
                <a:cs typeface="DejaVu Sans Condensed"/>
                <a:sym typeface="DejaVu Sans Condensed"/>
              </a:defRPr>
            </a:pPr>
            <a:r>
              <a:rPr kumimoji="0" sz="7200" b="0" i="0" u="none" strike="noStrike" kern="0" cap="none" spc="0" normalizeH="0" baseline="0" noProof="0">
                <a:ln>
                  <a:noFill/>
                </a:ln>
                <a:solidFill>
                  <a:srgbClr val="FFFFFF"/>
                </a:solidFill>
                <a:effectLst/>
                <a:uLnTx/>
                <a:uFill>
                  <a:solidFill>
                    <a:srgbClr val="FFFB00"/>
                  </a:solidFill>
                </a:uFill>
                <a:latin typeface="DejaVu Sans Condensed"/>
                <a:ea typeface="DejaVu Sans Condensed"/>
                <a:cs typeface="DejaVu Sans Condensed"/>
                <a:sym typeface="DejaVu Sans Condensed"/>
              </a:rPr>
              <a:t>Answers/Online Books</a:t>
            </a:r>
          </a:p>
        </p:txBody>
      </p:sp>
    </p:spTree>
    <p:extLst>
      <p:ext uri="{BB962C8B-B14F-4D97-AF65-F5344CB8AC3E}">
        <p14:creationId xmlns:p14="http://schemas.microsoft.com/office/powerpoint/2010/main" val="2354428483"/>
      </p:ext>
    </p:extLst>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0" y="2835279"/>
            <a:ext cx="7143664" cy="5044301"/>
          </a:xfrm>
        </p:spPr>
        <p:txBody>
          <a:bodyPr/>
          <a:lstStyle/>
          <a:p>
            <a:pPr algn="r"/>
            <a:r>
              <a:rPr lang="en-US" dirty="0"/>
              <a:t>Black</a:t>
            </a:r>
          </a:p>
        </p:txBody>
      </p:sp>
    </p:spTree>
    <p:extLst>
      <p:ext uri="{BB962C8B-B14F-4D97-AF65-F5344CB8AC3E}">
        <p14:creationId xmlns:p14="http://schemas.microsoft.com/office/powerpoint/2010/main" val="2785197882"/>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12344400"/>
            <a:ext cx="24384000" cy="1371600"/>
          </a:xfrm>
        </p:spPr>
        <p:txBody>
          <a:bodyPr/>
          <a:lstStyle/>
          <a:p>
            <a:pPr eaLnBrk="1" hangingPunct="1">
              <a:defRPr/>
            </a:pPr>
            <a:r>
              <a:rPr lang="en-US" sz="8533" b="1" dirty="0" err="1">
                <a:solidFill>
                  <a:srgbClr val="FFFFFF"/>
                </a:solidFill>
                <a:latin typeface="Arial" charset="0"/>
                <a:ea typeface="ＭＳ Ｐゴシック" charset="0"/>
              </a:rPr>
              <a:t>Krijimi</a:t>
            </a:r>
            <a:r>
              <a:rPr lang="en-US" sz="8533" b="1" dirty="0">
                <a:solidFill>
                  <a:srgbClr val="FFFFFF"/>
                </a:solidFill>
                <a:latin typeface="Arial" charset="0"/>
                <a:ea typeface="ＭＳ Ｐゴシック" charset="0"/>
              </a:rPr>
              <a:t> • BibleStudyDownloads.org</a:t>
            </a:r>
            <a:endParaRPr lang="en-US" sz="2933"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143088"/>
            <a:ext cx="243840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243843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Gill Sans"/>
              </a:rPr>
              <a:t>Download free!</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Gill Sans"/>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117793" y="1273963"/>
            <a:ext cx="24619592" cy="11300091"/>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262" y="4444680"/>
            <a:ext cx="16408565" cy="6967189"/>
          </a:xfrm>
          <a:prstGeom prst="rect">
            <a:avLst/>
          </a:prstGeom>
        </p:spPr>
      </p:pic>
    </p:spTree>
    <p:extLst>
      <p:ext uri="{BB962C8B-B14F-4D97-AF65-F5344CB8AC3E}">
        <p14:creationId xmlns:p14="http://schemas.microsoft.com/office/powerpoint/2010/main" val="37108203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8" name="Birds vs reptiles.jpg" descr="Birds vs reptiles.jpg"/>
          <p:cNvPicPr>
            <a:picLocks noChangeAspect="1"/>
          </p:cNvPicPr>
          <p:nvPr/>
        </p:nvPicPr>
        <p:blipFill>
          <a:blip r:embed="rId3"/>
          <a:srcRect l="4067" b="12326"/>
          <a:stretch>
            <a:fillRect/>
          </a:stretch>
        </p:blipFill>
        <p:spPr>
          <a:xfrm>
            <a:off x="3330575" y="393700"/>
            <a:ext cx="10147300" cy="12911078"/>
          </a:xfrm>
          <a:prstGeom prst="rect">
            <a:avLst/>
          </a:prstGeom>
          <a:ln w="12700">
            <a:miter lim="400000"/>
          </a:ln>
        </p:spPr>
      </p:pic>
      <p:sp>
        <p:nvSpPr>
          <p:cNvPr id="989" name="Richard Lewontin, “Adaptation,” Scientific American (Sept. 1978), p. 214."/>
          <p:cNvSpPr txBox="1"/>
          <p:nvPr/>
        </p:nvSpPr>
        <p:spPr>
          <a:xfrm>
            <a:off x="13912850" y="10855325"/>
            <a:ext cx="9220200" cy="209296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p>
            <a:pPr marL="40639" marR="40639" defTabSz="914400">
              <a:lnSpc>
                <a:spcPct val="90000"/>
              </a:lnSpc>
              <a:spcBef>
                <a:spcPts val="1300"/>
              </a:spcBef>
              <a:buClr>
                <a:srgbClr val="FFFFFF"/>
              </a:buClr>
              <a:buFont typeface="Arial"/>
              <a:defRPr sz="48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Richard </a:t>
            </a:r>
            <a:r>
              <a:rPr dirty="0" err="1">
                <a:solidFill>
                  <a:srgbClr val="FFFFFF"/>
                </a:solidFill>
                <a:uFill>
                  <a:solidFill>
                    <a:srgbClr val="FFFFFF"/>
                  </a:solidFill>
                </a:uFill>
              </a:rPr>
              <a:t>Le</a:t>
            </a:r>
            <a:r>
              <a:rPr lang="en-US" dirty="0" err="1">
                <a:solidFill>
                  <a:srgbClr val="FFFFFF"/>
                </a:solidFill>
                <a:uFill>
                  <a:solidFill>
                    <a:srgbClr val="FFFFFF"/>
                  </a:solidFill>
                </a:uFill>
              </a:rPr>
              <a:t>w</a:t>
            </a:r>
            <a:r>
              <a:rPr dirty="0" err="1">
                <a:solidFill>
                  <a:srgbClr val="FFFFFF"/>
                </a:solidFill>
                <a:uFill>
                  <a:solidFill>
                    <a:srgbClr val="FFFFFF"/>
                  </a:solidFill>
                </a:uFill>
              </a:rPr>
              <a:t>ontin</a:t>
            </a:r>
            <a:r>
              <a:rPr dirty="0">
                <a:solidFill>
                  <a:srgbClr val="FFFFFF"/>
                </a:solidFill>
                <a:uFill>
                  <a:solidFill>
                    <a:srgbClr val="FFFFFF"/>
                  </a:solidFill>
                </a:uFill>
              </a:rPr>
              <a:t>, “Adaptation,” </a:t>
            </a:r>
            <a:r>
              <a:rPr dirty="0">
                <a:solidFill>
                  <a:srgbClr val="FFFFFF"/>
                </a:solidFill>
                <a:uFill>
                  <a:solidFill>
                    <a:srgbClr val="FFFFFF"/>
                  </a:solidFill>
                </a:uFill>
                <a:latin typeface="DejaVu Sans Condensed Oblique"/>
                <a:ea typeface="DejaVu Sans Condensed Oblique"/>
                <a:cs typeface="DejaVu Sans Condensed Oblique"/>
                <a:sym typeface="DejaVu Sans Condensed Oblique"/>
              </a:rPr>
              <a:t>Scientific American</a:t>
            </a:r>
            <a:r>
              <a:rPr dirty="0">
                <a:solidFill>
                  <a:srgbClr val="FFFFFF"/>
                </a:solidFill>
                <a:uFill>
                  <a:solidFill>
                    <a:srgbClr val="FFFFFF"/>
                  </a:solidFill>
                </a:uFill>
              </a:rPr>
              <a:t> (Sept. 1978), p. 214.</a:t>
            </a:r>
          </a:p>
        </p:txBody>
      </p:sp>
      <p:sp>
        <p:nvSpPr>
          <p:cNvPr id="990" name="“Evolution of birds from reptiles can be considered a process of adaptation by which birds ‘solved’ the ‘problem’ of flight.”"/>
          <p:cNvSpPr txBox="1"/>
          <p:nvPr/>
        </p:nvSpPr>
        <p:spPr>
          <a:xfrm>
            <a:off x="13823950" y="1563917"/>
            <a:ext cx="9889490" cy="7082965"/>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wrap="square" lIns="50800" tIns="50800" rIns="50800" bIns="50800">
            <a:spAutoFit/>
          </a:bodyPr>
          <a:lstStyle>
            <a:lvl1pPr marL="40639" marR="40639" defTabSz="914400">
              <a:lnSpc>
                <a:spcPct val="90000"/>
              </a:lnSpc>
              <a:spcBef>
                <a:spcPts val="1700"/>
              </a:spcBef>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pPr hangingPunct="1">
              <a:spcBef>
                <a:spcPct val="50000"/>
              </a:spcBef>
              <a:defRPr/>
            </a:pPr>
            <a:r>
              <a:rPr lang="ja-JP" altLang="en-US" dirty="0">
                <a:solidFill>
                  <a:schemeClr val="bg1"/>
                </a:solidFill>
              </a:rPr>
              <a:t>“</a:t>
            </a:r>
            <a:r>
              <a:rPr lang="en-US" altLang="ja-JP" dirty="0" err="1">
                <a:solidFill>
                  <a:schemeClr val="bg1"/>
                </a:solidFill>
              </a:rPr>
              <a:t>Evolucioni</a:t>
            </a:r>
            <a:r>
              <a:rPr lang="en-US" altLang="ja-JP" dirty="0">
                <a:solidFill>
                  <a:schemeClr val="bg1"/>
                </a:solidFill>
              </a:rPr>
              <a:t> </a:t>
            </a:r>
            <a:r>
              <a:rPr lang="en-US" altLang="ja-JP" dirty="0" err="1">
                <a:solidFill>
                  <a:schemeClr val="bg1"/>
                </a:solidFill>
              </a:rPr>
              <a:t>i</a:t>
            </a:r>
            <a:r>
              <a:rPr lang="en-US" altLang="ja-JP" dirty="0">
                <a:solidFill>
                  <a:schemeClr val="bg1"/>
                </a:solidFill>
              </a:rPr>
              <a:t> </a:t>
            </a:r>
            <a:r>
              <a:rPr lang="en-US" altLang="ja-JP" dirty="0" err="1">
                <a:solidFill>
                  <a:schemeClr val="bg1"/>
                </a:solidFill>
              </a:rPr>
              <a:t>zogjve</a:t>
            </a:r>
            <a:r>
              <a:rPr lang="en-US" altLang="ja-JP" dirty="0">
                <a:solidFill>
                  <a:schemeClr val="bg1"/>
                </a:solidFill>
              </a:rPr>
              <a:t> </a:t>
            </a:r>
            <a:r>
              <a:rPr lang="en-US" altLang="ja-JP" dirty="0" err="1">
                <a:solidFill>
                  <a:schemeClr val="bg1"/>
                </a:solidFill>
              </a:rPr>
              <a:t>nga</a:t>
            </a:r>
            <a:r>
              <a:rPr lang="en-US" altLang="ja-JP" dirty="0">
                <a:solidFill>
                  <a:schemeClr val="bg1"/>
                </a:solidFill>
              </a:rPr>
              <a:t> </a:t>
            </a:r>
            <a:r>
              <a:rPr lang="en-US" altLang="ja-JP" dirty="0" err="1">
                <a:solidFill>
                  <a:schemeClr val="bg1"/>
                </a:solidFill>
              </a:rPr>
              <a:t>zvarranikët</a:t>
            </a:r>
            <a:r>
              <a:rPr lang="en-US" altLang="ja-JP" dirty="0">
                <a:solidFill>
                  <a:schemeClr val="bg1"/>
                </a:solidFill>
              </a:rPr>
              <a:t> </a:t>
            </a:r>
            <a:r>
              <a:rPr lang="en-US" altLang="ja-JP" dirty="0" err="1">
                <a:solidFill>
                  <a:schemeClr val="bg1"/>
                </a:solidFill>
              </a:rPr>
              <a:t>mund</a:t>
            </a:r>
            <a:r>
              <a:rPr lang="en-US" altLang="ja-JP" dirty="0">
                <a:solidFill>
                  <a:schemeClr val="bg1"/>
                </a:solidFill>
              </a:rPr>
              <a:t> të </a:t>
            </a:r>
            <a:r>
              <a:rPr lang="en-US" altLang="ja-JP" dirty="0" err="1">
                <a:solidFill>
                  <a:schemeClr val="bg1"/>
                </a:solidFill>
              </a:rPr>
              <a:t>konsiderohet</a:t>
            </a:r>
            <a:r>
              <a:rPr lang="en-US" altLang="ja-JP" dirty="0">
                <a:solidFill>
                  <a:schemeClr val="bg1"/>
                </a:solidFill>
              </a:rPr>
              <a:t> </a:t>
            </a:r>
            <a:r>
              <a:rPr lang="en-US" dirty="0" err="1">
                <a:solidFill>
                  <a:schemeClr val="bg1"/>
                </a:solidFill>
              </a:rPr>
              <a:t>si</a:t>
            </a:r>
            <a:r>
              <a:rPr lang="en-US" dirty="0">
                <a:solidFill>
                  <a:schemeClr val="bg1"/>
                </a:solidFill>
              </a:rPr>
              <a:t> </a:t>
            </a:r>
            <a:r>
              <a:rPr lang="en-US" dirty="0" err="1">
                <a:solidFill>
                  <a:schemeClr val="bg1"/>
                </a:solidFill>
              </a:rPr>
              <a:t>një</a:t>
            </a:r>
            <a:r>
              <a:rPr lang="en-US" dirty="0">
                <a:solidFill>
                  <a:schemeClr val="bg1"/>
                </a:solidFill>
              </a:rPr>
              <a:t> </a:t>
            </a:r>
            <a:r>
              <a:rPr lang="en-US" dirty="0" err="1">
                <a:solidFill>
                  <a:schemeClr val="bg1"/>
                </a:solidFill>
              </a:rPr>
              <a:t>proces</a:t>
            </a:r>
            <a:r>
              <a:rPr lang="en-US" dirty="0">
                <a:solidFill>
                  <a:schemeClr val="bg1"/>
                </a:solidFill>
              </a:rPr>
              <a:t> </a:t>
            </a:r>
            <a:r>
              <a:rPr lang="en-US" dirty="0" err="1">
                <a:solidFill>
                  <a:schemeClr val="bg1"/>
                </a:solidFill>
              </a:rPr>
              <a:t>përshtatjeje</a:t>
            </a:r>
            <a:r>
              <a:rPr lang="en-US" dirty="0">
                <a:solidFill>
                  <a:schemeClr val="bg1"/>
                </a:solidFill>
              </a:rPr>
              <a:t> me </a:t>
            </a:r>
            <a:r>
              <a:rPr lang="en-US" dirty="0" err="1">
                <a:solidFill>
                  <a:schemeClr val="bg1"/>
                </a:solidFill>
              </a:rPr>
              <a:t>anë</a:t>
            </a:r>
            <a:r>
              <a:rPr lang="en-US" dirty="0">
                <a:solidFill>
                  <a:schemeClr val="bg1"/>
                </a:solidFill>
              </a:rPr>
              <a:t> të </a:t>
            </a:r>
            <a:r>
              <a:rPr lang="en-US" dirty="0" err="1">
                <a:solidFill>
                  <a:schemeClr val="bg1"/>
                </a:solidFill>
              </a:rPr>
              <a:t>cilit</a:t>
            </a:r>
            <a:r>
              <a:rPr lang="en-US" dirty="0">
                <a:solidFill>
                  <a:schemeClr val="bg1"/>
                </a:solidFill>
              </a:rPr>
              <a:t> </a:t>
            </a:r>
            <a:r>
              <a:rPr lang="en-US" dirty="0" err="1">
                <a:solidFill>
                  <a:schemeClr val="bg1"/>
                </a:solidFill>
              </a:rPr>
              <a:t>zogjtë</a:t>
            </a:r>
            <a:r>
              <a:rPr lang="en-US" dirty="0">
                <a:solidFill>
                  <a:schemeClr val="bg1"/>
                </a:solidFill>
              </a:rPr>
              <a:t> ‘</a:t>
            </a:r>
            <a:r>
              <a:rPr lang="en-US" altLang="ja-JP" dirty="0" err="1">
                <a:solidFill>
                  <a:schemeClr val="bg1"/>
                </a:solidFill>
              </a:rPr>
              <a:t>zgjidhën</a:t>
            </a:r>
            <a:r>
              <a:rPr lang="en-US" altLang="ja-JP" dirty="0">
                <a:solidFill>
                  <a:schemeClr val="bg1"/>
                </a:solidFill>
              </a:rPr>
              <a:t>’</a:t>
            </a:r>
            <a:r>
              <a:rPr lang="ja-JP" altLang="en-US">
                <a:solidFill>
                  <a:schemeClr val="bg1"/>
                </a:solidFill>
              </a:rPr>
              <a:t>‘</a:t>
            </a:r>
            <a:r>
              <a:rPr lang="en-US" altLang="ja-JP" dirty="0" err="1">
                <a:solidFill>
                  <a:schemeClr val="bg1"/>
                </a:solidFill>
              </a:rPr>
              <a:t>problemin</a:t>
            </a:r>
            <a:r>
              <a:rPr lang="ja-JP" altLang="en-US" dirty="0">
                <a:solidFill>
                  <a:schemeClr val="bg1"/>
                </a:solidFill>
              </a:rPr>
              <a:t>’</a:t>
            </a:r>
            <a:r>
              <a:rPr lang="en-US" altLang="ja-JP" dirty="0">
                <a:solidFill>
                  <a:schemeClr val="bg1"/>
                </a:solidFill>
              </a:rPr>
              <a:t> e </a:t>
            </a:r>
            <a:r>
              <a:rPr lang="en-US" altLang="ja-JP" dirty="0" err="1">
                <a:solidFill>
                  <a:schemeClr val="bg1"/>
                </a:solidFill>
              </a:rPr>
              <a:t>fluturimit</a:t>
            </a:r>
            <a:r>
              <a:rPr lang="en-US" altLang="ja-JP" dirty="0">
                <a:solidFill>
                  <a:schemeClr val="bg1"/>
                </a:solidFill>
              </a:rPr>
              <a:t>.</a:t>
            </a:r>
            <a:r>
              <a:rPr lang="ja-JP" altLang="en-US" dirty="0">
                <a:solidFill>
                  <a:schemeClr val="bg1"/>
                </a:solidFill>
              </a:rPr>
              <a:t>”</a:t>
            </a:r>
            <a:endParaRPr lang="en-US" dirty="0">
              <a:solidFill>
                <a:schemeClr val="bg1"/>
              </a:solidFill>
            </a:endParaRPr>
          </a:p>
        </p:txBody>
      </p:sp>
      <p:sp>
        <p:nvSpPr>
          <p:cNvPr id="991" name="Arrow"/>
          <p:cNvSpPr/>
          <p:nvPr/>
        </p:nvSpPr>
        <p:spPr>
          <a:xfrm>
            <a:off x="839787" y="4318000"/>
            <a:ext cx="3911601" cy="1574800"/>
          </a:xfrm>
          <a:prstGeom prst="rightArrow">
            <a:avLst>
              <a:gd name="adj1" fmla="val 51859"/>
              <a:gd name="adj2" fmla="val 62910"/>
            </a:avLst>
          </a:prstGeom>
          <a:solidFill>
            <a:srgbClr val="FFFB00"/>
          </a:solidFill>
          <a:ln w="127000">
            <a:solidFill>
              <a:srgbClr val="FF4C00"/>
            </a:solidFill>
            <a:miter lim="400000"/>
          </a:ln>
        </p:spPr>
        <p:txBody>
          <a:bodyPr lIns="50800" tIns="50800" rIns="50800" bIns="50800" anchor="ctr"/>
          <a:lstStyle/>
          <a:p>
            <a:pPr marL="40639" marR="40639" defTabSz="914400">
              <a:defRPr sz="2400">
                <a:uFill>
                  <a:solidFill>
                    <a:srgbClr val="000000"/>
                  </a:solidFill>
                </a:uFill>
                <a:latin typeface="Arial"/>
                <a:ea typeface="Arial"/>
                <a:cs typeface="Arial"/>
                <a:sym typeface="Arial"/>
              </a:defRPr>
            </a:pPr>
            <a:endParaRPr/>
          </a:p>
        </p:txBody>
      </p:sp>
      <p:sp>
        <p:nvSpPr>
          <p:cNvPr id="992" name="Arrow"/>
          <p:cNvSpPr/>
          <p:nvPr/>
        </p:nvSpPr>
        <p:spPr>
          <a:xfrm>
            <a:off x="838200" y="6553200"/>
            <a:ext cx="3911600" cy="1574800"/>
          </a:xfrm>
          <a:prstGeom prst="rightArrow">
            <a:avLst>
              <a:gd name="adj1" fmla="val 51859"/>
              <a:gd name="adj2" fmla="val 62910"/>
            </a:avLst>
          </a:prstGeom>
          <a:solidFill>
            <a:srgbClr val="FFFB00"/>
          </a:solidFill>
          <a:ln w="127000">
            <a:solidFill>
              <a:srgbClr val="FF4C00"/>
            </a:solidFill>
            <a:miter lim="400000"/>
          </a:ln>
        </p:spPr>
        <p:txBody>
          <a:bodyPr lIns="50800" tIns="50800" rIns="50800" bIns="50800" anchor="ctr"/>
          <a:lstStyle/>
          <a:p>
            <a:pPr marL="40639" marR="40639" defTabSz="914400">
              <a:defRPr sz="2400">
                <a:uFill>
                  <a:solidFill>
                    <a:srgbClr val="000000"/>
                  </a:solidFill>
                </a:uFill>
                <a:latin typeface="Arial"/>
                <a:ea typeface="Arial"/>
                <a:cs typeface="Arial"/>
                <a:sym typeface="Arial"/>
              </a:defRPr>
            </a:pPr>
            <a:endParaRPr/>
          </a:p>
        </p:txBody>
      </p:sp>
      <p:sp>
        <p:nvSpPr>
          <p:cNvPr id="993" name="Arrow"/>
          <p:cNvSpPr/>
          <p:nvPr/>
        </p:nvSpPr>
        <p:spPr>
          <a:xfrm>
            <a:off x="838200" y="9537700"/>
            <a:ext cx="3911600" cy="1574800"/>
          </a:xfrm>
          <a:prstGeom prst="rightArrow">
            <a:avLst>
              <a:gd name="adj1" fmla="val 51859"/>
              <a:gd name="adj2" fmla="val 62910"/>
            </a:avLst>
          </a:prstGeom>
          <a:solidFill>
            <a:srgbClr val="FFFB00"/>
          </a:solidFill>
          <a:ln w="127000">
            <a:solidFill>
              <a:srgbClr val="FF4C00"/>
            </a:solidFill>
            <a:miter lim="400000"/>
          </a:ln>
        </p:spPr>
        <p:txBody>
          <a:bodyPr lIns="50800" tIns="50800" rIns="50800" bIns="50800" anchor="ctr"/>
          <a:lstStyle/>
          <a:p>
            <a:pPr marL="40639" marR="40639" defTabSz="914400">
              <a:defRPr sz="2400">
                <a:uFill>
                  <a:solidFill>
                    <a:srgbClr val="000000"/>
                  </a:solidFill>
                </a:uFill>
                <a:latin typeface="Arial"/>
                <a:ea typeface="Arial"/>
                <a:cs typeface="Arial"/>
                <a:sym typeface="Arial"/>
              </a:defRPr>
            </a:pPr>
            <a:endParaRPr/>
          </a:p>
        </p:txBody>
      </p:sp>
      <p:sp>
        <p:nvSpPr>
          <p:cNvPr id="994" name="Arrow"/>
          <p:cNvSpPr/>
          <p:nvPr/>
        </p:nvSpPr>
        <p:spPr>
          <a:xfrm>
            <a:off x="838200" y="11899900"/>
            <a:ext cx="3911600" cy="1574800"/>
          </a:xfrm>
          <a:prstGeom prst="rightArrow">
            <a:avLst>
              <a:gd name="adj1" fmla="val 51859"/>
              <a:gd name="adj2" fmla="val 62910"/>
            </a:avLst>
          </a:prstGeom>
          <a:solidFill>
            <a:srgbClr val="FFFB00"/>
          </a:solidFill>
          <a:ln w="127000">
            <a:solidFill>
              <a:srgbClr val="FF4C00"/>
            </a:solidFill>
            <a:miter lim="400000"/>
          </a:ln>
        </p:spPr>
        <p:txBody>
          <a:bodyPr lIns="50800" tIns="50800" rIns="50800" bIns="50800" anchor="ctr"/>
          <a:lstStyle/>
          <a:p>
            <a:pPr marL="40639" marR="40639" defTabSz="914400">
              <a:defRPr sz="2400">
                <a:uFill>
                  <a:solidFill>
                    <a:srgbClr val="000000"/>
                  </a:solidFill>
                </a:uFill>
                <a:latin typeface="Arial"/>
                <a:ea typeface="Arial"/>
                <a:cs typeface="Arial"/>
                <a:sym typeface="Aria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990"/>
                                        </p:tgtEl>
                                        <p:attrNameLst>
                                          <p:attrName>style.visibility</p:attrName>
                                        </p:attrNameLst>
                                      </p:cBhvr>
                                      <p:to>
                                        <p:strVal val="visible"/>
                                      </p:to>
                                    </p:set>
                                    <p:animEffect transition="in" filter="wipe(up)">
                                      <p:cBhvr>
                                        <p:cTn id="7" dur="500"/>
                                        <p:tgtEl>
                                          <p:spTgt spid="99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991"/>
                                        </p:tgtEl>
                                        <p:attrNameLst>
                                          <p:attrName>style.visibility</p:attrName>
                                        </p:attrNameLst>
                                      </p:cBhvr>
                                      <p:to>
                                        <p:strVal val="visible"/>
                                      </p:to>
                                    </p:set>
                                    <p:animEffect transition="in" filter="wipe(left)">
                                      <p:cBhvr>
                                        <p:cTn id="12" dur="250"/>
                                        <p:tgtEl>
                                          <p:spTgt spid="99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992"/>
                                        </p:tgtEl>
                                        <p:attrNameLst>
                                          <p:attrName>style.visibility</p:attrName>
                                        </p:attrNameLst>
                                      </p:cBhvr>
                                      <p:to>
                                        <p:strVal val="visible"/>
                                      </p:to>
                                    </p:set>
                                    <p:animEffect transition="in" filter="wipe(left)">
                                      <p:cBhvr>
                                        <p:cTn id="17" dur="250"/>
                                        <p:tgtEl>
                                          <p:spTgt spid="99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4" nodeType="clickEffect">
                                  <p:stCondLst>
                                    <p:cond delay="0"/>
                                  </p:stCondLst>
                                  <p:iterate>
                                    <p:tmAbs val="0"/>
                                  </p:iterate>
                                  <p:childTnLst>
                                    <p:set>
                                      <p:cBhvr>
                                        <p:cTn id="21" fill="hold"/>
                                        <p:tgtEl>
                                          <p:spTgt spid="993"/>
                                        </p:tgtEl>
                                        <p:attrNameLst>
                                          <p:attrName>style.visibility</p:attrName>
                                        </p:attrNameLst>
                                      </p:cBhvr>
                                      <p:to>
                                        <p:strVal val="visible"/>
                                      </p:to>
                                    </p:set>
                                    <p:animEffect transition="in" filter="wipe(left)">
                                      <p:cBhvr>
                                        <p:cTn id="22" dur="250"/>
                                        <p:tgtEl>
                                          <p:spTgt spid="99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5" nodeType="clickEffect">
                                  <p:stCondLst>
                                    <p:cond delay="0"/>
                                  </p:stCondLst>
                                  <p:iterate>
                                    <p:tmAbs val="0"/>
                                  </p:iterate>
                                  <p:childTnLst>
                                    <p:set>
                                      <p:cBhvr>
                                        <p:cTn id="26" fill="hold"/>
                                        <p:tgtEl>
                                          <p:spTgt spid="994"/>
                                        </p:tgtEl>
                                        <p:attrNameLst>
                                          <p:attrName>style.visibility</p:attrName>
                                        </p:attrNameLst>
                                      </p:cBhvr>
                                      <p:to>
                                        <p:strVal val="visible"/>
                                      </p:to>
                                    </p:set>
                                    <p:animEffect transition="in" filter="wipe(left)">
                                      <p:cBhvr>
                                        <p:cTn id="27" dur="250"/>
                                        <p:tgtEl>
                                          <p:spTgt spid="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0" grpId="1" animBg="1" advAuto="0"/>
      <p:bldP spid="991" grpId="2" animBg="1" advAuto="0"/>
      <p:bldP spid="992" grpId="3" animBg="1" advAuto="0"/>
      <p:bldP spid="993" grpId="4" animBg="1" advAuto="0"/>
      <p:bldP spid="994" grpId="5"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 name="reptile scutes.jpeg" descr="reptile scutes.jpeg"/>
          <p:cNvPicPr>
            <a:picLocks noChangeAspect="1"/>
          </p:cNvPicPr>
          <p:nvPr/>
        </p:nvPicPr>
        <p:blipFill>
          <a:blip r:embed="rId3"/>
          <a:stretch>
            <a:fillRect/>
          </a:stretch>
        </p:blipFill>
        <p:spPr>
          <a:xfrm>
            <a:off x="6560703" y="791919"/>
            <a:ext cx="8540137" cy="4722526"/>
          </a:xfrm>
          <a:prstGeom prst="rect">
            <a:avLst/>
          </a:prstGeom>
          <a:ln w="25400">
            <a:solidFill>
              <a:srgbClr val="FFFFFF"/>
            </a:solidFill>
            <a:miter lim="400000"/>
          </a:ln>
        </p:spPr>
      </p:pic>
      <p:pic>
        <p:nvPicPr>
          <p:cNvPr id="1015" name="Alligator scutes.jpg" descr="Alligator scutes.jpg"/>
          <p:cNvPicPr>
            <a:picLocks noChangeAspect="1"/>
          </p:cNvPicPr>
          <p:nvPr/>
        </p:nvPicPr>
        <p:blipFill>
          <a:blip r:embed="rId4"/>
          <a:stretch>
            <a:fillRect/>
          </a:stretch>
        </p:blipFill>
        <p:spPr>
          <a:xfrm>
            <a:off x="15541294" y="2971800"/>
            <a:ext cx="6391606" cy="9587408"/>
          </a:xfrm>
          <a:prstGeom prst="rect">
            <a:avLst/>
          </a:prstGeom>
          <a:ln w="25400">
            <a:solidFill>
              <a:srgbClr val="FFFFFF"/>
            </a:solidFill>
            <a:miter lim="400000"/>
          </a:ln>
        </p:spPr>
      </p:pic>
      <p:pic>
        <p:nvPicPr>
          <p:cNvPr id="1016" name="tortoise-scutes-1a.jpg" descr="tortoise-scutes-1a.jpg"/>
          <p:cNvPicPr>
            <a:picLocks noChangeAspect="1"/>
          </p:cNvPicPr>
          <p:nvPr/>
        </p:nvPicPr>
        <p:blipFill>
          <a:blip r:embed="rId5"/>
          <a:stretch>
            <a:fillRect/>
          </a:stretch>
        </p:blipFill>
        <p:spPr>
          <a:xfrm>
            <a:off x="3439138" y="5794196"/>
            <a:ext cx="8752862" cy="6765012"/>
          </a:xfrm>
          <a:prstGeom prst="rect">
            <a:avLst/>
          </a:prstGeom>
          <a:ln w="25400">
            <a:solidFill>
              <a:srgbClr val="FFFFFF"/>
            </a:solidFill>
            <a:miter lim="400000"/>
          </a:ln>
        </p:spPr>
      </p:pic>
      <p:sp>
        <p:nvSpPr>
          <p:cNvPr id="1017" name="Crocodile scutes"/>
          <p:cNvSpPr txBox="1"/>
          <p:nvPr/>
        </p:nvSpPr>
        <p:spPr>
          <a:xfrm>
            <a:off x="15541294" y="1790700"/>
            <a:ext cx="6121401" cy="1041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6400">
                <a:solidFill>
                  <a:srgbClr val="FFFFFF"/>
                </a:solidFill>
                <a:latin typeface="DejaVu Sans Condensed"/>
                <a:ea typeface="DejaVu Sans Condensed"/>
                <a:cs typeface="DejaVu Sans Condensed"/>
                <a:sym typeface="DejaVu Sans Condensed"/>
              </a:defRPr>
            </a:lvl1pPr>
          </a:lstStyle>
          <a:p>
            <a:r>
              <a:t>Crocodile scutes</a:t>
            </a:r>
          </a:p>
        </p:txBody>
      </p:sp>
      <p:sp>
        <p:nvSpPr>
          <p:cNvPr id="1018" name="Turtle scutes"/>
          <p:cNvSpPr txBox="1"/>
          <p:nvPr/>
        </p:nvSpPr>
        <p:spPr>
          <a:xfrm>
            <a:off x="3758328" y="11442700"/>
            <a:ext cx="4737498" cy="1041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6400">
                <a:solidFill>
                  <a:srgbClr val="FFFFFF"/>
                </a:solidFill>
                <a:latin typeface="DejaVu Sans Condensed"/>
                <a:ea typeface="DejaVu Sans Condensed"/>
                <a:cs typeface="DejaVu Sans Condensed"/>
                <a:sym typeface="DejaVu Sans Condensed"/>
              </a:defRPr>
            </a:lvl1pPr>
          </a:lstStyle>
          <a:p>
            <a:r>
              <a:t>Turtle scutes</a:t>
            </a:r>
          </a:p>
        </p:txBody>
      </p:sp>
    </p:spTree>
    <p:extLst>
      <p:ext uri="{BB962C8B-B14F-4D97-AF65-F5344CB8AC3E}">
        <p14:creationId xmlns:p14="http://schemas.microsoft.com/office/powerpoint/2010/main" val="162621228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 name="Bird feathers 1.jpg" descr="Bird feathers 1.jpg"/>
          <p:cNvPicPr>
            <a:picLocks noChangeAspect="1"/>
          </p:cNvPicPr>
          <p:nvPr/>
        </p:nvPicPr>
        <p:blipFill>
          <a:blip r:embed="rId3"/>
          <a:stretch>
            <a:fillRect/>
          </a:stretch>
        </p:blipFill>
        <p:spPr>
          <a:xfrm>
            <a:off x="2100431" y="2008252"/>
            <a:ext cx="9699496" cy="9699496"/>
          </a:xfrm>
          <a:prstGeom prst="rect">
            <a:avLst/>
          </a:prstGeom>
          <a:ln w="12700">
            <a:miter lim="400000"/>
          </a:ln>
        </p:spPr>
      </p:pic>
      <p:pic>
        <p:nvPicPr>
          <p:cNvPr id="528" name="Feathers--peacock.jpg" descr="Feathers--peacock.jpg"/>
          <p:cNvPicPr>
            <a:picLocks noChangeAspect="1"/>
          </p:cNvPicPr>
          <p:nvPr/>
        </p:nvPicPr>
        <p:blipFill>
          <a:blip r:embed="rId4"/>
          <a:stretch>
            <a:fillRect/>
          </a:stretch>
        </p:blipFill>
        <p:spPr>
          <a:xfrm>
            <a:off x="12591991" y="2008252"/>
            <a:ext cx="9699496" cy="9699496"/>
          </a:xfrm>
          <a:prstGeom prst="rect">
            <a:avLst/>
          </a:prstGeom>
          <a:ln w="12700">
            <a:miter lim="400000"/>
          </a:ln>
        </p:spPr>
      </p:pic>
    </p:spTree>
    <p:extLst>
      <p:ext uri="{BB962C8B-B14F-4D97-AF65-F5344CB8AC3E}">
        <p14:creationId xmlns:p14="http://schemas.microsoft.com/office/powerpoint/2010/main" val="122044514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0" name="Fethsem6.jpg" descr="Fethsem6.jpg"/>
          <p:cNvPicPr>
            <a:picLocks noChangeAspect="1"/>
          </p:cNvPicPr>
          <p:nvPr/>
        </p:nvPicPr>
        <p:blipFill>
          <a:blip r:embed="rId2"/>
          <a:stretch>
            <a:fillRect/>
          </a:stretch>
        </p:blipFill>
        <p:spPr>
          <a:xfrm>
            <a:off x="2880840" y="654987"/>
            <a:ext cx="18622320" cy="12406026"/>
          </a:xfrm>
          <a:prstGeom prst="rect">
            <a:avLst/>
          </a:prstGeom>
          <a:ln w="76200">
            <a:solidFill>
              <a:srgbClr val="000000"/>
            </a:solidFill>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2" name="Fethsem4.jpg" descr="Fethsem4.jpg"/>
          <p:cNvPicPr>
            <a:picLocks/>
          </p:cNvPicPr>
          <p:nvPr/>
        </p:nvPicPr>
        <p:blipFill>
          <a:blip r:embed="rId3"/>
          <a:stretch>
            <a:fillRect/>
          </a:stretch>
        </p:blipFill>
        <p:spPr>
          <a:xfrm>
            <a:off x="2882900" y="654050"/>
            <a:ext cx="18618200" cy="12407900"/>
          </a:xfrm>
          <a:prstGeom prst="rect">
            <a:avLst/>
          </a:prstGeom>
          <a:ln w="38100">
            <a:solidFill>
              <a:srgbClr val="000000"/>
            </a:solidFill>
            <a:miter lim="400000"/>
          </a:ln>
        </p:spPr>
      </p:pic>
      <p:sp>
        <p:nvSpPr>
          <p:cNvPr id="1003" name="Oval"/>
          <p:cNvSpPr/>
          <p:nvPr/>
        </p:nvSpPr>
        <p:spPr>
          <a:xfrm rot="660000">
            <a:off x="10508111" y="2990989"/>
            <a:ext cx="1957615" cy="5270501"/>
          </a:xfrm>
          <a:prstGeom prst="ellipse">
            <a:avLst/>
          </a:prstGeom>
          <a:ln w="254000">
            <a:solidFill>
              <a:srgbClr val="FF4C00"/>
            </a:solidFill>
          </a:ln>
        </p:spPr>
        <p:txBody>
          <a:bodyPr lIns="50800" tIns="50800" rIns="50800" bIns="50800" anchor="ctr"/>
          <a:lstStyle/>
          <a:p>
            <a:pPr marL="40639" marR="40639" defTabSz="914400">
              <a:defRPr sz="2400">
                <a:uFill>
                  <a:solidFill>
                    <a:srgbClr val="000000"/>
                  </a:solidFill>
                </a:uFill>
                <a:latin typeface="Arial"/>
                <a:ea typeface="Arial"/>
                <a:cs typeface="Arial"/>
                <a:sym typeface="Arial"/>
              </a:defRPr>
            </a:pPr>
            <a:endParaRPr/>
          </a:p>
        </p:txBody>
      </p:sp>
      <p:sp>
        <p:nvSpPr>
          <p:cNvPr id="1004" name="Line"/>
          <p:cNvSpPr/>
          <p:nvPr/>
        </p:nvSpPr>
        <p:spPr>
          <a:xfrm flipH="1">
            <a:off x="8973641" y="3022600"/>
            <a:ext cx="2875459" cy="351534"/>
          </a:xfrm>
          <a:prstGeom prst="line">
            <a:avLst/>
          </a:prstGeom>
          <a:ln w="254000">
            <a:solidFill>
              <a:srgbClr val="FF4C00"/>
            </a:solidFill>
            <a:tailEnd type="triangle"/>
          </a:ln>
        </p:spPr>
        <p:txBody>
          <a:bodyPr lIns="50800" tIns="50800" rIns="50800" bIns="50800" anchor="ctr"/>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003"/>
                                        </p:tgtEl>
                                        <p:attrNameLst>
                                          <p:attrName>style.visibility</p:attrName>
                                        </p:attrNameLst>
                                      </p:cBhvr>
                                      <p:to>
                                        <p:strVal val="visible"/>
                                      </p:to>
                                    </p:set>
                                    <p:anim calcmode="lin" valueType="num">
                                      <p:cBhvr>
                                        <p:cTn id="7" dur="500" fill="hold"/>
                                        <p:tgtEl>
                                          <p:spTgt spid="1003"/>
                                        </p:tgtEl>
                                        <p:attrNameLst>
                                          <p:attrName>ppt_w</p:attrName>
                                        </p:attrNameLst>
                                      </p:cBhvr>
                                      <p:tavLst>
                                        <p:tav tm="0">
                                          <p:val>
                                            <p:fltVal val="0"/>
                                          </p:val>
                                        </p:tav>
                                        <p:tav tm="100000">
                                          <p:val>
                                            <p:strVal val="#ppt_w"/>
                                          </p:val>
                                        </p:tav>
                                      </p:tavLst>
                                    </p:anim>
                                    <p:anim calcmode="lin" valueType="num">
                                      <p:cBhvr>
                                        <p:cTn id="8" dur="500" fill="hold"/>
                                        <p:tgtEl>
                                          <p:spTgt spid="100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2" nodeType="clickEffect">
                                  <p:stCondLst>
                                    <p:cond delay="0"/>
                                  </p:stCondLst>
                                  <p:iterate>
                                    <p:tmAbs val="0"/>
                                  </p:iterate>
                                  <p:childTnLst>
                                    <p:set>
                                      <p:cBhvr>
                                        <p:cTn id="12" fill="hold"/>
                                        <p:tgtEl>
                                          <p:spTgt spid="1004"/>
                                        </p:tgtEl>
                                        <p:attrNameLst>
                                          <p:attrName>style.visibility</p:attrName>
                                        </p:attrNameLst>
                                      </p:cBhvr>
                                      <p:to>
                                        <p:strVal val="visible"/>
                                      </p:to>
                                    </p:set>
                                    <p:animEffect transition="in" filter="wipe(right)">
                                      <p:cBhvr>
                                        <p:cTn id="13" dur="500"/>
                                        <p:tgtEl>
                                          <p:spTgt spid="1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 grpId="1" animBg="1" advAuto="0"/>
      <p:bldP spid="1004" grpId="2"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8" name="lung--bird.jpg" descr="lung--bird.jpg"/>
          <p:cNvPicPr>
            <a:picLocks/>
          </p:cNvPicPr>
          <p:nvPr/>
        </p:nvPicPr>
        <p:blipFill>
          <a:blip r:embed="rId3"/>
          <a:stretch>
            <a:fillRect/>
          </a:stretch>
        </p:blipFill>
        <p:spPr>
          <a:xfrm>
            <a:off x="635000" y="696912"/>
            <a:ext cx="13525500" cy="5765801"/>
          </a:xfrm>
          <a:prstGeom prst="rect">
            <a:avLst/>
          </a:prstGeom>
          <a:ln w="12700">
            <a:miter lim="400000"/>
          </a:ln>
        </p:spPr>
      </p:pic>
      <p:pic>
        <p:nvPicPr>
          <p:cNvPr id="1009" name="lungs--reptile.jpg" descr="lungs--reptile.jpg"/>
          <p:cNvPicPr>
            <a:picLocks/>
          </p:cNvPicPr>
          <p:nvPr/>
        </p:nvPicPr>
        <p:blipFill>
          <a:blip r:embed="rId4"/>
          <a:stretch>
            <a:fillRect/>
          </a:stretch>
        </p:blipFill>
        <p:spPr>
          <a:xfrm>
            <a:off x="10160000" y="7302500"/>
            <a:ext cx="13525500" cy="5765801"/>
          </a:xfrm>
          <a:prstGeom prst="rect">
            <a:avLst/>
          </a:prstGeom>
          <a:ln w="12700">
            <a:miter lim="400000"/>
          </a:ln>
        </p:spPr>
      </p:pic>
      <p:sp>
        <p:nvSpPr>
          <p:cNvPr id="1010" name="Bird lung"/>
          <p:cNvSpPr txBox="1"/>
          <p:nvPr/>
        </p:nvSpPr>
        <p:spPr>
          <a:xfrm>
            <a:off x="14224000" y="2679700"/>
            <a:ext cx="5646814" cy="374718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marL="40639" marR="40639" algn="ctr" defTabSz="914400">
              <a:spcBef>
                <a:spcPts val="2500"/>
              </a:spcBef>
              <a:buClr>
                <a:srgbClr val="FFFB00"/>
              </a:buClr>
              <a:buFont typeface="Arial"/>
              <a:defRPr sz="8600">
                <a:solidFill>
                  <a:srgbClr val="FFFB00"/>
                </a:solidFill>
                <a:uFill>
                  <a:solidFill>
                    <a:srgbClr val="FFFB00"/>
                  </a:solidFill>
                </a:uFill>
                <a:latin typeface="DejaVu Sans Condensed"/>
                <a:ea typeface="DejaVu Sans Condensed"/>
                <a:cs typeface="DejaVu Sans Condensed"/>
                <a:sym typeface="DejaVu Sans Condensed"/>
              </a:defRPr>
            </a:lvl1pPr>
          </a:lstStyle>
          <a:p>
            <a:r>
              <a:rPr lang="en-US" sz="7200" dirty="0">
                <a:solidFill>
                  <a:srgbClr val="FFFF00"/>
                </a:solidFill>
              </a:rPr>
              <a:t>Mushkëri </a:t>
            </a:r>
            <a:r>
              <a:rPr lang="en-US" sz="7200" dirty="0" err="1">
                <a:solidFill>
                  <a:srgbClr val="FFFF00"/>
                </a:solidFill>
              </a:rPr>
              <a:t>zogu</a:t>
            </a:r>
            <a:r>
              <a:rPr lang="en-US" sz="7200" dirty="0">
                <a:solidFill>
                  <a:srgbClr val="FFFF00"/>
                </a:solidFill>
              </a:rPr>
              <a:t> </a:t>
            </a:r>
          </a:p>
          <a:p>
            <a:endParaRPr sz="7200" dirty="0"/>
          </a:p>
        </p:txBody>
      </p:sp>
      <p:sp>
        <p:nvSpPr>
          <p:cNvPr id="1011" name="Reptile lung"/>
          <p:cNvSpPr txBox="1"/>
          <p:nvPr/>
        </p:nvSpPr>
        <p:spPr>
          <a:xfrm>
            <a:off x="3428104" y="9217025"/>
            <a:ext cx="6223896" cy="281102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marL="40639" marR="40639" algn="ctr" defTabSz="914400">
              <a:spcBef>
                <a:spcPts val="2500"/>
              </a:spcBef>
              <a:buClr>
                <a:srgbClr val="FFFB00"/>
              </a:buClr>
              <a:buFont typeface="Arial"/>
              <a:defRPr sz="8600">
                <a:solidFill>
                  <a:srgbClr val="FFFB00"/>
                </a:solidFill>
                <a:uFill>
                  <a:solidFill>
                    <a:srgbClr val="FFFB00"/>
                  </a:solidFill>
                </a:uFill>
                <a:latin typeface="DejaVu Sans Condensed"/>
                <a:ea typeface="DejaVu Sans Condensed"/>
                <a:cs typeface="DejaVu Sans Condensed"/>
                <a:sym typeface="DejaVu Sans Condensed"/>
              </a:defRPr>
            </a:lvl1pPr>
          </a:lstStyle>
          <a:p>
            <a:r>
              <a:rPr lang="en-US" sz="8800" dirty="0">
                <a:solidFill>
                  <a:srgbClr val="FFFF00"/>
                </a:solidFill>
              </a:rPr>
              <a:t>Mushkëri </a:t>
            </a:r>
            <a:r>
              <a:rPr lang="en-US" sz="8800" dirty="0" err="1">
                <a:solidFill>
                  <a:srgbClr val="FFFF00"/>
                </a:solidFill>
              </a:rPr>
              <a:t>zvarraniku</a:t>
            </a:r>
            <a:endParaRPr lang="en-US" sz="8800" dirty="0">
              <a:solidFill>
                <a:srgbClr val="FFFF00"/>
              </a:solidFil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008"/>
                                        </p:tgtEl>
                                        <p:attrNameLst>
                                          <p:attrName>style.visibility</p:attrName>
                                        </p:attrNameLst>
                                      </p:cBhvr>
                                      <p:to>
                                        <p:strVal val="visible"/>
                                      </p:to>
                                    </p:set>
                                    <p:animEffect transition="in" filter="dissolve">
                                      <p:cBhvr>
                                        <p:cTn id="7" dur="500"/>
                                        <p:tgtEl>
                                          <p:spTgt spid="1008"/>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1010"/>
                                        </p:tgtEl>
                                        <p:attrNameLst>
                                          <p:attrName>style.visibility</p:attrName>
                                        </p:attrNameLst>
                                      </p:cBhvr>
                                      <p:to>
                                        <p:strVal val="visible"/>
                                      </p:to>
                                    </p:set>
                                    <p:animEffect transition="in" filter="dissolve">
                                      <p:cBhvr>
                                        <p:cTn id="11" dur="500"/>
                                        <p:tgtEl>
                                          <p:spTgt spid="1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8" grpId="1" animBg="1" advAuto="0"/>
      <p:bldP spid="1010" grpId="2"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 name="“Researchers at Oregon State University have made a fundamental new discovery about how birds breathe and have a lung capacity that allows for flight – and the finding means it's unlikely that birds descended from any known theropod dinosaurs.”"/>
          <p:cNvSpPr txBox="1"/>
          <p:nvPr/>
        </p:nvSpPr>
        <p:spPr>
          <a:xfrm>
            <a:off x="1903413" y="1132840"/>
            <a:ext cx="20332700" cy="8966557"/>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p>
            <a:pPr marL="40639" marR="40639" defTabSz="914400">
              <a:buClr>
                <a:srgbClr val="FFFFFF"/>
              </a:buClr>
              <a:defRPr sz="7200">
                <a:uFill>
                  <a:solidFill>
                    <a:srgbClr val="000000"/>
                  </a:solidFill>
                </a:uFill>
                <a:latin typeface="DejaVu Sans Condensed"/>
                <a:ea typeface="DejaVu Sans Condensed"/>
                <a:cs typeface="DejaVu Sans Condensed"/>
                <a:sym typeface="DejaVu Sans Condensed"/>
              </a:defRPr>
            </a:pPr>
            <a:br>
              <a:rPr lang="en-US" sz="7200" dirty="0">
                <a:sym typeface="DejaVu Sans Condensed"/>
              </a:rPr>
            </a:br>
            <a:r>
              <a:rPr lang="en-US" sz="7200" dirty="0">
                <a:solidFill>
                  <a:schemeClr val="bg1"/>
                </a:solidFill>
                <a:sym typeface="DejaVu Sans Condensed"/>
              </a:rPr>
              <a:t>"</a:t>
            </a:r>
            <a:r>
              <a:rPr lang="en-US" sz="7200" dirty="0" err="1">
                <a:solidFill>
                  <a:schemeClr val="bg1"/>
                </a:solidFill>
                <a:sym typeface="DejaVu Sans Condensed"/>
              </a:rPr>
              <a:t>Hulumtuesit</a:t>
            </a:r>
            <a:r>
              <a:rPr lang="en-US" sz="7200" dirty="0">
                <a:solidFill>
                  <a:schemeClr val="bg1"/>
                </a:solidFill>
                <a:sym typeface="DejaVu Sans Condensed"/>
              </a:rPr>
              <a:t> </a:t>
            </a:r>
            <a:r>
              <a:rPr lang="en-US" sz="7200" dirty="0" err="1">
                <a:solidFill>
                  <a:schemeClr val="bg1"/>
                </a:solidFill>
                <a:sym typeface="DejaVu Sans Condensed"/>
              </a:rPr>
              <a:t>në</a:t>
            </a:r>
            <a:r>
              <a:rPr lang="en-US" sz="7200" dirty="0">
                <a:solidFill>
                  <a:schemeClr val="bg1"/>
                </a:solidFill>
                <a:sym typeface="DejaVu Sans Condensed"/>
              </a:rPr>
              <a:t> </a:t>
            </a:r>
            <a:r>
              <a:rPr lang="en-US" sz="7200" dirty="0" err="1">
                <a:solidFill>
                  <a:schemeClr val="bg1"/>
                </a:solidFill>
                <a:sym typeface="DejaVu Sans Condensed"/>
              </a:rPr>
              <a:t>Universitetin</a:t>
            </a:r>
            <a:r>
              <a:rPr lang="en-US" sz="7200" dirty="0">
                <a:solidFill>
                  <a:schemeClr val="bg1"/>
                </a:solidFill>
                <a:sym typeface="DejaVu Sans Condensed"/>
              </a:rPr>
              <a:t> </a:t>
            </a:r>
            <a:r>
              <a:rPr lang="en-US" sz="7200" dirty="0" err="1">
                <a:solidFill>
                  <a:schemeClr val="bg1"/>
                </a:solidFill>
                <a:sym typeface="DejaVu Sans Condensed"/>
              </a:rPr>
              <a:t>Shtetëror</a:t>
            </a:r>
            <a:r>
              <a:rPr lang="en-US" sz="7200" dirty="0">
                <a:solidFill>
                  <a:schemeClr val="bg1"/>
                </a:solidFill>
                <a:sym typeface="DejaVu Sans Condensed"/>
              </a:rPr>
              <a:t> të </a:t>
            </a:r>
            <a:r>
              <a:rPr lang="en-US" sz="7200" dirty="0" err="1">
                <a:solidFill>
                  <a:schemeClr val="bg1"/>
                </a:solidFill>
                <a:sym typeface="DejaVu Sans Condensed"/>
              </a:rPr>
              <a:t>Oregonit</a:t>
            </a:r>
            <a:r>
              <a:rPr lang="en-US" sz="7200" dirty="0">
                <a:solidFill>
                  <a:schemeClr val="bg1"/>
                </a:solidFill>
                <a:sym typeface="DejaVu Sans Condensed"/>
              </a:rPr>
              <a:t> </a:t>
            </a:r>
            <a:r>
              <a:rPr lang="en-US" sz="7200" dirty="0" err="1">
                <a:solidFill>
                  <a:schemeClr val="bg1"/>
                </a:solidFill>
                <a:sym typeface="DejaVu Sans Condensed"/>
              </a:rPr>
              <a:t>kanë</a:t>
            </a:r>
            <a:r>
              <a:rPr lang="en-US" sz="7200" dirty="0">
                <a:solidFill>
                  <a:schemeClr val="bg1"/>
                </a:solidFill>
                <a:sym typeface="DejaVu Sans Condensed"/>
              </a:rPr>
              <a:t> </a:t>
            </a:r>
            <a:r>
              <a:rPr lang="en-US" sz="7200" dirty="0" err="1">
                <a:solidFill>
                  <a:schemeClr val="bg1"/>
                </a:solidFill>
                <a:sym typeface="DejaVu Sans Condensed"/>
              </a:rPr>
              <a:t>bërë</a:t>
            </a:r>
            <a:r>
              <a:rPr lang="en-US" sz="7200" dirty="0">
                <a:solidFill>
                  <a:schemeClr val="bg1"/>
                </a:solidFill>
                <a:sym typeface="DejaVu Sans Condensed"/>
              </a:rPr>
              <a:t> </a:t>
            </a:r>
            <a:r>
              <a:rPr lang="en-US" sz="7200" dirty="0" err="1">
                <a:solidFill>
                  <a:schemeClr val="bg1"/>
                </a:solidFill>
                <a:sym typeface="DejaVu Sans Condensed"/>
              </a:rPr>
              <a:t>një</a:t>
            </a:r>
            <a:r>
              <a:rPr lang="en-US" sz="7200" dirty="0">
                <a:solidFill>
                  <a:schemeClr val="bg1"/>
                </a:solidFill>
                <a:sym typeface="DejaVu Sans Condensed"/>
              </a:rPr>
              <a:t> </a:t>
            </a:r>
            <a:r>
              <a:rPr lang="en-US" sz="7200" dirty="0" err="1">
                <a:solidFill>
                  <a:schemeClr val="bg1"/>
                </a:solidFill>
                <a:sym typeface="DejaVu Sans Condensed"/>
              </a:rPr>
              <a:t>zbulim</a:t>
            </a:r>
            <a:r>
              <a:rPr lang="en-US" sz="7200" dirty="0">
                <a:solidFill>
                  <a:schemeClr val="bg1"/>
                </a:solidFill>
                <a:sym typeface="DejaVu Sans Condensed"/>
              </a:rPr>
              <a:t> të </a:t>
            </a:r>
            <a:r>
              <a:rPr lang="en-US" sz="7200" dirty="0" err="1">
                <a:solidFill>
                  <a:schemeClr val="bg1"/>
                </a:solidFill>
                <a:sym typeface="DejaVu Sans Condensed"/>
              </a:rPr>
              <a:t>ri</a:t>
            </a:r>
            <a:r>
              <a:rPr lang="en-US" sz="7200" dirty="0">
                <a:solidFill>
                  <a:schemeClr val="bg1"/>
                </a:solidFill>
                <a:sym typeface="DejaVu Sans Condensed"/>
              </a:rPr>
              <a:t> </a:t>
            </a:r>
            <a:r>
              <a:rPr lang="en-US" sz="7200" dirty="0" err="1">
                <a:solidFill>
                  <a:schemeClr val="bg1"/>
                </a:solidFill>
                <a:sym typeface="DejaVu Sans Condensed"/>
              </a:rPr>
              <a:t>themelor</a:t>
            </a:r>
            <a:r>
              <a:rPr lang="en-US" sz="7200" dirty="0">
                <a:solidFill>
                  <a:schemeClr val="bg1"/>
                </a:solidFill>
                <a:sym typeface="DejaVu Sans Condensed"/>
              </a:rPr>
              <a:t> </a:t>
            </a:r>
            <a:r>
              <a:rPr lang="en-US" sz="7200" dirty="0" err="1">
                <a:solidFill>
                  <a:schemeClr val="bg1"/>
                </a:solidFill>
                <a:sym typeface="DejaVu Sans Condensed"/>
              </a:rPr>
              <a:t>rreth</a:t>
            </a:r>
            <a:r>
              <a:rPr lang="en-US" sz="7200" dirty="0">
                <a:solidFill>
                  <a:schemeClr val="bg1"/>
                </a:solidFill>
                <a:sym typeface="DejaVu Sans Condensed"/>
              </a:rPr>
              <a:t> </a:t>
            </a:r>
            <a:r>
              <a:rPr lang="en-US" sz="7200" dirty="0" err="1">
                <a:solidFill>
                  <a:schemeClr val="bg1"/>
                </a:solidFill>
                <a:sym typeface="DejaVu Sans Condensed"/>
              </a:rPr>
              <a:t>mënyrës</a:t>
            </a:r>
            <a:r>
              <a:rPr lang="en-US" sz="7200" dirty="0">
                <a:solidFill>
                  <a:schemeClr val="bg1"/>
                </a:solidFill>
                <a:sym typeface="DejaVu Sans Condensed"/>
              </a:rPr>
              <a:t> se </a:t>
            </a:r>
            <a:r>
              <a:rPr lang="en-US" sz="7200" dirty="0" err="1">
                <a:solidFill>
                  <a:schemeClr val="bg1"/>
                </a:solidFill>
                <a:sym typeface="DejaVu Sans Condensed"/>
              </a:rPr>
              <a:t>si</a:t>
            </a:r>
            <a:r>
              <a:rPr lang="en-US" sz="7200" dirty="0">
                <a:solidFill>
                  <a:schemeClr val="bg1"/>
                </a:solidFill>
                <a:sym typeface="DejaVu Sans Condensed"/>
              </a:rPr>
              <a:t> </a:t>
            </a:r>
            <a:r>
              <a:rPr lang="en-US" sz="7200" dirty="0" err="1">
                <a:solidFill>
                  <a:schemeClr val="bg1"/>
                </a:solidFill>
                <a:sym typeface="DejaVu Sans Condensed"/>
              </a:rPr>
              <a:t>zogjtë</a:t>
            </a:r>
            <a:r>
              <a:rPr lang="en-US" sz="7200" dirty="0">
                <a:solidFill>
                  <a:schemeClr val="bg1"/>
                </a:solidFill>
                <a:sym typeface="DejaVu Sans Condensed"/>
              </a:rPr>
              <a:t> </a:t>
            </a:r>
            <a:r>
              <a:rPr lang="en-US" sz="7200" dirty="0" err="1">
                <a:solidFill>
                  <a:schemeClr val="bg1"/>
                </a:solidFill>
                <a:sym typeface="DejaVu Sans Condensed"/>
              </a:rPr>
              <a:t>marrin</a:t>
            </a:r>
            <a:r>
              <a:rPr lang="en-US" sz="7200" dirty="0">
                <a:solidFill>
                  <a:schemeClr val="bg1"/>
                </a:solidFill>
                <a:sym typeface="DejaVu Sans Condensed"/>
              </a:rPr>
              <a:t> </a:t>
            </a:r>
            <a:r>
              <a:rPr lang="en-US" sz="7200" dirty="0" err="1">
                <a:solidFill>
                  <a:schemeClr val="bg1"/>
                </a:solidFill>
                <a:sym typeface="DejaVu Sans Condensed"/>
              </a:rPr>
              <a:t>frymë</a:t>
            </a:r>
            <a:r>
              <a:rPr lang="en-US" sz="7200" dirty="0">
                <a:solidFill>
                  <a:schemeClr val="bg1"/>
                </a:solidFill>
                <a:sym typeface="DejaVu Sans Condensed"/>
              </a:rPr>
              <a:t> </a:t>
            </a:r>
            <a:r>
              <a:rPr lang="en-US" sz="7200" dirty="0" err="1">
                <a:solidFill>
                  <a:schemeClr val="bg1"/>
                </a:solidFill>
                <a:sym typeface="DejaVu Sans Condensed"/>
              </a:rPr>
              <a:t>dhe</a:t>
            </a:r>
            <a:r>
              <a:rPr lang="en-US" sz="7200" dirty="0">
                <a:solidFill>
                  <a:schemeClr val="bg1"/>
                </a:solidFill>
                <a:sym typeface="DejaVu Sans Condensed"/>
              </a:rPr>
              <a:t> </a:t>
            </a:r>
            <a:r>
              <a:rPr lang="en-US" sz="7200" dirty="0" err="1">
                <a:solidFill>
                  <a:schemeClr val="bg1"/>
                </a:solidFill>
                <a:sym typeface="DejaVu Sans Condensed"/>
              </a:rPr>
              <a:t>kanë</a:t>
            </a:r>
            <a:r>
              <a:rPr lang="en-US" sz="7200" dirty="0">
                <a:solidFill>
                  <a:schemeClr val="bg1"/>
                </a:solidFill>
                <a:sym typeface="DejaVu Sans Condensed"/>
              </a:rPr>
              <a:t> </a:t>
            </a:r>
            <a:r>
              <a:rPr lang="en-US" sz="7200" dirty="0" err="1">
                <a:solidFill>
                  <a:schemeClr val="bg1"/>
                </a:solidFill>
                <a:sym typeface="DejaVu Sans Condensed"/>
              </a:rPr>
              <a:t>një</a:t>
            </a:r>
            <a:r>
              <a:rPr lang="en-US" sz="7200" dirty="0">
                <a:solidFill>
                  <a:schemeClr val="bg1"/>
                </a:solidFill>
                <a:sym typeface="DejaVu Sans Condensed"/>
              </a:rPr>
              <a:t> </a:t>
            </a:r>
            <a:r>
              <a:rPr lang="en-US" sz="7200" dirty="0" err="1">
                <a:solidFill>
                  <a:schemeClr val="bg1"/>
                </a:solidFill>
                <a:sym typeface="DejaVu Sans Condensed"/>
              </a:rPr>
              <a:t>kapacitet</a:t>
            </a:r>
            <a:r>
              <a:rPr lang="en-US" sz="7200" dirty="0">
                <a:solidFill>
                  <a:schemeClr val="bg1"/>
                </a:solidFill>
                <a:sym typeface="DejaVu Sans Condensed"/>
              </a:rPr>
              <a:t> të </a:t>
            </a:r>
            <a:r>
              <a:rPr lang="en-US" sz="7200" dirty="0" err="1">
                <a:solidFill>
                  <a:schemeClr val="bg1"/>
                </a:solidFill>
                <a:sym typeface="DejaVu Sans Condensed"/>
              </a:rPr>
              <a:t>mushkërive</a:t>
            </a:r>
            <a:r>
              <a:rPr lang="en-US" sz="7200" dirty="0">
                <a:solidFill>
                  <a:schemeClr val="bg1"/>
                </a:solidFill>
                <a:sym typeface="DejaVu Sans Condensed"/>
              </a:rPr>
              <a:t> </a:t>
            </a:r>
            <a:r>
              <a:rPr lang="en-US" sz="7200" dirty="0" err="1">
                <a:solidFill>
                  <a:schemeClr val="bg1"/>
                </a:solidFill>
                <a:sym typeface="DejaVu Sans Condensed"/>
              </a:rPr>
              <a:t>që</a:t>
            </a:r>
            <a:r>
              <a:rPr lang="en-US" sz="7200" dirty="0">
                <a:solidFill>
                  <a:schemeClr val="bg1"/>
                </a:solidFill>
                <a:sym typeface="DejaVu Sans Condensed"/>
              </a:rPr>
              <a:t> </a:t>
            </a:r>
            <a:r>
              <a:rPr lang="en-US" sz="7200" dirty="0" err="1">
                <a:solidFill>
                  <a:schemeClr val="bg1"/>
                </a:solidFill>
                <a:sym typeface="DejaVu Sans Condensed"/>
              </a:rPr>
              <a:t>lejon</a:t>
            </a:r>
            <a:r>
              <a:rPr lang="en-US" sz="7200" dirty="0">
                <a:solidFill>
                  <a:schemeClr val="bg1"/>
                </a:solidFill>
                <a:sym typeface="DejaVu Sans Condensed"/>
              </a:rPr>
              <a:t> </a:t>
            </a:r>
            <a:r>
              <a:rPr lang="en-US" sz="7200" dirty="0" err="1">
                <a:solidFill>
                  <a:schemeClr val="bg1"/>
                </a:solidFill>
                <a:sym typeface="DejaVu Sans Condensed"/>
              </a:rPr>
              <a:t>fluturimin</a:t>
            </a:r>
            <a:r>
              <a:rPr lang="en-US" sz="7200" dirty="0">
                <a:solidFill>
                  <a:schemeClr val="bg1"/>
                </a:solidFill>
                <a:sym typeface="DejaVu Sans Condensed"/>
              </a:rPr>
              <a:t> - </a:t>
            </a:r>
            <a:r>
              <a:rPr lang="en-US" sz="7200" dirty="0" err="1">
                <a:solidFill>
                  <a:schemeClr val="bg1"/>
                </a:solidFill>
                <a:sym typeface="DejaVu Sans Condensed"/>
              </a:rPr>
              <a:t>dhe</a:t>
            </a:r>
            <a:r>
              <a:rPr lang="en-US" sz="7200" dirty="0">
                <a:solidFill>
                  <a:schemeClr val="bg1"/>
                </a:solidFill>
                <a:sym typeface="DejaVu Sans Condensed"/>
              </a:rPr>
              <a:t> </a:t>
            </a:r>
            <a:r>
              <a:rPr lang="en-US" sz="7200" dirty="0" err="1">
                <a:solidFill>
                  <a:schemeClr val="bg1"/>
                </a:solidFill>
                <a:sym typeface="DejaVu Sans Condensed"/>
              </a:rPr>
              <a:t>gjetja</a:t>
            </a:r>
            <a:r>
              <a:rPr lang="en-US" sz="7200" dirty="0">
                <a:solidFill>
                  <a:schemeClr val="bg1"/>
                </a:solidFill>
                <a:sym typeface="DejaVu Sans Condensed"/>
              </a:rPr>
              <a:t> do </a:t>
            </a:r>
            <a:r>
              <a:rPr lang="en-US" sz="7200" dirty="0" err="1">
                <a:solidFill>
                  <a:schemeClr val="bg1"/>
                </a:solidFill>
                <a:sym typeface="DejaVu Sans Condensed"/>
              </a:rPr>
              <a:t>të</a:t>
            </a:r>
            <a:r>
              <a:rPr lang="en-US" sz="7200" dirty="0">
                <a:solidFill>
                  <a:schemeClr val="bg1"/>
                </a:solidFill>
                <a:sym typeface="DejaVu Sans Condensed"/>
              </a:rPr>
              <a:t> </a:t>
            </a:r>
            <a:r>
              <a:rPr lang="en-US" sz="7200" dirty="0" err="1">
                <a:solidFill>
                  <a:schemeClr val="bg1"/>
                </a:solidFill>
                <a:sym typeface="DejaVu Sans Condensed"/>
              </a:rPr>
              <a:t>thotë</a:t>
            </a:r>
            <a:r>
              <a:rPr lang="en-US" sz="7200" dirty="0">
                <a:solidFill>
                  <a:schemeClr val="bg1"/>
                </a:solidFill>
                <a:sym typeface="DejaVu Sans Condensed"/>
              </a:rPr>
              <a:t> se </a:t>
            </a:r>
            <a:r>
              <a:rPr lang="en-US" sz="7200" dirty="0" err="1">
                <a:solidFill>
                  <a:srgbClr val="FFFF00"/>
                </a:solidFill>
                <a:sym typeface="DejaVu Sans Condensed"/>
              </a:rPr>
              <a:t>nuk</a:t>
            </a:r>
            <a:r>
              <a:rPr lang="en-US" sz="7200" dirty="0">
                <a:solidFill>
                  <a:srgbClr val="FFFF00"/>
                </a:solidFill>
                <a:sym typeface="DejaVu Sans Condensed"/>
              </a:rPr>
              <a:t> ka </a:t>
            </a:r>
            <a:r>
              <a:rPr lang="en-US" sz="7200" dirty="0" err="1">
                <a:solidFill>
                  <a:srgbClr val="FFFF00"/>
                </a:solidFill>
                <a:sym typeface="DejaVu Sans Condensed"/>
              </a:rPr>
              <a:t>gjasa</a:t>
            </a:r>
            <a:r>
              <a:rPr lang="en-US" sz="7200" dirty="0">
                <a:solidFill>
                  <a:srgbClr val="FFFF00"/>
                </a:solidFill>
                <a:sym typeface="DejaVu Sans Condensed"/>
              </a:rPr>
              <a:t> </a:t>
            </a:r>
            <a:r>
              <a:rPr lang="en-US" sz="7200" dirty="0" err="1">
                <a:solidFill>
                  <a:schemeClr val="bg1"/>
                </a:solidFill>
                <a:sym typeface="DejaVu Sans Condensed"/>
              </a:rPr>
              <a:t>që</a:t>
            </a:r>
            <a:r>
              <a:rPr lang="en-US" sz="7200" dirty="0">
                <a:solidFill>
                  <a:schemeClr val="bg1"/>
                </a:solidFill>
                <a:sym typeface="DejaVu Sans Condensed"/>
              </a:rPr>
              <a:t> </a:t>
            </a:r>
            <a:r>
              <a:rPr lang="en-US" sz="7200" dirty="0" err="1">
                <a:solidFill>
                  <a:schemeClr val="bg1"/>
                </a:solidFill>
                <a:sym typeface="DejaVu Sans Condensed"/>
              </a:rPr>
              <a:t>zogjtë</a:t>
            </a:r>
            <a:r>
              <a:rPr lang="en-US" sz="7200" dirty="0">
                <a:solidFill>
                  <a:schemeClr val="bg1"/>
                </a:solidFill>
                <a:sym typeface="DejaVu Sans Condensed"/>
              </a:rPr>
              <a:t> </a:t>
            </a:r>
            <a:r>
              <a:rPr lang="en-US" sz="7200" dirty="0" err="1">
                <a:solidFill>
                  <a:schemeClr val="bg1"/>
                </a:solidFill>
                <a:sym typeface="DejaVu Sans Condensed"/>
              </a:rPr>
              <a:t>të</a:t>
            </a:r>
            <a:r>
              <a:rPr lang="en-US" sz="7200" dirty="0">
                <a:solidFill>
                  <a:schemeClr val="bg1"/>
                </a:solidFill>
                <a:sym typeface="DejaVu Sans Condensed"/>
              </a:rPr>
              <a:t> </a:t>
            </a:r>
            <a:r>
              <a:rPr lang="en-US" sz="7200" dirty="0" err="1">
                <a:solidFill>
                  <a:schemeClr val="bg1"/>
                </a:solidFill>
                <a:sym typeface="DejaVu Sans Condensed"/>
              </a:rPr>
              <a:t>kenë</a:t>
            </a:r>
            <a:r>
              <a:rPr lang="en-US" sz="7200" dirty="0">
                <a:solidFill>
                  <a:schemeClr val="bg1"/>
                </a:solidFill>
                <a:uFill>
                  <a:solidFill>
                    <a:srgbClr val="FFFFFF"/>
                  </a:solidFill>
                </a:uFill>
                <a:sym typeface="DejaVu Sans Condensed"/>
              </a:rPr>
              <a:t> </a:t>
            </a:r>
            <a:r>
              <a:rPr lang="en-US" sz="7200" dirty="0" err="1">
                <a:solidFill>
                  <a:schemeClr val="bg1"/>
                </a:solidFill>
                <a:sym typeface="DejaVu Sans Condensed"/>
              </a:rPr>
              <a:t>ardhë</a:t>
            </a:r>
            <a:r>
              <a:rPr lang="en-US" sz="7200" dirty="0">
                <a:solidFill>
                  <a:schemeClr val="bg1"/>
                </a:solidFill>
                <a:sym typeface="DejaVu Sans Condensed"/>
              </a:rPr>
              <a:t> </a:t>
            </a:r>
            <a:r>
              <a:rPr lang="en-US" sz="7200" dirty="0" err="1">
                <a:solidFill>
                  <a:schemeClr val="bg1"/>
                </a:solidFill>
                <a:sym typeface="DejaVu Sans Condensed"/>
              </a:rPr>
              <a:t>nga</a:t>
            </a:r>
            <a:r>
              <a:rPr lang="en-US" sz="7200" dirty="0">
                <a:solidFill>
                  <a:schemeClr val="bg1"/>
                </a:solidFill>
                <a:sym typeface="DejaVu Sans Condensed"/>
              </a:rPr>
              <a:t> </a:t>
            </a:r>
            <a:r>
              <a:rPr lang="en-US" sz="7200" dirty="0" err="1">
                <a:solidFill>
                  <a:schemeClr val="bg1"/>
                </a:solidFill>
                <a:sym typeface="DejaVu Sans Condensed"/>
              </a:rPr>
              <a:t>ndonjeri</a:t>
            </a:r>
            <a:r>
              <a:rPr lang="en-US" sz="7200" dirty="0">
                <a:solidFill>
                  <a:schemeClr val="bg1"/>
                </a:solidFill>
                <a:sym typeface="DejaVu Sans Condensed"/>
              </a:rPr>
              <a:t> </a:t>
            </a:r>
            <a:r>
              <a:rPr lang="en-US" sz="7200" dirty="0" err="1">
                <a:solidFill>
                  <a:schemeClr val="bg1"/>
                </a:solidFill>
                <a:sym typeface="DejaVu Sans Condensed"/>
              </a:rPr>
              <a:t>prej</a:t>
            </a:r>
            <a:r>
              <a:rPr lang="en-US" sz="7200" dirty="0">
                <a:solidFill>
                  <a:schemeClr val="bg1"/>
                </a:solidFill>
                <a:sym typeface="DejaVu Sans Condensed"/>
              </a:rPr>
              <a:t> </a:t>
            </a:r>
            <a:r>
              <a:rPr lang="en-US" sz="7200" dirty="0" err="1">
                <a:solidFill>
                  <a:schemeClr val="bg1"/>
                </a:solidFill>
                <a:sym typeface="DejaVu Sans Condensed"/>
              </a:rPr>
              <a:t>dinosaurëve</a:t>
            </a:r>
            <a:r>
              <a:rPr lang="en-US" sz="7200" dirty="0">
                <a:solidFill>
                  <a:schemeClr val="bg1"/>
                </a:solidFill>
                <a:sym typeface="DejaVu Sans Condensed"/>
              </a:rPr>
              <a:t> të</a:t>
            </a:r>
            <a:r>
              <a:rPr lang="en-US" sz="7200" dirty="0">
                <a:solidFill>
                  <a:schemeClr val="bg1"/>
                </a:solidFill>
                <a:uFill>
                  <a:solidFill>
                    <a:srgbClr val="FFFFFF"/>
                  </a:solidFill>
                </a:uFill>
                <a:sym typeface="DejaVu Sans Condensed"/>
              </a:rPr>
              <a:t> </a:t>
            </a:r>
            <a:r>
              <a:rPr lang="en-US" sz="7200" dirty="0" err="1">
                <a:solidFill>
                  <a:schemeClr val="bg1"/>
                </a:solidFill>
                <a:sym typeface="DejaVu Sans Condensed"/>
              </a:rPr>
              <a:t>njohur</a:t>
            </a:r>
            <a:r>
              <a:rPr lang="en-US" sz="7200" dirty="0">
                <a:solidFill>
                  <a:schemeClr val="bg1"/>
                </a:solidFill>
                <a:sym typeface="DejaVu Sans Condensed"/>
              </a:rPr>
              <a:t> theropodë</a:t>
            </a:r>
            <a:endParaRPr dirty="0">
              <a:solidFill>
                <a:schemeClr val="bg1"/>
              </a:solidFill>
              <a:uFill>
                <a:solidFill>
                  <a:srgbClr val="FFFFFF"/>
                </a:solidFill>
              </a:uFill>
            </a:endParaRPr>
          </a:p>
        </p:txBody>
      </p:sp>
      <p:sp>
        <p:nvSpPr>
          <p:cNvPr id="1016" name="“Discovery Raises New Doubts About Dinosaur-Bird Links,” www.sciencedaily.com, 2009 June 9."/>
          <p:cNvSpPr txBox="1"/>
          <p:nvPr/>
        </p:nvSpPr>
        <p:spPr>
          <a:xfrm>
            <a:off x="2132012" y="10852150"/>
            <a:ext cx="20104101" cy="157992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marL="40639" marR="40639" defTabSz="914400">
              <a:buClr>
                <a:srgbClr val="FFFFFF"/>
              </a:buClr>
              <a:buFont typeface="Arial"/>
              <a:defRPr sz="4800">
                <a:uFill>
                  <a:solidFill>
                    <a:srgbClr val="000000"/>
                  </a:solidFill>
                </a:uFill>
                <a:latin typeface="DejaVu Sans Condensed"/>
                <a:ea typeface="DejaVu Sans Condensed"/>
                <a:cs typeface="DejaVu Sans Condensed"/>
                <a:sym typeface="DejaVu Sans Condensed"/>
              </a:defRPr>
            </a:pPr>
            <a:r>
              <a:rPr dirty="0">
                <a:solidFill>
                  <a:srgbClr val="FFFFFF"/>
                </a:solidFill>
                <a:effectLst>
                  <a:outerShdw blurRad="12700" dist="25400" dir="2700000" rotWithShape="0">
                    <a:srgbClr val="929292"/>
                  </a:outerShdw>
                </a:effectLst>
                <a:uFill>
                  <a:solidFill>
                    <a:srgbClr val="FFFFFF"/>
                  </a:solidFill>
                </a:uFill>
              </a:rPr>
              <a:t>“Discovery Raises </a:t>
            </a:r>
            <a:r>
              <a:rPr dirty="0" err="1">
                <a:solidFill>
                  <a:srgbClr val="FFFFFF"/>
                </a:solidFill>
                <a:effectLst>
                  <a:outerShdw blurRad="12700" dist="25400" dir="2700000" rotWithShape="0">
                    <a:srgbClr val="929292"/>
                  </a:outerShdw>
                </a:effectLst>
                <a:uFill>
                  <a:solidFill>
                    <a:srgbClr val="FFFFFF"/>
                  </a:solidFill>
                </a:uFill>
              </a:rPr>
              <a:t>Ne</a:t>
            </a:r>
            <a:r>
              <a:rPr lang="en-US" dirty="0" err="1">
                <a:solidFill>
                  <a:srgbClr val="FFFFFF"/>
                </a:solidFill>
                <a:effectLst>
                  <a:outerShdw blurRad="12700" dist="25400" dir="2700000" rotWithShape="0">
                    <a:srgbClr val="929292"/>
                  </a:outerShdw>
                </a:effectLst>
                <a:uFill>
                  <a:solidFill>
                    <a:srgbClr val="FFFFFF"/>
                  </a:solidFill>
                </a:uFill>
              </a:rPr>
              <a:t>ë</a:t>
            </a:r>
            <a:r>
              <a:rPr dirty="0">
                <a:solidFill>
                  <a:srgbClr val="FFFFFF"/>
                </a:solidFill>
                <a:effectLst>
                  <a:outerShdw blurRad="12700" dist="25400" dir="2700000" rotWithShape="0">
                    <a:srgbClr val="929292"/>
                  </a:outerShdw>
                </a:effectLst>
                <a:uFill>
                  <a:solidFill>
                    <a:srgbClr val="FFFFFF"/>
                  </a:solidFill>
                </a:uFill>
              </a:rPr>
              <a:t> Doubts About Dinosaur-Bird Links,” </a:t>
            </a:r>
            <a:r>
              <a:rPr lang="en-US" dirty="0">
                <a:solidFill>
                  <a:srgbClr val="FFFFFF"/>
                </a:solidFill>
                <a:effectLst>
                  <a:outerShdw blurRad="12700" dist="25400" dir="2700000" rotWithShape="0">
                    <a:srgbClr val="929292"/>
                  </a:outerShdw>
                </a:effectLst>
                <a:uFill>
                  <a:solidFill>
                    <a:srgbClr val="FFFFFF"/>
                  </a:solidFill>
                </a:uFill>
              </a:rPr>
              <a:t>ëëë</a:t>
            </a:r>
            <a:r>
              <a:rPr dirty="0">
                <a:solidFill>
                  <a:srgbClr val="FFFFFF"/>
                </a:solidFill>
                <a:effectLst>
                  <a:outerShdw blurRad="12700" dist="25400" dir="2700000" rotWithShape="0">
                    <a:srgbClr val="929292"/>
                  </a:outerShdw>
                </a:effectLst>
                <a:uFill>
                  <a:solidFill>
                    <a:srgbClr val="FFFFFF"/>
                  </a:solidFill>
                </a:uFill>
              </a:rPr>
              <a:t>.sciencedaily.com, 2009 June 9.</a:t>
            </a:r>
            <a:r>
              <a:rPr dirty="0">
                <a:solidFill>
                  <a:srgbClr val="FFFFFF"/>
                </a:solidFill>
                <a:uFill>
                  <a:solidFill>
                    <a:srgbClr val="FFFFFF"/>
                  </a:solidFill>
                </a:uFill>
              </a:rPr>
              <a:t>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1600_AiGLogo_Slide_NavyWhite.png" descr="1600_AiGLogo_Slide_NavyWhite.png"/>
          <p:cNvPicPr>
            <a:picLocks noChangeAspect="1"/>
          </p:cNvPicPr>
          <p:nvPr/>
        </p:nvPicPr>
        <p:blipFill>
          <a:blip r:embed="rId2"/>
          <a:stretch>
            <a:fillRect/>
          </a:stretch>
        </p:blipFill>
        <p:spPr>
          <a:xfrm>
            <a:off x="-58229" y="-39652"/>
            <a:ext cx="24500458" cy="13795304"/>
          </a:xfrm>
          <a:prstGeom prst="rect">
            <a:avLst/>
          </a:prstGeom>
          <a:ln w="12700">
            <a:miter lim="400000"/>
          </a:ln>
        </p:spPr>
      </p:pic>
    </p:spTree>
    <p:extLst>
      <p:ext uri="{BB962C8B-B14F-4D97-AF65-F5344CB8AC3E}">
        <p14:creationId xmlns:p14="http://schemas.microsoft.com/office/powerpoint/2010/main" val="85509166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reptile flies from tree3.jpg" descr="reptile flies from tree3.jpg"/>
          <p:cNvPicPr>
            <a:picLocks noChangeAspect="1"/>
          </p:cNvPicPr>
          <p:nvPr/>
        </p:nvPicPr>
        <p:blipFill>
          <a:blip r:embed="rId3"/>
          <a:srcRect b="3947"/>
          <a:stretch>
            <a:fillRect/>
          </a:stretch>
        </p:blipFill>
        <p:spPr>
          <a:xfrm>
            <a:off x="1012825" y="609600"/>
            <a:ext cx="12361276" cy="12496800"/>
          </a:xfrm>
          <a:prstGeom prst="rect">
            <a:avLst/>
          </a:prstGeom>
          <a:ln w="12700">
            <a:miter lim="400000"/>
          </a:ln>
        </p:spPr>
      </p:pic>
      <p:pic>
        <p:nvPicPr>
          <p:cNvPr id="5" name="OHJ-98-14-00117.jpg" descr="OHJ-98-14-00117.jpg">
            <a:extLst>
              <a:ext uri="{FF2B5EF4-FFF2-40B4-BE49-F238E27FC236}">
                <a16:creationId xmlns:a16="http://schemas.microsoft.com/office/drawing/2014/main" id="{B437D248-A9D0-7047-8F0B-10FEAD051A08}"/>
              </a:ext>
            </a:extLst>
          </p:cNvPr>
          <p:cNvPicPr>
            <a:picLocks noChangeAspect="1"/>
          </p:cNvPicPr>
          <p:nvPr/>
        </p:nvPicPr>
        <p:blipFill>
          <a:blip r:embed="rId4"/>
          <a:stretch>
            <a:fillRect/>
          </a:stretch>
        </p:blipFill>
        <p:spPr>
          <a:xfrm>
            <a:off x="13999058" y="610062"/>
            <a:ext cx="9503035" cy="12496800"/>
          </a:xfrm>
          <a:prstGeom prst="rect">
            <a:avLst/>
          </a:prstGeom>
          <a:ln w="25400">
            <a:solidFill>
              <a:srgbClr val="FFFFFF"/>
            </a:solidFill>
            <a:miter lim="400000"/>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7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Tricerakeete.jpg" descr="Tricerakeete.jpg"/>
          <p:cNvPicPr>
            <a:picLocks noChangeAspect="1"/>
          </p:cNvPicPr>
          <p:nvPr/>
        </p:nvPicPr>
        <p:blipFill>
          <a:blip r:embed="rId2"/>
          <a:stretch>
            <a:fillRect/>
          </a:stretch>
        </p:blipFill>
        <p:spPr>
          <a:xfrm>
            <a:off x="14439900" y="660400"/>
            <a:ext cx="8775700" cy="12393164"/>
          </a:xfrm>
          <a:prstGeom prst="rect">
            <a:avLst/>
          </a:prstGeom>
          <a:ln w="25400">
            <a:solidFill>
              <a:srgbClr val="FFFFFF"/>
            </a:solidFill>
            <a:miter lim="400000"/>
          </a:ln>
        </p:spPr>
      </p:pic>
      <p:grpSp>
        <p:nvGrpSpPr>
          <p:cNvPr id="1037" name="Group"/>
          <p:cNvGrpSpPr/>
          <p:nvPr/>
        </p:nvGrpSpPr>
        <p:grpSpPr>
          <a:xfrm>
            <a:off x="15405100" y="11676577"/>
            <a:ext cx="6858003" cy="1582224"/>
            <a:chOff x="0" y="0"/>
            <a:chExt cx="6858002" cy="1582223"/>
          </a:xfrm>
        </p:grpSpPr>
        <p:sp>
          <p:nvSpPr>
            <p:cNvPr id="1035" name="Rectangle"/>
            <p:cNvSpPr/>
            <p:nvPr/>
          </p:nvSpPr>
          <p:spPr>
            <a:xfrm>
              <a:off x="0" y="311118"/>
              <a:ext cx="6858003" cy="1043610"/>
            </a:xfrm>
            <a:prstGeom prst="rect">
              <a:avLst/>
            </a:prstGeom>
            <a:solidFill>
              <a:srgbClr val="407700"/>
            </a:solidFill>
            <a:ln w="28575" cap="flat">
              <a:solidFill>
                <a:srgbClr val="000000"/>
              </a:solidFill>
              <a:prstDash val="solid"/>
              <a:miter lim="400000"/>
            </a:ln>
            <a:effectLst/>
          </p:spPr>
          <p:txBody>
            <a:bodyPr wrap="square" lIns="50800" tIns="50800" rIns="50800" bIns="50800" numCol="1" anchor="ctr">
              <a:noAutofit/>
            </a:bodyPr>
            <a:lstStyle/>
            <a:p>
              <a:pPr marL="40639" marR="40639" defTabSz="914400">
                <a:defRPr sz="2400">
                  <a:solidFill>
                    <a:srgbClr val="FFFFFF"/>
                  </a:solidFill>
                  <a:uFill>
                    <a:solidFill>
                      <a:srgbClr val="FFFFFF"/>
                    </a:solidFill>
                  </a:uFill>
                  <a:latin typeface="Arial"/>
                  <a:ea typeface="Arial"/>
                  <a:cs typeface="Arial"/>
                  <a:sym typeface="Arial"/>
                </a:defRPr>
              </a:pPr>
              <a:endParaRPr/>
            </a:p>
          </p:txBody>
        </p:sp>
        <p:sp>
          <p:nvSpPr>
            <p:cNvPr id="1036" name="Tricerakeet"/>
            <p:cNvSpPr txBox="1"/>
            <p:nvPr/>
          </p:nvSpPr>
          <p:spPr>
            <a:xfrm>
              <a:off x="229175" y="0"/>
              <a:ext cx="6400801" cy="15822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marL="40639" marR="40639" algn="ctr" defTabSz="914400">
                <a:buClr>
                  <a:srgbClr val="FFFFFF"/>
                </a:buClr>
                <a:buFont typeface="Helvetica"/>
                <a:defRPr sz="7200">
                  <a:solidFill>
                    <a:srgbClr val="FFFFFF"/>
                  </a:solidFill>
                  <a:effectLst>
                    <a:outerShdw blurRad="12700" dist="25400" dir="2700000" rotWithShape="0">
                      <a:srgbClr val="000000"/>
                    </a:outerShdw>
                  </a:effectLst>
                  <a:uFill>
                    <a:solidFill>
                      <a:srgbClr val="FFFFFF"/>
                    </a:solidFill>
                  </a:uFill>
                  <a:latin typeface="Arial"/>
                  <a:ea typeface="Arial"/>
                  <a:cs typeface="Arial"/>
                  <a:sym typeface="Arial"/>
                </a:defRPr>
              </a:lvl1pPr>
            </a:lstStyle>
            <a:p>
              <a:r>
                <a:t>Tricerakeet</a:t>
              </a:r>
            </a:p>
          </p:txBody>
        </p:sp>
      </p:grpSp>
      <p:sp>
        <p:nvSpPr>
          <p:cNvPr id="1038" name="“Keep Warm” Theory"/>
          <p:cNvSpPr txBox="1">
            <a:spLocks noGrp="1"/>
          </p:cNvSpPr>
          <p:nvPr>
            <p:ph type="ctrTitle"/>
          </p:nvPr>
        </p:nvSpPr>
        <p:spPr>
          <a:xfrm>
            <a:off x="1600200" y="914400"/>
            <a:ext cx="11518900" cy="1981200"/>
          </a:xfrm>
          <a:prstGeom prst="rect">
            <a:avLst/>
          </a:prstGeom>
          <a:effectLst/>
        </p:spPr>
        <p:txBody>
          <a:bodyPr lIns="50800" tIns="50800" rIns="50800" bIns="50800" anchor="ctr"/>
          <a:lstStyle>
            <a:lvl1pPr marL="40639" marR="40639" algn="ctr" defTabSz="914400">
              <a:lnSpc>
                <a:spcPct val="90000"/>
              </a:lnSpc>
              <a:defRPr sz="7200">
                <a:solidFill>
                  <a:srgbClr val="FFFB00"/>
                </a:solidFill>
                <a:effectLst>
                  <a:outerShdw blurRad="12700" dist="25400" dir="2700000" rotWithShape="0">
                    <a:srgbClr val="000000"/>
                  </a:outerShdw>
                </a:effectLst>
                <a:uFill>
                  <a:solidFill>
                    <a:srgbClr val="FFFB00"/>
                  </a:solidFill>
                </a:uFill>
                <a:latin typeface="DejaVu Sans Condensed"/>
                <a:ea typeface="DejaVu Sans Condensed"/>
                <a:cs typeface="DejaVu Sans Condensed"/>
                <a:sym typeface="DejaVu Sans Condensed"/>
              </a:defRPr>
            </a:lvl1pPr>
          </a:lstStyle>
          <a:p>
            <a:pPr>
              <a:defRPr>
                <a:effectLst/>
              </a:defRPr>
            </a:pPr>
            <a:r>
              <a:rPr lang="en-US" dirty="0"/>
              <a:t>Teoria </a:t>
            </a:r>
            <a:r>
              <a:rPr lang="ja-JP" altLang="en-US" dirty="0">
                <a:latin typeface="Arial" panose="020B0604020202020204" pitchFamily="34" charset="0"/>
              </a:rPr>
              <a:t>“</a:t>
            </a:r>
            <a:r>
              <a:rPr lang="en-US" altLang="ja-JP" dirty="0" err="1"/>
              <a:t>Mbaje</a:t>
            </a:r>
            <a:r>
              <a:rPr lang="en-US" altLang="ja-JP" dirty="0"/>
              <a:t> </a:t>
            </a:r>
            <a:r>
              <a:rPr lang="en-US" altLang="ja-JP" dirty="0" err="1"/>
              <a:t>ngrohtë</a:t>
            </a:r>
            <a:r>
              <a:rPr lang="ja-JP" altLang="en-US" dirty="0">
                <a:latin typeface="Arial" panose="020B0604020202020204" pitchFamily="34" charset="0"/>
              </a:rPr>
              <a:t>”</a:t>
            </a:r>
            <a:r>
              <a:rPr lang="en-US" altLang="ja-JP" dirty="0"/>
              <a:t> </a:t>
            </a:r>
            <a:endParaRPr dirty="0">
              <a:effectLst>
                <a:outerShdw blurRad="12700" dist="25400" dir="2700000" rotWithShape="0">
                  <a:srgbClr val="000000"/>
                </a:outerShdw>
              </a:effectLst>
            </a:endParaRPr>
          </a:p>
        </p:txBody>
      </p:sp>
      <p:sp>
        <p:nvSpPr>
          <p:cNvPr id="1039" name="“Indeed, the simplest and most profound objection to all thermoregulatory theories is: why feathers?  Feathers are extremely complex both structurally and embryologically.”…"/>
          <p:cNvSpPr txBox="1"/>
          <p:nvPr/>
        </p:nvSpPr>
        <p:spPr>
          <a:xfrm>
            <a:off x="1168400" y="3111500"/>
            <a:ext cx="12987780" cy="7366119"/>
          </a:xfrm>
          <a:prstGeom prst="rect">
            <a:avLst/>
          </a:prstGeom>
          <a:solidFill>
            <a:srgbClr val="FFFDA9"/>
          </a:solidFill>
          <a:ln w="38100">
            <a:solidFill>
              <a:srgbClr val="000000"/>
            </a:solidFill>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p>
            <a:pPr marL="422275">
              <a:spcBef>
                <a:spcPct val="0"/>
              </a:spcBef>
            </a:pPr>
            <a:r>
              <a:rPr lang="ja-JP" altLang="en-US" sz="6600" dirty="0">
                <a:solidFill>
                  <a:schemeClr val="tx1"/>
                </a:solidFill>
                <a:latin typeface="Arial" panose="020B0604020202020204" pitchFamily="34" charset="0"/>
              </a:rPr>
              <a:t>“</a:t>
            </a:r>
            <a:r>
              <a:rPr lang="en-US" altLang="ja-JP" sz="6600" dirty="0" err="1">
                <a:solidFill>
                  <a:schemeClr val="tx1"/>
                </a:solidFill>
                <a:latin typeface="BD Jurassic" pitchFamily="2" charset="0"/>
              </a:rPr>
              <a:t>Në</a:t>
            </a:r>
            <a:r>
              <a:rPr lang="en-US" altLang="ja-JP" sz="6600" dirty="0">
                <a:solidFill>
                  <a:schemeClr val="tx1"/>
                </a:solidFill>
                <a:latin typeface="BD Jurassic" pitchFamily="2" charset="0"/>
              </a:rPr>
              <a:t> të </a:t>
            </a:r>
            <a:r>
              <a:rPr lang="en-US" altLang="ja-JP" sz="6600" dirty="0" err="1">
                <a:solidFill>
                  <a:schemeClr val="tx1"/>
                </a:solidFill>
                <a:latin typeface="BD Jurassic" pitchFamily="2" charset="0"/>
              </a:rPr>
              <a:t>vërtetë</a:t>
            </a:r>
            <a:r>
              <a:rPr lang="en-US" altLang="ja-JP" sz="6600" dirty="0">
                <a:solidFill>
                  <a:schemeClr val="tx1"/>
                </a:solidFill>
                <a:latin typeface="BD Jurassic" pitchFamily="2" charset="0"/>
              </a:rPr>
              <a:t> </a:t>
            </a:r>
            <a:r>
              <a:rPr lang="en-US" altLang="ja-JP" sz="6600" dirty="0" err="1">
                <a:solidFill>
                  <a:schemeClr val="tx1"/>
                </a:solidFill>
                <a:latin typeface="BD Jurassic" pitchFamily="2" charset="0"/>
              </a:rPr>
              <a:t>kundërshtimi</a:t>
            </a:r>
            <a:r>
              <a:rPr lang="en-US" altLang="ja-JP" sz="6600" dirty="0">
                <a:solidFill>
                  <a:schemeClr val="tx1"/>
                </a:solidFill>
                <a:latin typeface="BD Jurassic" pitchFamily="2" charset="0"/>
              </a:rPr>
              <a:t> </a:t>
            </a:r>
            <a:r>
              <a:rPr lang="en-US" altLang="ja-JP" sz="6600" dirty="0" err="1">
                <a:solidFill>
                  <a:schemeClr val="tx1"/>
                </a:solidFill>
                <a:latin typeface="BD Jurassic" pitchFamily="2" charset="0"/>
              </a:rPr>
              <a:t>më</a:t>
            </a:r>
            <a:r>
              <a:rPr lang="en-US" altLang="ja-JP" sz="6600" dirty="0">
                <a:solidFill>
                  <a:schemeClr val="tx1"/>
                </a:solidFill>
                <a:latin typeface="BD Jurassic" pitchFamily="2" charset="0"/>
              </a:rPr>
              <a:t> </a:t>
            </a:r>
            <a:r>
              <a:rPr lang="en-US" altLang="ja-JP" sz="6600" dirty="0" err="1">
                <a:solidFill>
                  <a:schemeClr val="tx1"/>
                </a:solidFill>
                <a:latin typeface="BD Jurassic" pitchFamily="2" charset="0"/>
              </a:rPr>
              <a:t>i</a:t>
            </a:r>
            <a:r>
              <a:rPr lang="en-US" altLang="ja-JP" sz="6600" dirty="0">
                <a:solidFill>
                  <a:schemeClr val="tx1"/>
                </a:solidFill>
                <a:latin typeface="BD Jurassic" pitchFamily="2" charset="0"/>
              </a:rPr>
              <a:t> </a:t>
            </a:r>
            <a:r>
              <a:rPr lang="en-US" altLang="ja-JP" sz="6600" dirty="0" err="1">
                <a:solidFill>
                  <a:schemeClr val="tx1"/>
                </a:solidFill>
                <a:latin typeface="BD Jurassic" pitchFamily="2" charset="0"/>
              </a:rPr>
              <a:t>thjeshtë</a:t>
            </a:r>
            <a:r>
              <a:rPr lang="en-US" altLang="ja-JP" sz="6600" dirty="0">
                <a:solidFill>
                  <a:schemeClr val="tx1"/>
                </a:solidFill>
                <a:latin typeface="BD Jurassic" pitchFamily="2" charset="0"/>
              </a:rPr>
              <a:t> </a:t>
            </a:r>
            <a:r>
              <a:rPr lang="en-US" altLang="ja-JP" sz="6600" dirty="0" err="1">
                <a:solidFill>
                  <a:schemeClr val="tx1"/>
                </a:solidFill>
                <a:latin typeface="BD Jurassic" pitchFamily="2" charset="0"/>
              </a:rPr>
              <a:t>dhe</a:t>
            </a:r>
            <a:r>
              <a:rPr lang="en-US" altLang="ja-JP" sz="6600" dirty="0">
                <a:solidFill>
                  <a:schemeClr val="tx1"/>
                </a:solidFill>
                <a:latin typeface="BD Jurassic" pitchFamily="2" charset="0"/>
              </a:rPr>
              <a:t> </a:t>
            </a:r>
            <a:r>
              <a:rPr lang="en-US" altLang="ja-JP" sz="6600" dirty="0" err="1">
                <a:solidFill>
                  <a:schemeClr val="tx1"/>
                </a:solidFill>
                <a:latin typeface="BD Jurassic" pitchFamily="2" charset="0"/>
              </a:rPr>
              <a:t>më</a:t>
            </a:r>
            <a:r>
              <a:rPr lang="en-US" altLang="ja-JP" sz="6600" dirty="0">
                <a:solidFill>
                  <a:schemeClr val="tx1"/>
                </a:solidFill>
                <a:latin typeface="BD Jurassic" pitchFamily="2" charset="0"/>
              </a:rPr>
              <a:t> </a:t>
            </a:r>
            <a:r>
              <a:rPr lang="en-US" altLang="ja-JP" sz="6600" dirty="0" err="1">
                <a:solidFill>
                  <a:schemeClr val="tx1"/>
                </a:solidFill>
                <a:latin typeface="BD Jurassic" pitchFamily="2" charset="0"/>
              </a:rPr>
              <a:t>i</a:t>
            </a:r>
            <a:r>
              <a:rPr lang="en-US" altLang="ja-JP" sz="6600" dirty="0">
                <a:solidFill>
                  <a:schemeClr val="tx1"/>
                </a:solidFill>
                <a:latin typeface="BD Jurassic" pitchFamily="2" charset="0"/>
              </a:rPr>
              <a:t> </a:t>
            </a:r>
            <a:r>
              <a:rPr lang="en-US" altLang="ja-JP" sz="6600" dirty="0" err="1">
                <a:solidFill>
                  <a:schemeClr val="tx1"/>
                </a:solidFill>
                <a:latin typeface="BD Jurassic" pitchFamily="2" charset="0"/>
              </a:rPr>
              <a:t>thellë</a:t>
            </a:r>
            <a:r>
              <a:rPr lang="en-US" altLang="ja-JP" sz="6600" dirty="0">
                <a:solidFill>
                  <a:schemeClr val="tx1"/>
                </a:solidFill>
                <a:latin typeface="BD Jurassic" pitchFamily="2" charset="0"/>
              </a:rPr>
              <a:t> </a:t>
            </a:r>
            <a:r>
              <a:rPr lang="en-US" altLang="ja-JP" sz="6600" dirty="0" err="1">
                <a:solidFill>
                  <a:schemeClr val="tx1"/>
                </a:solidFill>
                <a:latin typeface="BD Jurassic" pitchFamily="2" charset="0"/>
              </a:rPr>
              <a:t>për</a:t>
            </a:r>
            <a:r>
              <a:rPr lang="en-US" altLang="ja-JP" sz="6600" dirty="0">
                <a:solidFill>
                  <a:schemeClr val="tx1"/>
                </a:solidFill>
                <a:latin typeface="BD Jurassic" pitchFamily="2" charset="0"/>
              </a:rPr>
              <a:t> </a:t>
            </a:r>
            <a:r>
              <a:rPr lang="en-US" altLang="ja-JP" sz="6600" dirty="0" err="1">
                <a:solidFill>
                  <a:schemeClr val="tx1"/>
                </a:solidFill>
                <a:latin typeface="BD Jurassic" pitchFamily="2" charset="0"/>
              </a:rPr>
              <a:t>gjithë</a:t>
            </a:r>
            <a:r>
              <a:rPr lang="en-US" altLang="ja-JP" sz="6600" dirty="0">
                <a:solidFill>
                  <a:schemeClr val="tx1"/>
                </a:solidFill>
                <a:latin typeface="BD Jurassic" pitchFamily="2" charset="0"/>
              </a:rPr>
              <a:t> </a:t>
            </a:r>
            <a:r>
              <a:rPr lang="en-US" altLang="ja-JP" sz="6600" dirty="0" err="1">
                <a:solidFill>
                  <a:schemeClr val="tx1"/>
                </a:solidFill>
                <a:latin typeface="BD Jurassic" pitchFamily="2" charset="0"/>
              </a:rPr>
              <a:t>teoritë</a:t>
            </a:r>
            <a:r>
              <a:rPr lang="en-US" altLang="ja-JP" sz="6600" dirty="0">
                <a:solidFill>
                  <a:schemeClr val="tx1"/>
                </a:solidFill>
                <a:latin typeface="BD Jurassic" pitchFamily="2" charset="0"/>
              </a:rPr>
              <a:t> </a:t>
            </a:r>
            <a:r>
              <a:rPr lang="en-US" altLang="ja-JP" sz="6600" dirty="0" err="1">
                <a:solidFill>
                  <a:schemeClr val="tx1"/>
                </a:solidFill>
                <a:latin typeface="BD Jurassic" pitchFamily="2" charset="0"/>
              </a:rPr>
              <a:t>termorregulluese</a:t>
            </a:r>
            <a:r>
              <a:rPr lang="en-US" altLang="ja-JP" sz="6600" dirty="0">
                <a:solidFill>
                  <a:schemeClr val="tx1"/>
                </a:solidFill>
                <a:latin typeface="BD Jurassic" pitchFamily="2" charset="0"/>
              </a:rPr>
              <a:t> është: </a:t>
            </a:r>
            <a:r>
              <a:rPr lang="en-US" altLang="ja-JP" sz="6600" dirty="0" err="1">
                <a:solidFill>
                  <a:schemeClr val="tx1"/>
                </a:solidFill>
                <a:latin typeface="BD Jurassic" pitchFamily="2" charset="0"/>
              </a:rPr>
              <a:t>pse</a:t>
            </a:r>
            <a:r>
              <a:rPr lang="en-US" altLang="ja-JP" sz="6600" dirty="0">
                <a:solidFill>
                  <a:schemeClr val="tx1"/>
                </a:solidFill>
                <a:latin typeface="BD Jurassic" pitchFamily="2" charset="0"/>
              </a:rPr>
              <a:t> </a:t>
            </a:r>
            <a:r>
              <a:rPr lang="en-US" altLang="ja-JP" sz="6600" dirty="0" err="1">
                <a:solidFill>
                  <a:schemeClr val="tx1"/>
                </a:solidFill>
                <a:latin typeface="BD Jurassic" pitchFamily="2" charset="0"/>
              </a:rPr>
              <a:t>pendët</a:t>
            </a:r>
            <a:r>
              <a:rPr lang="en-US" altLang="ja-JP" sz="6600" dirty="0">
                <a:solidFill>
                  <a:schemeClr val="tx1"/>
                </a:solidFill>
                <a:latin typeface="BD Jurassic" pitchFamily="2" charset="0"/>
              </a:rPr>
              <a:t>?  </a:t>
            </a:r>
            <a:r>
              <a:rPr lang="en-US" altLang="ja-JP" sz="6600" dirty="0" err="1">
                <a:solidFill>
                  <a:schemeClr val="tx1"/>
                </a:solidFill>
                <a:latin typeface="BD Jurassic" pitchFamily="2" charset="0"/>
              </a:rPr>
              <a:t>Pendët</a:t>
            </a:r>
            <a:r>
              <a:rPr lang="en-US" altLang="ja-JP" sz="6600" dirty="0">
                <a:solidFill>
                  <a:schemeClr val="tx1"/>
                </a:solidFill>
                <a:latin typeface="BD Jurassic" pitchFamily="2" charset="0"/>
              </a:rPr>
              <a:t> janë </a:t>
            </a:r>
            <a:r>
              <a:rPr lang="en-US" altLang="ja-JP" sz="6600" dirty="0" err="1">
                <a:solidFill>
                  <a:schemeClr val="tx1"/>
                </a:solidFill>
                <a:latin typeface="BD Jurassic" pitchFamily="2" charset="0"/>
              </a:rPr>
              <a:t>ekstremisht</a:t>
            </a:r>
            <a:r>
              <a:rPr lang="en-US" altLang="ja-JP" sz="6600" dirty="0">
                <a:solidFill>
                  <a:schemeClr val="tx1"/>
                </a:solidFill>
                <a:latin typeface="BD Jurassic" pitchFamily="2" charset="0"/>
              </a:rPr>
              <a:t>  </a:t>
            </a:r>
            <a:r>
              <a:rPr lang="en-US" altLang="ja-JP" sz="6600" dirty="0" err="1">
                <a:solidFill>
                  <a:schemeClr val="tx1"/>
                </a:solidFill>
                <a:latin typeface="BD Jurassic" pitchFamily="2" charset="0"/>
              </a:rPr>
              <a:t>komplekse</a:t>
            </a:r>
            <a:r>
              <a:rPr lang="en-US" altLang="ja-JP" sz="6600" dirty="0">
                <a:solidFill>
                  <a:schemeClr val="tx1"/>
                </a:solidFill>
                <a:latin typeface="BD Jurassic" pitchFamily="2" charset="0"/>
              </a:rPr>
              <a:t> </a:t>
            </a:r>
            <a:r>
              <a:rPr lang="en-US" altLang="ja-JP" sz="6600" dirty="0" err="1">
                <a:solidFill>
                  <a:schemeClr val="tx1"/>
                </a:solidFill>
                <a:latin typeface="BD Jurassic" pitchFamily="2" charset="0"/>
              </a:rPr>
              <a:t>si</a:t>
            </a:r>
            <a:r>
              <a:rPr lang="en-US" altLang="ja-JP" sz="6600" dirty="0">
                <a:solidFill>
                  <a:schemeClr val="tx1"/>
                </a:solidFill>
                <a:latin typeface="BD Jurassic" pitchFamily="2" charset="0"/>
              </a:rPr>
              <a:t> </a:t>
            </a:r>
            <a:r>
              <a:rPr lang="en-US" altLang="ja-JP" sz="6600" dirty="0" err="1">
                <a:solidFill>
                  <a:schemeClr val="tx1"/>
                </a:solidFill>
                <a:latin typeface="BD Jurassic" pitchFamily="2" charset="0"/>
              </a:rPr>
              <a:t>nga</a:t>
            </a:r>
            <a:r>
              <a:rPr lang="en-US" altLang="ja-JP" sz="6600" dirty="0">
                <a:solidFill>
                  <a:schemeClr val="tx1"/>
                </a:solidFill>
                <a:latin typeface="BD Jurassic" pitchFamily="2" charset="0"/>
              </a:rPr>
              <a:t> </a:t>
            </a:r>
            <a:r>
              <a:rPr lang="en-US" altLang="ja-JP" sz="6600" dirty="0" err="1">
                <a:solidFill>
                  <a:schemeClr val="tx1"/>
                </a:solidFill>
                <a:latin typeface="BD Jurassic" pitchFamily="2" charset="0"/>
              </a:rPr>
              <a:t>ana</a:t>
            </a:r>
            <a:r>
              <a:rPr lang="en-US" altLang="ja-JP" sz="6600" dirty="0">
                <a:solidFill>
                  <a:schemeClr val="tx1"/>
                </a:solidFill>
                <a:latin typeface="BD Jurassic" pitchFamily="2" charset="0"/>
              </a:rPr>
              <a:t> </a:t>
            </a:r>
            <a:r>
              <a:rPr lang="en-US" altLang="ja-JP" sz="6600" dirty="0" err="1">
                <a:solidFill>
                  <a:schemeClr val="tx1"/>
                </a:solidFill>
                <a:latin typeface="BD Jurassic" pitchFamily="2" charset="0"/>
              </a:rPr>
              <a:t>strukturore</a:t>
            </a:r>
            <a:r>
              <a:rPr lang="en-US" altLang="ja-JP" sz="6600" dirty="0">
                <a:solidFill>
                  <a:schemeClr val="tx1"/>
                </a:solidFill>
                <a:latin typeface="BD Jurassic" pitchFamily="2" charset="0"/>
              </a:rPr>
              <a:t> </a:t>
            </a:r>
            <a:r>
              <a:rPr lang="en-US" altLang="ja-JP" sz="6600" dirty="0" err="1">
                <a:solidFill>
                  <a:schemeClr val="tx1"/>
                </a:solidFill>
                <a:latin typeface="BD Jurassic" pitchFamily="2" charset="0"/>
              </a:rPr>
              <a:t>ashtu</a:t>
            </a:r>
            <a:r>
              <a:rPr lang="en-US" altLang="ja-JP" sz="6600" dirty="0">
                <a:solidFill>
                  <a:schemeClr val="tx1"/>
                </a:solidFill>
                <a:latin typeface="BD Jurassic" pitchFamily="2" charset="0"/>
              </a:rPr>
              <a:t> </a:t>
            </a:r>
            <a:r>
              <a:rPr lang="en-US" altLang="ja-JP" sz="6600" dirty="0" err="1">
                <a:solidFill>
                  <a:schemeClr val="tx1"/>
                </a:solidFill>
                <a:latin typeface="BD Jurassic" pitchFamily="2" charset="0"/>
              </a:rPr>
              <a:t>dhe</a:t>
            </a:r>
            <a:r>
              <a:rPr lang="en-US" altLang="ja-JP" sz="6600" dirty="0">
                <a:solidFill>
                  <a:schemeClr val="tx1"/>
                </a:solidFill>
                <a:latin typeface="BD Jurassic" pitchFamily="2" charset="0"/>
              </a:rPr>
              <a:t> </a:t>
            </a:r>
            <a:r>
              <a:rPr lang="en-US" altLang="ja-JP" sz="6600" dirty="0" err="1">
                <a:solidFill>
                  <a:schemeClr val="tx1"/>
                </a:solidFill>
                <a:latin typeface="BD Jurassic" pitchFamily="2" charset="0"/>
              </a:rPr>
              <a:t>embriologe</a:t>
            </a:r>
            <a:r>
              <a:rPr lang="en-US" altLang="ja-JP" sz="6600" dirty="0">
                <a:solidFill>
                  <a:schemeClr val="tx1"/>
                </a:solidFill>
                <a:latin typeface="BD Jurassic" pitchFamily="2" charset="0"/>
              </a:rPr>
              <a:t>.</a:t>
            </a:r>
            <a:r>
              <a:rPr lang="ja-JP" altLang="en-US" sz="6600" dirty="0">
                <a:solidFill>
                  <a:schemeClr val="tx1"/>
                </a:solidFill>
                <a:latin typeface="Arial" panose="020B0604020202020204" pitchFamily="34" charset="0"/>
              </a:rPr>
              <a:t>”</a:t>
            </a:r>
            <a:endParaRPr lang="en-US" altLang="ja-JP" sz="6600" dirty="0">
              <a:solidFill>
                <a:schemeClr val="tx1"/>
              </a:solidFill>
              <a:latin typeface="BD Jurassic" pitchFamily="2" charset="0"/>
            </a:endParaRPr>
          </a:p>
          <a:p>
            <a:pPr marL="40639" marR="40639" defTabSz="914400">
              <a:buClr>
                <a:srgbClr val="000000"/>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pPr>
            <a:endParaRPr sz="2800" dirty="0">
              <a:solidFill>
                <a:srgbClr val="000000"/>
              </a:solidFill>
              <a:uFill>
                <a:solidFill>
                  <a:srgbClr val="000000"/>
                </a:solidFill>
              </a:uFill>
            </a:endParaRPr>
          </a:p>
          <a:p>
            <a:pPr marL="422275" marR="40639" defTabSz="914400">
              <a:buClr>
                <a:srgbClr val="000000"/>
              </a:buClr>
              <a:buFont typeface="Arial Narrow"/>
              <a:defRPr sz="4800">
                <a:solidFill>
                  <a:srgbClr val="FFFFFF"/>
                </a:solidFill>
                <a:uFill>
                  <a:solidFill>
                    <a:srgbClr val="FFFFFF"/>
                  </a:solidFill>
                </a:uFill>
                <a:latin typeface="DejaVu Sans Condensed"/>
                <a:ea typeface="DejaVu Sans Condensed"/>
                <a:cs typeface="DejaVu Sans Condensed"/>
                <a:sym typeface="DejaVu Sans Condensed"/>
              </a:defRPr>
            </a:pPr>
            <a:r>
              <a:rPr dirty="0">
                <a:solidFill>
                  <a:srgbClr val="000000"/>
                </a:solidFill>
                <a:uFill>
                  <a:solidFill>
                    <a:srgbClr val="000000"/>
                  </a:solidFill>
                </a:uFill>
              </a:rPr>
              <a:t>(Alan </a:t>
            </a:r>
            <a:r>
              <a:rPr dirty="0" err="1">
                <a:solidFill>
                  <a:srgbClr val="000000"/>
                </a:solidFill>
                <a:uFill>
                  <a:solidFill>
                    <a:srgbClr val="000000"/>
                  </a:solidFill>
                </a:uFill>
              </a:rPr>
              <a:t>Feduccia</a:t>
            </a:r>
            <a:r>
              <a:rPr dirty="0">
                <a:solidFill>
                  <a:srgbClr val="000000"/>
                </a:solidFill>
                <a:uFill>
                  <a:solidFill>
                    <a:srgbClr val="000000"/>
                  </a:solidFill>
                </a:uFill>
              </a:rPr>
              <a:t>,</a:t>
            </a:r>
            <a:r>
              <a:rPr lang="en-US" dirty="0">
                <a:solidFill>
                  <a:srgbClr val="000000"/>
                </a:solidFill>
                <a:uFill>
                  <a:solidFill>
                    <a:srgbClr val="000000"/>
                  </a:solidFill>
                </a:uFill>
              </a:rPr>
              <a:t> </a:t>
            </a:r>
            <a:r>
              <a:rPr i="1" dirty="0">
                <a:solidFill>
                  <a:srgbClr val="000000"/>
                </a:solidFill>
                <a:uFill>
                  <a:solidFill>
                    <a:srgbClr val="000000"/>
                  </a:solidFill>
                </a:uFill>
              </a:rPr>
              <a:t>The Age of Birds</a:t>
            </a:r>
            <a:r>
              <a:rPr dirty="0">
                <a:solidFill>
                  <a:srgbClr val="000000"/>
                </a:solidFill>
                <a:uFill>
                  <a:solidFill>
                    <a:srgbClr val="000000"/>
                  </a:solidFill>
                </a:uFill>
              </a:rPr>
              <a:t>, p. 55)</a:t>
            </a:r>
          </a:p>
        </p:txBody>
      </p:sp>
      <p:grpSp>
        <p:nvGrpSpPr>
          <p:cNvPr id="1042" name="Group"/>
          <p:cNvGrpSpPr/>
          <p:nvPr/>
        </p:nvGrpSpPr>
        <p:grpSpPr>
          <a:xfrm>
            <a:off x="14643100" y="5715000"/>
            <a:ext cx="3271531" cy="2336807"/>
            <a:chOff x="0" y="0"/>
            <a:chExt cx="3271530" cy="2336806"/>
          </a:xfrm>
        </p:grpSpPr>
        <p:sp>
          <p:nvSpPr>
            <p:cNvPr id="1040" name="Oval"/>
            <p:cNvSpPr/>
            <p:nvPr/>
          </p:nvSpPr>
          <p:spPr>
            <a:xfrm>
              <a:off x="0" y="0"/>
              <a:ext cx="3271531" cy="2336807"/>
            </a:xfrm>
            <a:prstGeom prst="ellipse">
              <a:avLst/>
            </a:prstGeom>
            <a:solidFill>
              <a:srgbClr val="FFFFFF"/>
            </a:solidFill>
            <a:ln w="9525" cap="flat">
              <a:noFill/>
              <a:round/>
            </a:ln>
            <a:effectLst/>
          </p:spPr>
          <p:txBody>
            <a:bodyPr wrap="square" lIns="50800" tIns="50800" rIns="50800" bIns="50800" numCol="1" anchor="ctr">
              <a:noAutofit/>
            </a:bodyPr>
            <a:lstStyle/>
            <a:p>
              <a:pPr marL="40639" marR="40639" defTabSz="914400">
                <a:defRPr sz="2400">
                  <a:solidFill>
                    <a:srgbClr val="FFFFFF"/>
                  </a:solidFill>
                  <a:uFill>
                    <a:solidFill>
                      <a:srgbClr val="FFFFFF"/>
                    </a:solidFill>
                  </a:uFill>
                  <a:latin typeface="Arial"/>
                  <a:ea typeface="Arial"/>
                  <a:cs typeface="Arial"/>
                  <a:sym typeface="Arial"/>
                </a:defRPr>
              </a:pPr>
              <a:endParaRPr/>
            </a:p>
          </p:txBody>
        </p:sp>
        <p:sp>
          <p:nvSpPr>
            <p:cNvPr id="1041" name="Brrrrr!"/>
            <p:cNvSpPr txBox="1"/>
            <p:nvPr/>
          </p:nvSpPr>
          <p:spPr>
            <a:xfrm>
              <a:off x="283718" y="597181"/>
              <a:ext cx="2704093" cy="11424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ctr">
              <a:noAutofit/>
            </a:bodyPr>
            <a:lstStyle>
              <a:lvl1pPr marL="39949" marR="39949" algn="ctr" defTabSz="914400">
                <a:buClr>
                  <a:srgbClr val="FF2600"/>
                </a:buClr>
                <a:buFont typeface="Helvetica"/>
                <a:defRPr sz="6800">
                  <a:solidFill>
                    <a:srgbClr val="FF2600"/>
                  </a:solidFill>
                  <a:effectLst>
                    <a:outerShdw blurRad="12700" dist="25400" dir="2700000" rotWithShape="0">
                      <a:srgbClr val="CBCBCB"/>
                    </a:outerShdw>
                  </a:effectLst>
                  <a:uFill>
                    <a:solidFill>
                      <a:srgbClr val="FF2600"/>
                    </a:solidFill>
                  </a:uFill>
                  <a:latin typeface="Arial"/>
                  <a:ea typeface="Arial"/>
                  <a:cs typeface="Arial"/>
                  <a:sym typeface="Arial"/>
                </a:defRPr>
              </a:lvl1pPr>
            </a:lstStyle>
            <a:p>
              <a:r>
                <a:t>Brrrrr!</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034"/>
                                        </p:tgtEl>
                                        <p:attrNameLst>
                                          <p:attrName>style.visibility</p:attrName>
                                        </p:attrNameLst>
                                      </p:cBhvr>
                                      <p:to>
                                        <p:strVal val="visible"/>
                                      </p:to>
                                    </p:set>
                                    <p:animEffect transition="in" filter="dissolve">
                                      <p:cBhvr>
                                        <p:cTn id="7" dur="500"/>
                                        <p:tgtEl>
                                          <p:spTgt spid="1034"/>
                                        </p:tgtEl>
                                      </p:cBhvr>
                                    </p:animEffect>
                                  </p:childTnLst>
                                </p:cTn>
                              </p:par>
                            </p:childTnLst>
                          </p:cTn>
                        </p:par>
                        <p:par>
                          <p:cTn id="8" fill="hold">
                            <p:stCondLst>
                              <p:cond delay="500"/>
                            </p:stCondLst>
                            <p:childTnLst>
                              <p:par>
                                <p:cTn id="9" presetID="1" presetClass="entr" presetSubtype="0" fill="hold" grpId="2" nodeType="afterEffect">
                                  <p:stCondLst>
                                    <p:cond delay="0"/>
                                  </p:stCondLst>
                                  <p:iterate>
                                    <p:tmAbs val="0"/>
                                  </p:iterate>
                                  <p:childTnLst>
                                    <p:set>
                                      <p:cBhvr>
                                        <p:cTn id="10" fill="hold"/>
                                        <p:tgtEl>
                                          <p:spTgt spid="10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3" nodeType="clickEffect">
                                  <p:stCondLst>
                                    <p:cond delay="0"/>
                                  </p:stCondLst>
                                  <p:iterate>
                                    <p:tmAbs val="0"/>
                                  </p:iterate>
                                  <p:childTnLst>
                                    <p:set>
                                      <p:cBhvr>
                                        <p:cTn id="14" fill="hold"/>
                                        <p:tgtEl>
                                          <p:spTgt spid="1037"/>
                                        </p:tgtEl>
                                        <p:attrNameLst>
                                          <p:attrName>style.visibility</p:attrName>
                                        </p:attrNameLst>
                                      </p:cBhvr>
                                      <p:to>
                                        <p:strVal val="visible"/>
                                      </p:to>
                                    </p:set>
                                    <p:anim calcmode="lin" valueType="num">
                                      <p:cBhvr>
                                        <p:cTn id="15" dur="500" fill="hold"/>
                                        <p:tgtEl>
                                          <p:spTgt spid="1037"/>
                                        </p:tgtEl>
                                        <p:attrNameLst>
                                          <p:attrName>ppt_x</p:attrName>
                                        </p:attrNameLst>
                                      </p:cBhvr>
                                      <p:tavLst>
                                        <p:tav tm="0">
                                          <p:val>
                                            <p:strVal val="0-#ppt_w/2"/>
                                          </p:val>
                                        </p:tav>
                                        <p:tav tm="100000">
                                          <p:val>
                                            <p:strVal val="#ppt_x"/>
                                          </p:val>
                                        </p:tav>
                                      </p:tavLst>
                                    </p:anim>
                                    <p:anim calcmode="lin" valueType="num">
                                      <p:cBhvr>
                                        <p:cTn id="16" dur="500" fill="hold"/>
                                        <p:tgtEl>
                                          <p:spTgt spid="103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4" nodeType="clickEffect">
                                  <p:stCondLst>
                                    <p:cond delay="0"/>
                                  </p:stCondLst>
                                  <p:iterate>
                                    <p:tmAbs val="0"/>
                                  </p:iterate>
                                  <p:childTnLst>
                                    <p:set>
                                      <p:cBhvr>
                                        <p:cTn id="20" fill="hold"/>
                                        <p:tgtEl>
                                          <p:spTgt spid="1039"/>
                                        </p:tgtEl>
                                        <p:attrNameLst>
                                          <p:attrName>style.visibility</p:attrName>
                                        </p:attrNameLst>
                                      </p:cBhvr>
                                      <p:to>
                                        <p:strVal val="visible"/>
                                      </p:to>
                                    </p:set>
                                    <p:animEffect transition="in" filter="wipe(up)">
                                      <p:cBhvr>
                                        <p:cTn id="21" dur="5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 grpId="1" animBg="1" advAuto="0"/>
      <p:bldP spid="1037" grpId="3" animBg="1" advAuto="0"/>
      <p:bldP spid="1039" grpId="4" animBg="1" advAuto="0"/>
      <p:bldP spid="1042" grpId="2"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 name="feathered Trex.jpg" descr="feathered Trex.jpg"/>
          <p:cNvPicPr>
            <a:picLocks noChangeAspect="1"/>
          </p:cNvPicPr>
          <p:nvPr/>
        </p:nvPicPr>
        <p:blipFill>
          <a:blip r:embed="rId2"/>
          <a:stretch>
            <a:fillRect/>
          </a:stretch>
        </p:blipFill>
        <p:spPr>
          <a:xfrm>
            <a:off x="1778000" y="927100"/>
            <a:ext cx="9385300" cy="11867364"/>
          </a:xfrm>
          <a:prstGeom prst="rect">
            <a:avLst/>
          </a:prstGeom>
          <a:ln w="25400">
            <a:solidFill>
              <a:srgbClr val="FFFFFF"/>
            </a:solidFill>
            <a:miter lim="400000"/>
          </a:ln>
        </p:spPr>
      </p:pic>
      <p:sp>
        <p:nvSpPr>
          <p:cNvPr id="1045" name="Christopher P. Sloan, “Feathers for T-Rex?,” National Geographic, 196:5 (Nov. 1999), pp. 98-107."/>
          <p:cNvSpPr txBox="1"/>
          <p:nvPr/>
        </p:nvSpPr>
        <p:spPr>
          <a:xfrm>
            <a:off x="11772900" y="10502900"/>
            <a:ext cx="10807700" cy="231858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marL="40639" marR="40639" defTabSz="914400">
              <a:spcBef>
                <a:spcPts val="1400"/>
              </a:spcBef>
              <a:buClr>
                <a:srgbClr val="FFFFFF"/>
              </a:buClr>
              <a:buFont typeface="Arial"/>
              <a:defRPr sz="48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Christopher P. Sloan, “Feathers for T-Rex?,” </a:t>
            </a:r>
            <a:r>
              <a:rPr i="1" dirty="0">
                <a:solidFill>
                  <a:srgbClr val="FFFFFF"/>
                </a:solidFill>
                <a:uFill>
                  <a:solidFill>
                    <a:srgbClr val="FFFFFF"/>
                  </a:solidFill>
                </a:uFill>
                <a:latin typeface="DejaVu Sans Condensed Oblique"/>
                <a:ea typeface="DejaVu Sans Condensed Oblique"/>
                <a:cs typeface="DejaVu Sans Condensed Oblique"/>
                <a:sym typeface="DejaVu Sans Condensed Oblique"/>
              </a:rPr>
              <a:t>National Geographic</a:t>
            </a:r>
            <a:r>
              <a:rPr dirty="0">
                <a:solidFill>
                  <a:srgbClr val="FFFFFF"/>
                </a:solidFill>
                <a:uFill>
                  <a:solidFill>
                    <a:srgbClr val="FFFFFF"/>
                  </a:solidFill>
                </a:uFill>
              </a:rPr>
              <a:t>, 196:5 (Nov. 1999), pp. 98-107.</a:t>
            </a:r>
          </a:p>
        </p:txBody>
      </p:sp>
      <p:sp>
        <p:nvSpPr>
          <p:cNvPr id="1047" name="“New bird-like fossils are missing links in dinosaur evolution.”"/>
          <p:cNvSpPr txBox="1"/>
          <p:nvPr/>
        </p:nvSpPr>
        <p:spPr>
          <a:xfrm>
            <a:off x="11760200" y="4844732"/>
            <a:ext cx="10261600" cy="453457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hangingPunct="1">
              <a:spcBef>
                <a:spcPct val="50000"/>
              </a:spcBef>
            </a:pPr>
            <a:r>
              <a:rPr lang="en-US" altLang="ja-JP" b="1" dirty="0">
                <a:solidFill>
                  <a:schemeClr val="bg1"/>
                </a:solidFill>
              </a:rPr>
              <a:t>“</a:t>
            </a:r>
            <a:r>
              <a:rPr lang="en-US" altLang="ja-JP" sz="7200" dirty="0" err="1">
                <a:solidFill>
                  <a:schemeClr val="bg1"/>
                </a:solidFill>
              </a:rPr>
              <a:t>Zogjtë</a:t>
            </a:r>
            <a:r>
              <a:rPr lang="en-US" altLang="ja-JP" sz="7200" dirty="0">
                <a:solidFill>
                  <a:schemeClr val="bg1"/>
                </a:solidFill>
              </a:rPr>
              <a:t> e </a:t>
            </a:r>
            <a:r>
              <a:rPr lang="en-US" altLang="ja-JP" sz="7200" dirty="0" err="1">
                <a:solidFill>
                  <a:schemeClr val="bg1"/>
                </a:solidFill>
              </a:rPr>
              <a:t>rinj-ashtu</a:t>
            </a:r>
            <a:r>
              <a:rPr lang="en-US" altLang="ja-JP" sz="7200" dirty="0">
                <a:solidFill>
                  <a:schemeClr val="bg1"/>
                </a:solidFill>
              </a:rPr>
              <a:t> </a:t>
            </a:r>
            <a:r>
              <a:rPr lang="en-US" altLang="ja-JP" sz="7200" dirty="0" err="1">
                <a:solidFill>
                  <a:schemeClr val="bg1"/>
                </a:solidFill>
              </a:rPr>
              <a:t>si</a:t>
            </a:r>
            <a:r>
              <a:rPr lang="en-US" altLang="ja-JP" sz="7200" dirty="0">
                <a:solidFill>
                  <a:schemeClr val="bg1"/>
                </a:solidFill>
              </a:rPr>
              <a:t> </a:t>
            </a:r>
            <a:r>
              <a:rPr lang="en-US" altLang="ja-JP" sz="7200" dirty="0" err="1">
                <a:solidFill>
                  <a:schemeClr val="bg1"/>
                </a:solidFill>
              </a:rPr>
              <a:t>fosilet</a:t>
            </a:r>
            <a:r>
              <a:rPr lang="en-US" altLang="ja-JP" sz="7200" dirty="0">
                <a:solidFill>
                  <a:schemeClr val="bg1"/>
                </a:solidFill>
              </a:rPr>
              <a:t> </a:t>
            </a:r>
            <a:r>
              <a:rPr lang="en-US" altLang="ja-JP" sz="7200" dirty="0" err="1">
                <a:solidFill>
                  <a:srgbClr val="FFFF00"/>
                </a:solidFill>
              </a:rPr>
              <a:t>janë</a:t>
            </a:r>
            <a:r>
              <a:rPr lang="en-US" altLang="ja-JP" sz="7200" dirty="0">
                <a:solidFill>
                  <a:schemeClr val="bg1"/>
                </a:solidFill>
              </a:rPr>
              <a:t> </a:t>
            </a:r>
            <a:r>
              <a:rPr lang="en-US" altLang="ja-JP" sz="7200" dirty="0" err="1">
                <a:solidFill>
                  <a:schemeClr val="bg1"/>
                </a:solidFill>
              </a:rPr>
              <a:t>hallkat</a:t>
            </a:r>
            <a:r>
              <a:rPr lang="en-US" altLang="ja-JP" sz="7200" dirty="0">
                <a:solidFill>
                  <a:schemeClr val="bg1"/>
                </a:solidFill>
              </a:rPr>
              <a:t> e </a:t>
            </a:r>
            <a:r>
              <a:rPr lang="en-US" altLang="ja-JP" sz="7200" dirty="0" err="1">
                <a:solidFill>
                  <a:schemeClr val="bg1"/>
                </a:solidFill>
              </a:rPr>
              <a:t>munguara</a:t>
            </a:r>
            <a:r>
              <a:rPr lang="en-US" altLang="ja-JP" sz="7200" dirty="0">
                <a:solidFill>
                  <a:schemeClr val="bg1"/>
                </a:solidFill>
              </a:rPr>
              <a:t> </a:t>
            </a:r>
            <a:r>
              <a:rPr lang="en-US" altLang="ja-JP" sz="7200" dirty="0" err="1">
                <a:solidFill>
                  <a:schemeClr val="bg1"/>
                </a:solidFill>
              </a:rPr>
              <a:t>në</a:t>
            </a:r>
            <a:r>
              <a:rPr lang="en-US" altLang="ja-JP" sz="7200" dirty="0">
                <a:solidFill>
                  <a:schemeClr val="bg1"/>
                </a:solidFill>
              </a:rPr>
              <a:t> </a:t>
            </a:r>
            <a:r>
              <a:rPr lang="en-US" altLang="ja-JP" sz="7200" dirty="0" err="1">
                <a:solidFill>
                  <a:schemeClr val="bg1"/>
                </a:solidFill>
              </a:rPr>
              <a:t>evolimin</a:t>
            </a:r>
            <a:r>
              <a:rPr lang="en-US" altLang="ja-JP" sz="7200" dirty="0">
                <a:solidFill>
                  <a:schemeClr val="bg1"/>
                </a:solidFill>
              </a:rPr>
              <a:t> e </a:t>
            </a:r>
            <a:r>
              <a:rPr lang="en-US" altLang="ja-JP" sz="7200" dirty="0" err="1">
                <a:solidFill>
                  <a:schemeClr val="bg1"/>
                </a:solidFill>
              </a:rPr>
              <a:t>dinosaurëve</a:t>
            </a:r>
            <a:r>
              <a:rPr lang="en-US" altLang="ja-JP" sz="7200" dirty="0">
                <a:solidFill>
                  <a:schemeClr val="bg1"/>
                </a:solidFill>
              </a:rPr>
              <a:t>”</a:t>
            </a:r>
            <a:endParaRPr lang="en-US" sz="7200" dirty="0">
              <a:solidFill>
                <a:schemeClr val="bg1"/>
              </a:solidFill>
            </a:endParaRPr>
          </a:p>
        </p:txBody>
      </p:sp>
      <p:sp>
        <p:nvSpPr>
          <p:cNvPr id="1048" name="1999"/>
          <p:cNvSpPr txBox="1"/>
          <p:nvPr/>
        </p:nvSpPr>
        <p:spPr>
          <a:xfrm>
            <a:off x="19113500" y="1372784"/>
            <a:ext cx="3060700" cy="132316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marL="40639" marR="40639" algn="ctr" defTabSz="914400">
              <a:spcBef>
                <a:spcPts val="2500"/>
              </a:spcBef>
              <a:buClr>
                <a:srgbClr val="FFFB00"/>
              </a:buClr>
              <a:buFont typeface="Arial"/>
              <a:defRPr sz="8600" b="1">
                <a:solidFill>
                  <a:srgbClr val="FFFB00"/>
                </a:solidFill>
                <a:uFill>
                  <a:solidFill>
                    <a:srgbClr val="FFFB00"/>
                  </a:solidFill>
                </a:uFill>
                <a:latin typeface="Arial"/>
                <a:ea typeface="Arial"/>
                <a:cs typeface="Arial"/>
                <a:sym typeface="Arial"/>
              </a:defRPr>
            </a:lvl1pPr>
          </a:lstStyle>
          <a:p>
            <a:r>
              <a:rPr dirty="0"/>
              <a:t>1999</a:t>
            </a:r>
          </a:p>
        </p:txBody>
      </p:sp>
      <p:sp>
        <p:nvSpPr>
          <p:cNvPr id="8" name="Text Box 8"/>
          <p:cNvSpPr txBox="1">
            <a:spLocks noChangeArrowheads="1"/>
          </p:cNvSpPr>
          <p:nvPr/>
        </p:nvSpPr>
        <p:spPr bwMode="auto">
          <a:xfrm>
            <a:off x="11950602" y="3077976"/>
            <a:ext cx="1045229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FontTx/>
              <a:buNone/>
            </a:pPr>
            <a:r>
              <a:rPr lang="en-US" sz="7200" dirty="0" err="1">
                <a:solidFill>
                  <a:srgbClr val="FFFF00"/>
                </a:solidFill>
                <a:latin typeface="DejaVu Sans Condensed"/>
              </a:rPr>
              <a:t>Pupla</a:t>
            </a:r>
            <a:r>
              <a:rPr lang="en-US" sz="7200" dirty="0">
                <a:solidFill>
                  <a:srgbClr val="FFFF00"/>
                </a:solidFill>
                <a:latin typeface="DejaVu Sans Condensed"/>
              </a:rPr>
              <a:t> </a:t>
            </a:r>
            <a:r>
              <a:rPr lang="en-US" sz="7200" dirty="0" err="1">
                <a:solidFill>
                  <a:srgbClr val="FFFF00"/>
                </a:solidFill>
                <a:latin typeface="DejaVu Sans Condensed"/>
              </a:rPr>
              <a:t>për</a:t>
            </a:r>
            <a:r>
              <a:rPr lang="en-US" sz="7200" dirty="0">
                <a:solidFill>
                  <a:srgbClr val="FFFF00"/>
                </a:solidFill>
                <a:latin typeface="DejaVu Sans Condensed"/>
              </a:rPr>
              <a:t> T. Rex?</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0" name="feath pred Nat Geo2.jpg" descr="feath pred Nat Geo2.jpg"/>
          <p:cNvPicPr>
            <a:picLocks noChangeAspect="1"/>
          </p:cNvPicPr>
          <p:nvPr/>
        </p:nvPicPr>
        <p:blipFill>
          <a:blip r:embed="rId3"/>
          <a:stretch>
            <a:fillRect/>
          </a:stretch>
        </p:blipFill>
        <p:spPr>
          <a:xfrm>
            <a:off x="736600" y="177800"/>
            <a:ext cx="17544658" cy="13347700"/>
          </a:xfrm>
          <a:prstGeom prst="rect">
            <a:avLst/>
          </a:prstGeom>
          <a:ln w="12700">
            <a:miter lim="400000"/>
          </a:ln>
        </p:spPr>
      </p:pic>
      <p:pic>
        <p:nvPicPr>
          <p:cNvPr id="1051" name="Velociraptor.jpg" descr="Velociraptor.jpg"/>
          <p:cNvPicPr>
            <a:picLocks noChangeAspect="1"/>
          </p:cNvPicPr>
          <p:nvPr/>
        </p:nvPicPr>
        <p:blipFill>
          <a:blip r:embed="rId4"/>
          <a:stretch>
            <a:fillRect/>
          </a:stretch>
        </p:blipFill>
        <p:spPr>
          <a:xfrm>
            <a:off x="16705813" y="6248658"/>
            <a:ext cx="6766807" cy="6672072"/>
          </a:xfrm>
          <a:prstGeom prst="rect">
            <a:avLst/>
          </a:prstGeom>
          <a:ln w="12700">
            <a:miter lim="400000"/>
          </a:ln>
        </p:spPr>
      </p:pic>
      <p:sp>
        <p:nvSpPr>
          <p:cNvPr id="1052" name="Fraud!"/>
          <p:cNvSpPr txBox="1"/>
          <p:nvPr/>
        </p:nvSpPr>
        <p:spPr>
          <a:xfrm rot="20867727">
            <a:off x="-1436718" y="3652588"/>
            <a:ext cx="22429640" cy="384720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just">
            <a:spAutoFit/>
          </a:bodyPr>
          <a:lstStyle>
            <a:lvl1pPr marL="40639" marR="40639" algn="ctr" defTabSz="914400">
              <a:defRPr sz="40000">
                <a:solidFill>
                  <a:srgbClr val="FF2600"/>
                </a:solidFill>
                <a:uFill>
                  <a:solidFill>
                    <a:srgbClr val="FF2600"/>
                  </a:solidFill>
                </a:uFill>
                <a:latin typeface="Impact"/>
                <a:ea typeface="Impact"/>
                <a:cs typeface="Impact"/>
                <a:sym typeface="Impact"/>
              </a:defRPr>
            </a:lvl1pPr>
          </a:lstStyle>
          <a:p>
            <a:r>
              <a:rPr lang="en-US" sz="25000" dirty="0" err="1"/>
              <a:t>Mashtrim</a:t>
            </a:r>
            <a:r>
              <a:rPr sz="25000" dirty="0"/>
              <a:t>!</a:t>
            </a:r>
          </a:p>
        </p:txBody>
      </p:sp>
      <p:grpSp>
        <p:nvGrpSpPr>
          <p:cNvPr id="1055" name="Group"/>
          <p:cNvGrpSpPr/>
          <p:nvPr/>
        </p:nvGrpSpPr>
        <p:grpSpPr>
          <a:xfrm>
            <a:off x="889374" y="9408948"/>
            <a:ext cx="12935624" cy="4137615"/>
            <a:chOff x="0" y="-175746"/>
            <a:chExt cx="11308416" cy="4137613"/>
          </a:xfrm>
        </p:grpSpPr>
        <p:sp>
          <p:nvSpPr>
            <p:cNvPr id="1053" name="Rectangle"/>
            <p:cNvSpPr/>
            <p:nvPr/>
          </p:nvSpPr>
          <p:spPr>
            <a:xfrm>
              <a:off x="0" y="0"/>
              <a:ext cx="10253879" cy="3961867"/>
            </a:xfrm>
            <a:prstGeom prst="rect">
              <a:avLst/>
            </a:prstGeom>
            <a:blipFill rotWithShape="1">
              <a:blip r:embed="rId5"/>
              <a:srcRect/>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54" name="We can now say that…"/>
            <p:cNvSpPr txBox="1"/>
            <p:nvPr/>
          </p:nvSpPr>
          <p:spPr>
            <a:xfrm>
              <a:off x="159651" y="-175746"/>
              <a:ext cx="11148765" cy="379590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p>
              <a:pPr>
                <a:defRPr sz="5600" b="1">
                  <a:solidFill>
                    <a:srgbClr val="EBAD58"/>
                  </a:solidFill>
                  <a:latin typeface="Times New Roman"/>
                  <a:ea typeface="Times New Roman"/>
                  <a:cs typeface="Times New Roman"/>
                  <a:sym typeface="Times New Roman"/>
                </a:defRPr>
              </a:pPr>
              <a:r>
                <a:rPr lang="en-US" dirty="0" err="1">
                  <a:solidFill>
                    <a:schemeClr val="accent4">
                      <a:lumMod val="75000"/>
                    </a:schemeClr>
                  </a:solidFill>
                  <a:latin typeface="DejaVu Sans Condensed" panose="020B0606030804020204" pitchFamily="34" charset="2"/>
                  <a:ea typeface="DejaVu Sans Condensed" panose="020B0606030804020204" pitchFamily="34" charset="2"/>
                  <a:cs typeface="DejaVu Sans Condensed" panose="020B0606030804020204" pitchFamily="34" charset="2"/>
                </a:rPr>
                <a:t>Tani</a:t>
              </a:r>
              <a:r>
                <a:rPr lang="en-US" dirty="0">
                  <a:solidFill>
                    <a:schemeClr val="accent4">
                      <a:lumMod val="75000"/>
                    </a:schemeClr>
                  </a:solidFill>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en-US" dirty="0" err="1">
                  <a:solidFill>
                    <a:schemeClr val="accent4">
                      <a:lumMod val="75000"/>
                    </a:schemeClr>
                  </a:solidFill>
                  <a:latin typeface="DejaVu Sans Condensed" panose="020B0606030804020204" pitchFamily="34" charset="2"/>
                  <a:ea typeface="DejaVu Sans Condensed" panose="020B0606030804020204" pitchFamily="34" charset="2"/>
                  <a:cs typeface="DejaVu Sans Condensed" panose="020B0606030804020204" pitchFamily="34" charset="2"/>
                </a:rPr>
                <a:t>mund</a:t>
              </a:r>
              <a:r>
                <a:rPr lang="en-US" dirty="0">
                  <a:solidFill>
                    <a:schemeClr val="accent4">
                      <a:lumMod val="75000"/>
                    </a:schemeClr>
                  </a:solidFill>
                  <a:latin typeface="DejaVu Sans Condensed" panose="020B0606030804020204" pitchFamily="34" charset="2"/>
                  <a:ea typeface="DejaVu Sans Condensed" panose="020B0606030804020204" pitchFamily="34" charset="2"/>
                  <a:cs typeface="DejaVu Sans Condensed" panose="020B0606030804020204" pitchFamily="34" charset="2"/>
                </a:rPr>
                <a:t> t</a:t>
              </a:r>
              <a:r>
                <a:rPr lang="en-US" altLang="ja-JP" sz="5600" dirty="0">
                  <a:solidFill>
                    <a:schemeClr val="accent4">
                      <a:lumMod val="75000"/>
                    </a:schemeClr>
                  </a:solidFill>
                  <a:latin typeface="DejaVu Sans Condensed" panose="020B0606030804020204" pitchFamily="34" charset="2"/>
                  <a:ea typeface="DejaVu Sans Condensed" panose="020B0606030804020204" pitchFamily="34" charset="2"/>
                  <a:cs typeface="DejaVu Sans Condensed" panose="020B0606030804020204" pitchFamily="34" charset="2"/>
                </a:rPr>
                <a:t>ë</a:t>
              </a:r>
              <a:r>
                <a:rPr lang="en-US" dirty="0">
                  <a:solidFill>
                    <a:schemeClr val="accent4">
                      <a:lumMod val="75000"/>
                    </a:schemeClr>
                  </a:solidFill>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en-US" dirty="0" err="1">
                  <a:solidFill>
                    <a:schemeClr val="accent4">
                      <a:lumMod val="75000"/>
                    </a:schemeClr>
                  </a:solidFill>
                  <a:latin typeface="DejaVu Sans Condensed" panose="020B0606030804020204" pitchFamily="34" charset="2"/>
                  <a:ea typeface="DejaVu Sans Condensed" panose="020B0606030804020204" pitchFamily="34" charset="2"/>
                  <a:cs typeface="DejaVu Sans Condensed" panose="020B0606030804020204" pitchFamily="34" charset="2"/>
                </a:rPr>
                <a:t>themi</a:t>
              </a:r>
              <a:endParaRPr dirty="0">
                <a:solidFill>
                  <a:schemeClr val="accent4">
                    <a:lumMod val="75000"/>
                  </a:schemeClr>
                </a:solidFill>
                <a:latin typeface="DejaVu Sans Condensed" panose="020B0606030804020204" pitchFamily="34" charset="2"/>
                <a:ea typeface="DejaVu Sans Condensed" panose="020B0606030804020204" pitchFamily="34" charset="2"/>
                <a:cs typeface="DejaVu Sans Condensed" panose="020B0606030804020204" pitchFamily="34" charset="2"/>
              </a:endParaRPr>
            </a:p>
            <a:p>
              <a:pPr>
                <a:defRPr sz="6700" b="1">
                  <a:solidFill>
                    <a:srgbClr val="FFFFFF"/>
                  </a:solidFill>
                  <a:latin typeface="Times New Roman"/>
                  <a:ea typeface="Times New Roman"/>
                  <a:cs typeface="Times New Roman"/>
                  <a:sym typeface="Times New Roman"/>
                </a:defRPr>
              </a:pPr>
              <a:r>
                <a:rPr lang="en-US" dirty="0">
                  <a:solidFill>
                    <a:schemeClr val="bg1"/>
                  </a:solidFill>
                  <a:latin typeface="DejaVu Sans Condensed"/>
                </a:rPr>
                <a:t>ZOGJT</a:t>
              </a:r>
              <a:r>
                <a:rPr lang="en-US" altLang="ja-JP" sz="6700" dirty="0">
                  <a:solidFill>
                    <a:schemeClr val="bg1"/>
                  </a:solidFill>
                  <a:latin typeface="DejaVu Sans Condensed"/>
                </a:rPr>
                <a:t>Ë</a:t>
              </a:r>
              <a:r>
                <a:rPr lang="en-US" dirty="0">
                  <a:solidFill>
                    <a:schemeClr val="bg1"/>
                  </a:solidFill>
                  <a:latin typeface="DejaVu Sans Condensed"/>
                </a:rPr>
                <a:t> JAN</a:t>
              </a:r>
              <a:r>
                <a:rPr lang="en-US" altLang="ja-JP" sz="6700" dirty="0">
                  <a:solidFill>
                    <a:schemeClr val="bg1"/>
                  </a:solidFill>
                  <a:latin typeface="DejaVu Sans Condensed"/>
                </a:rPr>
                <a:t>Ë</a:t>
              </a:r>
              <a:r>
                <a:rPr lang="en-US" dirty="0">
                  <a:solidFill>
                    <a:schemeClr val="bg1"/>
                  </a:solidFill>
                  <a:latin typeface="DejaVu Sans Condensed"/>
                </a:rPr>
                <a:t> THEROPODS</a:t>
              </a:r>
            </a:p>
            <a:p>
              <a:pPr>
                <a:defRPr sz="5600" b="1">
                  <a:solidFill>
                    <a:srgbClr val="EBAD58"/>
                  </a:solidFill>
                  <a:latin typeface="Times New Roman"/>
                  <a:ea typeface="Times New Roman"/>
                  <a:cs typeface="Times New Roman"/>
                  <a:sym typeface="Times New Roman"/>
                </a:defRPr>
              </a:pPr>
              <a:r>
                <a:rPr lang="en-US" dirty="0">
                  <a:solidFill>
                    <a:schemeClr val="accent4">
                      <a:lumMod val="75000"/>
                    </a:schemeClr>
                  </a:solidFill>
                  <a:latin typeface="DejaVu Sans Condensed"/>
                </a:rPr>
                <a:t>Me </a:t>
              </a:r>
              <a:r>
                <a:rPr lang="en-US" dirty="0" err="1">
                  <a:solidFill>
                    <a:schemeClr val="accent4">
                      <a:lumMod val="75000"/>
                    </a:schemeClr>
                  </a:solidFill>
                  <a:latin typeface="DejaVu Sans Condensed"/>
                </a:rPr>
                <a:t>aq</a:t>
              </a:r>
              <a:r>
                <a:rPr lang="en-US" dirty="0">
                  <a:solidFill>
                    <a:schemeClr val="accent4">
                      <a:lumMod val="75000"/>
                    </a:schemeClr>
                  </a:solidFill>
                  <a:latin typeface="DejaVu Sans Condensed"/>
                </a:rPr>
                <a:t> </a:t>
              </a:r>
              <a:r>
                <a:rPr lang="en-US" dirty="0" err="1">
                  <a:solidFill>
                    <a:schemeClr val="accent4">
                      <a:lumMod val="75000"/>
                    </a:schemeClr>
                  </a:solidFill>
                  <a:latin typeface="DejaVu Sans Condensed"/>
                </a:rPr>
                <a:t>besim</a:t>
              </a:r>
              <a:r>
                <a:rPr lang="en-US" dirty="0">
                  <a:solidFill>
                    <a:schemeClr val="accent4">
                      <a:lumMod val="75000"/>
                    </a:schemeClr>
                  </a:solidFill>
                  <a:latin typeface="DejaVu Sans Condensed"/>
                </a:rPr>
                <a:t> </a:t>
              </a:r>
              <a:r>
                <a:rPr lang="en-US" dirty="0" err="1">
                  <a:solidFill>
                    <a:schemeClr val="accent4">
                      <a:lumMod val="75000"/>
                    </a:schemeClr>
                  </a:solidFill>
                  <a:latin typeface="DejaVu Sans Condensed"/>
                </a:rPr>
                <a:t>sikur</a:t>
              </a:r>
              <a:r>
                <a:rPr lang="en-US" dirty="0">
                  <a:solidFill>
                    <a:schemeClr val="accent4">
                      <a:lumMod val="75000"/>
                    </a:schemeClr>
                  </a:solidFill>
                  <a:latin typeface="DejaVu Sans Condensed"/>
                </a:rPr>
                <a:t> t</a:t>
              </a:r>
              <a:r>
                <a:rPr lang="en-US" altLang="ja-JP" sz="5600" dirty="0">
                  <a:solidFill>
                    <a:schemeClr val="accent4">
                      <a:lumMod val="75000"/>
                    </a:schemeClr>
                  </a:solidFill>
                  <a:latin typeface="DejaVu Sans Condensed"/>
                </a:rPr>
                <a:t>ë</a:t>
              </a:r>
              <a:r>
                <a:rPr lang="en-US" dirty="0">
                  <a:solidFill>
                    <a:schemeClr val="accent4">
                      <a:lumMod val="75000"/>
                    </a:schemeClr>
                  </a:solidFill>
                  <a:latin typeface="DejaVu Sans Condensed"/>
                </a:rPr>
                <a:t> </a:t>
              </a:r>
              <a:r>
                <a:rPr lang="en-US" dirty="0" err="1">
                  <a:solidFill>
                    <a:schemeClr val="accent4">
                      <a:lumMod val="75000"/>
                    </a:schemeClr>
                  </a:solidFill>
                  <a:latin typeface="DejaVu Sans Condensed"/>
                </a:rPr>
                <a:t>thoshim</a:t>
              </a:r>
              <a:r>
                <a:rPr lang="en-US" dirty="0">
                  <a:solidFill>
                    <a:schemeClr val="accent4">
                      <a:lumMod val="75000"/>
                    </a:schemeClr>
                  </a:solidFill>
                  <a:latin typeface="DejaVu Sans Condensed"/>
                </a:rPr>
                <a:t> </a:t>
              </a:r>
              <a:r>
                <a:rPr lang="en-US" dirty="0" err="1">
                  <a:solidFill>
                    <a:schemeClr val="accent4">
                      <a:lumMod val="75000"/>
                    </a:schemeClr>
                  </a:solidFill>
                  <a:latin typeface="DejaVu Sans Condensed"/>
                </a:rPr>
                <a:t>njerzit</a:t>
              </a:r>
              <a:r>
                <a:rPr lang="en-US" dirty="0">
                  <a:solidFill>
                    <a:schemeClr val="accent4">
                      <a:lumMod val="75000"/>
                    </a:schemeClr>
                  </a:solidFill>
                  <a:latin typeface="DejaVu Sans Condensed"/>
                </a:rPr>
                <a:t> jan</a:t>
              </a:r>
              <a:r>
                <a:rPr lang="en-US" altLang="ja-JP" sz="5600" dirty="0">
                  <a:solidFill>
                    <a:schemeClr val="accent4">
                      <a:lumMod val="75000"/>
                    </a:schemeClr>
                  </a:solidFill>
                  <a:latin typeface="DejaVu Sans Condensed"/>
                </a:rPr>
                <a:t>ë</a:t>
              </a:r>
              <a:r>
                <a:rPr lang="en-US" dirty="0">
                  <a:solidFill>
                    <a:schemeClr val="accent4">
                      <a:lumMod val="75000"/>
                    </a:schemeClr>
                  </a:solidFill>
                  <a:latin typeface="DejaVu Sans Condensed"/>
                </a:rPr>
                <a:t> </a:t>
              </a:r>
              <a:r>
                <a:rPr lang="en-US" dirty="0" err="1">
                  <a:solidFill>
                    <a:schemeClr val="accent4">
                      <a:lumMod val="75000"/>
                    </a:schemeClr>
                  </a:solidFill>
                  <a:latin typeface="DejaVu Sans Condensed"/>
                </a:rPr>
                <a:t>gjitar</a:t>
              </a:r>
              <a:r>
                <a:rPr lang="en-US" altLang="ja-JP" sz="5600" dirty="0" err="1">
                  <a:solidFill>
                    <a:schemeClr val="accent4">
                      <a:lumMod val="75000"/>
                    </a:schemeClr>
                  </a:solidFill>
                  <a:latin typeface="DejaVu Sans Condensed"/>
                </a:rPr>
                <a:t>ë</a:t>
              </a:r>
              <a:endParaRPr sz="5600" dirty="0">
                <a:solidFill>
                  <a:schemeClr val="accent4">
                    <a:lumMod val="75000"/>
                  </a:schemeClr>
                </a:solidFill>
                <a:latin typeface="DejaVu Sans Condensed"/>
              </a:endParaRPr>
            </a:p>
          </p:txBody>
        </p:sp>
      </p:grpSp>
      <p:sp>
        <p:nvSpPr>
          <p:cNvPr id="2" name="Rounded Rectangle 1">
            <a:extLst>
              <a:ext uri="{FF2B5EF4-FFF2-40B4-BE49-F238E27FC236}">
                <a16:creationId xmlns:a16="http://schemas.microsoft.com/office/drawing/2014/main" id="{0C626D56-F6F7-B44C-B24A-6AC23FCFC5DC}"/>
              </a:ext>
            </a:extLst>
          </p:cNvPr>
          <p:cNvSpPr/>
          <p:nvPr/>
        </p:nvSpPr>
        <p:spPr>
          <a:xfrm>
            <a:off x="3401568" y="11313160"/>
            <a:ext cx="2377440" cy="914400"/>
          </a:xfrm>
          <a:prstGeom prst="roundRect">
            <a:avLst/>
          </a:prstGeom>
          <a:noFill/>
          <a:ln w="1524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051"/>
                                        </p:tgtEl>
                                        <p:attrNameLst>
                                          <p:attrName>style.visibility</p:attrName>
                                        </p:attrNameLst>
                                      </p:cBhvr>
                                      <p:to>
                                        <p:strVal val="visible"/>
                                      </p:to>
                                    </p:set>
                                    <p:anim calcmode="lin" valueType="num">
                                      <p:cBhvr>
                                        <p:cTn id="7" dur="500" fill="hold"/>
                                        <p:tgtEl>
                                          <p:spTgt spid="1051"/>
                                        </p:tgtEl>
                                        <p:attrNameLst>
                                          <p:attrName>ppt_w</p:attrName>
                                        </p:attrNameLst>
                                      </p:cBhvr>
                                      <p:tavLst>
                                        <p:tav tm="0">
                                          <p:val>
                                            <p:fltVal val="0"/>
                                          </p:val>
                                        </p:tav>
                                        <p:tav tm="100000">
                                          <p:val>
                                            <p:strVal val="#ppt_w"/>
                                          </p:val>
                                        </p:tav>
                                      </p:tavLst>
                                    </p:anim>
                                    <p:anim calcmode="lin" valueType="num">
                                      <p:cBhvr>
                                        <p:cTn id="8" dur="500" fill="hold"/>
                                        <p:tgtEl>
                                          <p:spTgt spid="105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strVal val="#ppt_w*0.70"/>
                                          </p:val>
                                        </p:tav>
                                        <p:tav tm="100000">
                                          <p:val>
                                            <p:strVal val="#ppt_w"/>
                                          </p:val>
                                        </p:tav>
                                      </p:tavLst>
                                    </p:anim>
                                    <p:anim calcmode="lin" valueType="num">
                                      <p:cBhvr>
                                        <p:cTn id="14" dur="500" fill="hold"/>
                                        <p:tgtEl>
                                          <p:spTgt spid="2"/>
                                        </p:tgtEl>
                                        <p:attrNameLst>
                                          <p:attrName>ppt_h</p:attrName>
                                        </p:attrNameLst>
                                      </p:cBhvr>
                                      <p:tavLst>
                                        <p:tav tm="0">
                                          <p:val>
                                            <p:strVal val="#ppt_h"/>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xit" presetSubtype="32" fill="hold" grpId="3" nodeType="clickEffect">
                                  <p:stCondLst>
                                    <p:cond delay="0"/>
                                  </p:stCondLst>
                                  <p:iterate>
                                    <p:tmAbs val="0"/>
                                  </p:iterate>
                                  <p:childTnLst>
                                    <p:anim calcmode="lin" valueType="num">
                                      <p:cBhvr>
                                        <p:cTn id="19" dur="500" fill="hold"/>
                                        <p:tgtEl>
                                          <p:spTgt spid="1051"/>
                                        </p:tgtEl>
                                        <p:attrNameLst>
                                          <p:attrName>ppt_w</p:attrName>
                                        </p:attrNameLst>
                                      </p:cBhvr>
                                      <p:tavLst>
                                        <p:tav tm="0">
                                          <p:val>
                                            <p:strVal val="ppt_w"/>
                                          </p:val>
                                        </p:tav>
                                        <p:tav tm="100000">
                                          <p:val>
                                            <p:fltVal val="0"/>
                                          </p:val>
                                        </p:tav>
                                      </p:tavLst>
                                    </p:anim>
                                    <p:anim calcmode="lin" valueType="num">
                                      <p:cBhvr>
                                        <p:cTn id="20" dur="500" fill="hold"/>
                                        <p:tgtEl>
                                          <p:spTgt spid="1051"/>
                                        </p:tgtEl>
                                        <p:attrNameLst>
                                          <p:attrName>ppt_h</p:attrName>
                                        </p:attrNameLst>
                                      </p:cBhvr>
                                      <p:tavLst>
                                        <p:tav tm="0">
                                          <p:val>
                                            <p:strVal val="ppt_h"/>
                                          </p:val>
                                        </p:tav>
                                        <p:tav tm="100000">
                                          <p:val>
                                            <p:fltVal val="0"/>
                                          </p:val>
                                        </p:tav>
                                      </p:tavLst>
                                    </p:anim>
                                    <p:set>
                                      <p:cBhvr>
                                        <p:cTn id="21" fill="hold">
                                          <p:stCondLst>
                                            <p:cond delay="499"/>
                                          </p:stCondLst>
                                        </p:cTn>
                                        <p:tgtEl>
                                          <p:spTgt spid="1051"/>
                                        </p:tgtEl>
                                        <p:attrNameLst>
                                          <p:attrName>style.visibility</p:attrName>
                                        </p:attrNameLst>
                                      </p:cBhvr>
                                      <p:to>
                                        <p:strVal val="hidden"/>
                                      </p:to>
                                    </p:set>
                                  </p:childTnLst>
                                </p:cTn>
                              </p:par>
                              <p:par>
                                <p:cTn id="22" presetID="23" presetClass="entr" presetSubtype="16" fill="hold" grpId="4" nodeType="withEffect">
                                  <p:stCondLst>
                                    <p:cond delay="0"/>
                                  </p:stCondLst>
                                  <p:iterate>
                                    <p:tmAbs val="0"/>
                                  </p:iterate>
                                  <p:childTnLst>
                                    <p:set>
                                      <p:cBhvr>
                                        <p:cTn id="23" fill="hold"/>
                                        <p:tgtEl>
                                          <p:spTgt spid="1052"/>
                                        </p:tgtEl>
                                        <p:attrNameLst>
                                          <p:attrName>style.visibility</p:attrName>
                                        </p:attrNameLst>
                                      </p:cBhvr>
                                      <p:to>
                                        <p:strVal val="visible"/>
                                      </p:to>
                                    </p:set>
                                    <p:anim calcmode="lin" valueType="num">
                                      <p:cBhvr>
                                        <p:cTn id="24" dur="500" fill="hold"/>
                                        <p:tgtEl>
                                          <p:spTgt spid="1052"/>
                                        </p:tgtEl>
                                        <p:attrNameLst>
                                          <p:attrName>ppt_w</p:attrName>
                                        </p:attrNameLst>
                                      </p:cBhvr>
                                      <p:tavLst>
                                        <p:tav tm="0">
                                          <p:val>
                                            <p:fltVal val="0"/>
                                          </p:val>
                                        </p:tav>
                                        <p:tav tm="100000">
                                          <p:val>
                                            <p:strVal val="#ppt_w"/>
                                          </p:val>
                                        </p:tav>
                                      </p:tavLst>
                                    </p:anim>
                                    <p:anim calcmode="lin" valueType="num">
                                      <p:cBhvr>
                                        <p:cTn id="25" dur="500" fill="hold"/>
                                        <p:tgtEl>
                                          <p:spTgt spid="105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 grpId="1" animBg="1" advAuto="0"/>
      <p:bldP spid="1051" grpId="3" animBg="1" advAuto="0"/>
      <p:bldP spid="1052" grpId="4" animBg="1" advAuto="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 name="Discover (Feb 2003):"/>
          <p:cNvSpPr txBox="1"/>
          <p:nvPr/>
        </p:nvSpPr>
        <p:spPr>
          <a:xfrm>
            <a:off x="2413000" y="1096962"/>
            <a:ext cx="9207500" cy="11049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p>
            <a:pPr marL="40639" marR="40639" defTabSz="914400">
              <a:lnSpc>
                <a:spcPct val="90000"/>
              </a:lnSpc>
              <a:buClr>
                <a:srgbClr val="73FA41"/>
              </a:buClr>
              <a:buFont typeface="Arial"/>
              <a:defRPr sz="6800">
                <a:uFill>
                  <a:solidFill>
                    <a:srgbClr val="000000"/>
                  </a:solidFill>
                </a:uFill>
                <a:latin typeface="DejaVu Sans Condensed"/>
                <a:ea typeface="DejaVu Sans Condensed"/>
                <a:cs typeface="DejaVu Sans Condensed"/>
                <a:sym typeface="DejaVu Sans Condensed"/>
              </a:defRPr>
            </a:pPr>
            <a:r>
              <a:rPr>
                <a:solidFill>
                  <a:srgbClr val="73FA41"/>
                </a:solidFill>
                <a:uFill>
                  <a:solidFill>
                    <a:srgbClr val="73FA41"/>
                  </a:solidFill>
                </a:uFill>
              </a:rPr>
              <a:t>Discover (Feb 2003):</a:t>
            </a:r>
            <a:r>
              <a:rPr>
                <a:solidFill>
                  <a:srgbClr val="FFFFFF"/>
                </a:solidFill>
                <a:uFill>
                  <a:solidFill>
                    <a:srgbClr val="FFFFFF"/>
                  </a:solidFill>
                </a:uFill>
              </a:rPr>
              <a:t> </a:t>
            </a:r>
          </a:p>
        </p:txBody>
      </p:sp>
      <p:sp>
        <p:nvSpPr>
          <p:cNvPr id="1061" name="What about all the other evidence for feathered dinosaurs?"/>
          <p:cNvSpPr txBox="1"/>
          <p:nvPr/>
        </p:nvSpPr>
        <p:spPr>
          <a:xfrm>
            <a:off x="2413000" y="2019300"/>
            <a:ext cx="19532600" cy="1847685"/>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lvl1pPr marL="40639" marR="40639" defTabSz="914400">
              <a:lnSpc>
                <a:spcPct val="90000"/>
              </a:lnSpc>
              <a:buClr>
                <a:srgbClr val="FFFFFF"/>
              </a:buClr>
              <a:buFont typeface="Arial"/>
              <a:defRPr sz="6800">
                <a:solidFill>
                  <a:srgbClr val="FFFFFF"/>
                </a:solidFill>
                <a:uFill>
                  <a:solidFill>
                    <a:srgbClr val="FFFFFF"/>
                  </a:solidFill>
                </a:uFill>
                <a:latin typeface="DejaVu Sans Condensed"/>
                <a:ea typeface="DejaVu Sans Condensed"/>
                <a:cs typeface="DejaVu Sans Condensed"/>
                <a:sym typeface="DejaVu Sans Condensed"/>
              </a:defRPr>
            </a:lvl1pPr>
          </a:lstStyle>
          <a:p>
            <a:pPr hangingPunct="1">
              <a:defRPr/>
            </a:pPr>
            <a:r>
              <a:rPr lang="en-US" sz="6300" dirty="0">
                <a:solidFill>
                  <a:schemeClr val="bg1"/>
                </a:solidFill>
              </a:rPr>
              <a:t>Po </a:t>
            </a:r>
            <a:r>
              <a:rPr lang="en-US" sz="6300" dirty="0" err="1">
                <a:solidFill>
                  <a:schemeClr val="bg1"/>
                </a:solidFill>
              </a:rPr>
              <a:t>në</a:t>
            </a:r>
            <a:r>
              <a:rPr lang="en-US" sz="6300" dirty="0">
                <a:solidFill>
                  <a:schemeClr val="bg1"/>
                </a:solidFill>
              </a:rPr>
              <a:t> </a:t>
            </a:r>
            <a:r>
              <a:rPr lang="en-US" sz="6300" dirty="0" err="1">
                <a:solidFill>
                  <a:schemeClr val="bg1"/>
                </a:solidFill>
              </a:rPr>
              <a:t>lidhje</a:t>
            </a:r>
            <a:r>
              <a:rPr lang="en-US" sz="6300" dirty="0">
                <a:solidFill>
                  <a:schemeClr val="bg1"/>
                </a:solidFill>
              </a:rPr>
              <a:t> me </a:t>
            </a:r>
            <a:r>
              <a:rPr lang="en-US" sz="6300" dirty="0" err="1">
                <a:solidFill>
                  <a:schemeClr val="bg1"/>
                </a:solidFill>
              </a:rPr>
              <a:t>gjithë</a:t>
            </a:r>
            <a:r>
              <a:rPr lang="en-US" sz="6300" dirty="0">
                <a:solidFill>
                  <a:schemeClr val="bg1"/>
                </a:solidFill>
              </a:rPr>
              <a:t> </a:t>
            </a:r>
            <a:r>
              <a:rPr lang="en-US" sz="6300" dirty="0" err="1">
                <a:solidFill>
                  <a:schemeClr val="bg1"/>
                </a:solidFill>
              </a:rPr>
              <a:t>dëshmitë</a:t>
            </a:r>
            <a:r>
              <a:rPr lang="en-US" sz="6300" dirty="0">
                <a:solidFill>
                  <a:schemeClr val="bg1"/>
                </a:solidFill>
              </a:rPr>
              <a:t> e </a:t>
            </a:r>
            <a:r>
              <a:rPr lang="en-US" sz="6300" dirty="0" err="1">
                <a:solidFill>
                  <a:schemeClr val="bg1"/>
                </a:solidFill>
              </a:rPr>
              <a:t>tjera</a:t>
            </a:r>
            <a:r>
              <a:rPr lang="en-US" sz="6300" dirty="0">
                <a:solidFill>
                  <a:schemeClr val="bg1"/>
                </a:solidFill>
              </a:rPr>
              <a:t> </a:t>
            </a:r>
            <a:r>
              <a:rPr lang="en-US" sz="6300" dirty="0" err="1">
                <a:solidFill>
                  <a:schemeClr val="bg1"/>
                </a:solidFill>
              </a:rPr>
              <a:t>për</a:t>
            </a:r>
            <a:r>
              <a:rPr lang="en-US" sz="6300" dirty="0">
                <a:solidFill>
                  <a:schemeClr val="bg1"/>
                </a:solidFill>
              </a:rPr>
              <a:t> </a:t>
            </a:r>
            <a:r>
              <a:rPr lang="en-US" sz="6300" dirty="0" err="1">
                <a:solidFill>
                  <a:schemeClr val="bg1"/>
                </a:solidFill>
              </a:rPr>
              <a:t>dinosaurët</a:t>
            </a:r>
            <a:r>
              <a:rPr lang="en-US" sz="6300" dirty="0">
                <a:solidFill>
                  <a:schemeClr val="bg1"/>
                </a:solidFill>
              </a:rPr>
              <a:t> me </a:t>
            </a:r>
            <a:r>
              <a:rPr lang="en-US" sz="6300" dirty="0" err="1">
                <a:solidFill>
                  <a:schemeClr val="bg1"/>
                </a:solidFill>
              </a:rPr>
              <a:t>pupla</a:t>
            </a:r>
            <a:r>
              <a:rPr lang="en-US" sz="6300" dirty="0">
                <a:solidFill>
                  <a:schemeClr val="bg1"/>
                </a:solidFill>
              </a:rPr>
              <a:t>?</a:t>
            </a:r>
          </a:p>
        </p:txBody>
      </p:sp>
      <p:sp>
        <p:nvSpPr>
          <p:cNvPr id="1062" name="Alan Feduccia:"/>
          <p:cNvSpPr txBox="1"/>
          <p:nvPr/>
        </p:nvSpPr>
        <p:spPr>
          <a:xfrm>
            <a:off x="2413000" y="4013200"/>
            <a:ext cx="6908800" cy="11049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lvl1pPr marL="40639" marR="40639" defTabSz="914400">
              <a:lnSpc>
                <a:spcPct val="90000"/>
              </a:lnSpc>
              <a:spcBef>
                <a:spcPts val="2100"/>
              </a:spcBef>
              <a:buClr>
                <a:srgbClr val="73FA41"/>
              </a:buClr>
              <a:buFont typeface="Arial"/>
              <a:defRPr sz="6800">
                <a:solidFill>
                  <a:srgbClr val="73FA41"/>
                </a:solidFill>
                <a:uFill>
                  <a:solidFill>
                    <a:srgbClr val="73FA41"/>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dirty="0">
                <a:solidFill>
                  <a:srgbClr val="73FA41"/>
                </a:solidFill>
                <a:uFill>
                  <a:solidFill>
                    <a:srgbClr val="73FA41"/>
                  </a:solidFill>
                </a:uFill>
              </a:rPr>
              <a:t>Alan </a:t>
            </a:r>
            <a:r>
              <a:rPr dirty="0" err="1">
                <a:solidFill>
                  <a:srgbClr val="73FA41"/>
                </a:solidFill>
                <a:uFill>
                  <a:solidFill>
                    <a:srgbClr val="73FA41"/>
                  </a:solidFill>
                </a:uFill>
              </a:rPr>
              <a:t>Feduccia</a:t>
            </a:r>
            <a:r>
              <a:rPr dirty="0">
                <a:solidFill>
                  <a:srgbClr val="73FA41"/>
                </a:solidFill>
                <a:uFill>
                  <a:solidFill>
                    <a:srgbClr val="73FA41"/>
                  </a:solidFill>
                </a:uFill>
              </a:rPr>
              <a:t>:</a:t>
            </a:r>
          </a:p>
        </p:txBody>
      </p:sp>
      <p:sp>
        <p:nvSpPr>
          <p:cNvPr id="1063" name="When we see actual feathers preserved on specimens, we need to carefully determine if we are looking at secondarily flightless birds that have retained feathers and only superficially resemble dinosaurs, or if the specimens are in fact related to dinosaurs. That’s a difficult issue to deal with right now, given the existence of fake fossils."/>
          <p:cNvSpPr txBox="1"/>
          <p:nvPr/>
        </p:nvSpPr>
        <p:spPr>
          <a:xfrm>
            <a:off x="2413000" y="5143900"/>
            <a:ext cx="20507960" cy="5919569"/>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wrap="square" lIns="50800" tIns="50800" rIns="50800" bIns="50800">
            <a:spAutoFit/>
          </a:bodyPr>
          <a:lstStyle/>
          <a:p>
            <a:pPr eaLnBrk="1" hangingPunct="1">
              <a:lnSpc>
                <a:spcPct val="90000"/>
              </a:lnSpc>
              <a:defRPr/>
            </a:pPr>
            <a:r>
              <a:rPr lang="en-US" sz="6000" dirty="0">
                <a:solidFill>
                  <a:schemeClr val="bg1"/>
                </a:solidFill>
                <a:latin typeface="DejaVu Sans Condensed"/>
              </a:rPr>
              <a:t>Kur ne </a:t>
            </a:r>
            <a:r>
              <a:rPr lang="en-US" sz="6000" dirty="0" err="1">
                <a:solidFill>
                  <a:schemeClr val="bg1"/>
                </a:solidFill>
                <a:latin typeface="DejaVu Sans Condensed"/>
              </a:rPr>
              <a:t>shohim</a:t>
            </a:r>
            <a:r>
              <a:rPr lang="en-US" sz="6000" dirty="0">
                <a:solidFill>
                  <a:schemeClr val="bg1"/>
                </a:solidFill>
                <a:latin typeface="DejaVu Sans Condensed"/>
              </a:rPr>
              <a:t> </a:t>
            </a:r>
            <a:r>
              <a:rPr lang="en-US" sz="6000" dirty="0" err="1">
                <a:solidFill>
                  <a:schemeClr val="bg1"/>
                </a:solidFill>
                <a:latin typeface="DejaVu Sans Condensed"/>
              </a:rPr>
              <a:t>puplat</a:t>
            </a:r>
            <a:r>
              <a:rPr lang="en-US" sz="6000" dirty="0">
                <a:solidFill>
                  <a:schemeClr val="bg1"/>
                </a:solidFill>
                <a:latin typeface="DejaVu Sans Condensed"/>
              </a:rPr>
              <a:t> e </a:t>
            </a:r>
            <a:r>
              <a:rPr lang="en-US" sz="6000" dirty="0" err="1">
                <a:solidFill>
                  <a:schemeClr val="bg1"/>
                </a:solidFill>
                <a:latin typeface="DejaVu Sans Condensed"/>
              </a:rPr>
              <a:t>sotme</a:t>
            </a:r>
            <a:r>
              <a:rPr lang="en-US" sz="6000" dirty="0">
                <a:solidFill>
                  <a:schemeClr val="bg1"/>
                </a:solidFill>
                <a:latin typeface="DejaVu Sans Condensed"/>
              </a:rPr>
              <a:t> të </a:t>
            </a:r>
            <a:r>
              <a:rPr lang="en-US" sz="6000" dirty="0" err="1">
                <a:solidFill>
                  <a:schemeClr val="bg1"/>
                </a:solidFill>
                <a:latin typeface="DejaVu Sans Condensed"/>
              </a:rPr>
              <a:t>ruajtura</a:t>
            </a:r>
            <a:r>
              <a:rPr lang="en-US" sz="6000" dirty="0">
                <a:solidFill>
                  <a:schemeClr val="bg1"/>
                </a:solidFill>
                <a:latin typeface="DejaVu Sans Condensed"/>
              </a:rPr>
              <a:t> </a:t>
            </a:r>
            <a:r>
              <a:rPr lang="en-US" sz="6000" dirty="0" err="1">
                <a:solidFill>
                  <a:schemeClr val="bg1"/>
                </a:solidFill>
                <a:latin typeface="DejaVu Sans Condensed"/>
              </a:rPr>
              <a:t>në</a:t>
            </a:r>
            <a:r>
              <a:rPr lang="en-US" sz="6000" dirty="0">
                <a:solidFill>
                  <a:schemeClr val="bg1"/>
                </a:solidFill>
                <a:latin typeface="DejaVu Sans Condensed"/>
              </a:rPr>
              <a:t> </a:t>
            </a:r>
            <a:r>
              <a:rPr lang="en-US" sz="6000" dirty="0" err="1">
                <a:solidFill>
                  <a:schemeClr val="bg1"/>
                </a:solidFill>
                <a:latin typeface="DejaVu Sans Condensed"/>
              </a:rPr>
              <a:t>mostra</a:t>
            </a:r>
            <a:r>
              <a:rPr lang="en-US" sz="6000" dirty="0">
                <a:solidFill>
                  <a:schemeClr val="bg1"/>
                </a:solidFill>
                <a:latin typeface="DejaVu Sans Condensed"/>
              </a:rPr>
              <a:t>, </a:t>
            </a:r>
            <a:r>
              <a:rPr lang="en-US" sz="6000" dirty="0">
                <a:solidFill>
                  <a:srgbClr val="FFFF00"/>
                </a:solidFill>
                <a:latin typeface="DejaVu Sans Condensed"/>
              </a:rPr>
              <a:t>ne </a:t>
            </a:r>
            <a:r>
              <a:rPr lang="en-US" sz="6000" dirty="0" err="1">
                <a:solidFill>
                  <a:srgbClr val="FFFF00"/>
                </a:solidFill>
                <a:latin typeface="DejaVu Sans Condensed"/>
              </a:rPr>
              <a:t>duhet</a:t>
            </a:r>
            <a:r>
              <a:rPr lang="en-US" sz="6000" dirty="0">
                <a:solidFill>
                  <a:srgbClr val="FFFF00"/>
                </a:solidFill>
                <a:latin typeface="DejaVu Sans Condensed"/>
              </a:rPr>
              <a:t> të </a:t>
            </a:r>
            <a:r>
              <a:rPr lang="en-US" sz="6000" dirty="0" err="1">
                <a:solidFill>
                  <a:srgbClr val="FFFF00"/>
                </a:solidFill>
                <a:latin typeface="DejaVu Sans Condensed"/>
              </a:rPr>
              <a:t>përcaktojmë</a:t>
            </a:r>
            <a:r>
              <a:rPr lang="en-US" sz="6000" dirty="0">
                <a:solidFill>
                  <a:srgbClr val="FFFF00"/>
                </a:solidFill>
                <a:latin typeface="DejaVu Sans Condensed"/>
              </a:rPr>
              <a:t> me </a:t>
            </a:r>
            <a:r>
              <a:rPr lang="en-US" sz="6000" dirty="0" err="1">
                <a:solidFill>
                  <a:srgbClr val="FFFF00"/>
                </a:solidFill>
                <a:latin typeface="DejaVu Sans Condensed"/>
              </a:rPr>
              <a:t>kujdes</a:t>
            </a:r>
            <a:r>
              <a:rPr lang="en-US" sz="6000" dirty="0">
                <a:solidFill>
                  <a:srgbClr val="FFFF00"/>
                </a:solidFill>
                <a:latin typeface="DejaVu Sans Condensed"/>
              </a:rPr>
              <a:t>  </a:t>
            </a:r>
            <a:r>
              <a:rPr lang="en-US" sz="6000" dirty="0">
                <a:solidFill>
                  <a:schemeClr val="bg1"/>
                </a:solidFill>
                <a:latin typeface="DejaVu Sans Condensed"/>
              </a:rPr>
              <a:t> </a:t>
            </a:r>
            <a:r>
              <a:rPr lang="en-US" sz="6000" dirty="0" err="1">
                <a:solidFill>
                  <a:schemeClr val="bg1"/>
                </a:solidFill>
                <a:latin typeface="DejaVu Sans Condensed"/>
              </a:rPr>
              <a:t>nëse</a:t>
            </a:r>
            <a:r>
              <a:rPr lang="en-US" sz="6000" dirty="0">
                <a:solidFill>
                  <a:schemeClr val="bg1"/>
                </a:solidFill>
                <a:latin typeface="DejaVu Sans Condensed"/>
              </a:rPr>
              <a:t> </a:t>
            </a:r>
            <a:r>
              <a:rPr lang="en-US" sz="6000" dirty="0" err="1">
                <a:solidFill>
                  <a:schemeClr val="bg1"/>
                </a:solidFill>
                <a:latin typeface="DejaVu Sans Condensed"/>
              </a:rPr>
              <a:t>jemi</a:t>
            </a:r>
            <a:r>
              <a:rPr lang="en-US" sz="6000" dirty="0">
                <a:solidFill>
                  <a:schemeClr val="bg1"/>
                </a:solidFill>
                <a:latin typeface="DejaVu Sans Condensed"/>
              </a:rPr>
              <a:t> duke </a:t>
            </a:r>
            <a:r>
              <a:rPr lang="en-US" sz="6000" dirty="0" err="1">
                <a:solidFill>
                  <a:schemeClr val="bg1"/>
                </a:solidFill>
                <a:latin typeface="DejaVu Sans Condensed"/>
              </a:rPr>
              <a:t>parë</a:t>
            </a:r>
            <a:r>
              <a:rPr lang="en-US" sz="6000" dirty="0">
                <a:solidFill>
                  <a:schemeClr val="bg1"/>
                </a:solidFill>
                <a:latin typeface="DejaVu Sans Condensed"/>
              </a:rPr>
              <a:t> </a:t>
            </a:r>
            <a:r>
              <a:rPr lang="en-US" sz="6000" dirty="0" err="1">
                <a:solidFill>
                  <a:schemeClr val="bg1"/>
                </a:solidFill>
                <a:latin typeface="DejaVu Sans Condensed"/>
              </a:rPr>
              <a:t>zogj</a:t>
            </a:r>
            <a:r>
              <a:rPr lang="en-US" sz="6000" dirty="0">
                <a:solidFill>
                  <a:schemeClr val="bg1"/>
                </a:solidFill>
                <a:latin typeface="DejaVu Sans Condensed"/>
              </a:rPr>
              <a:t> të </a:t>
            </a:r>
            <a:r>
              <a:rPr lang="en-US" sz="6000" dirty="0" err="1">
                <a:solidFill>
                  <a:schemeClr val="bg1"/>
                </a:solidFill>
                <a:latin typeface="DejaVu Sans Condensed"/>
              </a:rPr>
              <a:t>dorës</a:t>
            </a:r>
            <a:r>
              <a:rPr lang="en-US" sz="6000" dirty="0">
                <a:solidFill>
                  <a:schemeClr val="bg1"/>
                </a:solidFill>
                <a:latin typeface="DejaVu Sans Condensed"/>
              </a:rPr>
              <a:t> </a:t>
            </a:r>
            <a:r>
              <a:rPr lang="en-US" sz="6000" dirty="0" err="1">
                <a:solidFill>
                  <a:schemeClr val="bg1"/>
                </a:solidFill>
                <a:latin typeface="DejaVu Sans Condensed"/>
              </a:rPr>
              <a:t>së</a:t>
            </a:r>
            <a:r>
              <a:rPr lang="en-US" sz="6000" dirty="0">
                <a:solidFill>
                  <a:schemeClr val="bg1"/>
                </a:solidFill>
                <a:latin typeface="DejaVu Sans Condensed"/>
              </a:rPr>
              <a:t> </a:t>
            </a:r>
            <a:r>
              <a:rPr lang="en-US" sz="6000" dirty="0" err="1">
                <a:solidFill>
                  <a:schemeClr val="bg1"/>
                </a:solidFill>
                <a:latin typeface="DejaVu Sans Condensed"/>
              </a:rPr>
              <a:t>dytë</a:t>
            </a:r>
            <a:r>
              <a:rPr lang="en-US" sz="6000" dirty="0">
                <a:solidFill>
                  <a:schemeClr val="bg1"/>
                </a:solidFill>
                <a:latin typeface="DejaVu Sans Condensed"/>
              </a:rPr>
              <a:t> </a:t>
            </a:r>
            <a:r>
              <a:rPr lang="en-US" sz="6000" dirty="0" err="1">
                <a:solidFill>
                  <a:schemeClr val="bg1"/>
                </a:solidFill>
                <a:latin typeface="DejaVu Sans Condensed"/>
              </a:rPr>
              <a:t>që</a:t>
            </a:r>
            <a:r>
              <a:rPr lang="en-US" sz="6000" dirty="0">
                <a:solidFill>
                  <a:schemeClr val="bg1"/>
                </a:solidFill>
                <a:latin typeface="DejaVu Sans Condensed"/>
              </a:rPr>
              <a:t> </a:t>
            </a:r>
            <a:r>
              <a:rPr lang="en-US" sz="6000" dirty="0" err="1">
                <a:solidFill>
                  <a:schemeClr val="bg1"/>
                </a:solidFill>
                <a:latin typeface="DejaVu Sans Condensed"/>
              </a:rPr>
              <a:t>nuk</a:t>
            </a:r>
            <a:r>
              <a:rPr lang="en-US" sz="6000" dirty="0">
                <a:solidFill>
                  <a:schemeClr val="bg1"/>
                </a:solidFill>
                <a:latin typeface="DejaVu Sans Condensed"/>
              </a:rPr>
              <a:t> </a:t>
            </a:r>
            <a:r>
              <a:rPr lang="en-US" sz="6000" dirty="0" err="1">
                <a:solidFill>
                  <a:schemeClr val="bg1"/>
                </a:solidFill>
                <a:latin typeface="DejaVu Sans Condensed"/>
              </a:rPr>
              <a:t>fluturojnë</a:t>
            </a:r>
            <a:r>
              <a:rPr lang="en-US" sz="6000" dirty="0">
                <a:solidFill>
                  <a:schemeClr val="bg1"/>
                </a:solidFill>
                <a:latin typeface="DejaVu Sans Condensed"/>
              </a:rPr>
              <a:t>, të </a:t>
            </a:r>
            <a:r>
              <a:rPr lang="en-US" sz="6000" dirty="0" err="1">
                <a:solidFill>
                  <a:schemeClr val="bg1"/>
                </a:solidFill>
                <a:latin typeface="DejaVu Sans Condensed"/>
              </a:rPr>
              <a:t>cilët</a:t>
            </a:r>
            <a:r>
              <a:rPr lang="en-US" sz="6000" dirty="0">
                <a:solidFill>
                  <a:schemeClr val="bg1"/>
                </a:solidFill>
                <a:latin typeface="DejaVu Sans Condensed"/>
              </a:rPr>
              <a:t> </a:t>
            </a:r>
            <a:r>
              <a:rPr lang="en-US" sz="6000" dirty="0" err="1">
                <a:solidFill>
                  <a:schemeClr val="bg1"/>
                </a:solidFill>
                <a:latin typeface="DejaVu Sans Condensed"/>
              </a:rPr>
              <a:t>kanë</a:t>
            </a:r>
            <a:r>
              <a:rPr lang="en-US" sz="6000" dirty="0">
                <a:solidFill>
                  <a:schemeClr val="bg1"/>
                </a:solidFill>
                <a:latin typeface="DejaVu Sans Condensed"/>
              </a:rPr>
              <a:t> </a:t>
            </a:r>
            <a:r>
              <a:rPr lang="en-US" sz="6000" dirty="0" err="1">
                <a:solidFill>
                  <a:schemeClr val="bg1"/>
                </a:solidFill>
                <a:latin typeface="DejaVu Sans Condensed"/>
              </a:rPr>
              <a:t>ruajtur</a:t>
            </a:r>
            <a:r>
              <a:rPr lang="en-US" sz="6000" dirty="0">
                <a:solidFill>
                  <a:schemeClr val="bg1"/>
                </a:solidFill>
                <a:latin typeface="DejaVu Sans Condensed"/>
              </a:rPr>
              <a:t> </a:t>
            </a:r>
            <a:r>
              <a:rPr lang="en-US" sz="6000" dirty="0" err="1">
                <a:solidFill>
                  <a:schemeClr val="bg1"/>
                </a:solidFill>
                <a:latin typeface="DejaVu Sans Condensed"/>
              </a:rPr>
              <a:t>puplat</a:t>
            </a:r>
            <a:r>
              <a:rPr lang="en-US" sz="6000" dirty="0">
                <a:solidFill>
                  <a:schemeClr val="bg1"/>
                </a:solidFill>
                <a:latin typeface="DejaVu Sans Condensed"/>
              </a:rPr>
              <a:t> </a:t>
            </a:r>
            <a:r>
              <a:rPr lang="en-US" sz="6000" dirty="0" err="1">
                <a:solidFill>
                  <a:schemeClr val="bg1"/>
                </a:solidFill>
                <a:latin typeface="DejaVu Sans Condensed"/>
              </a:rPr>
              <a:t>dhe</a:t>
            </a:r>
            <a:r>
              <a:rPr lang="en-US" sz="6000" dirty="0">
                <a:solidFill>
                  <a:schemeClr val="bg1"/>
                </a:solidFill>
                <a:latin typeface="DejaVu Sans Condensed"/>
              </a:rPr>
              <a:t> </a:t>
            </a:r>
            <a:r>
              <a:rPr lang="en-US" sz="6000" dirty="0" err="1">
                <a:solidFill>
                  <a:schemeClr val="bg1"/>
                </a:solidFill>
                <a:latin typeface="DejaVu Sans Condensed"/>
              </a:rPr>
              <a:t>që</a:t>
            </a:r>
            <a:r>
              <a:rPr lang="en-US" sz="6000" dirty="0">
                <a:solidFill>
                  <a:schemeClr val="bg1"/>
                </a:solidFill>
                <a:latin typeface="DejaVu Sans Condensed"/>
              </a:rPr>
              <a:t> </a:t>
            </a:r>
            <a:r>
              <a:rPr lang="en-US" sz="6000" dirty="0" err="1">
                <a:solidFill>
                  <a:schemeClr val="bg1"/>
                </a:solidFill>
                <a:latin typeface="DejaVu Sans Condensed"/>
              </a:rPr>
              <a:t>ngjajnë</a:t>
            </a:r>
            <a:r>
              <a:rPr lang="en-US" sz="6000" dirty="0">
                <a:solidFill>
                  <a:schemeClr val="bg1"/>
                </a:solidFill>
                <a:latin typeface="DejaVu Sans Condensed"/>
              </a:rPr>
              <a:t> </a:t>
            </a:r>
            <a:r>
              <a:rPr lang="en-US" sz="6000" dirty="0" err="1">
                <a:solidFill>
                  <a:schemeClr val="bg1"/>
                </a:solidFill>
                <a:latin typeface="DejaVu Sans Condensed"/>
              </a:rPr>
              <a:t>në</a:t>
            </a:r>
            <a:r>
              <a:rPr lang="en-US" sz="6000" dirty="0">
                <a:solidFill>
                  <a:schemeClr val="bg1"/>
                </a:solidFill>
                <a:latin typeface="DejaVu Sans Condensed"/>
              </a:rPr>
              <a:t> </a:t>
            </a:r>
            <a:r>
              <a:rPr lang="en-US" sz="6000" dirty="0" err="1">
                <a:solidFill>
                  <a:schemeClr val="bg1"/>
                </a:solidFill>
                <a:latin typeface="DejaVu Sans Condensed"/>
              </a:rPr>
              <a:t>sipërfaqe</a:t>
            </a:r>
            <a:r>
              <a:rPr lang="en-US" sz="6000" dirty="0">
                <a:solidFill>
                  <a:schemeClr val="bg1"/>
                </a:solidFill>
                <a:latin typeface="DejaVu Sans Condensed"/>
              </a:rPr>
              <a:t> me </a:t>
            </a:r>
            <a:r>
              <a:rPr lang="en-US" sz="6000" dirty="0" err="1">
                <a:solidFill>
                  <a:schemeClr val="bg1"/>
                </a:solidFill>
                <a:latin typeface="DejaVu Sans Condensed"/>
              </a:rPr>
              <a:t>dinosaurët</a:t>
            </a:r>
            <a:r>
              <a:rPr lang="en-US" sz="6000" dirty="0">
                <a:solidFill>
                  <a:schemeClr val="bg1"/>
                </a:solidFill>
                <a:latin typeface="DejaVu Sans Condensed"/>
              </a:rPr>
              <a:t>, </a:t>
            </a:r>
            <a:r>
              <a:rPr lang="en-US" sz="6000" dirty="0" err="1">
                <a:solidFill>
                  <a:schemeClr val="bg1"/>
                </a:solidFill>
                <a:latin typeface="DejaVu Sans Condensed"/>
              </a:rPr>
              <a:t>ose</a:t>
            </a:r>
            <a:r>
              <a:rPr lang="en-US" sz="6000" dirty="0">
                <a:solidFill>
                  <a:schemeClr val="bg1"/>
                </a:solidFill>
                <a:latin typeface="DejaVu Sans Condensed"/>
              </a:rPr>
              <a:t> </a:t>
            </a:r>
            <a:r>
              <a:rPr lang="en-US" sz="6000" dirty="0" err="1">
                <a:solidFill>
                  <a:schemeClr val="bg1"/>
                </a:solidFill>
                <a:latin typeface="DejaVu Sans Condensed"/>
              </a:rPr>
              <a:t>nëse</a:t>
            </a:r>
            <a:r>
              <a:rPr lang="en-US" sz="6000" dirty="0">
                <a:solidFill>
                  <a:schemeClr val="bg1"/>
                </a:solidFill>
                <a:latin typeface="DejaVu Sans Condensed"/>
              </a:rPr>
              <a:t> </a:t>
            </a:r>
            <a:r>
              <a:rPr lang="en-US" sz="6000" dirty="0" err="1">
                <a:solidFill>
                  <a:schemeClr val="bg1"/>
                </a:solidFill>
                <a:latin typeface="DejaVu Sans Condensed"/>
              </a:rPr>
              <a:t>mostrat</a:t>
            </a:r>
            <a:r>
              <a:rPr lang="en-US" sz="6000" dirty="0">
                <a:solidFill>
                  <a:schemeClr val="bg1"/>
                </a:solidFill>
                <a:latin typeface="DejaVu Sans Condensed"/>
              </a:rPr>
              <a:t> </a:t>
            </a:r>
            <a:r>
              <a:rPr lang="en-US" sz="6000" dirty="0" err="1">
                <a:solidFill>
                  <a:schemeClr val="bg1"/>
                </a:solidFill>
                <a:latin typeface="DejaVu Sans Condensed"/>
              </a:rPr>
              <a:t>në</a:t>
            </a:r>
            <a:r>
              <a:rPr lang="en-US" sz="6000" dirty="0">
                <a:solidFill>
                  <a:schemeClr val="bg1"/>
                </a:solidFill>
                <a:latin typeface="DejaVu Sans Condensed"/>
              </a:rPr>
              <a:t> </a:t>
            </a:r>
            <a:r>
              <a:rPr lang="en-US" sz="6000" dirty="0" err="1">
                <a:solidFill>
                  <a:schemeClr val="bg1"/>
                </a:solidFill>
                <a:latin typeface="DejaVu Sans Condensed"/>
              </a:rPr>
              <a:t>fakt</a:t>
            </a:r>
            <a:r>
              <a:rPr lang="en-US" sz="6000" dirty="0">
                <a:solidFill>
                  <a:schemeClr val="bg1"/>
                </a:solidFill>
                <a:latin typeface="DejaVu Sans Condensed"/>
              </a:rPr>
              <a:t> janë të </a:t>
            </a:r>
            <a:r>
              <a:rPr lang="en-US" sz="6000" dirty="0" err="1">
                <a:solidFill>
                  <a:schemeClr val="bg1"/>
                </a:solidFill>
                <a:latin typeface="DejaVu Sans Condensed"/>
              </a:rPr>
              <a:t>lidhura</a:t>
            </a:r>
            <a:r>
              <a:rPr lang="en-US" sz="6000" dirty="0">
                <a:solidFill>
                  <a:schemeClr val="bg1"/>
                </a:solidFill>
                <a:latin typeface="DejaVu Sans Condensed"/>
              </a:rPr>
              <a:t> me  </a:t>
            </a:r>
            <a:r>
              <a:rPr lang="en-US" sz="6000" dirty="0" err="1">
                <a:solidFill>
                  <a:schemeClr val="bg1"/>
                </a:solidFill>
                <a:latin typeface="DejaVu Sans Condensed"/>
              </a:rPr>
              <a:t>dinosaurët</a:t>
            </a:r>
            <a:r>
              <a:rPr lang="en-US" sz="6000" dirty="0">
                <a:solidFill>
                  <a:schemeClr val="bg1"/>
                </a:solidFill>
                <a:latin typeface="DejaVu Sans Condensed"/>
              </a:rPr>
              <a:t>. </a:t>
            </a:r>
            <a:r>
              <a:rPr lang="en-US" sz="6000" dirty="0" err="1">
                <a:solidFill>
                  <a:srgbClr val="FFFF00"/>
                </a:solidFill>
                <a:latin typeface="DejaVu Sans Condensed"/>
              </a:rPr>
              <a:t>Kjo</a:t>
            </a:r>
            <a:r>
              <a:rPr lang="en-US" sz="6000" dirty="0">
                <a:solidFill>
                  <a:srgbClr val="FFFF00"/>
                </a:solidFill>
                <a:latin typeface="DejaVu Sans Condensed"/>
              </a:rPr>
              <a:t> është </a:t>
            </a:r>
            <a:r>
              <a:rPr lang="en-US" sz="6000" dirty="0" err="1">
                <a:solidFill>
                  <a:srgbClr val="FFFF00"/>
                </a:solidFill>
                <a:latin typeface="DejaVu Sans Condensed"/>
              </a:rPr>
              <a:t>një</a:t>
            </a:r>
            <a:r>
              <a:rPr lang="en-US" sz="6000" dirty="0">
                <a:solidFill>
                  <a:srgbClr val="FFFF00"/>
                </a:solidFill>
                <a:latin typeface="DejaVu Sans Condensed"/>
              </a:rPr>
              <a:t> </a:t>
            </a:r>
            <a:r>
              <a:rPr lang="en-US" sz="6000" dirty="0" err="1">
                <a:solidFill>
                  <a:srgbClr val="FFFF00"/>
                </a:solidFill>
                <a:latin typeface="DejaVu Sans Condensed"/>
              </a:rPr>
              <a:t>çështje</a:t>
            </a:r>
            <a:r>
              <a:rPr lang="en-US" sz="6000" dirty="0">
                <a:solidFill>
                  <a:srgbClr val="FFFF00"/>
                </a:solidFill>
                <a:latin typeface="DejaVu Sans Condensed"/>
              </a:rPr>
              <a:t> e </a:t>
            </a:r>
            <a:r>
              <a:rPr lang="en-US" sz="6000" dirty="0" err="1">
                <a:solidFill>
                  <a:srgbClr val="FFFF00"/>
                </a:solidFill>
                <a:latin typeface="DejaVu Sans Condensed"/>
              </a:rPr>
              <a:t>vështirë</a:t>
            </a:r>
            <a:r>
              <a:rPr lang="en-US" sz="6000" dirty="0">
                <a:solidFill>
                  <a:srgbClr val="FFFF00"/>
                </a:solidFill>
                <a:latin typeface="DejaVu Sans Condensed"/>
              </a:rPr>
              <a:t> </a:t>
            </a:r>
            <a:r>
              <a:rPr lang="en-US" sz="6000" dirty="0" err="1">
                <a:solidFill>
                  <a:srgbClr val="FFFF00"/>
                </a:solidFill>
                <a:latin typeface="DejaVu Sans Condensed"/>
              </a:rPr>
              <a:t>për</a:t>
            </a:r>
            <a:r>
              <a:rPr lang="en-US" sz="6000" dirty="0">
                <a:solidFill>
                  <a:srgbClr val="FFFF00"/>
                </a:solidFill>
                <a:latin typeface="DejaVu Sans Condensed"/>
              </a:rPr>
              <a:t> t</a:t>
            </a:r>
            <a:r>
              <a:rPr lang="ja-JP" altLang="en-US" sz="6000" dirty="0">
                <a:solidFill>
                  <a:srgbClr val="FFFF00"/>
                </a:solidFill>
                <a:latin typeface="DejaVu Sans Condensed"/>
              </a:rPr>
              <a:t>’</a:t>
            </a:r>
            <a:r>
              <a:rPr lang="en-US" altLang="ja-JP" sz="6000" dirty="0">
                <a:solidFill>
                  <a:srgbClr val="FFFF00"/>
                </a:solidFill>
                <a:latin typeface="DejaVu Sans Condensed"/>
              </a:rPr>
              <a:t>u </a:t>
            </a:r>
            <a:r>
              <a:rPr lang="en-US" altLang="ja-JP" sz="6000" dirty="0" err="1">
                <a:solidFill>
                  <a:srgbClr val="FFFF00"/>
                </a:solidFill>
                <a:latin typeface="DejaVu Sans Condensed"/>
              </a:rPr>
              <a:t>pranuar</a:t>
            </a:r>
            <a:r>
              <a:rPr lang="en-US" altLang="ja-JP" sz="6000" dirty="0">
                <a:solidFill>
                  <a:srgbClr val="FFFF00"/>
                </a:solidFill>
                <a:latin typeface="DejaVu Sans Condensed"/>
              </a:rPr>
              <a:t> </a:t>
            </a:r>
            <a:r>
              <a:rPr lang="en-US" altLang="ja-JP" sz="6000" dirty="0" err="1">
                <a:solidFill>
                  <a:srgbClr val="FFFF00"/>
                </a:solidFill>
                <a:latin typeface="DejaVu Sans Condensed"/>
              </a:rPr>
              <a:t>pikërisht</a:t>
            </a:r>
            <a:r>
              <a:rPr lang="en-US" altLang="ja-JP" sz="6000" dirty="0">
                <a:solidFill>
                  <a:srgbClr val="FFFF00"/>
                </a:solidFill>
                <a:latin typeface="DejaVu Sans Condensed"/>
              </a:rPr>
              <a:t> </a:t>
            </a:r>
            <a:r>
              <a:rPr lang="en-US" altLang="ja-JP" sz="6000" dirty="0" err="1">
                <a:solidFill>
                  <a:srgbClr val="FFFF00"/>
                </a:solidFill>
                <a:latin typeface="DejaVu Sans Condensed"/>
              </a:rPr>
              <a:t>tani</a:t>
            </a:r>
            <a:r>
              <a:rPr lang="en-US" altLang="ja-JP" sz="6000" dirty="0">
                <a:solidFill>
                  <a:schemeClr val="bg1"/>
                </a:solidFill>
                <a:latin typeface="DejaVu Sans Condensed"/>
              </a:rPr>
              <a:t>, </a:t>
            </a:r>
            <a:r>
              <a:rPr lang="en-US" altLang="ja-JP" sz="6000" dirty="0" err="1">
                <a:solidFill>
                  <a:schemeClr val="bg1"/>
                </a:solidFill>
                <a:latin typeface="DejaVu Sans Condensed"/>
              </a:rPr>
              <a:t>nisur</a:t>
            </a:r>
            <a:r>
              <a:rPr lang="en-US" altLang="ja-JP" sz="6000" dirty="0">
                <a:solidFill>
                  <a:schemeClr val="bg1"/>
                </a:solidFill>
                <a:latin typeface="DejaVu Sans Condensed"/>
              </a:rPr>
              <a:t> </a:t>
            </a:r>
            <a:r>
              <a:rPr lang="en-US" altLang="ja-JP" sz="6000" dirty="0" err="1">
                <a:solidFill>
                  <a:schemeClr val="bg1"/>
                </a:solidFill>
                <a:latin typeface="DejaVu Sans Condensed"/>
              </a:rPr>
              <a:t>nga</a:t>
            </a:r>
            <a:r>
              <a:rPr lang="en-US" altLang="ja-JP" sz="6000" dirty="0">
                <a:solidFill>
                  <a:schemeClr val="bg1"/>
                </a:solidFill>
                <a:latin typeface="DejaVu Sans Condensed"/>
              </a:rPr>
              <a:t> </a:t>
            </a:r>
            <a:r>
              <a:rPr lang="en-US" altLang="ja-JP" sz="6000" dirty="0" err="1">
                <a:solidFill>
                  <a:schemeClr val="bg1"/>
                </a:solidFill>
                <a:latin typeface="DejaVu Sans Condensed"/>
              </a:rPr>
              <a:t>ekzistenca</a:t>
            </a:r>
            <a:r>
              <a:rPr lang="en-US" altLang="ja-JP" sz="6000" dirty="0">
                <a:solidFill>
                  <a:schemeClr val="bg1"/>
                </a:solidFill>
                <a:latin typeface="DejaVu Sans Condensed"/>
              </a:rPr>
              <a:t> e </a:t>
            </a:r>
            <a:r>
              <a:rPr lang="en-US" altLang="ja-JP" sz="6000" dirty="0" err="1">
                <a:solidFill>
                  <a:schemeClr val="bg1"/>
                </a:solidFill>
                <a:latin typeface="DejaVu Sans Condensed"/>
              </a:rPr>
              <a:t>fosileve</a:t>
            </a:r>
            <a:r>
              <a:rPr lang="en-US" altLang="ja-JP" sz="6000" dirty="0">
                <a:solidFill>
                  <a:schemeClr val="bg1"/>
                </a:solidFill>
                <a:latin typeface="DejaVu Sans Condensed"/>
              </a:rPr>
              <a:t> të </a:t>
            </a:r>
            <a:r>
              <a:rPr lang="en-US" altLang="ja-JP" sz="6000" dirty="0" err="1">
                <a:solidFill>
                  <a:schemeClr val="bg1"/>
                </a:solidFill>
                <a:latin typeface="DejaVu Sans Condensed"/>
              </a:rPr>
              <a:t>rreme</a:t>
            </a:r>
            <a:r>
              <a:rPr lang="en-US" altLang="ja-JP" sz="6000" dirty="0">
                <a:solidFill>
                  <a:schemeClr val="bg1"/>
                </a:solidFill>
                <a:latin typeface="DejaVu Sans Condensed"/>
              </a:rPr>
              <a:t>. </a:t>
            </a:r>
            <a:endParaRPr lang="en-US" sz="6000" dirty="0">
              <a:solidFill>
                <a:schemeClr val="bg1"/>
              </a:solidFill>
              <a:latin typeface="DejaVu Sans Condensed"/>
            </a:endParaRPr>
          </a:p>
        </p:txBody>
      </p:sp>
      <p:sp>
        <p:nvSpPr>
          <p:cNvPr id="1064" name="Kathy A. Svitil, “Discover Dialogue: Ornithologist and Evolutionary Biologist Alan Feduccia Plucking Apart the Dino-Birds,” Discover, Vol. 24:2 (Feb. 2003), www.discover.com."/>
          <p:cNvSpPr txBox="1"/>
          <p:nvPr/>
        </p:nvSpPr>
        <p:spPr>
          <a:xfrm>
            <a:off x="2413000" y="11574898"/>
            <a:ext cx="19532600" cy="121058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marL="40639" marR="40639" defTabSz="914400">
              <a:spcBef>
                <a:spcPts val="700"/>
              </a:spcBef>
              <a:buClr>
                <a:srgbClr val="FFFFFF"/>
              </a:buClr>
              <a:buFont typeface="Arial"/>
              <a:defRPr sz="4000">
                <a:solidFill>
                  <a:srgbClr val="FFFFFF"/>
                </a:solidFill>
                <a:latin typeface="DejaVu Sans Condensed"/>
                <a:ea typeface="DejaVu Sans Condensed"/>
                <a:cs typeface="DejaVu Sans Condensed"/>
                <a:sym typeface="DejaVu Sans Condensed"/>
              </a:defRPr>
            </a:pPr>
            <a:r>
              <a:rPr sz="3600" dirty="0">
                <a:uFill>
                  <a:solidFill>
                    <a:srgbClr val="FFFFFF"/>
                  </a:solidFill>
                </a:uFill>
                <a:latin typeface="DejaVu Sans Book" charset="0"/>
                <a:ea typeface="DejaVu Sans Book" charset="0"/>
                <a:cs typeface="DejaVu Sans Book" charset="0"/>
              </a:rPr>
              <a:t>Kathy A. Svitil, “Discover Dialogue: Ornithologist and Evolutionary Biologist Alan </a:t>
            </a:r>
            <a:r>
              <a:rPr sz="3600" dirty="0" err="1">
                <a:uFill>
                  <a:solidFill>
                    <a:srgbClr val="FFFFFF"/>
                  </a:solidFill>
                </a:uFill>
                <a:latin typeface="DejaVu Sans Book" charset="0"/>
                <a:ea typeface="DejaVu Sans Book" charset="0"/>
                <a:cs typeface="DejaVu Sans Book" charset="0"/>
              </a:rPr>
              <a:t>Feduccia</a:t>
            </a:r>
            <a:r>
              <a:rPr sz="3600" dirty="0">
                <a:uFill>
                  <a:solidFill>
                    <a:srgbClr val="FFFFFF"/>
                  </a:solidFill>
                </a:uFill>
                <a:latin typeface="DejaVu Sans Book" charset="0"/>
                <a:ea typeface="DejaVu Sans Book" charset="0"/>
                <a:cs typeface="DejaVu Sans Book" charset="0"/>
              </a:rPr>
              <a:t> Plucking Apart the Dino-Birds,” </a:t>
            </a:r>
            <a:r>
              <a:rPr sz="3600" i="1" dirty="0">
                <a:uFill>
                  <a:solidFill>
                    <a:srgbClr val="FFFFFF"/>
                  </a:solidFill>
                </a:uFill>
                <a:latin typeface="DejaVu Sans Book" charset="0"/>
                <a:ea typeface="DejaVu Sans Book" charset="0"/>
                <a:cs typeface="DejaVu Sans Book" charset="0"/>
                <a:sym typeface="DejaVu Sans Condensed Oblique"/>
              </a:rPr>
              <a:t>Discover</a:t>
            </a:r>
            <a:r>
              <a:rPr sz="3600" dirty="0">
                <a:uFill>
                  <a:solidFill>
                    <a:srgbClr val="FFFFFF"/>
                  </a:solidFill>
                </a:uFill>
                <a:latin typeface="DejaVu Sans Book" charset="0"/>
                <a:ea typeface="DejaVu Sans Book" charset="0"/>
                <a:cs typeface="DejaVu Sans Book" charset="0"/>
              </a:rPr>
              <a:t>, Vol. 24:2 (Feb. 2003), </a:t>
            </a:r>
            <a:r>
              <a:rPr lang="en-US" sz="3600" dirty="0">
                <a:uFill>
                  <a:solidFill>
                    <a:srgbClr val="FFFFFF"/>
                  </a:solidFill>
                </a:uFill>
                <a:latin typeface="DejaVu Sans Book" charset="0"/>
                <a:ea typeface="DejaVu Sans Book" charset="0"/>
                <a:cs typeface="DejaVu Sans Book" charset="0"/>
              </a:rPr>
              <a:t>ëëë</a:t>
            </a:r>
            <a:r>
              <a:rPr sz="3600" dirty="0">
                <a:uFill>
                  <a:solidFill>
                    <a:srgbClr val="FFFFFF"/>
                  </a:solidFill>
                </a:uFill>
                <a:latin typeface="DejaVu Sans Book" charset="0"/>
                <a:ea typeface="DejaVu Sans Book" charset="0"/>
                <a:cs typeface="DejaVu Sans Book" charset="0"/>
              </a:rPr>
              <a:t>.discover.com.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061"/>
                                        </p:tgtEl>
                                        <p:attrNameLst>
                                          <p:attrName>style.visibility</p:attrName>
                                        </p:attrNameLst>
                                      </p:cBhvr>
                                      <p:to>
                                        <p:strVal val="visible"/>
                                      </p:to>
                                    </p:set>
                                    <p:animEffect transition="in" filter="wipe(left)">
                                      <p:cBhvr>
                                        <p:cTn id="7" dur="500"/>
                                        <p:tgtEl>
                                          <p:spTgt spid="10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063"/>
                                        </p:tgtEl>
                                        <p:attrNameLst>
                                          <p:attrName>style.visibility</p:attrName>
                                        </p:attrNameLst>
                                      </p:cBhvr>
                                      <p:to>
                                        <p:strVal val="visible"/>
                                      </p:to>
                                    </p:set>
                                    <p:animEffect transition="in" filter="wipe(left)">
                                      <p:cBhvr>
                                        <p:cTn id="12" dur="500"/>
                                        <p:tgtEl>
                                          <p:spTgt spid="1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1" grpId="1" animBg="1" advAuto="0"/>
      <p:bldP spid="1063" grpId="2"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 name="Discover:  So far, only one feathered dinosaur, Archaeoraptor, has been publicly acknowledged as a forgery. You think there are others?"/>
          <p:cNvSpPr txBox="1"/>
          <p:nvPr/>
        </p:nvSpPr>
        <p:spPr>
          <a:xfrm>
            <a:off x="2425700" y="1135062"/>
            <a:ext cx="19519900" cy="2720232"/>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p>
            <a:pPr eaLnBrk="1" hangingPunct="1">
              <a:lnSpc>
                <a:spcPct val="90000"/>
              </a:lnSpc>
              <a:defRPr/>
            </a:pPr>
            <a:r>
              <a:rPr sz="6300" dirty="0">
                <a:solidFill>
                  <a:srgbClr val="73FA41"/>
                </a:solidFill>
                <a:uFill>
                  <a:solidFill>
                    <a:srgbClr val="73FA41"/>
                  </a:solidFill>
                </a:uFill>
                <a:latin typeface="DejaVu Sans Condensed"/>
              </a:rPr>
              <a:t>Discover: </a:t>
            </a:r>
            <a:r>
              <a:rPr lang="en-US" sz="6300" dirty="0">
                <a:solidFill>
                  <a:schemeClr val="bg1"/>
                </a:solidFill>
                <a:latin typeface="DejaVu Sans Condensed"/>
              </a:rPr>
              <a:t>Duke qenë se </a:t>
            </a:r>
            <a:r>
              <a:rPr lang="en-US" sz="6300" dirty="0" err="1">
                <a:solidFill>
                  <a:schemeClr val="bg1"/>
                </a:solidFill>
                <a:latin typeface="DejaVu Sans Condensed"/>
              </a:rPr>
              <a:t>deri</a:t>
            </a:r>
            <a:r>
              <a:rPr lang="en-US" sz="6300" dirty="0">
                <a:solidFill>
                  <a:schemeClr val="bg1"/>
                </a:solidFill>
                <a:latin typeface="DejaVu Sans Condensed"/>
              </a:rPr>
              <a:t> </a:t>
            </a:r>
            <a:r>
              <a:rPr lang="en-US" sz="6300" dirty="0" err="1">
                <a:solidFill>
                  <a:schemeClr val="bg1"/>
                </a:solidFill>
                <a:latin typeface="DejaVu Sans Condensed"/>
              </a:rPr>
              <a:t>tani</a:t>
            </a:r>
            <a:r>
              <a:rPr lang="en-US" sz="6300" dirty="0">
                <a:solidFill>
                  <a:schemeClr val="bg1"/>
                </a:solidFill>
                <a:latin typeface="DejaVu Sans Condensed"/>
              </a:rPr>
              <a:t>, </a:t>
            </a:r>
            <a:r>
              <a:rPr lang="en-US" sz="6300" dirty="0" err="1">
                <a:solidFill>
                  <a:schemeClr val="bg1"/>
                </a:solidFill>
                <a:latin typeface="DejaVu Sans Condensed"/>
              </a:rPr>
              <a:t>vetëm</a:t>
            </a:r>
            <a:r>
              <a:rPr lang="en-US" sz="6300" dirty="0">
                <a:solidFill>
                  <a:schemeClr val="bg1"/>
                </a:solidFill>
                <a:latin typeface="DejaVu Sans Condensed"/>
              </a:rPr>
              <a:t> </a:t>
            </a:r>
            <a:r>
              <a:rPr lang="en-US" sz="6300" dirty="0" err="1">
                <a:solidFill>
                  <a:schemeClr val="bg1"/>
                </a:solidFill>
                <a:latin typeface="DejaVu Sans Condensed"/>
              </a:rPr>
              <a:t>një</a:t>
            </a:r>
            <a:r>
              <a:rPr lang="en-US" sz="6300" dirty="0">
                <a:solidFill>
                  <a:schemeClr val="bg1"/>
                </a:solidFill>
                <a:latin typeface="DejaVu Sans Condensed"/>
              </a:rPr>
              <a:t> dinosaur me </a:t>
            </a:r>
            <a:r>
              <a:rPr lang="en-US" sz="6300" dirty="0" err="1">
                <a:solidFill>
                  <a:schemeClr val="bg1"/>
                </a:solidFill>
                <a:latin typeface="DejaVu Sans Condensed"/>
              </a:rPr>
              <a:t>pupla</a:t>
            </a:r>
            <a:r>
              <a:rPr lang="en-US" sz="6300" dirty="0">
                <a:solidFill>
                  <a:schemeClr val="bg1"/>
                </a:solidFill>
                <a:latin typeface="DejaVu Sans Condensed"/>
              </a:rPr>
              <a:t>, </a:t>
            </a:r>
            <a:r>
              <a:rPr lang="en-US" sz="6300" i="1" dirty="0">
                <a:solidFill>
                  <a:schemeClr val="bg1"/>
                </a:solidFill>
                <a:latin typeface="DejaVu Sans Condensed"/>
              </a:rPr>
              <a:t>Archaeoraptor</a:t>
            </a:r>
            <a:r>
              <a:rPr lang="en-US" sz="6300" dirty="0">
                <a:solidFill>
                  <a:schemeClr val="bg1"/>
                </a:solidFill>
                <a:latin typeface="DejaVu Sans Condensed"/>
              </a:rPr>
              <a:t>, është </a:t>
            </a:r>
            <a:r>
              <a:rPr lang="en-US" sz="6300" dirty="0" err="1">
                <a:solidFill>
                  <a:schemeClr val="bg1"/>
                </a:solidFill>
                <a:latin typeface="DejaVu Sans Condensed"/>
              </a:rPr>
              <a:t>njohur</a:t>
            </a:r>
            <a:r>
              <a:rPr lang="en-US" sz="6300" dirty="0">
                <a:solidFill>
                  <a:schemeClr val="bg1"/>
                </a:solidFill>
                <a:latin typeface="DejaVu Sans Condensed"/>
              </a:rPr>
              <a:t> </a:t>
            </a:r>
            <a:r>
              <a:rPr lang="en-US" sz="6300" dirty="0" err="1">
                <a:solidFill>
                  <a:schemeClr val="bg1"/>
                </a:solidFill>
                <a:latin typeface="DejaVu Sans Condensed"/>
              </a:rPr>
              <a:t>publikisht</a:t>
            </a:r>
            <a:r>
              <a:rPr lang="en-US" sz="6300" dirty="0">
                <a:solidFill>
                  <a:schemeClr val="bg1"/>
                </a:solidFill>
                <a:latin typeface="DejaVu Sans Condensed"/>
              </a:rPr>
              <a:t> </a:t>
            </a:r>
            <a:r>
              <a:rPr lang="en-US" sz="6300" dirty="0" err="1">
                <a:solidFill>
                  <a:schemeClr val="bg1"/>
                </a:solidFill>
                <a:latin typeface="DejaVu Sans Condensed"/>
              </a:rPr>
              <a:t>si</a:t>
            </a:r>
            <a:r>
              <a:rPr lang="en-US" sz="6300" dirty="0">
                <a:solidFill>
                  <a:schemeClr val="bg1"/>
                </a:solidFill>
                <a:latin typeface="DejaVu Sans Condensed"/>
              </a:rPr>
              <a:t> </a:t>
            </a:r>
            <a:r>
              <a:rPr lang="en-US" sz="6300" dirty="0" err="1">
                <a:solidFill>
                  <a:schemeClr val="bg1"/>
                </a:solidFill>
                <a:latin typeface="DejaVu Sans Condensed"/>
              </a:rPr>
              <a:t>një</a:t>
            </a:r>
            <a:r>
              <a:rPr lang="en-US" sz="6300" dirty="0">
                <a:solidFill>
                  <a:schemeClr val="bg1"/>
                </a:solidFill>
                <a:latin typeface="DejaVu Sans Condensed"/>
              </a:rPr>
              <a:t> </a:t>
            </a:r>
            <a:r>
              <a:rPr lang="en-US" sz="6300" dirty="0" err="1">
                <a:solidFill>
                  <a:schemeClr val="bg1"/>
                </a:solidFill>
                <a:latin typeface="DejaVu Sans Condensed"/>
              </a:rPr>
              <a:t>fallsifikim</a:t>
            </a:r>
            <a:r>
              <a:rPr lang="en-US" sz="6300" dirty="0">
                <a:solidFill>
                  <a:schemeClr val="bg1"/>
                </a:solidFill>
                <a:latin typeface="DejaVu Sans Condensed"/>
              </a:rPr>
              <a:t>, a </a:t>
            </a:r>
            <a:r>
              <a:rPr lang="en-US" sz="6300" dirty="0" err="1">
                <a:solidFill>
                  <a:schemeClr val="bg1"/>
                </a:solidFill>
                <a:latin typeface="DejaVu Sans Condensed"/>
              </a:rPr>
              <a:t>mendoni</a:t>
            </a:r>
            <a:r>
              <a:rPr lang="en-US" sz="6300" dirty="0">
                <a:solidFill>
                  <a:schemeClr val="bg1"/>
                </a:solidFill>
                <a:latin typeface="DejaVu Sans Condensed"/>
              </a:rPr>
              <a:t> se ka </a:t>
            </a:r>
            <a:r>
              <a:rPr lang="en-US" sz="6300" dirty="0" err="1">
                <a:solidFill>
                  <a:schemeClr val="bg1"/>
                </a:solidFill>
                <a:latin typeface="DejaVu Sans Condensed"/>
              </a:rPr>
              <a:t>akoma</a:t>
            </a:r>
            <a:r>
              <a:rPr lang="en-US" sz="6300" dirty="0">
                <a:solidFill>
                  <a:schemeClr val="bg1"/>
                </a:solidFill>
                <a:latin typeface="DejaVu Sans Condensed"/>
              </a:rPr>
              <a:t> të </a:t>
            </a:r>
            <a:r>
              <a:rPr lang="en-US" sz="6300" dirty="0" err="1">
                <a:solidFill>
                  <a:schemeClr val="bg1"/>
                </a:solidFill>
                <a:latin typeface="DejaVu Sans Condensed"/>
              </a:rPr>
              <a:t>tjerë</a:t>
            </a:r>
            <a:r>
              <a:rPr lang="en-US" sz="6300" dirty="0">
                <a:solidFill>
                  <a:schemeClr val="bg1"/>
                </a:solidFill>
                <a:latin typeface="DejaVu Sans Condensed"/>
              </a:rPr>
              <a:t>?</a:t>
            </a:r>
          </a:p>
        </p:txBody>
      </p:sp>
      <p:sp>
        <p:nvSpPr>
          <p:cNvPr id="1069" name="Feduccia:  Archaeoraptor is just the tip of the iceberg. There are scores of fake fossils out there, and they have cast a dark shadow over the whole field. When you go to these fossil shows, it’s difficult to tell which ones are faked and which ones are not. I have heard that there is a fake-fossil factory in northeastern China, in Liaoning Province, near the deposits where many of these recent alleged feathered dinosaurs were found."/>
          <p:cNvSpPr txBox="1"/>
          <p:nvPr/>
        </p:nvSpPr>
        <p:spPr>
          <a:xfrm>
            <a:off x="2425700" y="4410075"/>
            <a:ext cx="19519900" cy="832946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p>
            <a:pPr eaLnBrk="1" hangingPunct="1">
              <a:lnSpc>
                <a:spcPct val="90000"/>
              </a:lnSpc>
              <a:defRPr/>
            </a:pPr>
            <a:r>
              <a:rPr sz="6300" dirty="0" err="1">
                <a:solidFill>
                  <a:srgbClr val="73FA41"/>
                </a:solidFill>
                <a:uFill>
                  <a:solidFill>
                    <a:srgbClr val="73FA41"/>
                  </a:solidFill>
                </a:uFill>
                <a:latin typeface="DejaVu Sans Condensed"/>
              </a:rPr>
              <a:t>Feduccia</a:t>
            </a:r>
            <a:r>
              <a:rPr lang="en-US" sz="6300" dirty="0">
                <a:solidFill>
                  <a:srgbClr val="73FA41"/>
                </a:solidFill>
                <a:uFill>
                  <a:solidFill>
                    <a:srgbClr val="73FA41"/>
                  </a:solidFill>
                </a:uFill>
                <a:latin typeface="DejaVu Sans Condensed"/>
              </a:rPr>
              <a:t>:</a:t>
            </a:r>
            <a:r>
              <a:rPr sz="6300" dirty="0">
                <a:solidFill>
                  <a:srgbClr val="FFFFFF"/>
                </a:solidFill>
                <a:uFill>
                  <a:solidFill>
                    <a:srgbClr val="FFFFFF"/>
                  </a:solidFill>
                </a:uFill>
                <a:latin typeface="DejaVu Sans Condensed"/>
              </a:rPr>
              <a:t> </a:t>
            </a:r>
            <a:r>
              <a:rPr lang="en-US" sz="6600" i="1" dirty="0" err="1">
                <a:solidFill>
                  <a:srgbClr val="FFFF00"/>
                </a:solidFill>
                <a:latin typeface="DejaVu Sans Condensed"/>
              </a:rPr>
              <a:t>Archaeoraptor</a:t>
            </a:r>
            <a:r>
              <a:rPr lang="en-US" sz="6600" dirty="0">
                <a:solidFill>
                  <a:srgbClr val="FFFF00"/>
                </a:solidFill>
                <a:latin typeface="DejaVu Sans Condensed"/>
              </a:rPr>
              <a:t> është </a:t>
            </a:r>
            <a:r>
              <a:rPr lang="en-US" sz="6600" dirty="0" err="1">
                <a:solidFill>
                  <a:srgbClr val="FFFF00"/>
                </a:solidFill>
                <a:latin typeface="DejaVu Sans Condensed"/>
              </a:rPr>
              <a:t>vetëm</a:t>
            </a:r>
            <a:r>
              <a:rPr lang="en-US" sz="6600" dirty="0">
                <a:solidFill>
                  <a:srgbClr val="FFFF00"/>
                </a:solidFill>
                <a:latin typeface="DejaVu Sans Condensed"/>
              </a:rPr>
              <a:t> </a:t>
            </a:r>
            <a:r>
              <a:rPr lang="en-US" sz="6600" dirty="0" err="1">
                <a:solidFill>
                  <a:srgbClr val="FFFF00"/>
                </a:solidFill>
                <a:latin typeface="DejaVu Sans Condensed"/>
              </a:rPr>
              <a:t>maja</a:t>
            </a:r>
            <a:r>
              <a:rPr lang="en-US" sz="6600" dirty="0">
                <a:solidFill>
                  <a:srgbClr val="FFFF00"/>
                </a:solidFill>
                <a:latin typeface="DejaVu Sans Condensed"/>
              </a:rPr>
              <a:t> e </a:t>
            </a:r>
            <a:r>
              <a:rPr lang="en-US" sz="6600" dirty="0" err="1">
                <a:solidFill>
                  <a:srgbClr val="FFFF00"/>
                </a:solidFill>
                <a:latin typeface="DejaVu Sans Condensed"/>
              </a:rPr>
              <a:t>ajsbergut</a:t>
            </a:r>
            <a:r>
              <a:rPr lang="en-US" sz="6600" dirty="0">
                <a:solidFill>
                  <a:srgbClr val="FFFF00"/>
                </a:solidFill>
                <a:latin typeface="DejaVu Sans Condensed"/>
              </a:rPr>
              <a:t>. </a:t>
            </a:r>
            <a:r>
              <a:rPr lang="en-US" sz="6600" dirty="0" err="1">
                <a:solidFill>
                  <a:srgbClr val="FFFF00"/>
                </a:solidFill>
                <a:latin typeface="DejaVu Sans Condensed"/>
              </a:rPr>
              <a:t>Ka</a:t>
            </a:r>
            <a:r>
              <a:rPr lang="en-US" sz="6600" dirty="0">
                <a:solidFill>
                  <a:srgbClr val="FFFF00"/>
                </a:solidFill>
                <a:latin typeface="DejaVu Sans Condensed"/>
              </a:rPr>
              <a:t> me </a:t>
            </a:r>
            <a:r>
              <a:rPr lang="en-US" sz="6600" dirty="0" err="1">
                <a:solidFill>
                  <a:srgbClr val="FFFF00"/>
                </a:solidFill>
                <a:latin typeface="DejaVu Sans Condensed"/>
              </a:rPr>
              <a:t>dyzina</a:t>
            </a:r>
            <a:r>
              <a:rPr lang="en-US" sz="6600" dirty="0">
                <a:solidFill>
                  <a:srgbClr val="FFFF00"/>
                </a:solidFill>
                <a:latin typeface="DejaVu Sans Condensed"/>
              </a:rPr>
              <a:t> </a:t>
            </a:r>
            <a:r>
              <a:rPr lang="en-US" sz="6600" dirty="0" err="1">
                <a:solidFill>
                  <a:srgbClr val="FFFF00"/>
                </a:solidFill>
                <a:latin typeface="DejaVu Sans Condensed"/>
              </a:rPr>
              <a:t>fosile</a:t>
            </a:r>
            <a:r>
              <a:rPr lang="en-US" sz="6600" dirty="0">
                <a:solidFill>
                  <a:srgbClr val="FFFF00"/>
                </a:solidFill>
                <a:latin typeface="DejaVu Sans Condensed"/>
              </a:rPr>
              <a:t> të </a:t>
            </a:r>
            <a:r>
              <a:rPr lang="en-US" sz="6600" dirty="0" err="1">
                <a:solidFill>
                  <a:srgbClr val="FFFF00"/>
                </a:solidFill>
                <a:latin typeface="DejaVu Sans Condensed"/>
              </a:rPr>
              <a:t>rreme</a:t>
            </a:r>
            <a:r>
              <a:rPr lang="en-US" sz="6600" dirty="0">
                <a:solidFill>
                  <a:srgbClr val="FFFF00"/>
                </a:solidFill>
                <a:latin typeface="DejaVu Sans Condensed"/>
              </a:rPr>
              <a:t> </a:t>
            </a:r>
            <a:r>
              <a:rPr lang="en-US" sz="6600" dirty="0" err="1">
                <a:solidFill>
                  <a:srgbClr val="FFFF00"/>
                </a:solidFill>
                <a:latin typeface="DejaVu Sans Condensed"/>
              </a:rPr>
              <a:t>aty</a:t>
            </a:r>
            <a:r>
              <a:rPr lang="en-US" sz="6600" dirty="0">
                <a:solidFill>
                  <a:schemeClr val="bg1"/>
                </a:solidFill>
                <a:latin typeface="DejaVu Sans Condensed"/>
              </a:rPr>
              <a:t>, </a:t>
            </a:r>
            <a:r>
              <a:rPr lang="en-US" sz="6600" dirty="0" err="1">
                <a:solidFill>
                  <a:schemeClr val="bg1"/>
                </a:solidFill>
                <a:latin typeface="DejaVu Sans Condensed"/>
              </a:rPr>
              <a:t>dhe</a:t>
            </a:r>
            <a:r>
              <a:rPr lang="en-US" sz="6600" dirty="0">
                <a:solidFill>
                  <a:schemeClr val="bg1"/>
                </a:solidFill>
                <a:latin typeface="DejaVu Sans Condensed"/>
              </a:rPr>
              <a:t> </a:t>
            </a:r>
            <a:r>
              <a:rPr lang="en-US" sz="6600" dirty="0" err="1">
                <a:solidFill>
                  <a:schemeClr val="bg1"/>
                </a:solidFill>
                <a:latin typeface="DejaVu Sans Condensed"/>
              </a:rPr>
              <a:t>ato</a:t>
            </a:r>
            <a:r>
              <a:rPr lang="en-US" sz="6600" dirty="0">
                <a:solidFill>
                  <a:schemeClr val="bg1"/>
                </a:solidFill>
                <a:latin typeface="DejaVu Sans Condensed"/>
              </a:rPr>
              <a:t> </a:t>
            </a:r>
            <a:r>
              <a:rPr lang="en-US" sz="6600" dirty="0" err="1">
                <a:solidFill>
                  <a:schemeClr val="bg1"/>
                </a:solidFill>
                <a:latin typeface="DejaVu Sans Condensed"/>
              </a:rPr>
              <a:t>kanë</a:t>
            </a:r>
            <a:r>
              <a:rPr lang="en-US" sz="6600" dirty="0">
                <a:solidFill>
                  <a:schemeClr val="bg1"/>
                </a:solidFill>
                <a:latin typeface="DejaVu Sans Condensed"/>
              </a:rPr>
              <a:t> </a:t>
            </a:r>
            <a:r>
              <a:rPr lang="en-US" sz="6600" dirty="0" err="1">
                <a:solidFill>
                  <a:schemeClr val="bg1"/>
                </a:solidFill>
                <a:latin typeface="DejaVu Sans Condensed"/>
              </a:rPr>
              <a:t>hedhur</a:t>
            </a:r>
            <a:r>
              <a:rPr lang="en-US" sz="6600" dirty="0">
                <a:solidFill>
                  <a:schemeClr val="bg1"/>
                </a:solidFill>
                <a:latin typeface="DejaVu Sans Condensed"/>
              </a:rPr>
              <a:t> </a:t>
            </a:r>
            <a:r>
              <a:rPr lang="en-US" sz="6600" dirty="0" err="1">
                <a:solidFill>
                  <a:schemeClr val="bg1"/>
                </a:solidFill>
                <a:latin typeface="DejaVu Sans Condensed"/>
              </a:rPr>
              <a:t>një</a:t>
            </a:r>
            <a:r>
              <a:rPr lang="en-US" sz="6600" dirty="0">
                <a:solidFill>
                  <a:schemeClr val="bg1"/>
                </a:solidFill>
                <a:latin typeface="DejaVu Sans Condensed"/>
              </a:rPr>
              <a:t> </a:t>
            </a:r>
            <a:r>
              <a:rPr lang="en-US" sz="6600" dirty="0" err="1">
                <a:solidFill>
                  <a:schemeClr val="bg1"/>
                </a:solidFill>
                <a:latin typeface="DejaVu Sans Condensed"/>
              </a:rPr>
              <a:t>hije</a:t>
            </a:r>
            <a:r>
              <a:rPr lang="en-US" sz="6600" dirty="0">
                <a:solidFill>
                  <a:schemeClr val="bg1"/>
                </a:solidFill>
                <a:latin typeface="DejaVu Sans Condensed"/>
              </a:rPr>
              <a:t> të </a:t>
            </a:r>
            <a:r>
              <a:rPr lang="en-US" sz="6600" dirty="0" err="1">
                <a:solidFill>
                  <a:schemeClr val="bg1"/>
                </a:solidFill>
                <a:latin typeface="DejaVu Sans Condensed"/>
              </a:rPr>
              <a:t>zezë</a:t>
            </a:r>
            <a:r>
              <a:rPr lang="en-US" sz="6600" dirty="0">
                <a:solidFill>
                  <a:schemeClr val="bg1"/>
                </a:solidFill>
                <a:latin typeface="DejaVu Sans Condensed"/>
              </a:rPr>
              <a:t> </a:t>
            </a:r>
            <a:r>
              <a:rPr lang="en-US" sz="6600" dirty="0" err="1">
                <a:solidFill>
                  <a:schemeClr val="bg1"/>
                </a:solidFill>
                <a:latin typeface="DejaVu Sans Condensed"/>
              </a:rPr>
              <a:t>mbi</a:t>
            </a:r>
            <a:r>
              <a:rPr lang="en-US" sz="6600" dirty="0">
                <a:solidFill>
                  <a:schemeClr val="bg1"/>
                </a:solidFill>
                <a:latin typeface="DejaVu Sans Condensed"/>
              </a:rPr>
              <a:t> </a:t>
            </a:r>
            <a:r>
              <a:rPr lang="en-US" sz="6600" dirty="0" err="1">
                <a:solidFill>
                  <a:schemeClr val="bg1"/>
                </a:solidFill>
                <a:latin typeface="DejaVu Sans Condensed"/>
              </a:rPr>
              <a:t>gjithë</a:t>
            </a:r>
            <a:r>
              <a:rPr lang="en-US" sz="6600" dirty="0">
                <a:solidFill>
                  <a:schemeClr val="bg1"/>
                </a:solidFill>
                <a:latin typeface="DejaVu Sans Condensed"/>
              </a:rPr>
              <a:t> </a:t>
            </a:r>
            <a:r>
              <a:rPr lang="en-US" sz="6600" dirty="0" err="1">
                <a:solidFill>
                  <a:schemeClr val="bg1"/>
                </a:solidFill>
                <a:latin typeface="DejaVu Sans Condensed"/>
              </a:rPr>
              <a:t>fushën</a:t>
            </a:r>
            <a:r>
              <a:rPr lang="en-US" sz="6600" dirty="0">
                <a:solidFill>
                  <a:schemeClr val="bg1"/>
                </a:solidFill>
                <a:latin typeface="DejaVu Sans Condensed"/>
              </a:rPr>
              <a:t>. Kur </a:t>
            </a:r>
            <a:r>
              <a:rPr lang="en-US" sz="6600" dirty="0" err="1">
                <a:solidFill>
                  <a:schemeClr val="bg1"/>
                </a:solidFill>
                <a:latin typeface="DejaVu Sans Condensed"/>
              </a:rPr>
              <a:t>ti</a:t>
            </a:r>
            <a:r>
              <a:rPr lang="en-US" sz="6600" dirty="0">
                <a:solidFill>
                  <a:schemeClr val="bg1"/>
                </a:solidFill>
                <a:latin typeface="DejaVu Sans Condensed"/>
              </a:rPr>
              <a:t> </a:t>
            </a:r>
            <a:r>
              <a:rPr lang="en-US" sz="6600" dirty="0" err="1">
                <a:solidFill>
                  <a:schemeClr val="bg1"/>
                </a:solidFill>
                <a:latin typeface="DejaVu Sans Condensed"/>
              </a:rPr>
              <a:t>shkon</a:t>
            </a:r>
            <a:r>
              <a:rPr lang="en-US" sz="6600" dirty="0">
                <a:solidFill>
                  <a:schemeClr val="bg1"/>
                </a:solidFill>
                <a:latin typeface="DejaVu Sans Condensed"/>
              </a:rPr>
              <a:t> </a:t>
            </a:r>
            <a:r>
              <a:rPr lang="en-US" sz="6600" dirty="0" err="1">
                <a:solidFill>
                  <a:schemeClr val="bg1"/>
                </a:solidFill>
                <a:latin typeface="DejaVu Sans Condensed"/>
              </a:rPr>
              <a:t>në</a:t>
            </a:r>
            <a:r>
              <a:rPr lang="en-US" sz="6600" dirty="0">
                <a:solidFill>
                  <a:schemeClr val="bg1"/>
                </a:solidFill>
                <a:latin typeface="DejaVu Sans Condensed"/>
              </a:rPr>
              <a:t> këto </a:t>
            </a:r>
            <a:r>
              <a:rPr lang="en-US" sz="6600" dirty="0" err="1">
                <a:solidFill>
                  <a:schemeClr val="bg1"/>
                </a:solidFill>
                <a:latin typeface="DejaVu Sans Condensed"/>
              </a:rPr>
              <a:t>shfaqje</a:t>
            </a:r>
            <a:r>
              <a:rPr lang="en-US" sz="6600" dirty="0">
                <a:solidFill>
                  <a:schemeClr val="bg1"/>
                </a:solidFill>
                <a:latin typeface="DejaVu Sans Condensed"/>
              </a:rPr>
              <a:t> </a:t>
            </a:r>
            <a:r>
              <a:rPr lang="en-US" sz="6600" dirty="0" err="1">
                <a:solidFill>
                  <a:schemeClr val="bg1"/>
                </a:solidFill>
                <a:latin typeface="DejaVu Sans Condensed"/>
              </a:rPr>
              <a:t>fosilesh</a:t>
            </a:r>
            <a:r>
              <a:rPr lang="en-US" sz="6600" dirty="0">
                <a:solidFill>
                  <a:schemeClr val="bg1"/>
                </a:solidFill>
                <a:latin typeface="DejaVu Sans Condensed"/>
              </a:rPr>
              <a:t>, është </a:t>
            </a:r>
            <a:r>
              <a:rPr lang="en-US" sz="6600" dirty="0">
                <a:solidFill>
                  <a:srgbClr val="FFFF00"/>
                </a:solidFill>
                <a:latin typeface="DejaVu Sans Condensed"/>
              </a:rPr>
              <a:t>e </a:t>
            </a:r>
            <a:r>
              <a:rPr lang="en-US" sz="6600" dirty="0" err="1">
                <a:solidFill>
                  <a:srgbClr val="FFFF00"/>
                </a:solidFill>
                <a:latin typeface="DejaVu Sans Condensed"/>
              </a:rPr>
              <a:t>vështirë</a:t>
            </a:r>
            <a:r>
              <a:rPr lang="en-US" sz="6600" dirty="0">
                <a:solidFill>
                  <a:srgbClr val="FFFF00"/>
                </a:solidFill>
                <a:latin typeface="DejaVu Sans Condensed"/>
              </a:rPr>
              <a:t> të </a:t>
            </a:r>
            <a:r>
              <a:rPr lang="en-US" sz="6600" dirty="0" err="1">
                <a:solidFill>
                  <a:srgbClr val="FFFF00"/>
                </a:solidFill>
                <a:latin typeface="DejaVu Sans Condensed"/>
              </a:rPr>
              <a:t>thuash</a:t>
            </a:r>
            <a:r>
              <a:rPr lang="en-US" sz="6600" dirty="0">
                <a:solidFill>
                  <a:srgbClr val="FFFF00"/>
                </a:solidFill>
                <a:latin typeface="DejaVu Sans Condensed"/>
              </a:rPr>
              <a:t> se </a:t>
            </a:r>
            <a:r>
              <a:rPr lang="en-US" sz="6600" dirty="0" err="1">
                <a:solidFill>
                  <a:srgbClr val="FFFF00"/>
                </a:solidFill>
                <a:latin typeface="DejaVu Sans Condensed"/>
              </a:rPr>
              <a:t>cilat</a:t>
            </a:r>
            <a:r>
              <a:rPr lang="en-US" sz="6600" dirty="0">
                <a:solidFill>
                  <a:srgbClr val="FFFF00"/>
                </a:solidFill>
                <a:latin typeface="DejaVu Sans Condensed"/>
              </a:rPr>
              <a:t> janë të </a:t>
            </a:r>
            <a:r>
              <a:rPr lang="en-US" sz="6600" dirty="0" err="1">
                <a:solidFill>
                  <a:srgbClr val="FFFF00"/>
                </a:solidFill>
                <a:latin typeface="DejaVu Sans Condensed"/>
              </a:rPr>
              <a:t>rreme</a:t>
            </a:r>
            <a:r>
              <a:rPr lang="en-US" sz="6600" dirty="0">
                <a:solidFill>
                  <a:srgbClr val="FFFF00"/>
                </a:solidFill>
                <a:latin typeface="DejaVu Sans Condensed"/>
              </a:rPr>
              <a:t> </a:t>
            </a:r>
            <a:r>
              <a:rPr lang="en-US" sz="6600" dirty="0" err="1">
                <a:solidFill>
                  <a:srgbClr val="FFFF00"/>
                </a:solidFill>
                <a:latin typeface="DejaVu Sans Condensed"/>
              </a:rPr>
              <a:t>dhe</a:t>
            </a:r>
            <a:r>
              <a:rPr lang="en-US" sz="6600" dirty="0">
                <a:solidFill>
                  <a:srgbClr val="FFFF00"/>
                </a:solidFill>
                <a:latin typeface="DejaVu Sans Condensed"/>
              </a:rPr>
              <a:t> </a:t>
            </a:r>
            <a:r>
              <a:rPr lang="en-US" sz="6600" dirty="0" err="1">
                <a:solidFill>
                  <a:srgbClr val="FFFF00"/>
                </a:solidFill>
                <a:latin typeface="DejaVu Sans Condensed"/>
              </a:rPr>
              <a:t>cilat</a:t>
            </a:r>
            <a:r>
              <a:rPr lang="en-US" sz="6600" dirty="0">
                <a:solidFill>
                  <a:srgbClr val="FFFF00"/>
                </a:solidFill>
                <a:latin typeface="DejaVu Sans Condensed"/>
              </a:rPr>
              <a:t> </a:t>
            </a:r>
            <a:r>
              <a:rPr lang="en-US" sz="6600" dirty="0" err="1">
                <a:solidFill>
                  <a:srgbClr val="FFFF00"/>
                </a:solidFill>
                <a:latin typeface="DejaVu Sans Condensed"/>
              </a:rPr>
              <a:t>jo</a:t>
            </a:r>
            <a:r>
              <a:rPr lang="en-US" sz="6600" dirty="0">
                <a:solidFill>
                  <a:schemeClr val="bg1"/>
                </a:solidFill>
                <a:latin typeface="DejaVu Sans Condensed"/>
              </a:rPr>
              <a:t>. </a:t>
            </a:r>
            <a:r>
              <a:rPr lang="en-US" sz="6600" dirty="0" err="1">
                <a:solidFill>
                  <a:schemeClr val="bg1"/>
                </a:solidFill>
                <a:latin typeface="DejaVu Sans Condensed"/>
              </a:rPr>
              <a:t>Kam</a:t>
            </a:r>
            <a:r>
              <a:rPr lang="en-US" sz="6600" dirty="0">
                <a:solidFill>
                  <a:schemeClr val="bg1"/>
                </a:solidFill>
                <a:latin typeface="DejaVu Sans Condensed"/>
              </a:rPr>
              <a:t> </a:t>
            </a:r>
            <a:r>
              <a:rPr lang="en-US" sz="6600" dirty="0" err="1">
                <a:solidFill>
                  <a:schemeClr val="bg1"/>
                </a:solidFill>
                <a:latin typeface="DejaVu Sans Condensed"/>
              </a:rPr>
              <a:t>dëgjuar</a:t>
            </a:r>
            <a:r>
              <a:rPr lang="en-US" sz="6600" dirty="0">
                <a:solidFill>
                  <a:schemeClr val="bg1"/>
                </a:solidFill>
                <a:latin typeface="DejaVu Sans Condensed"/>
              </a:rPr>
              <a:t> se </a:t>
            </a:r>
            <a:r>
              <a:rPr lang="en-US" sz="6600" dirty="0" err="1">
                <a:solidFill>
                  <a:schemeClr val="bg1"/>
                </a:solidFill>
                <a:latin typeface="DejaVu Sans Condensed"/>
              </a:rPr>
              <a:t>ka</a:t>
            </a:r>
            <a:r>
              <a:rPr lang="en-US" sz="6600" dirty="0">
                <a:solidFill>
                  <a:schemeClr val="bg1"/>
                </a:solidFill>
                <a:latin typeface="DejaVu Sans Condensed"/>
              </a:rPr>
              <a:t> </a:t>
            </a:r>
            <a:r>
              <a:rPr lang="en-US" sz="6600" dirty="0" err="1">
                <a:solidFill>
                  <a:schemeClr val="bg1"/>
                </a:solidFill>
                <a:latin typeface="DejaVu Sans Condensed"/>
              </a:rPr>
              <a:t>një</a:t>
            </a:r>
            <a:r>
              <a:rPr lang="en-US" sz="6600" dirty="0">
                <a:solidFill>
                  <a:schemeClr val="bg1"/>
                </a:solidFill>
                <a:latin typeface="DejaVu Sans Condensed"/>
              </a:rPr>
              <a:t> </a:t>
            </a:r>
            <a:r>
              <a:rPr lang="en-US" sz="6600" dirty="0" err="1">
                <a:solidFill>
                  <a:schemeClr val="bg1"/>
                </a:solidFill>
                <a:latin typeface="DejaVu Sans Condensed"/>
              </a:rPr>
              <a:t>fabrikë</a:t>
            </a:r>
            <a:r>
              <a:rPr lang="en-US" sz="6600" dirty="0">
                <a:solidFill>
                  <a:schemeClr val="bg1"/>
                </a:solidFill>
                <a:latin typeface="DejaVu Sans Condensed"/>
              </a:rPr>
              <a:t> </a:t>
            </a:r>
            <a:r>
              <a:rPr lang="en-US" sz="6600" dirty="0" err="1">
                <a:solidFill>
                  <a:schemeClr val="bg1"/>
                </a:solidFill>
                <a:latin typeface="DejaVu Sans Condensed"/>
              </a:rPr>
              <a:t>fosilesh</a:t>
            </a:r>
            <a:r>
              <a:rPr lang="en-US" sz="6600" dirty="0">
                <a:solidFill>
                  <a:schemeClr val="bg1"/>
                </a:solidFill>
                <a:latin typeface="DejaVu Sans Condensed"/>
              </a:rPr>
              <a:t> të </a:t>
            </a:r>
            <a:r>
              <a:rPr lang="en-US" sz="6600" dirty="0" err="1">
                <a:solidFill>
                  <a:schemeClr val="bg1"/>
                </a:solidFill>
                <a:latin typeface="DejaVu Sans Condensed"/>
              </a:rPr>
              <a:t>rreme</a:t>
            </a:r>
            <a:r>
              <a:rPr lang="en-US" sz="6600" dirty="0">
                <a:solidFill>
                  <a:schemeClr val="bg1"/>
                </a:solidFill>
                <a:latin typeface="DejaVu Sans Condensed"/>
              </a:rPr>
              <a:t> </a:t>
            </a:r>
            <a:r>
              <a:rPr lang="en-US" sz="6600" dirty="0" err="1">
                <a:solidFill>
                  <a:schemeClr val="bg1"/>
                </a:solidFill>
                <a:latin typeface="DejaVu Sans Condensed"/>
              </a:rPr>
              <a:t>në</a:t>
            </a:r>
            <a:r>
              <a:rPr lang="en-US" sz="6600" dirty="0">
                <a:solidFill>
                  <a:schemeClr val="bg1"/>
                </a:solidFill>
                <a:latin typeface="DejaVu Sans Condensed"/>
              </a:rPr>
              <a:t> </a:t>
            </a:r>
            <a:r>
              <a:rPr lang="en-US" sz="6600" dirty="0" err="1">
                <a:solidFill>
                  <a:schemeClr val="bg1"/>
                </a:solidFill>
                <a:latin typeface="DejaVu Sans Condensed"/>
              </a:rPr>
              <a:t>Kinën</a:t>
            </a:r>
            <a:r>
              <a:rPr lang="en-US" sz="6600" dirty="0">
                <a:solidFill>
                  <a:schemeClr val="bg1"/>
                </a:solidFill>
                <a:latin typeface="DejaVu Sans Condensed"/>
              </a:rPr>
              <a:t> </a:t>
            </a:r>
            <a:r>
              <a:rPr lang="en-US" sz="6600" dirty="0" err="1">
                <a:solidFill>
                  <a:schemeClr val="bg1"/>
                </a:solidFill>
                <a:latin typeface="DejaVu Sans Condensed"/>
              </a:rPr>
              <a:t>verilindore</a:t>
            </a:r>
            <a:r>
              <a:rPr lang="en-US" sz="6600" dirty="0">
                <a:solidFill>
                  <a:schemeClr val="bg1"/>
                </a:solidFill>
                <a:latin typeface="DejaVu Sans Condensed"/>
              </a:rPr>
              <a:t>, </a:t>
            </a:r>
            <a:r>
              <a:rPr lang="en-US" sz="6600" dirty="0" err="1">
                <a:solidFill>
                  <a:schemeClr val="bg1"/>
                </a:solidFill>
                <a:latin typeface="DejaVu Sans Condensed"/>
              </a:rPr>
              <a:t>në</a:t>
            </a:r>
            <a:r>
              <a:rPr lang="en-US" sz="6600" dirty="0">
                <a:solidFill>
                  <a:schemeClr val="bg1"/>
                </a:solidFill>
                <a:latin typeface="DejaVu Sans Condensed"/>
              </a:rPr>
              <a:t> </a:t>
            </a:r>
            <a:r>
              <a:rPr lang="en-US" sz="6600" dirty="0" err="1">
                <a:solidFill>
                  <a:schemeClr val="bg1"/>
                </a:solidFill>
                <a:latin typeface="DejaVu Sans Condensed"/>
              </a:rPr>
              <a:t>provincën</a:t>
            </a:r>
            <a:r>
              <a:rPr lang="en-US" sz="6600" dirty="0">
                <a:solidFill>
                  <a:schemeClr val="bg1"/>
                </a:solidFill>
                <a:latin typeface="DejaVu Sans Condensed"/>
              </a:rPr>
              <a:t> e  Liaoning, </a:t>
            </a:r>
            <a:r>
              <a:rPr lang="en-US" sz="6600" dirty="0" err="1">
                <a:solidFill>
                  <a:schemeClr val="bg1"/>
                </a:solidFill>
                <a:latin typeface="DejaVu Sans Condensed"/>
              </a:rPr>
              <a:t>afër</a:t>
            </a:r>
            <a:r>
              <a:rPr lang="en-US" sz="6600" dirty="0">
                <a:solidFill>
                  <a:schemeClr val="bg1"/>
                </a:solidFill>
                <a:latin typeface="DejaVu Sans Condensed"/>
              </a:rPr>
              <a:t> </a:t>
            </a:r>
            <a:r>
              <a:rPr lang="en-US" sz="6600" dirty="0" err="1">
                <a:solidFill>
                  <a:schemeClr val="bg1"/>
                </a:solidFill>
                <a:latin typeface="DejaVu Sans Condensed"/>
              </a:rPr>
              <a:t>depozitave</a:t>
            </a:r>
            <a:r>
              <a:rPr lang="en-US" sz="6600" dirty="0">
                <a:solidFill>
                  <a:schemeClr val="bg1"/>
                </a:solidFill>
                <a:latin typeface="DejaVu Sans Condensed"/>
              </a:rPr>
              <a:t> </a:t>
            </a:r>
            <a:r>
              <a:rPr lang="en-US" sz="6600" dirty="0" err="1">
                <a:solidFill>
                  <a:schemeClr val="bg1"/>
                </a:solidFill>
                <a:latin typeface="DejaVu Sans Condensed"/>
              </a:rPr>
              <a:t>ku</a:t>
            </a:r>
            <a:r>
              <a:rPr lang="en-US" sz="6600" dirty="0">
                <a:solidFill>
                  <a:schemeClr val="bg1"/>
                </a:solidFill>
                <a:latin typeface="DejaVu Sans Condensed"/>
              </a:rPr>
              <a:t> janë </a:t>
            </a:r>
            <a:r>
              <a:rPr lang="en-US" sz="6600" dirty="0" err="1">
                <a:solidFill>
                  <a:schemeClr val="bg1"/>
                </a:solidFill>
                <a:latin typeface="DejaVu Sans Condensed"/>
              </a:rPr>
              <a:t>gjetur</a:t>
            </a:r>
            <a:r>
              <a:rPr lang="en-US" sz="6600" dirty="0">
                <a:solidFill>
                  <a:schemeClr val="bg1"/>
                </a:solidFill>
                <a:latin typeface="DejaVu Sans Condensed"/>
              </a:rPr>
              <a:t> </a:t>
            </a:r>
            <a:r>
              <a:rPr lang="en-US" sz="6600" dirty="0" err="1">
                <a:solidFill>
                  <a:schemeClr val="bg1"/>
                </a:solidFill>
                <a:latin typeface="DejaVu Sans Condensed"/>
              </a:rPr>
              <a:t>së</a:t>
            </a:r>
            <a:r>
              <a:rPr lang="en-US" sz="6600" dirty="0">
                <a:solidFill>
                  <a:schemeClr val="bg1"/>
                </a:solidFill>
                <a:latin typeface="DejaVu Sans Condensed"/>
              </a:rPr>
              <a:t> </a:t>
            </a:r>
            <a:r>
              <a:rPr lang="en-US" sz="6600" dirty="0" err="1">
                <a:solidFill>
                  <a:schemeClr val="bg1"/>
                </a:solidFill>
                <a:latin typeface="DejaVu Sans Condensed"/>
              </a:rPr>
              <a:t>fundmi</a:t>
            </a:r>
            <a:r>
              <a:rPr lang="en-US" sz="6600" dirty="0">
                <a:solidFill>
                  <a:schemeClr val="bg1"/>
                </a:solidFill>
                <a:latin typeface="DejaVu Sans Condensed"/>
              </a:rPr>
              <a:t> </a:t>
            </a:r>
            <a:r>
              <a:rPr lang="en-US" sz="6600" dirty="0" err="1">
                <a:solidFill>
                  <a:schemeClr val="bg1"/>
                </a:solidFill>
                <a:latin typeface="DejaVu Sans Condensed"/>
              </a:rPr>
              <a:t>dinosaurët</a:t>
            </a:r>
            <a:r>
              <a:rPr lang="en-US" sz="6600" dirty="0">
                <a:solidFill>
                  <a:schemeClr val="bg1"/>
                </a:solidFill>
                <a:latin typeface="DejaVu Sans Condensed"/>
              </a:rPr>
              <a:t> e </a:t>
            </a:r>
            <a:r>
              <a:rPr lang="en-US" sz="6600" dirty="0" err="1">
                <a:solidFill>
                  <a:schemeClr val="bg1"/>
                </a:solidFill>
                <a:latin typeface="DejaVu Sans Condensed"/>
              </a:rPr>
              <a:t>pretenduar</a:t>
            </a:r>
            <a:r>
              <a:rPr lang="en-US" sz="6600" dirty="0">
                <a:solidFill>
                  <a:schemeClr val="bg1"/>
                </a:solidFill>
                <a:latin typeface="DejaVu Sans Condensed"/>
              </a:rPr>
              <a:t> me </a:t>
            </a:r>
            <a:r>
              <a:rPr lang="en-US" sz="6600" dirty="0" err="1">
                <a:solidFill>
                  <a:schemeClr val="bg1"/>
                </a:solidFill>
                <a:latin typeface="DejaVu Sans Condensed"/>
              </a:rPr>
              <a:t>pupla</a:t>
            </a:r>
            <a:r>
              <a:rPr lang="en-US" sz="6600" dirty="0">
                <a:solidFill>
                  <a:schemeClr val="bg1"/>
                </a:solidFill>
                <a:latin typeface="DejaVu Sans Condensed"/>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069"/>
                                        </p:tgtEl>
                                        <p:attrNameLst>
                                          <p:attrName>style.visibility</p:attrName>
                                        </p:attrNameLst>
                                      </p:cBhvr>
                                      <p:to>
                                        <p:strVal val="visible"/>
                                      </p:to>
                                    </p:set>
                                    <p:animEffect transition="in" filter="wipe(up)">
                                      <p:cBhvr>
                                        <p:cTn id="7" dur="500"/>
                                        <p:tgtEl>
                                          <p:spTgt spid="1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9" grpId="1"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 name="Kraig Derstler (paleontologist, University of New Orleans) quoted in Jeff Hecht, “F is for fake,” New Scientist, 19 Feb 2000, p. 12."/>
          <p:cNvSpPr txBox="1"/>
          <p:nvPr/>
        </p:nvSpPr>
        <p:spPr>
          <a:xfrm>
            <a:off x="2451100" y="10985500"/>
            <a:ext cx="19494500" cy="142603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marL="40639" marR="40639" defTabSz="914400">
              <a:spcBef>
                <a:spcPts val="700"/>
              </a:spcBef>
              <a:buClr>
                <a:srgbClr val="FFFFFF"/>
              </a:buClr>
              <a:buFont typeface="Arial"/>
              <a:defRPr sz="4300">
                <a:solidFill>
                  <a:srgbClr val="FFFFFF"/>
                </a:solidFill>
                <a:latin typeface="DejaVu Sans Condensed"/>
                <a:ea typeface="DejaVu Sans Condensed"/>
                <a:cs typeface="DejaVu Sans Condensed"/>
                <a:sym typeface="DejaVu Sans Condensed"/>
              </a:defRPr>
            </a:pPr>
            <a:r>
              <a:rPr dirty="0">
                <a:uFill>
                  <a:solidFill>
                    <a:srgbClr val="FFFFFF"/>
                  </a:solidFill>
                </a:uFill>
              </a:rPr>
              <a:t>Kraig </a:t>
            </a:r>
            <a:r>
              <a:rPr dirty="0" err="1">
                <a:uFill>
                  <a:solidFill>
                    <a:srgbClr val="FFFFFF"/>
                  </a:solidFill>
                </a:uFill>
              </a:rPr>
              <a:t>Derstler</a:t>
            </a:r>
            <a:r>
              <a:rPr dirty="0">
                <a:uFill>
                  <a:solidFill>
                    <a:srgbClr val="FFFFFF"/>
                  </a:solidFill>
                </a:uFill>
              </a:rPr>
              <a:t> (paleontologist, University of </a:t>
            </a:r>
            <a:r>
              <a:rPr dirty="0" err="1">
                <a:uFill>
                  <a:solidFill>
                    <a:srgbClr val="FFFFFF"/>
                  </a:solidFill>
                </a:uFill>
              </a:rPr>
              <a:t>Ne</a:t>
            </a:r>
            <a:r>
              <a:rPr lang="en-US" dirty="0" err="1">
                <a:uFill>
                  <a:solidFill>
                    <a:srgbClr val="FFFFFF"/>
                  </a:solidFill>
                </a:uFill>
              </a:rPr>
              <a:t>ë</a:t>
            </a:r>
            <a:r>
              <a:rPr dirty="0">
                <a:uFill>
                  <a:solidFill>
                    <a:srgbClr val="FFFFFF"/>
                  </a:solidFill>
                </a:uFill>
              </a:rPr>
              <a:t> Orleans) quoted in Jeff Hecht, “F is for fake,” </a:t>
            </a:r>
            <a:r>
              <a:rPr dirty="0" err="1">
                <a:uFill>
                  <a:solidFill>
                    <a:srgbClr val="FFFFFF"/>
                  </a:solidFill>
                </a:uFill>
                <a:latin typeface="DejaVu Sans Condensed Oblique"/>
                <a:ea typeface="DejaVu Sans Condensed Oblique"/>
                <a:cs typeface="DejaVu Sans Condensed Oblique"/>
                <a:sym typeface="DejaVu Sans Condensed Oblique"/>
              </a:rPr>
              <a:t>Ne</a:t>
            </a:r>
            <a:r>
              <a:rPr lang="en-US" dirty="0" err="1">
                <a:uFill>
                  <a:solidFill>
                    <a:srgbClr val="FFFFFF"/>
                  </a:solidFill>
                </a:uFill>
                <a:latin typeface="DejaVu Sans Condensed Oblique"/>
                <a:ea typeface="DejaVu Sans Condensed Oblique"/>
                <a:cs typeface="DejaVu Sans Condensed Oblique"/>
                <a:sym typeface="DejaVu Sans Condensed Oblique"/>
              </a:rPr>
              <a:t>ë</a:t>
            </a:r>
            <a:r>
              <a:rPr dirty="0">
                <a:uFill>
                  <a:solidFill>
                    <a:srgbClr val="FFFFFF"/>
                  </a:solidFill>
                </a:uFill>
                <a:latin typeface="DejaVu Sans Condensed Oblique"/>
                <a:ea typeface="DejaVu Sans Condensed Oblique"/>
                <a:cs typeface="DejaVu Sans Condensed Oblique"/>
                <a:sym typeface="DejaVu Sans Condensed Oblique"/>
              </a:rPr>
              <a:t> Scientist</a:t>
            </a:r>
            <a:r>
              <a:rPr dirty="0">
                <a:uFill>
                  <a:solidFill>
                    <a:srgbClr val="FFFFFF"/>
                  </a:solidFill>
                </a:uFill>
              </a:rPr>
              <a:t>, 19 Feb 2000, p. 12.</a:t>
            </a:r>
          </a:p>
        </p:txBody>
      </p:sp>
      <p:sp>
        <p:nvSpPr>
          <p:cNvPr id="4" name="Rectangle 3"/>
          <p:cNvSpPr>
            <a:spLocks noChangeArrowheads="1"/>
          </p:cNvSpPr>
          <p:nvPr/>
        </p:nvSpPr>
        <p:spPr bwMode="auto">
          <a:xfrm>
            <a:off x="2451100" y="1985663"/>
            <a:ext cx="19494500" cy="6786473"/>
          </a:xfrm>
          <a:prstGeom prst="rect">
            <a:avLst/>
          </a:prstGeom>
          <a:no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q-AL" sz="6300" b="0" i="0" u="none" strike="noStrike" cap="none" normalizeH="0" baseline="0" dirty="0">
                <a:ln>
                  <a:noFill/>
                </a:ln>
                <a:solidFill>
                  <a:schemeClr val="bg1"/>
                </a:solidFill>
                <a:effectLst/>
                <a:latin typeface="DejaVu Sans Condensed"/>
              </a:rPr>
              <a:t>"Pothuajse çdo [fosil</a:t>
            </a:r>
            <a:r>
              <a:rPr kumimoji="0" lang="en-US" sz="6300" b="0" i="0" u="none" strike="noStrike" cap="none" normalizeH="0" baseline="0" dirty="0">
                <a:ln>
                  <a:noFill/>
                </a:ln>
                <a:solidFill>
                  <a:schemeClr val="bg1"/>
                </a:solidFill>
                <a:effectLst/>
                <a:latin typeface="DejaVu Sans Condensed"/>
              </a:rPr>
              <a:t>e</a:t>
            </a:r>
            <a:r>
              <a:rPr kumimoji="0" lang="sq-AL" sz="6300" b="0" i="0" u="none" strike="noStrike" cap="none" normalizeH="0" baseline="0" dirty="0">
                <a:ln>
                  <a:noFill/>
                </a:ln>
                <a:solidFill>
                  <a:schemeClr val="bg1"/>
                </a:solidFill>
                <a:effectLst/>
                <a:latin typeface="DejaVu Sans Condensed"/>
              </a:rPr>
              <a:t> e zogut kinez] që kam parë në tregun komercial ka disa rikonstruksione për ta bërë atë të duken më të bukur. ... Ngjitësit dhe guri i rremë janë bërë shumë të lehtë [për fshatarët kinezë] për të bërë dhe shumë e vështirë për të gjetur. ... Ju nuk mund ta vëreni atë [fosile të rreme] pa mikroskop, ose ultravjollcë ose rreze X ". </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 name="Feduccia continues:"/>
          <p:cNvSpPr txBox="1"/>
          <p:nvPr/>
        </p:nvSpPr>
        <p:spPr>
          <a:xfrm>
            <a:off x="2413000" y="1335087"/>
            <a:ext cx="10502900" cy="1210588"/>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lvl1pPr marL="40639" marR="40639" defTabSz="914400">
              <a:spcBef>
                <a:spcPts val="1600"/>
              </a:spcBef>
              <a:buClr>
                <a:srgbClr val="73FA41"/>
              </a:buClr>
              <a:buFont typeface="Arial"/>
              <a:defRPr sz="7200">
                <a:solidFill>
                  <a:srgbClr val="73FA41"/>
                </a:solidFill>
                <a:uFill>
                  <a:solidFill>
                    <a:srgbClr val="73FA41"/>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dirty="0" err="1">
                <a:solidFill>
                  <a:srgbClr val="73FA41"/>
                </a:solidFill>
                <a:uFill>
                  <a:solidFill>
                    <a:srgbClr val="73FA41"/>
                  </a:solidFill>
                </a:uFill>
              </a:rPr>
              <a:t>Feduccia</a:t>
            </a:r>
            <a:r>
              <a:rPr dirty="0">
                <a:solidFill>
                  <a:srgbClr val="73FA41"/>
                </a:solidFill>
                <a:uFill>
                  <a:solidFill>
                    <a:srgbClr val="73FA41"/>
                  </a:solidFill>
                </a:uFill>
              </a:rPr>
              <a:t> </a:t>
            </a:r>
            <a:r>
              <a:rPr lang="en-US" dirty="0" err="1">
                <a:solidFill>
                  <a:srgbClr val="73FA41"/>
                </a:solidFill>
                <a:uFill>
                  <a:solidFill>
                    <a:srgbClr val="73FA41"/>
                  </a:solidFill>
                </a:uFill>
              </a:rPr>
              <a:t>vazhdon</a:t>
            </a:r>
            <a:r>
              <a:rPr dirty="0">
                <a:solidFill>
                  <a:srgbClr val="73FA41"/>
                </a:solidFill>
                <a:uFill>
                  <a:solidFill>
                    <a:srgbClr val="73FA41"/>
                  </a:solidFill>
                </a:uFill>
              </a:rPr>
              <a:t>:</a:t>
            </a:r>
          </a:p>
        </p:txBody>
      </p:sp>
      <p:sp>
        <p:nvSpPr>
          <p:cNvPr id="1077" name="“Journals like Nature don’t require specimens to be authenticated, and the specimens immediately end up back in China, so nobody can examine them. They may be miraculous discoveries, they may be missing links as they are claimed, but there is no way to authenticate any of this stuff.”"/>
          <p:cNvSpPr txBox="1"/>
          <p:nvPr/>
        </p:nvSpPr>
        <p:spPr>
          <a:xfrm>
            <a:off x="2413000" y="2949178"/>
            <a:ext cx="20104100" cy="6210418"/>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p>
            <a:pPr marL="40639" marR="40639" defTabSz="914400">
              <a:lnSpc>
                <a:spcPct val="90000"/>
              </a:lnSpc>
              <a:buClr>
                <a:srgbClr val="FFFFFF"/>
              </a:buClr>
              <a:defRPr sz="7200">
                <a:uFill>
                  <a:solidFill>
                    <a:srgbClr val="000000"/>
                  </a:solidFill>
                </a:uFill>
                <a:latin typeface="DejaVu Sans Condensed"/>
                <a:ea typeface="DejaVu Sans Condensed"/>
                <a:cs typeface="DejaVu Sans Condensed"/>
                <a:sym typeface="DejaVu Sans Condensed"/>
              </a:defRPr>
            </a:pPr>
            <a:r>
              <a:rPr sz="6300" dirty="0">
                <a:solidFill>
                  <a:srgbClr val="FFFFFF"/>
                </a:solidFill>
                <a:uFill>
                  <a:solidFill>
                    <a:srgbClr val="FFFFFF"/>
                  </a:solidFill>
                </a:uFill>
              </a:rPr>
              <a:t>“</a:t>
            </a:r>
            <a:r>
              <a:rPr lang="en-US" altLang="ja-JP" sz="6300" dirty="0">
                <a:solidFill>
                  <a:srgbClr val="FFFF00"/>
                </a:solidFill>
              </a:rPr>
              <a:t>Revistat </a:t>
            </a:r>
            <a:r>
              <a:rPr lang="en-US" altLang="ja-JP" sz="6300" dirty="0" err="1">
                <a:solidFill>
                  <a:srgbClr val="FFFF00"/>
                </a:solidFill>
              </a:rPr>
              <a:t>si</a:t>
            </a:r>
            <a:r>
              <a:rPr lang="en-US" altLang="ja-JP" sz="6300" dirty="0">
                <a:solidFill>
                  <a:srgbClr val="FFFF00"/>
                </a:solidFill>
              </a:rPr>
              <a:t> </a:t>
            </a:r>
            <a:r>
              <a:rPr lang="en-US" altLang="ja-JP" sz="6300" i="1" dirty="0">
                <a:solidFill>
                  <a:srgbClr val="FFFF00"/>
                </a:solidFill>
              </a:rPr>
              <a:t>Nature</a:t>
            </a:r>
            <a:r>
              <a:rPr lang="en-US" altLang="ja-JP" sz="6300" dirty="0">
                <a:solidFill>
                  <a:srgbClr val="FFFF00"/>
                </a:solidFill>
              </a:rPr>
              <a:t> </a:t>
            </a:r>
            <a:r>
              <a:rPr lang="en-US" altLang="ja-JP" sz="6300" dirty="0" err="1">
                <a:solidFill>
                  <a:srgbClr val="FFFF00"/>
                </a:solidFill>
              </a:rPr>
              <a:t>nuk</a:t>
            </a:r>
            <a:r>
              <a:rPr lang="en-US" altLang="ja-JP" sz="6300" dirty="0">
                <a:solidFill>
                  <a:srgbClr val="FFFF00"/>
                </a:solidFill>
              </a:rPr>
              <a:t> </a:t>
            </a:r>
            <a:r>
              <a:rPr lang="en-US" altLang="ja-JP" sz="6300" dirty="0" err="1">
                <a:solidFill>
                  <a:srgbClr val="FFFF00"/>
                </a:solidFill>
              </a:rPr>
              <a:t>kërkojnë</a:t>
            </a:r>
            <a:r>
              <a:rPr lang="en-US" altLang="ja-JP" sz="6300" dirty="0">
                <a:solidFill>
                  <a:srgbClr val="FFFF00"/>
                </a:solidFill>
              </a:rPr>
              <a:t> </a:t>
            </a:r>
            <a:r>
              <a:rPr lang="en-US" altLang="ja-JP" sz="6300" dirty="0" err="1">
                <a:solidFill>
                  <a:srgbClr val="FFFF00"/>
                </a:solidFill>
              </a:rPr>
              <a:t>që</a:t>
            </a:r>
            <a:r>
              <a:rPr lang="en-US" altLang="ja-JP" sz="6300" dirty="0">
                <a:solidFill>
                  <a:srgbClr val="FFFF00"/>
                </a:solidFill>
              </a:rPr>
              <a:t> </a:t>
            </a:r>
            <a:r>
              <a:rPr lang="en-US" altLang="ja-JP" sz="6300" dirty="0" err="1">
                <a:solidFill>
                  <a:srgbClr val="FFFF00"/>
                </a:solidFill>
              </a:rPr>
              <a:t>mostrat</a:t>
            </a:r>
            <a:r>
              <a:rPr lang="en-US" altLang="ja-JP" sz="6300" dirty="0">
                <a:solidFill>
                  <a:srgbClr val="FFFF00"/>
                </a:solidFill>
              </a:rPr>
              <a:t> të </a:t>
            </a:r>
            <a:r>
              <a:rPr lang="en-US" altLang="ja-JP" sz="6300" dirty="0" err="1">
                <a:solidFill>
                  <a:srgbClr val="FFFF00"/>
                </a:solidFill>
              </a:rPr>
              <a:t>jenë</a:t>
            </a:r>
            <a:r>
              <a:rPr lang="en-US" altLang="ja-JP" sz="6300" dirty="0">
                <a:solidFill>
                  <a:srgbClr val="FFFF00"/>
                </a:solidFill>
              </a:rPr>
              <a:t> të </a:t>
            </a:r>
            <a:r>
              <a:rPr lang="en-US" altLang="ja-JP" sz="6300" dirty="0" err="1">
                <a:solidFill>
                  <a:srgbClr val="FFFF00"/>
                </a:solidFill>
              </a:rPr>
              <a:t>vërtetuara</a:t>
            </a:r>
            <a:r>
              <a:rPr lang="en-US" altLang="ja-JP" sz="6300" dirty="0">
                <a:solidFill>
                  <a:schemeClr val="bg1"/>
                </a:solidFill>
              </a:rPr>
              <a:t>, </a:t>
            </a:r>
            <a:r>
              <a:rPr lang="en-US" altLang="ja-JP" sz="6300" dirty="0" err="1">
                <a:solidFill>
                  <a:schemeClr val="bg1"/>
                </a:solidFill>
              </a:rPr>
              <a:t>dhe</a:t>
            </a:r>
            <a:r>
              <a:rPr lang="en-US" altLang="ja-JP" sz="6300" dirty="0">
                <a:solidFill>
                  <a:schemeClr val="bg1"/>
                </a:solidFill>
              </a:rPr>
              <a:t> </a:t>
            </a:r>
            <a:r>
              <a:rPr lang="en-US" altLang="ja-JP" sz="6300" dirty="0" err="1">
                <a:solidFill>
                  <a:schemeClr val="bg1"/>
                </a:solidFill>
              </a:rPr>
              <a:t>ato</a:t>
            </a:r>
            <a:r>
              <a:rPr lang="en-US" altLang="ja-JP" sz="6300" dirty="0">
                <a:solidFill>
                  <a:schemeClr val="bg1"/>
                </a:solidFill>
              </a:rPr>
              <a:t> </a:t>
            </a:r>
            <a:r>
              <a:rPr lang="en-US" altLang="ja-JP" sz="6300" dirty="0" err="1">
                <a:solidFill>
                  <a:schemeClr val="bg1"/>
                </a:solidFill>
              </a:rPr>
              <a:t>përfundojnë</a:t>
            </a:r>
            <a:r>
              <a:rPr lang="en-US" altLang="ja-JP" sz="6300" dirty="0">
                <a:solidFill>
                  <a:schemeClr val="bg1"/>
                </a:solidFill>
              </a:rPr>
              <a:t> </a:t>
            </a:r>
            <a:r>
              <a:rPr lang="en-US" altLang="ja-JP" sz="6300" dirty="0" err="1">
                <a:solidFill>
                  <a:schemeClr val="bg1"/>
                </a:solidFill>
              </a:rPr>
              <a:t>menjëherë</a:t>
            </a:r>
            <a:r>
              <a:rPr lang="en-US" altLang="ja-JP" sz="6300" dirty="0">
                <a:solidFill>
                  <a:schemeClr val="bg1"/>
                </a:solidFill>
              </a:rPr>
              <a:t> pas </a:t>
            </a:r>
            <a:r>
              <a:rPr lang="en-US" altLang="ja-JP" sz="6300" dirty="0" err="1">
                <a:solidFill>
                  <a:schemeClr val="bg1"/>
                </a:solidFill>
              </a:rPr>
              <a:t>në</a:t>
            </a:r>
            <a:r>
              <a:rPr lang="en-US" altLang="ja-JP" sz="6300" dirty="0">
                <a:solidFill>
                  <a:schemeClr val="bg1"/>
                </a:solidFill>
              </a:rPr>
              <a:t> </a:t>
            </a:r>
            <a:r>
              <a:rPr lang="en-US" altLang="ja-JP" sz="6300" dirty="0" err="1">
                <a:solidFill>
                  <a:schemeClr val="bg1"/>
                </a:solidFill>
              </a:rPr>
              <a:t>Kinë</a:t>
            </a:r>
            <a:r>
              <a:rPr lang="en-US" altLang="ja-JP" sz="6300" dirty="0">
                <a:solidFill>
                  <a:schemeClr val="bg1"/>
                </a:solidFill>
              </a:rPr>
              <a:t>, </a:t>
            </a:r>
            <a:r>
              <a:rPr lang="en-US" altLang="ja-JP" sz="6300" dirty="0" err="1">
                <a:solidFill>
                  <a:schemeClr val="bg1"/>
                </a:solidFill>
              </a:rPr>
              <a:t>kështu</a:t>
            </a:r>
            <a:r>
              <a:rPr lang="en-US" altLang="ja-JP" sz="6300" dirty="0">
                <a:solidFill>
                  <a:schemeClr val="bg1"/>
                </a:solidFill>
              </a:rPr>
              <a:t> </a:t>
            </a:r>
            <a:r>
              <a:rPr lang="en-US" altLang="ja-JP" sz="6300" dirty="0" err="1">
                <a:solidFill>
                  <a:srgbClr val="FFFF00"/>
                </a:solidFill>
              </a:rPr>
              <a:t>askush</a:t>
            </a:r>
            <a:r>
              <a:rPr lang="en-US" altLang="ja-JP" sz="6300" dirty="0">
                <a:solidFill>
                  <a:srgbClr val="FFFF00"/>
                </a:solidFill>
              </a:rPr>
              <a:t> </a:t>
            </a:r>
            <a:r>
              <a:rPr lang="en-US" altLang="ja-JP" sz="6300" dirty="0" err="1">
                <a:solidFill>
                  <a:srgbClr val="FFFF00"/>
                </a:solidFill>
              </a:rPr>
              <a:t>nuk</a:t>
            </a:r>
            <a:r>
              <a:rPr lang="en-US" altLang="ja-JP" sz="6300" dirty="0">
                <a:solidFill>
                  <a:srgbClr val="FFFF00"/>
                </a:solidFill>
              </a:rPr>
              <a:t> </a:t>
            </a:r>
            <a:r>
              <a:rPr lang="en-US" altLang="ja-JP" sz="6300" dirty="0" err="1">
                <a:solidFill>
                  <a:srgbClr val="FFFF00"/>
                </a:solidFill>
              </a:rPr>
              <a:t>mund</a:t>
            </a:r>
            <a:r>
              <a:rPr lang="en-US" altLang="ja-JP" sz="6300" dirty="0">
                <a:solidFill>
                  <a:srgbClr val="FFFF00"/>
                </a:solidFill>
              </a:rPr>
              <a:t> t</a:t>
            </a:r>
            <a:r>
              <a:rPr lang="ja-JP" altLang="en-US" sz="6300" dirty="0">
                <a:solidFill>
                  <a:srgbClr val="FFFF00"/>
                </a:solidFill>
              </a:rPr>
              <a:t>’</a:t>
            </a:r>
            <a:r>
              <a:rPr lang="en-US" altLang="ja-JP" sz="6300" dirty="0" err="1">
                <a:solidFill>
                  <a:srgbClr val="FFFF00"/>
                </a:solidFill>
              </a:rPr>
              <a:t>i</a:t>
            </a:r>
            <a:r>
              <a:rPr lang="en-US" altLang="ja-JP" sz="6300" dirty="0">
                <a:solidFill>
                  <a:srgbClr val="FFFF00"/>
                </a:solidFill>
              </a:rPr>
              <a:t> </a:t>
            </a:r>
            <a:r>
              <a:rPr lang="en-US" altLang="ja-JP" sz="6300" dirty="0" err="1">
                <a:solidFill>
                  <a:srgbClr val="FFFF00"/>
                </a:solidFill>
              </a:rPr>
              <a:t>ekzaminojë</a:t>
            </a:r>
            <a:r>
              <a:rPr lang="en-US" altLang="ja-JP" sz="6300" dirty="0">
                <a:solidFill>
                  <a:srgbClr val="FFFF00"/>
                </a:solidFill>
              </a:rPr>
              <a:t> </a:t>
            </a:r>
            <a:r>
              <a:rPr lang="en-US" altLang="ja-JP" sz="6300" dirty="0" err="1">
                <a:solidFill>
                  <a:srgbClr val="FFFF00"/>
                </a:solidFill>
              </a:rPr>
              <a:t>ato</a:t>
            </a:r>
            <a:r>
              <a:rPr lang="en-US" altLang="ja-JP" sz="6300" dirty="0">
                <a:solidFill>
                  <a:srgbClr val="FFFF00"/>
                </a:solidFill>
              </a:rPr>
              <a:t>.</a:t>
            </a:r>
            <a:r>
              <a:rPr lang="en-US" altLang="ja-JP" sz="6300" dirty="0">
                <a:solidFill>
                  <a:schemeClr val="bg1"/>
                </a:solidFill>
              </a:rPr>
              <a:t> </a:t>
            </a:r>
            <a:r>
              <a:rPr lang="en-US" altLang="ja-JP" sz="6300" dirty="0" err="1">
                <a:solidFill>
                  <a:schemeClr val="bg1"/>
                </a:solidFill>
              </a:rPr>
              <a:t>Ato</a:t>
            </a:r>
            <a:r>
              <a:rPr lang="en-US" altLang="ja-JP" sz="6300" dirty="0">
                <a:solidFill>
                  <a:schemeClr val="bg1"/>
                </a:solidFill>
              </a:rPr>
              <a:t> </a:t>
            </a:r>
            <a:r>
              <a:rPr lang="en-US" altLang="ja-JP" sz="6300" dirty="0" err="1">
                <a:solidFill>
                  <a:schemeClr val="bg1"/>
                </a:solidFill>
              </a:rPr>
              <a:t>mund</a:t>
            </a:r>
            <a:r>
              <a:rPr lang="en-US" altLang="ja-JP" sz="6300" dirty="0">
                <a:solidFill>
                  <a:schemeClr val="bg1"/>
                </a:solidFill>
              </a:rPr>
              <a:t> të </a:t>
            </a:r>
            <a:r>
              <a:rPr lang="en-US" altLang="ja-JP" sz="6300" dirty="0" err="1">
                <a:solidFill>
                  <a:schemeClr val="bg1"/>
                </a:solidFill>
              </a:rPr>
              <a:t>jeni</a:t>
            </a:r>
            <a:r>
              <a:rPr lang="en-US" altLang="ja-JP" sz="6300" dirty="0">
                <a:solidFill>
                  <a:schemeClr val="bg1"/>
                </a:solidFill>
              </a:rPr>
              <a:t> </a:t>
            </a:r>
            <a:r>
              <a:rPr lang="en-US" altLang="ja-JP" sz="6300" dirty="0" err="1">
                <a:solidFill>
                  <a:schemeClr val="bg1"/>
                </a:solidFill>
              </a:rPr>
              <a:t>zbulime</a:t>
            </a:r>
            <a:r>
              <a:rPr lang="en-US" altLang="ja-JP" sz="6300" dirty="0">
                <a:solidFill>
                  <a:schemeClr val="bg1"/>
                </a:solidFill>
              </a:rPr>
              <a:t> </a:t>
            </a:r>
            <a:r>
              <a:rPr lang="en-US" altLang="ja-JP" sz="6300" dirty="0" err="1">
                <a:solidFill>
                  <a:schemeClr val="bg1"/>
                </a:solidFill>
              </a:rPr>
              <a:t>mrekullish</a:t>
            </a:r>
            <a:r>
              <a:rPr lang="en-US" altLang="ja-JP" sz="6300" dirty="0">
                <a:solidFill>
                  <a:schemeClr val="bg1"/>
                </a:solidFill>
              </a:rPr>
              <a:t>, </a:t>
            </a:r>
            <a:r>
              <a:rPr lang="en-US" altLang="ja-JP" sz="6300" dirty="0" err="1">
                <a:solidFill>
                  <a:schemeClr val="bg1"/>
                </a:solidFill>
              </a:rPr>
              <a:t>mund</a:t>
            </a:r>
            <a:r>
              <a:rPr lang="en-US" altLang="ja-JP" sz="6300" dirty="0">
                <a:solidFill>
                  <a:schemeClr val="bg1"/>
                </a:solidFill>
              </a:rPr>
              <a:t> të </a:t>
            </a:r>
            <a:r>
              <a:rPr lang="en-US" altLang="ja-JP" sz="6300" dirty="0" err="1">
                <a:solidFill>
                  <a:schemeClr val="bg1"/>
                </a:solidFill>
              </a:rPr>
              <a:t>jenë</a:t>
            </a:r>
            <a:r>
              <a:rPr lang="en-US" altLang="ja-JP" sz="6300" dirty="0">
                <a:solidFill>
                  <a:schemeClr val="bg1"/>
                </a:solidFill>
              </a:rPr>
              <a:t> </a:t>
            </a:r>
            <a:r>
              <a:rPr lang="en-US" altLang="ja-JP" sz="6300" dirty="0" err="1">
                <a:solidFill>
                  <a:schemeClr val="bg1"/>
                </a:solidFill>
              </a:rPr>
              <a:t>lidhjet</a:t>
            </a:r>
            <a:r>
              <a:rPr lang="en-US" altLang="ja-JP" sz="6300" dirty="0">
                <a:solidFill>
                  <a:schemeClr val="bg1"/>
                </a:solidFill>
              </a:rPr>
              <a:t> e </a:t>
            </a:r>
            <a:r>
              <a:rPr lang="en-US" altLang="ja-JP" sz="6300" dirty="0" err="1">
                <a:solidFill>
                  <a:schemeClr val="bg1"/>
                </a:solidFill>
              </a:rPr>
              <a:t>munguara</a:t>
            </a:r>
            <a:r>
              <a:rPr lang="en-US" altLang="ja-JP" sz="6300" dirty="0">
                <a:solidFill>
                  <a:schemeClr val="bg1"/>
                </a:solidFill>
              </a:rPr>
              <a:t> </a:t>
            </a:r>
            <a:r>
              <a:rPr lang="en-US" altLang="ja-JP" sz="6300" dirty="0" err="1">
                <a:solidFill>
                  <a:schemeClr val="bg1"/>
                </a:solidFill>
              </a:rPr>
              <a:t>siç</a:t>
            </a:r>
            <a:r>
              <a:rPr lang="en-US" altLang="ja-JP" sz="6300" dirty="0">
                <a:solidFill>
                  <a:schemeClr val="bg1"/>
                </a:solidFill>
              </a:rPr>
              <a:t> </a:t>
            </a:r>
            <a:r>
              <a:rPr lang="en-US" altLang="ja-JP" sz="6300" dirty="0" err="1">
                <a:solidFill>
                  <a:schemeClr val="bg1"/>
                </a:solidFill>
              </a:rPr>
              <a:t>pretendohet</a:t>
            </a:r>
            <a:r>
              <a:rPr lang="en-US" altLang="ja-JP" sz="6300" dirty="0">
                <a:solidFill>
                  <a:schemeClr val="bg1"/>
                </a:solidFill>
              </a:rPr>
              <a:t>, </a:t>
            </a:r>
            <a:r>
              <a:rPr lang="en-US" altLang="ja-JP" sz="6300" dirty="0" err="1">
                <a:solidFill>
                  <a:schemeClr val="bg1"/>
                </a:solidFill>
              </a:rPr>
              <a:t>por</a:t>
            </a:r>
            <a:r>
              <a:rPr lang="en-US" altLang="ja-JP" sz="6300" dirty="0">
                <a:solidFill>
                  <a:schemeClr val="bg1"/>
                </a:solidFill>
              </a:rPr>
              <a:t> </a:t>
            </a:r>
            <a:r>
              <a:rPr lang="en-US" altLang="ja-JP" sz="6300" dirty="0">
                <a:solidFill>
                  <a:srgbClr val="FFFF00"/>
                </a:solidFill>
              </a:rPr>
              <a:t>s</a:t>
            </a:r>
            <a:r>
              <a:rPr lang="ja-JP" altLang="en-US" sz="6300" dirty="0">
                <a:solidFill>
                  <a:srgbClr val="FFFF00"/>
                </a:solidFill>
              </a:rPr>
              <a:t>’</a:t>
            </a:r>
            <a:r>
              <a:rPr lang="en-US" altLang="ja-JP" sz="6300" dirty="0" err="1">
                <a:solidFill>
                  <a:srgbClr val="FFFF00"/>
                </a:solidFill>
              </a:rPr>
              <a:t>ka</a:t>
            </a:r>
            <a:r>
              <a:rPr lang="en-US" altLang="ja-JP" sz="6300" dirty="0">
                <a:solidFill>
                  <a:srgbClr val="FFFF00"/>
                </a:solidFill>
              </a:rPr>
              <a:t> </a:t>
            </a:r>
            <a:r>
              <a:rPr lang="en-US" altLang="ja-JP" sz="6300" dirty="0" err="1">
                <a:solidFill>
                  <a:srgbClr val="FFFF00"/>
                </a:solidFill>
              </a:rPr>
              <a:t>asnjë</a:t>
            </a:r>
            <a:r>
              <a:rPr lang="en-US" altLang="ja-JP" sz="6300" dirty="0">
                <a:solidFill>
                  <a:srgbClr val="FFFF00"/>
                </a:solidFill>
              </a:rPr>
              <a:t> </a:t>
            </a:r>
            <a:r>
              <a:rPr lang="en-US" altLang="ja-JP" sz="6300" dirty="0" err="1">
                <a:solidFill>
                  <a:srgbClr val="FFFF00"/>
                </a:solidFill>
              </a:rPr>
              <a:t>mënyrë</a:t>
            </a:r>
            <a:r>
              <a:rPr lang="en-US" altLang="ja-JP" sz="6300" dirty="0">
                <a:solidFill>
                  <a:srgbClr val="FFFF00"/>
                </a:solidFill>
              </a:rPr>
              <a:t> të </a:t>
            </a:r>
            <a:r>
              <a:rPr lang="en-US" altLang="ja-JP" sz="6300" dirty="0" err="1">
                <a:solidFill>
                  <a:srgbClr val="FFFF00"/>
                </a:solidFill>
              </a:rPr>
              <a:t>vërtetohet</a:t>
            </a:r>
            <a:r>
              <a:rPr lang="en-US" altLang="ja-JP" sz="6300" dirty="0">
                <a:solidFill>
                  <a:srgbClr val="FFFF00"/>
                </a:solidFill>
              </a:rPr>
              <a:t> </a:t>
            </a:r>
            <a:r>
              <a:rPr lang="en-US" altLang="ja-JP" sz="6300" dirty="0" err="1">
                <a:solidFill>
                  <a:srgbClr val="FFFF00"/>
                </a:solidFill>
              </a:rPr>
              <a:t>ndonjë</a:t>
            </a:r>
            <a:r>
              <a:rPr lang="en-US" altLang="ja-JP" sz="6300" dirty="0">
                <a:solidFill>
                  <a:srgbClr val="FFFF00"/>
                </a:solidFill>
              </a:rPr>
              <a:t> </a:t>
            </a:r>
            <a:r>
              <a:rPr lang="en-US" altLang="ja-JP" sz="6300" dirty="0" err="1">
                <a:solidFill>
                  <a:srgbClr val="FFFF00"/>
                </a:solidFill>
              </a:rPr>
              <a:t>nga</a:t>
            </a:r>
            <a:r>
              <a:rPr lang="en-US" altLang="ja-JP" sz="6300" dirty="0">
                <a:solidFill>
                  <a:srgbClr val="FFFF00"/>
                </a:solidFill>
              </a:rPr>
              <a:t> këto </a:t>
            </a:r>
            <a:r>
              <a:rPr lang="en-US" altLang="ja-JP" sz="6300" dirty="0" err="1">
                <a:solidFill>
                  <a:srgbClr val="FFFF00"/>
                </a:solidFill>
              </a:rPr>
              <a:t>gjërat</a:t>
            </a:r>
            <a:r>
              <a:rPr lang="en-US" altLang="ja-JP" sz="6300" dirty="0">
                <a:solidFill>
                  <a:schemeClr val="bg1"/>
                </a:solidFill>
              </a:rPr>
              <a:t>.</a:t>
            </a:r>
            <a:r>
              <a:rPr lang="ja-JP" altLang="en-US" sz="6300" dirty="0">
                <a:solidFill>
                  <a:schemeClr val="bg1"/>
                </a:solidFill>
              </a:rPr>
              <a:t>”</a:t>
            </a:r>
            <a:endParaRPr lang="en-US" sz="6300" dirty="0">
              <a:solidFill>
                <a:schemeClr val="bg1"/>
              </a:solidFill>
            </a:endParaRPr>
          </a:p>
          <a:p>
            <a:pPr marL="40639" marR="40639" defTabSz="914400">
              <a:lnSpc>
                <a:spcPct val="90000"/>
              </a:lnSpc>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endParaRPr sz="6300" dirty="0">
              <a:solidFill>
                <a:srgbClr val="FFFFFF"/>
              </a:solidFill>
              <a:uFill>
                <a:solidFill>
                  <a:srgbClr val="FFFFFF"/>
                </a:solidFill>
              </a:uFill>
            </a:endParaRPr>
          </a:p>
        </p:txBody>
      </p:sp>
      <p:sp>
        <p:nvSpPr>
          <p:cNvPr id="1078" name="Kathy A. Svitil, “Discover Dialogue: Ornithologist and Evolutionary Biologist Alan Feduccia Plucking Apart the Dino-Birds,” Discover, Vol. 24:2 (Feb. 2003), www.discover.com."/>
          <p:cNvSpPr txBox="1"/>
          <p:nvPr/>
        </p:nvSpPr>
        <p:spPr>
          <a:xfrm>
            <a:off x="2413000" y="11036300"/>
            <a:ext cx="19532600" cy="121058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marL="40639" marR="40639" defTabSz="914400">
              <a:spcBef>
                <a:spcPts val="700"/>
              </a:spcBef>
              <a:buClr>
                <a:srgbClr val="FFFFFF"/>
              </a:buClr>
              <a:buFont typeface="Arial"/>
              <a:defRPr sz="4000">
                <a:solidFill>
                  <a:srgbClr val="FFFFFF"/>
                </a:solidFill>
                <a:latin typeface="DejaVu Sans Condensed"/>
                <a:ea typeface="DejaVu Sans Condensed"/>
                <a:cs typeface="DejaVu Sans Condensed"/>
                <a:sym typeface="DejaVu Sans Condensed"/>
              </a:defRPr>
            </a:pPr>
            <a:r>
              <a:rPr sz="3600" dirty="0">
                <a:uFill>
                  <a:solidFill>
                    <a:srgbClr val="FFFFFF"/>
                  </a:solidFill>
                </a:uFill>
                <a:latin typeface="DejaVu Sans Book" charset="0"/>
                <a:ea typeface="DejaVu Sans Book" charset="0"/>
                <a:cs typeface="DejaVu Sans Book" charset="0"/>
              </a:rPr>
              <a:t>Kathy A. Svitil, “Discover Dialogue: Ornithologist and Evolutionary Biologist Alan </a:t>
            </a:r>
            <a:r>
              <a:rPr sz="3600" dirty="0" err="1">
                <a:uFill>
                  <a:solidFill>
                    <a:srgbClr val="FFFFFF"/>
                  </a:solidFill>
                </a:uFill>
                <a:latin typeface="DejaVu Sans Book" charset="0"/>
                <a:ea typeface="DejaVu Sans Book" charset="0"/>
                <a:cs typeface="DejaVu Sans Book" charset="0"/>
              </a:rPr>
              <a:t>Feduccia</a:t>
            </a:r>
            <a:r>
              <a:rPr sz="3600" dirty="0">
                <a:uFill>
                  <a:solidFill>
                    <a:srgbClr val="FFFFFF"/>
                  </a:solidFill>
                </a:uFill>
                <a:latin typeface="DejaVu Sans Book" charset="0"/>
                <a:ea typeface="DejaVu Sans Book" charset="0"/>
                <a:cs typeface="DejaVu Sans Book" charset="0"/>
              </a:rPr>
              <a:t> Plucking Apart the Dino-Birds,” </a:t>
            </a:r>
            <a:r>
              <a:rPr sz="3600" i="1" dirty="0">
                <a:uFill>
                  <a:solidFill>
                    <a:srgbClr val="FFFFFF"/>
                  </a:solidFill>
                </a:uFill>
                <a:latin typeface="DejaVu Sans Book" charset="0"/>
                <a:ea typeface="DejaVu Sans Book" charset="0"/>
                <a:cs typeface="DejaVu Sans Book" charset="0"/>
                <a:sym typeface="DejaVu Sans Condensed Oblique"/>
              </a:rPr>
              <a:t>Discover</a:t>
            </a:r>
            <a:r>
              <a:rPr sz="3600" dirty="0">
                <a:uFill>
                  <a:solidFill>
                    <a:srgbClr val="FFFFFF"/>
                  </a:solidFill>
                </a:uFill>
                <a:latin typeface="DejaVu Sans Book" charset="0"/>
                <a:ea typeface="DejaVu Sans Book" charset="0"/>
                <a:cs typeface="DejaVu Sans Book" charset="0"/>
              </a:rPr>
              <a:t>, Vol. 24:2 (Feb. 2003), </a:t>
            </a:r>
            <a:r>
              <a:rPr lang="en-US" sz="3600" dirty="0">
                <a:uFill>
                  <a:solidFill>
                    <a:srgbClr val="FFFFFF"/>
                  </a:solidFill>
                </a:uFill>
                <a:latin typeface="DejaVu Sans Book" charset="0"/>
                <a:ea typeface="DejaVu Sans Book" charset="0"/>
                <a:cs typeface="DejaVu Sans Book" charset="0"/>
              </a:rPr>
              <a:t>ëëë</a:t>
            </a:r>
            <a:r>
              <a:rPr sz="3600" dirty="0">
                <a:uFill>
                  <a:solidFill>
                    <a:srgbClr val="FFFFFF"/>
                  </a:solidFill>
                </a:uFill>
                <a:latin typeface="DejaVu Sans Book" charset="0"/>
                <a:ea typeface="DejaVu Sans Book" charset="0"/>
                <a:cs typeface="DejaVu Sans Book" charset="0"/>
              </a:rPr>
              <a:t>.discover.com.</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9" name="Dino-bird Anchiornis huxleyi 2009.jpg" descr="Dino-bird Anchiornis huxleyi 2009.jpg"/>
          <p:cNvPicPr>
            <a:picLocks noChangeAspect="1"/>
          </p:cNvPicPr>
          <p:nvPr/>
        </p:nvPicPr>
        <p:blipFill>
          <a:blip r:embed="rId3"/>
          <a:stretch>
            <a:fillRect/>
          </a:stretch>
        </p:blipFill>
        <p:spPr>
          <a:xfrm>
            <a:off x="10025530" y="2262883"/>
            <a:ext cx="13307545" cy="8039101"/>
          </a:xfrm>
          <a:prstGeom prst="rect">
            <a:avLst/>
          </a:prstGeom>
          <a:ln w="12700">
            <a:miter lim="400000"/>
          </a:ln>
        </p:spPr>
      </p:pic>
      <p:sp>
        <p:nvSpPr>
          <p:cNvPr id="1090" name="Anchiornis huxleyi"/>
          <p:cNvSpPr txBox="1"/>
          <p:nvPr/>
        </p:nvSpPr>
        <p:spPr>
          <a:xfrm>
            <a:off x="11214100" y="10490200"/>
            <a:ext cx="10655300" cy="1168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marL="40639" marR="40639" algn="ctr" defTabSz="914400">
              <a:spcBef>
                <a:spcPts val="2100"/>
              </a:spcBef>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r>
              <a:rPr dirty="0" err="1"/>
              <a:t>Anchiornis</a:t>
            </a:r>
            <a:r>
              <a:rPr dirty="0"/>
              <a:t> </a:t>
            </a:r>
            <a:r>
              <a:rPr dirty="0" err="1"/>
              <a:t>huxleyi</a:t>
            </a:r>
            <a:endParaRPr dirty="0"/>
          </a:p>
        </p:txBody>
      </p:sp>
      <p:sp>
        <p:nvSpPr>
          <p:cNvPr id="1092" name="London, Daily Mail, Sept 2009"/>
          <p:cNvSpPr txBox="1"/>
          <p:nvPr/>
        </p:nvSpPr>
        <p:spPr>
          <a:xfrm>
            <a:off x="2578100" y="7531100"/>
            <a:ext cx="7137400" cy="207236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marL="40639" marR="40639" algn="r" defTabSz="914400">
              <a:spcBef>
                <a:spcPts val="1600"/>
              </a:spcBef>
              <a:buClr>
                <a:srgbClr val="FFFFFF"/>
              </a:buClr>
              <a:buFont typeface="Arial"/>
              <a:defRPr sz="64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London, </a:t>
            </a:r>
            <a:r>
              <a:rPr dirty="0">
                <a:solidFill>
                  <a:srgbClr val="FFFFFF"/>
                </a:solidFill>
                <a:uFill>
                  <a:solidFill>
                    <a:srgbClr val="FFFFFF"/>
                  </a:solidFill>
                </a:uFill>
                <a:latin typeface="DejaVu Sans Condensed Oblique"/>
                <a:ea typeface="DejaVu Sans Condensed Oblique"/>
                <a:cs typeface="DejaVu Sans Condensed Oblique"/>
                <a:sym typeface="DejaVu Sans Condensed Oblique"/>
              </a:rPr>
              <a:t>Daily Mail</a:t>
            </a:r>
            <a:r>
              <a:rPr dirty="0">
                <a:solidFill>
                  <a:srgbClr val="FFFFFF"/>
                </a:solidFill>
                <a:uFill>
                  <a:solidFill>
                    <a:srgbClr val="FFFFFF"/>
                  </a:solidFill>
                </a:uFill>
              </a:rPr>
              <a:t>, </a:t>
            </a:r>
            <a:r>
              <a:rPr dirty="0" err="1">
                <a:solidFill>
                  <a:srgbClr val="FFFB00"/>
                </a:solidFill>
                <a:uFill>
                  <a:solidFill>
                    <a:srgbClr val="FFFB00"/>
                  </a:solidFill>
                </a:uFill>
              </a:rPr>
              <a:t>S</a:t>
            </a:r>
            <a:r>
              <a:rPr lang="en-US" dirty="0" err="1">
                <a:solidFill>
                  <a:srgbClr val="FFFB00"/>
                </a:solidFill>
                <a:uFill>
                  <a:solidFill>
                    <a:srgbClr val="FFFB00"/>
                  </a:solidFill>
                </a:uFill>
              </a:rPr>
              <a:t>htat</a:t>
            </a:r>
            <a:r>
              <a:rPr lang="en-US" dirty="0">
                <a:solidFill>
                  <a:srgbClr val="FFFB00"/>
                </a:solidFill>
                <a:uFill>
                  <a:solidFill>
                    <a:srgbClr val="FFFB00"/>
                  </a:solidFill>
                </a:uFill>
              </a:rPr>
              <a:t>.</a:t>
            </a:r>
            <a:r>
              <a:rPr dirty="0">
                <a:solidFill>
                  <a:srgbClr val="FFFB00"/>
                </a:solidFill>
                <a:uFill>
                  <a:solidFill>
                    <a:srgbClr val="FFFB00"/>
                  </a:solidFill>
                </a:uFill>
              </a:rPr>
              <a:t> 2009</a:t>
            </a:r>
          </a:p>
        </p:txBody>
      </p:sp>
      <p:sp>
        <p:nvSpPr>
          <p:cNvPr id="2" name="Rectangle 1"/>
          <p:cNvSpPr>
            <a:spLocks noChangeArrowheads="1"/>
          </p:cNvSpPr>
          <p:nvPr/>
        </p:nvSpPr>
        <p:spPr bwMode="auto">
          <a:xfrm>
            <a:off x="1805696" y="2523087"/>
            <a:ext cx="8570204" cy="4847481"/>
          </a:xfrm>
          <a:prstGeom prst="rect">
            <a:avLst/>
          </a:prstGeom>
          <a:noFill/>
          <a:ln>
            <a:noFill/>
          </a:ln>
          <a:effectLst/>
        </p:spPr>
        <p:txBody>
          <a:bodyPr vert="horz" wrap="square" lIns="0" tIns="0" rIns="0" bIns="0" numCol="1" anchor="ctr" anchorCtr="0" compatLnSpc="1">
            <a:prstTxWarp prst="textNoShape">
              <a:avLst/>
            </a:prstTxWarp>
            <a:spAutoFit/>
          </a:bodyPr>
          <a:lstStyle/>
          <a:p>
            <a:pPr lvl="0" defTabSz="914400" eaLnBrk="0" fontAlgn="base">
              <a:spcBef>
                <a:spcPct val="0"/>
              </a:spcBef>
              <a:spcAft>
                <a:spcPct val="0"/>
              </a:spcAft>
            </a:pPr>
            <a:r>
              <a:rPr kumimoji="0" lang="sq-AL" sz="6300" b="0" i="0" u="none" strike="noStrike" cap="none" normalizeH="0" baseline="0" dirty="0">
                <a:ln>
                  <a:noFill/>
                </a:ln>
                <a:solidFill>
                  <a:schemeClr val="bg1"/>
                </a:solidFill>
                <a:effectLst/>
                <a:latin typeface="DejaVu Sans Condensed"/>
              </a:rPr>
              <a:t>"Fosilet </a:t>
            </a:r>
            <a:r>
              <a:rPr kumimoji="0" lang="en-US" sz="6300" b="0" i="0" u="none" strike="noStrike" cap="none" normalizeH="0" baseline="0" dirty="0">
                <a:ln>
                  <a:noFill/>
                </a:ln>
                <a:solidFill>
                  <a:schemeClr val="bg1"/>
                </a:solidFill>
                <a:effectLst/>
                <a:latin typeface="DejaVu Sans Condensed"/>
              </a:rPr>
              <a:t>me</a:t>
            </a:r>
            <a:r>
              <a:rPr kumimoji="0" lang="en-US" sz="6300" b="0" i="0" u="none" strike="noStrike" cap="none" normalizeH="0" dirty="0">
                <a:ln>
                  <a:noFill/>
                </a:ln>
                <a:solidFill>
                  <a:schemeClr val="bg1"/>
                </a:solidFill>
                <a:effectLst/>
                <a:latin typeface="DejaVu Sans Condensed"/>
              </a:rPr>
              <a:t> </a:t>
            </a:r>
            <a:r>
              <a:rPr kumimoji="0" lang="en-US" sz="6300" b="0" i="0" u="none" strike="noStrike" cap="none" normalizeH="0" dirty="0" err="1">
                <a:ln>
                  <a:noFill/>
                </a:ln>
                <a:solidFill>
                  <a:schemeClr val="bg1"/>
                </a:solidFill>
                <a:effectLst/>
                <a:latin typeface="DejaVu Sans Condensed"/>
              </a:rPr>
              <a:t>pupla</a:t>
            </a:r>
            <a:r>
              <a:rPr kumimoji="0" lang="en-US" sz="6300" b="0" i="0" u="none" strike="noStrike" cap="none" normalizeH="0" dirty="0">
                <a:ln>
                  <a:noFill/>
                </a:ln>
                <a:solidFill>
                  <a:schemeClr val="bg1"/>
                </a:solidFill>
                <a:effectLst/>
                <a:latin typeface="DejaVu Sans Condensed"/>
              </a:rPr>
              <a:t> </a:t>
            </a:r>
            <a:r>
              <a:rPr kumimoji="0" lang="sq-AL" sz="6300" b="0" i="0" u="none" strike="noStrike" cap="none" normalizeH="0" baseline="0" dirty="0">
                <a:ln>
                  <a:noFill/>
                </a:ln>
                <a:solidFill>
                  <a:schemeClr val="bg1"/>
                </a:solidFill>
                <a:effectLst/>
                <a:latin typeface="DejaVu Sans Condensed"/>
              </a:rPr>
              <a:t>provojnë</a:t>
            </a:r>
            <a:r>
              <a:rPr kumimoji="0" lang="en-US" sz="6300" b="0" i="0" u="none" strike="noStrike" cap="none" normalizeH="0" baseline="0" dirty="0">
                <a:ln>
                  <a:noFill/>
                </a:ln>
                <a:solidFill>
                  <a:schemeClr val="bg1"/>
                </a:solidFill>
                <a:effectLst/>
                <a:latin typeface="DejaVu Sans Condensed"/>
              </a:rPr>
              <a:t> se</a:t>
            </a:r>
            <a:r>
              <a:rPr kumimoji="0" lang="sq-AL" sz="6300" b="0" i="0" u="none" strike="noStrike" cap="none" normalizeH="0" baseline="0" dirty="0">
                <a:ln>
                  <a:noFill/>
                </a:ln>
                <a:solidFill>
                  <a:schemeClr val="bg1"/>
                </a:solidFill>
                <a:effectLst/>
                <a:latin typeface="DejaVu Sans Condensed"/>
              </a:rPr>
              <a:t> zogj</a:t>
            </a:r>
            <a:r>
              <a:rPr kumimoji="0" lang="en-US" sz="6300" b="0" i="0" u="none" strike="noStrike" cap="none" normalizeH="0" baseline="0" dirty="0">
                <a:ln>
                  <a:noFill/>
                </a:ln>
                <a:solidFill>
                  <a:schemeClr val="bg1"/>
                </a:solidFill>
                <a:effectLst/>
                <a:latin typeface="DejaVu Sans Condensed"/>
              </a:rPr>
              <a:t>t</a:t>
            </a:r>
            <a:r>
              <a:rPr lang="sq-AL" sz="6300" dirty="0">
                <a:solidFill>
                  <a:schemeClr val="bg1"/>
                </a:solidFill>
                <a:latin typeface="DejaVu Sans Condensed"/>
              </a:rPr>
              <a:t>ë</a:t>
            </a:r>
            <a:r>
              <a:rPr lang="en-US" sz="6300" dirty="0">
                <a:solidFill>
                  <a:schemeClr val="bg1"/>
                </a:solidFill>
                <a:latin typeface="DejaVu Sans Condensed"/>
              </a:rPr>
              <a:t> </a:t>
            </a:r>
            <a:r>
              <a:rPr lang="en-US" sz="6300" dirty="0" err="1">
                <a:solidFill>
                  <a:schemeClr val="bg1"/>
                </a:solidFill>
                <a:latin typeface="DejaVu Sans Condensed"/>
              </a:rPr>
              <a:t>kan</a:t>
            </a:r>
            <a:r>
              <a:rPr lang="sq-AL" sz="6300" dirty="0">
                <a:solidFill>
                  <a:schemeClr val="bg1"/>
                </a:solidFill>
                <a:latin typeface="DejaVu Sans Condensed"/>
              </a:rPr>
              <a:t>ë</a:t>
            </a:r>
            <a:r>
              <a:rPr lang="en-US" sz="6300" dirty="0">
                <a:solidFill>
                  <a:schemeClr val="bg1"/>
                </a:solidFill>
                <a:latin typeface="DejaVu Sans Condensed"/>
              </a:rPr>
              <a:t> </a:t>
            </a:r>
            <a:r>
              <a:rPr kumimoji="0" lang="sq-AL" sz="6300" b="0" i="0" u="none" strike="noStrike" cap="none" normalizeH="0" baseline="0" dirty="0">
                <a:ln>
                  <a:noFill/>
                </a:ln>
                <a:solidFill>
                  <a:schemeClr val="bg1"/>
                </a:solidFill>
                <a:effectLst/>
                <a:latin typeface="DejaVu Sans Condensed"/>
              </a:rPr>
              <a:t>evoluar nga dinosaurët, thonë shkencëtarët kinezë." </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7" name="John Pickrell, “The great dinosaur fossil hoax,” cosmosmagazine.com, 27 July 2015."/>
          <p:cNvSpPr txBox="1"/>
          <p:nvPr/>
        </p:nvSpPr>
        <p:spPr>
          <a:xfrm>
            <a:off x="2444750" y="11316785"/>
            <a:ext cx="19494500" cy="1397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marL="40639" marR="40639" defTabSz="914400">
              <a:spcBef>
                <a:spcPts val="700"/>
              </a:spcBef>
              <a:buClr>
                <a:srgbClr val="FFFFFF"/>
              </a:buClr>
              <a:buFont typeface="Arial"/>
              <a:defRPr sz="4400">
                <a:solidFill>
                  <a:srgbClr val="FFFFFF"/>
                </a:solidFill>
                <a:latin typeface="DejaVu Sans Condensed"/>
                <a:ea typeface="DejaVu Sans Condensed"/>
                <a:cs typeface="DejaVu Sans Condensed"/>
                <a:sym typeface="DejaVu Sans Condensed"/>
              </a:defRPr>
            </a:pPr>
            <a:r>
              <a:rPr>
                <a:uFill>
                  <a:solidFill>
                    <a:srgbClr val="FFFFFF"/>
                  </a:solidFill>
                </a:uFill>
              </a:rPr>
              <a:t>John Pickrell, “</a:t>
            </a:r>
            <a:r>
              <a:t>The great dinosaur fossil hoax,” cosmosmagazine.com, 27 July 2015</a:t>
            </a:r>
            <a:r>
              <a:rPr>
                <a:uFill>
                  <a:solidFill>
                    <a:srgbClr val="FFFFFF"/>
                  </a:solidFill>
                </a:uFill>
              </a:rPr>
              <a:t>.</a:t>
            </a:r>
          </a:p>
        </p:txBody>
      </p:sp>
      <p:sp>
        <p:nvSpPr>
          <p:cNvPr id="2" name="Rectangle 1"/>
          <p:cNvSpPr>
            <a:spLocks noChangeArrowheads="1"/>
          </p:cNvSpPr>
          <p:nvPr/>
        </p:nvSpPr>
        <p:spPr bwMode="auto">
          <a:xfrm>
            <a:off x="2444750" y="2325239"/>
            <a:ext cx="19494500" cy="4847481"/>
          </a:xfrm>
          <a:prstGeom prst="rect">
            <a:avLst/>
          </a:prstGeom>
          <a:noFill/>
          <a:ln>
            <a:noFill/>
          </a:ln>
          <a:effectLst/>
        </p:spPr>
        <p:txBody>
          <a:bodyPr vert="horz" wrap="square" lIns="0" tIns="0" rIns="0" bIns="0" numCol="1" anchor="ctr" anchorCtr="0" compatLnSpc="1">
            <a:prstTxWarp prst="textNoShape">
              <a:avLst/>
            </a:prstTxWarp>
            <a:spAutoFit/>
          </a:bodyPr>
          <a:lstStyle/>
          <a:p>
            <a:pPr lvl="0" defTabSz="914400" eaLnBrk="0" fontAlgn="base">
              <a:spcBef>
                <a:spcPct val="0"/>
              </a:spcBef>
              <a:spcAft>
                <a:spcPct val="0"/>
              </a:spcAft>
            </a:pPr>
            <a:r>
              <a:rPr kumimoji="0" lang="sq-AL" sz="6300" b="0" i="0" u="none" strike="noStrike" cap="none" normalizeH="0" baseline="0" dirty="0">
                <a:ln>
                  <a:noFill/>
                </a:ln>
                <a:solidFill>
                  <a:schemeClr val="bg1"/>
                </a:solidFill>
                <a:effectLst/>
                <a:latin typeface="DejaVu Sans Condensed"/>
              </a:rPr>
              <a:t>"Problemi i fosileve të falsifikuara në Kinë është </a:t>
            </a:r>
            <a:r>
              <a:rPr kumimoji="0" lang="sq-AL" sz="6300" b="0" i="0" u="none" strike="noStrike" cap="none" normalizeH="0" baseline="0" dirty="0">
                <a:ln>
                  <a:noFill/>
                </a:ln>
                <a:solidFill>
                  <a:srgbClr val="FFFF00"/>
                </a:solidFill>
                <a:effectLst/>
                <a:latin typeface="DejaVu Sans Condensed"/>
              </a:rPr>
              <a:t>serioz</a:t>
            </a:r>
            <a:r>
              <a:rPr kumimoji="0" lang="sq-AL" sz="6300" b="0" i="0" u="none" strike="noStrike" cap="none" normalizeH="0" baseline="0" dirty="0">
                <a:ln>
                  <a:noFill/>
                </a:ln>
                <a:solidFill>
                  <a:schemeClr val="bg1"/>
                </a:solidFill>
                <a:effectLst/>
                <a:latin typeface="DejaVu Sans Condensed"/>
              </a:rPr>
              <a:t> dhe në </a:t>
            </a:r>
            <a:r>
              <a:rPr kumimoji="0" lang="sq-AL" sz="6300" b="0" i="0" u="none" strike="noStrike" cap="none" normalizeH="0" baseline="0" dirty="0">
                <a:ln>
                  <a:noFill/>
                </a:ln>
                <a:solidFill>
                  <a:srgbClr val="FFFF00"/>
                </a:solidFill>
                <a:effectLst/>
                <a:latin typeface="DejaVu Sans Condensed"/>
              </a:rPr>
              <a:t>rritje</a:t>
            </a:r>
            <a:r>
              <a:rPr kumimoji="0" lang="sq-AL" sz="6300" b="0" i="0" u="none" strike="noStrike" cap="none" normalizeH="0" baseline="0" dirty="0">
                <a:ln>
                  <a:noFill/>
                </a:ln>
                <a:solidFill>
                  <a:schemeClr val="bg1"/>
                </a:solidFill>
                <a:effectLst/>
                <a:latin typeface="DejaVu Sans Condensed"/>
              </a:rPr>
              <a:t>. Në vend që të gërmohen nga paleontologët për gërmimet fosile, shumica e fosileve të rajonit </a:t>
            </a:r>
            <a:r>
              <a:rPr lang="sq-AL" sz="6300" dirty="0">
                <a:solidFill>
                  <a:schemeClr val="bg1"/>
                </a:solidFill>
                <a:latin typeface="DejaVu Sans Condensed"/>
              </a:rPr>
              <a:t>janë nxjerrë </a:t>
            </a:r>
            <a:r>
              <a:rPr kumimoji="0" lang="sq-AL" sz="6300" b="0" i="0" u="none" strike="noStrike" cap="none" normalizeH="0" baseline="0" dirty="0">
                <a:ln>
                  <a:noFill/>
                </a:ln>
                <a:solidFill>
                  <a:schemeClr val="bg1"/>
                </a:solidFill>
                <a:effectLst/>
                <a:latin typeface="DejaVu Sans Condensed"/>
              </a:rPr>
              <a:t>nga toka nga fermerët e varfër dhe pastaj shiten tek tregtarët dhe muzetë. "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 name="image.png" descr="image.png"/>
          <p:cNvPicPr>
            <a:picLocks noChangeAspect="1"/>
          </p:cNvPicPr>
          <p:nvPr/>
        </p:nvPicPr>
        <p:blipFill>
          <a:blip r:embed="rId2"/>
          <a:stretch>
            <a:fillRect/>
          </a:stretch>
        </p:blipFill>
        <p:spPr>
          <a:xfrm>
            <a:off x="3579493" y="398619"/>
            <a:ext cx="17225014" cy="12918762"/>
          </a:xfrm>
          <a:prstGeom prst="rect">
            <a:avLst/>
          </a:prstGeom>
          <a:ln w="38100">
            <a:solidFill>
              <a:srgbClr val="000000"/>
            </a:solidFill>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2273300" y="836984"/>
            <a:ext cx="14947900" cy="1061829"/>
          </a:xfrm>
          <a:prstGeom prst="rect">
            <a:avLst/>
          </a:prstGeom>
          <a:noFill/>
          <a:ln>
            <a:noFill/>
          </a:ln>
          <a:effectLst>
            <a:outerShdw blurRad="63500" dist="38099" dir="2700000" algn="ctr" rotWithShape="0">
              <a:srgbClr val="000000">
                <a:alpha val="74998"/>
              </a:srgbClr>
            </a:outerShdw>
          </a:effectLst>
          <a:extLst>
            <a:ext uri="{909E8E84-426E-40dd-AFC4-6F175D3DCCD1}"/>
            <a:ext uri="{91240B29-F687-4f45-9708-019B960494DF}"/>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defRPr/>
            </a:pPr>
            <a:r>
              <a:rPr lang="en-US" sz="6300" b="1" dirty="0" err="1">
                <a:solidFill>
                  <a:srgbClr val="00FF00"/>
                </a:solidFill>
                <a:latin typeface="DejaVu Sans Condensed"/>
              </a:rPr>
              <a:t>Shndërrimi</a:t>
            </a:r>
            <a:r>
              <a:rPr lang="en-US" sz="6300" b="1" dirty="0">
                <a:solidFill>
                  <a:srgbClr val="00FF00"/>
                </a:solidFill>
                <a:latin typeface="DejaVu Sans Condensed"/>
              </a:rPr>
              <a:t> </a:t>
            </a:r>
            <a:r>
              <a:rPr lang="en-US" sz="6300" b="1" dirty="0" err="1">
                <a:solidFill>
                  <a:srgbClr val="00FF00"/>
                </a:solidFill>
                <a:latin typeface="DejaVu Sans Condensed"/>
              </a:rPr>
              <a:t>i</a:t>
            </a:r>
            <a:r>
              <a:rPr lang="en-US" sz="6300" b="1" dirty="0">
                <a:solidFill>
                  <a:srgbClr val="00FF00"/>
                </a:solidFill>
                <a:latin typeface="DejaVu Sans Condensed"/>
              </a:rPr>
              <a:t> </a:t>
            </a:r>
            <a:r>
              <a:rPr lang="en-US" sz="6300" b="1" dirty="0" err="1">
                <a:solidFill>
                  <a:srgbClr val="00FF00"/>
                </a:solidFill>
                <a:latin typeface="DejaVu Sans Condensed"/>
              </a:rPr>
              <a:t>zvarranikëve</a:t>
            </a:r>
            <a:r>
              <a:rPr lang="en-US" sz="6300" b="1" dirty="0">
                <a:solidFill>
                  <a:srgbClr val="00FF00"/>
                </a:solidFill>
                <a:latin typeface="DejaVu Sans Condensed"/>
              </a:rPr>
              <a:t> </a:t>
            </a:r>
            <a:r>
              <a:rPr lang="en-US" sz="6300" b="1" dirty="0" err="1">
                <a:solidFill>
                  <a:srgbClr val="00FF00"/>
                </a:solidFill>
                <a:latin typeface="DejaVu Sans Condensed"/>
              </a:rPr>
              <a:t>në</a:t>
            </a:r>
            <a:r>
              <a:rPr lang="en-US" sz="6300" b="1" dirty="0">
                <a:solidFill>
                  <a:srgbClr val="00FF00"/>
                </a:solidFill>
                <a:latin typeface="DejaVu Sans Condensed"/>
              </a:rPr>
              <a:t> </a:t>
            </a:r>
            <a:r>
              <a:rPr lang="en-US" sz="6300" b="1" dirty="0" err="1">
                <a:solidFill>
                  <a:srgbClr val="00FF00"/>
                </a:solidFill>
                <a:latin typeface="DejaVu Sans Condensed"/>
              </a:rPr>
              <a:t>zogj</a:t>
            </a:r>
            <a:r>
              <a:rPr lang="en-US" sz="6300" b="1" dirty="0">
                <a:solidFill>
                  <a:srgbClr val="00FF00"/>
                </a:solidFill>
                <a:latin typeface="DejaVu Sans Condensed"/>
              </a:rPr>
              <a:t>?</a:t>
            </a:r>
          </a:p>
        </p:txBody>
      </p:sp>
      <p:sp>
        <p:nvSpPr>
          <p:cNvPr id="5" name="Text Box 2"/>
          <p:cNvSpPr txBox="1">
            <a:spLocks noChangeArrowheads="1"/>
          </p:cNvSpPr>
          <p:nvPr/>
        </p:nvSpPr>
        <p:spPr bwMode="auto">
          <a:xfrm>
            <a:off x="1524000" y="2144395"/>
            <a:ext cx="20695920" cy="11144589"/>
          </a:xfrm>
          <a:prstGeom prst="rect">
            <a:avLst/>
          </a:prstGeom>
          <a:noFill/>
          <a:ln>
            <a:noFill/>
          </a:ln>
          <a:effectLst>
            <a:outerShdw blurRad="63500" dist="38099" dir="2700000" algn="ctr" rotWithShape="0">
              <a:srgbClr val="000000">
                <a:alpha val="74998"/>
              </a:srgbClr>
            </a:outerShdw>
          </a:effectLst>
          <a:extLst>
            <a:ext uri="{909E8E84-426E-40dd-AFC4-6F175D3DCCD1}"/>
            <a:ext uri="{91240B29-F687-4f45-9708-019B960494DF}"/>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lnSpc>
                <a:spcPct val="90000"/>
              </a:lnSpc>
              <a:spcBef>
                <a:spcPct val="30000"/>
              </a:spcBef>
              <a:buClr>
                <a:srgbClr val="FFFF00"/>
              </a:buClr>
              <a:buFont typeface="Wingdings" panose="05000000000000000000" pitchFamily="2" charset="2"/>
              <a:buChar char="Ø"/>
              <a:defRPr/>
            </a:pPr>
            <a:r>
              <a:rPr lang="en-US" sz="6300" dirty="0">
                <a:solidFill>
                  <a:schemeClr val="bg1"/>
                </a:solidFill>
                <a:latin typeface="DejaVu Sans Condensed"/>
              </a:rPr>
              <a:t> </a:t>
            </a:r>
            <a:r>
              <a:rPr lang="en-US" sz="6300" dirty="0" err="1">
                <a:solidFill>
                  <a:schemeClr val="bg1"/>
                </a:solidFill>
                <a:latin typeface="DejaVu Sans Condensed"/>
              </a:rPr>
              <a:t>Zhvillimi</a:t>
            </a:r>
            <a:r>
              <a:rPr lang="en-US" sz="6300" dirty="0">
                <a:solidFill>
                  <a:schemeClr val="bg1"/>
                </a:solidFill>
                <a:latin typeface="DejaVu Sans Condensed"/>
              </a:rPr>
              <a:t> </a:t>
            </a:r>
            <a:r>
              <a:rPr lang="en-US" sz="6300" dirty="0" err="1">
                <a:solidFill>
                  <a:schemeClr val="bg1"/>
                </a:solidFill>
                <a:latin typeface="DejaVu Sans Condensed"/>
              </a:rPr>
              <a:t>i</a:t>
            </a:r>
            <a:r>
              <a:rPr lang="en-US" sz="6300" dirty="0">
                <a:solidFill>
                  <a:schemeClr val="bg1"/>
                </a:solidFill>
                <a:latin typeface="DejaVu Sans Condensed"/>
              </a:rPr>
              <a:t> </a:t>
            </a:r>
            <a:r>
              <a:rPr lang="en-US" sz="6300" dirty="0" err="1">
                <a:solidFill>
                  <a:schemeClr val="bg1"/>
                </a:solidFill>
                <a:latin typeface="DejaVu Sans Condensed"/>
              </a:rPr>
              <a:t>pendëve</a:t>
            </a:r>
            <a:endParaRPr lang="en-US" sz="6300" dirty="0">
              <a:solidFill>
                <a:schemeClr val="bg1"/>
              </a:solidFill>
              <a:latin typeface="DejaVu Sans Condensed"/>
            </a:endParaRPr>
          </a:p>
          <a:p>
            <a:pPr eaLnBrk="1" hangingPunct="1">
              <a:lnSpc>
                <a:spcPct val="90000"/>
              </a:lnSpc>
              <a:spcBef>
                <a:spcPct val="30000"/>
              </a:spcBef>
              <a:buClr>
                <a:srgbClr val="FFFF00"/>
              </a:buClr>
              <a:buFont typeface="Wingdings" panose="05000000000000000000" pitchFamily="2" charset="2"/>
              <a:buChar char="Ø"/>
              <a:defRPr/>
            </a:pPr>
            <a:r>
              <a:rPr lang="en-US" sz="6300" dirty="0">
                <a:solidFill>
                  <a:schemeClr val="bg1"/>
                </a:solidFill>
                <a:latin typeface="DejaVu Sans Condensed"/>
              </a:rPr>
              <a:t> </a:t>
            </a:r>
            <a:r>
              <a:rPr lang="en-US" sz="6300" dirty="0" err="1">
                <a:solidFill>
                  <a:schemeClr val="bg1"/>
                </a:solidFill>
                <a:latin typeface="DejaVu Sans Condensed"/>
              </a:rPr>
              <a:t>Ndërrimi</a:t>
            </a:r>
            <a:r>
              <a:rPr lang="en-US" sz="6300" dirty="0">
                <a:solidFill>
                  <a:schemeClr val="bg1"/>
                </a:solidFill>
                <a:latin typeface="DejaVu Sans Condensed"/>
              </a:rPr>
              <a:t> </a:t>
            </a:r>
            <a:r>
              <a:rPr lang="en-US" sz="6300" dirty="0" err="1">
                <a:solidFill>
                  <a:schemeClr val="bg1"/>
                </a:solidFill>
                <a:latin typeface="DejaVu Sans Condensed"/>
              </a:rPr>
              <a:t>i</a:t>
            </a:r>
            <a:r>
              <a:rPr lang="en-US" sz="6300" dirty="0">
                <a:solidFill>
                  <a:schemeClr val="bg1"/>
                </a:solidFill>
                <a:latin typeface="DejaVu Sans Condensed"/>
              </a:rPr>
              <a:t> </a:t>
            </a:r>
            <a:r>
              <a:rPr lang="en-US" sz="6300" dirty="0" err="1">
                <a:solidFill>
                  <a:schemeClr val="bg1"/>
                </a:solidFill>
                <a:latin typeface="DejaVu Sans Condensed"/>
              </a:rPr>
              <a:t>sistemit</a:t>
            </a:r>
            <a:r>
              <a:rPr lang="en-US" sz="6300" dirty="0">
                <a:solidFill>
                  <a:schemeClr val="bg1"/>
                </a:solidFill>
                <a:latin typeface="DejaVu Sans Condensed"/>
              </a:rPr>
              <a:t> të </a:t>
            </a:r>
            <a:r>
              <a:rPr lang="en-US" sz="6300" dirty="0" err="1">
                <a:solidFill>
                  <a:schemeClr val="bg1"/>
                </a:solidFill>
                <a:latin typeface="DejaVu Sans Condensed"/>
              </a:rPr>
              <a:t>frymëmarrjes</a:t>
            </a:r>
            <a:endParaRPr lang="en-US" sz="6300" dirty="0">
              <a:solidFill>
                <a:schemeClr val="bg1"/>
              </a:solidFill>
              <a:latin typeface="DejaVu Sans Condensed"/>
            </a:endParaRPr>
          </a:p>
          <a:p>
            <a:pPr eaLnBrk="1" hangingPunct="1">
              <a:lnSpc>
                <a:spcPct val="90000"/>
              </a:lnSpc>
              <a:spcBef>
                <a:spcPct val="30000"/>
              </a:spcBef>
              <a:buClr>
                <a:srgbClr val="FFFF00"/>
              </a:buClr>
              <a:buFont typeface="Wingdings" panose="05000000000000000000" pitchFamily="2" charset="2"/>
              <a:buChar char="Ø"/>
              <a:defRPr/>
            </a:pPr>
            <a:r>
              <a:rPr lang="en-US" sz="6300" dirty="0">
                <a:solidFill>
                  <a:schemeClr val="bg1"/>
                </a:solidFill>
                <a:latin typeface="DejaVu Sans Condensed"/>
              </a:rPr>
              <a:t> </a:t>
            </a:r>
            <a:r>
              <a:rPr lang="en-US" sz="6300" dirty="0" err="1">
                <a:solidFill>
                  <a:schemeClr val="bg1"/>
                </a:solidFill>
                <a:latin typeface="DejaVu Sans Condensed"/>
              </a:rPr>
              <a:t>Ndërrimi</a:t>
            </a:r>
            <a:r>
              <a:rPr lang="en-US" sz="6300" dirty="0">
                <a:solidFill>
                  <a:schemeClr val="bg1"/>
                </a:solidFill>
                <a:latin typeface="DejaVu Sans Condensed"/>
              </a:rPr>
              <a:t> </a:t>
            </a:r>
            <a:r>
              <a:rPr lang="en-US" sz="6300" dirty="0" err="1">
                <a:solidFill>
                  <a:schemeClr val="bg1"/>
                </a:solidFill>
                <a:latin typeface="DejaVu Sans Condensed"/>
              </a:rPr>
              <a:t>i</a:t>
            </a:r>
            <a:r>
              <a:rPr lang="en-US" sz="6300" dirty="0">
                <a:solidFill>
                  <a:schemeClr val="bg1"/>
                </a:solidFill>
                <a:latin typeface="DejaVu Sans Condensed"/>
              </a:rPr>
              <a:t> </a:t>
            </a:r>
            <a:r>
              <a:rPr lang="en-US" sz="6300" dirty="0" err="1">
                <a:solidFill>
                  <a:schemeClr val="bg1"/>
                </a:solidFill>
                <a:latin typeface="DejaVu Sans Condensed"/>
              </a:rPr>
              <a:t>sistemit</a:t>
            </a:r>
            <a:r>
              <a:rPr lang="en-US" sz="6300" dirty="0">
                <a:solidFill>
                  <a:schemeClr val="bg1"/>
                </a:solidFill>
                <a:latin typeface="DejaVu Sans Condensed"/>
              </a:rPr>
              <a:t> </a:t>
            </a:r>
            <a:r>
              <a:rPr lang="en-US" sz="6300" dirty="0" err="1">
                <a:solidFill>
                  <a:schemeClr val="bg1"/>
                </a:solidFill>
                <a:latin typeface="DejaVu Sans Condensed"/>
              </a:rPr>
              <a:t>skeletor</a:t>
            </a:r>
            <a:r>
              <a:rPr lang="en-US" sz="6300" dirty="0">
                <a:solidFill>
                  <a:schemeClr val="bg1"/>
                </a:solidFill>
                <a:latin typeface="DejaVu Sans Condensed"/>
              </a:rPr>
              <a:t>– </a:t>
            </a:r>
            <a:r>
              <a:rPr lang="en-US" sz="6300" dirty="0" err="1">
                <a:solidFill>
                  <a:schemeClr val="bg1"/>
                </a:solidFill>
                <a:latin typeface="DejaVu Sans Condensed"/>
              </a:rPr>
              <a:t>kockat</a:t>
            </a:r>
            <a:r>
              <a:rPr lang="en-US" sz="6300" dirty="0">
                <a:solidFill>
                  <a:schemeClr val="bg1"/>
                </a:solidFill>
                <a:latin typeface="DejaVu Sans Condensed"/>
              </a:rPr>
              <a:t> </a:t>
            </a:r>
            <a:r>
              <a:rPr lang="en-US" sz="6300" dirty="0" err="1">
                <a:solidFill>
                  <a:schemeClr val="bg1"/>
                </a:solidFill>
                <a:latin typeface="DejaVu Sans Condensed"/>
              </a:rPr>
              <a:t>pneumatike</a:t>
            </a:r>
            <a:endParaRPr lang="en-US" sz="6300" dirty="0">
              <a:solidFill>
                <a:schemeClr val="bg1"/>
              </a:solidFill>
              <a:latin typeface="DejaVu Sans Condensed"/>
            </a:endParaRPr>
          </a:p>
          <a:p>
            <a:pPr eaLnBrk="1" hangingPunct="1">
              <a:lnSpc>
                <a:spcPct val="90000"/>
              </a:lnSpc>
              <a:spcBef>
                <a:spcPct val="30000"/>
              </a:spcBef>
              <a:buClr>
                <a:srgbClr val="FFFF00"/>
              </a:buClr>
              <a:buFont typeface="Wingdings" panose="05000000000000000000" pitchFamily="2" charset="2"/>
              <a:buChar char="Ø"/>
              <a:defRPr/>
            </a:pPr>
            <a:r>
              <a:rPr lang="en-US" sz="6300" dirty="0">
                <a:solidFill>
                  <a:schemeClr val="bg1"/>
                </a:solidFill>
                <a:latin typeface="DejaVu Sans Condensed"/>
              </a:rPr>
              <a:t> </a:t>
            </a:r>
            <a:r>
              <a:rPr lang="en-US" sz="6300" dirty="0" err="1">
                <a:solidFill>
                  <a:schemeClr val="bg1"/>
                </a:solidFill>
                <a:latin typeface="DejaVu Sans Condensed"/>
              </a:rPr>
              <a:t>Ndërrimi</a:t>
            </a:r>
            <a:r>
              <a:rPr lang="en-US" sz="6300" dirty="0">
                <a:solidFill>
                  <a:schemeClr val="bg1"/>
                </a:solidFill>
                <a:latin typeface="DejaVu Sans Condensed"/>
              </a:rPr>
              <a:t> </a:t>
            </a:r>
            <a:r>
              <a:rPr lang="en-US" sz="6300" dirty="0" err="1">
                <a:solidFill>
                  <a:schemeClr val="bg1"/>
                </a:solidFill>
                <a:latin typeface="DejaVu Sans Condensed"/>
              </a:rPr>
              <a:t>i</a:t>
            </a:r>
            <a:r>
              <a:rPr lang="en-US" sz="6300" dirty="0">
                <a:solidFill>
                  <a:schemeClr val="bg1"/>
                </a:solidFill>
                <a:latin typeface="DejaVu Sans Condensed"/>
              </a:rPr>
              <a:t> </a:t>
            </a:r>
            <a:r>
              <a:rPr lang="en-US" sz="6300" dirty="0" err="1">
                <a:solidFill>
                  <a:schemeClr val="bg1"/>
                </a:solidFill>
                <a:latin typeface="DejaVu Sans Condensed"/>
              </a:rPr>
              <a:t>sistemit</a:t>
            </a:r>
            <a:r>
              <a:rPr lang="en-US" sz="6300" dirty="0">
                <a:solidFill>
                  <a:schemeClr val="bg1"/>
                </a:solidFill>
                <a:latin typeface="DejaVu Sans Condensed"/>
              </a:rPr>
              <a:t> të </a:t>
            </a:r>
            <a:r>
              <a:rPr lang="en-US" sz="6300" dirty="0" err="1">
                <a:solidFill>
                  <a:schemeClr val="bg1"/>
                </a:solidFill>
                <a:latin typeface="DejaVu Sans Condensed"/>
              </a:rPr>
              <a:t>tretjes</a:t>
            </a:r>
            <a:r>
              <a:rPr lang="en-US" sz="6300" dirty="0">
                <a:solidFill>
                  <a:schemeClr val="bg1"/>
                </a:solidFill>
                <a:latin typeface="DejaVu Sans Condensed"/>
              </a:rPr>
              <a:t> </a:t>
            </a:r>
          </a:p>
          <a:p>
            <a:pPr eaLnBrk="1" hangingPunct="1">
              <a:lnSpc>
                <a:spcPct val="90000"/>
              </a:lnSpc>
              <a:spcBef>
                <a:spcPct val="30000"/>
              </a:spcBef>
              <a:buClr>
                <a:srgbClr val="FFFF00"/>
              </a:buClr>
              <a:buFont typeface="Wingdings" panose="05000000000000000000" pitchFamily="2" charset="2"/>
              <a:buChar char="Ø"/>
              <a:defRPr/>
            </a:pPr>
            <a:r>
              <a:rPr lang="en-US" sz="6300" dirty="0">
                <a:solidFill>
                  <a:schemeClr val="bg1"/>
                </a:solidFill>
                <a:latin typeface="DejaVu Sans Condensed"/>
              </a:rPr>
              <a:t> </a:t>
            </a:r>
            <a:r>
              <a:rPr lang="en-US" sz="6300" dirty="0" err="1">
                <a:solidFill>
                  <a:schemeClr val="bg1"/>
                </a:solidFill>
                <a:latin typeface="DejaVu Sans Condensed"/>
              </a:rPr>
              <a:t>Ndërrimi</a:t>
            </a:r>
            <a:r>
              <a:rPr lang="en-US" sz="6300" dirty="0">
                <a:solidFill>
                  <a:schemeClr val="bg1"/>
                </a:solidFill>
                <a:latin typeface="DejaVu Sans Condensed"/>
              </a:rPr>
              <a:t> </a:t>
            </a:r>
            <a:r>
              <a:rPr lang="en-US" sz="6300" dirty="0" err="1">
                <a:solidFill>
                  <a:schemeClr val="bg1"/>
                </a:solidFill>
                <a:latin typeface="DejaVu Sans Condensed"/>
              </a:rPr>
              <a:t>i</a:t>
            </a:r>
            <a:r>
              <a:rPr lang="en-US" sz="6300" dirty="0">
                <a:solidFill>
                  <a:schemeClr val="bg1"/>
                </a:solidFill>
                <a:latin typeface="DejaVu Sans Condensed"/>
              </a:rPr>
              <a:t> </a:t>
            </a:r>
            <a:r>
              <a:rPr lang="en-US" sz="6300" dirty="0" err="1">
                <a:solidFill>
                  <a:schemeClr val="bg1"/>
                </a:solidFill>
                <a:latin typeface="DejaVu Sans Condensed"/>
              </a:rPr>
              <a:t>sistemit</a:t>
            </a:r>
            <a:r>
              <a:rPr lang="en-US" sz="6300" dirty="0">
                <a:solidFill>
                  <a:schemeClr val="bg1"/>
                </a:solidFill>
                <a:latin typeface="DejaVu Sans Condensed"/>
              </a:rPr>
              <a:t> </a:t>
            </a:r>
            <a:r>
              <a:rPr lang="en-US" sz="6300" dirty="0" err="1">
                <a:solidFill>
                  <a:schemeClr val="bg1"/>
                </a:solidFill>
                <a:latin typeface="DejaVu Sans Condensed"/>
              </a:rPr>
              <a:t>nervor</a:t>
            </a:r>
            <a:r>
              <a:rPr lang="en-US" sz="6300" dirty="0">
                <a:solidFill>
                  <a:schemeClr val="bg1"/>
                </a:solidFill>
                <a:latin typeface="DejaVu Sans Condensed"/>
              </a:rPr>
              <a:t> </a:t>
            </a:r>
          </a:p>
          <a:p>
            <a:pPr eaLnBrk="1" hangingPunct="1">
              <a:lnSpc>
                <a:spcPct val="90000"/>
              </a:lnSpc>
              <a:spcBef>
                <a:spcPct val="30000"/>
              </a:spcBef>
              <a:buClr>
                <a:srgbClr val="FFFF00"/>
              </a:buClr>
              <a:buFont typeface="Wingdings" panose="05000000000000000000" pitchFamily="2" charset="2"/>
              <a:buChar char="Ø"/>
              <a:defRPr/>
            </a:pPr>
            <a:r>
              <a:rPr lang="en-US" sz="6300" dirty="0">
                <a:solidFill>
                  <a:schemeClr val="bg1"/>
                </a:solidFill>
                <a:latin typeface="DejaVu Sans Condensed"/>
              </a:rPr>
              <a:t> </a:t>
            </a:r>
            <a:r>
              <a:rPr lang="en-US" sz="6300" dirty="0" err="1">
                <a:solidFill>
                  <a:schemeClr val="bg1"/>
                </a:solidFill>
                <a:latin typeface="DejaVu Sans Condensed"/>
              </a:rPr>
              <a:t>Ndërtimi</a:t>
            </a:r>
            <a:r>
              <a:rPr lang="en-US" sz="6300" dirty="0">
                <a:solidFill>
                  <a:schemeClr val="bg1"/>
                </a:solidFill>
                <a:latin typeface="DejaVu Sans Condensed"/>
              </a:rPr>
              <a:t> </a:t>
            </a:r>
            <a:r>
              <a:rPr lang="en-US" sz="6300" dirty="0" err="1">
                <a:solidFill>
                  <a:schemeClr val="bg1"/>
                </a:solidFill>
                <a:latin typeface="DejaVu Sans Condensed"/>
              </a:rPr>
              <a:t>i</a:t>
            </a:r>
            <a:r>
              <a:rPr lang="en-US" sz="6300" dirty="0">
                <a:solidFill>
                  <a:schemeClr val="bg1"/>
                </a:solidFill>
                <a:latin typeface="DejaVu Sans Condensed"/>
              </a:rPr>
              <a:t> </a:t>
            </a:r>
            <a:r>
              <a:rPr lang="en-US" sz="6300" dirty="0" err="1">
                <a:solidFill>
                  <a:schemeClr val="bg1"/>
                </a:solidFill>
                <a:latin typeface="DejaVu Sans Condensed"/>
              </a:rPr>
              <a:t>sqepit</a:t>
            </a:r>
            <a:endParaRPr lang="en-US" sz="6300" dirty="0">
              <a:solidFill>
                <a:schemeClr val="bg1"/>
              </a:solidFill>
              <a:latin typeface="DejaVu Sans Condensed"/>
            </a:endParaRPr>
          </a:p>
          <a:p>
            <a:pPr eaLnBrk="1" hangingPunct="1">
              <a:lnSpc>
                <a:spcPct val="90000"/>
              </a:lnSpc>
              <a:spcBef>
                <a:spcPct val="30000"/>
              </a:spcBef>
              <a:buClr>
                <a:srgbClr val="FFFF00"/>
              </a:buClr>
              <a:buFont typeface="Wingdings" panose="05000000000000000000" pitchFamily="2" charset="2"/>
              <a:buChar char="Ø"/>
              <a:defRPr/>
            </a:pPr>
            <a:r>
              <a:rPr lang="en-US" sz="6300" dirty="0">
                <a:solidFill>
                  <a:schemeClr val="bg1"/>
                </a:solidFill>
                <a:latin typeface="DejaVu Sans Condensed"/>
              </a:rPr>
              <a:t> </a:t>
            </a:r>
            <a:r>
              <a:rPr lang="en-US" sz="6300" dirty="0" err="1">
                <a:solidFill>
                  <a:schemeClr val="bg1"/>
                </a:solidFill>
                <a:latin typeface="DejaVu Sans Condensed"/>
              </a:rPr>
              <a:t>Përsosja</a:t>
            </a:r>
            <a:r>
              <a:rPr lang="en-US" sz="6300" dirty="0">
                <a:solidFill>
                  <a:schemeClr val="bg1"/>
                </a:solidFill>
                <a:latin typeface="DejaVu Sans Condensed"/>
              </a:rPr>
              <a:t> e </a:t>
            </a:r>
            <a:r>
              <a:rPr lang="en-US" sz="6300" dirty="0" err="1">
                <a:solidFill>
                  <a:schemeClr val="bg1"/>
                </a:solidFill>
                <a:latin typeface="DejaVu Sans Condensed"/>
              </a:rPr>
              <a:t>artit</a:t>
            </a:r>
            <a:r>
              <a:rPr lang="en-US" sz="6300" dirty="0">
                <a:solidFill>
                  <a:schemeClr val="bg1"/>
                </a:solidFill>
                <a:latin typeface="DejaVu Sans Condensed"/>
              </a:rPr>
              <a:t> të </a:t>
            </a:r>
            <a:r>
              <a:rPr lang="en-US" sz="6300" dirty="0" err="1">
                <a:solidFill>
                  <a:schemeClr val="bg1"/>
                </a:solidFill>
                <a:latin typeface="DejaVu Sans Condensed"/>
              </a:rPr>
              <a:t>ndërtimit</a:t>
            </a:r>
            <a:r>
              <a:rPr lang="en-US" sz="6300" dirty="0">
                <a:solidFill>
                  <a:schemeClr val="bg1"/>
                </a:solidFill>
                <a:latin typeface="DejaVu Sans Condensed"/>
              </a:rPr>
              <a:t> të </a:t>
            </a:r>
            <a:r>
              <a:rPr lang="en-US" sz="6300" dirty="0" err="1">
                <a:solidFill>
                  <a:schemeClr val="bg1"/>
                </a:solidFill>
                <a:latin typeface="DejaVu Sans Condensed"/>
              </a:rPr>
              <a:t>folesë</a:t>
            </a:r>
            <a:endParaRPr lang="en-US" sz="6300" dirty="0">
              <a:solidFill>
                <a:schemeClr val="bg1"/>
              </a:solidFill>
              <a:latin typeface="DejaVu Sans Condensed"/>
            </a:endParaRPr>
          </a:p>
          <a:p>
            <a:pPr eaLnBrk="1" hangingPunct="1">
              <a:lnSpc>
                <a:spcPct val="90000"/>
              </a:lnSpc>
              <a:spcBef>
                <a:spcPct val="30000"/>
              </a:spcBef>
              <a:buClr>
                <a:srgbClr val="FFFF00"/>
              </a:buClr>
              <a:buFont typeface="Wingdings" panose="05000000000000000000" pitchFamily="2" charset="2"/>
              <a:buChar char="Ø"/>
              <a:defRPr/>
            </a:pPr>
            <a:r>
              <a:rPr lang="en-US" sz="6300" dirty="0">
                <a:solidFill>
                  <a:schemeClr val="bg1"/>
                </a:solidFill>
                <a:latin typeface="DejaVu Sans Condensed"/>
              </a:rPr>
              <a:t> </a:t>
            </a:r>
            <a:r>
              <a:rPr lang="en-US" sz="6300" dirty="0" err="1">
                <a:solidFill>
                  <a:schemeClr val="bg1"/>
                </a:solidFill>
                <a:latin typeface="DejaVu Sans Condensed"/>
              </a:rPr>
              <a:t>Mësuan</a:t>
            </a:r>
            <a:r>
              <a:rPr lang="en-US" sz="6300" dirty="0">
                <a:solidFill>
                  <a:schemeClr val="bg1"/>
                </a:solidFill>
                <a:latin typeface="DejaVu Sans Condensed"/>
              </a:rPr>
              <a:t> të </a:t>
            </a:r>
            <a:r>
              <a:rPr lang="en-US" sz="6300" dirty="0" err="1">
                <a:solidFill>
                  <a:schemeClr val="bg1"/>
                </a:solidFill>
                <a:latin typeface="DejaVu Sans Condensed"/>
              </a:rPr>
              <a:t>fluturojnë</a:t>
            </a:r>
            <a:r>
              <a:rPr lang="en-US" sz="6300" dirty="0">
                <a:solidFill>
                  <a:schemeClr val="bg1"/>
                </a:solidFill>
                <a:latin typeface="DejaVu Sans Condensed"/>
              </a:rPr>
              <a:t> </a:t>
            </a:r>
            <a:r>
              <a:rPr lang="en-US" sz="6300" dirty="0" err="1">
                <a:solidFill>
                  <a:schemeClr val="bg1"/>
                </a:solidFill>
                <a:latin typeface="DejaVu Sans Condensed"/>
              </a:rPr>
              <a:t>dhe</a:t>
            </a:r>
            <a:r>
              <a:rPr lang="en-US" sz="6300" dirty="0">
                <a:solidFill>
                  <a:schemeClr val="bg1"/>
                </a:solidFill>
                <a:latin typeface="DejaVu Sans Condensed"/>
              </a:rPr>
              <a:t> të </a:t>
            </a:r>
            <a:r>
              <a:rPr lang="en-US" sz="6300" dirty="0" err="1">
                <a:solidFill>
                  <a:schemeClr val="bg1"/>
                </a:solidFill>
                <a:latin typeface="DejaVu Sans Condensed"/>
              </a:rPr>
              <a:t>navigojnë</a:t>
            </a:r>
            <a:r>
              <a:rPr lang="en-US" sz="6300" dirty="0">
                <a:solidFill>
                  <a:schemeClr val="bg1"/>
                </a:solidFill>
                <a:latin typeface="DejaVu Sans Condensed"/>
              </a:rPr>
              <a:t> </a:t>
            </a:r>
            <a:r>
              <a:rPr lang="en-US" sz="6300" dirty="0" err="1">
                <a:solidFill>
                  <a:schemeClr val="bg1"/>
                </a:solidFill>
                <a:latin typeface="DejaVu Sans Condensed"/>
              </a:rPr>
              <a:t>Zhvilluan</a:t>
            </a:r>
            <a:r>
              <a:rPr lang="en-US" sz="6300" dirty="0">
                <a:solidFill>
                  <a:schemeClr val="bg1"/>
                </a:solidFill>
                <a:latin typeface="DejaVu Sans Condensed"/>
              </a:rPr>
              <a:t> </a:t>
            </a:r>
            <a:r>
              <a:rPr lang="en-US" sz="6300" dirty="0" err="1">
                <a:solidFill>
                  <a:schemeClr val="bg1"/>
                </a:solidFill>
                <a:latin typeface="DejaVu Sans Condensed"/>
              </a:rPr>
              <a:t>organin</a:t>
            </a:r>
            <a:r>
              <a:rPr lang="en-US" sz="6300" dirty="0">
                <a:solidFill>
                  <a:schemeClr val="bg1"/>
                </a:solidFill>
                <a:latin typeface="DejaVu Sans Condensed"/>
              </a:rPr>
              <a:t> e </a:t>
            </a:r>
            <a:r>
              <a:rPr lang="en-US" sz="6300" dirty="0" err="1">
                <a:solidFill>
                  <a:schemeClr val="bg1"/>
                </a:solidFill>
                <a:latin typeface="DejaVu Sans Condensed"/>
              </a:rPr>
              <a:t>prodhimit</a:t>
            </a:r>
            <a:r>
              <a:rPr lang="en-US" sz="6300" dirty="0">
                <a:solidFill>
                  <a:schemeClr val="bg1"/>
                </a:solidFill>
                <a:latin typeface="DejaVu Sans Condensed"/>
              </a:rPr>
              <a:t> të </a:t>
            </a:r>
            <a:r>
              <a:rPr lang="en-US" sz="6300" dirty="0" err="1">
                <a:solidFill>
                  <a:schemeClr val="bg1"/>
                </a:solidFill>
                <a:latin typeface="DejaVu Sans Condensed"/>
              </a:rPr>
              <a:t>tingujve</a:t>
            </a:r>
            <a:r>
              <a:rPr lang="en-US" sz="6300" dirty="0">
                <a:solidFill>
                  <a:schemeClr val="bg1"/>
                </a:solidFill>
                <a:latin typeface="DejaVu Sans Condensed"/>
              </a:rPr>
              <a:t> </a:t>
            </a:r>
            <a:r>
              <a:rPr lang="en-US" sz="6300" dirty="0" err="1">
                <a:solidFill>
                  <a:schemeClr val="bg1"/>
                </a:solidFill>
                <a:latin typeface="DejaVu Sans Condensed"/>
              </a:rPr>
              <a:t>dhe</a:t>
            </a:r>
            <a:r>
              <a:rPr lang="en-US" sz="6300" dirty="0">
                <a:solidFill>
                  <a:schemeClr val="bg1"/>
                </a:solidFill>
                <a:latin typeface="DejaVu Sans Condensed"/>
              </a:rPr>
              <a:t> </a:t>
            </a:r>
            <a:r>
              <a:rPr lang="en-US" sz="6300" dirty="0" err="1">
                <a:solidFill>
                  <a:schemeClr val="bg1"/>
                </a:solidFill>
                <a:latin typeface="DejaVu Sans Condensed"/>
              </a:rPr>
              <a:t>mësuan</a:t>
            </a:r>
            <a:r>
              <a:rPr lang="en-US" sz="6300" dirty="0">
                <a:solidFill>
                  <a:schemeClr val="bg1"/>
                </a:solidFill>
                <a:latin typeface="DejaVu Sans Condensed"/>
              </a:rPr>
              <a:t> </a:t>
            </a:r>
            <a:r>
              <a:rPr lang="en-US" sz="6300" dirty="0" err="1">
                <a:solidFill>
                  <a:schemeClr val="bg1"/>
                </a:solidFill>
                <a:latin typeface="DejaVu Sans Condensed"/>
              </a:rPr>
              <a:t>këngë</a:t>
            </a:r>
            <a:r>
              <a:rPr lang="en-US" sz="6300" dirty="0">
                <a:solidFill>
                  <a:schemeClr val="bg1"/>
                </a:solidFill>
                <a:latin typeface="DejaVu Sans Condensed"/>
              </a:rPr>
              <a:t>  </a:t>
            </a:r>
          </a:p>
          <a:p>
            <a:pPr eaLnBrk="1" hangingPunct="1">
              <a:lnSpc>
                <a:spcPct val="90000"/>
              </a:lnSpc>
              <a:spcBef>
                <a:spcPct val="30000"/>
              </a:spcBef>
              <a:buClr>
                <a:srgbClr val="FFFF00"/>
              </a:buClr>
              <a:buFont typeface="Wingdings" panose="05000000000000000000" pitchFamily="2" charset="2"/>
              <a:buChar char="Ø"/>
              <a:defRPr/>
            </a:pPr>
            <a:r>
              <a:rPr lang="en-US" sz="6300" dirty="0">
                <a:solidFill>
                  <a:schemeClr val="bg1"/>
                </a:solidFill>
                <a:latin typeface="DejaVu Sans Condensed"/>
              </a:rPr>
              <a:t> </a:t>
            </a:r>
            <a:r>
              <a:rPr lang="en-US" sz="6300" dirty="0" err="1">
                <a:solidFill>
                  <a:schemeClr val="bg1"/>
                </a:solidFill>
                <a:latin typeface="DejaVu Sans Condensed"/>
              </a:rPr>
              <a:t>Tkurr</a:t>
            </a:r>
            <a:r>
              <a:rPr lang="en-US" sz="6300" dirty="0">
                <a:solidFill>
                  <a:schemeClr val="bg1"/>
                </a:solidFill>
                <a:latin typeface="DejaVu Sans Condensed"/>
              </a:rPr>
              <a:t> </a:t>
            </a:r>
            <a:r>
              <a:rPr lang="en-US" sz="6300" dirty="0" err="1">
                <a:solidFill>
                  <a:schemeClr val="bg1"/>
                </a:solidFill>
                <a:latin typeface="DejaVu Sans Condensed"/>
              </a:rPr>
              <a:t>dinosuarin</a:t>
            </a:r>
            <a:r>
              <a:rPr lang="en-US" sz="6300" dirty="0">
                <a:solidFill>
                  <a:schemeClr val="bg1"/>
                </a:solidFill>
                <a:latin typeface="DejaVu Sans Condensed"/>
              </a:rPr>
              <a:t>  &amp; </a:t>
            </a:r>
            <a:r>
              <a:rPr lang="en-US" sz="6300" dirty="0" err="1">
                <a:solidFill>
                  <a:schemeClr val="bg1"/>
                </a:solidFill>
                <a:latin typeface="DejaVu Sans Condensed"/>
              </a:rPr>
              <a:t>tkurr</a:t>
            </a:r>
            <a:r>
              <a:rPr lang="en-US" sz="6300" dirty="0">
                <a:solidFill>
                  <a:schemeClr val="bg1"/>
                </a:solidFill>
                <a:latin typeface="DejaVu Sans Condensed"/>
              </a:rPr>
              <a:t> </a:t>
            </a:r>
            <a:r>
              <a:rPr lang="en-US" sz="6300" dirty="0" err="1">
                <a:solidFill>
                  <a:schemeClr val="bg1"/>
                </a:solidFill>
                <a:latin typeface="DejaVu Sans Condensed"/>
              </a:rPr>
              <a:t>zogun</a:t>
            </a:r>
            <a:r>
              <a:rPr lang="en-US" sz="6300" dirty="0">
                <a:solidFill>
                  <a:schemeClr val="bg1"/>
                </a:solidFill>
                <a:latin typeface="DejaVu Sans Condensed"/>
              </a:rPr>
              <a:t> e </a:t>
            </a:r>
            <a:r>
              <a:rPr lang="en-US" sz="6300" dirty="0" err="1">
                <a:solidFill>
                  <a:schemeClr val="bg1"/>
                </a:solidFill>
                <a:latin typeface="DejaVu Sans Condensed"/>
              </a:rPr>
              <a:t>parë</a:t>
            </a:r>
            <a:endParaRPr lang="en-US" sz="6300" dirty="0">
              <a:solidFill>
                <a:schemeClr val="bg1"/>
              </a:solidFill>
              <a:latin typeface="DejaVu Sans Condensed"/>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0" name="Dino to Bird Impossible 03052.jpg" descr="Dino to Bird Impossible 03052.jpg"/>
          <p:cNvPicPr>
            <a:picLocks noChangeAspect="1"/>
          </p:cNvPicPr>
          <p:nvPr/>
        </p:nvPicPr>
        <p:blipFill>
          <a:blip r:embed="rId2"/>
          <a:stretch>
            <a:fillRect/>
          </a:stretch>
        </p:blipFill>
        <p:spPr>
          <a:xfrm>
            <a:off x="3981487" y="700115"/>
            <a:ext cx="16421026" cy="12315770"/>
          </a:xfrm>
          <a:prstGeom prst="rect">
            <a:avLst/>
          </a:prstGeom>
          <a:ln w="25400">
            <a:solidFill>
              <a:srgbClr val="FFFFFF"/>
            </a:solidFill>
            <a:miter lim="400000"/>
          </a:ln>
        </p:spPr>
      </p:pic>
      <p:sp>
        <p:nvSpPr>
          <p:cNvPr id="1111" name="IMPOSSIBLE!"/>
          <p:cNvSpPr/>
          <p:nvPr/>
        </p:nvSpPr>
        <p:spPr>
          <a:xfrm rot="21060000">
            <a:off x="6611170" y="4727758"/>
            <a:ext cx="11161661" cy="2045624"/>
          </a:xfrm>
          <a:prstGeom prst="rect">
            <a:avLst/>
          </a:prstGeom>
          <a:blipFill>
            <a:blip r:embed="rId3"/>
          </a:blipFill>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defTabSz="584200">
              <a:defRPr sz="10100">
                <a:effectLst>
                  <a:outerShdw blurRad="38100" dist="12700" dir="5400000" rotWithShape="0">
                    <a:srgbClr val="000000">
                      <a:alpha val="50000"/>
                    </a:srgbClr>
                  </a:outerShdw>
                </a:effectLst>
                <a:latin typeface="Cooper Black"/>
                <a:ea typeface="Cooper Black"/>
                <a:cs typeface="Cooper Black"/>
                <a:sym typeface="Cooper Black"/>
              </a:defRPr>
            </a:lvl1pPr>
          </a:lstStyle>
          <a:p>
            <a:r>
              <a:rPr lang="en-US" dirty="0"/>
              <a:t>E PAMUNDUR</a:t>
            </a:r>
            <a:r>
              <a:rPr dirty="0"/>
              <a:t>!</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3" name="Dino Family Tree 01419.jpg" descr="Dino Family Tree 01419.jpg"/>
          <p:cNvPicPr>
            <a:picLocks noChangeAspect="1"/>
          </p:cNvPicPr>
          <p:nvPr/>
        </p:nvPicPr>
        <p:blipFill>
          <a:blip r:embed="rId3"/>
          <a:stretch>
            <a:fillRect/>
          </a:stretch>
        </p:blipFill>
        <p:spPr>
          <a:xfrm>
            <a:off x="3581400" y="254000"/>
            <a:ext cx="17204267" cy="12903200"/>
          </a:xfrm>
          <a:prstGeom prst="rect">
            <a:avLst/>
          </a:prstGeom>
          <a:ln w="25400">
            <a:solidFill>
              <a:srgbClr val="FFFFFF"/>
            </a:solidFill>
            <a:miter lim="400000"/>
          </a:ln>
        </p:spPr>
      </p:pic>
      <p:sp>
        <p:nvSpPr>
          <p:cNvPr id="1114" name="“[Yellow] lines indicate solid fossil evidence”"/>
          <p:cNvSpPr txBox="1"/>
          <p:nvPr/>
        </p:nvSpPr>
        <p:spPr>
          <a:xfrm>
            <a:off x="10618047" y="11253264"/>
            <a:ext cx="10167620" cy="1949252"/>
          </a:xfrm>
          <a:prstGeom prst="rect">
            <a:avLst/>
          </a:prstGeom>
          <a:solidFill>
            <a:srgbClr val="FFFB00"/>
          </a:solidFill>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marL="40639" marR="40639" algn="ctr" defTabSz="914400">
              <a:spcBef>
                <a:spcPts val="1600"/>
              </a:spcBef>
              <a:buClr>
                <a:srgbClr val="000000"/>
              </a:buClr>
              <a:buFont typeface="Arial"/>
              <a:defRPr sz="5600" b="1">
                <a:uFill>
                  <a:solidFill>
                    <a:srgbClr val="000000"/>
                  </a:solidFill>
                </a:uFill>
                <a:latin typeface="Arial"/>
                <a:ea typeface="Arial"/>
                <a:cs typeface="Arial"/>
                <a:sym typeface="Arial"/>
              </a:defRPr>
            </a:lvl1pPr>
          </a:lstStyle>
          <a:p>
            <a:pPr lvl="0"/>
            <a:r>
              <a:rPr lang="sq-AL" sz="6000" dirty="0">
                <a:solidFill>
                  <a:srgbClr val="212121"/>
                </a:solidFill>
                <a:latin typeface="DejaVu Sans Condensed"/>
              </a:rPr>
              <a:t>"Linjat [e verdha] tregojnë prova të forta fosile"</a:t>
            </a:r>
            <a:r>
              <a:rPr lang="sq-AL" sz="6000" dirty="0">
                <a:solidFill>
                  <a:schemeClr val="tx1"/>
                </a:solidFill>
                <a:latin typeface="DejaVu Sans Condensed"/>
              </a:rPr>
              <a:t> </a:t>
            </a:r>
          </a:p>
        </p:txBody>
      </p:sp>
      <p:pic>
        <p:nvPicPr>
          <p:cNvPr id="1115" name="Gray Tree.png" descr="Gray Tree.png"/>
          <p:cNvPicPr>
            <a:picLocks noChangeAspect="1"/>
          </p:cNvPicPr>
          <p:nvPr/>
        </p:nvPicPr>
        <p:blipFill>
          <a:blip r:embed="rId4"/>
          <a:stretch>
            <a:fillRect/>
          </a:stretch>
        </p:blipFill>
        <p:spPr>
          <a:xfrm>
            <a:off x="7916861" y="3652416"/>
            <a:ext cx="11963401" cy="9297368"/>
          </a:xfrm>
          <a:prstGeom prst="rect">
            <a:avLst/>
          </a:prstGeom>
          <a:ln w="12700">
            <a:miter lim="400000"/>
          </a:ln>
        </p:spPr>
      </p:pic>
      <p:pic>
        <p:nvPicPr>
          <p:cNvPr id="1116" name="Yellow Tree.png" descr="Yellow Tree.png"/>
          <p:cNvPicPr>
            <a:picLocks noChangeAspect="1"/>
          </p:cNvPicPr>
          <p:nvPr/>
        </p:nvPicPr>
        <p:blipFill>
          <a:blip r:embed="rId5"/>
          <a:stretch>
            <a:fillRect/>
          </a:stretch>
        </p:blipFill>
        <p:spPr>
          <a:xfrm>
            <a:off x="7827962" y="2028650"/>
            <a:ext cx="12052300" cy="1004905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114"/>
                                        </p:tgtEl>
                                        <p:attrNameLst>
                                          <p:attrName>style.visibility</p:attrName>
                                        </p:attrNameLst>
                                      </p:cBhvr>
                                      <p:to>
                                        <p:strVal val="visible"/>
                                      </p:to>
                                    </p:set>
                                    <p:anim calcmode="lin" valueType="num">
                                      <p:cBhvr>
                                        <p:cTn id="7" dur="500" fill="hold"/>
                                        <p:tgtEl>
                                          <p:spTgt spid="1114"/>
                                        </p:tgtEl>
                                        <p:attrNameLst>
                                          <p:attrName>ppt_w</p:attrName>
                                        </p:attrNameLst>
                                      </p:cBhvr>
                                      <p:tavLst>
                                        <p:tav tm="0">
                                          <p:val>
                                            <p:fltVal val="0"/>
                                          </p:val>
                                        </p:tav>
                                        <p:tav tm="100000">
                                          <p:val>
                                            <p:strVal val="#ppt_w"/>
                                          </p:val>
                                        </p:tav>
                                      </p:tavLst>
                                    </p:anim>
                                    <p:anim calcmode="lin" valueType="num">
                                      <p:cBhvr>
                                        <p:cTn id="8" dur="500" fill="hold"/>
                                        <p:tgtEl>
                                          <p:spTgt spid="111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6" fill="hold" grpId="2" nodeType="clickEffect">
                                  <p:stCondLst>
                                    <p:cond delay="0"/>
                                  </p:stCondLst>
                                  <p:iterate>
                                    <p:tmAbs val="0"/>
                                  </p:iterate>
                                  <p:childTnLst>
                                    <p:anim calcmode="lin" valueType="num">
                                      <p:cBhvr>
                                        <p:cTn id="12" dur="500" fill="hold"/>
                                        <p:tgtEl>
                                          <p:spTgt spid="1115"/>
                                        </p:tgtEl>
                                        <p:attrNameLst>
                                          <p:attrName>ppt_x</p:attrName>
                                        </p:attrNameLst>
                                      </p:cBhvr>
                                      <p:tavLst>
                                        <p:tav tm="0">
                                          <p:val>
                                            <p:strVal val="ppt_x"/>
                                          </p:val>
                                        </p:tav>
                                        <p:tav tm="100000">
                                          <p:val>
                                            <p:strVal val="1+ppt_w/2"/>
                                          </p:val>
                                        </p:tav>
                                      </p:tavLst>
                                    </p:anim>
                                    <p:anim calcmode="lin" valueType="num">
                                      <p:cBhvr>
                                        <p:cTn id="13" dur="500" fill="hold"/>
                                        <p:tgtEl>
                                          <p:spTgt spid="1115"/>
                                        </p:tgtEl>
                                        <p:attrNameLst>
                                          <p:attrName>ppt_y</p:attrName>
                                        </p:attrNameLst>
                                      </p:cBhvr>
                                      <p:tavLst>
                                        <p:tav tm="0">
                                          <p:val>
                                            <p:strVal val="ppt_y"/>
                                          </p:val>
                                        </p:tav>
                                        <p:tav tm="100000">
                                          <p:val>
                                            <p:strVal val="1+ppt_h/2"/>
                                          </p:val>
                                        </p:tav>
                                      </p:tavLst>
                                    </p:anim>
                                    <p:set>
                                      <p:cBhvr>
                                        <p:cTn id="14" fill="hold">
                                          <p:stCondLst>
                                            <p:cond delay="499"/>
                                          </p:stCondLst>
                                        </p:cTn>
                                        <p:tgtEl>
                                          <p:spTgt spid="1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4" grpId="1" animBg="1" advAuto="0"/>
      <p:bldP spid="1115" grpId="2"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0" name="“The truth, Makovicky said, is scientists don't really know what happened [to the dinosaurs]. Each hypothesis on its own ‘doesn't fit the pattern very well. Was extinction gradual or sudden? The lack of data doesn't allow us to answer the question’.”"/>
          <p:cNvSpPr txBox="1"/>
          <p:nvPr/>
        </p:nvSpPr>
        <p:spPr>
          <a:xfrm>
            <a:off x="2133600" y="2055936"/>
            <a:ext cx="20116800" cy="5919569"/>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p>
            <a:pPr eaLnBrk="1" hangingPunct="1">
              <a:spcBef>
                <a:spcPct val="50000"/>
              </a:spcBef>
              <a:defRPr/>
            </a:pPr>
            <a:r>
              <a:rPr lang="en-US" altLang="ja-JP" sz="6300" dirty="0">
                <a:solidFill>
                  <a:schemeClr val="bg1"/>
                </a:solidFill>
                <a:latin typeface="DejaVu Sans Condensed" panose="020B0606030804020204"/>
              </a:rPr>
              <a:t>“E </a:t>
            </a:r>
            <a:r>
              <a:rPr lang="en-US" altLang="ja-JP" sz="6300" dirty="0" err="1">
                <a:solidFill>
                  <a:schemeClr val="bg1"/>
                </a:solidFill>
                <a:latin typeface="DejaVu Sans Condensed" panose="020B0606030804020204"/>
              </a:rPr>
              <a:t>vërteta</a:t>
            </a:r>
            <a:r>
              <a:rPr lang="en-US" altLang="ja-JP" sz="6300" dirty="0">
                <a:solidFill>
                  <a:schemeClr val="bg1"/>
                </a:solidFill>
                <a:latin typeface="DejaVu Sans Condensed" panose="020B0606030804020204"/>
              </a:rPr>
              <a:t>, </a:t>
            </a:r>
            <a:r>
              <a:rPr lang="en-US" altLang="ja-JP" sz="6300" dirty="0" err="1">
                <a:solidFill>
                  <a:schemeClr val="bg1"/>
                </a:solidFill>
                <a:latin typeface="DejaVu Sans Condensed" panose="020B0606030804020204"/>
              </a:rPr>
              <a:t>tha</a:t>
            </a:r>
            <a:r>
              <a:rPr lang="en-US" altLang="ja-JP" sz="6300" dirty="0">
                <a:solidFill>
                  <a:schemeClr val="bg1"/>
                </a:solidFill>
                <a:latin typeface="DejaVu Sans Condensed" panose="020B0606030804020204"/>
              </a:rPr>
              <a:t> </a:t>
            </a:r>
            <a:r>
              <a:rPr lang="en-US" altLang="ja-JP" sz="6300" dirty="0" err="1">
                <a:solidFill>
                  <a:schemeClr val="bg1"/>
                </a:solidFill>
                <a:latin typeface="DejaVu Sans Condensed" panose="020B0606030804020204"/>
              </a:rPr>
              <a:t>Pjeter</a:t>
            </a:r>
            <a:r>
              <a:rPr lang="en-US" altLang="ja-JP" sz="6300" dirty="0">
                <a:solidFill>
                  <a:schemeClr val="bg1"/>
                </a:solidFill>
                <a:latin typeface="DejaVu Sans Condensed" panose="020B0606030804020204"/>
              </a:rPr>
              <a:t> </a:t>
            </a:r>
            <a:r>
              <a:rPr lang="en-US" altLang="ja-JP" sz="6300" dirty="0" err="1">
                <a:solidFill>
                  <a:schemeClr val="bg1"/>
                </a:solidFill>
                <a:latin typeface="DejaVu Sans Condensed" panose="020B0606030804020204"/>
              </a:rPr>
              <a:t>Makovicky</a:t>
            </a:r>
            <a:r>
              <a:rPr lang="en-US" altLang="ja-JP" sz="6300" dirty="0">
                <a:solidFill>
                  <a:schemeClr val="bg1"/>
                </a:solidFill>
                <a:latin typeface="DejaVu Sans Condensed" panose="020B0606030804020204"/>
              </a:rPr>
              <a:t>, është </a:t>
            </a:r>
            <a:r>
              <a:rPr lang="en-US" altLang="ja-JP" sz="6300" dirty="0" err="1">
                <a:solidFill>
                  <a:schemeClr val="bg1"/>
                </a:solidFill>
                <a:latin typeface="DejaVu Sans Condensed" panose="020B0606030804020204"/>
              </a:rPr>
              <a:t>që</a:t>
            </a:r>
            <a:r>
              <a:rPr lang="en-US" altLang="ja-JP" sz="6300" dirty="0">
                <a:solidFill>
                  <a:schemeClr val="bg1"/>
                </a:solidFill>
                <a:latin typeface="DejaVu Sans Condensed" panose="020B0606030804020204"/>
              </a:rPr>
              <a:t> </a:t>
            </a:r>
            <a:r>
              <a:rPr lang="en-US" altLang="ja-JP" sz="6300" dirty="0" err="1">
                <a:solidFill>
                  <a:schemeClr val="bg1"/>
                </a:solidFill>
                <a:latin typeface="DejaVu Sans Condensed" panose="020B0606030804020204"/>
              </a:rPr>
              <a:t>shkencëtarët</a:t>
            </a:r>
            <a:r>
              <a:rPr lang="en-US" altLang="ja-JP" sz="6300" dirty="0">
                <a:solidFill>
                  <a:schemeClr val="bg1"/>
                </a:solidFill>
                <a:latin typeface="DejaVu Sans Condensed" panose="020B0606030804020204"/>
              </a:rPr>
              <a:t> </a:t>
            </a:r>
            <a:r>
              <a:rPr lang="en-US" altLang="ja-JP" sz="6300" dirty="0" err="1">
                <a:solidFill>
                  <a:srgbClr val="FFFF00"/>
                </a:solidFill>
                <a:latin typeface="DejaVu Sans Condensed" panose="020B0606030804020204"/>
              </a:rPr>
              <a:t>nuk</a:t>
            </a:r>
            <a:r>
              <a:rPr lang="en-US" altLang="ja-JP" sz="6300" dirty="0">
                <a:solidFill>
                  <a:srgbClr val="FFFF00"/>
                </a:solidFill>
                <a:latin typeface="DejaVu Sans Condensed" panose="020B0606030804020204"/>
              </a:rPr>
              <a:t> e </a:t>
            </a:r>
            <a:r>
              <a:rPr lang="en-US" altLang="ja-JP" sz="6300" dirty="0" err="1">
                <a:solidFill>
                  <a:srgbClr val="FFFF00"/>
                </a:solidFill>
                <a:latin typeface="DejaVu Sans Condensed" panose="020B0606030804020204"/>
              </a:rPr>
              <a:t>dinë</a:t>
            </a:r>
            <a:r>
              <a:rPr lang="en-US" altLang="ja-JP" sz="6300" dirty="0">
                <a:solidFill>
                  <a:srgbClr val="FFFF00"/>
                </a:solidFill>
                <a:latin typeface="DejaVu Sans Condensed" panose="020B0606030804020204"/>
              </a:rPr>
              <a:t> </a:t>
            </a:r>
            <a:r>
              <a:rPr lang="en-US" altLang="ja-JP" sz="6300" dirty="0" err="1">
                <a:solidFill>
                  <a:srgbClr val="FFFF00"/>
                </a:solidFill>
                <a:latin typeface="DejaVu Sans Condensed" panose="020B0606030804020204"/>
              </a:rPr>
              <a:t>në</a:t>
            </a:r>
            <a:r>
              <a:rPr lang="en-US" altLang="ja-JP" sz="6300" dirty="0">
                <a:solidFill>
                  <a:srgbClr val="FFFF00"/>
                </a:solidFill>
                <a:latin typeface="DejaVu Sans Condensed" panose="020B0606030804020204"/>
              </a:rPr>
              <a:t> të </a:t>
            </a:r>
            <a:r>
              <a:rPr lang="en-US" altLang="ja-JP" sz="6300" dirty="0" err="1">
                <a:solidFill>
                  <a:srgbClr val="FFFF00"/>
                </a:solidFill>
                <a:latin typeface="DejaVu Sans Condensed" panose="020B0606030804020204"/>
              </a:rPr>
              <a:t>vërtetë</a:t>
            </a:r>
            <a:r>
              <a:rPr lang="en-US" altLang="ja-JP" sz="6300" dirty="0">
                <a:solidFill>
                  <a:schemeClr val="bg1"/>
                </a:solidFill>
                <a:latin typeface="DejaVu Sans Condensed" panose="020B0606030804020204"/>
              </a:rPr>
              <a:t> </a:t>
            </a:r>
            <a:r>
              <a:rPr lang="en-US" altLang="ja-JP" sz="6300" dirty="0" err="1">
                <a:solidFill>
                  <a:schemeClr val="bg1"/>
                </a:solidFill>
                <a:latin typeface="DejaVu Sans Condensed" panose="020B0606030804020204"/>
              </a:rPr>
              <a:t>çfarë</a:t>
            </a:r>
            <a:r>
              <a:rPr lang="en-US" altLang="ja-JP" sz="6300" dirty="0">
                <a:solidFill>
                  <a:schemeClr val="bg1"/>
                </a:solidFill>
                <a:latin typeface="DejaVu Sans Condensed" panose="020B0606030804020204"/>
              </a:rPr>
              <a:t> u </a:t>
            </a:r>
            <a:r>
              <a:rPr lang="en-US" altLang="ja-JP" sz="6300" dirty="0" err="1">
                <a:solidFill>
                  <a:schemeClr val="bg1"/>
                </a:solidFill>
                <a:latin typeface="DejaVu Sans Condensed" panose="020B0606030804020204"/>
              </a:rPr>
              <a:t>ndodhi</a:t>
            </a:r>
            <a:r>
              <a:rPr lang="en-US" altLang="ja-JP" sz="6300" dirty="0">
                <a:solidFill>
                  <a:schemeClr val="bg1"/>
                </a:solidFill>
                <a:latin typeface="DejaVu Sans Condensed" panose="020B0606030804020204"/>
              </a:rPr>
              <a:t> [</a:t>
            </a:r>
            <a:r>
              <a:rPr lang="en-US" altLang="ja-JP" sz="6300" dirty="0" err="1">
                <a:solidFill>
                  <a:schemeClr val="bg1"/>
                </a:solidFill>
                <a:latin typeface="DejaVu Sans Condensed" panose="020B0606030804020204"/>
              </a:rPr>
              <a:t>dinosaurëve</a:t>
            </a:r>
            <a:r>
              <a:rPr lang="en-US" altLang="ja-JP" sz="6300" dirty="0">
                <a:solidFill>
                  <a:schemeClr val="bg1"/>
                </a:solidFill>
                <a:latin typeface="DejaVu Sans Condensed" panose="020B0606030804020204"/>
              </a:rPr>
              <a:t>]. </a:t>
            </a:r>
            <a:r>
              <a:rPr lang="en-US" altLang="ja-JP" sz="6300" dirty="0" err="1">
                <a:solidFill>
                  <a:schemeClr val="bg1"/>
                </a:solidFill>
                <a:latin typeface="DejaVu Sans Condensed" panose="020B0606030804020204"/>
              </a:rPr>
              <a:t>Çdo</a:t>
            </a:r>
            <a:r>
              <a:rPr lang="en-US" altLang="ja-JP" sz="6300" dirty="0">
                <a:solidFill>
                  <a:schemeClr val="bg1"/>
                </a:solidFill>
                <a:latin typeface="DejaVu Sans Condensed" panose="020B0606030804020204"/>
              </a:rPr>
              <a:t> </a:t>
            </a:r>
            <a:r>
              <a:rPr lang="en-US" altLang="ja-JP" sz="6300" dirty="0" err="1">
                <a:solidFill>
                  <a:schemeClr val="bg1"/>
                </a:solidFill>
                <a:latin typeface="DejaVu Sans Condensed" panose="020B0606030804020204"/>
              </a:rPr>
              <a:t>hipotezë</a:t>
            </a:r>
            <a:r>
              <a:rPr lang="en-US" altLang="ja-JP" sz="6300" dirty="0">
                <a:solidFill>
                  <a:schemeClr val="bg1"/>
                </a:solidFill>
                <a:latin typeface="DejaVu Sans Condensed" panose="020B0606030804020204"/>
              </a:rPr>
              <a:t> </a:t>
            </a:r>
            <a:r>
              <a:rPr lang="en-US" altLang="ja-JP" sz="6300" dirty="0" err="1">
                <a:solidFill>
                  <a:schemeClr val="bg1"/>
                </a:solidFill>
                <a:latin typeface="DejaVu Sans Condensed" panose="020B0606030804020204"/>
              </a:rPr>
              <a:t>në</a:t>
            </a:r>
            <a:r>
              <a:rPr lang="en-US" altLang="ja-JP" sz="6300" dirty="0">
                <a:solidFill>
                  <a:schemeClr val="bg1"/>
                </a:solidFill>
                <a:latin typeface="DejaVu Sans Condensed" panose="020B0606030804020204"/>
              </a:rPr>
              <a:t> </a:t>
            </a:r>
            <a:r>
              <a:rPr lang="en-US" altLang="ja-JP" sz="6300" dirty="0" err="1">
                <a:solidFill>
                  <a:schemeClr val="bg1"/>
                </a:solidFill>
                <a:latin typeface="DejaVu Sans Condensed" panose="020B0606030804020204"/>
              </a:rPr>
              <a:t>vetvete</a:t>
            </a:r>
            <a:r>
              <a:rPr lang="en-US" altLang="ja-JP" sz="6300" dirty="0">
                <a:solidFill>
                  <a:schemeClr val="bg1"/>
                </a:solidFill>
                <a:latin typeface="DejaVu Sans Condensed" panose="020B0606030804020204"/>
              </a:rPr>
              <a:t> </a:t>
            </a:r>
            <a:r>
              <a:rPr lang="en-US" altLang="ja-JP" sz="6300" dirty="0" err="1">
                <a:solidFill>
                  <a:schemeClr val="bg1"/>
                </a:solidFill>
                <a:latin typeface="DejaVu Sans Condensed" panose="020B0606030804020204"/>
              </a:rPr>
              <a:t>nuk</a:t>
            </a:r>
            <a:r>
              <a:rPr lang="en-US" altLang="ja-JP" sz="6300" dirty="0">
                <a:solidFill>
                  <a:schemeClr val="bg1"/>
                </a:solidFill>
                <a:latin typeface="DejaVu Sans Condensed" panose="020B0606030804020204"/>
              </a:rPr>
              <a:t> </a:t>
            </a:r>
            <a:r>
              <a:rPr lang="en-US" altLang="ja-JP" sz="6300" dirty="0" err="1">
                <a:solidFill>
                  <a:schemeClr val="bg1"/>
                </a:solidFill>
                <a:latin typeface="DejaVu Sans Condensed" panose="020B0606030804020204"/>
              </a:rPr>
              <a:t>i</a:t>
            </a:r>
            <a:r>
              <a:rPr lang="en-US" altLang="ja-JP" sz="6300" dirty="0">
                <a:solidFill>
                  <a:schemeClr val="bg1"/>
                </a:solidFill>
                <a:latin typeface="DejaVu Sans Condensed" panose="020B0606030804020204"/>
              </a:rPr>
              <a:t> </a:t>
            </a:r>
            <a:r>
              <a:rPr lang="en-US" altLang="ja-JP" sz="6300" dirty="0" err="1">
                <a:solidFill>
                  <a:schemeClr val="bg1"/>
                </a:solidFill>
                <a:latin typeface="DejaVu Sans Condensed" panose="020B0606030804020204"/>
              </a:rPr>
              <a:t>përputhet</a:t>
            </a:r>
            <a:r>
              <a:rPr lang="en-US" altLang="ja-JP" sz="6300" dirty="0">
                <a:solidFill>
                  <a:schemeClr val="bg1"/>
                </a:solidFill>
                <a:latin typeface="DejaVu Sans Condensed" panose="020B0606030804020204"/>
              </a:rPr>
              <a:t> </a:t>
            </a:r>
            <a:r>
              <a:rPr lang="en-US" altLang="ja-JP" sz="6300" dirty="0" err="1">
                <a:solidFill>
                  <a:schemeClr val="bg1"/>
                </a:solidFill>
                <a:latin typeface="DejaVu Sans Condensed" panose="020B0606030804020204"/>
              </a:rPr>
              <a:t>mostrës</a:t>
            </a:r>
            <a:r>
              <a:rPr lang="en-US" altLang="ja-JP" sz="6300" dirty="0">
                <a:solidFill>
                  <a:schemeClr val="bg1"/>
                </a:solidFill>
                <a:latin typeface="DejaVu Sans Condensed" panose="020B0606030804020204"/>
              </a:rPr>
              <a:t> </a:t>
            </a:r>
            <a:r>
              <a:rPr lang="en-US" altLang="ja-JP" sz="6300" dirty="0" err="1">
                <a:solidFill>
                  <a:schemeClr val="bg1"/>
                </a:solidFill>
                <a:latin typeface="DejaVu Sans Condensed" panose="020B0606030804020204"/>
              </a:rPr>
              <a:t>shumë</a:t>
            </a:r>
            <a:r>
              <a:rPr lang="en-US" altLang="ja-JP" sz="6300" dirty="0">
                <a:solidFill>
                  <a:schemeClr val="bg1"/>
                </a:solidFill>
                <a:latin typeface="DejaVu Sans Condensed" panose="020B0606030804020204"/>
              </a:rPr>
              <a:t> </a:t>
            </a:r>
            <a:r>
              <a:rPr lang="en-US" altLang="ja-JP" sz="6300" dirty="0" err="1">
                <a:solidFill>
                  <a:schemeClr val="bg1"/>
                </a:solidFill>
                <a:latin typeface="DejaVu Sans Condensed" panose="020B0606030804020204"/>
              </a:rPr>
              <a:t>mirë</a:t>
            </a:r>
            <a:r>
              <a:rPr lang="en-US" altLang="ja-JP" sz="6300" dirty="0">
                <a:solidFill>
                  <a:schemeClr val="bg1"/>
                </a:solidFill>
                <a:latin typeface="DejaVu Sans Condensed" panose="020B0606030804020204"/>
              </a:rPr>
              <a:t>. A </a:t>
            </a:r>
            <a:r>
              <a:rPr lang="en-US" altLang="ja-JP" sz="6300" dirty="0" err="1">
                <a:solidFill>
                  <a:schemeClr val="bg1"/>
                </a:solidFill>
                <a:latin typeface="DejaVu Sans Condensed" panose="020B0606030804020204"/>
              </a:rPr>
              <a:t>ishte</a:t>
            </a:r>
            <a:r>
              <a:rPr lang="en-US" altLang="ja-JP" sz="6300" dirty="0">
                <a:solidFill>
                  <a:schemeClr val="bg1"/>
                </a:solidFill>
                <a:latin typeface="DejaVu Sans Condensed" panose="020B0606030804020204"/>
              </a:rPr>
              <a:t> </a:t>
            </a:r>
            <a:r>
              <a:rPr lang="en-US" altLang="ja-JP" sz="6300" dirty="0" err="1">
                <a:solidFill>
                  <a:schemeClr val="bg1"/>
                </a:solidFill>
                <a:latin typeface="DejaVu Sans Condensed" panose="020B0606030804020204"/>
              </a:rPr>
              <a:t>zgjatja</a:t>
            </a:r>
            <a:r>
              <a:rPr lang="en-US" altLang="ja-JP" sz="6300" dirty="0">
                <a:solidFill>
                  <a:schemeClr val="bg1"/>
                </a:solidFill>
                <a:latin typeface="DejaVu Sans Condensed" panose="020B0606030804020204"/>
              </a:rPr>
              <a:t> </a:t>
            </a:r>
            <a:r>
              <a:rPr lang="en-US" altLang="ja-JP" sz="6300" dirty="0" err="1">
                <a:solidFill>
                  <a:schemeClr val="bg1"/>
                </a:solidFill>
                <a:latin typeface="DejaVu Sans Condensed" panose="020B0606030804020204"/>
              </a:rPr>
              <a:t>graduale</a:t>
            </a:r>
            <a:r>
              <a:rPr lang="en-US" altLang="ja-JP" sz="6300" dirty="0">
                <a:solidFill>
                  <a:schemeClr val="bg1"/>
                </a:solidFill>
                <a:latin typeface="DejaVu Sans Condensed" panose="020B0606030804020204"/>
              </a:rPr>
              <a:t> </a:t>
            </a:r>
            <a:r>
              <a:rPr lang="en-US" altLang="ja-JP" sz="6300" dirty="0" err="1">
                <a:solidFill>
                  <a:schemeClr val="bg1"/>
                </a:solidFill>
                <a:latin typeface="DejaVu Sans Condensed" panose="020B0606030804020204"/>
              </a:rPr>
              <a:t>apo</a:t>
            </a:r>
            <a:r>
              <a:rPr lang="en-US" altLang="ja-JP" sz="6300" dirty="0">
                <a:solidFill>
                  <a:schemeClr val="bg1"/>
                </a:solidFill>
                <a:latin typeface="DejaVu Sans Condensed" panose="020B0606030804020204"/>
              </a:rPr>
              <a:t> e </a:t>
            </a:r>
            <a:r>
              <a:rPr lang="en-US" altLang="ja-JP" sz="6300" dirty="0" err="1">
                <a:solidFill>
                  <a:schemeClr val="bg1"/>
                </a:solidFill>
                <a:latin typeface="DejaVu Sans Condensed" panose="020B0606030804020204"/>
              </a:rPr>
              <a:t>befasishme</a:t>
            </a:r>
            <a:r>
              <a:rPr lang="en-US" altLang="ja-JP" sz="6300" dirty="0">
                <a:solidFill>
                  <a:schemeClr val="bg1"/>
                </a:solidFill>
                <a:latin typeface="DejaVu Sans Condensed" panose="020B0606030804020204"/>
              </a:rPr>
              <a:t>?  </a:t>
            </a:r>
            <a:r>
              <a:rPr lang="en-US" altLang="ja-JP" sz="6300" dirty="0" err="1">
                <a:solidFill>
                  <a:srgbClr val="FFFF00"/>
                </a:solidFill>
                <a:latin typeface="DejaVu Sans Condensed" panose="020B0606030804020204"/>
              </a:rPr>
              <a:t>Mungesa</a:t>
            </a:r>
            <a:r>
              <a:rPr lang="en-US" altLang="ja-JP" sz="6300" dirty="0">
                <a:solidFill>
                  <a:srgbClr val="FFFF00"/>
                </a:solidFill>
                <a:latin typeface="DejaVu Sans Condensed" panose="020B0606030804020204"/>
              </a:rPr>
              <a:t> e të </a:t>
            </a:r>
            <a:r>
              <a:rPr lang="en-US" altLang="ja-JP" sz="6300" dirty="0" err="1">
                <a:solidFill>
                  <a:srgbClr val="FFFF00"/>
                </a:solidFill>
                <a:latin typeface="DejaVu Sans Condensed" panose="020B0606030804020204"/>
              </a:rPr>
              <a:t>dhënave</a:t>
            </a:r>
            <a:r>
              <a:rPr lang="en-US" altLang="ja-JP" sz="6300" dirty="0">
                <a:solidFill>
                  <a:srgbClr val="FFFF00"/>
                </a:solidFill>
                <a:latin typeface="DejaVu Sans Condensed" panose="020B0606030804020204"/>
              </a:rPr>
              <a:t> </a:t>
            </a:r>
            <a:r>
              <a:rPr lang="en-US" altLang="ja-JP" sz="6300" dirty="0" err="1">
                <a:solidFill>
                  <a:schemeClr val="bg1"/>
                </a:solidFill>
                <a:latin typeface="DejaVu Sans Condensed" panose="020B0606030804020204"/>
              </a:rPr>
              <a:t>nuk</a:t>
            </a:r>
            <a:r>
              <a:rPr lang="en-US" altLang="ja-JP" sz="6300" dirty="0">
                <a:solidFill>
                  <a:schemeClr val="bg1"/>
                </a:solidFill>
                <a:latin typeface="DejaVu Sans Condensed" panose="020B0606030804020204"/>
              </a:rPr>
              <a:t> </a:t>
            </a:r>
            <a:r>
              <a:rPr lang="en-US" altLang="ja-JP" sz="6300" dirty="0" err="1">
                <a:solidFill>
                  <a:schemeClr val="bg1"/>
                </a:solidFill>
                <a:latin typeface="DejaVu Sans Condensed" panose="020B0606030804020204"/>
              </a:rPr>
              <a:t>na</a:t>
            </a:r>
            <a:r>
              <a:rPr lang="en-US" altLang="ja-JP" sz="6300" dirty="0">
                <a:solidFill>
                  <a:schemeClr val="bg1"/>
                </a:solidFill>
                <a:latin typeface="DejaVu Sans Condensed" panose="020B0606030804020204"/>
              </a:rPr>
              <a:t> </a:t>
            </a:r>
            <a:r>
              <a:rPr lang="en-US" altLang="ja-JP" sz="6300" dirty="0" err="1">
                <a:solidFill>
                  <a:schemeClr val="bg1"/>
                </a:solidFill>
                <a:latin typeface="DejaVu Sans Condensed" panose="020B0606030804020204"/>
              </a:rPr>
              <a:t>lejon</a:t>
            </a:r>
            <a:r>
              <a:rPr lang="en-US" altLang="ja-JP" sz="6300" dirty="0">
                <a:solidFill>
                  <a:schemeClr val="bg1"/>
                </a:solidFill>
                <a:latin typeface="DejaVu Sans Condensed" panose="020B0606030804020204"/>
              </a:rPr>
              <a:t> </a:t>
            </a:r>
            <a:r>
              <a:rPr lang="en-US" altLang="ja-JP" sz="6300" dirty="0" err="1">
                <a:solidFill>
                  <a:schemeClr val="bg1"/>
                </a:solidFill>
                <a:latin typeface="DejaVu Sans Condensed" panose="020B0606030804020204"/>
              </a:rPr>
              <a:t>t’i</a:t>
            </a:r>
            <a:r>
              <a:rPr lang="en-US" altLang="ja-JP" sz="6300" dirty="0">
                <a:solidFill>
                  <a:schemeClr val="bg1"/>
                </a:solidFill>
                <a:latin typeface="DejaVu Sans Condensed" panose="020B0606030804020204"/>
              </a:rPr>
              <a:t> </a:t>
            </a:r>
            <a:r>
              <a:rPr lang="en-US" altLang="ja-JP" sz="6300" dirty="0" err="1">
                <a:solidFill>
                  <a:schemeClr val="bg1"/>
                </a:solidFill>
                <a:latin typeface="DejaVu Sans Condensed" panose="020B0606030804020204"/>
              </a:rPr>
              <a:t>përgjigjemi</a:t>
            </a:r>
            <a:r>
              <a:rPr lang="en-US" altLang="ja-JP" sz="6300" dirty="0">
                <a:solidFill>
                  <a:schemeClr val="bg1"/>
                </a:solidFill>
                <a:latin typeface="DejaVu Sans Condensed" panose="020B0606030804020204"/>
              </a:rPr>
              <a:t> </a:t>
            </a:r>
            <a:r>
              <a:rPr lang="en-US" altLang="ja-JP" sz="6300" dirty="0" err="1">
                <a:solidFill>
                  <a:schemeClr val="bg1"/>
                </a:solidFill>
                <a:latin typeface="DejaVu Sans Condensed" panose="020B0606030804020204"/>
              </a:rPr>
              <a:t>pyetjes</a:t>
            </a:r>
            <a:r>
              <a:rPr lang="en-US" altLang="ja-JP" sz="6300" dirty="0">
                <a:solidFill>
                  <a:schemeClr val="bg1"/>
                </a:solidFill>
                <a:latin typeface="DejaVu Sans Condensed" panose="020B0606030804020204"/>
              </a:rPr>
              <a:t>.”</a:t>
            </a:r>
            <a:endParaRPr lang="en-US" sz="6300" dirty="0">
              <a:solidFill>
                <a:schemeClr val="bg1"/>
              </a:solidFill>
              <a:latin typeface="DejaVu Sans Condensed" panose="020B0606030804020204"/>
            </a:endParaRPr>
          </a:p>
        </p:txBody>
      </p:sp>
      <p:sp>
        <p:nvSpPr>
          <p:cNvPr id="1121" name="Michelle S. Keller, “Imagining life of dinosaurs Field Museum show aims to transport,” Chicago Tribune, 28 Mar 2007, Metro section, p. 1."/>
          <p:cNvSpPr txBox="1"/>
          <p:nvPr/>
        </p:nvSpPr>
        <p:spPr>
          <a:xfrm>
            <a:off x="2486025" y="10682287"/>
            <a:ext cx="19392900" cy="1376787"/>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p>
            <a:pPr marL="40639" marR="40639" defTabSz="914400">
              <a:lnSpc>
                <a:spcPct val="90000"/>
              </a:lnSpc>
              <a:spcBef>
                <a:spcPts val="1400"/>
              </a:spcBef>
              <a:buClr>
                <a:srgbClr val="FFFFFF"/>
              </a:buClr>
              <a:buFont typeface="Arial"/>
              <a:defRPr sz="46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Michelle S. Keller, “Imagining life of dinosaurs Field Museum </a:t>
            </a:r>
            <a:r>
              <a:rPr dirty="0" err="1">
                <a:solidFill>
                  <a:srgbClr val="FFFFFF"/>
                </a:solidFill>
                <a:uFill>
                  <a:solidFill>
                    <a:srgbClr val="FFFFFF"/>
                  </a:solidFill>
                </a:uFill>
              </a:rPr>
              <a:t>sho</a:t>
            </a:r>
            <a:r>
              <a:rPr lang="en-US" dirty="0" err="1">
                <a:solidFill>
                  <a:srgbClr val="FFFFFF"/>
                </a:solidFill>
                <a:uFill>
                  <a:solidFill>
                    <a:srgbClr val="FFFFFF"/>
                  </a:solidFill>
                </a:uFill>
              </a:rPr>
              <a:t>ë</a:t>
            </a:r>
            <a:r>
              <a:rPr dirty="0">
                <a:solidFill>
                  <a:srgbClr val="FFFFFF"/>
                </a:solidFill>
                <a:uFill>
                  <a:solidFill>
                    <a:srgbClr val="FFFFFF"/>
                  </a:solidFill>
                </a:uFill>
              </a:rPr>
              <a:t> aims to transport,” </a:t>
            </a:r>
            <a:r>
              <a:rPr dirty="0">
                <a:solidFill>
                  <a:srgbClr val="FFFFFF"/>
                </a:solidFill>
                <a:uFill>
                  <a:solidFill>
                    <a:srgbClr val="FFFFFF"/>
                  </a:solidFill>
                </a:uFill>
                <a:latin typeface="DejaVu Sans Condensed Oblique"/>
                <a:ea typeface="DejaVu Sans Condensed Oblique"/>
                <a:cs typeface="DejaVu Sans Condensed Oblique"/>
                <a:sym typeface="DejaVu Sans Condensed Oblique"/>
              </a:rPr>
              <a:t>Chicago Tribune</a:t>
            </a:r>
            <a:r>
              <a:rPr dirty="0">
                <a:solidFill>
                  <a:srgbClr val="FFFFFF"/>
                </a:solidFill>
                <a:uFill>
                  <a:solidFill>
                    <a:srgbClr val="FFFFFF"/>
                  </a:solidFill>
                </a:uFill>
              </a:rPr>
              <a:t>, 28 Mar 2007, Metro section, p. 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120"/>
                                        </p:tgtEl>
                                        <p:attrNameLst>
                                          <p:attrName>style.visibility</p:attrName>
                                        </p:attrNameLst>
                                      </p:cBhvr>
                                      <p:to>
                                        <p:strVal val="visible"/>
                                      </p:to>
                                    </p:set>
                                    <p:animEffect transition="in" filter="dissolve">
                                      <p:cBhvr>
                                        <p:cTn id="7" dur="500"/>
                                        <p:tgtEl>
                                          <p:spTgt spid="1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0"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 name="Dinos fit Bible 00617.jpg" descr="Dinos fit Bible 00617.jpg"/>
          <p:cNvPicPr>
            <a:picLocks noChangeAspect="1"/>
          </p:cNvPicPr>
          <p:nvPr/>
        </p:nvPicPr>
        <p:blipFill>
          <a:blip r:embed="rId2"/>
          <a:stretch>
            <a:fillRect/>
          </a:stretch>
        </p:blipFill>
        <p:spPr>
          <a:xfrm>
            <a:off x="3994923" y="631654"/>
            <a:ext cx="16278470" cy="12208852"/>
          </a:xfrm>
          <a:prstGeom prst="rect">
            <a:avLst/>
          </a:prstGeom>
          <a:ln w="25400">
            <a:solidFill>
              <a:srgbClr val="FFFFFF"/>
            </a:solidFill>
            <a:miter lim="400000"/>
          </a:ln>
        </p:spPr>
      </p:pic>
      <p:sp>
        <p:nvSpPr>
          <p:cNvPr id="1126" name="Use the Bible to explain dinosaurs!"/>
          <p:cNvSpPr txBox="1"/>
          <p:nvPr/>
        </p:nvSpPr>
        <p:spPr>
          <a:xfrm>
            <a:off x="7295457" y="947810"/>
            <a:ext cx="4490143" cy="4334520"/>
          </a:xfrm>
          <a:prstGeom prst="rect">
            <a:avLst/>
          </a:prstGeom>
          <a:ln w="12700">
            <a:miter lim="400000"/>
          </a:ln>
          <a:effectLst>
            <a:outerShdw blurRad="63500" dist="38100" dir="2700000" rotWithShape="0">
              <a:srgbClr val="000000">
                <a:alpha val="50000"/>
              </a:srgbClr>
            </a:outerShdw>
          </a:effectLst>
          <a:extLst>
            <a:ext uri="{C572A759-6A51-4108-AA02-DFA0A04FC94B}">
              <ma14:wrappingTextBoxFlag xmlns:ma14="http://schemas.microsoft.com/office/mac/drawingml/2011/main" xmlns="" val="1"/>
            </a:ext>
          </a:extLst>
        </p:spPr>
        <p:txBody>
          <a:bodyPr wrap="square" lIns="50800" tIns="50800" rIns="50800" bIns="50800">
            <a:spAutoFit/>
          </a:bodyPr>
          <a:lstStyle>
            <a:lvl1pPr marL="40639" marR="40639" defTabSz="914400">
              <a:spcBef>
                <a:spcPts val="2100"/>
              </a:spcBef>
              <a:buClr>
                <a:srgbClr val="FFFFFF"/>
              </a:buClr>
              <a:buFont typeface="Helvetica"/>
              <a:defRPr sz="6600">
                <a:solidFill>
                  <a:srgbClr val="FFFFFF"/>
                </a:solidFill>
                <a:uFill>
                  <a:solidFill>
                    <a:srgbClr val="FFFFFF"/>
                  </a:solidFill>
                </a:uFill>
                <a:latin typeface="DejaVu Sans Condensed"/>
                <a:ea typeface="DejaVu Sans Condensed"/>
                <a:cs typeface="DejaVu Sans Condensed"/>
                <a:sym typeface="DejaVu Sans Condensed"/>
              </a:defRPr>
            </a:lvl1pPr>
          </a:lstStyle>
          <a:p>
            <a:pPr algn="ctr" eaLnBrk="1" hangingPunct="1">
              <a:lnSpc>
                <a:spcPts val="6600"/>
              </a:lnSpc>
              <a:spcBef>
                <a:spcPct val="50000"/>
              </a:spcBef>
              <a:defRPr/>
            </a:pPr>
            <a:r>
              <a:rPr lang="en-US" sz="6000" dirty="0">
                <a:latin typeface="DejaVu Sans Condensed" panose="020B0606030804020204" pitchFamily="34" charset="2"/>
                <a:ea typeface="DejaVu Sans Condensed" panose="020B0606030804020204" pitchFamily="34" charset="2"/>
                <a:cs typeface="DejaVu Sans Condensed" panose="020B0606030804020204" pitchFamily="34" charset="2"/>
              </a:rPr>
              <a:t>Përdor </a:t>
            </a:r>
            <a:r>
              <a:rPr lang="en-US" sz="6000" dirty="0" err="1">
                <a:latin typeface="DejaVu Sans Condensed" panose="020B0606030804020204" pitchFamily="34" charset="2"/>
                <a:ea typeface="DejaVu Sans Condensed" panose="020B0606030804020204" pitchFamily="34" charset="2"/>
                <a:cs typeface="DejaVu Sans Condensed" panose="020B0606030804020204" pitchFamily="34" charset="2"/>
              </a:rPr>
              <a:t>Biblën</a:t>
            </a:r>
            <a:r>
              <a:rPr lang="en-US" sz="6000" dirty="0">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en-US" sz="6000" dirty="0" err="1">
                <a:latin typeface="DejaVu Sans Condensed" panose="020B0606030804020204" pitchFamily="34" charset="2"/>
                <a:ea typeface="DejaVu Sans Condensed" panose="020B0606030804020204" pitchFamily="34" charset="2"/>
                <a:cs typeface="DejaVu Sans Condensed" panose="020B0606030804020204" pitchFamily="34" charset="2"/>
              </a:rPr>
              <a:t>për</a:t>
            </a:r>
            <a:r>
              <a:rPr lang="en-US" sz="6000" dirty="0">
                <a:latin typeface="DejaVu Sans Condensed" panose="020B0606030804020204" pitchFamily="34" charset="2"/>
                <a:ea typeface="DejaVu Sans Condensed" panose="020B0606030804020204" pitchFamily="34" charset="2"/>
                <a:cs typeface="DejaVu Sans Condensed" panose="020B0606030804020204" pitchFamily="34" charset="2"/>
              </a:rPr>
              <a:t> të </a:t>
            </a:r>
            <a:r>
              <a:rPr lang="en-US" sz="6000" dirty="0" err="1">
                <a:latin typeface="DejaVu Sans Condensed" panose="020B0606030804020204" pitchFamily="34" charset="2"/>
                <a:ea typeface="DejaVu Sans Condensed" panose="020B0606030804020204" pitchFamily="34" charset="2"/>
                <a:cs typeface="DejaVu Sans Condensed" panose="020B0606030804020204" pitchFamily="34" charset="2"/>
              </a:rPr>
              <a:t>shpjeguar</a:t>
            </a:r>
            <a:r>
              <a:rPr lang="en-US" sz="6000" dirty="0">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en-US" sz="6000" dirty="0" err="1">
                <a:latin typeface="DejaVu Sans Condensed" panose="020B0606030804020204" pitchFamily="34" charset="2"/>
                <a:ea typeface="DejaVu Sans Condensed" panose="020B0606030804020204" pitchFamily="34" charset="2"/>
                <a:cs typeface="DejaVu Sans Condensed" panose="020B0606030804020204" pitchFamily="34" charset="2"/>
              </a:rPr>
              <a:t>dinosaurët</a:t>
            </a:r>
            <a:r>
              <a:rPr lang="en-US" sz="6000" dirty="0">
                <a:latin typeface="DejaVu Sans Condensed" panose="020B0606030804020204" pitchFamily="34" charset="2"/>
                <a:ea typeface="DejaVu Sans Condensed" panose="020B0606030804020204" pitchFamily="34" charset="2"/>
                <a:cs typeface="DejaVu Sans Condensed" panose="020B0606030804020204" pitchFamily="34" charset="2"/>
              </a:rPr>
              <a:t>!</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2" name="Group"/>
          <p:cNvGrpSpPr/>
          <p:nvPr/>
        </p:nvGrpSpPr>
        <p:grpSpPr>
          <a:xfrm>
            <a:off x="2831050" y="3574867"/>
            <a:ext cx="6129884" cy="4155616"/>
            <a:chOff x="-311606" y="-12883"/>
            <a:chExt cx="6129882" cy="4155615"/>
          </a:xfrm>
        </p:grpSpPr>
        <p:pic>
          <p:nvPicPr>
            <p:cNvPr id="1129" name="pasted-image.pdf" descr="pasted-image.pdf"/>
            <p:cNvPicPr>
              <a:picLocks noChangeAspect="1"/>
            </p:cNvPicPr>
            <p:nvPr/>
          </p:nvPicPr>
          <p:blipFill>
            <a:blip r:embed="rId2"/>
            <a:stretch>
              <a:fillRect/>
            </a:stretch>
          </p:blipFill>
          <p:spPr>
            <a:xfrm>
              <a:off x="0" y="0"/>
              <a:ext cx="5532551" cy="4142732"/>
            </a:xfrm>
            <a:prstGeom prst="rect">
              <a:avLst/>
            </a:prstGeom>
            <a:ln w="12700" cap="flat">
              <a:noFill/>
              <a:miter lim="400000"/>
            </a:ln>
            <a:effectLst/>
          </p:spPr>
        </p:pic>
        <p:sp>
          <p:nvSpPr>
            <p:cNvPr id="1130" name="EARTH, SPACE, TIME, LIGHT"/>
            <p:cNvSpPr txBox="1"/>
            <p:nvPr/>
          </p:nvSpPr>
          <p:spPr>
            <a:xfrm>
              <a:off x="-311606" y="3530402"/>
              <a:ext cx="6129882" cy="5642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defTabSz="825500">
                <a:defRPr sz="3000" b="1">
                  <a:solidFill>
                    <a:srgbClr val="FFFFFF"/>
                  </a:solidFill>
                  <a:latin typeface="DejaVu Sans Condensed"/>
                  <a:ea typeface="DejaVu Sans Condensed"/>
                  <a:cs typeface="DejaVu Sans Condensed"/>
                  <a:sym typeface="DejaVu Sans Condensed"/>
                </a:defRPr>
              </a:lvl1pPr>
            </a:lstStyle>
            <a:p>
              <a:r>
                <a:rPr lang="en-US" dirty="0"/>
                <a:t>TOKA</a:t>
              </a:r>
              <a:r>
                <a:rPr dirty="0"/>
                <a:t>, </a:t>
              </a:r>
              <a:r>
                <a:rPr lang="en-US" dirty="0"/>
                <a:t>HAPESIRA</a:t>
              </a:r>
              <a:r>
                <a:rPr dirty="0"/>
                <a:t>, </a:t>
              </a:r>
              <a:r>
                <a:rPr lang="en-US" dirty="0"/>
                <a:t>KOHA</a:t>
              </a:r>
              <a:r>
                <a:rPr dirty="0"/>
                <a:t>, </a:t>
              </a:r>
              <a:r>
                <a:rPr lang="en-US" dirty="0"/>
                <a:t>DRITA</a:t>
              </a:r>
              <a:endParaRPr dirty="0"/>
            </a:p>
          </p:txBody>
        </p:sp>
        <p:sp>
          <p:nvSpPr>
            <p:cNvPr id="1131" name="DAY"/>
            <p:cNvSpPr txBox="1"/>
            <p:nvPr/>
          </p:nvSpPr>
          <p:spPr>
            <a:xfrm>
              <a:off x="35736" y="-12883"/>
              <a:ext cx="1510029" cy="8258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defTabSz="825500">
                <a:defRPr sz="4700" b="1">
                  <a:latin typeface="DejaVu Sans Condensed"/>
                  <a:ea typeface="DejaVu Sans Condensed"/>
                  <a:cs typeface="DejaVu Sans Condensed"/>
                  <a:sym typeface="DejaVu Sans Condensed"/>
                </a:defRPr>
              </a:lvl1pPr>
            </a:lstStyle>
            <a:p>
              <a:r>
                <a:rPr lang="en-US" dirty="0"/>
                <a:t>DITA</a:t>
              </a:r>
              <a:endParaRPr dirty="0"/>
            </a:p>
          </p:txBody>
        </p:sp>
      </p:grpSp>
      <p:grpSp>
        <p:nvGrpSpPr>
          <p:cNvPr id="1136" name="Group"/>
          <p:cNvGrpSpPr/>
          <p:nvPr/>
        </p:nvGrpSpPr>
        <p:grpSpPr>
          <a:xfrm>
            <a:off x="9439088" y="3574867"/>
            <a:ext cx="5505825" cy="4155616"/>
            <a:chOff x="0" y="-12883"/>
            <a:chExt cx="5505824" cy="4155615"/>
          </a:xfrm>
        </p:grpSpPr>
        <p:pic>
          <p:nvPicPr>
            <p:cNvPr id="1133" name="pasted-image.pdf" descr="pasted-image.pdf"/>
            <p:cNvPicPr>
              <a:picLocks noChangeAspect="1"/>
            </p:cNvPicPr>
            <p:nvPr/>
          </p:nvPicPr>
          <p:blipFill>
            <a:blip r:embed="rId3"/>
            <a:stretch>
              <a:fillRect/>
            </a:stretch>
          </p:blipFill>
          <p:spPr>
            <a:xfrm>
              <a:off x="0" y="0"/>
              <a:ext cx="5505824" cy="4142732"/>
            </a:xfrm>
            <a:prstGeom prst="rect">
              <a:avLst/>
            </a:prstGeom>
            <a:ln w="12700" cap="flat">
              <a:noFill/>
              <a:miter lim="400000"/>
            </a:ln>
            <a:effectLst/>
          </p:spPr>
        </p:pic>
        <p:sp>
          <p:nvSpPr>
            <p:cNvPr id="1134" name="EXPANSE"/>
            <p:cNvSpPr txBox="1"/>
            <p:nvPr/>
          </p:nvSpPr>
          <p:spPr>
            <a:xfrm>
              <a:off x="1793515" y="3530402"/>
              <a:ext cx="1918795" cy="5642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defTabSz="825500">
                <a:defRPr sz="3000" b="1">
                  <a:solidFill>
                    <a:srgbClr val="FFFFFF"/>
                  </a:solidFill>
                  <a:latin typeface="DejaVu Sans Condensed"/>
                  <a:ea typeface="DejaVu Sans Condensed"/>
                  <a:cs typeface="DejaVu Sans Condensed"/>
                  <a:sym typeface="DejaVu Sans Condensed"/>
                </a:defRPr>
              </a:lvl1pPr>
            </a:lstStyle>
            <a:p>
              <a:r>
                <a:rPr lang="en-US" dirty="0"/>
                <a:t>UNIVERSI</a:t>
              </a:r>
              <a:endParaRPr dirty="0"/>
            </a:p>
          </p:txBody>
        </p:sp>
        <p:sp>
          <p:nvSpPr>
            <p:cNvPr id="1135" name="DAY"/>
            <p:cNvSpPr txBox="1"/>
            <p:nvPr/>
          </p:nvSpPr>
          <p:spPr>
            <a:xfrm>
              <a:off x="83810" y="-12883"/>
              <a:ext cx="1510030" cy="8258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defTabSz="825500">
                <a:defRPr sz="4700" b="1">
                  <a:solidFill>
                    <a:srgbClr val="FFFFFF"/>
                  </a:solidFill>
                  <a:latin typeface="DejaVu Sans Condensed"/>
                  <a:ea typeface="DejaVu Sans Condensed"/>
                  <a:cs typeface="DejaVu Sans Condensed"/>
                  <a:sym typeface="DejaVu Sans Condensed"/>
                </a:defRPr>
              </a:lvl1pPr>
            </a:lstStyle>
            <a:p>
              <a:r>
                <a:rPr dirty="0"/>
                <a:t>D</a:t>
              </a:r>
              <a:r>
                <a:rPr lang="en-US" dirty="0"/>
                <a:t>ITA</a:t>
              </a:r>
              <a:endParaRPr dirty="0"/>
            </a:p>
          </p:txBody>
        </p:sp>
      </p:grpSp>
      <p:grpSp>
        <p:nvGrpSpPr>
          <p:cNvPr id="1140" name="Group"/>
          <p:cNvGrpSpPr/>
          <p:nvPr/>
        </p:nvGrpSpPr>
        <p:grpSpPr>
          <a:xfrm>
            <a:off x="3156020" y="8193847"/>
            <a:ext cx="5505825" cy="4155617"/>
            <a:chOff x="0" y="-12883"/>
            <a:chExt cx="5505824" cy="4155615"/>
          </a:xfrm>
        </p:grpSpPr>
        <p:pic>
          <p:nvPicPr>
            <p:cNvPr id="1137" name="pasted-image.pdf" descr="pasted-image.pdf"/>
            <p:cNvPicPr>
              <a:picLocks noChangeAspect="1"/>
            </p:cNvPicPr>
            <p:nvPr/>
          </p:nvPicPr>
          <p:blipFill>
            <a:blip r:embed="rId4"/>
            <a:stretch>
              <a:fillRect/>
            </a:stretch>
          </p:blipFill>
          <p:spPr>
            <a:xfrm>
              <a:off x="0" y="0"/>
              <a:ext cx="5505824" cy="4142732"/>
            </a:xfrm>
            <a:prstGeom prst="rect">
              <a:avLst/>
            </a:prstGeom>
            <a:ln w="12700" cap="flat">
              <a:noFill/>
              <a:miter lim="400000"/>
            </a:ln>
            <a:effectLst/>
          </p:spPr>
        </p:pic>
        <p:sp>
          <p:nvSpPr>
            <p:cNvPr id="1138" name="SUN, MOON &amp; STARS"/>
            <p:cNvSpPr txBox="1"/>
            <p:nvPr/>
          </p:nvSpPr>
          <p:spPr>
            <a:xfrm>
              <a:off x="687453" y="3549453"/>
              <a:ext cx="4079642" cy="5642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algn="ctr" defTabSz="825500">
                <a:defRPr sz="3000" b="1">
                  <a:solidFill>
                    <a:srgbClr val="FFFFFF"/>
                  </a:solidFill>
                  <a:latin typeface="DejaVu Sans Condensed"/>
                  <a:ea typeface="DejaVu Sans Condensed"/>
                  <a:cs typeface="DejaVu Sans Condensed"/>
                  <a:sym typeface="DejaVu Sans Condensed"/>
                </a:defRPr>
              </a:pPr>
              <a:r>
                <a:rPr lang="en-US" dirty="0"/>
                <a:t>DIELLI</a:t>
              </a:r>
              <a:r>
                <a:rPr dirty="0"/>
                <a:t>, </a:t>
              </a:r>
              <a:r>
                <a:rPr lang="en-US" dirty="0"/>
                <a:t>HENA</a:t>
              </a:r>
              <a:r>
                <a:rPr dirty="0">
                  <a:solidFill>
                    <a:srgbClr val="000000"/>
                  </a:solidFill>
                </a:rPr>
                <a:t> &amp;</a:t>
              </a:r>
              <a:r>
                <a:rPr dirty="0"/>
                <a:t> </a:t>
              </a:r>
              <a:r>
                <a:rPr lang="en-US" dirty="0"/>
                <a:t>YJET</a:t>
              </a:r>
              <a:endParaRPr dirty="0"/>
            </a:p>
          </p:txBody>
        </p:sp>
        <p:sp>
          <p:nvSpPr>
            <p:cNvPr id="1139" name="DAY"/>
            <p:cNvSpPr txBox="1"/>
            <p:nvPr/>
          </p:nvSpPr>
          <p:spPr>
            <a:xfrm>
              <a:off x="22373" y="-12883"/>
              <a:ext cx="1510029" cy="8258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defTabSz="825500">
                <a:defRPr sz="4700" b="1">
                  <a:solidFill>
                    <a:srgbClr val="FFFFFF"/>
                  </a:solidFill>
                  <a:latin typeface="DejaVu Sans Condensed"/>
                  <a:ea typeface="DejaVu Sans Condensed"/>
                  <a:cs typeface="DejaVu Sans Condensed"/>
                  <a:sym typeface="DejaVu Sans Condensed"/>
                </a:defRPr>
              </a:lvl1pPr>
            </a:lstStyle>
            <a:p>
              <a:r>
                <a:rPr dirty="0"/>
                <a:t>D</a:t>
              </a:r>
              <a:r>
                <a:rPr lang="en-US" dirty="0"/>
                <a:t>IT</a:t>
              </a:r>
              <a:r>
                <a:rPr dirty="0"/>
                <a:t>A</a:t>
              </a:r>
            </a:p>
          </p:txBody>
        </p:sp>
      </p:grpSp>
      <p:grpSp>
        <p:nvGrpSpPr>
          <p:cNvPr id="1144" name="Group"/>
          <p:cNvGrpSpPr/>
          <p:nvPr/>
        </p:nvGrpSpPr>
        <p:grpSpPr>
          <a:xfrm>
            <a:off x="15708793" y="3574867"/>
            <a:ext cx="5505825" cy="4155616"/>
            <a:chOff x="0" y="-12883"/>
            <a:chExt cx="5505824" cy="4155615"/>
          </a:xfrm>
        </p:grpSpPr>
        <p:pic>
          <p:nvPicPr>
            <p:cNvPr id="1141" name="pasted-image.pdf" descr="pasted-image.pdf"/>
            <p:cNvPicPr>
              <a:picLocks noChangeAspect="1"/>
            </p:cNvPicPr>
            <p:nvPr/>
          </p:nvPicPr>
          <p:blipFill>
            <a:blip r:embed="rId5"/>
            <a:srcRect/>
            <a:stretch>
              <a:fillRect/>
            </a:stretch>
          </p:blipFill>
          <p:spPr>
            <a:xfrm>
              <a:off x="0" y="0"/>
              <a:ext cx="5505824" cy="4142732"/>
            </a:xfrm>
            <a:prstGeom prst="rect">
              <a:avLst/>
            </a:prstGeom>
            <a:ln w="12700" cap="flat">
              <a:noFill/>
              <a:miter lim="400000"/>
            </a:ln>
            <a:effectLst/>
          </p:spPr>
        </p:pic>
        <p:sp>
          <p:nvSpPr>
            <p:cNvPr id="1142" name="DRY LAND &amp; PLANTS"/>
            <p:cNvSpPr txBox="1"/>
            <p:nvPr/>
          </p:nvSpPr>
          <p:spPr>
            <a:xfrm>
              <a:off x="434986" y="3530402"/>
              <a:ext cx="4635883" cy="5642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defTabSz="825500">
                <a:defRPr sz="3000" b="1">
                  <a:solidFill>
                    <a:srgbClr val="FFFFFF"/>
                  </a:solidFill>
                  <a:latin typeface="DejaVu Sans Condensed"/>
                  <a:ea typeface="DejaVu Sans Condensed"/>
                  <a:cs typeface="DejaVu Sans Condensed"/>
                  <a:sym typeface="DejaVu Sans Condensed"/>
                </a:defRPr>
              </a:lvl1pPr>
            </a:lstStyle>
            <a:p>
              <a:r>
                <a:rPr lang="en-US" dirty="0"/>
                <a:t>TOKA E THATE </a:t>
              </a:r>
              <a:r>
                <a:rPr dirty="0"/>
                <a:t>&amp; </a:t>
              </a:r>
              <a:r>
                <a:rPr lang="en-US" dirty="0"/>
                <a:t>BIMET</a:t>
              </a:r>
              <a:endParaRPr dirty="0"/>
            </a:p>
          </p:txBody>
        </p:sp>
        <p:sp>
          <p:nvSpPr>
            <p:cNvPr id="1143" name="DAY"/>
            <p:cNvSpPr txBox="1"/>
            <p:nvPr/>
          </p:nvSpPr>
          <p:spPr>
            <a:xfrm>
              <a:off x="39963" y="-12883"/>
              <a:ext cx="1510030" cy="8258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defTabSz="825500">
                <a:defRPr sz="4700" b="1">
                  <a:latin typeface="DejaVu Sans Condensed"/>
                  <a:ea typeface="DejaVu Sans Condensed"/>
                  <a:cs typeface="DejaVu Sans Condensed"/>
                  <a:sym typeface="DejaVu Sans Condensed"/>
                </a:defRPr>
              </a:lvl1pPr>
            </a:lstStyle>
            <a:p>
              <a:r>
                <a:rPr dirty="0"/>
                <a:t>D</a:t>
              </a:r>
              <a:r>
                <a:rPr lang="en-US" dirty="0"/>
                <a:t>ITA</a:t>
              </a:r>
              <a:endParaRPr dirty="0"/>
            </a:p>
          </p:txBody>
        </p:sp>
      </p:grpSp>
      <p:grpSp>
        <p:nvGrpSpPr>
          <p:cNvPr id="1148" name="Group"/>
          <p:cNvGrpSpPr/>
          <p:nvPr/>
        </p:nvGrpSpPr>
        <p:grpSpPr>
          <a:xfrm>
            <a:off x="9461910" y="8193847"/>
            <a:ext cx="5460181" cy="4138445"/>
            <a:chOff x="0" y="-12883"/>
            <a:chExt cx="5460180" cy="4138443"/>
          </a:xfrm>
        </p:grpSpPr>
        <p:pic>
          <p:nvPicPr>
            <p:cNvPr id="1145" name="pasted-image.pdf" descr="pasted-image.pdf"/>
            <p:cNvPicPr>
              <a:picLocks noChangeAspect="1"/>
            </p:cNvPicPr>
            <p:nvPr/>
          </p:nvPicPr>
          <p:blipFill>
            <a:blip r:embed="rId6"/>
            <a:stretch>
              <a:fillRect/>
            </a:stretch>
          </p:blipFill>
          <p:spPr>
            <a:xfrm>
              <a:off x="0" y="17171"/>
              <a:ext cx="5460180" cy="4108389"/>
            </a:xfrm>
            <a:prstGeom prst="rect">
              <a:avLst/>
            </a:prstGeom>
            <a:ln w="12700" cap="flat">
              <a:noFill/>
              <a:miter lim="400000"/>
            </a:ln>
            <a:effectLst/>
          </p:spPr>
        </p:pic>
        <p:sp>
          <p:nvSpPr>
            <p:cNvPr id="1146" name="SEA CREATURES &amp; BIRDS"/>
            <p:cNvSpPr txBox="1"/>
            <p:nvPr/>
          </p:nvSpPr>
          <p:spPr>
            <a:xfrm>
              <a:off x="678250" y="3595619"/>
              <a:ext cx="4103687" cy="4719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defTabSz="825500">
                <a:defRPr sz="3000" b="1">
                  <a:solidFill>
                    <a:srgbClr val="FFFFFF"/>
                  </a:solidFill>
                  <a:latin typeface="DejaVu Sans Condensed"/>
                  <a:ea typeface="DejaVu Sans Condensed"/>
                  <a:cs typeface="DejaVu Sans Condensed"/>
                  <a:sym typeface="DejaVu Sans Condensed"/>
                </a:defRPr>
              </a:lvl1pPr>
            </a:lstStyle>
            <a:p>
              <a:r>
                <a:rPr lang="en-US" sz="2400" dirty="0"/>
                <a:t>KRIJEAT UJORE</a:t>
              </a:r>
              <a:r>
                <a:rPr sz="2400" dirty="0"/>
                <a:t>&amp; </a:t>
              </a:r>
              <a:r>
                <a:rPr lang="en-US" sz="2400" dirty="0"/>
                <a:t>ZOGJTE</a:t>
              </a:r>
              <a:endParaRPr sz="2400" dirty="0"/>
            </a:p>
          </p:txBody>
        </p:sp>
        <p:sp>
          <p:nvSpPr>
            <p:cNvPr id="1147" name="DAY"/>
            <p:cNvSpPr txBox="1"/>
            <p:nvPr/>
          </p:nvSpPr>
          <p:spPr>
            <a:xfrm>
              <a:off x="60990" y="-12883"/>
              <a:ext cx="1510029" cy="8258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defTabSz="825500">
                <a:defRPr sz="4700" b="1">
                  <a:solidFill>
                    <a:srgbClr val="FFFFFF"/>
                  </a:solidFill>
                  <a:latin typeface="DejaVu Sans Condensed"/>
                  <a:ea typeface="DejaVu Sans Condensed"/>
                  <a:cs typeface="DejaVu Sans Condensed"/>
                  <a:sym typeface="DejaVu Sans Condensed"/>
                </a:defRPr>
              </a:lvl1pPr>
            </a:lstStyle>
            <a:p>
              <a:r>
                <a:rPr dirty="0"/>
                <a:t>D</a:t>
              </a:r>
              <a:r>
                <a:rPr lang="en-US" dirty="0"/>
                <a:t>IT</a:t>
              </a:r>
              <a:r>
                <a:rPr dirty="0"/>
                <a:t>A</a:t>
              </a:r>
            </a:p>
          </p:txBody>
        </p:sp>
      </p:grpSp>
      <p:grpSp>
        <p:nvGrpSpPr>
          <p:cNvPr id="1152" name="Group"/>
          <p:cNvGrpSpPr/>
          <p:nvPr/>
        </p:nvGrpSpPr>
        <p:grpSpPr>
          <a:xfrm>
            <a:off x="15722156" y="8193847"/>
            <a:ext cx="5460182" cy="4138445"/>
            <a:chOff x="0" y="-12883"/>
            <a:chExt cx="5460180" cy="4138443"/>
          </a:xfrm>
        </p:grpSpPr>
        <p:pic>
          <p:nvPicPr>
            <p:cNvPr id="1149" name="pasted-image.pdf" descr="pasted-image.pdf"/>
            <p:cNvPicPr>
              <a:picLocks noChangeAspect="1"/>
            </p:cNvPicPr>
            <p:nvPr/>
          </p:nvPicPr>
          <p:blipFill>
            <a:blip r:embed="rId7"/>
            <a:stretch>
              <a:fillRect/>
            </a:stretch>
          </p:blipFill>
          <p:spPr>
            <a:xfrm>
              <a:off x="0" y="17171"/>
              <a:ext cx="5460180" cy="4108389"/>
            </a:xfrm>
            <a:prstGeom prst="rect">
              <a:avLst/>
            </a:prstGeom>
            <a:ln w="12700" cap="flat">
              <a:noFill/>
              <a:miter lim="400000"/>
            </a:ln>
            <a:effectLst/>
          </p:spPr>
        </p:pic>
        <p:sp>
          <p:nvSpPr>
            <p:cNvPr id="1150" name="LAND ANIMALS &amp; MAN"/>
            <p:cNvSpPr txBox="1"/>
            <p:nvPr/>
          </p:nvSpPr>
          <p:spPr>
            <a:xfrm>
              <a:off x="226276" y="3560998"/>
              <a:ext cx="4959689" cy="4719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defTabSz="825500">
                <a:defRPr sz="3000" b="1">
                  <a:solidFill>
                    <a:srgbClr val="FFFFFF"/>
                  </a:solidFill>
                  <a:latin typeface="DejaVu Sans Condensed"/>
                  <a:ea typeface="DejaVu Sans Condensed"/>
                  <a:cs typeface="DejaVu Sans Condensed"/>
                  <a:sym typeface="DejaVu Sans Condensed"/>
                </a:defRPr>
              </a:lvl1pPr>
            </a:lstStyle>
            <a:p>
              <a:r>
                <a:rPr lang="en-US" sz="2400" dirty="0"/>
                <a:t>KRIJESAT TOKESORE </a:t>
              </a:r>
              <a:r>
                <a:rPr sz="2400" dirty="0"/>
                <a:t>&amp; </a:t>
              </a:r>
              <a:r>
                <a:rPr lang="en-US" sz="2400" dirty="0"/>
                <a:t>NJERIU</a:t>
              </a:r>
              <a:endParaRPr sz="2400" dirty="0"/>
            </a:p>
          </p:txBody>
        </p:sp>
        <p:sp>
          <p:nvSpPr>
            <p:cNvPr id="1151" name="DAY"/>
            <p:cNvSpPr txBox="1"/>
            <p:nvPr/>
          </p:nvSpPr>
          <p:spPr>
            <a:xfrm>
              <a:off x="77400" y="-12883"/>
              <a:ext cx="1510028" cy="8258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defTabSz="825500">
                <a:defRPr sz="4700" b="1">
                  <a:solidFill>
                    <a:srgbClr val="FFFFFF"/>
                  </a:solidFill>
                  <a:latin typeface="DejaVu Sans Condensed"/>
                  <a:ea typeface="DejaVu Sans Condensed"/>
                  <a:cs typeface="DejaVu Sans Condensed"/>
                  <a:sym typeface="DejaVu Sans Condensed"/>
                </a:defRPr>
              </a:lvl1pPr>
            </a:lstStyle>
            <a:p>
              <a:r>
                <a:rPr dirty="0"/>
                <a:t>D</a:t>
              </a:r>
              <a:r>
                <a:rPr lang="en-US" dirty="0"/>
                <a:t>IT</a:t>
              </a:r>
              <a:r>
                <a:rPr dirty="0"/>
                <a:t>A</a:t>
              </a:r>
            </a:p>
          </p:txBody>
        </p:sp>
      </p:grpSp>
      <p:sp>
        <p:nvSpPr>
          <p:cNvPr id="1153" name="Arrow"/>
          <p:cNvSpPr/>
          <p:nvPr/>
        </p:nvSpPr>
        <p:spPr>
          <a:xfrm rot="9480000">
            <a:off x="13368391" y="11633911"/>
            <a:ext cx="2603501" cy="1692276"/>
          </a:xfrm>
          <a:prstGeom prst="leftArrow">
            <a:avLst>
              <a:gd name="adj1" fmla="val 49677"/>
              <a:gd name="adj2" fmla="val 49015"/>
            </a:avLst>
          </a:prstGeom>
          <a:solidFill>
            <a:srgbClr val="FF4C00"/>
          </a:solidFill>
          <a:ln w="76200">
            <a:solidFill>
              <a:srgbClr val="FFFB00"/>
            </a:solidFill>
            <a:miter lim="400000"/>
          </a:ln>
        </p:spPr>
        <p:txBody>
          <a:bodyPr lIns="50800" tIns="50800" rIns="50800" bIns="50800" anchor="ctr"/>
          <a:lstStyle/>
          <a:p>
            <a:pPr marL="40639" marR="40639" defTabSz="914400">
              <a:defRPr sz="2400">
                <a:uFill>
                  <a:solidFill>
                    <a:srgbClr val="000000"/>
                  </a:solidFill>
                </a:uFill>
                <a:latin typeface="Arial"/>
                <a:ea typeface="Arial"/>
                <a:cs typeface="Arial"/>
                <a:sym typeface="Arial"/>
              </a:defRPr>
            </a:pPr>
            <a:endParaRPr/>
          </a:p>
        </p:txBody>
      </p:sp>
      <p:sp>
        <p:nvSpPr>
          <p:cNvPr id="2" name="TextBox 1"/>
          <p:cNvSpPr txBox="1"/>
          <p:nvPr/>
        </p:nvSpPr>
        <p:spPr>
          <a:xfrm>
            <a:off x="2831050" y="1220826"/>
            <a:ext cx="18351288"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8000" b="1" i="0" u="none" strike="noStrike" cap="none" spc="0" normalizeH="0" baseline="0" dirty="0">
                <a:ln>
                  <a:noFill/>
                </a:ln>
                <a:solidFill>
                  <a:srgbClr val="FFC000"/>
                </a:solidFill>
                <a:effectLst>
                  <a:outerShdw blurRad="38100" dist="38100" dir="2700000" algn="tl">
                    <a:srgbClr val="000000">
                      <a:alpha val="43137"/>
                    </a:srgbClr>
                  </a:outerShdw>
                </a:effectLst>
                <a:uFillTx/>
                <a:latin typeface="DejaVu Sans Condensed"/>
                <a:sym typeface="Helvetica"/>
              </a:rPr>
              <a:t>DITET E KRIJIMIT TEK ZANAFILLA 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153"/>
                                        </p:tgtEl>
                                        <p:attrNameLst>
                                          <p:attrName>style.visibility</p:attrName>
                                        </p:attrNameLst>
                                      </p:cBhvr>
                                      <p:to>
                                        <p:strVal val="visible"/>
                                      </p:to>
                                    </p:set>
                                    <p:anim calcmode="lin" valueType="num">
                                      <p:cBhvr>
                                        <p:cTn id="7" dur="500" fill="hold"/>
                                        <p:tgtEl>
                                          <p:spTgt spid="1153"/>
                                        </p:tgtEl>
                                        <p:attrNameLst>
                                          <p:attrName>ppt_w</p:attrName>
                                        </p:attrNameLst>
                                      </p:cBhvr>
                                      <p:tavLst>
                                        <p:tav tm="0">
                                          <p:val>
                                            <p:fltVal val="0"/>
                                          </p:val>
                                        </p:tav>
                                        <p:tav tm="100000">
                                          <p:val>
                                            <p:strVal val="#ppt_w"/>
                                          </p:val>
                                        </p:tav>
                                      </p:tavLst>
                                    </p:anim>
                                    <p:anim calcmode="lin" valueType="num">
                                      <p:cBhvr>
                                        <p:cTn id="8" dur="500" fill="hold"/>
                                        <p:tgtEl>
                                          <p:spTgt spid="11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3" grpId="1"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5" name="022 A&amp;E in eden w anim(w-o).jpg" descr="022 A&amp;E in eden w anim(w-o).jpg"/>
          <p:cNvPicPr>
            <a:picLocks noChangeAspect="1"/>
          </p:cNvPicPr>
          <p:nvPr/>
        </p:nvPicPr>
        <p:blipFill>
          <a:blip r:embed="rId3"/>
          <a:stretch>
            <a:fillRect/>
          </a:stretch>
        </p:blipFill>
        <p:spPr>
          <a:xfrm>
            <a:off x="2886908" y="789997"/>
            <a:ext cx="18610184" cy="12136006"/>
          </a:xfrm>
          <a:prstGeom prst="rect">
            <a:avLst/>
          </a:prstGeom>
          <a:ln w="25400">
            <a:solidFill>
              <a:srgbClr val="FFFFFF"/>
            </a:solidFill>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9" name="back.png" descr="back.png"/>
          <p:cNvPicPr>
            <a:picLocks noChangeAspect="1"/>
          </p:cNvPicPr>
          <p:nvPr/>
        </p:nvPicPr>
        <p:blipFill>
          <a:blip r:embed="rId2"/>
          <a:stretch>
            <a:fillRect/>
          </a:stretch>
        </p:blipFill>
        <p:spPr>
          <a:xfrm>
            <a:off x="-103571" y="-2495429"/>
            <a:ext cx="25431430" cy="17024347"/>
          </a:xfrm>
          <a:prstGeom prst="rect">
            <a:avLst/>
          </a:prstGeom>
          <a:ln w="12700">
            <a:miter lim="400000"/>
          </a:ln>
        </p:spPr>
      </p:pic>
      <p:pic>
        <p:nvPicPr>
          <p:cNvPr id="1160" name="dino'.png" descr="dino'.png"/>
          <p:cNvPicPr>
            <a:picLocks noChangeAspect="1"/>
          </p:cNvPicPr>
          <p:nvPr/>
        </p:nvPicPr>
        <p:blipFill>
          <a:blip r:embed="rId3"/>
          <a:stretch>
            <a:fillRect/>
          </a:stretch>
        </p:blipFill>
        <p:spPr>
          <a:xfrm>
            <a:off x="-3004842" y="-14837"/>
            <a:ext cx="25858683" cy="14543755"/>
          </a:xfrm>
          <a:prstGeom prst="rect">
            <a:avLst/>
          </a:prstGeom>
          <a:ln w="12700">
            <a:miter lim="400000"/>
          </a:ln>
        </p:spPr>
      </p:pic>
      <p:sp>
        <p:nvSpPr>
          <p:cNvPr id="2" name="Rectangle 1"/>
          <p:cNvSpPr>
            <a:spLocks noChangeArrowheads="1"/>
          </p:cNvSpPr>
          <p:nvPr/>
        </p:nvSpPr>
        <p:spPr bwMode="auto">
          <a:xfrm rot="10800000" flipV="1">
            <a:off x="9924499" y="1704886"/>
            <a:ext cx="13782031" cy="969496"/>
          </a:xfrm>
          <a:prstGeom prst="rect">
            <a:avLst/>
          </a:prstGeom>
          <a:no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q-AL" sz="6300" b="0" i="0" u="none" strike="noStrike" cap="none" normalizeH="0" baseline="0" dirty="0">
                <a:ln>
                  <a:noFill/>
                </a:ln>
                <a:solidFill>
                  <a:srgbClr val="212121"/>
                </a:solidFill>
                <a:effectLst/>
                <a:latin typeface="DejaVu Sans Condensed"/>
              </a:rPr>
              <a:t>Kishte dhëmbë deri në 6 inç të gjatë!</a:t>
            </a:r>
            <a:r>
              <a:rPr kumimoji="0" lang="sq-AL" sz="6300" b="0" i="0" u="none" strike="noStrike" cap="none" normalizeH="0" baseline="0" dirty="0">
                <a:ln>
                  <a:noFill/>
                </a:ln>
                <a:solidFill>
                  <a:schemeClr val="tx1"/>
                </a:solidFill>
                <a:effectLst/>
                <a:latin typeface="DejaVu Sans Condensed"/>
              </a:rPr>
              <a:t> </a:t>
            </a:r>
          </a:p>
        </p:txBody>
      </p:sp>
      <p:sp>
        <p:nvSpPr>
          <p:cNvPr id="3" name="Rectangle 2"/>
          <p:cNvSpPr/>
          <p:nvPr/>
        </p:nvSpPr>
        <p:spPr>
          <a:xfrm>
            <a:off x="9924499" y="-46256"/>
            <a:ext cx="12160701" cy="1631216"/>
          </a:xfrm>
          <a:prstGeom prst="rect">
            <a:avLst/>
          </a:prstGeom>
        </p:spPr>
        <p:txBody>
          <a:bodyPr wrap="none">
            <a:spAutoFit/>
          </a:bodyPr>
          <a:lstStyle/>
          <a:p>
            <a:pPr algn="ctr" defTabSz="825500">
              <a:defRPr sz="10000" b="1">
                <a:solidFill>
                  <a:srgbClr val="0065C1"/>
                </a:solidFill>
              </a:defRPr>
            </a:pPr>
            <a:r>
              <a:rPr lang="en-US" dirty="0"/>
              <a:t>Tyrannosaurus Rex</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3" name="076 Trex w feet.jpg" descr="076 Trex w feet.jpg"/>
          <p:cNvPicPr>
            <a:picLocks noChangeAspect="1"/>
          </p:cNvPicPr>
          <p:nvPr/>
        </p:nvPicPr>
        <p:blipFill>
          <a:blip r:embed="rId3"/>
          <a:srcRect l="3787" t="3535" r="3787" b="3535"/>
          <a:stretch>
            <a:fillRect/>
          </a:stretch>
        </p:blipFill>
        <p:spPr>
          <a:xfrm>
            <a:off x="3810595" y="573484"/>
            <a:ext cx="16762731" cy="12569139"/>
          </a:xfrm>
          <a:prstGeom prst="rect">
            <a:avLst/>
          </a:prstGeom>
          <a:ln w="25400">
            <a:solidFill>
              <a:srgbClr val="FFFFFF"/>
            </a:solidFill>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 name="back.png" descr="back.png"/>
          <p:cNvPicPr>
            <a:picLocks noChangeAspect="1"/>
          </p:cNvPicPr>
          <p:nvPr/>
        </p:nvPicPr>
        <p:blipFill>
          <a:blip r:embed="rId3"/>
          <a:stretch>
            <a:fillRect/>
          </a:stretch>
        </p:blipFill>
        <p:spPr>
          <a:xfrm>
            <a:off x="-103571" y="-2495429"/>
            <a:ext cx="25431430" cy="17024347"/>
          </a:xfrm>
          <a:prstGeom prst="rect">
            <a:avLst/>
          </a:prstGeom>
          <a:ln w="12700">
            <a:miter lim="400000"/>
          </a:ln>
        </p:spPr>
      </p:pic>
      <p:pic>
        <p:nvPicPr>
          <p:cNvPr id="1168" name="dino'.png" descr="dino'.png"/>
          <p:cNvPicPr>
            <a:picLocks noChangeAspect="1"/>
          </p:cNvPicPr>
          <p:nvPr/>
        </p:nvPicPr>
        <p:blipFill>
          <a:blip r:embed="rId4"/>
          <a:stretch>
            <a:fillRect/>
          </a:stretch>
        </p:blipFill>
        <p:spPr>
          <a:xfrm>
            <a:off x="-3279162" y="-721382"/>
            <a:ext cx="25858683" cy="14543755"/>
          </a:xfrm>
          <a:prstGeom prst="rect">
            <a:avLst/>
          </a:prstGeom>
          <a:ln w="12700">
            <a:miter lim="400000"/>
          </a:ln>
        </p:spPr>
      </p:pic>
      <p:sp>
        <p:nvSpPr>
          <p:cNvPr id="1169" name="Tyrannosaurus Rex…"/>
          <p:cNvSpPr txBox="1"/>
          <p:nvPr/>
        </p:nvSpPr>
        <p:spPr>
          <a:xfrm>
            <a:off x="9435652" y="388193"/>
            <a:ext cx="13490873" cy="247247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825500">
              <a:defRPr sz="10000" b="1">
                <a:solidFill>
                  <a:srgbClr val="0065C1"/>
                </a:solidFill>
              </a:defRPr>
            </a:pPr>
            <a:r>
              <a:rPr dirty="0"/>
              <a:t>Tyrannosaurus Rex</a:t>
            </a:r>
          </a:p>
          <a:p>
            <a:pPr lvl="0" defTabSz="914400" eaLnBrk="0" fontAlgn="base">
              <a:spcBef>
                <a:spcPct val="0"/>
              </a:spcBef>
              <a:spcAft>
                <a:spcPct val="0"/>
              </a:spcAft>
            </a:pPr>
            <a:r>
              <a:rPr lang="en-US" sz="5400" dirty="0">
                <a:solidFill>
                  <a:srgbClr val="212121"/>
                </a:solidFill>
                <a:latin typeface="DejaVu Sans Condensed"/>
              </a:rPr>
              <a:t>      </a:t>
            </a:r>
            <a:r>
              <a:rPr lang="sq-AL" sz="5400" b="1" dirty="0">
                <a:solidFill>
                  <a:srgbClr val="212121"/>
                </a:solidFill>
                <a:latin typeface="DejaVu Sans Condensed"/>
              </a:rPr>
              <a:t>Kishte dhëmbë deri në 6 inç të gjatë!</a:t>
            </a:r>
            <a:r>
              <a:rPr lang="sq-AL" sz="5400" b="1" dirty="0">
                <a:solidFill>
                  <a:schemeClr val="tx1"/>
                </a:solidFill>
                <a:latin typeface="DejaVu Sans Condensed"/>
              </a:rPr>
              <a:t> </a:t>
            </a:r>
          </a:p>
        </p:txBody>
      </p:sp>
      <p:sp>
        <p:nvSpPr>
          <p:cNvPr id="1170" name="Rectangle"/>
          <p:cNvSpPr/>
          <p:nvPr/>
        </p:nvSpPr>
        <p:spPr>
          <a:xfrm>
            <a:off x="12852400" y="3269803"/>
            <a:ext cx="11303000" cy="7956997"/>
          </a:xfrm>
          <a:prstGeom prst="rect">
            <a:avLst/>
          </a:prstGeom>
          <a:blipFill>
            <a:blip r:embed="rId5"/>
          </a:blipFill>
          <a:ln w="12700">
            <a:miter lim="400000"/>
          </a:ln>
        </p:spPr>
        <p:txBody>
          <a:bodyPr lIns="50800" tIns="50800" rIns="50800" bIns="50800" anchor="ctr"/>
          <a:lstStyle/>
          <a:p>
            <a:pPr algn="ctr" defTabSz="825500">
              <a:defRPr sz="3600">
                <a:solidFill>
                  <a:srgbClr val="FFFFFF"/>
                </a:solidFill>
                <a:latin typeface="Helvetica Light"/>
                <a:ea typeface="Helvetica Light"/>
                <a:cs typeface="Helvetica Light"/>
                <a:sym typeface="Helvetica Light"/>
              </a:defRPr>
            </a:pPr>
            <a:endParaRPr/>
          </a:p>
        </p:txBody>
      </p:sp>
      <p:sp>
        <p:nvSpPr>
          <p:cNvPr id="1171" name="How would this dinosaur originally…"/>
          <p:cNvSpPr txBox="1"/>
          <p:nvPr/>
        </p:nvSpPr>
        <p:spPr>
          <a:xfrm>
            <a:off x="13208000" y="3352705"/>
            <a:ext cx="11887200" cy="2133918"/>
          </a:xfrm>
          <a:prstGeom prst="rect">
            <a:avLst/>
          </a:prstGeom>
          <a:ln w="12700">
            <a:miter lim="400000"/>
          </a:ln>
          <a:effectLst>
            <a:outerShdw blurRad="63500" dist="38100" dir="2700000" rotWithShape="0">
              <a:srgbClr val="000000"/>
            </a:outerShdw>
          </a:effectLst>
          <a:extLst>
            <a:ext uri="{C572A759-6A51-4108-AA02-DFA0A04FC94B}">
              <ma14:wrappingTextBoxFlag xmlns:ma14="http://schemas.microsoft.com/office/mac/drawingml/2011/main" xmlns="" val="1"/>
            </a:ext>
          </a:extLst>
        </p:spPr>
        <p:txBody>
          <a:bodyPr wrap="square" lIns="50800" tIns="50800" rIns="50800" bIns="50800" anchor="ctr">
            <a:spAutoFit/>
          </a:bodyPr>
          <a:lstStyle/>
          <a:p>
            <a:pPr hangingPunct="1">
              <a:spcBef>
                <a:spcPct val="0"/>
              </a:spcBef>
            </a:pPr>
            <a:r>
              <a:rPr lang="en-US" sz="6600" dirty="0">
                <a:solidFill>
                  <a:srgbClr val="006600"/>
                </a:solidFill>
              </a:rPr>
              <a:t>Si </a:t>
            </a:r>
            <a:r>
              <a:rPr lang="en-US" sz="6600" dirty="0" err="1">
                <a:solidFill>
                  <a:srgbClr val="006600"/>
                </a:solidFill>
              </a:rPr>
              <a:t>mund</a:t>
            </a:r>
            <a:r>
              <a:rPr lang="en-US" sz="6600" dirty="0">
                <a:solidFill>
                  <a:srgbClr val="006600"/>
                </a:solidFill>
              </a:rPr>
              <a:t> të </a:t>
            </a:r>
            <a:r>
              <a:rPr lang="en-US" sz="6600" dirty="0" err="1">
                <a:solidFill>
                  <a:srgbClr val="006600"/>
                </a:solidFill>
              </a:rPr>
              <a:t>jetë</a:t>
            </a:r>
            <a:r>
              <a:rPr lang="en-US" sz="6600" dirty="0">
                <a:solidFill>
                  <a:srgbClr val="006600"/>
                </a:solidFill>
              </a:rPr>
              <a:t> </a:t>
            </a:r>
            <a:r>
              <a:rPr lang="en-US" sz="6600" dirty="0" err="1">
                <a:solidFill>
                  <a:srgbClr val="006600"/>
                </a:solidFill>
              </a:rPr>
              <a:t>përshkruar</a:t>
            </a:r>
            <a:r>
              <a:rPr lang="en-US" sz="6600" dirty="0">
                <a:solidFill>
                  <a:srgbClr val="006600"/>
                </a:solidFill>
              </a:rPr>
              <a:t> </a:t>
            </a:r>
          </a:p>
          <a:p>
            <a:pPr hangingPunct="1">
              <a:spcBef>
                <a:spcPct val="0"/>
              </a:spcBef>
            </a:pPr>
            <a:r>
              <a:rPr lang="en-US" sz="6600" dirty="0" err="1">
                <a:solidFill>
                  <a:srgbClr val="006600"/>
                </a:solidFill>
              </a:rPr>
              <a:t>në</a:t>
            </a:r>
            <a:r>
              <a:rPr lang="en-US" sz="6600" dirty="0">
                <a:solidFill>
                  <a:srgbClr val="006600"/>
                </a:solidFill>
              </a:rPr>
              <a:t> </a:t>
            </a:r>
            <a:r>
              <a:rPr lang="en-US" sz="6600" dirty="0" err="1">
                <a:solidFill>
                  <a:srgbClr val="006600"/>
                </a:solidFill>
              </a:rPr>
              <a:t>fillim</a:t>
            </a:r>
            <a:r>
              <a:rPr lang="en-US" sz="6600" dirty="0">
                <a:solidFill>
                  <a:srgbClr val="006600"/>
                </a:solidFill>
              </a:rPr>
              <a:t> </a:t>
            </a:r>
            <a:r>
              <a:rPr lang="en-US" sz="6600" dirty="0" err="1">
                <a:solidFill>
                  <a:srgbClr val="006600"/>
                </a:solidFill>
              </a:rPr>
              <a:t>ky</a:t>
            </a:r>
            <a:r>
              <a:rPr lang="en-US" sz="6600" dirty="0">
                <a:solidFill>
                  <a:srgbClr val="006600"/>
                </a:solidFill>
              </a:rPr>
              <a:t> </a:t>
            </a:r>
            <a:r>
              <a:rPr lang="en-US" sz="6600" dirty="0" err="1">
                <a:solidFill>
                  <a:srgbClr val="006600"/>
                </a:solidFill>
              </a:rPr>
              <a:t>dinosuar</a:t>
            </a:r>
            <a:r>
              <a:rPr lang="en-US" sz="6600" dirty="0">
                <a:solidFill>
                  <a:srgbClr val="006600"/>
                </a:solidFill>
              </a:rPr>
              <a:t>?</a:t>
            </a:r>
          </a:p>
        </p:txBody>
      </p:sp>
      <p:sp>
        <p:nvSpPr>
          <p:cNvPr id="1173" name="a. Plant-eater"/>
          <p:cNvSpPr txBox="1"/>
          <p:nvPr/>
        </p:nvSpPr>
        <p:spPr>
          <a:xfrm>
            <a:off x="13300087" y="5779816"/>
            <a:ext cx="7866356" cy="5027017"/>
          </a:xfrm>
          <a:prstGeom prst="rect">
            <a:avLst/>
          </a:prstGeom>
          <a:ln w="12700">
            <a:miter lim="400000"/>
          </a:ln>
          <a:effectLst>
            <a:outerShdw blurRad="63500" dist="38100" dir="2700000" rotWithShape="0">
              <a:srgbClr val="000000"/>
            </a:outerShdw>
          </a:effectLst>
          <a:extLst>
            <a:ext uri="{C572A759-6A51-4108-AA02-DFA0A04FC94B}">
              <ma14:wrappingTextBoxFlag xmlns:ma14="http://schemas.microsoft.com/office/mac/drawingml/2011/main" xmlns="" val="1"/>
            </a:ext>
          </a:extLst>
        </p:spPr>
        <p:txBody>
          <a:bodyPr wrap="square" lIns="50800" tIns="50800" rIns="50800" bIns="50800" anchor="ctr">
            <a:spAutoFit/>
          </a:bodyPr>
          <a:lstStyle>
            <a:lvl1pPr defTabSz="825500">
              <a:defRPr sz="6600" b="1">
                <a:solidFill>
                  <a:srgbClr val="308B16"/>
                </a:solidFill>
              </a:defRPr>
            </a:lvl1pPr>
          </a:lstStyle>
          <a:p>
            <a:pPr hangingPunct="1">
              <a:spcBef>
                <a:spcPct val="0"/>
              </a:spcBef>
            </a:pPr>
            <a:r>
              <a:rPr lang="en-US" sz="6400" b="0" dirty="0">
                <a:solidFill>
                  <a:srgbClr val="006600"/>
                </a:solidFill>
                <a:latin typeface="DejaVu Sans Condensed"/>
              </a:rPr>
              <a:t>a. Bimëngrënës</a:t>
            </a:r>
          </a:p>
          <a:p>
            <a:pPr hangingPunct="1">
              <a:spcBef>
                <a:spcPct val="0"/>
              </a:spcBef>
            </a:pPr>
            <a:r>
              <a:rPr lang="en-US" sz="6400" b="0" dirty="0">
                <a:solidFill>
                  <a:srgbClr val="006600"/>
                </a:solidFill>
                <a:latin typeface="DejaVu Sans Condensed"/>
              </a:rPr>
              <a:t>b. </a:t>
            </a:r>
            <a:r>
              <a:rPr lang="en-US" sz="6400" b="0" dirty="0" err="1">
                <a:solidFill>
                  <a:srgbClr val="006600"/>
                </a:solidFill>
                <a:latin typeface="DejaVu Sans Condensed"/>
              </a:rPr>
              <a:t>Mishngrënës</a:t>
            </a:r>
            <a:endParaRPr lang="en-US" sz="6400" b="0" dirty="0">
              <a:solidFill>
                <a:srgbClr val="006600"/>
              </a:solidFill>
              <a:latin typeface="DejaVu Sans Condensed"/>
            </a:endParaRPr>
          </a:p>
          <a:p>
            <a:pPr marL="23813" hangingPunct="1">
              <a:spcBef>
                <a:spcPct val="0"/>
              </a:spcBef>
            </a:pPr>
            <a:r>
              <a:rPr lang="en-US" sz="6400" b="0" dirty="0">
                <a:solidFill>
                  <a:srgbClr val="006600"/>
                </a:solidFill>
                <a:latin typeface="DejaVu Sans Condensed"/>
              </a:rPr>
              <a:t>c. </a:t>
            </a:r>
            <a:r>
              <a:rPr lang="en-US" sz="6400" b="0" dirty="0" err="1">
                <a:solidFill>
                  <a:srgbClr val="006600"/>
                </a:solidFill>
                <a:latin typeface="DejaVu Sans Condensed"/>
              </a:rPr>
              <a:t>Pastrues</a:t>
            </a:r>
            <a:endParaRPr lang="en-US" sz="6400" b="0" dirty="0">
              <a:solidFill>
                <a:srgbClr val="006600"/>
              </a:solidFill>
              <a:latin typeface="DejaVu Sans Condensed"/>
            </a:endParaRPr>
          </a:p>
          <a:p>
            <a:pPr marL="995363" indent="-971550" hangingPunct="1">
              <a:spcBef>
                <a:spcPct val="0"/>
              </a:spcBef>
            </a:pPr>
            <a:r>
              <a:rPr lang="en-US" sz="6400" b="0" dirty="0">
                <a:solidFill>
                  <a:srgbClr val="006600"/>
                </a:solidFill>
                <a:latin typeface="DejaVu Sans Condensed"/>
              </a:rPr>
              <a:t>d. </a:t>
            </a:r>
            <a:r>
              <a:rPr lang="en-US" sz="6400" b="0" dirty="0" err="1">
                <a:solidFill>
                  <a:srgbClr val="006600"/>
                </a:solidFill>
                <a:latin typeface="DejaVu Sans Condensed"/>
              </a:rPr>
              <a:t>Bimëngrënës</a:t>
            </a:r>
            <a:r>
              <a:rPr lang="en-US" sz="6400" b="0" dirty="0">
                <a:solidFill>
                  <a:srgbClr val="006600"/>
                </a:solidFill>
                <a:latin typeface="DejaVu Sans Condensed"/>
              </a:rPr>
              <a:t> </a:t>
            </a:r>
            <a:r>
              <a:rPr lang="en-US" sz="6400" b="0" dirty="0">
                <a:latin typeface="DejaVu Sans Condensed"/>
              </a:rPr>
              <a:t>&amp; </a:t>
            </a:r>
            <a:r>
              <a:rPr lang="en-US" sz="6400" b="0" dirty="0" err="1">
                <a:solidFill>
                  <a:srgbClr val="006600"/>
                </a:solidFill>
                <a:latin typeface="DejaVu Sans Condensed"/>
              </a:rPr>
              <a:t>mishngrënës</a:t>
            </a:r>
            <a:endParaRPr lang="en-US" sz="6400" b="0" dirty="0">
              <a:solidFill>
                <a:srgbClr val="006600"/>
              </a:solidFill>
              <a:latin typeface="DejaVu Sans Condense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4" name="2.jpg" descr="2.jpg"/>
          <p:cNvPicPr>
            <a:picLocks noChangeAspect="1"/>
          </p:cNvPicPr>
          <p:nvPr/>
        </p:nvPicPr>
        <p:blipFill>
          <a:blip r:embed="rId2"/>
          <a:stretch>
            <a:fillRect/>
          </a:stretch>
        </p:blipFill>
        <p:spPr>
          <a:xfrm>
            <a:off x="3581400" y="400050"/>
            <a:ext cx="17221200" cy="12915900"/>
          </a:xfrm>
          <a:prstGeom prst="rect">
            <a:avLst/>
          </a:prstGeom>
          <a:ln w="25400">
            <a:solidFill>
              <a:srgbClr val="FFFFFF"/>
            </a:solidFill>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0" name="Genesis 1:29-30"/>
          <p:cNvSpPr txBox="1"/>
          <p:nvPr/>
        </p:nvSpPr>
        <p:spPr>
          <a:xfrm>
            <a:off x="5930900" y="914400"/>
            <a:ext cx="12509500" cy="1641475"/>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lvl1pPr marL="40639" marR="40639" algn="ctr" defTabSz="914400">
              <a:spcBef>
                <a:spcPts val="3100"/>
              </a:spcBef>
              <a:buClr>
                <a:srgbClr val="00F900"/>
              </a:buClr>
              <a:buFont typeface="Arial"/>
              <a:defRPr sz="10000">
                <a:solidFill>
                  <a:srgbClr val="00F900"/>
                </a:solidFill>
                <a:uFill>
                  <a:solidFill>
                    <a:srgbClr val="00F900"/>
                  </a:solidFill>
                </a:uFill>
                <a:latin typeface="DejaVu Sans Condensed"/>
                <a:ea typeface="DejaVu Sans Condensed"/>
                <a:cs typeface="DejaVu Sans Condensed"/>
                <a:sym typeface="DejaVu Sans Condensed"/>
              </a:defRPr>
            </a:lvl1pPr>
          </a:lstStyle>
          <a:p>
            <a:r>
              <a:rPr lang="en-US" dirty="0" err="1"/>
              <a:t>Zanafilla</a:t>
            </a:r>
            <a:r>
              <a:rPr dirty="0"/>
              <a:t> 1:29-30</a:t>
            </a:r>
          </a:p>
        </p:txBody>
      </p:sp>
      <p:sp>
        <p:nvSpPr>
          <p:cNvPr id="2" name="Rectangle 1"/>
          <p:cNvSpPr>
            <a:spLocks noChangeArrowheads="1"/>
          </p:cNvSpPr>
          <p:nvPr/>
        </p:nvSpPr>
        <p:spPr bwMode="auto">
          <a:xfrm>
            <a:off x="2438400" y="3678419"/>
            <a:ext cx="20238720" cy="7755969"/>
          </a:xfrm>
          <a:prstGeom prst="rect">
            <a:avLst/>
          </a:prstGeom>
          <a:no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q-AL" sz="7200" b="0" i="0" u="none" strike="noStrike" cap="none" normalizeH="0" baseline="30000" dirty="0">
                <a:ln>
                  <a:noFill/>
                </a:ln>
                <a:solidFill>
                  <a:schemeClr val="bg1"/>
                </a:solidFill>
                <a:effectLst/>
                <a:latin typeface="DejaVu Sans Condensed"/>
              </a:rPr>
              <a:t>29</a:t>
            </a:r>
            <a:r>
              <a:rPr kumimoji="0" lang="sq-AL" sz="7200" b="0" i="0" u="none" strike="noStrike" cap="none" normalizeH="0" baseline="0" dirty="0">
                <a:ln>
                  <a:noFill/>
                </a:ln>
                <a:solidFill>
                  <a:schemeClr val="bg1"/>
                </a:solidFill>
                <a:effectLst/>
                <a:latin typeface="DejaVu Sans Condensed"/>
              </a:rPr>
              <a:t> Pastaj Perëndia tha: "Ja, </a:t>
            </a:r>
            <a:r>
              <a:rPr kumimoji="0" lang="sq-AL" sz="7200" b="0" i="0" u="none" strike="noStrike" cap="none" normalizeH="0" baseline="0" dirty="0">
                <a:ln>
                  <a:noFill/>
                </a:ln>
                <a:solidFill>
                  <a:srgbClr val="FFFF00"/>
                </a:solidFill>
                <a:effectLst/>
                <a:latin typeface="DejaVu Sans Condensed"/>
              </a:rPr>
              <a:t>unë ju dhashë </a:t>
            </a:r>
            <a:r>
              <a:rPr kumimoji="0" lang="sq-AL" sz="7200" b="0" i="0" u="none" strike="noStrike" cap="none" normalizeH="0" baseline="0" dirty="0">
                <a:ln>
                  <a:noFill/>
                </a:ln>
                <a:solidFill>
                  <a:schemeClr val="bg1"/>
                </a:solidFill>
                <a:effectLst/>
                <a:latin typeface="DejaVu Sans Condensed"/>
              </a:rPr>
              <a:t>çdo bimë që jep farën që është mbi faqen e tërë dheut dhe çdo pemë me fryt që nxjerr farën, do të jetë ushqim për ju; </a:t>
            </a:r>
            <a:r>
              <a:rPr kumimoji="0" lang="sq-AL" sz="7200" b="0" i="0" u="none" strike="noStrike" cap="none" normalizeH="0" baseline="30000" dirty="0">
                <a:ln>
                  <a:noFill/>
                </a:ln>
                <a:solidFill>
                  <a:schemeClr val="bg1"/>
                </a:solidFill>
                <a:effectLst/>
                <a:latin typeface="DejaVu Sans Condensed"/>
              </a:rPr>
              <a:t>30</a:t>
            </a:r>
            <a:r>
              <a:rPr kumimoji="0" lang="sq-AL" sz="7200" b="0" i="0" u="none" strike="noStrike" cap="none" normalizeH="0" baseline="0" dirty="0">
                <a:ln>
                  <a:noFill/>
                </a:ln>
                <a:solidFill>
                  <a:schemeClr val="bg1"/>
                </a:solidFill>
                <a:effectLst/>
                <a:latin typeface="DejaVu Sans Condensed"/>
              </a:rPr>
              <a:t> </a:t>
            </a:r>
            <a:r>
              <a:rPr kumimoji="0" lang="sq-AL" sz="7200" b="0" i="0" u="none" strike="noStrike" cap="none" normalizeH="0" baseline="0" dirty="0">
                <a:ln>
                  <a:noFill/>
                </a:ln>
                <a:solidFill>
                  <a:srgbClr val="FFFF00"/>
                </a:solidFill>
                <a:effectLst/>
                <a:latin typeface="DejaVu Sans Condensed"/>
              </a:rPr>
              <a:t>dhe çdo kafshe të tokës</a:t>
            </a:r>
            <a:r>
              <a:rPr kumimoji="0" lang="sq-AL" sz="7200" b="0" i="0" u="none" strike="noStrike" cap="none" normalizeH="0" baseline="0" dirty="0">
                <a:ln>
                  <a:noFill/>
                </a:ln>
                <a:solidFill>
                  <a:schemeClr val="bg1"/>
                </a:solidFill>
                <a:effectLst/>
                <a:latin typeface="DejaVu Sans Condensed"/>
              </a:rPr>
              <a:t>, </a:t>
            </a:r>
            <a:r>
              <a:rPr kumimoji="0" lang="sq-AL" sz="7200" b="0" i="0" u="none" strike="noStrike" cap="none" normalizeH="0" baseline="0" dirty="0">
                <a:ln>
                  <a:noFill/>
                </a:ln>
                <a:solidFill>
                  <a:srgbClr val="FFFF00"/>
                </a:solidFill>
                <a:effectLst/>
                <a:latin typeface="DejaVu Sans Condensed"/>
              </a:rPr>
              <a:t>çdo zogu të qiellit dhe çdo gjëje që lëviz</a:t>
            </a:r>
            <a:r>
              <a:rPr kumimoji="0" lang="sq-AL" sz="7200" b="0" i="0" u="none" strike="noStrike" cap="none" normalizeH="0" baseline="0" dirty="0">
                <a:ln>
                  <a:noFill/>
                </a:ln>
                <a:solidFill>
                  <a:schemeClr val="bg1"/>
                </a:solidFill>
                <a:effectLst/>
                <a:latin typeface="DejaVu Sans Condensed"/>
              </a:rPr>
              <a:t> mbi tokë që ka jetë, </a:t>
            </a:r>
            <a:r>
              <a:rPr kumimoji="0" lang="sq-AL" sz="7200" b="0" i="0" u="none" strike="noStrike" cap="none" normalizeH="0" baseline="0" dirty="0">
                <a:ln>
                  <a:noFill/>
                </a:ln>
                <a:solidFill>
                  <a:srgbClr val="FFFF00"/>
                </a:solidFill>
                <a:effectLst/>
                <a:latin typeface="DejaVu Sans Condensed"/>
              </a:rPr>
              <a:t>unë i jap çdo gjelbërim ushqimor</a:t>
            </a:r>
            <a:r>
              <a:rPr kumimoji="0" lang="sq-AL" sz="7200" b="0" i="0" u="none" strike="noStrike" cap="none" normalizeH="0" baseline="0" dirty="0">
                <a:ln>
                  <a:noFill/>
                </a:ln>
                <a:solidFill>
                  <a:schemeClr val="bg1"/>
                </a:solidFill>
                <a:effectLst/>
                <a:latin typeface="DejaVu Sans Condensed"/>
              </a:rPr>
              <a:t>," dhe kështu u bë. </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4" name="fruitveg.png" descr="fruitveg.png"/>
          <p:cNvPicPr>
            <a:picLocks noChangeAspect="1"/>
          </p:cNvPicPr>
          <p:nvPr/>
        </p:nvPicPr>
        <p:blipFill>
          <a:blip r:embed="rId2"/>
          <a:stretch>
            <a:fillRect/>
          </a:stretch>
        </p:blipFill>
        <p:spPr>
          <a:xfrm>
            <a:off x="3675158" y="470368"/>
            <a:ext cx="17033684" cy="12775264"/>
          </a:xfrm>
          <a:prstGeom prst="rect">
            <a:avLst/>
          </a:prstGeom>
          <a:ln w="12700">
            <a:miter lim="400000"/>
          </a:ln>
        </p:spPr>
      </p:pic>
      <p:sp>
        <p:nvSpPr>
          <p:cNvPr id="1185" name="“It shall be food for you.”"/>
          <p:cNvSpPr txBox="1"/>
          <p:nvPr/>
        </p:nvSpPr>
        <p:spPr>
          <a:xfrm>
            <a:off x="4370177" y="10981268"/>
            <a:ext cx="15303869" cy="1426031"/>
          </a:xfrm>
          <a:prstGeom prst="rect">
            <a:avLst/>
          </a:prstGeom>
          <a:ln w="12700">
            <a:miter lim="400000"/>
          </a:ln>
          <a:effectLst>
            <a:outerShdw blurRad="38100" dist="63500" dir="2700000" rotWithShape="0">
              <a:srgbClr val="000000"/>
            </a:outerShdw>
          </a:effectLst>
          <a:extLst>
            <a:ext uri="{C572A759-6A51-4108-AA02-DFA0A04FC94B}">
              <ma14:wrappingTextBoxFlag xmlns:ma14="http://schemas.microsoft.com/office/mac/drawingml/2011/main" xmlns="" val="1"/>
            </a:ext>
          </a:extLst>
        </p:spPr>
        <p:txBody>
          <a:bodyPr wrap="none" lIns="50800" tIns="50800" rIns="50800" bIns="50800">
            <a:spAutoFit/>
          </a:bodyPr>
          <a:lstStyle>
            <a:lvl1pPr>
              <a:defRPr sz="10700" b="1" i="1">
                <a:solidFill>
                  <a:srgbClr val="FFFB00"/>
                </a:solidFill>
                <a:latin typeface="DejaVu Sans Condensed"/>
                <a:ea typeface="DejaVu Sans Condensed"/>
                <a:cs typeface="DejaVu Sans Condensed"/>
                <a:sym typeface="DejaVu Sans Condensed"/>
              </a:defRPr>
            </a:lvl1pPr>
          </a:lstStyle>
          <a:p>
            <a:r>
              <a:rPr sz="8600" dirty="0"/>
              <a:t>“</a:t>
            </a:r>
            <a:r>
              <a:rPr lang="en-US" sz="8600" dirty="0"/>
              <a:t>Do </a:t>
            </a:r>
            <a:r>
              <a:rPr lang="en-US" sz="8600" dirty="0" err="1"/>
              <a:t>të</a:t>
            </a:r>
            <a:r>
              <a:rPr lang="en-US" sz="8600" dirty="0"/>
              <a:t> </a:t>
            </a:r>
            <a:r>
              <a:rPr lang="en-US" sz="8600" dirty="0" err="1"/>
              <a:t>jetë</a:t>
            </a:r>
            <a:r>
              <a:rPr lang="en-US" sz="8600" dirty="0"/>
              <a:t> </a:t>
            </a:r>
            <a:r>
              <a:rPr lang="en-US" sz="8600" dirty="0" err="1"/>
              <a:t>ushqim</a:t>
            </a:r>
            <a:r>
              <a:rPr lang="en-US" sz="8600" dirty="0"/>
              <a:t> </a:t>
            </a:r>
            <a:r>
              <a:rPr lang="en-US" sz="8600" dirty="0" err="1"/>
              <a:t>për</a:t>
            </a:r>
            <a:r>
              <a:rPr lang="en-US" sz="8600" dirty="0"/>
              <a:t> </a:t>
            </a:r>
            <a:r>
              <a:rPr lang="en-US" sz="8600" dirty="0" err="1"/>
              <a:t>ju</a:t>
            </a:r>
            <a:r>
              <a:rPr sz="8600" dirty="0"/>
              <a:t>.”</a:t>
            </a:r>
          </a:p>
        </p:txBody>
      </p:sp>
      <p:sp>
        <p:nvSpPr>
          <p:cNvPr id="1186" name="Genesis 1:29-30"/>
          <p:cNvSpPr txBox="1"/>
          <p:nvPr/>
        </p:nvSpPr>
        <p:spPr>
          <a:xfrm>
            <a:off x="16073226" y="12372975"/>
            <a:ext cx="4975721" cy="88742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defRPr sz="5100">
                <a:solidFill>
                  <a:srgbClr val="FFFFFF"/>
                </a:solidFill>
                <a:latin typeface="DejaVu Sans Condensed"/>
                <a:ea typeface="DejaVu Sans Condensed"/>
                <a:cs typeface="DejaVu Sans Condensed"/>
                <a:sym typeface="DejaVu Sans Condensed"/>
              </a:defRPr>
            </a:lvl1pPr>
          </a:lstStyle>
          <a:p>
            <a:r>
              <a:rPr lang="en-US" dirty="0" err="1"/>
              <a:t>Zanafilla</a:t>
            </a:r>
            <a:r>
              <a:rPr dirty="0"/>
              <a:t> 1:</a:t>
            </a:r>
            <a:r>
              <a:rPr lang="en-US" dirty="0"/>
              <a:t>29-</a:t>
            </a:r>
            <a:r>
              <a:rPr dirty="0"/>
              <a:t>30</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8" name="083 Trex w melon.jpg" descr="083 Trex w melon.jpg"/>
          <p:cNvPicPr>
            <a:picLocks noChangeAspect="1"/>
          </p:cNvPicPr>
          <p:nvPr/>
        </p:nvPicPr>
        <p:blipFill>
          <a:blip r:embed="rId2"/>
          <a:srcRect t="3775" b="5624"/>
          <a:stretch>
            <a:fillRect/>
          </a:stretch>
        </p:blipFill>
        <p:spPr>
          <a:xfrm>
            <a:off x="3903860" y="643334"/>
            <a:ext cx="16576278" cy="12429331"/>
          </a:xfrm>
          <a:prstGeom prst="rect">
            <a:avLst/>
          </a:prstGeom>
          <a:ln w="25400">
            <a:solidFill>
              <a:srgbClr val="FFFFFF"/>
            </a:solidFill>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0" name="Alligator eating leaves.jpg" descr="Alligator eating leaves.jpg"/>
          <p:cNvPicPr>
            <a:picLocks noChangeAspect="1"/>
          </p:cNvPicPr>
          <p:nvPr/>
        </p:nvPicPr>
        <p:blipFill>
          <a:blip r:embed="rId3"/>
          <a:stretch>
            <a:fillRect/>
          </a:stretch>
        </p:blipFill>
        <p:spPr>
          <a:xfrm>
            <a:off x="13741400" y="5793806"/>
            <a:ext cx="8762308" cy="6823981"/>
          </a:xfrm>
          <a:prstGeom prst="rect">
            <a:avLst/>
          </a:prstGeom>
          <a:ln w="25400">
            <a:solidFill>
              <a:srgbClr val="FFFFFF"/>
            </a:solidFill>
            <a:miter lim="400000"/>
          </a:ln>
        </p:spPr>
      </p:pic>
      <p:pic>
        <p:nvPicPr>
          <p:cNvPr id="1191" name="Alligator eating watermelon.jpg" descr="Alligator eating watermelon.jpg"/>
          <p:cNvPicPr>
            <a:picLocks noChangeAspect="1"/>
          </p:cNvPicPr>
          <p:nvPr/>
        </p:nvPicPr>
        <p:blipFill>
          <a:blip r:embed="rId4"/>
          <a:stretch>
            <a:fillRect/>
          </a:stretch>
        </p:blipFill>
        <p:spPr>
          <a:xfrm>
            <a:off x="1689100" y="1600201"/>
            <a:ext cx="11234616" cy="5842000"/>
          </a:xfrm>
          <a:prstGeom prst="rect">
            <a:avLst/>
          </a:prstGeom>
          <a:ln w="25400">
            <a:solidFill>
              <a:srgbClr val="FFFFFF"/>
            </a:solidFill>
            <a:miter lim="400000"/>
          </a:ln>
        </p:spPr>
      </p:pic>
      <p:sp>
        <p:nvSpPr>
          <p:cNvPr id="3" name="Rectangle 2"/>
          <p:cNvSpPr>
            <a:spLocks noChangeArrowheads="1"/>
          </p:cNvSpPr>
          <p:nvPr/>
        </p:nvSpPr>
        <p:spPr bwMode="auto">
          <a:xfrm>
            <a:off x="13994021" y="2282938"/>
            <a:ext cx="8257066" cy="1938992"/>
          </a:xfrm>
          <a:prstGeom prst="rect">
            <a:avLst/>
          </a:prstGeom>
          <a:no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q-AL" sz="6300" b="0" i="0" u="none" strike="noStrike" cap="none" normalizeH="0" baseline="0" dirty="0">
                <a:ln>
                  <a:noFill/>
                </a:ln>
                <a:solidFill>
                  <a:schemeClr val="bg1"/>
                </a:solidFill>
                <a:effectLst/>
                <a:latin typeface="DejaVu Sans Condensed"/>
              </a:rPr>
              <a:t>Alligatorët hanë shalqi dhe gjethe </a:t>
            </a:r>
          </a:p>
        </p:txBody>
      </p:sp>
      <p:sp>
        <p:nvSpPr>
          <p:cNvPr id="4" name="Rectangle 3"/>
          <p:cNvSpPr>
            <a:spLocks noChangeArrowheads="1"/>
          </p:cNvSpPr>
          <p:nvPr/>
        </p:nvSpPr>
        <p:spPr bwMode="auto">
          <a:xfrm>
            <a:off x="2073032" y="8026567"/>
            <a:ext cx="10850684" cy="3877985"/>
          </a:xfrm>
          <a:prstGeom prst="rect">
            <a:avLst/>
          </a:prstGeom>
          <a:no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q-AL" sz="6300" b="0" i="0" u="none" strike="noStrike" cap="none" normalizeH="0" baseline="0" dirty="0">
                <a:ln>
                  <a:noFill/>
                </a:ln>
                <a:solidFill>
                  <a:schemeClr val="bg1"/>
                </a:solidFill>
                <a:effectLst/>
                <a:latin typeface="DejaVu Sans Condensed"/>
              </a:rPr>
              <a:t>Hulumtim: gati 3/4 e llojeve krokodil hanë shpesh fruta dhe qëllimisht. (</a:t>
            </a:r>
            <a:r>
              <a:rPr kumimoji="0" lang="sq-AL" sz="6300" b="0" i="1" u="none" strike="noStrike" cap="none" normalizeH="0" baseline="0" dirty="0">
                <a:ln>
                  <a:noFill/>
                </a:ln>
                <a:solidFill>
                  <a:schemeClr val="bg1"/>
                </a:solidFill>
                <a:effectLst/>
                <a:latin typeface="DejaVu Sans Condensed"/>
              </a:rPr>
              <a:t>Journal of </a:t>
            </a:r>
            <a:r>
              <a:rPr kumimoji="0" lang="sq-AL" sz="6300" b="0" i="0" u="none" strike="noStrike" cap="none" normalizeH="0" baseline="0" dirty="0">
                <a:ln>
                  <a:noFill/>
                </a:ln>
                <a:solidFill>
                  <a:schemeClr val="bg1"/>
                </a:solidFill>
                <a:effectLst/>
                <a:latin typeface="DejaVu Sans Condensed"/>
              </a:rPr>
              <a:t>Zoology 2013) </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6" name="bat_skull.jpg" descr="bat_skull.jpg"/>
          <p:cNvPicPr>
            <a:picLocks noChangeAspect="1"/>
          </p:cNvPicPr>
          <p:nvPr/>
        </p:nvPicPr>
        <p:blipFill>
          <a:blip r:embed="rId3"/>
          <a:stretch>
            <a:fillRect/>
          </a:stretch>
        </p:blipFill>
        <p:spPr>
          <a:xfrm>
            <a:off x="2057400" y="1016000"/>
            <a:ext cx="9906000" cy="5183091"/>
          </a:xfrm>
          <a:prstGeom prst="rect">
            <a:avLst/>
          </a:prstGeom>
          <a:ln w="25400">
            <a:solidFill>
              <a:srgbClr val="FFFFFF"/>
            </a:solidFill>
            <a:miter lim="400000"/>
          </a:ln>
        </p:spPr>
      </p:pic>
      <p:sp>
        <p:nvSpPr>
          <p:cNvPr id="6" name="Text Box 5"/>
          <p:cNvSpPr txBox="1">
            <a:spLocks noChangeArrowheads="1"/>
          </p:cNvSpPr>
          <p:nvPr/>
        </p:nvSpPr>
        <p:spPr bwMode="auto">
          <a:xfrm>
            <a:off x="13718540" y="2349508"/>
            <a:ext cx="6184900" cy="2516073"/>
          </a:xfrm>
          <a:prstGeom prst="rect">
            <a:avLst/>
          </a:prstGeom>
          <a:noFill/>
          <a:ln>
            <a:noFill/>
          </a:ln>
          <a:effectLst>
            <a:outerShdw blurRad="63500" dist="38099" dir="2700000" algn="ctr" rotWithShape="0">
              <a:schemeClr val="tx1">
                <a:alpha val="74998"/>
              </a:schemeClr>
            </a:outerShdw>
          </a:effectLst>
          <a:extLst>
            <a:ext uri="{909E8E84-426E-40dd-AFC4-6F175D3DCCD1}"/>
            <a:ext uri="{91240B29-F687-4f45-9708-019B960494DF}"/>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defRPr/>
            </a:pPr>
            <a:r>
              <a:rPr lang="en-US" sz="6300" b="1" dirty="0" err="1">
                <a:solidFill>
                  <a:srgbClr val="FFFF00"/>
                </a:solidFill>
                <a:latin typeface="DejaVu Sans Condensed" panose="020B0606030804020204"/>
              </a:rPr>
              <a:t>Kafkë</a:t>
            </a:r>
            <a:r>
              <a:rPr lang="en-US" sz="6300" b="1" dirty="0">
                <a:solidFill>
                  <a:srgbClr val="FFFF00"/>
                </a:solidFill>
                <a:latin typeface="DejaVu Sans Condensed" panose="020B0606030804020204"/>
              </a:rPr>
              <a:t> </a:t>
            </a:r>
            <a:r>
              <a:rPr lang="en-US" sz="6300" b="1" dirty="0" err="1">
                <a:solidFill>
                  <a:srgbClr val="FFFF00"/>
                </a:solidFill>
                <a:latin typeface="DejaVu Sans Condensed" panose="020B0606030804020204"/>
              </a:rPr>
              <a:t>gjitari</a:t>
            </a:r>
            <a:endParaRPr lang="en-US" sz="6300" b="1" dirty="0">
              <a:solidFill>
                <a:srgbClr val="FFFF00"/>
              </a:solidFill>
              <a:latin typeface="DejaVu Sans Condensed" panose="020B0606030804020204"/>
            </a:endParaRPr>
          </a:p>
          <a:p>
            <a:pPr eaLnBrk="1" hangingPunct="1">
              <a:spcBef>
                <a:spcPct val="50000"/>
              </a:spcBef>
              <a:defRPr/>
            </a:pPr>
            <a:r>
              <a:rPr lang="en-US" sz="6300" b="1" dirty="0">
                <a:solidFill>
                  <a:srgbClr val="FFFF00"/>
                </a:solidFill>
                <a:latin typeface="DejaVu Sans Condensed" panose="020B0606030804020204"/>
              </a:rPr>
              <a:t>Ha </a:t>
            </a:r>
            <a:r>
              <a:rPr lang="en-US" sz="6300" b="1" dirty="0" err="1">
                <a:solidFill>
                  <a:srgbClr val="FFFF00"/>
                </a:solidFill>
                <a:latin typeface="DejaVu Sans Condensed" panose="020B0606030804020204"/>
              </a:rPr>
              <a:t>fruta</a:t>
            </a:r>
            <a:r>
              <a:rPr lang="en-US" sz="6300" b="1" dirty="0">
                <a:solidFill>
                  <a:srgbClr val="FFFF00"/>
                </a:solidFill>
                <a:latin typeface="DejaVu Sans Condensed" panose="020B0606030804020204"/>
              </a:rPr>
              <a:t>.</a:t>
            </a:r>
          </a:p>
        </p:txBody>
      </p:sp>
      <p:grpSp>
        <p:nvGrpSpPr>
          <p:cNvPr id="2" name="Group 1">
            <a:extLst>
              <a:ext uri="{FF2B5EF4-FFF2-40B4-BE49-F238E27FC236}">
                <a16:creationId xmlns:a16="http://schemas.microsoft.com/office/drawing/2014/main" id="{9A7C492C-F82A-3042-8633-747CCFF414FD}"/>
              </a:ext>
            </a:extLst>
          </p:cNvPr>
          <p:cNvGrpSpPr/>
          <p:nvPr/>
        </p:nvGrpSpPr>
        <p:grpSpPr>
          <a:xfrm>
            <a:off x="5791200" y="6717957"/>
            <a:ext cx="16446500" cy="5983225"/>
            <a:chOff x="5791200" y="6717957"/>
            <a:chExt cx="16446500" cy="5983225"/>
          </a:xfrm>
        </p:grpSpPr>
        <p:pic>
          <p:nvPicPr>
            <p:cNvPr id="1204" name="Wolf skull.jpg" descr="Wolf skull.jpg"/>
            <p:cNvPicPr>
              <a:picLocks noChangeAspect="1"/>
            </p:cNvPicPr>
            <p:nvPr/>
          </p:nvPicPr>
          <p:blipFill>
            <a:blip r:embed="rId4"/>
            <a:stretch>
              <a:fillRect/>
            </a:stretch>
          </p:blipFill>
          <p:spPr>
            <a:xfrm>
              <a:off x="12331700" y="6717957"/>
              <a:ext cx="9906000" cy="5983225"/>
            </a:xfrm>
            <a:prstGeom prst="rect">
              <a:avLst/>
            </a:prstGeom>
            <a:ln w="25400">
              <a:solidFill>
                <a:srgbClr val="FFFFFF"/>
              </a:solidFill>
              <a:miter lim="400000"/>
            </a:ln>
          </p:spPr>
        </p:pic>
        <p:sp>
          <p:nvSpPr>
            <p:cNvPr id="7" name="Text Box 3"/>
            <p:cNvSpPr txBox="1">
              <a:spLocks noChangeArrowheads="1"/>
            </p:cNvSpPr>
            <p:nvPr/>
          </p:nvSpPr>
          <p:spPr bwMode="auto">
            <a:xfrm>
              <a:off x="5791200" y="8451532"/>
              <a:ext cx="5760720" cy="2516073"/>
            </a:xfrm>
            <a:prstGeom prst="rect">
              <a:avLst/>
            </a:prstGeom>
            <a:noFill/>
            <a:ln>
              <a:noFill/>
            </a:ln>
            <a:effectLst>
              <a:outerShdw blurRad="63500" dist="38099" dir="2700000" algn="ctr" rotWithShape="0">
                <a:schemeClr val="tx1">
                  <a:alpha val="74998"/>
                </a:schemeClr>
              </a:outerShdw>
            </a:effectLst>
            <a:extLst>
              <a:ext uri="{909E8E84-426E-40dd-AFC4-6F175D3DCCD1}"/>
              <a:ext uri="{91240B29-F687-4f45-9708-019B960494DF}"/>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defRPr/>
              </a:pPr>
              <a:r>
                <a:rPr lang="en-US" sz="6300" b="1" dirty="0" err="1">
                  <a:solidFill>
                    <a:schemeClr val="bg1"/>
                  </a:solidFill>
                  <a:latin typeface="DejaVu Sans Condensed" panose="020B0606030804020204"/>
                </a:rPr>
                <a:t>Kafkë</a:t>
              </a:r>
              <a:r>
                <a:rPr lang="en-US" sz="6300" b="1" dirty="0">
                  <a:solidFill>
                    <a:schemeClr val="bg1"/>
                  </a:solidFill>
                  <a:latin typeface="DejaVu Sans Condensed" panose="020B0606030804020204"/>
                </a:rPr>
                <a:t> </a:t>
              </a:r>
              <a:r>
                <a:rPr lang="en-US" sz="6300" b="1" dirty="0" err="1">
                  <a:solidFill>
                    <a:schemeClr val="bg1"/>
                  </a:solidFill>
                  <a:latin typeface="DejaVu Sans Condensed" panose="020B0606030804020204"/>
                </a:rPr>
                <a:t>ujku</a:t>
              </a:r>
              <a:endParaRPr lang="en-US" sz="6300" b="1" dirty="0">
                <a:solidFill>
                  <a:schemeClr val="bg1"/>
                </a:solidFill>
                <a:latin typeface="DejaVu Sans Condensed" panose="020B0606030804020204"/>
              </a:endParaRPr>
            </a:p>
            <a:p>
              <a:pPr eaLnBrk="1" hangingPunct="1">
                <a:spcBef>
                  <a:spcPct val="50000"/>
                </a:spcBef>
                <a:defRPr/>
              </a:pPr>
              <a:r>
                <a:rPr lang="en-US" sz="6300" b="1" dirty="0">
                  <a:solidFill>
                    <a:schemeClr val="bg1"/>
                  </a:solidFill>
                  <a:latin typeface="DejaVu Sans Condensed" panose="020B0606030804020204"/>
                </a:rPr>
                <a:t>Ha mish.</a:t>
              </a: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1" name="Squirrel feet.jpg" descr="Squirrel feet.jpg"/>
          <p:cNvPicPr>
            <a:picLocks noChangeAspect="1"/>
          </p:cNvPicPr>
          <p:nvPr/>
        </p:nvPicPr>
        <p:blipFill>
          <a:blip r:embed="rId3"/>
          <a:stretch>
            <a:fillRect/>
          </a:stretch>
        </p:blipFill>
        <p:spPr>
          <a:xfrm>
            <a:off x="14211300" y="2108200"/>
            <a:ext cx="8216900" cy="8216900"/>
          </a:xfrm>
          <a:prstGeom prst="rect">
            <a:avLst/>
          </a:prstGeom>
          <a:ln w="12700">
            <a:miter lim="400000"/>
          </a:ln>
        </p:spPr>
      </p:pic>
      <p:sp>
        <p:nvSpPr>
          <p:cNvPr id="1212" name="Squirrel skull"/>
          <p:cNvSpPr txBox="1"/>
          <p:nvPr/>
        </p:nvSpPr>
        <p:spPr>
          <a:xfrm>
            <a:off x="5420346" y="7960857"/>
            <a:ext cx="4462760" cy="121058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825500">
              <a:defRPr sz="7200">
                <a:solidFill>
                  <a:srgbClr val="FFFFFF"/>
                </a:solidFill>
                <a:latin typeface="DejaVu Sans Condensed"/>
                <a:ea typeface="DejaVu Sans Condensed"/>
                <a:cs typeface="DejaVu Sans Condensed"/>
                <a:sym typeface="DejaVu Sans Condensed"/>
              </a:defRPr>
            </a:lvl1pPr>
          </a:lstStyle>
          <a:p>
            <a:r>
              <a:rPr lang="en-US" dirty="0" err="1"/>
              <a:t>Kafkë</a:t>
            </a:r>
            <a:r>
              <a:rPr lang="en-US" dirty="0"/>
              <a:t> </a:t>
            </a:r>
            <a:r>
              <a:rPr lang="en-US" dirty="0" err="1"/>
              <a:t>ketri</a:t>
            </a:r>
            <a:endParaRPr dirty="0"/>
          </a:p>
        </p:txBody>
      </p:sp>
      <p:sp>
        <p:nvSpPr>
          <p:cNvPr id="1213" name="Squirrel feet"/>
          <p:cNvSpPr txBox="1"/>
          <p:nvPr/>
        </p:nvSpPr>
        <p:spPr>
          <a:xfrm>
            <a:off x="15806244" y="10370133"/>
            <a:ext cx="5027017" cy="121058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825500">
              <a:defRPr sz="7200">
                <a:solidFill>
                  <a:srgbClr val="FFFFFF"/>
                </a:solidFill>
                <a:latin typeface="DejaVu Sans Condensed"/>
                <a:ea typeface="DejaVu Sans Condensed"/>
                <a:cs typeface="DejaVu Sans Condensed"/>
                <a:sym typeface="DejaVu Sans Condensed"/>
              </a:defRPr>
            </a:lvl1pPr>
          </a:lstStyle>
          <a:p>
            <a:r>
              <a:rPr lang="en-US" dirty="0" err="1"/>
              <a:t>Këmbë</a:t>
            </a:r>
            <a:r>
              <a:rPr lang="en-US" dirty="0"/>
              <a:t> </a:t>
            </a:r>
            <a:r>
              <a:rPr lang="en-US" dirty="0" err="1"/>
              <a:t>ketri</a:t>
            </a:r>
            <a:endParaRPr dirty="0"/>
          </a:p>
        </p:txBody>
      </p:sp>
      <p:pic>
        <p:nvPicPr>
          <p:cNvPr id="1215" name="Western gray squirrel head Smithsonian.jpg" descr="Western gray squirrel head Smithsonian.jpg"/>
          <p:cNvPicPr>
            <a:picLocks noChangeAspect="1"/>
          </p:cNvPicPr>
          <p:nvPr/>
        </p:nvPicPr>
        <p:blipFill>
          <a:blip r:embed="rId4"/>
          <a:stretch>
            <a:fillRect/>
          </a:stretch>
        </p:blipFill>
        <p:spPr>
          <a:xfrm>
            <a:off x="2046349" y="2127212"/>
            <a:ext cx="11210749" cy="5813575"/>
          </a:xfrm>
          <a:prstGeom prst="rect">
            <a:avLst/>
          </a:prstGeom>
          <a:ln w="25400">
            <a:solidFill>
              <a:srgbClr val="FFFFFF"/>
            </a:solidFill>
            <a:miter lim="400000"/>
          </a:ln>
          <a:effectLst>
            <a:outerShdw blurRad="190500" dist="8455" dir="5400000" rotWithShape="0">
              <a:srgbClr val="000000"/>
            </a:outerShdw>
          </a:effectLst>
        </p:spPr>
      </p:pic>
      <p:sp>
        <p:nvSpPr>
          <p:cNvPr id="2" name="Rectangle 1"/>
          <p:cNvSpPr>
            <a:spLocks noChangeArrowheads="1"/>
          </p:cNvSpPr>
          <p:nvPr/>
        </p:nvSpPr>
        <p:spPr bwMode="auto">
          <a:xfrm>
            <a:off x="3248335" y="9960897"/>
            <a:ext cx="8854769" cy="1938992"/>
          </a:xfrm>
          <a:prstGeom prst="rect">
            <a:avLst/>
          </a:prstGeom>
          <a:noFill/>
          <a:ln>
            <a:noFill/>
          </a:ln>
          <a:effec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6300" b="0" i="0" u="none" strike="noStrike" cap="none" normalizeH="0" baseline="0" dirty="0" err="1">
                <a:ln>
                  <a:noFill/>
                </a:ln>
                <a:solidFill>
                  <a:schemeClr val="bg1"/>
                </a:solidFill>
                <a:effectLst/>
                <a:latin typeface="DejaVu Sans"/>
              </a:rPr>
              <a:t>Ketrat</a:t>
            </a:r>
            <a:r>
              <a:rPr kumimoji="0" lang="sq-AL" sz="6300" b="0" i="0" u="none" strike="noStrike" cap="none" normalizeH="0" baseline="0" dirty="0">
                <a:ln>
                  <a:noFill/>
                </a:ln>
                <a:solidFill>
                  <a:schemeClr val="bg1"/>
                </a:solidFill>
                <a:effectLst/>
                <a:latin typeface="DejaVu Sans"/>
              </a:rPr>
              <a:t> janë kryesisht vegjetarian! </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 name="“Although all bears have teeth designed for eating meat, their diet consists mainly of plants.”"/>
          <p:cNvSpPr txBox="1"/>
          <p:nvPr/>
        </p:nvSpPr>
        <p:spPr>
          <a:xfrm>
            <a:off x="2892720" y="1158240"/>
            <a:ext cx="11255230" cy="6085769"/>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wrap="square" lIns="50800" tIns="50800" rIns="50800" bIns="50800">
            <a:spAutoFit/>
          </a:bodyPr>
          <a:lstStyle/>
          <a:p>
            <a:pPr marL="40639" marR="40639" defTabSz="914400">
              <a:lnSpc>
                <a:spcPct val="90000"/>
              </a:lnSpc>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br>
              <a:rPr lang="en-US" sz="7200" dirty="0">
                <a:solidFill>
                  <a:schemeClr val="bg1"/>
                </a:solidFill>
                <a:sym typeface="DejaVu Sans Condensed"/>
              </a:rPr>
            </a:br>
            <a:r>
              <a:rPr lang="en-US" sz="7200" dirty="0">
                <a:solidFill>
                  <a:schemeClr val="bg1"/>
                </a:solidFill>
                <a:sym typeface="DejaVu Sans Condensed"/>
              </a:rPr>
              <a:t>"</a:t>
            </a:r>
            <a:r>
              <a:rPr lang="en-US" sz="7200" dirty="0" err="1">
                <a:solidFill>
                  <a:schemeClr val="bg1"/>
                </a:solidFill>
                <a:sym typeface="DejaVu Sans Condensed"/>
              </a:rPr>
              <a:t>Edhe</a:t>
            </a:r>
            <a:r>
              <a:rPr lang="en-US" sz="7200" dirty="0">
                <a:solidFill>
                  <a:schemeClr val="bg1"/>
                </a:solidFill>
                <a:sym typeface="DejaVu Sans Condensed"/>
              </a:rPr>
              <a:t> </a:t>
            </a:r>
            <a:r>
              <a:rPr lang="en-US" sz="7200" dirty="0" err="1">
                <a:solidFill>
                  <a:schemeClr val="bg1"/>
                </a:solidFill>
                <a:sym typeface="DejaVu Sans Condensed"/>
              </a:rPr>
              <a:t>pse</a:t>
            </a:r>
            <a:r>
              <a:rPr lang="en-US" sz="7200" dirty="0">
                <a:solidFill>
                  <a:schemeClr val="bg1"/>
                </a:solidFill>
                <a:sym typeface="DejaVu Sans Condensed"/>
              </a:rPr>
              <a:t> të </a:t>
            </a:r>
            <a:r>
              <a:rPr lang="en-US" sz="7200" dirty="0" err="1">
                <a:solidFill>
                  <a:schemeClr val="bg1"/>
                </a:solidFill>
                <a:sym typeface="DejaVu Sans Condensed"/>
              </a:rPr>
              <a:t>gjithë</a:t>
            </a:r>
            <a:r>
              <a:rPr lang="en-US" sz="7200" dirty="0">
                <a:solidFill>
                  <a:schemeClr val="bg1"/>
                </a:solidFill>
                <a:sym typeface="DejaVu Sans Condensed"/>
              </a:rPr>
              <a:t> </a:t>
            </a:r>
            <a:r>
              <a:rPr lang="en-US" sz="7200" dirty="0" err="1">
                <a:solidFill>
                  <a:schemeClr val="bg1"/>
                </a:solidFill>
                <a:sym typeface="DejaVu Sans Condensed"/>
              </a:rPr>
              <a:t>arinjtë</a:t>
            </a:r>
            <a:r>
              <a:rPr lang="en-US" sz="7200" dirty="0">
                <a:solidFill>
                  <a:schemeClr val="bg1"/>
                </a:solidFill>
                <a:sym typeface="DejaVu Sans Condensed"/>
              </a:rPr>
              <a:t> </a:t>
            </a:r>
            <a:r>
              <a:rPr lang="en-US" sz="7200" dirty="0" err="1">
                <a:solidFill>
                  <a:schemeClr val="bg1"/>
                </a:solidFill>
                <a:sym typeface="DejaVu Sans Condensed"/>
              </a:rPr>
              <a:t>kanë</a:t>
            </a:r>
            <a:r>
              <a:rPr lang="en-US" sz="7200" dirty="0">
                <a:solidFill>
                  <a:schemeClr val="bg1"/>
                </a:solidFill>
                <a:sym typeface="DejaVu Sans Condensed"/>
              </a:rPr>
              <a:t> </a:t>
            </a:r>
            <a:r>
              <a:rPr lang="en-US" sz="7200" dirty="0" err="1">
                <a:solidFill>
                  <a:schemeClr val="bg1"/>
                </a:solidFill>
                <a:sym typeface="DejaVu Sans Condensed"/>
              </a:rPr>
              <a:t>dhëmbë</a:t>
            </a:r>
            <a:r>
              <a:rPr lang="en-US" sz="7200" dirty="0">
                <a:solidFill>
                  <a:schemeClr val="bg1"/>
                </a:solidFill>
                <a:sym typeface="DejaVu Sans Condensed"/>
              </a:rPr>
              <a:t> të </a:t>
            </a:r>
            <a:r>
              <a:rPr lang="en-US" sz="7200" dirty="0" err="1">
                <a:solidFill>
                  <a:schemeClr val="bg1"/>
                </a:solidFill>
                <a:sym typeface="DejaVu Sans Condensed"/>
              </a:rPr>
              <a:t>dizajnuar</a:t>
            </a:r>
            <a:r>
              <a:rPr lang="en-US" sz="7200" dirty="0">
                <a:solidFill>
                  <a:schemeClr val="bg1"/>
                </a:solidFill>
                <a:sym typeface="DejaVu Sans Condensed"/>
              </a:rPr>
              <a:t> </a:t>
            </a:r>
            <a:r>
              <a:rPr lang="en-US" sz="7200" dirty="0" err="1">
                <a:solidFill>
                  <a:schemeClr val="bg1"/>
                </a:solidFill>
                <a:sym typeface="DejaVu Sans Condensed"/>
              </a:rPr>
              <a:t>për</a:t>
            </a:r>
            <a:r>
              <a:rPr lang="en-US" sz="7200" dirty="0">
                <a:solidFill>
                  <a:schemeClr val="bg1"/>
                </a:solidFill>
                <a:sym typeface="DejaVu Sans Condensed"/>
              </a:rPr>
              <a:t> të </a:t>
            </a:r>
            <a:r>
              <a:rPr lang="en-US" sz="7200" dirty="0" err="1">
                <a:solidFill>
                  <a:schemeClr val="bg1"/>
                </a:solidFill>
                <a:sym typeface="DejaVu Sans Condensed"/>
              </a:rPr>
              <a:t>ngrënë</a:t>
            </a:r>
            <a:r>
              <a:rPr lang="en-US" sz="7200" dirty="0">
                <a:solidFill>
                  <a:schemeClr val="bg1"/>
                </a:solidFill>
                <a:sym typeface="DejaVu Sans Condensed"/>
              </a:rPr>
              <a:t> mish, </a:t>
            </a:r>
            <a:r>
              <a:rPr lang="en-US" sz="7200" dirty="0" err="1">
                <a:solidFill>
                  <a:schemeClr val="bg1"/>
                </a:solidFill>
                <a:sym typeface="DejaVu Sans Condensed"/>
              </a:rPr>
              <a:t>dieta</a:t>
            </a:r>
            <a:r>
              <a:rPr lang="en-US" sz="7200" dirty="0">
                <a:solidFill>
                  <a:schemeClr val="bg1"/>
                </a:solidFill>
                <a:sym typeface="DejaVu Sans Condensed"/>
              </a:rPr>
              <a:t> e </a:t>
            </a:r>
            <a:r>
              <a:rPr lang="en-US" sz="7200" dirty="0" err="1">
                <a:solidFill>
                  <a:schemeClr val="bg1"/>
                </a:solidFill>
                <a:sym typeface="DejaVu Sans Condensed"/>
              </a:rPr>
              <a:t>tyre</a:t>
            </a:r>
            <a:r>
              <a:rPr lang="en-US" sz="7200" dirty="0">
                <a:solidFill>
                  <a:schemeClr val="bg1"/>
                </a:solidFill>
                <a:sym typeface="DejaVu Sans Condensed"/>
              </a:rPr>
              <a:t> </a:t>
            </a:r>
            <a:r>
              <a:rPr lang="en-US" sz="7200" dirty="0" err="1">
                <a:solidFill>
                  <a:schemeClr val="bg1"/>
                </a:solidFill>
                <a:sym typeface="DejaVu Sans Condensed"/>
              </a:rPr>
              <a:t>përbëhet</a:t>
            </a:r>
            <a:r>
              <a:rPr lang="en-US" sz="7200" dirty="0">
                <a:solidFill>
                  <a:schemeClr val="bg1"/>
                </a:solidFill>
                <a:sym typeface="DejaVu Sans Condensed"/>
              </a:rPr>
              <a:t> </a:t>
            </a:r>
            <a:r>
              <a:rPr lang="en-US" sz="7200" dirty="0" err="1">
                <a:solidFill>
                  <a:schemeClr val="bg1"/>
                </a:solidFill>
                <a:sym typeface="DejaVu Sans Condensed"/>
              </a:rPr>
              <a:t>kryesisht</a:t>
            </a:r>
            <a:r>
              <a:rPr lang="en-US" sz="7200" dirty="0">
                <a:solidFill>
                  <a:schemeClr val="bg1"/>
                </a:solidFill>
                <a:sym typeface="DejaVu Sans Condensed"/>
              </a:rPr>
              <a:t> </a:t>
            </a:r>
            <a:r>
              <a:rPr lang="en-US" sz="7200" dirty="0" err="1">
                <a:solidFill>
                  <a:schemeClr val="bg1"/>
                </a:solidFill>
                <a:sym typeface="DejaVu Sans Condensed"/>
              </a:rPr>
              <a:t>nga</a:t>
            </a:r>
            <a:r>
              <a:rPr lang="en-US" sz="7200" dirty="0">
                <a:solidFill>
                  <a:schemeClr val="bg1"/>
                </a:solidFill>
                <a:sym typeface="DejaVu Sans Condensed"/>
              </a:rPr>
              <a:t> </a:t>
            </a:r>
            <a:r>
              <a:rPr lang="en-US" sz="7200" dirty="0" err="1">
                <a:solidFill>
                  <a:schemeClr val="bg1"/>
                </a:solidFill>
                <a:sym typeface="DejaVu Sans Condensed"/>
              </a:rPr>
              <a:t>bimët</a:t>
            </a:r>
            <a:r>
              <a:rPr lang="en-US" sz="7200" dirty="0">
                <a:solidFill>
                  <a:schemeClr val="bg1"/>
                </a:solidFill>
                <a:sym typeface="DejaVu Sans Condensed"/>
              </a:rPr>
              <a:t>".</a:t>
            </a:r>
            <a:endParaRPr dirty="0">
              <a:solidFill>
                <a:schemeClr val="bg1"/>
              </a:solidFill>
              <a:uFill>
                <a:solidFill>
                  <a:srgbClr val="FFFFFF"/>
                </a:solidFill>
              </a:uFill>
            </a:endParaRPr>
          </a:p>
        </p:txBody>
      </p:sp>
      <p:sp>
        <p:nvSpPr>
          <p:cNvPr id="1220" name="Bear exhibit, Taronga Zoo…"/>
          <p:cNvSpPr txBox="1"/>
          <p:nvPr/>
        </p:nvSpPr>
        <p:spPr>
          <a:xfrm>
            <a:off x="2892720" y="9582227"/>
            <a:ext cx="11255229" cy="182614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wrap="square" lIns="50800" tIns="50800" rIns="50800" bIns="50800">
            <a:spAutoFit/>
          </a:bodyPr>
          <a:lstStyle/>
          <a:p>
            <a:pPr marL="40639" marR="40639" defTabSz="914400">
              <a:buClr>
                <a:srgbClr val="FFFFFF"/>
              </a:buClr>
              <a:buFont typeface="Arial"/>
              <a:defRPr sz="56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Bear exhibit, </a:t>
            </a:r>
            <a:r>
              <a:rPr dirty="0" err="1">
                <a:solidFill>
                  <a:srgbClr val="FFFFFF"/>
                </a:solidFill>
                <a:uFill>
                  <a:solidFill>
                    <a:srgbClr val="FFFFFF"/>
                  </a:solidFill>
                </a:uFill>
              </a:rPr>
              <a:t>Taronga</a:t>
            </a:r>
            <a:r>
              <a:rPr dirty="0">
                <a:solidFill>
                  <a:srgbClr val="FFFFFF"/>
                </a:solidFill>
                <a:uFill>
                  <a:solidFill>
                    <a:srgbClr val="FFFFFF"/>
                  </a:solidFill>
                </a:uFill>
              </a:rPr>
              <a:t> Zoo</a:t>
            </a:r>
          </a:p>
          <a:p>
            <a:pPr marL="40639" marR="40639" defTabSz="914400">
              <a:buClr>
                <a:srgbClr val="FFFFFF"/>
              </a:buClr>
              <a:buFont typeface="Arial"/>
              <a:defRPr sz="56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Sydney, Australia, July 1999. </a:t>
            </a:r>
          </a:p>
        </p:txBody>
      </p:sp>
      <p:pic>
        <p:nvPicPr>
          <p:cNvPr id="1221" name="Panda bear eating.jpg" descr="Panda bear eating.jpg"/>
          <p:cNvPicPr>
            <a:picLocks noChangeAspect="1"/>
          </p:cNvPicPr>
          <p:nvPr/>
        </p:nvPicPr>
        <p:blipFill>
          <a:blip r:embed="rId3"/>
          <a:stretch>
            <a:fillRect/>
          </a:stretch>
        </p:blipFill>
        <p:spPr>
          <a:xfrm>
            <a:off x="14328775" y="1790700"/>
            <a:ext cx="6362701" cy="9553604"/>
          </a:xfrm>
          <a:prstGeom prst="rect">
            <a:avLst/>
          </a:prstGeom>
          <a:ln w="25400">
            <a:solidFill>
              <a:srgbClr val="FFFFFF"/>
            </a:solidFill>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221"/>
                                        </p:tgtEl>
                                        <p:attrNameLst>
                                          <p:attrName>style.visibility</p:attrName>
                                        </p:attrNameLst>
                                      </p:cBhvr>
                                      <p:to>
                                        <p:strVal val="visible"/>
                                      </p:to>
                                    </p:set>
                                    <p:anim calcmode="lin" valueType="num">
                                      <p:cBhvr>
                                        <p:cTn id="7" dur="500" fill="hold"/>
                                        <p:tgtEl>
                                          <p:spTgt spid="1221"/>
                                        </p:tgtEl>
                                        <p:attrNameLst>
                                          <p:attrName>ppt_w</p:attrName>
                                        </p:attrNameLst>
                                      </p:cBhvr>
                                      <p:tavLst>
                                        <p:tav tm="0">
                                          <p:val>
                                            <p:fltVal val="0"/>
                                          </p:val>
                                        </p:tav>
                                        <p:tav tm="100000">
                                          <p:val>
                                            <p:strVal val="#ppt_w"/>
                                          </p:val>
                                        </p:tav>
                                      </p:tavLst>
                                    </p:anim>
                                    <p:anim calcmode="lin" valueType="num">
                                      <p:cBhvr>
                                        <p:cTn id="8" dur="500" fill="hold"/>
                                        <p:tgtEl>
                                          <p:spTgt spid="12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1" grpId="1"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5" name="088 A&amp;E w birds in grdn.jpg" descr="088 A&amp;E w birds in grdn.jpg"/>
          <p:cNvPicPr>
            <a:picLocks noChangeAspect="1"/>
          </p:cNvPicPr>
          <p:nvPr/>
        </p:nvPicPr>
        <p:blipFill>
          <a:blip r:embed="rId2"/>
          <a:stretch>
            <a:fillRect/>
          </a:stretch>
        </p:blipFill>
        <p:spPr>
          <a:xfrm>
            <a:off x="3022600" y="524060"/>
            <a:ext cx="18338800" cy="12667880"/>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3" name="Rectangle"/>
          <p:cNvSpPr/>
          <p:nvPr/>
        </p:nvSpPr>
        <p:spPr>
          <a:xfrm>
            <a:off x="-33338" y="-32147"/>
            <a:ext cx="24450676" cy="13780294"/>
          </a:xfrm>
          <a:prstGeom prst="rect">
            <a:avLst/>
          </a:prstGeom>
          <a:solidFill>
            <a:srgbClr val="000000"/>
          </a:solidFill>
          <a:ln w="12700">
            <a:miter lim="400000"/>
          </a:ln>
        </p:spPr>
        <p:txBody>
          <a:bodyPr lIns="0" tIns="0" rIns="0" bIns="0" anchor="ctr"/>
          <a:lstStyle/>
          <a:p>
            <a:pPr algn="ctr" defTabSz="825500">
              <a:defRPr sz="3200">
                <a:solidFill>
                  <a:srgbClr val="FFFFFF"/>
                </a:solidFill>
                <a:latin typeface="Helvetica Neue Medium"/>
                <a:ea typeface="Helvetica Neue Medium"/>
                <a:cs typeface="Helvetica Neue Medium"/>
                <a:sym typeface="Helvetica Neue Medium"/>
              </a:defRPr>
            </a:pPr>
            <a:endParaRPr/>
          </a:p>
        </p:txBody>
      </p:sp>
      <p:pic>
        <p:nvPicPr>
          <p:cNvPr id="1254" name="bk.jpg" descr="bk.jpg"/>
          <p:cNvPicPr>
            <a:picLocks noChangeAspect="1"/>
          </p:cNvPicPr>
          <p:nvPr/>
        </p:nvPicPr>
        <p:blipFill>
          <a:blip r:embed="rId2"/>
          <a:stretch>
            <a:fillRect/>
          </a:stretch>
        </p:blipFill>
        <p:spPr>
          <a:xfrm>
            <a:off x="3181346" y="96662"/>
            <a:ext cx="18021308" cy="13522676"/>
          </a:xfrm>
          <a:prstGeom prst="rect">
            <a:avLst/>
          </a:prstGeom>
          <a:ln w="25400">
            <a:solidFill>
              <a:srgbClr val="FFFFFF"/>
            </a:solidFill>
            <a:miter lim="400000"/>
          </a:ln>
        </p:spPr>
      </p:pic>
      <p:sp>
        <p:nvSpPr>
          <p:cNvPr id="1255" name="Quote Bubble"/>
          <p:cNvSpPr/>
          <p:nvPr/>
        </p:nvSpPr>
        <p:spPr>
          <a:xfrm flipH="1">
            <a:off x="15727680" y="279584"/>
            <a:ext cx="4302335" cy="3915485"/>
          </a:xfrm>
          <a:prstGeom prst="wedgeEllipseCallout">
            <a:avLst>
              <a:gd name="adj1" fmla="val -49733"/>
              <a:gd name="adj2" fmla="val 54146"/>
            </a:avLst>
          </a:prstGeom>
          <a:solidFill>
            <a:srgbClr val="FFFFFF"/>
          </a:solidFill>
          <a:ln w="12700">
            <a:miter lim="400000"/>
          </a:ln>
        </p:spPr>
        <p:txBody>
          <a:bodyPr lIns="50800" tIns="50800" rIns="50800" bIns="50800" anchor="ctr"/>
          <a:lstStyle/>
          <a:p>
            <a:pPr algn="ctr" defTabSz="8255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56" name="Why don’t…"/>
          <p:cNvSpPr txBox="1"/>
          <p:nvPr/>
        </p:nvSpPr>
        <p:spPr>
          <a:xfrm>
            <a:off x="15913269" y="275875"/>
            <a:ext cx="3986784" cy="381437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ctr" defTabSz="825500">
              <a:lnSpc>
                <a:spcPct val="80000"/>
              </a:lnSpc>
              <a:defRPr sz="3900" b="1">
                <a:latin typeface="Chalkboard"/>
                <a:ea typeface="Chalkboard"/>
                <a:cs typeface="Chalkboard"/>
                <a:sym typeface="Chalkboard"/>
              </a:defRPr>
            </a:pPr>
            <a:r>
              <a:rPr lang="en-US" sz="5000" dirty="0" err="1"/>
              <a:t>Pse</a:t>
            </a:r>
            <a:r>
              <a:rPr lang="en-US" sz="5000" dirty="0"/>
              <a:t> </a:t>
            </a:r>
          </a:p>
          <a:p>
            <a:pPr algn="ctr" defTabSz="825500">
              <a:lnSpc>
                <a:spcPct val="80000"/>
              </a:lnSpc>
              <a:defRPr sz="3900" b="1">
                <a:latin typeface="Chalkboard"/>
                <a:ea typeface="Chalkboard"/>
                <a:cs typeface="Chalkboard"/>
                <a:sym typeface="Chalkboard"/>
              </a:defRPr>
            </a:pPr>
            <a:r>
              <a:rPr lang="en-US" sz="5000" dirty="0" err="1"/>
              <a:t>nuk</a:t>
            </a:r>
            <a:r>
              <a:rPr lang="en-US" sz="5000" dirty="0"/>
              <a:t> </a:t>
            </a:r>
            <a:r>
              <a:rPr lang="en-US" sz="5000" dirty="0" err="1"/>
              <a:t>mund</a:t>
            </a:r>
            <a:r>
              <a:rPr lang="en-US" sz="5000" dirty="0"/>
              <a:t> </a:t>
            </a:r>
          </a:p>
          <a:p>
            <a:pPr algn="ctr" defTabSz="825500">
              <a:lnSpc>
                <a:spcPct val="80000"/>
              </a:lnSpc>
              <a:defRPr sz="3900" b="1">
                <a:latin typeface="Chalkboard"/>
                <a:ea typeface="Chalkboard"/>
                <a:cs typeface="Chalkboard"/>
                <a:sym typeface="Chalkboard"/>
              </a:defRPr>
            </a:pPr>
            <a:r>
              <a:rPr lang="en-US" sz="5000" dirty="0" err="1"/>
              <a:t>të</a:t>
            </a:r>
            <a:r>
              <a:rPr lang="en-US" sz="5000" dirty="0"/>
              <a:t> </a:t>
            </a:r>
            <a:r>
              <a:rPr lang="en-US" sz="5000" dirty="0" err="1"/>
              <a:t>gjejmë</a:t>
            </a:r>
            <a:r>
              <a:rPr lang="en-US" sz="5000" dirty="0"/>
              <a:t> </a:t>
            </a:r>
            <a:r>
              <a:rPr lang="en-US" sz="5000" dirty="0" err="1"/>
              <a:t>fjalen</a:t>
            </a:r>
            <a:r>
              <a:rPr lang="en-US" sz="5000" dirty="0"/>
              <a:t> </a:t>
            </a:r>
            <a:r>
              <a:rPr lang="en-US" sz="5000" dirty="0" err="1"/>
              <a:t>dinozaur</a:t>
            </a:r>
            <a:r>
              <a:rPr lang="en-US" sz="5000" dirty="0"/>
              <a:t> </a:t>
            </a:r>
            <a:r>
              <a:rPr lang="en-US" sz="5000" dirty="0" err="1"/>
              <a:t>në</a:t>
            </a:r>
            <a:r>
              <a:rPr lang="en-US" sz="5000" dirty="0"/>
              <a:t> </a:t>
            </a:r>
            <a:r>
              <a:rPr lang="en-US" sz="5000" dirty="0" err="1"/>
              <a:t>Bibel</a:t>
            </a:r>
            <a:r>
              <a:rPr sz="5000" dirty="0"/>
              <a:t>?</a:t>
            </a:r>
          </a:p>
        </p:txBody>
      </p:sp>
    </p:spTree>
    <p:extLst>
      <p:ext uri="{BB962C8B-B14F-4D97-AF65-F5344CB8AC3E}">
        <p14:creationId xmlns:p14="http://schemas.microsoft.com/office/powerpoint/2010/main" val="988417624"/>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8" name="Rectangle"/>
          <p:cNvSpPr/>
          <p:nvPr/>
        </p:nvSpPr>
        <p:spPr>
          <a:xfrm>
            <a:off x="-33338" y="-32147"/>
            <a:ext cx="24450676" cy="13780294"/>
          </a:xfrm>
          <a:prstGeom prst="rect">
            <a:avLst/>
          </a:prstGeom>
          <a:solidFill>
            <a:srgbClr val="000000"/>
          </a:solidFill>
          <a:ln w="12700">
            <a:miter lim="400000"/>
          </a:ln>
        </p:spPr>
        <p:txBody>
          <a:bodyPr lIns="0" tIns="0" rIns="0" bIns="0" anchor="ctr"/>
          <a:lstStyle/>
          <a:p>
            <a:pPr algn="ctr" defTabSz="825500">
              <a:defRPr sz="3200">
                <a:solidFill>
                  <a:srgbClr val="FFFFFF"/>
                </a:solidFill>
                <a:latin typeface="Helvetica Neue Medium"/>
                <a:ea typeface="Helvetica Neue Medium"/>
                <a:cs typeface="Helvetica Neue Medium"/>
                <a:sym typeface="Helvetica Neue Medium"/>
              </a:defRPr>
            </a:pPr>
            <a:endParaRPr/>
          </a:p>
        </p:txBody>
      </p:sp>
      <p:pic>
        <p:nvPicPr>
          <p:cNvPr id="1259" name="eyes_left.png" descr="eyes_left.png"/>
          <p:cNvPicPr>
            <a:picLocks noChangeAspect="1"/>
          </p:cNvPicPr>
          <p:nvPr/>
        </p:nvPicPr>
        <p:blipFill>
          <a:blip r:embed="rId2"/>
          <a:stretch>
            <a:fillRect/>
          </a:stretch>
        </p:blipFill>
        <p:spPr>
          <a:xfrm>
            <a:off x="3181350" y="101600"/>
            <a:ext cx="18021300" cy="13512800"/>
          </a:xfrm>
          <a:prstGeom prst="rect">
            <a:avLst/>
          </a:prstGeom>
          <a:ln w="12700">
            <a:miter lim="400000"/>
          </a:ln>
          <a:effectLst>
            <a:outerShdw blurRad="190500" dist="8455" dir="5400000" rotWithShape="0">
              <a:srgbClr val="000000"/>
            </a:outerShdw>
          </a:effectLst>
        </p:spPr>
      </p:pic>
      <p:pic>
        <p:nvPicPr>
          <p:cNvPr id="1260" name="bible.png" descr="bible.png"/>
          <p:cNvPicPr>
            <a:picLocks noChangeAspect="1"/>
          </p:cNvPicPr>
          <p:nvPr/>
        </p:nvPicPr>
        <p:blipFill>
          <a:blip r:embed="rId3"/>
          <a:stretch>
            <a:fillRect/>
          </a:stretch>
        </p:blipFill>
        <p:spPr>
          <a:xfrm>
            <a:off x="3212284" y="4670939"/>
            <a:ext cx="5765801" cy="7112001"/>
          </a:xfrm>
          <a:prstGeom prst="rect">
            <a:avLst/>
          </a:prstGeom>
          <a:ln w="12700">
            <a:miter lim="400000"/>
          </a:ln>
        </p:spPr>
      </p:pic>
      <p:sp>
        <p:nvSpPr>
          <p:cNvPr id="1261" name="KJV Bible…"/>
          <p:cNvSpPr txBox="1"/>
          <p:nvPr/>
        </p:nvSpPr>
        <p:spPr>
          <a:xfrm>
            <a:off x="3219848" y="741136"/>
            <a:ext cx="6508193" cy="3549690"/>
          </a:xfrm>
          <a:prstGeom prst="rect">
            <a:avLst/>
          </a:prstGeom>
          <a:ln w="12700">
            <a:miter lim="400000"/>
          </a:ln>
          <a:effectLst>
            <a:outerShdw dist="50800" dir="2700000" rotWithShape="0">
              <a:srgbClr val="000000"/>
            </a:outerShdw>
          </a:effectLst>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825500">
              <a:defRPr sz="8000" b="1">
                <a:solidFill>
                  <a:srgbClr val="FFFFFF"/>
                </a:solidFill>
                <a:latin typeface="Arial"/>
                <a:ea typeface="Arial"/>
                <a:cs typeface="Arial"/>
                <a:sym typeface="Arial"/>
              </a:defRPr>
            </a:pPr>
            <a:r>
              <a:rPr dirty="0"/>
              <a:t>KJV </a:t>
            </a:r>
            <a:r>
              <a:rPr dirty="0" err="1"/>
              <a:t>Bibl</a:t>
            </a:r>
            <a:r>
              <a:rPr lang="en-US" dirty="0" err="1"/>
              <a:t>a</a:t>
            </a:r>
            <a:endParaRPr dirty="0"/>
          </a:p>
          <a:p>
            <a:pPr algn="ctr" defTabSz="825500">
              <a:defRPr sz="4800" b="1">
                <a:solidFill>
                  <a:srgbClr val="FFFFFF"/>
                </a:solidFill>
                <a:latin typeface="Arial"/>
                <a:ea typeface="Arial"/>
                <a:cs typeface="Arial"/>
                <a:sym typeface="Arial"/>
              </a:defRPr>
            </a:pPr>
            <a:r>
              <a:rPr lang="en-US" dirty="0" err="1"/>
              <a:t>Përkthyer</a:t>
            </a:r>
            <a:r>
              <a:rPr lang="en-US" dirty="0"/>
              <a:t> </a:t>
            </a:r>
            <a:r>
              <a:rPr lang="en-US" dirty="0" err="1"/>
              <a:t>në</a:t>
            </a:r>
            <a:r>
              <a:rPr lang="en-US" dirty="0"/>
              <a:t> </a:t>
            </a:r>
            <a:r>
              <a:rPr lang="en-US" dirty="0" err="1"/>
              <a:t>anglisht</a:t>
            </a:r>
            <a:endParaRPr dirty="0"/>
          </a:p>
          <a:p>
            <a:pPr algn="ctr" defTabSz="825500">
              <a:defRPr sz="9600" b="1">
                <a:solidFill>
                  <a:srgbClr val="FFFFFF"/>
                </a:solidFill>
                <a:latin typeface="Arial"/>
                <a:ea typeface="Arial"/>
                <a:cs typeface="Arial"/>
                <a:sym typeface="Arial"/>
              </a:defRPr>
            </a:pPr>
            <a:r>
              <a:rPr dirty="0"/>
              <a:t>1611</a:t>
            </a:r>
          </a:p>
        </p:txBody>
      </p:sp>
    </p:spTree>
    <p:extLst>
      <p:ext uri="{BB962C8B-B14F-4D97-AF65-F5344CB8AC3E}">
        <p14:creationId xmlns:p14="http://schemas.microsoft.com/office/powerpoint/2010/main" val="154899702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6" name="4.jpg" descr="4.jpg"/>
          <p:cNvPicPr>
            <a:picLocks noChangeAspect="1"/>
          </p:cNvPicPr>
          <p:nvPr/>
        </p:nvPicPr>
        <p:blipFill>
          <a:blip r:embed="rId2"/>
          <a:stretch>
            <a:fillRect/>
          </a:stretch>
        </p:blipFill>
        <p:spPr>
          <a:xfrm>
            <a:off x="3581400" y="400050"/>
            <a:ext cx="17221200" cy="12915901"/>
          </a:xfrm>
          <a:prstGeom prst="rect">
            <a:avLst/>
          </a:prstGeom>
          <a:ln w="25400">
            <a:solidFill>
              <a:srgbClr val="FFFFFF"/>
            </a:solidFill>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Rectangle"/>
          <p:cNvSpPr/>
          <p:nvPr/>
        </p:nvSpPr>
        <p:spPr>
          <a:xfrm>
            <a:off x="-33338" y="-32147"/>
            <a:ext cx="24450676" cy="13780294"/>
          </a:xfrm>
          <a:prstGeom prst="rect">
            <a:avLst/>
          </a:prstGeom>
          <a:solidFill>
            <a:srgbClr val="000000"/>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149" name="eyesmiddle.png" descr="eyesmiddle.png"/>
          <p:cNvPicPr>
            <a:picLocks noChangeAspect="1"/>
          </p:cNvPicPr>
          <p:nvPr/>
        </p:nvPicPr>
        <p:blipFill>
          <a:blip r:embed="rId2"/>
          <a:stretch>
            <a:fillRect/>
          </a:stretch>
        </p:blipFill>
        <p:spPr>
          <a:xfrm>
            <a:off x="3181350" y="101600"/>
            <a:ext cx="18021300" cy="13512800"/>
          </a:xfrm>
          <a:prstGeom prst="rect">
            <a:avLst/>
          </a:prstGeom>
          <a:ln w="12700">
            <a:miter lim="400000"/>
          </a:ln>
          <a:effectLst>
            <a:outerShdw blurRad="190500" dist="8455" dir="5400000" rotWithShape="0">
              <a:srgbClr val="000000"/>
            </a:outerShdw>
          </a:effectLst>
        </p:spPr>
      </p:pic>
      <p:pic>
        <p:nvPicPr>
          <p:cNvPr id="150" name="bible.png" descr="bible.png"/>
          <p:cNvPicPr>
            <a:picLocks noChangeAspect="1"/>
          </p:cNvPicPr>
          <p:nvPr/>
        </p:nvPicPr>
        <p:blipFill>
          <a:blip r:embed="rId3"/>
          <a:stretch>
            <a:fillRect/>
          </a:stretch>
        </p:blipFill>
        <p:spPr>
          <a:xfrm>
            <a:off x="3212284" y="4670939"/>
            <a:ext cx="5765801" cy="7112001"/>
          </a:xfrm>
          <a:prstGeom prst="rect">
            <a:avLst/>
          </a:prstGeom>
          <a:ln w="12700">
            <a:miter lim="400000"/>
          </a:ln>
        </p:spPr>
      </p:pic>
      <p:pic>
        <p:nvPicPr>
          <p:cNvPr id="151" name="dinosaur.png" descr="dinosaur.png"/>
          <p:cNvPicPr>
            <a:picLocks noChangeAspect="1"/>
          </p:cNvPicPr>
          <p:nvPr/>
        </p:nvPicPr>
        <p:blipFill>
          <a:blip r:embed="rId4"/>
          <a:stretch>
            <a:fillRect/>
          </a:stretch>
        </p:blipFill>
        <p:spPr>
          <a:xfrm>
            <a:off x="-323132" y="-149138"/>
            <a:ext cx="24384001" cy="13716001"/>
          </a:xfrm>
          <a:prstGeom prst="rect">
            <a:avLst/>
          </a:prstGeom>
          <a:ln w="12700">
            <a:miter lim="400000"/>
          </a:ln>
        </p:spPr>
      </p:pic>
      <p:sp>
        <p:nvSpPr>
          <p:cNvPr id="152" name="“Dinosaur”…"/>
          <p:cNvSpPr txBox="1"/>
          <p:nvPr/>
        </p:nvSpPr>
        <p:spPr>
          <a:xfrm>
            <a:off x="9567452" y="393149"/>
            <a:ext cx="5802871" cy="3549690"/>
          </a:xfrm>
          <a:prstGeom prst="rect">
            <a:avLst/>
          </a:prstGeom>
          <a:ln w="12700">
            <a:miter lim="400000"/>
          </a:ln>
          <a:effectLst>
            <a:outerShdw dist="50800" dir="2700000" rotWithShape="0">
              <a:srgbClr val="000000"/>
            </a:outerShdw>
          </a:effectLst>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sz="8000">
                <a:latin typeface="Arial"/>
                <a:ea typeface="Arial"/>
                <a:cs typeface="Arial"/>
                <a:sym typeface="Arial"/>
              </a:defRPr>
            </a:pPr>
            <a:r>
              <a:rPr kumimoji="0" sz="8000" b="1" i="0" u="none" strike="noStrike" kern="0" cap="none" spc="0" normalizeH="0" baseline="0" noProof="0" dirty="0">
                <a:ln>
                  <a:noFill/>
                </a:ln>
                <a:solidFill>
                  <a:srgbClr val="FFFFFF"/>
                </a:solidFill>
                <a:effectLst/>
                <a:uLnTx/>
                <a:uFillTx/>
                <a:latin typeface="Arial"/>
                <a:cs typeface="Arial"/>
                <a:sym typeface="Arial"/>
              </a:rPr>
              <a:t>“</a:t>
            </a:r>
            <a:r>
              <a:rPr kumimoji="0" sz="8000" b="1" i="0" u="none" strike="noStrike" kern="0" cap="none" spc="0" normalizeH="0" baseline="0" noProof="0" dirty="0" err="1">
                <a:ln>
                  <a:noFill/>
                </a:ln>
                <a:solidFill>
                  <a:srgbClr val="FFFFFF"/>
                </a:solidFill>
                <a:effectLst/>
                <a:uLnTx/>
                <a:uFillTx/>
                <a:latin typeface="Arial"/>
                <a:cs typeface="Arial"/>
                <a:sym typeface="Arial"/>
              </a:rPr>
              <a:t>Dino</a:t>
            </a:r>
            <a:r>
              <a:rPr kumimoji="0" lang="en-US" sz="8000" b="1" i="0" u="none" strike="noStrike" kern="0" cap="none" spc="0" normalizeH="0" baseline="0" noProof="0" dirty="0" err="1">
                <a:ln>
                  <a:noFill/>
                </a:ln>
                <a:solidFill>
                  <a:srgbClr val="FFFFFF"/>
                </a:solidFill>
                <a:effectLst/>
                <a:uLnTx/>
                <a:uFillTx/>
                <a:latin typeface="Arial"/>
                <a:cs typeface="Arial"/>
                <a:sym typeface="Arial"/>
              </a:rPr>
              <a:t>z</a:t>
            </a:r>
            <a:r>
              <a:rPr kumimoji="0" sz="8000" b="1" i="0" u="none" strike="noStrike" kern="0" cap="none" spc="0" normalizeH="0" baseline="0" noProof="0" dirty="0" err="1">
                <a:ln>
                  <a:noFill/>
                </a:ln>
                <a:solidFill>
                  <a:srgbClr val="FFFFFF"/>
                </a:solidFill>
                <a:effectLst/>
                <a:uLnTx/>
                <a:uFillTx/>
                <a:latin typeface="Arial"/>
                <a:cs typeface="Arial"/>
                <a:sym typeface="Arial"/>
              </a:rPr>
              <a:t>aur</a:t>
            </a:r>
            <a:r>
              <a:rPr kumimoji="0" lang="en-US" sz="8000" b="1" i="0" u="none" strike="noStrike" kern="0" cap="none" spc="0" normalizeH="0" baseline="0" noProof="0" dirty="0" err="1">
                <a:ln>
                  <a:noFill/>
                </a:ln>
                <a:solidFill>
                  <a:srgbClr val="FFFFFF"/>
                </a:solidFill>
                <a:effectLst/>
                <a:uLnTx/>
                <a:uFillTx/>
                <a:latin typeface="Arial"/>
                <a:cs typeface="Arial"/>
                <a:sym typeface="Arial"/>
              </a:rPr>
              <a:t>i</a:t>
            </a:r>
            <a:r>
              <a:rPr kumimoji="0" sz="8000" b="1" i="0" u="none" strike="noStrike" kern="0" cap="none" spc="0" normalizeH="0" baseline="0" noProof="0" dirty="0">
                <a:ln>
                  <a:noFill/>
                </a:ln>
                <a:solidFill>
                  <a:srgbClr val="FFFFFF"/>
                </a:solidFill>
                <a:effectLst/>
                <a:uLnTx/>
                <a:uFillTx/>
                <a:latin typeface="Arial"/>
                <a:cs typeface="Arial"/>
                <a:sym typeface="Arial"/>
              </a:rPr>
              <a:t>”</a:t>
            </a:r>
          </a:p>
          <a:p>
            <a:pPr marL="0" marR="0" lvl="0" indent="0" algn="ctr" defTabSz="825500" rtl="0" eaLnBrk="1" fontAlgn="auto" latinLnBrk="0" hangingPunct="0">
              <a:lnSpc>
                <a:spcPct val="100000"/>
              </a:lnSpc>
              <a:spcBef>
                <a:spcPts val="0"/>
              </a:spcBef>
              <a:spcAft>
                <a:spcPts val="0"/>
              </a:spcAft>
              <a:buClrTx/>
              <a:buSzTx/>
              <a:buFontTx/>
              <a:buNone/>
              <a:tabLst/>
              <a:defRPr sz="4800">
                <a:latin typeface="Arial"/>
                <a:ea typeface="Arial"/>
                <a:cs typeface="Arial"/>
                <a:sym typeface="Arial"/>
              </a:defRPr>
            </a:pPr>
            <a:r>
              <a:rPr kumimoji="0" lang="en-US" sz="4800" b="1" i="0" u="none" strike="noStrike" kern="0" cap="none" spc="0" normalizeH="0" baseline="0" noProof="0" dirty="0" err="1">
                <a:ln>
                  <a:noFill/>
                </a:ln>
                <a:solidFill>
                  <a:srgbClr val="FFFFFF"/>
                </a:solidFill>
                <a:effectLst/>
                <a:uLnTx/>
                <a:uFillTx/>
                <a:latin typeface="Arial"/>
                <a:cs typeface="Arial"/>
                <a:sym typeface="Arial"/>
              </a:rPr>
              <a:t>Zbuluar</a:t>
            </a:r>
            <a:r>
              <a:rPr kumimoji="0" lang="en-US" sz="4800" b="1" i="0" u="none" strike="noStrike" kern="0" cap="none" spc="0" normalizeH="0" baseline="0" noProof="0" dirty="0">
                <a:ln>
                  <a:noFill/>
                </a:ln>
                <a:solidFill>
                  <a:srgbClr val="FFFFFF"/>
                </a:solidFill>
                <a:effectLst/>
                <a:uLnTx/>
                <a:uFillTx/>
                <a:latin typeface="Arial"/>
                <a:cs typeface="Arial"/>
                <a:sym typeface="Arial"/>
              </a:rPr>
              <a:t> </a:t>
            </a:r>
            <a:r>
              <a:rPr kumimoji="0" lang="en-US" sz="4800" b="1" i="0" u="none" strike="noStrike" kern="0" cap="none" spc="0" normalizeH="0" baseline="0" noProof="0" dirty="0" err="1">
                <a:ln>
                  <a:noFill/>
                </a:ln>
                <a:solidFill>
                  <a:srgbClr val="FFFFFF"/>
                </a:solidFill>
                <a:effectLst/>
                <a:uLnTx/>
                <a:uFillTx/>
                <a:latin typeface="Arial"/>
                <a:cs typeface="Arial"/>
                <a:sym typeface="Arial"/>
              </a:rPr>
              <a:t>në</a:t>
            </a:r>
            <a:endParaRPr kumimoji="0" sz="4800" b="1" i="0"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825500" rtl="0" eaLnBrk="1" fontAlgn="auto" latinLnBrk="0" hangingPunct="0">
              <a:lnSpc>
                <a:spcPct val="100000"/>
              </a:lnSpc>
              <a:spcBef>
                <a:spcPts val="0"/>
              </a:spcBef>
              <a:spcAft>
                <a:spcPts val="0"/>
              </a:spcAft>
              <a:buClrTx/>
              <a:buSzTx/>
              <a:buFontTx/>
              <a:buNone/>
              <a:tabLst/>
              <a:defRPr sz="9600">
                <a:latin typeface="Arial"/>
                <a:ea typeface="Arial"/>
                <a:cs typeface="Arial"/>
                <a:sym typeface="Arial"/>
              </a:defRPr>
            </a:pPr>
            <a:r>
              <a:rPr kumimoji="0" sz="9600" b="1" i="0" u="none" strike="noStrike" kern="0" cap="none" spc="0" normalizeH="0" baseline="0" noProof="0" dirty="0">
                <a:ln>
                  <a:noFill/>
                </a:ln>
                <a:solidFill>
                  <a:srgbClr val="FFFFFF"/>
                </a:solidFill>
                <a:effectLst/>
                <a:uLnTx/>
                <a:uFillTx/>
                <a:latin typeface="Arial"/>
                <a:cs typeface="Arial"/>
                <a:sym typeface="Arial"/>
              </a:rPr>
              <a:t>1841</a:t>
            </a:r>
          </a:p>
        </p:txBody>
      </p:sp>
      <p:sp>
        <p:nvSpPr>
          <p:cNvPr id="7" name="KJV Bible…">
            <a:extLst>
              <a:ext uri="{FF2B5EF4-FFF2-40B4-BE49-F238E27FC236}">
                <a16:creationId xmlns:a16="http://schemas.microsoft.com/office/drawing/2014/main" id="{AA8DEE21-6A60-F240-8342-7E4B0D4B707B}"/>
              </a:ext>
            </a:extLst>
          </p:cNvPr>
          <p:cNvSpPr txBox="1"/>
          <p:nvPr/>
        </p:nvSpPr>
        <p:spPr>
          <a:xfrm>
            <a:off x="3181350" y="741136"/>
            <a:ext cx="6508193" cy="3549690"/>
          </a:xfrm>
          <a:prstGeom prst="rect">
            <a:avLst/>
          </a:prstGeom>
          <a:ln w="12700">
            <a:miter lim="400000"/>
          </a:ln>
          <a:effectLst>
            <a:outerShdw dist="50800" dir="2700000" rotWithShape="0">
              <a:srgbClr val="000000"/>
            </a:outerShdw>
          </a:effectLst>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825500">
              <a:defRPr sz="8000" b="1">
                <a:solidFill>
                  <a:srgbClr val="FFFFFF"/>
                </a:solidFill>
                <a:latin typeface="Arial"/>
                <a:ea typeface="Arial"/>
                <a:cs typeface="Arial"/>
                <a:sym typeface="Arial"/>
              </a:defRPr>
            </a:pPr>
            <a:r>
              <a:rPr dirty="0"/>
              <a:t>KJV </a:t>
            </a:r>
            <a:r>
              <a:rPr dirty="0" err="1"/>
              <a:t>Bibl</a:t>
            </a:r>
            <a:r>
              <a:rPr lang="en-US" dirty="0" err="1"/>
              <a:t>a</a:t>
            </a:r>
            <a:endParaRPr dirty="0"/>
          </a:p>
          <a:p>
            <a:pPr algn="ctr" defTabSz="825500">
              <a:defRPr sz="4800" b="1">
                <a:solidFill>
                  <a:srgbClr val="FFFFFF"/>
                </a:solidFill>
                <a:latin typeface="Arial"/>
                <a:ea typeface="Arial"/>
                <a:cs typeface="Arial"/>
                <a:sym typeface="Arial"/>
              </a:defRPr>
            </a:pPr>
            <a:r>
              <a:rPr lang="en-US" dirty="0" err="1"/>
              <a:t>Përkthyer</a:t>
            </a:r>
            <a:r>
              <a:rPr lang="en-US" dirty="0"/>
              <a:t> </a:t>
            </a:r>
            <a:r>
              <a:rPr lang="en-US" dirty="0" err="1"/>
              <a:t>në</a:t>
            </a:r>
            <a:r>
              <a:rPr lang="en-US" dirty="0"/>
              <a:t> </a:t>
            </a:r>
            <a:r>
              <a:rPr lang="en-US" dirty="0" err="1"/>
              <a:t>anglisht</a:t>
            </a:r>
            <a:endParaRPr dirty="0"/>
          </a:p>
          <a:p>
            <a:pPr algn="ctr" defTabSz="825500">
              <a:defRPr sz="9600" b="1">
                <a:solidFill>
                  <a:srgbClr val="FFFFFF"/>
                </a:solidFill>
                <a:latin typeface="Arial"/>
                <a:ea typeface="Arial"/>
                <a:cs typeface="Arial"/>
                <a:sym typeface="Arial"/>
              </a:defRPr>
            </a:pPr>
            <a:r>
              <a:rPr dirty="0"/>
              <a:t>1611</a:t>
            </a:r>
          </a:p>
        </p:txBody>
      </p:sp>
    </p:spTree>
    <p:extLst>
      <p:ext uri="{BB962C8B-B14F-4D97-AF65-F5344CB8AC3E}">
        <p14:creationId xmlns:p14="http://schemas.microsoft.com/office/powerpoint/2010/main" val="3391435232"/>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ectangle"/>
          <p:cNvSpPr/>
          <p:nvPr/>
        </p:nvSpPr>
        <p:spPr>
          <a:xfrm>
            <a:off x="-33338" y="-32147"/>
            <a:ext cx="24450676" cy="13780294"/>
          </a:xfrm>
          <a:prstGeom prst="rect">
            <a:avLst/>
          </a:prstGeom>
          <a:solidFill>
            <a:srgbClr val="000000"/>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155" name="eyes_down.png" descr="eyes_down.png"/>
          <p:cNvPicPr>
            <a:picLocks noChangeAspect="1"/>
          </p:cNvPicPr>
          <p:nvPr/>
        </p:nvPicPr>
        <p:blipFill>
          <a:blip r:embed="rId2"/>
          <a:stretch>
            <a:fillRect/>
          </a:stretch>
        </p:blipFill>
        <p:spPr>
          <a:xfrm>
            <a:off x="3181350" y="101600"/>
            <a:ext cx="18021300" cy="13512800"/>
          </a:xfrm>
          <a:prstGeom prst="rect">
            <a:avLst/>
          </a:prstGeom>
          <a:ln w="12700">
            <a:miter lim="400000"/>
          </a:ln>
          <a:effectLst>
            <a:outerShdw blurRad="190500" dist="8455" dir="5400000" rotWithShape="0">
              <a:srgbClr val="000000"/>
            </a:outerShdw>
          </a:effectLst>
        </p:spPr>
      </p:pic>
      <p:pic>
        <p:nvPicPr>
          <p:cNvPr id="156" name="bible.png" descr="bible.png"/>
          <p:cNvPicPr>
            <a:picLocks noChangeAspect="1"/>
          </p:cNvPicPr>
          <p:nvPr/>
        </p:nvPicPr>
        <p:blipFill>
          <a:blip r:embed="rId3"/>
          <a:stretch>
            <a:fillRect/>
          </a:stretch>
        </p:blipFill>
        <p:spPr>
          <a:xfrm>
            <a:off x="3212284" y="4670939"/>
            <a:ext cx="5765801" cy="7112001"/>
          </a:xfrm>
          <a:prstGeom prst="rect">
            <a:avLst/>
          </a:prstGeom>
          <a:ln w="12700">
            <a:miter lim="400000"/>
          </a:ln>
        </p:spPr>
      </p:pic>
      <p:pic>
        <p:nvPicPr>
          <p:cNvPr id="157" name="dinosaur.png" descr="dinosaur.png"/>
          <p:cNvPicPr>
            <a:picLocks noChangeAspect="1"/>
          </p:cNvPicPr>
          <p:nvPr/>
        </p:nvPicPr>
        <p:blipFill>
          <a:blip r:embed="rId4"/>
          <a:stretch>
            <a:fillRect/>
          </a:stretch>
        </p:blipFill>
        <p:spPr>
          <a:xfrm>
            <a:off x="-183432" y="-149138"/>
            <a:ext cx="24384001" cy="13716001"/>
          </a:xfrm>
          <a:prstGeom prst="rect">
            <a:avLst/>
          </a:prstGeom>
          <a:ln w="12700">
            <a:miter lim="400000"/>
          </a:ln>
        </p:spPr>
      </p:pic>
      <p:sp>
        <p:nvSpPr>
          <p:cNvPr id="158" name="“Dinosaur”…"/>
          <p:cNvSpPr txBox="1"/>
          <p:nvPr/>
        </p:nvSpPr>
        <p:spPr>
          <a:xfrm>
            <a:off x="9678298" y="393149"/>
            <a:ext cx="5860579" cy="3549690"/>
          </a:xfrm>
          <a:prstGeom prst="rect">
            <a:avLst/>
          </a:prstGeom>
          <a:ln w="12700">
            <a:miter lim="400000"/>
          </a:ln>
          <a:effectLst>
            <a:outerShdw dist="50800" dir="2700000" rotWithShape="0">
              <a:srgbClr val="000000"/>
            </a:outerShdw>
          </a:effectLst>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sz="8000">
                <a:latin typeface="Arial"/>
                <a:ea typeface="Arial"/>
                <a:cs typeface="Arial"/>
                <a:sym typeface="Arial"/>
              </a:defRPr>
            </a:pPr>
            <a:r>
              <a:rPr kumimoji="0" sz="8000" b="1" i="0" u="none" strike="noStrike" kern="0" cap="none" spc="0" normalizeH="0" baseline="0" noProof="0" dirty="0">
                <a:ln>
                  <a:noFill/>
                </a:ln>
                <a:solidFill>
                  <a:srgbClr val="FFFFFF"/>
                </a:solidFill>
                <a:effectLst/>
                <a:uLnTx/>
                <a:uFillTx/>
                <a:latin typeface="Arial"/>
                <a:cs typeface="Arial"/>
                <a:sym typeface="Arial"/>
              </a:rPr>
              <a:t>“</a:t>
            </a:r>
            <a:r>
              <a:rPr kumimoji="0" sz="8000" b="1" i="0" u="none" strike="noStrike" kern="0" cap="none" spc="0" normalizeH="0" baseline="0" noProof="0" dirty="0" err="1">
                <a:ln>
                  <a:noFill/>
                </a:ln>
                <a:solidFill>
                  <a:srgbClr val="FFFFFF"/>
                </a:solidFill>
                <a:effectLst/>
                <a:uLnTx/>
                <a:uFillTx/>
                <a:latin typeface="Arial"/>
                <a:cs typeface="Arial"/>
                <a:sym typeface="Arial"/>
              </a:rPr>
              <a:t>Dinosaur</a:t>
            </a:r>
            <a:r>
              <a:rPr kumimoji="0" lang="en-US" sz="8000" b="1" i="0" u="none" strike="noStrike" kern="0" cap="none" spc="0" normalizeH="0" baseline="0" noProof="0" dirty="0" err="1">
                <a:ln>
                  <a:noFill/>
                </a:ln>
                <a:solidFill>
                  <a:srgbClr val="FFFFFF"/>
                </a:solidFill>
                <a:effectLst/>
                <a:uLnTx/>
                <a:uFillTx/>
                <a:latin typeface="Arial"/>
                <a:cs typeface="Arial"/>
                <a:sym typeface="Arial"/>
              </a:rPr>
              <a:t>i</a:t>
            </a:r>
            <a:r>
              <a:rPr kumimoji="0" sz="8000" b="1" i="0" u="none" strike="noStrike" kern="0" cap="none" spc="0" normalizeH="0" baseline="0" noProof="0" dirty="0">
                <a:ln>
                  <a:noFill/>
                </a:ln>
                <a:solidFill>
                  <a:srgbClr val="FFFFFF"/>
                </a:solidFill>
                <a:effectLst/>
                <a:uLnTx/>
                <a:uFillTx/>
                <a:latin typeface="Arial"/>
                <a:cs typeface="Arial"/>
                <a:sym typeface="Arial"/>
              </a:rPr>
              <a:t>”</a:t>
            </a:r>
          </a:p>
          <a:p>
            <a:pPr marL="0" marR="0" lvl="0" indent="0" algn="ctr" defTabSz="825500" rtl="0" eaLnBrk="1" fontAlgn="auto" latinLnBrk="0" hangingPunct="0">
              <a:lnSpc>
                <a:spcPct val="100000"/>
              </a:lnSpc>
              <a:spcBef>
                <a:spcPts val="0"/>
              </a:spcBef>
              <a:spcAft>
                <a:spcPts val="0"/>
              </a:spcAft>
              <a:buClrTx/>
              <a:buSzTx/>
              <a:buFontTx/>
              <a:buNone/>
              <a:tabLst/>
              <a:defRPr sz="4800">
                <a:latin typeface="Arial"/>
                <a:ea typeface="Arial"/>
                <a:cs typeface="Arial"/>
                <a:sym typeface="Arial"/>
              </a:defRPr>
            </a:pPr>
            <a:r>
              <a:rPr kumimoji="0" lang="en-US" sz="4800" b="1" i="0" u="none" strike="noStrike" kern="0" cap="none" spc="0" normalizeH="0" baseline="0" noProof="0" dirty="0" err="1">
                <a:ln>
                  <a:noFill/>
                </a:ln>
                <a:solidFill>
                  <a:srgbClr val="FFFFFF"/>
                </a:solidFill>
                <a:effectLst/>
                <a:uLnTx/>
                <a:uFillTx/>
                <a:latin typeface="Arial"/>
                <a:cs typeface="Arial"/>
                <a:sym typeface="Arial"/>
              </a:rPr>
              <a:t>zbuluar</a:t>
            </a:r>
            <a:endParaRPr kumimoji="0" sz="4800" b="1" i="0"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825500" rtl="0" eaLnBrk="1" fontAlgn="auto" latinLnBrk="0" hangingPunct="0">
              <a:lnSpc>
                <a:spcPct val="100000"/>
              </a:lnSpc>
              <a:spcBef>
                <a:spcPts val="0"/>
              </a:spcBef>
              <a:spcAft>
                <a:spcPts val="0"/>
              </a:spcAft>
              <a:buClrTx/>
              <a:buSzTx/>
              <a:buFontTx/>
              <a:buNone/>
              <a:tabLst/>
              <a:defRPr sz="9600">
                <a:latin typeface="Arial"/>
                <a:ea typeface="Arial"/>
                <a:cs typeface="Arial"/>
                <a:sym typeface="Arial"/>
              </a:defRPr>
            </a:pPr>
            <a:r>
              <a:rPr kumimoji="0" sz="9600" b="1" i="0" u="none" strike="noStrike" kern="0" cap="none" spc="0" normalizeH="0" baseline="0" noProof="0" dirty="0">
                <a:ln>
                  <a:noFill/>
                </a:ln>
                <a:solidFill>
                  <a:srgbClr val="FFFFFF"/>
                </a:solidFill>
                <a:effectLst/>
                <a:uLnTx/>
                <a:uFillTx/>
                <a:latin typeface="Arial"/>
                <a:cs typeface="Arial"/>
                <a:sym typeface="Arial"/>
              </a:rPr>
              <a:t>1841</a:t>
            </a:r>
          </a:p>
        </p:txBody>
      </p:sp>
      <p:pic>
        <p:nvPicPr>
          <p:cNvPr id="159" name="arrow.png" descr="arrow.png"/>
          <p:cNvPicPr>
            <a:picLocks/>
          </p:cNvPicPr>
          <p:nvPr/>
        </p:nvPicPr>
        <p:blipFill>
          <a:blip r:embed="rId5"/>
          <a:stretch>
            <a:fillRect/>
          </a:stretch>
        </p:blipFill>
        <p:spPr>
          <a:xfrm>
            <a:off x="4787671" y="9663221"/>
            <a:ext cx="8071697" cy="1546220"/>
          </a:xfrm>
          <a:prstGeom prst="rect">
            <a:avLst/>
          </a:prstGeom>
          <a:ln w="12700">
            <a:miter lim="400000"/>
          </a:ln>
        </p:spPr>
      </p:pic>
      <p:sp>
        <p:nvSpPr>
          <p:cNvPr id="160" name="230 YEARS"/>
          <p:cNvSpPr txBox="1"/>
          <p:nvPr/>
        </p:nvSpPr>
        <p:spPr>
          <a:xfrm>
            <a:off x="7640504" y="10015702"/>
            <a:ext cx="2366033" cy="841256"/>
          </a:xfrm>
          <a:prstGeom prst="rect">
            <a:avLst/>
          </a:prstGeom>
          <a:ln w="12700">
            <a:miter lim="400000"/>
          </a:ln>
          <a:effectLst>
            <a:outerShdw dist="50800" dir="2700000" rotWithShape="0">
              <a:srgbClr val="000000"/>
            </a:outerShdw>
          </a:effectLst>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latin typeface="Arial"/>
                <a:ea typeface="Arial"/>
                <a:cs typeface="Arial"/>
                <a:sym typeface="Aria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4800" b="1" i="0" u="none" strike="noStrike" kern="0" cap="none" spc="0" normalizeH="0" baseline="0" noProof="0" dirty="0">
                <a:ln>
                  <a:noFill/>
                </a:ln>
                <a:solidFill>
                  <a:srgbClr val="FFFFFF"/>
                </a:solidFill>
                <a:effectLst/>
                <a:uLnTx/>
                <a:uFillTx/>
                <a:latin typeface="Arial"/>
                <a:cs typeface="Arial"/>
                <a:sym typeface="Arial"/>
              </a:rPr>
              <a:t>230 </a:t>
            </a:r>
            <a:r>
              <a:rPr kumimoji="0" lang="en-US" sz="4800" b="1" i="0" u="none" strike="noStrike" kern="0" cap="none" spc="0" normalizeH="0" baseline="0" noProof="0" dirty="0" err="1">
                <a:ln>
                  <a:noFill/>
                </a:ln>
                <a:solidFill>
                  <a:srgbClr val="FFFFFF"/>
                </a:solidFill>
                <a:effectLst/>
                <a:uLnTx/>
                <a:uFillTx/>
                <a:latin typeface="Arial"/>
                <a:cs typeface="Arial"/>
                <a:sym typeface="Arial"/>
              </a:rPr>
              <a:t>vite</a:t>
            </a:r>
            <a:endParaRPr kumimoji="0" sz="4800" b="1" i="0" u="none" strike="noStrike" kern="0" cap="none" spc="0" normalizeH="0" baseline="0" noProof="0" dirty="0">
              <a:ln>
                <a:noFill/>
              </a:ln>
              <a:solidFill>
                <a:srgbClr val="FFFFFF"/>
              </a:solidFill>
              <a:effectLst/>
              <a:uLnTx/>
              <a:uFillTx/>
              <a:latin typeface="Arial"/>
              <a:cs typeface="Arial"/>
              <a:sym typeface="Arial"/>
            </a:endParaRPr>
          </a:p>
        </p:txBody>
      </p:sp>
      <p:sp>
        <p:nvSpPr>
          <p:cNvPr id="9" name="KJV Bible…">
            <a:extLst>
              <a:ext uri="{FF2B5EF4-FFF2-40B4-BE49-F238E27FC236}">
                <a16:creationId xmlns:a16="http://schemas.microsoft.com/office/drawing/2014/main" id="{0BFF5F3D-EA81-1942-8962-5EF43A600D10}"/>
              </a:ext>
            </a:extLst>
          </p:cNvPr>
          <p:cNvSpPr txBox="1"/>
          <p:nvPr/>
        </p:nvSpPr>
        <p:spPr>
          <a:xfrm>
            <a:off x="3634617" y="741136"/>
            <a:ext cx="4892366" cy="3549690"/>
          </a:xfrm>
          <a:prstGeom prst="rect">
            <a:avLst/>
          </a:prstGeom>
          <a:ln w="12700">
            <a:miter lim="400000"/>
          </a:ln>
          <a:effectLst>
            <a:outerShdw dist="50800" dir="2700000" rotWithShape="0">
              <a:srgbClr val="000000"/>
            </a:outerShdw>
          </a:effectLst>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825500">
              <a:defRPr sz="8000" b="1">
                <a:solidFill>
                  <a:srgbClr val="FFFFFF"/>
                </a:solidFill>
                <a:latin typeface="Arial"/>
                <a:ea typeface="Arial"/>
                <a:cs typeface="Arial"/>
                <a:sym typeface="Arial"/>
              </a:defRPr>
            </a:pPr>
            <a:r>
              <a:rPr dirty="0"/>
              <a:t>KJV </a:t>
            </a:r>
            <a:r>
              <a:rPr dirty="0" err="1"/>
              <a:t>Bibl</a:t>
            </a:r>
            <a:r>
              <a:rPr lang="en-US" dirty="0" err="1"/>
              <a:t>a</a:t>
            </a:r>
            <a:endParaRPr dirty="0"/>
          </a:p>
          <a:p>
            <a:pPr algn="ctr" defTabSz="825500">
              <a:defRPr sz="4800" b="1">
                <a:solidFill>
                  <a:srgbClr val="FFFFFF"/>
                </a:solidFill>
                <a:latin typeface="Arial"/>
                <a:ea typeface="Arial"/>
                <a:cs typeface="Arial"/>
                <a:sym typeface="Arial"/>
              </a:defRPr>
            </a:pPr>
            <a:r>
              <a:rPr lang="en-US" dirty="0" err="1"/>
              <a:t>Përkthyer</a:t>
            </a:r>
            <a:r>
              <a:rPr lang="en-US" dirty="0"/>
              <a:t> </a:t>
            </a:r>
            <a:r>
              <a:rPr lang="en-US" dirty="0" err="1"/>
              <a:t>në</a:t>
            </a:r>
            <a:r>
              <a:rPr lang="en-US" dirty="0"/>
              <a:t> </a:t>
            </a:r>
            <a:endParaRPr dirty="0"/>
          </a:p>
          <a:p>
            <a:pPr algn="ctr" defTabSz="825500">
              <a:defRPr sz="9600" b="1">
                <a:solidFill>
                  <a:srgbClr val="FFFFFF"/>
                </a:solidFill>
                <a:latin typeface="Arial"/>
                <a:ea typeface="Arial"/>
                <a:cs typeface="Arial"/>
                <a:sym typeface="Arial"/>
              </a:defRPr>
            </a:pPr>
            <a:r>
              <a:rPr dirty="0"/>
              <a:t>1611</a:t>
            </a:r>
          </a:p>
        </p:txBody>
      </p:sp>
    </p:spTree>
    <p:extLst>
      <p:ext uri="{BB962C8B-B14F-4D97-AF65-F5344CB8AC3E}">
        <p14:creationId xmlns:p14="http://schemas.microsoft.com/office/powerpoint/2010/main" val="3947940676"/>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5" name="Dragon in Hebrew.jpg" descr="Dragon in Hebrew.jpg"/>
          <p:cNvPicPr>
            <a:picLocks noChangeAspect="1"/>
          </p:cNvPicPr>
          <p:nvPr/>
        </p:nvPicPr>
        <p:blipFill>
          <a:blip r:embed="rId3"/>
          <a:stretch>
            <a:fillRect/>
          </a:stretch>
        </p:blipFill>
        <p:spPr>
          <a:xfrm>
            <a:off x="3596134" y="417246"/>
            <a:ext cx="17191732" cy="12881508"/>
          </a:xfrm>
          <a:prstGeom prst="rect">
            <a:avLst/>
          </a:prstGeom>
          <a:ln w="12700">
            <a:miter lim="400000"/>
          </a:ln>
        </p:spPr>
      </p:pic>
      <p:sp>
        <p:nvSpPr>
          <p:cNvPr id="1266" name="“Tannin”"/>
          <p:cNvSpPr txBox="1"/>
          <p:nvPr/>
        </p:nvSpPr>
        <p:spPr>
          <a:xfrm>
            <a:off x="15580253" y="1769004"/>
            <a:ext cx="4076701" cy="1371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marL="40639" marR="40639" algn="ctr" defTabSz="914400">
              <a:lnSpc>
                <a:spcPct val="90000"/>
              </a:lnSpc>
              <a:spcBef>
                <a:spcPts val="2200"/>
              </a:spcBef>
              <a:buClr>
                <a:srgbClr val="000000"/>
              </a:buClr>
              <a:buFont typeface="Arial"/>
              <a:defRPr sz="7200">
                <a:uFill>
                  <a:solidFill>
                    <a:srgbClr val="000000"/>
                  </a:solidFill>
                </a:uFill>
                <a:latin typeface="Arial"/>
                <a:ea typeface="Arial"/>
                <a:cs typeface="Arial"/>
                <a:sym typeface="Arial"/>
              </a:defRPr>
            </a:pPr>
            <a:r>
              <a:rPr b="1"/>
              <a:t>“</a:t>
            </a:r>
            <a:r>
              <a:rPr b="1">
                <a:latin typeface="Comic Sans MS"/>
                <a:ea typeface="Comic Sans MS"/>
                <a:cs typeface="Comic Sans MS"/>
                <a:sym typeface="Comic Sans MS"/>
              </a:rPr>
              <a:t>Tannin</a:t>
            </a:r>
            <a:r>
              <a:rPr b="1"/>
              <a:t>”</a:t>
            </a:r>
          </a:p>
        </p:txBody>
      </p:sp>
      <p:sp>
        <p:nvSpPr>
          <p:cNvPr id="1267" name="Hebrew for Dragon?"/>
          <p:cNvSpPr txBox="1"/>
          <p:nvPr/>
        </p:nvSpPr>
        <p:spPr>
          <a:xfrm>
            <a:off x="3920066" y="853369"/>
            <a:ext cx="5003801" cy="309418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marL="40639" marR="40639" algn="ctr" defTabSz="914400">
              <a:lnSpc>
                <a:spcPct val="90000"/>
              </a:lnSpc>
              <a:buClr>
                <a:srgbClr val="000000"/>
              </a:buClr>
              <a:buFont typeface="Arial"/>
              <a:defRPr sz="7200">
                <a:uFill>
                  <a:solidFill>
                    <a:srgbClr val="000000"/>
                  </a:solidFill>
                </a:uFill>
                <a:latin typeface="Arial"/>
                <a:ea typeface="Arial"/>
                <a:cs typeface="Arial"/>
                <a:sym typeface="Arial"/>
              </a:defRPr>
            </a:pPr>
            <a:r>
              <a:rPr b="1" dirty="0" err="1"/>
              <a:t>Hebr</a:t>
            </a:r>
            <a:r>
              <a:rPr lang="en-US" b="1" dirty="0" err="1"/>
              <a:t>aisht</a:t>
            </a:r>
            <a:r>
              <a:rPr b="1" dirty="0"/>
              <a:t> </a:t>
            </a:r>
            <a:r>
              <a:rPr lang="en-US" b="1" dirty="0" err="1"/>
              <a:t>pë</a:t>
            </a:r>
            <a:r>
              <a:rPr b="1" dirty="0" err="1"/>
              <a:t>r</a:t>
            </a:r>
            <a:r>
              <a:rPr b="1" dirty="0"/>
              <a:t> </a:t>
            </a:r>
            <a:r>
              <a:rPr b="1" i="1" dirty="0"/>
              <a:t>Dragon</a:t>
            </a:r>
            <a:r>
              <a:rPr b="1" dirty="0"/>
              <a:t>?</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2" name="Job 40:15-16"/>
          <p:cNvSpPr txBox="1"/>
          <p:nvPr/>
        </p:nvSpPr>
        <p:spPr>
          <a:xfrm>
            <a:off x="5930900" y="1371600"/>
            <a:ext cx="12509500" cy="1641475"/>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lvl1pPr marL="40639" marR="40639" algn="ctr" defTabSz="914400">
              <a:spcBef>
                <a:spcPts val="3100"/>
              </a:spcBef>
              <a:buClr>
                <a:srgbClr val="00F900"/>
              </a:buClr>
              <a:buFont typeface="Arial"/>
              <a:defRPr sz="10000">
                <a:solidFill>
                  <a:srgbClr val="00F900"/>
                </a:solidFill>
                <a:uFill>
                  <a:solidFill>
                    <a:srgbClr val="00F900"/>
                  </a:solidFill>
                </a:uFill>
                <a:latin typeface="DejaVu Sans Condensed"/>
                <a:ea typeface="DejaVu Sans Condensed"/>
                <a:cs typeface="DejaVu Sans Condensed"/>
                <a:sym typeface="DejaVu Sans Condensed"/>
              </a:defRPr>
            </a:lvl1pPr>
          </a:lstStyle>
          <a:p>
            <a:r>
              <a:rPr dirty="0" err="1"/>
              <a:t>Job</a:t>
            </a:r>
            <a:r>
              <a:rPr lang="en-US" dirty="0" err="1"/>
              <a:t>i</a:t>
            </a:r>
            <a:r>
              <a:rPr dirty="0"/>
              <a:t> 40:15-16</a:t>
            </a:r>
          </a:p>
        </p:txBody>
      </p:sp>
      <p:sp>
        <p:nvSpPr>
          <p:cNvPr id="5" name="Text Box 5"/>
          <p:cNvSpPr txBox="1">
            <a:spLocks noChangeArrowheads="1"/>
          </p:cNvSpPr>
          <p:nvPr/>
        </p:nvSpPr>
        <p:spPr bwMode="auto">
          <a:xfrm>
            <a:off x="3048000" y="4137660"/>
            <a:ext cx="18836640" cy="5632311"/>
          </a:xfrm>
          <a:prstGeom prst="rect">
            <a:avLst/>
          </a:prstGeom>
          <a:noFill/>
          <a:ln>
            <a:noFill/>
          </a:ln>
          <a:effectLst>
            <a:outerShdw blurRad="63500" dist="38099" dir="2700000" algn="ctr" rotWithShape="0">
              <a:schemeClr val="tx1">
                <a:alpha val="74998"/>
              </a:schemeClr>
            </a:outerShdw>
          </a:effectLst>
          <a:extLst>
            <a:ext uri="{909E8E84-426E-40dd-AFC4-6F175D3DCCD1}"/>
            <a:ext uri="{91240B29-F687-4f45-9708-019B960494DF}"/>
          </a:extLst>
        </p:spPr>
        <p:txBody>
          <a:bodyPr wrap="square">
            <a:sp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buFontTx/>
              <a:buAutoNum type="arabicPeriod" startAt="15"/>
              <a:defRPr/>
            </a:pPr>
            <a:r>
              <a:rPr lang="en-US" sz="7200" dirty="0">
                <a:solidFill>
                  <a:schemeClr val="bg1"/>
                </a:solidFill>
                <a:latin typeface="DejaVu Sans Condensed" panose="020B0606030804020204"/>
              </a:rPr>
              <a:t> </a:t>
            </a:r>
            <a:r>
              <a:rPr lang="en-US" sz="7200" dirty="0" err="1">
                <a:solidFill>
                  <a:schemeClr val="bg1"/>
                </a:solidFill>
                <a:latin typeface="DejaVu Sans Condensed" panose="020B0606030804020204"/>
              </a:rPr>
              <a:t>Shiko</a:t>
            </a:r>
            <a:r>
              <a:rPr lang="en-US" sz="7200" dirty="0">
                <a:solidFill>
                  <a:schemeClr val="bg1"/>
                </a:solidFill>
                <a:latin typeface="DejaVu Sans Condensed" panose="020B0606030804020204"/>
              </a:rPr>
              <a:t> </a:t>
            </a:r>
            <a:r>
              <a:rPr lang="en-US" sz="7200" dirty="0" err="1">
                <a:solidFill>
                  <a:srgbClr val="FFFF00"/>
                </a:solidFill>
                <a:latin typeface="DejaVu Sans Condensed" panose="020B0606030804020204"/>
              </a:rPr>
              <a:t>behemothin</a:t>
            </a:r>
            <a:r>
              <a:rPr lang="en-US" sz="7200" dirty="0">
                <a:solidFill>
                  <a:schemeClr val="bg1"/>
                </a:solidFill>
                <a:latin typeface="DejaVu Sans Condensed" panose="020B0606030804020204"/>
              </a:rPr>
              <a:t> </a:t>
            </a:r>
            <a:r>
              <a:rPr lang="en-US" sz="7200" dirty="0" err="1">
                <a:solidFill>
                  <a:schemeClr val="bg1"/>
                </a:solidFill>
                <a:latin typeface="DejaVu Sans Condensed" panose="020B0606030804020204"/>
              </a:rPr>
              <a:t>që</a:t>
            </a:r>
            <a:r>
              <a:rPr lang="en-US" sz="7200" dirty="0">
                <a:solidFill>
                  <a:schemeClr val="bg1"/>
                </a:solidFill>
                <a:latin typeface="DejaVu Sans Condensed" panose="020B0606030804020204"/>
              </a:rPr>
              <a:t> e </a:t>
            </a:r>
            <a:r>
              <a:rPr lang="en-US" sz="7200" dirty="0" err="1">
                <a:solidFill>
                  <a:schemeClr val="bg1"/>
                </a:solidFill>
                <a:latin typeface="DejaVu Sans Condensed" panose="020B0606030804020204"/>
              </a:rPr>
              <a:t>kam</a:t>
            </a:r>
            <a:r>
              <a:rPr lang="en-US" sz="7200" dirty="0">
                <a:solidFill>
                  <a:schemeClr val="bg1"/>
                </a:solidFill>
                <a:latin typeface="DejaVu Sans Condensed" panose="020B0606030804020204"/>
              </a:rPr>
              <a:t> </a:t>
            </a:r>
            <a:r>
              <a:rPr lang="en-US" sz="7200" dirty="0" err="1">
                <a:solidFill>
                  <a:schemeClr val="bg1"/>
                </a:solidFill>
                <a:latin typeface="DejaVu Sans Condensed" panose="020B0606030804020204"/>
              </a:rPr>
              <a:t>bërë</a:t>
            </a:r>
            <a:r>
              <a:rPr lang="en-US" sz="7200" dirty="0">
                <a:solidFill>
                  <a:schemeClr val="bg1"/>
                </a:solidFill>
                <a:latin typeface="DejaVu Sans Condensed" panose="020B0606030804020204"/>
              </a:rPr>
              <a:t> </a:t>
            </a:r>
            <a:r>
              <a:rPr lang="en-US" sz="7200" dirty="0" err="1">
                <a:solidFill>
                  <a:schemeClr val="bg1"/>
                </a:solidFill>
                <a:latin typeface="DejaVu Sans Condensed" panose="020B0606030804020204"/>
              </a:rPr>
              <a:t>njëlloj</a:t>
            </a:r>
            <a:r>
              <a:rPr lang="en-US" sz="7200" dirty="0">
                <a:solidFill>
                  <a:schemeClr val="bg1"/>
                </a:solidFill>
                <a:latin typeface="DejaVu Sans Condensed" panose="020B0606030804020204"/>
              </a:rPr>
              <a:t> </a:t>
            </a:r>
            <a:r>
              <a:rPr lang="en-US" sz="7200" dirty="0" err="1">
                <a:solidFill>
                  <a:schemeClr val="bg1"/>
                </a:solidFill>
                <a:latin typeface="DejaVu Sans Condensed" panose="020B0606030804020204"/>
              </a:rPr>
              <a:t>si</a:t>
            </a:r>
            <a:r>
              <a:rPr lang="en-US" sz="7200" dirty="0">
                <a:solidFill>
                  <a:schemeClr val="bg1"/>
                </a:solidFill>
                <a:latin typeface="DejaVu Sans Condensed" panose="020B0606030804020204"/>
              </a:rPr>
              <a:t> </a:t>
            </a:r>
            <a:r>
              <a:rPr lang="en-US" sz="7200" dirty="0" err="1">
                <a:solidFill>
                  <a:schemeClr val="bg1"/>
                </a:solidFill>
                <a:latin typeface="DejaVu Sans Condensed" panose="020B0606030804020204"/>
              </a:rPr>
              <a:t>ti</a:t>
            </a:r>
            <a:r>
              <a:rPr lang="en-US" sz="7200" dirty="0">
                <a:solidFill>
                  <a:schemeClr val="bg1"/>
                </a:solidFill>
                <a:latin typeface="DejaVu Sans Condensed" panose="020B0606030804020204"/>
              </a:rPr>
              <a:t>; </a:t>
            </a:r>
            <a:r>
              <a:rPr lang="en-US" sz="7200" dirty="0" err="1">
                <a:solidFill>
                  <a:srgbClr val="FFFF00"/>
                </a:solidFill>
                <a:latin typeface="DejaVu Sans Condensed" panose="020B0606030804020204"/>
              </a:rPr>
              <a:t>ai</a:t>
            </a:r>
            <a:r>
              <a:rPr lang="en-US" sz="7200" dirty="0">
                <a:solidFill>
                  <a:srgbClr val="FFFF00"/>
                </a:solidFill>
                <a:latin typeface="DejaVu Sans Condensed" panose="020B0606030804020204"/>
              </a:rPr>
              <a:t> ha </a:t>
            </a:r>
            <a:r>
              <a:rPr lang="en-US" sz="7200" dirty="0" err="1">
                <a:solidFill>
                  <a:srgbClr val="FFFF00"/>
                </a:solidFill>
                <a:latin typeface="DejaVu Sans Condensed" panose="020B0606030804020204"/>
              </a:rPr>
              <a:t>barin</a:t>
            </a:r>
            <a:r>
              <a:rPr lang="en-US" sz="7200" dirty="0">
                <a:solidFill>
                  <a:schemeClr val="bg1"/>
                </a:solidFill>
                <a:latin typeface="DejaVu Sans Condensed" panose="020B0606030804020204"/>
              </a:rPr>
              <a:t> </a:t>
            </a:r>
            <a:r>
              <a:rPr lang="en-US" sz="7200" dirty="0" err="1">
                <a:solidFill>
                  <a:schemeClr val="bg1"/>
                </a:solidFill>
                <a:latin typeface="DejaVu Sans Condensed" panose="020B0606030804020204"/>
              </a:rPr>
              <a:t>si</a:t>
            </a:r>
            <a:r>
              <a:rPr lang="en-US" sz="7200" dirty="0">
                <a:solidFill>
                  <a:schemeClr val="bg1"/>
                </a:solidFill>
                <a:latin typeface="DejaVu Sans Condensed" panose="020B0606030804020204"/>
              </a:rPr>
              <a:t> </a:t>
            </a:r>
            <a:r>
              <a:rPr lang="en-US" sz="7200" dirty="0" err="1">
                <a:solidFill>
                  <a:schemeClr val="bg1"/>
                </a:solidFill>
                <a:latin typeface="DejaVu Sans Condensed" panose="020B0606030804020204"/>
              </a:rPr>
              <a:t>kau</a:t>
            </a:r>
            <a:r>
              <a:rPr lang="en-US" sz="7200" dirty="0">
                <a:solidFill>
                  <a:schemeClr val="bg1"/>
                </a:solidFill>
                <a:latin typeface="DejaVu Sans Condensed" panose="020B0606030804020204"/>
              </a:rPr>
              <a:t>.</a:t>
            </a:r>
          </a:p>
          <a:p>
            <a:pPr eaLnBrk="1" hangingPunct="1">
              <a:buFontTx/>
              <a:buAutoNum type="arabicPeriod" startAt="15"/>
              <a:defRPr/>
            </a:pPr>
            <a:r>
              <a:rPr lang="en-US" sz="7200" dirty="0" err="1">
                <a:solidFill>
                  <a:schemeClr val="bg1"/>
                </a:solidFill>
                <a:latin typeface="DejaVu Sans Condensed" panose="020B0606030804020204"/>
              </a:rPr>
              <a:t>Ja</a:t>
            </a:r>
            <a:r>
              <a:rPr lang="en-US" sz="7200" dirty="0">
                <a:solidFill>
                  <a:schemeClr val="bg1"/>
                </a:solidFill>
                <a:latin typeface="DejaVu Sans Condensed" panose="020B0606030804020204"/>
              </a:rPr>
              <a:t>, </a:t>
            </a:r>
            <a:r>
              <a:rPr lang="en-US" sz="7200" dirty="0" err="1">
                <a:solidFill>
                  <a:schemeClr val="bg1"/>
                </a:solidFill>
                <a:latin typeface="DejaVu Sans Condensed" panose="020B0606030804020204"/>
              </a:rPr>
              <a:t>forca</a:t>
            </a:r>
            <a:r>
              <a:rPr lang="en-US" sz="7200" dirty="0">
                <a:solidFill>
                  <a:schemeClr val="bg1"/>
                </a:solidFill>
                <a:latin typeface="DejaVu Sans Condensed" panose="020B0606030804020204"/>
              </a:rPr>
              <a:t> e </a:t>
            </a:r>
            <a:r>
              <a:rPr lang="en-US" sz="7200" dirty="0" err="1">
                <a:solidFill>
                  <a:schemeClr val="bg1"/>
                </a:solidFill>
                <a:latin typeface="DejaVu Sans Condensed" panose="020B0606030804020204"/>
              </a:rPr>
              <a:t>tij</a:t>
            </a:r>
            <a:r>
              <a:rPr lang="en-US" sz="7200" dirty="0">
                <a:solidFill>
                  <a:schemeClr val="bg1"/>
                </a:solidFill>
                <a:latin typeface="DejaVu Sans Condensed" panose="020B0606030804020204"/>
              </a:rPr>
              <a:t> </a:t>
            </a:r>
            <a:r>
              <a:rPr lang="en-US" sz="7200" dirty="0" err="1">
                <a:solidFill>
                  <a:schemeClr val="bg1"/>
                </a:solidFill>
                <a:latin typeface="DejaVu Sans Condensed" panose="020B0606030804020204"/>
              </a:rPr>
              <a:t>qëndron</a:t>
            </a:r>
            <a:r>
              <a:rPr lang="en-US" sz="7200" dirty="0">
                <a:solidFill>
                  <a:schemeClr val="bg1"/>
                </a:solidFill>
                <a:latin typeface="DejaVu Sans Condensed" panose="020B0606030804020204"/>
              </a:rPr>
              <a:t> </a:t>
            </a:r>
            <a:r>
              <a:rPr lang="en-US" sz="7200" dirty="0" err="1">
                <a:solidFill>
                  <a:srgbClr val="FFFF00"/>
                </a:solidFill>
                <a:latin typeface="DejaVu Sans Condensed" panose="020B0606030804020204"/>
              </a:rPr>
              <a:t>në</a:t>
            </a:r>
            <a:r>
              <a:rPr lang="en-US" sz="7200" dirty="0">
                <a:solidFill>
                  <a:srgbClr val="FFFF00"/>
                </a:solidFill>
                <a:latin typeface="DejaVu Sans Condensed" panose="020B0606030804020204"/>
              </a:rPr>
              <a:t> </a:t>
            </a:r>
            <a:r>
              <a:rPr lang="en-US" sz="7200" dirty="0" err="1">
                <a:solidFill>
                  <a:srgbClr val="FFFF00"/>
                </a:solidFill>
                <a:latin typeface="DejaVu Sans Condensed" panose="020B0606030804020204"/>
              </a:rPr>
              <a:t>ijet</a:t>
            </a:r>
            <a:r>
              <a:rPr lang="en-US" sz="7200" dirty="0">
                <a:solidFill>
                  <a:schemeClr val="bg1"/>
                </a:solidFill>
                <a:latin typeface="DejaVu Sans Condensed" panose="020B0606030804020204"/>
              </a:rPr>
              <a:t> </a:t>
            </a:r>
            <a:r>
              <a:rPr lang="en-US" sz="7200" dirty="0" err="1">
                <a:solidFill>
                  <a:schemeClr val="bg1"/>
                </a:solidFill>
                <a:latin typeface="DejaVu Sans Condensed" panose="020B0606030804020204"/>
              </a:rPr>
              <a:t>dhe</a:t>
            </a:r>
            <a:r>
              <a:rPr lang="en-US" sz="7200" dirty="0">
                <a:solidFill>
                  <a:schemeClr val="bg1"/>
                </a:solidFill>
                <a:latin typeface="DejaVu Sans Condensed" panose="020B0606030804020204"/>
              </a:rPr>
              <a:t> </a:t>
            </a:r>
            <a:r>
              <a:rPr lang="en-US" sz="7200" dirty="0" err="1">
                <a:solidFill>
                  <a:schemeClr val="bg1"/>
                </a:solidFill>
                <a:latin typeface="DejaVu Sans Condensed" panose="020B0606030804020204"/>
              </a:rPr>
              <a:t>fuqia</a:t>
            </a:r>
            <a:r>
              <a:rPr lang="en-US" sz="7200" dirty="0">
                <a:solidFill>
                  <a:schemeClr val="bg1"/>
                </a:solidFill>
                <a:latin typeface="DejaVu Sans Condensed" panose="020B0606030804020204"/>
              </a:rPr>
              <a:t> e </a:t>
            </a:r>
            <a:r>
              <a:rPr lang="en-US" sz="7200" dirty="0" err="1">
                <a:solidFill>
                  <a:schemeClr val="bg1"/>
                </a:solidFill>
                <a:latin typeface="DejaVu Sans Condensed" panose="020B0606030804020204"/>
              </a:rPr>
              <a:t>tij</a:t>
            </a:r>
            <a:r>
              <a:rPr lang="en-US" sz="7200" dirty="0">
                <a:solidFill>
                  <a:schemeClr val="bg1"/>
                </a:solidFill>
                <a:latin typeface="DejaVu Sans Condensed" panose="020B0606030804020204"/>
              </a:rPr>
              <a:t> </a:t>
            </a:r>
            <a:r>
              <a:rPr lang="en-US" sz="7200" dirty="0" err="1">
                <a:solidFill>
                  <a:schemeClr val="bg1"/>
                </a:solidFill>
                <a:latin typeface="DejaVu Sans Condensed" panose="020B0606030804020204"/>
              </a:rPr>
              <a:t>në</a:t>
            </a:r>
            <a:r>
              <a:rPr lang="en-US" sz="7200" dirty="0">
                <a:solidFill>
                  <a:schemeClr val="bg1"/>
                </a:solidFill>
                <a:latin typeface="DejaVu Sans Condensed" panose="020B0606030804020204"/>
              </a:rPr>
              <a:t> </a:t>
            </a:r>
            <a:r>
              <a:rPr lang="en-US" sz="7200" dirty="0" err="1">
                <a:solidFill>
                  <a:srgbClr val="FFFF00"/>
                </a:solidFill>
                <a:latin typeface="DejaVu Sans Condensed" panose="020B0606030804020204"/>
              </a:rPr>
              <a:t>muskujt</a:t>
            </a:r>
            <a:r>
              <a:rPr lang="en-US" sz="7200" dirty="0">
                <a:solidFill>
                  <a:srgbClr val="FFFF00"/>
                </a:solidFill>
                <a:latin typeface="DejaVu Sans Condensed" panose="020B0606030804020204"/>
              </a:rPr>
              <a:t> e </a:t>
            </a:r>
            <a:r>
              <a:rPr lang="en-US" sz="7200" dirty="0" err="1">
                <a:solidFill>
                  <a:srgbClr val="FFFF00"/>
                </a:solidFill>
                <a:latin typeface="DejaVu Sans Condensed" panose="020B0606030804020204"/>
              </a:rPr>
              <a:t>barkut</a:t>
            </a:r>
            <a:r>
              <a:rPr lang="en-US" sz="7200" dirty="0">
                <a:solidFill>
                  <a:srgbClr val="FFFF00"/>
                </a:solidFill>
                <a:latin typeface="DejaVu Sans Condensed" panose="020B0606030804020204"/>
              </a:rPr>
              <a:t> të </a:t>
            </a:r>
            <a:r>
              <a:rPr lang="en-US" sz="7200" dirty="0" err="1">
                <a:solidFill>
                  <a:srgbClr val="FFFF00"/>
                </a:solidFill>
                <a:latin typeface="DejaVu Sans Condensed" panose="020B0606030804020204"/>
              </a:rPr>
              <a:t>tij</a:t>
            </a:r>
            <a:r>
              <a:rPr lang="en-US" sz="7200" dirty="0">
                <a:solidFill>
                  <a:srgbClr val="FFFF00"/>
                </a:solidFill>
                <a:latin typeface="DejaVu Sans Condensed" panose="020B0606030804020204"/>
              </a:rPr>
              <a:t>.</a:t>
            </a:r>
          </a:p>
          <a:p>
            <a:pPr eaLnBrk="1" hangingPunct="1">
              <a:buFontTx/>
              <a:buAutoNum type="arabicPeriod" startAt="15"/>
              <a:defRPr/>
            </a:pPr>
            <a:endParaRPr lang="en-US" sz="7200" dirty="0">
              <a:solidFill>
                <a:schemeClr val="bg1"/>
              </a:solidFill>
              <a:latin typeface="DejaVu Sans Condensed" panose="020B0606030804020204"/>
            </a:endParaRP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6" name="18.  His bones are tubes of bronze, his limbs like rods of iron.…"/>
          <p:cNvSpPr txBox="1"/>
          <p:nvPr/>
        </p:nvSpPr>
        <p:spPr>
          <a:xfrm>
            <a:off x="3861999" y="4183380"/>
            <a:ext cx="18034001" cy="4534575"/>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p>
            <a:pPr eaLnBrk="1" hangingPunct="1">
              <a:defRPr/>
            </a:pPr>
            <a:r>
              <a:rPr lang="en-US" sz="7200" dirty="0">
                <a:solidFill>
                  <a:schemeClr val="bg1"/>
                </a:solidFill>
                <a:latin typeface="DejaVu Sans Condensed" panose="020B0606030804020204"/>
              </a:rPr>
              <a:t>18.</a:t>
            </a:r>
            <a:r>
              <a:rPr lang="en-US" sz="7200" dirty="0">
                <a:solidFill>
                  <a:srgbClr val="FFFF00"/>
                </a:solidFill>
                <a:latin typeface="DejaVu Sans Condensed" panose="020B0606030804020204"/>
              </a:rPr>
              <a:t>Kockat</a:t>
            </a:r>
            <a:r>
              <a:rPr lang="en-US" sz="7200" dirty="0">
                <a:solidFill>
                  <a:schemeClr val="bg1"/>
                </a:solidFill>
                <a:latin typeface="DejaVu Sans Condensed" panose="020B0606030804020204"/>
              </a:rPr>
              <a:t> e </a:t>
            </a:r>
            <a:r>
              <a:rPr lang="en-US" sz="7200" dirty="0" err="1">
                <a:solidFill>
                  <a:schemeClr val="bg1"/>
                </a:solidFill>
                <a:latin typeface="DejaVu Sans Condensed" panose="020B0606030804020204"/>
              </a:rPr>
              <a:t>tij</a:t>
            </a:r>
            <a:r>
              <a:rPr lang="en-US" sz="7200" dirty="0">
                <a:solidFill>
                  <a:schemeClr val="bg1"/>
                </a:solidFill>
                <a:latin typeface="DejaVu Sans Condensed" panose="020B0606030804020204"/>
              </a:rPr>
              <a:t> </a:t>
            </a:r>
            <a:r>
              <a:rPr lang="en-US" sz="7200" dirty="0" err="1">
                <a:solidFill>
                  <a:schemeClr val="bg1"/>
                </a:solidFill>
                <a:latin typeface="DejaVu Sans Condensed" panose="020B0606030804020204"/>
              </a:rPr>
              <a:t>janë</a:t>
            </a:r>
            <a:r>
              <a:rPr lang="en-US" sz="7200" dirty="0">
                <a:solidFill>
                  <a:schemeClr val="bg1"/>
                </a:solidFill>
                <a:latin typeface="DejaVu Sans Condensed" panose="020B0606030804020204"/>
              </a:rPr>
              <a:t> </a:t>
            </a:r>
            <a:r>
              <a:rPr lang="en-US" sz="7200" dirty="0" err="1">
                <a:solidFill>
                  <a:schemeClr val="bg1"/>
                </a:solidFill>
                <a:latin typeface="DejaVu Sans Condensed" panose="020B0606030804020204"/>
              </a:rPr>
              <a:t>si</a:t>
            </a:r>
            <a:r>
              <a:rPr lang="en-US" sz="7200" dirty="0">
                <a:solidFill>
                  <a:schemeClr val="bg1"/>
                </a:solidFill>
                <a:latin typeface="DejaVu Sans Condensed" panose="020B0606030804020204"/>
              </a:rPr>
              <a:t> tuba </a:t>
            </a:r>
            <a:r>
              <a:rPr lang="en-US" sz="7200" dirty="0" err="1">
                <a:solidFill>
                  <a:schemeClr val="bg1"/>
                </a:solidFill>
                <a:latin typeface="DejaVu Sans Condensed" panose="020B0606030804020204"/>
              </a:rPr>
              <a:t>prej</a:t>
            </a:r>
            <a:r>
              <a:rPr lang="en-US" sz="7200" dirty="0">
                <a:solidFill>
                  <a:schemeClr val="bg1"/>
                </a:solidFill>
                <a:latin typeface="DejaVu Sans Condensed" panose="020B0606030804020204"/>
              </a:rPr>
              <a:t> </a:t>
            </a:r>
            <a:r>
              <a:rPr lang="en-US" sz="7200" dirty="0" err="1">
                <a:solidFill>
                  <a:srgbClr val="FFFF00"/>
                </a:solidFill>
                <a:latin typeface="DejaVu Sans Condensed" panose="020B0606030804020204"/>
              </a:rPr>
              <a:t>bronzi</a:t>
            </a:r>
            <a:r>
              <a:rPr lang="en-US" sz="7200" dirty="0">
                <a:solidFill>
                  <a:schemeClr val="bg1"/>
                </a:solidFill>
                <a:latin typeface="DejaVu Sans Condensed" panose="020B0606030804020204"/>
              </a:rPr>
              <a:t>; </a:t>
            </a:r>
            <a:r>
              <a:rPr lang="en-US" sz="7200" dirty="0" err="1">
                <a:solidFill>
                  <a:srgbClr val="FFFF00"/>
                </a:solidFill>
                <a:latin typeface="DejaVu Sans Condensed" panose="020B0606030804020204"/>
              </a:rPr>
              <a:t>gjymtyrët</a:t>
            </a:r>
            <a:r>
              <a:rPr lang="en-US" sz="7200" dirty="0">
                <a:solidFill>
                  <a:schemeClr val="bg1"/>
                </a:solidFill>
                <a:latin typeface="DejaVu Sans Condensed" panose="020B0606030804020204"/>
              </a:rPr>
              <a:t> e </a:t>
            </a:r>
            <a:r>
              <a:rPr lang="en-US" sz="7200" dirty="0" err="1">
                <a:solidFill>
                  <a:schemeClr val="bg1"/>
                </a:solidFill>
                <a:latin typeface="DejaVu Sans Condensed" panose="020B0606030804020204"/>
              </a:rPr>
              <a:t>tij</a:t>
            </a:r>
            <a:r>
              <a:rPr lang="en-US" sz="7200" dirty="0">
                <a:solidFill>
                  <a:schemeClr val="bg1"/>
                </a:solidFill>
                <a:latin typeface="DejaVu Sans Condensed" panose="020B0606030804020204"/>
              </a:rPr>
              <a:t> </a:t>
            </a:r>
            <a:r>
              <a:rPr lang="en-US" sz="7200" dirty="0" err="1">
                <a:solidFill>
                  <a:schemeClr val="bg1"/>
                </a:solidFill>
                <a:latin typeface="DejaVu Sans Condensed" panose="020B0606030804020204"/>
              </a:rPr>
              <a:t>janë</a:t>
            </a:r>
            <a:r>
              <a:rPr lang="en-US" sz="7200" dirty="0">
                <a:solidFill>
                  <a:schemeClr val="bg1"/>
                </a:solidFill>
                <a:latin typeface="DejaVu Sans Condensed" panose="020B0606030804020204"/>
              </a:rPr>
              <a:t> </a:t>
            </a:r>
            <a:r>
              <a:rPr lang="en-US" sz="7200" dirty="0" err="1">
                <a:solidFill>
                  <a:schemeClr val="bg1"/>
                </a:solidFill>
                <a:latin typeface="DejaVu Sans Condensed" panose="020B0606030804020204"/>
              </a:rPr>
              <a:t>si</a:t>
            </a:r>
            <a:r>
              <a:rPr lang="en-US" sz="7200" dirty="0">
                <a:solidFill>
                  <a:schemeClr val="bg1"/>
                </a:solidFill>
                <a:latin typeface="DejaVu Sans Condensed" panose="020B0606030804020204"/>
              </a:rPr>
              <a:t> </a:t>
            </a:r>
            <a:r>
              <a:rPr lang="en-US" sz="7200" dirty="0" err="1">
                <a:solidFill>
                  <a:schemeClr val="bg1"/>
                </a:solidFill>
                <a:latin typeface="DejaVu Sans Condensed" panose="020B0606030804020204"/>
              </a:rPr>
              <a:t>shufra</a:t>
            </a:r>
            <a:r>
              <a:rPr lang="en-US" sz="7200" dirty="0">
                <a:solidFill>
                  <a:schemeClr val="bg1"/>
                </a:solidFill>
                <a:latin typeface="DejaVu Sans Condensed" panose="020B0606030804020204"/>
              </a:rPr>
              <a:t> </a:t>
            </a:r>
            <a:r>
              <a:rPr lang="en-US" sz="7200" dirty="0" err="1">
                <a:solidFill>
                  <a:srgbClr val="FFFF00"/>
                </a:solidFill>
                <a:latin typeface="DejaVu Sans Condensed" panose="020B0606030804020204"/>
              </a:rPr>
              <a:t>hekuri</a:t>
            </a:r>
            <a:r>
              <a:rPr lang="en-US" sz="7200" dirty="0">
                <a:solidFill>
                  <a:schemeClr val="bg1"/>
                </a:solidFill>
                <a:latin typeface="DejaVu Sans Condensed" panose="020B0606030804020204"/>
              </a:rPr>
              <a:t>.</a:t>
            </a:r>
          </a:p>
          <a:p>
            <a:pPr eaLnBrk="1" hangingPunct="1">
              <a:defRPr/>
            </a:pPr>
            <a:r>
              <a:rPr lang="en-US" sz="7200" dirty="0">
                <a:solidFill>
                  <a:schemeClr val="bg1"/>
                </a:solidFill>
                <a:latin typeface="DejaVu Sans Condensed" panose="020B0606030804020204"/>
              </a:rPr>
              <a:t>19.Ai është </a:t>
            </a:r>
            <a:r>
              <a:rPr lang="en-US" sz="7200" dirty="0">
                <a:solidFill>
                  <a:srgbClr val="FFFF00"/>
                </a:solidFill>
                <a:latin typeface="DejaVu Sans Condensed" panose="020B0606030804020204"/>
              </a:rPr>
              <a:t>e para</a:t>
            </a:r>
            <a:r>
              <a:rPr lang="en-US" sz="7200" dirty="0">
                <a:solidFill>
                  <a:schemeClr val="bg1"/>
                </a:solidFill>
                <a:latin typeface="DejaVu Sans Condensed" panose="020B0606030804020204"/>
              </a:rPr>
              <a:t> </a:t>
            </a:r>
            <a:r>
              <a:rPr lang="en-US" sz="7200" dirty="0" err="1">
                <a:solidFill>
                  <a:schemeClr val="bg1"/>
                </a:solidFill>
                <a:latin typeface="DejaVu Sans Condensed" panose="020B0606030804020204"/>
              </a:rPr>
              <a:t>nga</a:t>
            </a:r>
            <a:r>
              <a:rPr lang="en-US" sz="7200" dirty="0">
                <a:solidFill>
                  <a:schemeClr val="bg1"/>
                </a:solidFill>
                <a:latin typeface="DejaVu Sans Condensed" panose="020B0606030804020204"/>
              </a:rPr>
              <a:t> </a:t>
            </a:r>
            <a:r>
              <a:rPr lang="en-US" sz="7200" dirty="0" err="1">
                <a:solidFill>
                  <a:schemeClr val="bg1"/>
                </a:solidFill>
                <a:latin typeface="DejaVu Sans Condensed" panose="020B0606030804020204"/>
              </a:rPr>
              <a:t>veprat</a:t>
            </a:r>
            <a:r>
              <a:rPr lang="en-US" sz="7200" dirty="0">
                <a:solidFill>
                  <a:schemeClr val="bg1"/>
                </a:solidFill>
                <a:latin typeface="DejaVu Sans Condensed" panose="020B0606030804020204"/>
              </a:rPr>
              <a:t> e </a:t>
            </a:r>
            <a:r>
              <a:rPr lang="en-US" sz="7200" dirty="0" err="1">
                <a:solidFill>
                  <a:schemeClr val="bg1"/>
                </a:solidFill>
                <a:latin typeface="DejaVu Sans Condensed" panose="020B0606030804020204"/>
              </a:rPr>
              <a:t>Perëndisë</a:t>
            </a:r>
            <a:r>
              <a:rPr lang="en-US" sz="7200" dirty="0">
                <a:solidFill>
                  <a:schemeClr val="bg1"/>
                </a:solidFill>
                <a:latin typeface="DejaVu Sans Condensed" panose="020B0606030804020204"/>
              </a:rPr>
              <a:t>,…  </a:t>
            </a:r>
          </a:p>
        </p:txBody>
      </p:sp>
      <p:sp>
        <p:nvSpPr>
          <p:cNvPr id="1297" name="Job 40:18-19"/>
          <p:cNvSpPr txBox="1"/>
          <p:nvPr/>
        </p:nvSpPr>
        <p:spPr>
          <a:xfrm>
            <a:off x="5930900" y="1371600"/>
            <a:ext cx="12509500" cy="1641475"/>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lvl1pPr marL="40639" marR="40639" algn="ctr" defTabSz="914400">
              <a:spcBef>
                <a:spcPts val="3100"/>
              </a:spcBef>
              <a:buClr>
                <a:srgbClr val="00F900"/>
              </a:buClr>
              <a:buFont typeface="Arial"/>
              <a:defRPr sz="10000">
                <a:solidFill>
                  <a:srgbClr val="00F900"/>
                </a:solidFill>
                <a:uFill>
                  <a:solidFill>
                    <a:srgbClr val="00F900"/>
                  </a:solidFill>
                </a:uFill>
                <a:latin typeface="DejaVu Sans Condensed"/>
                <a:ea typeface="DejaVu Sans Condensed"/>
                <a:cs typeface="DejaVu Sans Condensed"/>
                <a:sym typeface="DejaVu Sans Condensed"/>
              </a:defRPr>
            </a:lvl1pPr>
          </a:lstStyle>
          <a:p>
            <a:r>
              <a:rPr dirty="0" err="1"/>
              <a:t>Job</a:t>
            </a:r>
            <a:r>
              <a:rPr lang="en-US" dirty="0" err="1"/>
              <a:t>i</a:t>
            </a:r>
            <a:r>
              <a:rPr dirty="0"/>
              <a:t> 40:18-19</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1" name="Job 40:17"/>
          <p:cNvSpPr txBox="1"/>
          <p:nvPr/>
        </p:nvSpPr>
        <p:spPr>
          <a:xfrm>
            <a:off x="5930900" y="1371600"/>
            <a:ext cx="12509500" cy="1641475"/>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lvl1pPr marL="40639" marR="40639" algn="ctr" defTabSz="914400">
              <a:spcBef>
                <a:spcPts val="3100"/>
              </a:spcBef>
              <a:buClr>
                <a:srgbClr val="00F900"/>
              </a:buClr>
              <a:buFont typeface="Arial"/>
              <a:defRPr sz="10000">
                <a:solidFill>
                  <a:srgbClr val="00F900"/>
                </a:solidFill>
                <a:uFill>
                  <a:solidFill>
                    <a:srgbClr val="00F900"/>
                  </a:solidFill>
                </a:uFill>
                <a:latin typeface="DejaVu Sans Condensed"/>
                <a:ea typeface="DejaVu Sans Condensed"/>
                <a:cs typeface="DejaVu Sans Condensed"/>
                <a:sym typeface="DejaVu Sans Condensed"/>
              </a:defRPr>
            </a:lvl1pPr>
          </a:lstStyle>
          <a:p>
            <a:r>
              <a:rPr dirty="0" err="1"/>
              <a:t>Job</a:t>
            </a:r>
            <a:r>
              <a:rPr lang="en-US" dirty="0" err="1"/>
              <a:t>i</a:t>
            </a:r>
            <a:r>
              <a:rPr dirty="0"/>
              <a:t> 40:17</a:t>
            </a:r>
          </a:p>
        </p:txBody>
      </p:sp>
      <p:sp>
        <p:nvSpPr>
          <p:cNvPr id="1302" name="His tail sways like a cedar …"/>
          <p:cNvSpPr txBox="1"/>
          <p:nvPr/>
        </p:nvSpPr>
        <p:spPr>
          <a:xfrm>
            <a:off x="4483100" y="4013200"/>
            <a:ext cx="15417800" cy="3352713"/>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p>
            <a:pPr algn="ctr" eaLnBrk="1" hangingPunct="1">
              <a:lnSpc>
                <a:spcPct val="85000"/>
              </a:lnSpc>
              <a:spcBef>
                <a:spcPct val="50000"/>
              </a:spcBef>
              <a:defRPr/>
            </a:pPr>
            <a:r>
              <a:rPr lang="en-US" sz="9600" b="1" dirty="0">
                <a:solidFill>
                  <a:schemeClr val="bg1"/>
                </a:solidFill>
              </a:rPr>
              <a:t>E </a:t>
            </a:r>
            <a:r>
              <a:rPr lang="en-US" sz="9600" b="1" dirty="0" err="1">
                <a:solidFill>
                  <a:schemeClr val="bg1"/>
                </a:solidFill>
              </a:rPr>
              <a:t>lëkund</a:t>
            </a:r>
            <a:r>
              <a:rPr lang="en-US" sz="9600" b="1" dirty="0">
                <a:solidFill>
                  <a:schemeClr val="bg1"/>
                </a:solidFill>
              </a:rPr>
              <a:t> </a:t>
            </a:r>
            <a:r>
              <a:rPr lang="en-US" sz="9600" b="1" dirty="0" err="1">
                <a:solidFill>
                  <a:schemeClr val="bg1"/>
                </a:solidFill>
              </a:rPr>
              <a:t>bishtin</a:t>
            </a:r>
            <a:r>
              <a:rPr lang="en-US" sz="9600" b="1" dirty="0">
                <a:solidFill>
                  <a:schemeClr val="bg1"/>
                </a:solidFill>
              </a:rPr>
              <a:t> e </a:t>
            </a:r>
            <a:r>
              <a:rPr lang="en-US" sz="9600" b="1" dirty="0" err="1">
                <a:solidFill>
                  <a:schemeClr val="bg1"/>
                </a:solidFill>
              </a:rPr>
              <a:t>tij</a:t>
            </a:r>
            <a:r>
              <a:rPr lang="en-US" sz="9600" b="1" dirty="0">
                <a:solidFill>
                  <a:schemeClr val="bg1"/>
                </a:solidFill>
              </a:rPr>
              <a:t> </a:t>
            </a:r>
            <a:r>
              <a:rPr lang="en-US" sz="9600" b="1" dirty="0" err="1">
                <a:solidFill>
                  <a:schemeClr val="bg1"/>
                </a:solidFill>
              </a:rPr>
              <a:t>si</a:t>
            </a:r>
            <a:r>
              <a:rPr lang="en-US" sz="9600" b="1" dirty="0">
                <a:solidFill>
                  <a:schemeClr val="bg1"/>
                </a:solidFill>
              </a:rPr>
              <a:t> </a:t>
            </a:r>
            <a:r>
              <a:rPr lang="en-US" sz="9600" b="1" dirty="0" err="1">
                <a:solidFill>
                  <a:schemeClr val="bg1"/>
                </a:solidFill>
              </a:rPr>
              <a:t>një</a:t>
            </a:r>
            <a:r>
              <a:rPr lang="en-US" sz="4000" b="1" dirty="0">
                <a:solidFill>
                  <a:schemeClr val="bg1"/>
                </a:solidFill>
              </a:rPr>
              <a:t> </a:t>
            </a:r>
          </a:p>
          <a:p>
            <a:pPr algn="ctr" eaLnBrk="1" hangingPunct="1">
              <a:lnSpc>
                <a:spcPct val="85000"/>
              </a:lnSpc>
              <a:spcBef>
                <a:spcPct val="50000"/>
              </a:spcBef>
              <a:defRPr/>
            </a:pPr>
            <a:r>
              <a:rPr lang="en-US" sz="9600" b="1" dirty="0" err="1">
                <a:solidFill>
                  <a:srgbClr val="FFFF00"/>
                </a:solidFill>
              </a:rPr>
              <a:t>Kedër</a:t>
            </a:r>
            <a:r>
              <a:rPr lang="en-US" sz="9600" b="1" dirty="0">
                <a:solidFill>
                  <a:srgbClr val="FFFF00"/>
                </a:solidFill>
              </a:rPr>
              <a:t>…</a:t>
            </a:r>
            <a:r>
              <a:rPr lang="en-US" sz="9600" dirty="0">
                <a:solidFill>
                  <a:schemeClr val="bg1"/>
                </a:solidFill>
              </a:rPr>
              <a:t> </a:t>
            </a:r>
          </a:p>
        </p:txBody>
      </p:sp>
      <p:sp>
        <p:nvSpPr>
          <p:cNvPr id="1303" name="“Possibly the hippopotamus or the elephant.”…"/>
          <p:cNvSpPr txBox="1"/>
          <p:nvPr/>
        </p:nvSpPr>
        <p:spPr>
          <a:xfrm>
            <a:off x="4483100" y="8366038"/>
            <a:ext cx="14401800" cy="3426579"/>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wrap="square" lIns="50800" tIns="50800" rIns="50800" bIns="50800">
            <a:spAutoFit/>
          </a:bodyPr>
          <a:lstStyle/>
          <a:p>
            <a:pPr algn="ctr" eaLnBrk="1" hangingPunct="1">
              <a:defRPr/>
            </a:pPr>
            <a:r>
              <a:rPr lang="ja-JP" altLang="en-US" sz="7200" dirty="0">
                <a:solidFill>
                  <a:srgbClr val="FFFF00"/>
                </a:solidFill>
              </a:rPr>
              <a:t>“</a:t>
            </a:r>
            <a:r>
              <a:rPr lang="en-US" altLang="ja-JP" sz="7200" dirty="0">
                <a:solidFill>
                  <a:srgbClr val="FFFF00"/>
                </a:solidFill>
              </a:rPr>
              <a:t>Me </a:t>
            </a:r>
            <a:r>
              <a:rPr lang="en-US" altLang="ja-JP" sz="7200" dirty="0" err="1">
                <a:solidFill>
                  <a:srgbClr val="FFFF00"/>
                </a:solidFill>
              </a:rPr>
              <a:t>shumë</a:t>
            </a:r>
            <a:r>
              <a:rPr lang="en-US" altLang="ja-JP" sz="7200" dirty="0">
                <a:solidFill>
                  <a:srgbClr val="FFFF00"/>
                </a:solidFill>
              </a:rPr>
              <a:t> </a:t>
            </a:r>
            <a:r>
              <a:rPr lang="en-US" altLang="ja-JP" sz="7200" dirty="0" err="1">
                <a:solidFill>
                  <a:srgbClr val="FFFF00"/>
                </a:solidFill>
              </a:rPr>
              <a:t>mundësi</a:t>
            </a:r>
            <a:r>
              <a:rPr lang="en-US" altLang="ja-JP" sz="7200" dirty="0">
                <a:solidFill>
                  <a:srgbClr val="FFFF00"/>
                </a:solidFill>
              </a:rPr>
              <a:t> </a:t>
            </a:r>
            <a:r>
              <a:rPr lang="en-US" altLang="ja-JP" sz="7200" dirty="0" err="1">
                <a:solidFill>
                  <a:srgbClr val="FFFF00"/>
                </a:solidFill>
              </a:rPr>
              <a:t>hipopotami</a:t>
            </a:r>
            <a:r>
              <a:rPr lang="en-US" altLang="ja-JP" sz="7200" dirty="0">
                <a:solidFill>
                  <a:srgbClr val="FFFF00"/>
                </a:solidFill>
              </a:rPr>
              <a:t> </a:t>
            </a:r>
            <a:r>
              <a:rPr lang="en-US" altLang="ja-JP" sz="7200" dirty="0" err="1">
                <a:solidFill>
                  <a:srgbClr val="FFFF00"/>
                </a:solidFill>
              </a:rPr>
              <a:t>ose</a:t>
            </a:r>
            <a:r>
              <a:rPr lang="en-US" altLang="ja-JP" sz="7200" dirty="0">
                <a:solidFill>
                  <a:srgbClr val="FFFF00"/>
                </a:solidFill>
              </a:rPr>
              <a:t> </a:t>
            </a:r>
            <a:r>
              <a:rPr lang="en-US" altLang="ja-JP" sz="7200" dirty="0" err="1">
                <a:solidFill>
                  <a:srgbClr val="FFFF00"/>
                </a:solidFill>
              </a:rPr>
              <a:t>elefanti</a:t>
            </a:r>
            <a:r>
              <a:rPr lang="en-US" altLang="ja-JP" sz="7200" dirty="0">
                <a:solidFill>
                  <a:srgbClr val="FFFF00"/>
                </a:solidFill>
              </a:rPr>
              <a:t>.</a:t>
            </a:r>
            <a:r>
              <a:rPr lang="ja-JP" altLang="en-US" sz="7200" dirty="0">
                <a:solidFill>
                  <a:srgbClr val="FFFF00"/>
                </a:solidFill>
              </a:rPr>
              <a:t>”</a:t>
            </a:r>
            <a:r>
              <a:rPr lang="en-US" altLang="ja-JP" sz="7200" dirty="0">
                <a:solidFill>
                  <a:srgbClr val="FFFF00"/>
                </a:solidFill>
              </a:rPr>
              <a:t> </a:t>
            </a:r>
          </a:p>
          <a:p>
            <a:pPr algn="ctr" eaLnBrk="1" hangingPunct="1">
              <a:defRPr/>
            </a:pPr>
            <a:r>
              <a:rPr lang="en-US" sz="7200" dirty="0">
                <a:solidFill>
                  <a:srgbClr val="FFFF00"/>
                </a:solidFill>
              </a:rPr>
              <a:t>(</a:t>
            </a:r>
            <a:r>
              <a:rPr lang="en-US" sz="7200" i="1" dirty="0">
                <a:solidFill>
                  <a:srgbClr val="FFFF00"/>
                </a:solidFill>
              </a:rPr>
              <a:t>The NIV Study Bible</a:t>
            </a:r>
            <a:r>
              <a:rPr lang="en-US" sz="7200" dirty="0">
                <a:solidFill>
                  <a:srgbClr val="FFFF00"/>
                </a:solidFill>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3" grpId="1"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7" name="lebanon cedar.png" descr="lebanon cedar.png"/>
          <p:cNvPicPr>
            <a:picLocks noChangeAspect="1"/>
          </p:cNvPicPr>
          <p:nvPr/>
        </p:nvPicPr>
        <p:blipFill>
          <a:blip r:embed="rId2"/>
          <a:stretch>
            <a:fillRect/>
          </a:stretch>
        </p:blipFill>
        <p:spPr>
          <a:xfrm>
            <a:off x="5183609" y="1026225"/>
            <a:ext cx="14704591" cy="11007437"/>
          </a:xfrm>
          <a:prstGeom prst="rect">
            <a:avLst/>
          </a:prstGeom>
          <a:ln w="38100">
            <a:solidFill>
              <a:schemeClr val="bg1"/>
            </a:solidFill>
            <a:miter lim="400000"/>
          </a:ln>
          <a:effectLst/>
        </p:spPr>
      </p:pic>
      <p:sp>
        <p:nvSpPr>
          <p:cNvPr id="1308" name="Cedrus libani"/>
          <p:cNvSpPr txBox="1"/>
          <p:nvPr/>
        </p:nvSpPr>
        <p:spPr>
          <a:xfrm>
            <a:off x="8452810" y="11947937"/>
            <a:ext cx="8635040" cy="111825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marL="40639" marR="40639" defTabSz="914400">
              <a:buClr>
                <a:srgbClr val="000000"/>
              </a:buClr>
              <a:buFont typeface="Arial"/>
              <a:defRPr sz="7200" b="1" i="1">
                <a:uFill>
                  <a:solidFill>
                    <a:srgbClr val="000000"/>
                  </a:solidFill>
                </a:uFill>
                <a:latin typeface="Arial"/>
                <a:ea typeface="Arial"/>
                <a:cs typeface="Arial"/>
                <a:sym typeface="Arial"/>
              </a:defRPr>
            </a:lvl1pPr>
          </a:lstStyle>
          <a:p>
            <a:pPr algn="ctr"/>
            <a:r>
              <a:rPr sz="6600" b="0" dirty="0" err="1">
                <a:solidFill>
                  <a:schemeClr val="bg1"/>
                </a:solidFill>
                <a:latin typeface="DejaVu Sans Book" charset="0"/>
                <a:ea typeface="DejaVu Sans Book" charset="0"/>
                <a:cs typeface="DejaVu Sans Book" charset="0"/>
              </a:rPr>
              <a:t>Ced</a:t>
            </a:r>
            <a:r>
              <a:rPr lang="en-US" sz="6600" b="0" dirty="0" err="1">
                <a:solidFill>
                  <a:schemeClr val="bg1"/>
                </a:solidFill>
                <a:latin typeface="DejaVu Sans Book" charset="0"/>
                <a:ea typeface="DejaVu Sans Book" charset="0"/>
                <a:cs typeface="DejaVu Sans Book" charset="0"/>
              </a:rPr>
              <a:t>er</a:t>
            </a:r>
            <a:r>
              <a:rPr sz="6600" b="0" dirty="0">
                <a:solidFill>
                  <a:schemeClr val="bg1"/>
                </a:solidFill>
                <a:latin typeface="DejaVu Sans Book" charset="0"/>
                <a:ea typeface="DejaVu Sans Book" charset="0"/>
                <a:cs typeface="DejaVu Sans Book" charset="0"/>
              </a:rPr>
              <a:t> </a:t>
            </a:r>
            <a:r>
              <a:rPr sz="6600" b="0" dirty="0" err="1">
                <a:solidFill>
                  <a:schemeClr val="bg1"/>
                </a:solidFill>
                <a:latin typeface="DejaVu Sans Book" charset="0"/>
                <a:ea typeface="DejaVu Sans Book" charset="0"/>
                <a:cs typeface="DejaVu Sans Book" charset="0"/>
              </a:rPr>
              <a:t>libani</a:t>
            </a:r>
            <a:endParaRPr sz="6600" b="0" dirty="0">
              <a:solidFill>
                <a:schemeClr val="bg1"/>
              </a:solidFill>
              <a:latin typeface="DejaVu Sans Book" charset="0"/>
              <a:ea typeface="DejaVu Sans Book" charset="0"/>
              <a:cs typeface="DejaVu Sans Book" charset="0"/>
            </a:endParaRPr>
          </a:p>
        </p:txBody>
      </p:sp>
      <p:sp>
        <p:nvSpPr>
          <p:cNvPr id="2" name="TextBox 1"/>
          <p:cNvSpPr txBox="1"/>
          <p:nvPr/>
        </p:nvSpPr>
        <p:spPr>
          <a:xfrm>
            <a:off x="11601450" y="-4286250"/>
            <a:ext cx="102657" cy="287258"/>
          </a:xfrm>
          <a:prstGeom prst="rect">
            <a:avLst/>
          </a:prstGeom>
          <a:noFill/>
          <a:ln w="254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000000"/>
              </a:solidFill>
              <a:effectLst/>
              <a:uFillTx/>
              <a:latin typeface="Helvetica"/>
              <a:ea typeface="Helvetica"/>
              <a:cs typeface="Helvetica"/>
              <a:sym typeface="Helvetica"/>
            </a:endParaRP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 name="Behemoth Tail 00067.png" descr="Behemoth Tail 00067.png"/>
          <p:cNvPicPr>
            <a:picLocks noChangeAspect="1"/>
          </p:cNvPicPr>
          <p:nvPr/>
        </p:nvPicPr>
        <p:blipFill>
          <a:blip r:embed="rId2"/>
          <a:stretch>
            <a:fillRect/>
          </a:stretch>
        </p:blipFill>
        <p:spPr>
          <a:xfrm>
            <a:off x="9688512" y="3851275"/>
            <a:ext cx="9613901" cy="9578877"/>
          </a:xfrm>
          <a:prstGeom prst="rect">
            <a:avLst/>
          </a:prstGeom>
          <a:ln w="12700">
            <a:miter lim="400000"/>
          </a:ln>
        </p:spPr>
      </p:pic>
      <p:pic>
        <p:nvPicPr>
          <p:cNvPr id="1311" name="Behemoth Tail-Elephant 00010.png" descr="Behemoth Tail-Elephant 00010.png"/>
          <p:cNvPicPr>
            <a:picLocks noChangeAspect="1"/>
          </p:cNvPicPr>
          <p:nvPr/>
        </p:nvPicPr>
        <p:blipFill>
          <a:blip r:embed="rId3"/>
          <a:stretch>
            <a:fillRect/>
          </a:stretch>
        </p:blipFill>
        <p:spPr>
          <a:xfrm>
            <a:off x="10307798" y="2587625"/>
            <a:ext cx="4714222" cy="4749800"/>
          </a:xfrm>
          <a:prstGeom prst="rect">
            <a:avLst/>
          </a:prstGeom>
          <a:ln w="12700">
            <a:miter lim="400000"/>
          </a:ln>
        </p:spPr>
      </p:pic>
      <p:pic>
        <p:nvPicPr>
          <p:cNvPr id="1312" name="Behemoth Tail-Hippo 00011.png" descr="Behemoth Tail-Hippo 00011.png"/>
          <p:cNvPicPr>
            <a:picLocks noChangeAspect="1"/>
          </p:cNvPicPr>
          <p:nvPr/>
        </p:nvPicPr>
        <p:blipFill>
          <a:blip r:embed="rId4"/>
          <a:stretch>
            <a:fillRect/>
          </a:stretch>
        </p:blipFill>
        <p:spPr>
          <a:xfrm>
            <a:off x="10447111" y="2921000"/>
            <a:ext cx="4588070" cy="4241800"/>
          </a:xfrm>
          <a:prstGeom prst="rect">
            <a:avLst/>
          </a:prstGeom>
          <a:ln w="12700">
            <a:miter lim="400000"/>
          </a:ln>
        </p:spPr>
      </p:pic>
      <p:pic>
        <p:nvPicPr>
          <p:cNvPr id="1313" name="Behemoth Tail-Dinosaur 00017.png" descr="Behemoth Tail-Dinosaur 00017.png"/>
          <p:cNvPicPr>
            <a:picLocks noChangeAspect="1"/>
          </p:cNvPicPr>
          <p:nvPr/>
        </p:nvPicPr>
        <p:blipFill>
          <a:blip r:embed="rId5"/>
          <a:stretch>
            <a:fillRect/>
          </a:stretch>
        </p:blipFill>
        <p:spPr>
          <a:xfrm>
            <a:off x="10249098" y="395287"/>
            <a:ext cx="4789941" cy="72898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1311"/>
                                        </p:tgtEl>
                                        <p:attrNameLst>
                                          <p:attrName>style.visibility</p:attrName>
                                        </p:attrNameLst>
                                      </p:cBhvr>
                                      <p:to>
                                        <p:strVal val="visible"/>
                                      </p:to>
                                    </p:set>
                                    <p:anim calcmode="lin" valueType="num">
                                      <p:cBhvr>
                                        <p:cTn id="7" dur="500" fill="hold"/>
                                        <p:tgtEl>
                                          <p:spTgt spid="1311"/>
                                        </p:tgtEl>
                                        <p:attrNameLst>
                                          <p:attrName>ppt_x</p:attrName>
                                        </p:attrNameLst>
                                      </p:cBhvr>
                                      <p:tavLst>
                                        <p:tav tm="0">
                                          <p:val>
                                            <p:strVal val="0-#ppt_w/2"/>
                                          </p:val>
                                        </p:tav>
                                        <p:tav tm="100000">
                                          <p:val>
                                            <p:strVal val="#ppt_x"/>
                                          </p:val>
                                        </p:tav>
                                      </p:tavLst>
                                    </p:anim>
                                    <p:anim calcmode="lin" valueType="num">
                                      <p:cBhvr>
                                        <p:cTn id="8" dur="500" fill="hold"/>
                                        <p:tgtEl>
                                          <p:spTgt spid="13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fill="hold" grpId="2" nodeType="clickEffect">
                                  <p:stCondLst>
                                    <p:cond delay="0"/>
                                  </p:stCondLst>
                                  <p:iterate>
                                    <p:tmAbs val="0"/>
                                  </p:iterate>
                                  <p:childTnLst>
                                    <p:animEffect transition="out" filter="dissolve">
                                      <p:cBhvr>
                                        <p:cTn id="12" dur="500" fill="hold"/>
                                        <p:tgtEl>
                                          <p:spTgt spid="1311"/>
                                        </p:tgtEl>
                                      </p:cBhvr>
                                    </p:animEffect>
                                    <p:set>
                                      <p:cBhvr>
                                        <p:cTn id="13" fill="hold">
                                          <p:stCondLst>
                                            <p:cond delay="499"/>
                                          </p:stCondLst>
                                        </p:cTn>
                                        <p:tgtEl>
                                          <p:spTgt spid="1311"/>
                                        </p:tgtEl>
                                        <p:attrNameLst>
                                          <p:attrName>style.visibility</p:attrName>
                                        </p:attrNameLst>
                                      </p:cBhvr>
                                      <p:to>
                                        <p:strVal val="hidden"/>
                                      </p:to>
                                    </p:set>
                                  </p:childTnLst>
                                </p:cTn>
                              </p:par>
                            </p:childTnLst>
                          </p:cTn>
                        </p:par>
                        <p:par>
                          <p:cTn id="14" fill="hold">
                            <p:stCondLst>
                              <p:cond delay="500"/>
                            </p:stCondLst>
                            <p:childTnLst>
                              <p:par>
                                <p:cTn id="15" presetID="2" presetClass="entr" presetSubtype="8" fill="hold" grpId="3" nodeType="afterEffect">
                                  <p:stCondLst>
                                    <p:cond delay="0"/>
                                  </p:stCondLst>
                                  <p:iterate>
                                    <p:tmAbs val="0"/>
                                  </p:iterate>
                                  <p:childTnLst>
                                    <p:set>
                                      <p:cBhvr>
                                        <p:cTn id="16" fill="hold"/>
                                        <p:tgtEl>
                                          <p:spTgt spid="1312"/>
                                        </p:tgtEl>
                                        <p:attrNameLst>
                                          <p:attrName>style.visibility</p:attrName>
                                        </p:attrNameLst>
                                      </p:cBhvr>
                                      <p:to>
                                        <p:strVal val="visible"/>
                                      </p:to>
                                    </p:set>
                                    <p:anim calcmode="lin" valueType="num">
                                      <p:cBhvr>
                                        <p:cTn id="17" dur="500" fill="hold"/>
                                        <p:tgtEl>
                                          <p:spTgt spid="1312"/>
                                        </p:tgtEl>
                                        <p:attrNameLst>
                                          <p:attrName>ppt_x</p:attrName>
                                        </p:attrNameLst>
                                      </p:cBhvr>
                                      <p:tavLst>
                                        <p:tav tm="0">
                                          <p:val>
                                            <p:strVal val="0-#ppt_w/2"/>
                                          </p:val>
                                        </p:tav>
                                        <p:tav tm="100000">
                                          <p:val>
                                            <p:strVal val="#ppt_x"/>
                                          </p:val>
                                        </p:tav>
                                      </p:tavLst>
                                    </p:anim>
                                    <p:anim calcmode="lin" valueType="num">
                                      <p:cBhvr>
                                        <p:cTn id="18" dur="500" fill="hold"/>
                                        <p:tgtEl>
                                          <p:spTgt spid="131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xit" fill="hold" grpId="4" nodeType="clickEffect">
                                  <p:stCondLst>
                                    <p:cond delay="0"/>
                                  </p:stCondLst>
                                  <p:iterate>
                                    <p:tmAbs val="0"/>
                                  </p:iterate>
                                  <p:childTnLst>
                                    <p:animEffect transition="out" filter="dissolve">
                                      <p:cBhvr>
                                        <p:cTn id="22" dur="500" fill="hold"/>
                                        <p:tgtEl>
                                          <p:spTgt spid="1312"/>
                                        </p:tgtEl>
                                      </p:cBhvr>
                                    </p:animEffect>
                                    <p:set>
                                      <p:cBhvr>
                                        <p:cTn id="23" fill="hold">
                                          <p:stCondLst>
                                            <p:cond delay="499"/>
                                          </p:stCondLst>
                                        </p:cTn>
                                        <p:tgtEl>
                                          <p:spTgt spid="1312"/>
                                        </p:tgtEl>
                                        <p:attrNameLst>
                                          <p:attrName>style.visibility</p:attrName>
                                        </p:attrNameLst>
                                      </p:cBhvr>
                                      <p:to>
                                        <p:strVal val="hidden"/>
                                      </p:to>
                                    </p:set>
                                  </p:childTnLst>
                                </p:cTn>
                              </p:par>
                            </p:childTnLst>
                          </p:cTn>
                        </p:par>
                        <p:par>
                          <p:cTn id="24" fill="hold">
                            <p:stCondLst>
                              <p:cond delay="500"/>
                            </p:stCondLst>
                            <p:childTnLst>
                              <p:par>
                                <p:cTn id="25" presetID="2" presetClass="entr" presetSubtype="8" fill="hold" grpId="5" nodeType="afterEffect">
                                  <p:stCondLst>
                                    <p:cond delay="0"/>
                                  </p:stCondLst>
                                  <p:iterate>
                                    <p:tmAbs val="0"/>
                                  </p:iterate>
                                  <p:childTnLst>
                                    <p:set>
                                      <p:cBhvr>
                                        <p:cTn id="26" fill="hold"/>
                                        <p:tgtEl>
                                          <p:spTgt spid="1313"/>
                                        </p:tgtEl>
                                        <p:attrNameLst>
                                          <p:attrName>style.visibility</p:attrName>
                                        </p:attrNameLst>
                                      </p:cBhvr>
                                      <p:to>
                                        <p:strVal val="visible"/>
                                      </p:to>
                                    </p:set>
                                    <p:anim calcmode="lin" valueType="num">
                                      <p:cBhvr>
                                        <p:cTn id="27" dur="500" fill="hold"/>
                                        <p:tgtEl>
                                          <p:spTgt spid="1313"/>
                                        </p:tgtEl>
                                        <p:attrNameLst>
                                          <p:attrName>ppt_x</p:attrName>
                                        </p:attrNameLst>
                                      </p:cBhvr>
                                      <p:tavLst>
                                        <p:tav tm="0">
                                          <p:val>
                                            <p:strVal val="0-#ppt_w/2"/>
                                          </p:val>
                                        </p:tav>
                                        <p:tav tm="100000">
                                          <p:val>
                                            <p:strVal val="#ppt_x"/>
                                          </p:val>
                                        </p:tav>
                                      </p:tavLst>
                                    </p:anim>
                                    <p:anim calcmode="lin" valueType="num">
                                      <p:cBhvr>
                                        <p:cTn id="28" dur="500" fill="hold"/>
                                        <p:tgtEl>
                                          <p:spTgt spid="13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1" grpId="1" animBg="1" advAuto="0"/>
      <p:bldP spid="1311" grpId="2" animBg="1" advAuto="0"/>
      <p:bldP spid="1312" grpId="3" animBg="1" advAuto="0"/>
      <p:bldP spid="1312" grpId="4" animBg="1" advAuto="0"/>
      <p:bldP spid="1313" grpId="5"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5" name="elephant tails.jpg" descr="elephant tails.jpg"/>
          <p:cNvPicPr>
            <a:picLocks noChangeAspect="1"/>
          </p:cNvPicPr>
          <p:nvPr/>
        </p:nvPicPr>
        <p:blipFill>
          <a:blip r:embed="rId2"/>
          <a:stretch>
            <a:fillRect/>
          </a:stretch>
        </p:blipFill>
        <p:spPr>
          <a:xfrm>
            <a:off x="3570123" y="738862"/>
            <a:ext cx="17243754" cy="12238276"/>
          </a:xfrm>
          <a:prstGeom prst="rect">
            <a:avLst/>
          </a:prstGeom>
          <a:ln w="25400">
            <a:solidFill>
              <a:srgbClr val="FFFFFF"/>
            </a:solidFill>
          </a:ln>
        </p:spPr>
      </p:pic>
      <p:sp>
        <p:nvSpPr>
          <p:cNvPr id="1316" name="Oval"/>
          <p:cNvSpPr/>
          <p:nvPr/>
        </p:nvSpPr>
        <p:spPr>
          <a:xfrm rot="7306050">
            <a:off x="9897511" y="1151915"/>
            <a:ext cx="4579198" cy="9474201"/>
          </a:xfrm>
          <a:prstGeom prst="ellipse">
            <a:avLst/>
          </a:prstGeom>
          <a:ln w="254000">
            <a:solidFill>
              <a:srgbClr val="FF2600"/>
            </a:solidFill>
          </a:ln>
        </p:spPr>
        <p:txBody>
          <a:bodyPr lIns="50800" tIns="50800" rIns="50800" bIns="50800" anchor="ctr"/>
          <a:lstStyle/>
          <a:p>
            <a:pPr marL="40639" marR="40639" defTabSz="914400">
              <a:defRPr sz="2400">
                <a:uFill>
                  <a:solidFill>
                    <a:srgbClr val="000000"/>
                  </a:solidFill>
                </a:uFill>
                <a:latin typeface="Arial"/>
                <a:ea typeface="Arial"/>
                <a:cs typeface="Arial"/>
                <a:sym typeface="Aria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316"/>
                                        </p:tgtEl>
                                        <p:attrNameLst>
                                          <p:attrName>style.visibility</p:attrName>
                                        </p:attrNameLst>
                                      </p:cBhvr>
                                      <p:to>
                                        <p:strVal val="visible"/>
                                      </p:to>
                                    </p:set>
                                    <p:anim calcmode="lin" valueType="num">
                                      <p:cBhvr>
                                        <p:cTn id="7" dur="250" fill="hold"/>
                                        <p:tgtEl>
                                          <p:spTgt spid="1316"/>
                                        </p:tgtEl>
                                        <p:attrNameLst>
                                          <p:attrName>ppt_w</p:attrName>
                                        </p:attrNameLst>
                                      </p:cBhvr>
                                      <p:tavLst>
                                        <p:tav tm="0">
                                          <p:val>
                                            <p:fltVal val="0"/>
                                          </p:val>
                                        </p:tav>
                                        <p:tav tm="100000">
                                          <p:val>
                                            <p:strVal val="#ppt_w"/>
                                          </p:val>
                                        </p:tav>
                                      </p:tavLst>
                                    </p:anim>
                                    <p:anim calcmode="lin" valueType="num">
                                      <p:cBhvr>
                                        <p:cTn id="8" dur="250" fill="hold"/>
                                        <p:tgtEl>
                                          <p:spTgt spid="13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6" grpId="1"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2" name="hippo tail OH.jpg" descr="hippo tail OH.jpg"/>
          <p:cNvPicPr>
            <a:picLocks noChangeAspect="1"/>
          </p:cNvPicPr>
          <p:nvPr/>
        </p:nvPicPr>
        <p:blipFill>
          <a:blip r:embed="rId2"/>
          <a:stretch>
            <a:fillRect/>
          </a:stretch>
        </p:blipFill>
        <p:spPr>
          <a:xfrm>
            <a:off x="8682929" y="703630"/>
            <a:ext cx="7018142" cy="12308740"/>
          </a:xfrm>
          <a:prstGeom prst="rect">
            <a:avLst/>
          </a:prstGeom>
          <a:ln w="25400">
            <a:solidFill>
              <a:srgbClr val="FFFFFF"/>
            </a:solidFill>
          </a:ln>
        </p:spPr>
      </p:pic>
      <p:sp>
        <p:nvSpPr>
          <p:cNvPr id="1323" name="Oval"/>
          <p:cNvSpPr/>
          <p:nvPr/>
        </p:nvSpPr>
        <p:spPr>
          <a:xfrm>
            <a:off x="8330789" y="1649829"/>
            <a:ext cx="2670630" cy="4673601"/>
          </a:xfrm>
          <a:prstGeom prst="ellipse">
            <a:avLst/>
          </a:prstGeom>
          <a:ln w="254000">
            <a:solidFill>
              <a:srgbClr val="FF2600"/>
            </a:solidFill>
          </a:ln>
        </p:spPr>
        <p:txBody>
          <a:bodyPr lIns="50800" tIns="50800" rIns="50800" bIns="50800" anchor="ctr"/>
          <a:lstStyle/>
          <a:p>
            <a:pPr marL="40639" marR="40639" defTabSz="914400">
              <a:defRPr sz="2400">
                <a:uFill>
                  <a:solidFill>
                    <a:srgbClr val="000000"/>
                  </a:solidFill>
                </a:uFill>
                <a:latin typeface="Arial"/>
                <a:ea typeface="Arial"/>
                <a:cs typeface="Arial"/>
                <a:sym typeface="Aria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323"/>
                                        </p:tgtEl>
                                        <p:attrNameLst>
                                          <p:attrName>style.visibility</p:attrName>
                                        </p:attrNameLst>
                                      </p:cBhvr>
                                      <p:to>
                                        <p:strVal val="visible"/>
                                      </p:to>
                                    </p:set>
                                    <p:anim calcmode="lin" valueType="num">
                                      <p:cBhvr>
                                        <p:cTn id="7" dur="250" fill="hold"/>
                                        <p:tgtEl>
                                          <p:spTgt spid="1323"/>
                                        </p:tgtEl>
                                        <p:attrNameLst>
                                          <p:attrName>ppt_w</p:attrName>
                                        </p:attrNameLst>
                                      </p:cBhvr>
                                      <p:tavLst>
                                        <p:tav tm="0">
                                          <p:val>
                                            <p:fltVal val="0"/>
                                          </p:val>
                                        </p:tav>
                                        <p:tav tm="100000">
                                          <p:val>
                                            <p:strVal val="#ppt_w"/>
                                          </p:val>
                                        </p:tav>
                                      </p:tavLst>
                                    </p:anim>
                                    <p:anim calcmode="lin" valueType="num">
                                      <p:cBhvr>
                                        <p:cTn id="8" dur="250" fill="hold"/>
                                        <p:tgtEl>
                                          <p:spTgt spid="13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3"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8" name="DinoBooksSmall.jpg" descr="DinoBooksSmall.jpg"/>
          <p:cNvPicPr>
            <a:picLocks noChangeAspect="1"/>
          </p:cNvPicPr>
          <p:nvPr/>
        </p:nvPicPr>
        <p:blipFill>
          <a:blip r:embed="rId2"/>
          <a:stretch>
            <a:fillRect/>
          </a:stretch>
        </p:blipFill>
        <p:spPr>
          <a:xfrm>
            <a:off x="3581400" y="400050"/>
            <a:ext cx="17221200" cy="12915900"/>
          </a:xfrm>
          <a:prstGeom prst="rect">
            <a:avLst/>
          </a:prstGeom>
          <a:ln w="25400">
            <a:solidFill>
              <a:srgbClr val="FFFFFF"/>
            </a:solidFill>
            <a:miter lim="400000"/>
          </a:ln>
        </p:spPr>
      </p:pic>
      <p:grpSp>
        <p:nvGrpSpPr>
          <p:cNvPr id="931" name="Group"/>
          <p:cNvGrpSpPr/>
          <p:nvPr/>
        </p:nvGrpSpPr>
        <p:grpSpPr>
          <a:xfrm>
            <a:off x="16160877" y="8721158"/>
            <a:ext cx="4649825" cy="4580038"/>
            <a:chOff x="0" y="0"/>
            <a:chExt cx="4649823" cy="4580036"/>
          </a:xfrm>
        </p:grpSpPr>
        <p:sp>
          <p:nvSpPr>
            <p:cNvPr id="929" name="Rectangle"/>
            <p:cNvSpPr/>
            <p:nvPr/>
          </p:nvSpPr>
          <p:spPr>
            <a:xfrm>
              <a:off x="0" y="0"/>
              <a:ext cx="4649824" cy="4580037"/>
            </a:xfrm>
            <a:prstGeom prst="rect">
              <a:avLst/>
            </a:prstGeom>
            <a:blipFill rotWithShape="1">
              <a:blip r:embed="rId3"/>
              <a:srcRect/>
              <a:tile tx="0" ty="0" sx="100000" sy="100000" flip="none" algn="tl"/>
            </a:blipFill>
            <a:ln w="25400" cap="flat">
              <a:solidFill>
                <a:srgbClr val="FFFFFF"/>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30" name="And this is only…"/>
            <p:cNvSpPr txBox="1"/>
            <p:nvPr/>
          </p:nvSpPr>
          <p:spPr>
            <a:xfrm>
              <a:off x="214325" y="208694"/>
              <a:ext cx="4221174" cy="416264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p>
              <a:pPr algn="ctr">
                <a:defRPr sz="6300" b="1">
                  <a:solidFill>
                    <a:srgbClr val="FFFFFF"/>
                  </a:solidFill>
                  <a:latin typeface="Arial"/>
                  <a:ea typeface="Arial"/>
                  <a:cs typeface="Arial"/>
                  <a:sym typeface="Arial"/>
                </a:defRPr>
              </a:pPr>
              <a:r>
                <a:rPr lang="en-US" sz="6000" dirty="0" err="1"/>
                <a:t>Dhe</a:t>
              </a:r>
              <a:r>
                <a:rPr lang="en-US" sz="6000" dirty="0"/>
                <a:t> k</a:t>
              </a:r>
              <a:r>
                <a:rPr lang="en-US" sz="6000" i="1" dirty="0">
                  <a:solidFill>
                    <a:schemeClr val="bg1"/>
                  </a:solidFill>
                  <a:ea typeface="Arial"/>
                  <a:cs typeface="Arial" panose="020B0604020202020204" pitchFamily="34" charset="0"/>
                  <a:sym typeface="Arial"/>
                </a:rPr>
                <a:t>ë</a:t>
              </a:r>
              <a:r>
                <a:rPr lang="en-US" sz="6000" dirty="0"/>
                <a:t>to jan</a:t>
              </a:r>
              <a:r>
                <a:rPr lang="en-US" sz="6000" i="1" dirty="0">
                  <a:solidFill>
                    <a:schemeClr val="bg1"/>
                  </a:solidFill>
                  <a:ea typeface="Arial"/>
                  <a:cs typeface="Arial" panose="020B0604020202020204" pitchFamily="34" charset="0"/>
                  <a:sym typeface="Arial"/>
                </a:rPr>
                <a:t>ë</a:t>
              </a:r>
              <a:r>
                <a:rPr lang="en-US" sz="6000" dirty="0"/>
                <a:t> </a:t>
              </a:r>
              <a:r>
                <a:rPr lang="en-US" sz="6000" dirty="0" err="1"/>
                <a:t>vet</a:t>
              </a:r>
              <a:r>
                <a:rPr lang="en-US" sz="6000" i="1" dirty="0" err="1">
                  <a:solidFill>
                    <a:schemeClr val="bg1"/>
                  </a:solidFill>
                  <a:ea typeface="Arial"/>
                  <a:cs typeface="Arial" panose="020B0604020202020204" pitchFamily="34" charset="0"/>
                  <a:sym typeface="Arial"/>
                </a:rPr>
                <a:t>ë</a:t>
              </a:r>
              <a:r>
                <a:rPr lang="en-US" sz="6000" dirty="0" err="1"/>
                <a:t>m</a:t>
              </a:r>
              <a:r>
                <a:rPr lang="en-US" sz="6000" dirty="0"/>
                <a:t> </a:t>
              </a:r>
              <a:r>
                <a:rPr lang="en-US" sz="6000" dirty="0" err="1"/>
                <a:t>disa</a:t>
              </a:r>
              <a:r>
                <a:rPr lang="en-US" sz="6000" dirty="0"/>
                <a:t> </a:t>
              </a:r>
              <a:r>
                <a:rPr lang="en-US" sz="6000" dirty="0" err="1"/>
                <a:t>nga</a:t>
              </a:r>
              <a:r>
                <a:rPr lang="en-US" sz="6000" dirty="0"/>
                <a:t> </a:t>
              </a:r>
              <a:r>
                <a:rPr lang="en-US" sz="6000" dirty="0" err="1"/>
                <a:t>librat</a:t>
              </a:r>
              <a:r>
                <a:rPr lang="en-US" sz="6000" dirty="0"/>
                <a:t>. </a:t>
              </a:r>
              <a:endParaRPr sz="6000" dirty="0"/>
            </a:p>
          </p:txBody>
        </p:sp>
      </p:gr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9" name="Brachiosaur.jpg" descr="Brachiosaur.jpg"/>
          <p:cNvPicPr>
            <a:picLocks noChangeAspect="1"/>
          </p:cNvPicPr>
          <p:nvPr/>
        </p:nvPicPr>
        <p:blipFill>
          <a:blip r:embed="rId3"/>
          <a:stretch>
            <a:fillRect/>
          </a:stretch>
        </p:blipFill>
        <p:spPr>
          <a:xfrm>
            <a:off x="4318255" y="952692"/>
            <a:ext cx="15747490" cy="11810616"/>
          </a:xfrm>
          <a:prstGeom prst="rect">
            <a:avLst/>
          </a:prstGeom>
          <a:ln w="25400">
            <a:solidFill>
              <a:srgbClr val="FFFFFF"/>
            </a:solidFill>
          </a:ln>
          <a:effectLst>
            <a:outerShdw blurRad="190500" dist="8455" dir="5400000" rotWithShape="0">
              <a:srgbClr val="000000"/>
            </a:outerShdw>
          </a:effectLst>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3" name="pic.png" descr="pic.png"/>
          <p:cNvPicPr>
            <a:picLocks noChangeAspect="1"/>
          </p:cNvPicPr>
          <p:nvPr/>
        </p:nvPicPr>
        <p:blipFill>
          <a:blip r:embed="rId2"/>
          <a:srcRect l="12952" r="12952"/>
          <a:stretch>
            <a:fillRect/>
          </a:stretch>
        </p:blipFill>
        <p:spPr>
          <a:xfrm>
            <a:off x="3858418" y="531415"/>
            <a:ext cx="16666995" cy="12653065"/>
          </a:xfrm>
          <a:prstGeom prst="rect">
            <a:avLst/>
          </a:prstGeom>
          <a:ln w="25400">
            <a:solidFill>
              <a:srgbClr val="FFFFFF"/>
            </a:solidFill>
          </a:ln>
        </p:spPr>
      </p:pic>
      <p:sp>
        <p:nvSpPr>
          <p:cNvPr id="1334" name="What…"/>
          <p:cNvSpPr txBox="1"/>
          <p:nvPr/>
        </p:nvSpPr>
        <p:spPr>
          <a:xfrm>
            <a:off x="8172024" y="3691781"/>
            <a:ext cx="8321039" cy="343683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ctr" defTabSz="825500">
              <a:lnSpc>
                <a:spcPts val="13000"/>
              </a:lnSpc>
              <a:defRPr sz="16000">
                <a:latin typeface="Chalkboard"/>
                <a:ea typeface="Chalkboard"/>
                <a:cs typeface="Chalkboard"/>
                <a:sym typeface="Chalkboard"/>
              </a:defRPr>
            </a:pPr>
            <a:r>
              <a:rPr lang="en-US" sz="12000" b="1" dirty="0" err="1">
                <a:latin typeface="DejaVu Sans Condensed"/>
              </a:rPr>
              <a:t>Çfarë</a:t>
            </a:r>
            <a:r>
              <a:rPr lang="en-US" sz="12000" b="1" dirty="0">
                <a:latin typeface="DejaVu Sans Condensed"/>
              </a:rPr>
              <a:t> </a:t>
            </a:r>
          </a:p>
          <a:p>
            <a:pPr algn="ctr" defTabSz="825500">
              <a:lnSpc>
                <a:spcPts val="13000"/>
              </a:lnSpc>
              <a:defRPr sz="16000">
                <a:latin typeface="Chalkboard"/>
                <a:ea typeface="Chalkboard"/>
                <a:cs typeface="Chalkboard"/>
                <a:sym typeface="Chalkboard"/>
              </a:defRPr>
            </a:pPr>
            <a:r>
              <a:rPr lang="en-US" sz="12000" b="1" dirty="0" err="1">
                <a:latin typeface="DejaVu Sans Condensed"/>
              </a:rPr>
              <a:t>ndodhi</a:t>
            </a:r>
            <a:r>
              <a:rPr lang="en-US" sz="12000" b="1" dirty="0">
                <a:latin typeface="DejaVu Sans Condensed"/>
              </a:rPr>
              <a:t>?</a:t>
            </a:r>
            <a:endParaRPr sz="12000" b="1" dirty="0">
              <a:latin typeface="DejaVu Sans Condensed"/>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6" name="image.jpg" descr="image.jpg"/>
          <p:cNvPicPr>
            <a:picLocks/>
          </p:cNvPicPr>
          <p:nvPr/>
        </p:nvPicPr>
        <p:blipFill>
          <a:blip r:embed="rId2"/>
          <a:stretch>
            <a:fillRect/>
          </a:stretch>
        </p:blipFill>
        <p:spPr>
          <a:xfrm>
            <a:off x="0" y="0"/>
            <a:ext cx="24384000" cy="13716000"/>
          </a:xfrm>
          <a:prstGeom prst="rect">
            <a:avLst/>
          </a:prstGeom>
          <a:ln w="12700">
            <a:miter lim="400000"/>
          </a:ln>
        </p:spPr>
      </p:pic>
      <p:sp>
        <p:nvSpPr>
          <p:cNvPr id="2047" name="DEATH"/>
          <p:cNvSpPr txBox="1"/>
          <p:nvPr/>
        </p:nvSpPr>
        <p:spPr>
          <a:xfrm rot="20760000">
            <a:off x="6984826" y="2824051"/>
            <a:ext cx="7251701" cy="15388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defTabSz="914400">
              <a:buClr>
                <a:srgbClr val="FFFFFF"/>
              </a:buClr>
              <a:buFont typeface="Gill Sans"/>
              <a:defRPr sz="13000" b="1">
                <a:solidFill>
                  <a:srgbClr val="FFFFFF"/>
                </a:solidFill>
                <a:uFill>
                  <a:solidFill>
                    <a:srgbClr val="FFFFFF"/>
                  </a:solidFill>
                </a:uFill>
              </a:defRPr>
            </a:lvl1pPr>
          </a:lstStyle>
          <a:p>
            <a:pPr algn="ctr"/>
            <a:r>
              <a:rPr lang="sq-AL" sz="10000" dirty="0"/>
              <a:t>VDEKJE</a:t>
            </a:r>
            <a:endParaRPr sz="10000" dirty="0"/>
          </a:p>
        </p:txBody>
      </p:sp>
      <p:sp>
        <p:nvSpPr>
          <p:cNvPr id="2048" name="Suffering Disease Bloodshed"/>
          <p:cNvSpPr txBox="1"/>
          <p:nvPr/>
        </p:nvSpPr>
        <p:spPr>
          <a:xfrm rot="20760000">
            <a:off x="1063033" y="3885170"/>
            <a:ext cx="20662901" cy="110799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defTabSz="914400">
              <a:buClr>
                <a:srgbClr val="FFFFFF"/>
              </a:buClr>
              <a:buFont typeface="Gill Sans"/>
              <a:defRPr sz="7200" b="1">
                <a:solidFill>
                  <a:srgbClr val="FFFFFF"/>
                </a:solidFill>
                <a:uFill>
                  <a:solidFill>
                    <a:srgbClr val="FFFFFF"/>
                  </a:solidFill>
                </a:uFill>
              </a:defRPr>
            </a:lvl1pPr>
          </a:lstStyle>
          <a:p>
            <a:pPr algn="ctr"/>
            <a:r>
              <a:rPr lang="sq-AL" dirty="0"/>
              <a:t>Vuajte Sëmundje Gjakëderdhje</a:t>
            </a:r>
            <a:endParaRPr dirty="0"/>
          </a:p>
        </p:txBody>
      </p:sp>
      <p:sp>
        <p:nvSpPr>
          <p:cNvPr id="2049" name="SIN"/>
          <p:cNvSpPr txBox="1"/>
          <p:nvPr/>
        </p:nvSpPr>
        <p:spPr>
          <a:xfrm rot="1620000">
            <a:off x="8858748" y="9190499"/>
            <a:ext cx="5913477" cy="2000548"/>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defTabSz="914400">
              <a:buClr>
                <a:srgbClr val="FEFCF2"/>
              </a:buClr>
              <a:buFont typeface="Gill Sans"/>
              <a:defRPr sz="18900" b="1">
                <a:solidFill>
                  <a:srgbClr val="FEFCF2"/>
                </a:solidFill>
                <a:uFill>
                  <a:solidFill>
                    <a:srgbClr val="FEFCF2"/>
                  </a:solidFill>
                </a:uFill>
              </a:defRPr>
            </a:lvl1pPr>
          </a:lstStyle>
          <a:p>
            <a:r>
              <a:rPr lang="sq-AL" sz="13000" dirty="0"/>
              <a:t>Mëkati</a:t>
            </a:r>
            <a:endParaRPr sz="13000" dirty="0"/>
          </a:p>
        </p:txBody>
      </p:sp>
      <p:sp>
        <p:nvSpPr>
          <p:cNvPr id="2050" name="DEATH"/>
          <p:cNvSpPr txBox="1"/>
          <p:nvPr/>
        </p:nvSpPr>
        <p:spPr>
          <a:xfrm>
            <a:off x="16513246" y="8744834"/>
            <a:ext cx="2636940" cy="7694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defTabSz="914400">
              <a:buClr>
                <a:srgbClr val="FFFFFF"/>
              </a:buClr>
              <a:buFont typeface="Gill Sans"/>
              <a:defRPr sz="6000" b="1">
                <a:uFill>
                  <a:solidFill>
                    <a:srgbClr val="FFFFFF"/>
                  </a:solidFill>
                </a:uFill>
                <a:latin typeface="Times New Roman"/>
                <a:ea typeface="Times New Roman"/>
                <a:cs typeface="Times New Roman"/>
                <a:sym typeface="Times New Roman"/>
              </a:defRPr>
            </a:lvl1pPr>
          </a:lstStyle>
          <a:p>
            <a:r>
              <a:rPr lang="sq-AL" sz="5000" dirty="0"/>
              <a:t>VDEKJA</a:t>
            </a:r>
            <a:endParaRPr sz="5000" dirty="0"/>
          </a:p>
        </p:txBody>
      </p:sp>
      <p:sp>
        <p:nvSpPr>
          <p:cNvPr id="8" name="Rectangle">
            <a:extLst>
              <a:ext uri="{FF2B5EF4-FFF2-40B4-BE49-F238E27FC236}">
                <a16:creationId xmlns:a16="http://schemas.microsoft.com/office/drawing/2014/main" id="{22F2F6B5-46F8-4040-AC8D-8C9A382B7777}"/>
              </a:ext>
            </a:extLst>
          </p:cNvPr>
          <p:cNvSpPr/>
          <p:nvPr/>
        </p:nvSpPr>
        <p:spPr>
          <a:xfrm>
            <a:off x="-313267" y="-277144"/>
            <a:ext cx="24942800" cy="7305183"/>
          </a:xfrm>
          <a:prstGeom prst="rect">
            <a:avLst/>
          </a:prstGeom>
          <a:solidFill>
            <a:srgbClr val="000000"/>
          </a:solidFill>
        </p:spPr>
        <p:txBody>
          <a:bodyPr lIns="38100" tIns="38100" rIns="38100" bIns="38100" anchor="ctr"/>
          <a:lstStyle/>
          <a:p>
            <a:pPr algn="ctr" defTabSz="914400">
              <a:defRPr sz="1800">
                <a:solidFill>
                  <a:srgbClr val="FFFFFF"/>
                </a:solidFill>
                <a:uFill>
                  <a:solidFill>
                    <a:srgbClr val="FFFFFF"/>
                  </a:solidFill>
                </a:uFill>
                <a:latin typeface="Arial"/>
                <a:ea typeface="Arial"/>
                <a:cs typeface="Arial"/>
                <a:sym typeface="Arial"/>
              </a:defRPr>
            </a:pPr>
            <a:endParaRPr/>
          </a:p>
        </p:txBody>
      </p:sp>
    </p:spTree>
    <p:extLst>
      <p:ext uri="{BB962C8B-B14F-4D97-AF65-F5344CB8AC3E}">
        <p14:creationId xmlns:p14="http://schemas.microsoft.com/office/powerpoint/2010/main" val="2656605784"/>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iterate>
                                    <p:tmAbs val="0"/>
                                  </p:iterate>
                                  <p:childTnLst>
                                    <p:animEffect transition="out" filter="wipe(left)">
                                      <p:cBhvr>
                                        <p:cTn id="6" dur="500" fill="hold"/>
                                        <p:tgtEl>
                                          <p:spTgt spid="8"/>
                                        </p:tgtEl>
                                      </p:cBhvr>
                                    </p:animEffect>
                                    <p:set>
                                      <p:cBhvr>
                                        <p:cTn id="7"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3" name="Genesis 3:14"/>
          <p:cNvSpPr txBox="1"/>
          <p:nvPr/>
        </p:nvSpPr>
        <p:spPr>
          <a:xfrm>
            <a:off x="5937250" y="1172280"/>
            <a:ext cx="12509500" cy="1626086"/>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lvl1pPr marL="40639" marR="40639" algn="ctr" defTabSz="914400">
              <a:spcBef>
                <a:spcPts val="3100"/>
              </a:spcBef>
              <a:buClr>
                <a:srgbClr val="00F900"/>
              </a:buClr>
              <a:buFont typeface="Arial"/>
              <a:defRPr sz="9900">
                <a:solidFill>
                  <a:srgbClr val="00F900"/>
                </a:solidFill>
                <a:uFill>
                  <a:solidFill>
                    <a:srgbClr val="00F900"/>
                  </a:solidFill>
                </a:uFill>
                <a:latin typeface="DejaVu Sans Condensed"/>
                <a:ea typeface="DejaVu Sans Condensed"/>
                <a:cs typeface="DejaVu Sans Condensed"/>
                <a:sym typeface="DejaVu Sans Condensed"/>
              </a:defRPr>
            </a:lvl1pPr>
          </a:lstStyle>
          <a:p>
            <a:r>
              <a:rPr lang="en-US" dirty="0" err="1"/>
              <a:t>Zanafilla</a:t>
            </a:r>
            <a:r>
              <a:rPr dirty="0"/>
              <a:t> 3:14</a:t>
            </a:r>
          </a:p>
        </p:txBody>
      </p:sp>
      <p:sp>
        <p:nvSpPr>
          <p:cNvPr id="1344" name="The LORD God said to the serpent, “Because you have done this, cursed are you more than all cattle, and more than every beast of the field; on your belly you will go, and dust you will eat all the days of your life;”"/>
          <p:cNvSpPr txBox="1"/>
          <p:nvPr/>
        </p:nvSpPr>
        <p:spPr>
          <a:xfrm>
            <a:off x="2367148" y="3649266"/>
            <a:ext cx="19649706" cy="564257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p>
            <a:pPr eaLnBrk="1" hangingPunct="1">
              <a:defRPr/>
            </a:pPr>
            <a:r>
              <a:rPr lang="en-US" sz="7200" dirty="0">
                <a:solidFill>
                  <a:schemeClr val="bg1"/>
                </a:solidFill>
                <a:latin typeface="DejaVu Sans Condensed"/>
              </a:rPr>
              <a:t>Atëherë ZOTI </a:t>
            </a:r>
            <a:r>
              <a:rPr lang="en-US" sz="7200" dirty="0" err="1">
                <a:solidFill>
                  <a:schemeClr val="bg1"/>
                </a:solidFill>
                <a:latin typeface="DejaVu Sans Condensed"/>
              </a:rPr>
              <a:t>Perëndi</a:t>
            </a:r>
            <a:r>
              <a:rPr lang="en-US" sz="7200" dirty="0">
                <a:solidFill>
                  <a:schemeClr val="bg1"/>
                </a:solidFill>
                <a:latin typeface="DejaVu Sans Condensed"/>
              </a:rPr>
              <a:t> </a:t>
            </a:r>
            <a:r>
              <a:rPr lang="en-US" sz="7200" dirty="0" err="1">
                <a:solidFill>
                  <a:schemeClr val="bg1"/>
                </a:solidFill>
                <a:latin typeface="DejaVu Sans Condensed"/>
              </a:rPr>
              <a:t>i</a:t>
            </a:r>
            <a:r>
              <a:rPr lang="en-US" sz="7200" dirty="0">
                <a:solidFill>
                  <a:schemeClr val="bg1"/>
                </a:solidFill>
                <a:latin typeface="DejaVu Sans Condensed"/>
              </a:rPr>
              <a:t> </a:t>
            </a:r>
            <a:r>
              <a:rPr lang="en-US" sz="7200" dirty="0" err="1">
                <a:solidFill>
                  <a:schemeClr val="bg1"/>
                </a:solidFill>
                <a:latin typeface="DejaVu Sans Condensed"/>
              </a:rPr>
              <a:t>tha</a:t>
            </a:r>
            <a:r>
              <a:rPr lang="en-US" sz="7200" dirty="0">
                <a:solidFill>
                  <a:schemeClr val="bg1"/>
                </a:solidFill>
                <a:latin typeface="DejaVu Sans Condensed"/>
              </a:rPr>
              <a:t> </a:t>
            </a:r>
            <a:r>
              <a:rPr lang="en-US" sz="7200" dirty="0" err="1">
                <a:solidFill>
                  <a:schemeClr val="bg1"/>
                </a:solidFill>
                <a:latin typeface="DejaVu Sans Condensed"/>
              </a:rPr>
              <a:t>gjarprit</a:t>
            </a:r>
            <a:r>
              <a:rPr lang="en-US" sz="7200" dirty="0">
                <a:solidFill>
                  <a:schemeClr val="bg1"/>
                </a:solidFill>
                <a:latin typeface="DejaVu Sans Condensed"/>
              </a:rPr>
              <a:t>: "Me </a:t>
            </a:r>
            <a:r>
              <a:rPr lang="en-US" sz="7200" dirty="0" err="1">
                <a:solidFill>
                  <a:schemeClr val="bg1"/>
                </a:solidFill>
                <a:latin typeface="DejaVu Sans Condensed"/>
              </a:rPr>
              <a:t>qenë</a:t>
            </a:r>
            <a:r>
              <a:rPr lang="en-US" sz="7200" dirty="0">
                <a:solidFill>
                  <a:schemeClr val="bg1"/>
                </a:solidFill>
                <a:latin typeface="DejaVu Sans Condensed"/>
              </a:rPr>
              <a:t> se </a:t>
            </a:r>
            <a:r>
              <a:rPr lang="en-US" sz="7200" dirty="0" err="1">
                <a:solidFill>
                  <a:schemeClr val="bg1"/>
                </a:solidFill>
                <a:latin typeface="DejaVu Sans Condensed"/>
              </a:rPr>
              <a:t>bëre</a:t>
            </a:r>
            <a:r>
              <a:rPr lang="en-US" sz="7200" dirty="0">
                <a:solidFill>
                  <a:schemeClr val="bg1"/>
                </a:solidFill>
                <a:latin typeface="DejaVu Sans Condensed"/>
              </a:rPr>
              <a:t> </a:t>
            </a:r>
            <a:r>
              <a:rPr lang="en-US" sz="7200" dirty="0" err="1">
                <a:solidFill>
                  <a:schemeClr val="bg1"/>
                </a:solidFill>
                <a:latin typeface="DejaVu Sans Condensed"/>
              </a:rPr>
              <a:t>këtë</a:t>
            </a:r>
            <a:r>
              <a:rPr lang="en-US" sz="7200" dirty="0">
                <a:solidFill>
                  <a:schemeClr val="bg1"/>
                </a:solidFill>
                <a:latin typeface="DejaVu Sans Condensed"/>
              </a:rPr>
              <a:t> </a:t>
            </a:r>
            <a:r>
              <a:rPr lang="en-US" sz="7200" dirty="0" err="1">
                <a:solidFill>
                  <a:schemeClr val="bg1"/>
                </a:solidFill>
                <a:latin typeface="DejaVu Sans Condensed"/>
              </a:rPr>
              <a:t>gjë</a:t>
            </a:r>
            <a:r>
              <a:rPr lang="en-US" sz="7200" dirty="0">
                <a:solidFill>
                  <a:schemeClr val="bg1"/>
                </a:solidFill>
                <a:latin typeface="DejaVu Sans Condensed"/>
              </a:rPr>
              <a:t>, </a:t>
            </a:r>
            <a:r>
              <a:rPr lang="en-US" sz="7200" dirty="0" err="1">
                <a:solidFill>
                  <a:srgbClr val="FFFF00"/>
                </a:solidFill>
                <a:latin typeface="DejaVu Sans Condensed"/>
              </a:rPr>
              <a:t>qofsh</a:t>
            </a:r>
            <a:r>
              <a:rPr lang="en-US" sz="7200" dirty="0">
                <a:solidFill>
                  <a:srgbClr val="FFFF00"/>
                </a:solidFill>
                <a:latin typeface="DejaVu Sans Condensed"/>
              </a:rPr>
              <a:t> </a:t>
            </a:r>
            <a:r>
              <a:rPr lang="en-US" sz="7200" dirty="0" err="1">
                <a:solidFill>
                  <a:srgbClr val="FFFF00"/>
                </a:solidFill>
                <a:latin typeface="DejaVu Sans Condensed"/>
              </a:rPr>
              <a:t>i</a:t>
            </a:r>
            <a:r>
              <a:rPr lang="en-US" sz="7200" dirty="0">
                <a:solidFill>
                  <a:srgbClr val="FFFF00"/>
                </a:solidFill>
                <a:latin typeface="DejaVu Sans Condensed"/>
              </a:rPr>
              <a:t> </a:t>
            </a:r>
            <a:r>
              <a:rPr lang="en-US" sz="7200" dirty="0" err="1">
                <a:solidFill>
                  <a:srgbClr val="FFFF00"/>
                </a:solidFill>
                <a:latin typeface="DejaVu Sans Condensed"/>
              </a:rPr>
              <a:t>mallkuar</a:t>
            </a:r>
            <a:r>
              <a:rPr lang="en-US" sz="7200" dirty="0">
                <a:solidFill>
                  <a:srgbClr val="FFFF00"/>
                </a:solidFill>
                <a:latin typeface="DejaVu Sans Condensed"/>
              </a:rPr>
              <a:t> </a:t>
            </a:r>
            <a:r>
              <a:rPr lang="en-US" sz="7200" dirty="0" err="1">
                <a:solidFill>
                  <a:srgbClr val="FFFF00"/>
                </a:solidFill>
                <a:latin typeface="DejaVu Sans Condensed"/>
              </a:rPr>
              <a:t>ndër</a:t>
            </a:r>
            <a:r>
              <a:rPr lang="en-US" sz="7200" dirty="0">
                <a:solidFill>
                  <a:srgbClr val="FFFF00"/>
                </a:solidFill>
                <a:latin typeface="DejaVu Sans Condensed"/>
              </a:rPr>
              <a:t> </a:t>
            </a:r>
            <a:r>
              <a:rPr lang="en-US" sz="7200" dirty="0" err="1">
                <a:solidFill>
                  <a:srgbClr val="FFFF00"/>
                </a:solidFill>
                <a:latin typeface="DejaVu Sans Condensed"/>
              </a:rPr>
              <a:t>gjithë</a:t>
            </a:r>
            <a:r>
              <a:rPr lang="en-US" sz="7200" dirty="0">
                <a:solidFill>
                  <a:srgbClr val="FFFF00"/>
                </a:solidFill>
                <a:latin typeface="DejaVu Sans Condensed"/>
              </a:rPr>
              <a:t> </a:t>
            </a:r>
            <a:r>
              <a:rPr lang="en-US" sz="7200" dirty="0" err="1">
                <a:solidFill>
                  <a:srgbClr val="FFFF00"/>
                </a:solidFill>
                <a:latin typeface="DejaVu Sans Condensed"/>
              </a:rPr>
              <a:t>kafshët</a:t>
            </a:r>
            <a:r>
              <a:rPr lang="en-US" sz="7200" dirty="0">
                <a:solidFill>
                  <a:srgbClr val="FFFF00"/>
                </a:solidFill>
                <a:latin typeface="DejaVu Sans Condensed"/>
              </a:rPr>
              <a:t> </a:t>
            </a:r>
            <a:r>
              <a:rPr lang="en-US" sz="7200" dirty="0" err="1">
                <a:solidFill>
                  <a:srgbClr val="FFFF00"/>
                </a:solidFill>
                <a:latin typeface="DejaVu Sans Condensed"/>
              </a:rPr>
              <a:t>dhe</a:t>
            </a:r>
            <a:r>
              <a:rPr lang="en-US" sz="7200" dirty="0">
                <a:solidFill>
                  <a:srgbClr val="FFFF00"/>
                </a:solidFill>
                <a:latin typeface="DejaVu Sans Condensed"/>
              </a:rPr>
              <a:t> </a:t>
            </a:r>
            <a:r>
              <a:rPr lang="en-US" sz="7200" dirty="0" err="1">
                <a:solidFill>
                  <a:srgbClr val="FFFF00"/>
                </a:solidFill>
                <a:latin typeface="DejaVu Sans Condensed"/>
              </a:rPr>
              <a:t>tërë</a:t>
            </a:r>
            <a:r>
              <a:rPr lang="en-US" sz="7200" dirty="0">
                <a:solidFill>
                  <a:srgbClr val="FFFF00"/>
                </a:solidFill>
                <a:latin typeface="DejaVu Sans Condensed"/>
              </a:rPr>
              <a:t> </a:t>
            </a:r>
            <a:r>
              <a:rPr lang="en-US" sz="7200" dirty="0" err="1">
                <a:solidFill>
                  <a:srgbClr val="FFFF00"/>
                </a:solidFill>
                <a:latin typeface="DejaVu Sans Condensed"/>
              </a:rPr>
              <a:t>bishat</a:t>
            </a:r>
            <a:r>
              <a:rPr lang="en-US" sz="7200" dirty="0">
                <a:solidFill>
                  <a:srgbClr val="FFFF00"/>
                </a:solidFill>
                <a:latin typeface="DejaVu Sans Condensed"/>
              </a:rPr>
              <a:t> e </a:t>
            </a:r>
            <a:r>
              <a:rPr lang="en-US" sz="7200" dirty="0" err="1">
                <a:solidFill>
                  <a:srgbClr val="FFFF00"/>
                </a:solidFill>
                <a:latin typeface="DejaVu Sans Condensed"/>
              </a:rPr>
              <a:t>fushave</a:t>
            </a:r>
            <a:r>
              <a:rPr lang="en-US" sz="7200" dirty="0">
                <a:solidFill>
                  <a:schemeClr val="bg1"/>
                </a:solidFill>
                <a:latin typeface="DejaVu Sans Condensed"/>
              </a:rPr>
              <a:t>! Ti do të </a:t>
            </a:r>
            <a:r>
              <a:rPr lang="en-US" sz="7200" dirty="0" err="1">
                <a:solidFill>
                  <a:schemeClr val="bg1"/>
                </a:solidFill>
                <a:latin typeface="DejaVu Sans Condensed"/>
              </a:rPr>
              <a:t>ecësh</a:t>
            </a:r>
            <a:r>
              <a:rPr lang="en-US" sz="7200" dirty="0">
                <a:solidFill>
                  <a:schemeClr val="bg1"/>
                </a:solidFill>
                <a:latin typeface="DejaVu Sans Condensed"/>
              </a:rPr>
              <a:t> </a:t>
            </a:r>
            <a:r>
              <a:rPr lang="en-US" sz="7200" dirty="0" err="1">
                <a:solidFill>
                  <a:schemeClr val="bg1"/>
                </a:solidFill>
                <a:latin typeface="DejaVu Sans Condensed"/>
              </a:rPr>
              <a:t>mbi</a:t>
            </a:r>
            <a:r>
              <a:rPr lang="en-US" sz="7200" dirty="0">
                <a:solidFill>
                  <a:schemeClr val="bg1"/>
                </a:solidFill>
                <a:latin typeface="DejaVu Sans Condensed"/>
              </a:rPr>
              <a:t> </a:t>
            </a:r>
            <a:r>
              <a:rPr lang="en-US" sz="7200" dirty="0" err="1">
                <a:solidFill>
                  <a:schemeClr val="bg1"/>
                </a:solidFill>
                <a:latin typeface="DejaVu Sans Condensed"/>
              </a:rPr>
              <a:t>barkun</a:t>
            </a:r>
            <a:r>
              <a:rPr lang="en-US" sz="7200" dirty="0">
                <a:solidFill>
                  <a:schemeClr val="bg1"/>
                </a:solidFill>
                <a:latin typeface="DejaVu Sans Condensed"/>
              </a:rPr>
              <a:t> </a:t>
            </a:r>
            <a:r>
              <a:rPr lang="en-US" sz="7200" dirty="0" err="1">
                <a:solidFill>
                  <a:schemeClr val="bg1"/>
                </a:solidFill>
                <a:latin typeface="DejaVu Sans Condensed"/>
              </a:rPr>
              <a:t>tënd</a:t>
            </a:r>
            <a:r>
              <a:rPr lang="en-US" sz="7200" dirty="0">
                <a:solidFill>
                  <a:schemeClr val="bg1"/>
                </a:solidFill>
                <a:latin typeface="DejaVu Sans Condensed"/>
              </a:rPr>
              <a:t> </a:t>
            </a:r>
            <a:r>
              <a:rPr lang="en-US" sz="7200" dirty="0" err="1">
                <a:solidFill>
                  <a:schemeClr val="bg1"/>
                </a:solidFill>
                <a:latin typeface="DejaVu Sans Condensed"/>
              </a:rPr>
              <a:t>dhe</a:t>
            </a:r>
            <a:r>
              <a:rPr lang="en-US" sz="7200" dirty="0">
                <a:solidFill>
                  <a:schemeClr val="bg1"/>
                </a:solidFill>
                <a:latin typeface="DejaVu Sans Condensed"/>
              </a:rPr>
              <a:t> do të hash </a:t>
            </a:r>
            <a:r>
              <a:rPr lang="en-US" sz="7200" dirty="0" err="1">
                <a:solidFill>
                  <a:schemeClr val="bg1"/>
                </a:solidFill>
                <a:latin typeface="DejaVu Sans Condensed"/>
              </a:rPr>
              <a:t>pluhur</a:t>
            </a:r>
            <a:r>
              <a:rPr lang="en-US" sz="7200" dirty="0">
                <a:solidFill>
                  <a:schemeClr val="bg1"/>
                </a:solidFill>
                <a:latin typeface="DejaVu Sans Condensed"/>
              </a:rPr>
              <a:t> </a:t>
            </a:r>
            <a:r>
              <a:rPr lang="en-US" sz="7200" dirty="0" err="1">
                <a:solidFill>
                  <a:schemeClr val="bg1"/>
                </a:solidFill>
                <a:latin typeface="DejaVu Sans Condensed"/>
              </a:rPr>
              <a:t>gjithë</a:t>
            </a:r>
            <a:r>
              <a:rPr lang="en-US" sz="7200" dirty="0">
                <a:solidFill>
                  <a:schemeClr val="bg1"/>
                </a:solidFill>
                <a:latin typeface="DejaVu Sans Condensed"/>
              </a:rPr>
              <a:t> </a:t>
            </a:r>
            <a:r>
              <a:rPr lang="en-US" sz="7200" dirty="0" err="1">
                <a:solidFill>
                  <a:schemeClr val="bg1"/>
                </a:solidFill>
                <a:latin typeface="DejaVu Sans Condensed"/>
              </a:rPr>
              <a:t>ditët</a:t>
            </a:r>
            <a:r>
              <a:rPr lang="en-US" sz="7200" dirty="0">
                <a:solidFill>
                  <a:schemeClr val="bg1"/>
                </a:solidFill>
                <a:latin typeface="DejaVu Sans Condensed"/>
              </a:rPr>
              <a:t> e </a:t>
            </a:r>
            <a:r>
              <a:rPr lang="en-US" sz="7200" dirty="0" err="1">
                <a:solidFill>
                  <a:schemeClr val="bg1"/>
                </a:solidFill>
                <a:latin typeface="DejaVu Sans Condensed"/>
              </a:rPr>
              <a:t>jetës</a:t>
            </a:r>
            <a:r>
              <a:rPr lang="en-US" sz="7200" dirty="0">
                <a:solidFill>
                  <a:schemeClr val="bg1"/>
                </a:solidFill>
                <a:latin typeface="DejaVu Sans Condensed"/>
              </a:rPr>
              <a:t> sate. </a:t>
            </a:r>
            <a:endParaRPr lang="en-US" sz="7200" dirty="0">
              <a:solidFill>
                <a:schemeClr val="bg1"/>
              </a:solidFill>
              <a:latin typeface="DejaVu Sans Condensed"/>
              <a:cs typeface="Arial" panose="020B0604020202020204" pitchFamily="34" charset="0"/>
            </a:endParaRP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8" name="Paper_Red_GeneralBG.jpg" descr="Paper_Red_GeneralBG.jpg"/>
          <p:cNvPicPr>
            <a:picLocks/>
          </p:cNvPicPr>
          <p:nvPr/>
        </p:nvPicPr>
        <p:blipFill>
          <a:blip r:embed="rId3"/>
          <a:stretch>
            <a:fillRect/>
          </a:stretch>
        </p:blipFill>
        <p:spPr>
          <a:xfrm>
            <a:off x="0" y="0"/>
            <a:ext cx="24384000" cy="13716000"/>
          </a:xfrm>
          <a:prstGeom prst="rect">
            <a:avLst/>
          </a:prstGeom>
          <a:ln w="12700">
            <a:miter lim="400000"/>
          </a:ln>
        </p:spPr>
      </p:pic>
      <p:pic>
        <p:nvPicPr>
          <p:cNvPr id="1349" name="Sin_Romans822_NoText.jpg" descr="Sin_Romans822_NoText.jpg"/>
          <p:cNvPicPr>
            <a:picLocks/>
          </p:cNvPicPr>
          <p:nvPr/>
        </p:nvPicPr>
        <p:blipFill>
          <a:blip r:embed="rId4"/>
          <a:stretch>
            <a:fillRect/>
          </a:stretch>
        </p:blipFill>
        <p:spPr>
          <a:xfrm>
            <a:off x="0" y="0"/>
            <a:ext cx="24384000" cy="13716000"/>
          </a:xfrm>
          <a:prstGeom prst="rect">
            <a:avLst/>
          </a:prstGeom>
          <a:ln w="12700">
            <a:miter lim="400000"/>
          </a:ln>
        </p:spPr>
      </p:pic>
      <p:sp>
        <p:nvSpPr>
          <p:cNvPr id="1350" name="Circle"/>
          <p:cNvSpPr/>
          <p:nvPr/>
        </p:nvSpPr>
        <p:spPr>
          <a:xfrm>
            <a:off x="6178550" y="273050"/>
            <a:ext cx="12052300" cy="12052300"/>
          </a:xfrm>
          <a:prstGeom prst="ellipse">
            <a:avLst/>
          </a:prstGeom>
          <a:solidFill>
            <a:srgbClr val="000000">
              <a:alpha val="60000"/>
            </a:srgbClr>
          </a:solidFill>
          <a:ln w="25400">
            <a:solidFill>
              <a:srgbClr val="000000">
                <a:alpha val="60000"/>
              </a:srgbClr>
            </a:solidFill>
          </a:ln>
        </p:spPr>
        <p:txBody>
          <a:bodyPr lIns="50800" tIns="50800" rIns="50800" bIns="50800" anchor="ctr"/>
          <a:lstStyle/>
          <a:p>
            <a:pPr marL="40639" marR="40639" algn="ctr" defTabSz="914400">
              <a:defRPr sz="5600">
                <a:uFill>
                  <a:solidFill>
                    <a:srgbClr val="000000"/>
                  </a:solidFill>
                </a:uFill>
                <a:latin typeface="Gill Sans"/>
                <a:ea typeface="Gill Sans"/>
                <a:cs typeface="Gill Sans"/>
                <a:sym typeface="Gill Sans"/>
              </a:defRPr>
            </a:pPr>
            <a:endParaRPr/>
          </a:p>
        </p:txBody>
      </p:sp>
      <p:sp>
        <p:nvSpPr>
          <p:cNvPr id="1351" name="SIN"/>
          <p:cNvSpPr txBox="1"/>
          <p:nvPr/>
        </p:nvSpPr>
        <p:spPr>
          <a:xfrm>
            <a:off x="6697662" y="4880968"/>
            <a:ext cx="11049001" cy="3077766"/>
          </a:xfrm>
          <a:prstGeom prst="rect">
            <a:avLst/>
          </a:prstGeom>
          <a:ln w="12700">
            <a:miter lim="400000"/>
          </a:ln>
          <a:effectLst>
            <a:outerShdw blurRad="63500" dist="12700" dir="5400000" rotWithShape="0">
              <a:srgbClr val="000000">
                <a:alpha val="72999"/>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algn="ctr" defTabSz="914400">
              <a:buClr>
                <a:srgbClr val="FECB3E"/>
              </a:buClr>
              <a:buFont typeface="DejaVu Sans"/>
              <a:defRPr sz="32500" b="1">
                <a:solidFill>
                  <a:srgbClr val="FECB3E"/>
                </a:solidFill>
                <a:effectLst>
                  <a:outerShdw blurRad="12700" dist="215900" dir="2700000" rotWithShape="0">
                    <a:srgbClr val="000000"/>
                  </a:outerShdw>
                </a:effectLst>
                <a:uFill>
                  <a:solidFill>
                    <a:srgbClr val="FECB3E"/>
                  </a:solidFill>
                </a:uFill>
                <a:latin typeface="DejaVu Sans"/>
                <a:ea typeface="DejaVu Sans"/>
                <a:cs typeface="DejaVu Sans"/>
                <a:sym typeface="DejaVu Sans"/>
              </a:defRPr>
            </a:lvl1pPr>
          </a:lstStyle>
          <a:p>
            <a:r>
              <a:rPr lang="en-US" sz="20000" dirty="0"/>
              <a:t>MEKATI</a:t>
            </a:r>
            <a:endParaRPr sz="20000" dirty="0"/>
          </a:p>
        </p:txBody>
      </p:sp>
      <p:sp>
        <p:nvSpPr>
          <p:cNvPr id="1352" name="For we know that the whole creation groans and suffers"/>
          <p:cNvSpPr txBox="1">
            <a:spLocks noGrp="1"/>
          </p:cNvSpPr>
          <p:nvPr>
            <p:ph type="title" idx="4294967295"/>
          </p:nvPr>
        </p:nvSpPr>
        <p:spPr>
          <a:xfrm>
            <a:off x="1465580" y="1816100"/>
            <a:ext cx="4736782" cy="10071100"/>
          </a:xfrm>
          <a:prstGeom prst="rect">
            <a:avLst/>
          </a:prstGeom>
        </p:spPr>
        <p:txBody>
          <a:bodyPr lIns="50800" tIns="50800" rIns="50800" bIns="50800" anchor="ctr"/>
          <a:lstStyle>
            <a:lvl1pPr>
              <a:lnSpc>
                <a:spcPct val="130000"/>
              </a:lnSpc>
              <a:defRPr sz="7200">
                <a:solidFill>
                  <a:srgbClr val="FFFFFF"/>
                </a:solidFill>
                <a:latin typeface="DejaVu Sans"/>
                <a:ea typeface="DejaVu Sans"/>
                <a:cs typeface="DejaVu Sans"/>
                <a:sym typeface="DejaVu Sans"/>
              </a:defRPr>
            </a:lvl1pPr>
          </a:lstStyle>
          <a:p>
            <a:pPr eaLnBrk="1" hangingPunct="1">
              <a:lnSpc>
                <a:spcPts val="9000"/>
              </a:lnSpc>
              <a:defRPr/>
            </a:pPr>
            <a:r>
              <a:rPr lang="en-US" sz="8000" dirty="0">
                <a:solidFill>
                  <a:schemeClr val="bg1"/>
                </a:solidFill>
                <a:latin typeface="DejaVu Sans Condensed"/>
              </a:rPr>
              <a:t>Se ne e </a:t>
            </a:r>
            <a:br>
              <a:rPr lang="en-US" sz="8000" dirty="0">
                <a:solidFill>
                  <a:schemeClr val="bg1"/>
                </a:solidFill>
                <a:latin typeface="DejaVu Sans Condensed"/>
              </a:rPr>
            </a:br>
            <a:r>
              <a:rPr lang="en-US" sz="8000" dirty="0" err="1">
                <a:solidFill>
                  <a:schemeClr val="bg1"/>
                </a:solidFill>
                <a:latin typeface="DejaVu Sans Condensed"/>
              </a:rPr>
              <a:t>dimë</a:t>
            </a:r>
            <a:r>
              <a:rPr lang="en-US" sz="8000" dirty="0">
                <a:solidFill>
                  <a:schemeClr val="bg1"/>
                </a:solidFill>
                <a:latin typeface="DejaVu Sans Condensed"/>
              </a:rPr>
              <a:t> </a:t>
            </a:r>
            <a:br>
              <a:rPr lang="en-US" sz="8000" dirty="0">
                <a:solidFill>
                  <a:schemeClr val="bg1"/>
                </a:solidFill>
                <a:latin typeface="DejaVu Sans Condensed"/>
              </a:rPr>
            </a:br>
            <a:r>
              <a:rPr lang="en-US" sz="8000" dirty="0" err="1">
                <a:solidFill>
                  <a:schemeClr val="bg1"/>
                </a:solidFill>
                <a:latin typeface="DejaVu Sans Condensed"/>
              </a:rPr>
              <a:t>që</a:t>
            </a:r>
            <a:r>
              <a:rPr lang="en-US" sz="8000" dirty="0">
                <a:solidFill>
                  <a:schemeClr val="bg1"/>
                </a:solidFill>
                <a:latin typeface="DejaVu Sans Condensed"/>
              </a:rPr>
              <a:t> </a:t>
            </a:r>
            <a:r>
              <a:rPr lang="en-US" sz="8000" dirty="0" err="1">
                <a:solidFill>
                  <a:schemeClr val="bg1"/>
                </a:solidFill>
                <a:latin typeface="DejaVu Sans Condensed"/>
              </a:rPr>
              <a:t>gjithë</a:t>
            </a:r>
            <a:r>
              <a:rPr lang="en-US" sz="8000" dirty="0">
                <a:solidFill>
                  <a:schemeClr val="bg1"/>
                </a:solidFill>
                <a:latin typeface="DejaVu Sans Condensed"/>
              </a:rPr>
              <a:t> </a:t>
            </a:r>
            <a:br>
              <a:rPr lang="en-US" sz="8000" dirty="0">
                <a:solidFill>
                  <a:schemeClr val="bg1"/>
                </a:solidFill>
                <a:latin typeface="DejaVu Sans Condensed"/>
              </a:rPr>
            </a:br>
            <a:r>
              <a:rPr lang="en-US" sz="8000" dirty="0" err="1">
                <a:solidFill>
                  <a:schemeClr val="bg1"/>
                </a:solidFill>
                <a:latin typeface="DejaVu Sans Condensed"/>
              </a:rPr>
              <a:t>krijimi</a:t>
            </a:r>
            <a:r>
              <a:rPr lang="en-US" sz="8000" dirty="0">
                <a:solidFill>
                  <a:schemeClr val="bg1"/>
                </a:solidFill>
                <a:latin typeface="DejaVu Sans Condensed"/>
              </a:rPr>
              <a:t> </a:t>
            </a:r>
            <a:r>
              <a:rPr lang="en-US" sz="8000" dirty="0" err="1">
                <a:solidFill>
                  <a:schemeClr val="bg1"/>
                </a:solidFill>
                <a:latin typeface="DejaVu Sans Condensed"/>
              </a:rPr>
              <a:t>rënkon</a:t>
            </a:r>
            <a:endParaRPr lang="en-US" sz="8000" dirty="0">
              <a:solidFill>
                <a:schemeClr val="bg1"/>
              </a:solidFill>
              <a:latin typeface="DejaVu Sans Condensed"/>
            </a:endParaRPr>
          </a:p>
        </p:txBody>
      </p:sp>
      <p:sp>
        <p:nvSpPr>
          <p:cNvPr id="1353" name="the pains of childbirth  together until now.…"/>
          <p:cNvSpPr txBox="1"/>
          <p:nvPr/>
        </p:nvSpPr>
        <p:spPr>
          <a:xfrm>
            <a:off x="17602199" y="3001436"/>
            <a:ext cx="6184900" cy="100711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algn="r" eaLnBrk="1" hangingPunct="1">
              <a:lnSpc>
                <a:spcPts val="9000"/>
              </a:lnSpc>
              <a:spcBef>
                <a:spcPct val="50000"/>
              </a:spcBef>
              <a:defRPr/>
            </a:pPr>
            <a:r>
              <a:rPr lang="en-US" sz="80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Dhe </a:t>
            </a:r>
            <a:r>
              <a:rPr lang="en-US" sz="8000" dirty="0" err="1">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vuan</a:t>
            </a:r>
            <a:r>
              <a:rPr lang="en-US" sz="80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en-US" sz="8000" dirty="0" err="1">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dhimbjet</a:t>
            </a:r>
            <a:r>
              <a:rPr lang="en-US" sz="80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 e </a:t>
            </a:r>
            <a:r>
              <a:rPr lang="en-US" sz="8000" dirty="0" err="1">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lindjes</a:t>
            </a:r>
            <a:r>
              <a:rPr lang="en-US" sz="80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en-US" sz="8000" dirty="0" err="1">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së</a:t>
            </a:r>
            <a:r>
              <a:rPr lang="en-US" sz="80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en-US" sz="8000" dirty="0" err="1">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bashku</a:t>
            </a:r>
            <a:r>
              <a:rPr lang="en-US" sz="80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en-US" sz="8000" dirty="0" err="1">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deri</a:t>
            </a:r>
            <a:r>
              <a:rPr lang="en-US" sz="80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en-US" sz="8000" dirty="0" err="1">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tani</a:t>
            </a:r>
            <a:r>
              <a:rPr lang="en-US" sz="80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a:t>
            </a:r>
          </a:p>
          <a:p>
            <a:pPr algn="r" eaLnBrk="1" hangingPunct="1">
              <a:lnSpc>
                <a:spcPts val="9000"/>
              </a:lnSpc>
              <a:spcBef>
                <a:spcPct val="50000"/>
              </a:spcBef>
              <a:defRPr/>
            </a:pPr>
            <a:r>
              <a:rPr lang="en-US" sz="8000" dirty="0" err="1">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Romakët</a:t>
            </a:r>
            <a:r>
              <a:rPr lang="en-US" sz="80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 8:22</a:t>
            </a:r>
            <a:endParaRPr dirty="0">
              <a:latin typeface="DejaVu Sans Condensed" panose="020B0606030804020204" pitchFamily="34" charset="2"/>
              <a:ea typeface="DejaVu Sans Condensed" panose="020B0606030804020204" pitchFamily="34" charset="2"/>
              <a:cs typeface="DejaVu Sans Condensed" panose="020B0606030804020204" pitchFamily="34" charset="2"/>
            </a:endParaRP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7" name="image.png" descr="image.png"/>
          <p:cNvPicPr>
            <a:picLocks noChangeAspect="1"/>
          </p:cNvPicPr>
          <p:nvPr/>
        </p:nvPicPr>
        <p:blipFill>
          <a:blip r:embed="rId3"/>
          <a:stretch>
            <a:fillRect/>
          </a:stretch>
        </p:blipFill>
        <p:spPr>
          <a:xfrm>
            <a:off x="3862337" y="610753"/>
            <a:ext cx="16659326" cy="12494494"/>
          </a:xfrm>
          <a:prstGeom prst="rect">
            <a:avLst/>
          </a:prstGeom>
          <a:ln w="38100">
            <a:solidFill>
              <a:srgbClr val="000000"/>
            </a:solidFill>
            <a:miter lim="400000"/>
          </a:ln>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 name="TREX 150.jpg" descr="TREX 150.jpg"/>
          <p:cNvPicPr>
            <a:picLocks noChangeAspect="1"/>
          </p:cNvPicPr>
          <p:nvPr/>
        </p:nvPicPr>
        <p:blipFill>
          <a:blip r:embed="rId3"/>
          <a:stretch>
            <a:fillRect/>
          </a:stretch>
        </p:blipFill>
        <p:spPr>
          <a:xfrm>
            <a:off x="13231" y="0"/>
            <a:ext cx="24357539" cy="13716000"/>
          </a:xfrm>
          <a:prstGeom prst="rect">
            <a:avLst/>
          </a:prstGeom>
          <a:ln w="12700">
            <a:miter lim="400000"/>
          </a:ln>
        </p:spPr>
      </p:pic>
      <p:sp>
        <p:nvSpPr>
          <p:cNvPr id="1362" name="Cancer"/>
          <p:cNvSpPr txBox="1"/>
          <p:nvPr/>
        </p:nvSpPr>
        <p:spPr>
          <a:xfrm>
            <a:off x="3371867" y="7222540"/>
            <a:ext cx="3771866" cy="130292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825500">
              <a:defRPr sz="7800" b="1">
                <a:solidFill>
                  <a:srgbClr val="FFFFFF"/>
                </a:solidFill>
                <a:latin typeface="Myriad Pro"/>
                <a:ea typeface="Myriad Pro"/>
                <a:cs typeface="Myriad Pro"/>
                <a:sym typeface="Myriad Pro"/>
              </a:defRPr>
            </a:lvl1pPr>
          </a:lstStyle>
          <a:p>
            <a:r>
              <a:rPr lang="en-US" dirty="0" err="1"/>
              <a:t>K</a:t>
            </a:r>
            <a:r>
              <a:rPr dirty="0" err="1"/>
              <a:t>ancer</a:t>
            </a:r>
            <a:r>
              <a:rPr lang="en-US" dirty="0" err="1"/>
              <a:t>i</a:t>
            </a:r>
            <a:endParaRPr dirty="0"/>
          </a:p>
        </p:txBody>
      </p:sp>
      <p:sp>
        <p:nvSpPr>
          <p:cNvPr id="1363" name="Brain Tumors"/>
          <p:cNvSpPr txBox="1"/>
          <p:nvPr/>
        </p:nvSpPr>
        <p:spPr>
          <a:xfrm>
            <a:off x="9468462" y="1304340"/>
            <a:ext cx="6767878" cy="130292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825500">
              <a:defRPr sz="7800" b="1">
                <a:solidFill>
                  <a:srgbClr val="FFFFFF"/>
                </a:solidFill>
                <a:latin typeface="Myriad Pro"/>
                <a:ea typeface="Myriad Pro"/>
                <a:cs typeface="Myriad Pro"/>
                <a:sym typeface="Myriad Pro"/>
              </a:defRPr>
            </a:lvl1pPr>
          </a:lstStyle>
          <a:p>
            <a:r>
              <a:rPr dirty="0"/>
              <a:t> Tumor</a:t>
            </a:r>
            <a:r>
              <a:rPr lang="en-US" dirty="0"/>
              <a:t> </a:t>
            </a:r>
            <a:r>
              <a:rPr lang="en-US" dirty="0" err="1"/>
              <a:t>në</a:t>
            </a:r>
            <a:r>
              <a:rPr lang="en-US" dirty="0"/>
              <a:t> </a:t>
            </a:r>
            <a:r>
              <a:rPr lang="en-US" dirty="0" err="1"/>
              <a:t>tru</a:t>
            </a:r>
            <a:endParaRPr dirty="0"/>
          </a:p>
        </p:txBody>
      </p:sp>
      <p:sp>
        <p:nvSpPr>
          <p:cNvPr id="1364" name="Arthritis"/>
          <p:cNvSpPr txBox="1"/>
          <p:nvPr/>
        </p:nvSpPr>
        <p:spPr>
          <a:xfrm>
            <a:off x="6777413" y="9152940"/>
            <a:ext cx="2548776" cy="130292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825500">
              <a:defRPr sz="7800" b="1">
                <a:solidFill>
                  <a:srgbClr val="FFFFFF"/>
                </a:solidFill>
                <a:latin typeface="Myriad Pro"/>
                <a:ea typeface="Myriad Pro"/>
                <a:cs typeface="Myriad Pro"/>
                <a:sym typeface="Myriad Pro"/>
              </a:defRPr>
            </a:lvl1pPr>
          </a:lstStyle>
          <a:p>
            <a:r>
              <a:rPr lang="en-US" dirty="0" err="1"/>
              <a:t>Artrit</a:t>
            </a:r>
            <a:endParaRPr dirty="0"/>
          </a:p>
        </p:txBody>
      </p:sp>
      <p:sp>
        <p:nvSpPr>
          <p:cNvPr id="1365" name="Broken…"/>
          <p:cNvSpPr txBox="1"/>
          <p:nvPr/>
        </p:nvSpPr>
        <p:spPr>
          <a:xfrm>
            <a:off x="16597808" y="6751129"/>
            <a:ext cx="7772962" cy="94282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825500">
              <a:lnSpc>
                <a:spcPct val="70000"/>
              </a:lnSpc>
              <a:defRPr sz="7800" b="1">
                <a:solidFill>
                  <a:srgbClr val="FFFFFF"/>
                </a:solidFill>
                <a:latin typeface="Myriad Pro"/>
                <a:ea typeface="Myriad Pro"/>
                <a:cs typeface="Myriad Pro"/>
                <a:sym typeface="Myriad Pro"/>
              </a:defRPr>
            </a:pPr>
            <a:r>
              <a:rPr lang="en-US" dirty="0" err="1"/>
              <a:t>Kocka</a:t>
            </a:r>
            <a:r>
              <a:rPr lang="en-US" dirty="0"/>
              <a:t> të </a:t>
            </a:r>
            <a:r>
              <a:rPr lang="en-US" dirty="0" err="1"/>
              <a:t>thyera</a:t>
            </a:r>
            <a:endParaRPr dirty="0"/>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9" name="Pre flood violence .jpg" descr="Pre flood violence .jpg"/>
          <p:cNvPicPr>
            <a:picLocks/>
          </p:cNvPicPr>
          <p:nvPr/>
        </p:nvPicPr>
        <p:blipFill>
          <a:blip r:embed="rId3"/>
          <a:stretch>
            <a:fillRect/>
          </a:stretch>
        </p:blipFill>
        <p:spPr>
          <a:xfrm>
            <a:off x="1185491" y="1208605"/>
            <a:ext cx="22013018" cy="11298790"/>
          </a:xfrm>
          <a:prstGeom prst="rect">
            <a:avLst/>
          </a:prstGeom>
          <a:ln w="25400">
            <a:solidFill>
              <a:srgbClr val="FFFFFF"/>
            </a:solidFill>
            <a:miter lim="400000"/>
          </a:ln>
        </p:spPr>
      </p:pic>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3" name="123 animals into ark.jpg" descr="123 animals into ark.jpg"/>
          <p:cNvPicPr>
            <a:picLocks noChangeAspect="1"/>
          </p:cNvPicPr>
          <p:nvPr/>
        </p:nvPicPr>
        <p:blipFill>
          <a:blip r:embed="rId3"/>
          <a:stretch>
            <a:fillRect/>
          </a:stretch>
        </p:blipFill>
        <p:spPr>
          <a:xfrm>
            <a:off x="2274658" y="439274"/>
            <a:ext cx="19834684" cy="12837452"/>
          </a:xfrm>
          <a:prstGeom prst="rect">
            <a:avLst/>
          </a:prstGeom>
          <a:ln w="12700">
            <a:miter lim="400000"/>
          </a:ln>
        </p:spPr>
      </p:pic>
      <p:sp>
        <p:nvSpPr>
          <p:cNvPr id="1374" name="Two of every kind of land animal &amp; bird"/>
          <p:cNvSpPr txBox="1"/>
          <p:nvPr/>
        </p:nvSpPr>
        <p:spPr>
          <a:xfrm>
            <a:off x="4064000" y="1524000"/>
            <a:ext cx="6706613" cy="453457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marL="40639" marR="40639" defTabSz="914400">
              <a:spcBef>
                <a:spcPts val="2200"/>
              </a:spcBef>
              <a:buClr>
                <a:srgbClr val="000000"/>
              </a:buClr>
              <a:buFont typeface="Arial"/>
              <a:defRPr sz="7200" b="1">
                <a:uFill>
                  <a:solidFill>
                    <a:srgbClr val="000000"/>
                  </a:solidFill>
                </a:uFill>
                <a:latin typeface="DejaVu Sans Condensed"/>
                <a:ea typeface="DejaVu Sans Condensed"/>
                <a:cs typeface="DejaVu Sans Condensed"/>
                <a:sym typeface="DejaVu Sans Condensed"/>
              </a:defRPr>
            </a:pPr>
            <a:r>
              <a:rPr lang="en-US" dirty="0" err="1"/>
              <a:t>Dy</a:t>
            </a:r>
            <a:r>
              <a:rPr lang="en-US" dirty="0"/>
              <a:t> </a:t>
            </a:r>
            <a:r>
              <a:rPr lang="en-US" dirty="0" err="1"/>
              <a:t>nga</a:t>
            </a:r>
            <a:r>
              <a:rPr lang="en-US" dirty="0"/>
              <a:t> </a:t>
            </a:r>
            <a:r>
              <a:rPr lang="en-US" dirty="0" err="1"/>
              <a:t>çdo</a:t>
            </a:r>
            <a:r>
              <a:rPr lang="en-US" dirty="0"/>
              <a:t> </a:t>
            </a:r>
            <a:r>
              <a:rPr lang="en-US" u="sng" dirty="0" err="1"/>
              <a:t>lloj</a:t>
            </a:r>
            <a:r>
              <a:rPr lang="en-US" dirty="0"/>
              <a:t> I </a:t>
            </a:r>
            <a:r>
              <a:rPr lang="en-US" dirty="0" err="1"/>
              <a:t>kafshëve</a:t>
            </a:r>
            <a:r>
              <a:rPr lang="en-US" dirty="0"/>
              <a:t> të tokes </a:t>
            </a:r>
            <a:r>
              <a:rPr lang="en-US" dirty="0" err="1"/>
              <a:t>dhe</a:t>
            </a:r>
            <a:r>
              <a:rPr lang="en-US" dirty="0"/>
              <a:t> </a:t>
            </a:r>
            <a:r>
              <a:rPr lang="en-US" dirty="0" err="1"/>
              <a:t>zogjve</a:t>
            </a:r>
            <a:endParaRPr dirty="0"/>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8" name="D-Noah pushes dino in.jpg" descr="D-Noah pushes dino in.jpg"/>
          <p:cNvPicPr>
            <a:picLocks noChangeAspect="1"/>
          </p:cNvPicPr>
          <p:nvPr/>
        </p:nvPicPr>
        <p:blipFill>
          <a:blip r:embed="rId2"/>
          <a:stretch>
            <a:fillRect/>
          </a:stretch>
        </p:blipFill>
        <p:spPr>
          <a:xfrm>
            <a:off x="2751797" y="543828"/>
            <a:ext cx="18880406" cy="12628344"/>
          </a:xfrm>
          <a:prstGeom prst="rect">
            <a:avLst/>
          </a:prstGeom>
          <a:ln w="25400">
            <a:solidFill>
              <a:srgbClr val="FFFFFF"/>
            </a:solidFill>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3" name="Nat Geo Cover July 1998.jpg" descr="Nat Geo Cover July 1998.jpg"/>
          <p:cNvPicPr>
            <a:picLocks noChangeAspect="1"/>
          </p:cNvPicPr>
          <p:nvPr/>
        </p:nvPicPr>
        <p:blipFill>
          <a:blip r:embed="rId2"/>
          <a:stretch>
            <a:fillRect/>
          </a:stretch>
        </p:blipFill>
        <p:spPr>
          <a:xfrm>
            <a:off x="3557488" y="992836"/>
            <a:ext cx="8110422" cy="11730328"/>
          </a:xfrm>
          <a:prstGeom prst="rect">
            <a:avLst/>
          </a:prstGeom>
          <a:ln w="12700">
            <a:miter lim="400000"/>
          </a:ln>
        </p:spPr>
      </p:pic>
      <p:sp>
        <p:nvSpPr>
          <p:cNvPr id="934" name="July 1998"/>
          <p:cNvSpPr txBox="1"/>
          <p:nvPr/>
        </p:nvSpPr>
        <p:spPr>
          <a:xfrm>
            <a:off x="12274473" y="11238429"/>
            <a:ext cx="5084725" cy="127214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825500">
              <a:defRPr sz="7600">
                <a:solidFill>
                  <a:srgbClr val="FFFFFF"/>
                </a:solidFill>
                <a:latin typeface="DejaVu Sans Condensed"/>
                <a:ea typeface="DejaVu Sans Condensed"/>
                <a:cs typeface="DejaVu Sans Condensed"/>
                <a:sym typeface="DejaVu Sans Condensed"/>
              </a:defRPr>
            </a:lvl1pPr>
          </a:lstStyle>
          <a:p>
            <a:r>
              <a:rPr lang="en-US" dirty="0" err="1"/>
              <a:t>Korrik</a:t>
            </a:r>
            <a:r>
              <a:rPr dirty="0"/>
              <a:t> 1998</a:t>
            </a:r>
          </a:p>
        </p:txBody>
      </p:sp>
      <p:sp>
        <p:nvSpPr>
          <p:cNvPr id="935" name="DINOSAURS TAKE WING…"/>
          <p:cNvSpPr txBox="1"/>
          <p:nvPr/>
        </p:nvSpPr>
        <p:spPr>
          <a:xfrm>
            <a:off x="12105810" y="2515242"/>
            <a:ext cx="10291279" cy="311296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a:lnSpc>
                <a:spcPct val="150000"/>
              </a:lnSpc>
              <a:defRPr sz="7200">
                <a:solidFill>
                  <a:srgbClr val="FFFFFF"/>
                </a:solidFill>
                <a:latin typeface="DejaVu Sans Condensed"/>
                <a:ea typeface="DejaVu Sans Condensed"/>
                <a:cs typeface="DejaVu Sans Condensed"/>
                <a:sym typeface="DejaVu Sans Condensed"/>
              </a:defRPr>
            </a:pPr>
            <a:r>
              <a:rPr lang="en-US" dirty="0" err="1"/>
              <a:t>Dinozaur</a:t>
            </a:r>
            <a:r>
              <a:rPr lang="en-US" sz="7200" dirty="0" err="1">
                <a:solidFill>
                  <a:schemeClr val="bg1"/>
                </a:solidFill>
                <a:latin typeface="DejaVu Sans Condensed"/>
                <a:ea typeface="Arial"/>
                <a:cs typeface="Arial" panose="020B0604020202020204" pitchFamily="34" charset="0"/>
                <a:sym typeface="Arial"/>
              </a:rPr>
              <a:t>ë</a:t>
            </a:r>
            <a:r>
              <a:rPr lang="en-US" dirty="0" err="1">
                <a:latin typeface="DejaVu Sans Condensed"/>
              </a:rPr>
              <a:t>t</a:t>
            </a:r>
            <a:r>
              <a:rPr lang="en-US" dirty="0"/>
              <a:t> </a:t>
            </a:r>
            <a:r>
              <a:rPr lang="en-US" dirty="0" err="1"/>
              <a:t>Marrin</a:t>
            </a:r>
            <a:r>
              <a:rPr lang="en-US" dirty="0"/>
              <a:t> </a:t>
            </a:r>
            <a:r>
              <a:rPr lang="en-US" dirty="0" err="1"/>
              <a:t>Krah</a:t>
            </a:r>
            <a:r>
              <a:rPr lang="en-US" sz="7200" dirty="0" err="1">
                <a:solidFill>
                  <a:schemeClr val="bg1"/>
                </a:solidFill>
                <a:latin typeface="DejaVu Sans Condensed"/>
                <a:ea typeface="Arial"/>
                <a:cs typeface="Arial" panose="020B0604020202020204" pitchFamily="34" charset="0"/>
                <a:sym typeface="Arial"/>
              </a:rPr>
              <a:t>ë</a:t>
            </a:r>
            <a:endParaRPr lang="en-US" sz="7200" dirty="0">
              <a:solidFill>
                <a:schemeClr val="bg1"/>
              </a:solidFill>
              <a:latin typeface="DejaVu Sans Condensed"/>
              <a:ea typeface="Arial"/>
              <a:cs typeface="Arial" panose="020B0604020202020204" pitchFamily="34" charset="0"/>
              <a:sym typeface="Arial"/>
            </a:endParaRPr>
          </a:p>
          <a:p>
            <a:pPr>
              <a:lnSpc>
                <a:spcPct val="150000"/>
              </a:lnSpc>
              <a:defRPr sz="7200">
                <a:solidFill>
                  <a:srgbClr val="FFFFFF"/>
                </a:solidFill>
                <a:latin typeface="DejaVu Sans Condensed"/>
                <a:ea typeface="DejaVu Sans Condensed"/>
                <a:cs typeface="DejaVu Sans Condensed"/>
                <a:sym typeface="DejaVu Sans Condensed"/>
              </a:defRPr>
            </a:pPr>
            <a:r>
              <a:rPr lang="en-US" sz="6600" dirty="0" err="1"/>
              <a:t>Origjina</a:t>
            </a:r>
            <a:r>
              <a:rPr lang="en-US" sz="6600" dirty="0"/>
              <a:t> e </a:t>
            </a:r>
            <a:r>
              <a:rPr lang="en-US" sz="6600" dirty="0" err="1"/>
              <a:t>Zogjve</a:t>
            </a:r>
            <a:endParaRPr sz="6600" dirty="0"/>
          </a:p>
        </p:txBody>
      </p:sp>
      <p:sp>
        <p:nvSpPr>
          <p:cNvPr id="936" name="Line"/>
          <p:cNvSpPr/>
          <p:nvPr/>
        </p:nvSpPr>
        <p:spPr>
          <a:xfrm flipH="1">
            <a:off x="10603707" y="5734820"/>
            <a:ext cx="3129647" cy="3737059"/>
          </a:xfrm>
          <a:prstGeom prst="line">
            <a:avLst/>
          </a:prstGeom>
          <a:ln w="127000">
            <a:solidFill>
              <a:srgbClr val="FFFFFF"/>
            </a:solidFill>
            <a:miter lim="400000"/>
            <a:tailEnd type="triangle"/>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Tree>
    <p:extLst>
      <p:ext uri="{BB962C8B-B14F-4D97-AF65-F5344CB8AC3E}">
        <p14:creationId xmlns:p14="http://schemas.microsoft.com/office/powerpoint/2010/main" val="1332658907"/>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 name="Ark_Terry.jpg" descr="Ark_Terry.jpg"/>
          <p:cNvPicPr>
            <a:picLocks noChangeAspect="1"/>
          </p:cNvPicPr>
          <p:nvPr/>
        </p:nvPicPr>
        <p:blipFill>
          <a:blip r:embed="rId3"/>
          <a:stretch>
            <a:fillRect/>
          </a:stretch>
        </p:blipFill>
        <p:spPr>
          <a:xfrm>
            <a:off x="3006685" y="1415808"/>
            <a:ext cx="18370630" cy="10884384"/>
          </a:xfrm>
          <a:prstGeom prst="rect">
            <a:avLst/>
          </a:prstGeom>
          <a:ln w="25400">
            <a:solidFill>
              <a:srgbClr val="FFFFFF"/>
            </a:solidFill>
          </a:ln>
        </p:spPr>
      </p:pic>
      <p:sp>
        <p:nvSpPr>
          <p:cNvPr id="1383" name="510 ft."/>
          <p:cNvSpPr txBox="1"/>
          <p:nvPr/>
        </p:nvSpPr>
        <p:spPr>
          <a:xfrm rot="20846761">
            <a:off x="10139524" y="7074597"/>
            <a:ext cx="1744067"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defRPr sz="5000" b="1">
                <a:latin typeface="Calibri"/>
                <a:ea typeface="Calibri"/>
                <a:cs typeface="Calibri"/>
                <a:sym typeface="Calibri"/>
              </a:defRPr>
            </a:lvl1pPr>
          </a:lstStyle>
          <a:p>
            <a:r>
              <a:rPr lang="en-US" dirty="0"/>
              <a:t>155 m</a:t>
            </a:r>
            <a:endParaRPr dirty="0"/>
          </a:p>
        </p:txBody>
      </p:sp>
      <p:sp>
        <p:nvSpPr>
          <p:cNvPr id="1384" name="85 ft."/>
          <p:cNvSpPr txBox="1"/>
          <p:nvPr/>
        </p:nvSpPr>
        <p:spPr>
          <a:xfrm rot="3389398">
            <a:off x="3528933" y="7173858"/>
            <a:ext cx="1418658"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defRPr sz="5000" b="1">
                <a:latin typeface="Calibri"/>
                <a:ea typeface="Calibri"/>
                <a:cs typeface="Calibri"/>
                <a:sym typeface="Calibri"/>
              </a:defRPr>
            </a:lvl1pPr>
          </a:lstStyle>
          <a:p>
            <a:r>
              <a:rPr lang="en-US" dirty="0"/>
              <a:t>26 m</a:t>
            </a:r>
            <a:endParaRPr dirty="0"/>
          </a:p>
        </p:txBody>
      </p:sp>
      <p:sp>
        <p:nvSpPr>
          <p:cNvPr id="1385" name="51 ft."/>
          <p:cNvSpPr txBox="1"/>
          <p:nvPr/>
        </p:nvSpPr>
        <p:spPr>
          <a:xfrm rot="5352422">
            <a:off x="20487324" y="3880682"/>
            <a:ext cx="892873" cy="56425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defRPr sz="3000" b="1">
                <a:latin typeface="Calibri"/>
                <a:ea typeface="Calibri"/>
                <a:cs typeface="Calibri"/>
                <a:sym typeface="Calibri"/>
              </a:defRPr>
            </a:lvl1pPr>
          </a:lstStyle>
          <a:p>
            <a:r>
              <a:rPr lang="en-US" dirty="0"/>
              <a:t>15 m</a:t>
            </a:r>
            <a:endParaRPr dirty="0"/>
          </a:p>
        </p:txBody>
      </p:sp>
      <p:sp>
        <p:nvSpPr>
          <p:cNvPr id="1386" name="Sky light"/>
          <p:cNvSpPr txBox="1"/>
          <p:nvPr/>
        </p:nvSpPr>
        <p:spPr>
          <a:xfrm rot="21010373">
            <a:off x="6491248" y="4296035"/>
            <a:ext cx="1487587" cy="56425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defRPr sz="3000" b="1">
                <a:latin typeface="Calibri"/>
                <a:ea typeface="Calibri"/>
                <a:cs typeface="Calibri"/>
                <a:sym typeface="Calibri"/>
              </a:defRPr>
            </a:lvl1pPr>
          </a:lstStyle>
          <a:p>
            <a:r>
              <a:rPr lang="en-US" dirty="0" err="1"/>
              <a:t>gallustër</a:t>
            </a:r>
            <a:endParaRPr dirty="0"/>
          </a:p>
        </p:txBody>
      </p:sp>
      <p:sp>
        <p:nvSpPr>
          <p:cNvPr id="1387" name="Deck 1"/>
          <p:cNvSpPr txBox="1"/>
          <p:nvPr/>
        </p:nvSpPr>
        <p:spPr>
          <a:xfrm rot="21010373">
            <a:off x="6280328" y="5932186"/>
            <a:ext cx="1636666" cy="56425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defRPr sz="3000" b="1">
                <a:latin typeface="Calibri"/>
                <a:ea typeface="Calibri"/>
                <a:cs typeface="Calibri"/>
                <a:sym typeface="Calibri"/>
              </a:defRPr>
            </a:lvl1pPr>
          </a:lstStyle>
          <a:p>
            <a:r>
              <a:rPr lang="en-US" dirty="0" err="1"/>
              <a:t>Kuverta</a:t>
            </a:r>
            <a:r>
              <a:rPr dirty="0"/>
              <a:t> 1</a:t>
            </a:r>
          </a:p>
        </p:txBody>
      </p:sp>
      <p:sp>
        <p:nvSpPr>
          <p:cNvPr id="1388" name="Deck 2"/>
          <p:cNvSpPr txBox="1"/>
          <p:nvPr/>
        </p:nvSpPr>
        <p:spPr>
          <a:xfrm rot="21010373">
            <a:off x="7203957" y="6202592"/>
            <a:ext cx="1891543" cy="641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defRPr sz="3500" b="1">
                <a:latin typeface="Calibri"/>
                <a:ea typeface="Calibri"/>
                <a:cs typeface="Calibri"/>
                <a:sym typeface="Calibri"/>
              </a:defRPr>
            </a:lvl1pPr>
          </a:lstStyle>
          <a:p>
            <a:r>
              <a:rPr lang="en-US" dirty="0" err="1"/>
              <a:t>Kuverta</a:t>
            </a:r>
            <a:r>
              <a:rPr dirty="0"/>
              <a:t> 2</a:t>
            </a:r>
          </a:p>
        </p:txBody>
      </p:sp>
      <p:sp>
        <p:nvSpPr>
          <p:cNvPr id="1389" name="Deck 3"/>
          <p:cNvSpPr txBox="1"/>
          <p:nvPr/>
        </p:nvSpPr>
        <p:spPr>
          <a:xfrm rot="20963910">
            <a:off x="8157645" y="6702128"/>
            <a:ext cx="2148024" cy="71814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defRPr sz="4000" b="1">
                <a:latin typeface="Calibri"/>
                <a:ea typeface="Calibri"/>
                <a:cs typeface="Calibri"/>
                <a:sym typeface="Calibri"/>
              </a:defRPr>
            </a:lvl1pPr>
          </a:lstStyle>
          <a:p>
            <a:r>
              <a:rPr lang="en-US" dirty="0" err="1"/>
              <a:t>Kuverta</a:t>
            </a:r>
            <a:r>
              <a:rPr dirty="0"/>
              <a:t> 3</a:t>
            </a:r>
          </a:p>
        </p:txBody>
      </p:sp>
      <p:sp>
        <p:nvSpPr>
          <p:cNvPr id="1390" name="Ramps"/>
          <p:cNvSpPr txBox="1"/>
          <p:nvPr/>
        </p:nvSpPr>
        <p:spPr>
          <a:xfrm>
            <a:off x="15806962" y="8347247"/>
            <a:ext cx="2183290"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defRPr sz="5000" b="1">
                <a:latin typeface="Calibri"/>
                <a:ea typeface="Calibri"/>
                <a:cs typeface="Calibri"/>
                <a:sym typeface="Calibri"/>
              </a:defRPr>
            </a:lvl1pPr>
          </a:lstStyle>
          <a:p>
            <a:r>
              <a:rPr dirty="0" err="1"/>
              <a:t>Ramp</a:t>
            </a:r>
            <a:r>
              <a:rPr lang="en-US" dirty="0" err="1"/>
              <a:t>at</a:t>
            </a:r>
            <a:endParaRPr dirty="0"/>
          </a:p>
        </p:txBody>
      </p:sp>
      <p:sp>
        <p:nvSpPr>
          <p:cNvPr id="1391" name="People and dinosaurs are shown to scale."/>
          <p:cNvSpPr txBox="1"/>
          <p:nvPr/>
        </p:nvSpPr>
        <p:spPr>
          <a:xfrm>
            <a:off x="7421495" y="9242592"/>
            <a:ext cx="9541010" cy="187538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algn="ctr">
              <a:lnSpc>
                <a:spcPct val="80000"/>
              </a:lnSpc>
              <a:defRPr sz="7200" b="1">
                <a:latin typeface="Calibri"/>
                <a:ea typeface="Calibri"/>
                <a:cs typeface="Calibri"/>
                <a:sym typeface="Calibri"/>
              </a:defRPr>
            </a:lvl1pPr>
          </a:lstStyle>
          <a:p>
            <a:r>
              <a:rPr lang="en-US" dirty="0" err="1"/>
              <a:t>Njerëzit</a:t>
            </a:r>
            <a:r>
              <a:rPr lang="en-US" dirty="0"/>
              <a:t> </a:t>
            </a:r>
            <a:r>
              <a:rPr lang="en-US" dirty="0" err="1"/>
              <a:t>dhe</a:t>
            </a:r>
            <a:r>
              <a:rPr lang="en-US" dirty="0"/>
              <a:t> </a:t>
            </a:r>
            <a:r>
              <a:rPr lang="en-US" dirty="0" err="1"/>
              <a:t>dinosauret</a:t>
            </a:r>
            <a:r>
              <a:rPr lang="en-US" dirty="0"/>
              <a:t> </a:t>
            </a:r>
            <a:r>
              <a:rPr lang="en-US" dirty="0" err="1"/>
              <a:t>tregohen</a:t>
            </a:r>
            <a:r>
              <a:rPr lang="en-US" dirty="0"/>
              <a:t> </a:t>
            </a:r>
            <a:r>
              <a:rPr lang="en-US" dirty="0" err="1"/>
              <a:t>në</a:t>
            </a:r>
            <a:r>
              <a:rPr lang="en-US" dirty="0"/>
              <a:t> </a:t>
            </a:r>
            <a:r>
              <a:rPr lang="en-US" dirty="0" err="1"/>
              <a:t>shkallë</a:t>
            </a:r>
            <a:r>
              <a:rPr dirty="0"/>
              <a:t>.</a:t>
            </a:r>
          </a:p>
        </p:txBody>
      </p:sp>
      <p:sp>
        <p:nvSpPr>
          <p:cNvPr id="1392" name="Line"/>
          <p:cNvSpPr/>
          <p:nvPr/>
        </p:nvSpPr>
        <p:spPr>
          <a:xfrm flipV="1">
            <a:off x="4214907" y="8496497"/>
            <a:ext cx="1384995" cy="3633689"/>
          </a:xfrm>
          <a:prstGeom prst="line">
            <a:avLst/>
          </a:prstGeom>
          <a:ln w="381000">
            <a:solidFill>
              <a:srgbClr val="FF4C00"/>
            </a:solidFill>
            <a:tailEnd type="triangle"/>
          </a:ln>
        </p:spPr>
        <p:txBody>
          <a:bodyPr lIns="50800" tIns="50800" rIns="50800" bIns="50800" anchor="ctr"/>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1392"/>
                                        </p:tgtEl>
                                        <p:attrNameLst>
                                          <p:attrName>style.visibility</p:attrName>
                                        </p:attrNameLst>
                                      </p:cBhvr>
                                      <p:to>
                                        <p:strVal val="visible"/>
                                      </p:to>
                                    </p:set>
                                    <p:animEffect transition="in" filter="wipe(down)">
                                      <p:cBhvr>
                                        <p:cTn id="7" dur="500"/>
                                        <p:tgtEl>
                                          <p:spTgt spid="1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 grpId="1" animBg="1" advAuto="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8" name="FootballField_Ark.jpg"/>
          <p:cNvGrpSpPr/>
          <p:nvPr/>
        </p:nvGrpSpPr>
        <p:grpSpPr>
          <a:xfrm>
            <a:off x="1693048" y="1657325"/>
            <a:ext cx="20997904" cy="7018312"/>
            <a:chOff x="0" y="0"/>
            <a:chExt cx="20997902" cy="7018311"/>
          </a:xfrm>
        </p:grpSpPr>
        <p:pic>
          <p:nvPicPr>
            <p:cNvPr id="1397" name="FootballField_Ark.jpg" descr="FootballField_Ark.jpg"/>
            <p:cNvPicPr>
              <a:picLocks noChangeAspect="1"/>
            </p:cNvPicPr>
            <p:nvPr/>
          </p:nvPicPr>
          <p:blipFill>
            <a:blip r:embed="rId3"/>
            <a:stretch>
              <a:fillRect/>
            </a:stretch>
          </p:blipFill>
          <p:spPr>
            <a:xfrm>
              <a:off x="215900" y="139700"/>
              <a:ext cx="20566103" cy="6459511"/>
            </a:xfrm>
            <a:prstGeom prst="rect">
              <a:avLst/>
            </a:prstGeom>
            <a:ln>
              <a:noFill/>
            </a:ln>
            <a:effectLst/>
          </p:spPr>
        </p:pic>
        <p:pic>
          <p:nvPicPr>
            <p:cNvPr id="1396" name="FootballField_Ark.jpg" descr="FootballField_Ark.jpg"/>
            <p:cNvPicPr>
              <a:picLocks/>
            </p:cNvPicPr>
            <p:nvPr/>
          </p:nvPicPr>
          <p:blipFill>
            <a:blip r:embed="rId4"/>
            <a:stretch>
              <a:fillRect/>
            </a:stretch>
          </p:blipFill>
          <p:spPr>
            <a:xfrm>
              <a:off x="0" y="-1"/>
              <a:ext cx="20997903" cy="7018312"/>
            </a:xfrm>
            <a:prstGeom prst="rect">
              <a:avLst/>
            </a:prstGeom>
            <a:effectLst/>
          </p:spPr>
        </p:pic>
      </p:grpSp>
      <p:sp>
        <p:nvSpPr>
          <p:cNvPr id="1399" name="Ark Encounter"/>
          <p:cNvSpPr txBox="1">
            <a:spLocks noGrp="1"/>
          </p:cNvSpPr>
          <p:nvPr>
            <p:ph type="title"/>
          </p:nvPr>
        </p:nvSpPr>
        <p:spPr>
          <a:prstGeom prst="rect">
            <a:avLst/>
          </a:prstGeom>
        </p:spPr>
        <p:txBody>
          <a:bodyPr/>
          <a:lstStyle/>
          <a:p>
            <a:r>
              <a:rPr lang="en-US" dirty="0"/>
              <a:t>Ark Encounter</a:t>
            </a:r>
            <a:endParaRPr dirty="0"/>
          </a:p>
        </p:txBody>
      </p:sp>
      <p:sp>
        <p:nvSpPr>
          <p:cNvPr id="1400" name="Williamstown, KY"/>
          <p:cNvSpPr txBox="1">
            <a:spLocks noGrp="1"/>
          </p:cNvSpPr>
          <p:nvPr>
            <p:ph type="body" sz="quarter" idx="1"/>
          </p:nvPr>
        </p:nvSpPr>
        <p:spPr>
          <a:prstGeom prst="rect">
            <a:avLst/>
          </a:prstGeom>
        </p:spPr>
        <p:txBody>
          <a:bodyPr/>
          <a:lstStyle/>
          <a:p>
            <a:r>
              <a:rPr lang="en-US" dirty="0" err="1"/>
              <a:t>w</a:t>
            </a:r>
            <a:r>
              <a:rPr dirty="0" err="1"/>
              <a:t>illiamsto</a:t>
            </a:r>
            <a:r>
              <a:rPr lang="en-US" dirty="0" err="1"/>
              <a:t>w</a:t>
            </a:r>
            <a:r>
              <a:rPr dirty="0" err="1"/>
              <a:t>n</a:t>
            </a:r>
            <a:r>
              <a:rPr dirty="0"/>
              <a:t>,</a:t>
            </a:r>
            <a:r>
              <a:rPr sz="5500" dirty="0"/>
              <a:t> </a:t>
            </a:r>
            <a:r>
              <a:rPr dirty="0"/>
              <a:t>KY</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4" name="image.png" descr="image.png"/>
          <p:cNvPicPr>
            <a:picLocks noChangeAspect="1"/>
          </p:cNvPicPr>
          <p:nvPr/>
        </p:nvPicPr>
        <p:blipFill>
          <a:blip r:embed="rId3"/>
          <a:stretch>
            <a:fillRect/>
          </a:stretch>
        </p:blipFill>
        <p:spPr>
          <a:xfrm>
            <a:off x="3936441" y="666330"/>
            <a:ext cx="16511118" cy="12383340"/>
          </a:xfrm>
          <a:prstGeom prst="rect">
            <a:avLst/>
          </a:prstGeom>
          <a:ln w="38100">
            <a:solidFill>
              <a:srgbClr val="000000"/>
            </a:solidFill>
            <a:miter lim="400000"/>
          </a:ln>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8" name="crocodile in egg.jpg" descr="crocodile in egg.jpg"/>
          <p:cNvPicPr>
            <a:picLocks noChangeAspect="1"/>
          </p:cNvPicPr>
          <p:nvPr/>
        </p:nvPicPr>
        <p:blipFill>
          <a:blip r:embed="rId3"/>
          <a:stretch>
            <a:fillRect/>
          </a:stretch>
        </p:blipFill>
        <p:spPr>
          <a:xfrm>
            <a:off x="2961199" y="2100132"/>
            <a:ext cx="6905470" cy="9515736"/>
          </a:xfrm>
          <a:prstGeom prst="rect">
            <a:avLst/>
          </a:prstGeom>
          <a:ln w="25400">
            <a:solidFill>
              <a:srgbClr val="FFFFFF"/>
            </a:solidFill>
            <a:miter lim="400000"/>
          </a:ln>
        </p:spPr>
      </p:pic>
      <p:pic>
        <p:nvPicPr>
          <p:cNvPr id="1409" name="Alligator.jpg" descr="Alligator.jpg"/>
          <p:cNvPicPr>
            <a:picLocks noChangeAspect="1"/>
          </p:cNvPicPr>
          <p:nvPr/>
        </p:nvPicPr>
        <p:blipFill>
          <a:blip r:embed="rId4"/>
          <a:stretch>
            <a:fillRect/>
          </a:stretch>
        </p:blipFill>
        <p:spPr>
          <a:xfrm>
            <a:off x="11322464" y="2925826"/>
            <a:ext cx="10485798" cy="7864348"/>
          </a:xfrm>
          <a:prstGeom prst="rect">
            <a:avLst/>
          </a:prstGeom>
          <a:ln w="25400">
            <a:solidFill>
              <a:srgbClr val="FFFFFF"/>
            </a:solidFill>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409"/>
                                        </p:tgtEl>
                                        <p:attrNameLst>
                                          <p:attrName>style.visibility</p:attrName>
                                        </p:attrNameLst>
                                      </p:cBhvr>
                                      <p:to>
                                        <p:strVal val="visible"/>
                                      </p:to>
                                    </p:set>
                                    <p:anim calcmode="lin" valueType="num">
                                      <p:cBhvr>
                                        <p:cTn id="7" dur="500" fill="hold"/>
                                        <p:tgtEl>
                                          <p:spTgt spid="1409"/>
                                        </p:tgtEl>
                                        <p:attrNameLst>
                                          <p:attrName>ppt_w</p:attrName>
                                        </p:attrNameLst>
                                      </p:cBhvr>
                                      <p:tavLst>
                                        <p:tav tm="0">
                                          <p:val>
                                            <p:fltVal val="0"/>
                                          </p:val>
                                        </p:tav>
                                        <p:tav tm="100000">
                                          <p:val>
                                            <p:strVal val="#ppt_w"/>
                                          </p:val>
                                        </p:tav>
                                      </p:tavLst>
                                    </p:anim>
                                    <p:anim calcmode="lin" valueType="num">
                                      <p:cBhvr>
                                        <p:cTn id="8" dur="500" fill="hold"/>
                                        <p:tgtEl>
                                          <p:spTgt spid="140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9" grpId="1" animBg="1" advAuto="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 name="image.png" descr="image.png"/>
          <p:cNvPicPr>
            <a:picLocks noChangeAspect="1"/>
          </p:cNvPicPr>
          <p:nvPr/>
        </p:nvPicPr>
        <p:blipFill>
          <a:blip r:embed="rId3"/>
          <a:stretch>
            <a:fillRect/>
          </a:stretch>
        </p:blipFill>
        <p:spPr>
          <a:xfrm>
            <a:off x="3581400" y="457200"/>
            <a:ext cx="17221200" cy="12801600"/>
          </a:xfrm>
          <a:prstGeom prst="rect">
            <a:avLst/>
          </a:prstGeom>
          <a:ln w="25400">
            <a:solidFill>
              <a:srgbClr val="FFFFFF"/>
            </a:solidFill>
            <a:miter lim="400000"/>
          </a:ln>
        </p:spPr>
      </p:pic>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7" name="dinosaur growth rates graph simple version.jpg" descr="dinosaur growth rates graph simple version.jpg"/>
          <p:cNvPicPr>
            <a:picLocks noChangeAspect="1"/>
          </p:cNvPicPr>
          <p:nvPr/>
        </p:nvPicPr>
        <p:blipFill>
          <a:blip r:embed="rId3"/>
          <a:srcRect b="9933"/>
          <a:stretch>
            <a:fillRect/>
          </a:stretch>
        </p:blipFill>
        <p:spPr>
          <a:xfrm>
            <a:off x="3524250" y="188912"/>
            <a:ext cx="17322800" cy="11704927"/>
          </a:xfrm>
          <a:prstGeom prst="rect">
            <a:avLst/>
          </a:prstGeom>
          <a:ln w="12700">
            <a:miter lim="400000"/>
          </a:ln>
        </p:spPr>
      </p:pic>
      <p:sp>
        <p:nvSpPr>
          <p:cNvPr id="1418" name="Based on Gregory M. Erickson et al, “Dinosaurian growth patterns and rapid avian growth rates,” Nature 412:6845 (26 July 2001), p. 431, fig. 2."/>
          <p:cNvSpPr txBox="1"/>
          <p:nvPr/>
        </p:nvSpPr>
        <p:spPr>
          <a:xfrm>
            <a:off x="2908300" y="12052300"/>
            <a:ext cx="18567400" cy="139525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marL="40639" marR="40639" defTabSz="914400">
              <a:spcBef>
                <a:spcPts val="1000"/>
              </a:spcBef>
              <a:buClr>
                <a:srgbClr val="000000"/>
              </a:buClr>
              <a:buFont typeface="Arial"/>
              <a:defRPr sz="4200">
                <a:solidFill>
                  <a:srgbClr val="FFFFFF"/>
                </a:solidFill>
                <a:uFill>
                  <a:solidFill>
                    <a:srgbClr val="FFFFFF"/>
                  </a:solidFill>
                </a:uFill>
                <a:latin typeface="DejaVu Sans Condensed"/>
                <a:ea typeface="DejaVu Sans Condensed"/>
                <a:cs typeface="DejaVu Sans Condensed"/>
                <a:sym typeface="DejaVu Sans Condensed"/>
              </a:defRPr>
            </a:pPr>
            <a:r>
              <a:rPr dirty="0"/>
              <a:t>Based on Gregory M. Erickson et al, “Dinosaurian </a:t>
            </a:r>
            <a:r>
              <a:rPr dirty="0" err="1"/>
              <a:t>gro</a:t>
            </a:r>
            <a:r>
              <a:rPr lang="en-US" dirty="0" err="1"/>
              <a:t>ë</a:t>
            </a:r>
            <a:r>
              <a:rPr dirty="0" err="1"/>
              <a:t>th</a:t>
            </a:r>
            <a:r>
              <a:rPr dirty="0"/>
              <a:t> patterns and rapid avian </a:t>
            </a:r>
            <a:r>
              <a:rPr dirty="0" err="1"/>
              <a:t>gro</a:t>
            </a:r>
            <a:r>
              <a:rPr lang="en-US" dirty="0" err="1"/>
              <a:t>ë</a:t>
            </a:r>
            <a:r>
              <a:rPr dirty="0" err="1"/>
              <a:t>th</a:t>
            </a:r>
            <a:r>
              <a:rPr dirty="0"/>
              <a:t> rates,” </a:t>
            </a:r>
            <a:r>
              <a:rPr dirty="0">
                <a:latin typeface="DejaVu Sans Condensed Oblique"/>
                <a:ea typeface="DejaVu Sans Condensed Oblique"/>
                <a:cs typeface="DejaVu Sans Condensed Oblique"/>
                <a:sym typeface="DejaVu Sans Condensed Oblique"/>
              </a:rPr>
              <a:t>Nature</a:t>
            </a:r>
            <a:r>
              <a:rPr dirty="0"/>
              <a:t> 412:6845 (26 July 2001), p. 431, fig. 2.</a:t>
            </a:r>
          </a:p>
        </p:txBody>
      </p:sp>
      <p:sp>
        <p:nvSpPr>
          <p:cNvPr id="1419" name="Apatosaurus excelsus Growth"/>
          <p:cNvSpPr/>
          <p:nvPr/>
        </p:nvSpPr>
        <p:spPr>
          <a:xfrm>
            <a:off x="6681955" y="259948"/>
            <a:ext cx="11509205" cy="98898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algn="ctr" eaLnBrk="1" hangingPunct="1">
              <a:lnSpc>
                <a:spcPct val="80000"/>
              </a:lnSpc>
              <a:spcBef>
                <a:spcPct val="50000"/>
              </a:spcBef>
              <a:defRPr/>
            </a:pPr>
            <a:r>
              <a:rPr lang="en-US" sz="7200" b="1" i="1" dirty="0">
                <a:solidFill>
                  <a:srgbClr val="000066"/>
                </a:solidFill>
                <a:latin typeface="Arial Narrow" charset="0"/>
                <a:ea typeface="ＭＳ Ｐゴシック" charset="0"/>
              </a:rPr>
              <a:t>Rritja e Apatosaurus </a:t>
            </a:r>
            <a:r>
              <a:rPr lang="en-US" sz="7200" b="1" i="1" dirty="0" err="1">
                <a:solidFill>
                  <a:srgbClr val="000066"/>
                </a:solidFill>
                <a:latin typeface="Arial Narrow" charset="0"/>
                <a:ea typeface="ＭＳ Ｐゴシック" charset="0"/>
              </a:rPr>
              <a:t>excelsus</a:t>
            </a:r>
            <a:r>
              <a:rPr lang="en-US" sz="7200" b="1" dirty="0">
                <a:solidFill>
                  <a:srgbClr val="000066"/>
                </a:solidFill>
                <a:latin typeface="Arial Narrow" charset="0"/>
                <a:ea typeface="ＭＳ Ｐゴシック" charset="0"/>
              </a:rPr>
              <a:t>  </a:t>
            </a:r>
          </a:p>
        </p:txBody>
      </p:sp>
      <p:sp>
        <p:nvSpPr>
          <p:cNvPr id="1420" name="Age (years)"/>
          <p:cNvSpPr/>
          <p:nvPr/>
        </p:nvSpPr>
        <p:spPr>
          <a:xfrm>
            <a:off x="9926132" y="11055890"/>
            <a:ext cx="5020852" cy="872034"/>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algn="ctr" defTabSz="584200">
              <a:defRPr sz="5000">
                <a:effectLst>
                  <a:outerShdw blurRad="38100" dist="12700" dir="5400000" rotWithShape="0">
                    <a:srgbClr val="000000">
                      <a:alpha val="50000"/>
                    </a:srgbClr>
                  </a:outerShdw>
                </a:effectLst>
                <a:latin typeface="DejaVu Sans Condensed"/>
                <a:ea typeface="DejaVu Sans Condensed"/>
                <a:cs typeface="DejaVu Sans Condensed"/>
                <a:sym typeface="DejaVu Sans Condensed"/>
              </a:defRPr>
            </a:lvl1pPr>
          </a:lstStyle>
          <a:p>
            <a:r>
              <a:rPr lang="en-US" dirty="0" err="1"/>
              <a:t>Epoka</a:t>
            </a:r>
            <a:r>
              <a:rPr dirty="0"/>
              <a:t> (</a:t>
            </a:r>
            <a:r>
              <a:rPr lang="en-US" dirty="0" err="1"/>
              <a:t>vite</a:t>
            </a:r>
            <a:r>
              <a:rPr dirty="0"/>
              <a:t>)</a:t>
            </a:r>
          </a:p>
        </p:txBody>
      </p:sp>
      <p:sp>
        <p:nvSpPr>
          <p:cNvPr id="1421" name="disembark"/>
          <p:cNvSpPr/>
          <p:nvPr/>
        </p:nvSpPr>
        <p:spPr>
          <a:xfrm>
            <a:off x="10772750" y="9188442"/>
            <a:ext cx="5020853" cy="872034"/>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defTabSz="584200">
              <a:defRPr sz="5000">
                <a:solidFill>
                  <a:srgbClr val="FF2600"/>
                </a:solidFill>
                <a:effectLst>
                  <a:outerShdw blurRad="38100" dist="12700" dir="5400000" rotWithShape="0">
                    <a:srgbClr val="000000">
                      <a:alpha val="50000"/>
                    </a:srgbClr>
                  </a:outerShdw>
                </a:effectLst>
                <a:latin typeface="DejaVu Sans Condensed"/>
                <a:ea typeface="DejaVu Sans Condensed"/>
                <a:cs typeface="DejaVu Sans Condensed"/>
                <a:sym typeface="DejaVu Sans Condensed"/>
              </a:defRPr>
            </a:lvl1pPr>
          </a:lstStyle>
          <a:p>
            <a:r>
              <a:rPr dirty="0"/>
              <a:t> </a:t>
            </a:r>
            <a:r>
              <a:rPr lang="en-US" dirty="0" err="1"/>
              <a:t>shkarkimi</a:t>
            </a:r>
            <a:endParaRPr dirty="0"/>
          </a:p>
        </p:txBody>
      </p:sp>
      <p:sp>
        <p:nvSpPr>
          <p:cNvPr id="1422" name="take on board…"/>
          <p:cNvSpPr/>
          <p:nvPr/>
        </p:nvSpPr>
        <p:spPr>
          <a:xfrm>
            <a:off x="6494000" y="7387279"/>
            <a:ext cx="3953209" cy="164147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algn="ctr" defTabSz="584200">
              <a:defRPr sz="5000">
                <a:solidFill>
                  <a:srgbClr val="FF2600"/>
                </a:solidFill>
                <a:effectLst>
                  <a:outerShdw blurRad="38100" dist="12700" dir="5400000" rotWithShape="0">
                    <a:srgbClr val="000000">
                      <a:alpha val="50000"/>
                    </a:srgbClr>
                  </a:outerShdw>
                </a:effectLst>
                <a:latin typeface="DejaVu Sans Condensed"/>
                <a:ea typeface="DejaVu Sans Condensed"/>
                <a:cs typeface="DejaVu Sans Condensed"/>
                <a:sym typeface="DejaVu Sans Condensed"/>
              </a:defRPr>
            </a:pPr>
            <a:r>
              <a:rPr dirty="0"/>
              <a:t> </a:t>
            </a:r>
            <a:r>
              <a:rPr lang="en-US" dirty="0" err="1"/>
              <a:t>Hyrja</a:t>
            </a:r>
            <a:r>
              <a:rPr lang="en-US" dirty="0"/>
              <a:t> </a:t>
            </a:r>
            <a:r>
              <a:rPr lang="en-US" dirty="0" err="1"/>
              <a:t>në</a:t>
            </a:r>
            <a:r>
              <a:rPr lang="en-US" dirty="0"/>
              <a:t> </a:t>
            </a:r>
            <a:r>
              <a:rPr dirty="0" err="1"/>
              <a:t>Ark</a:t>
            </a:r>
            <a:r>
              <a:rPr lang="en-US" dirty="0" err="1"/>
              <a:t>ë</a:t>
            </a:r>
            <a:endParaRPr dirty="0"/>
          </a:p>
        </p:txBody>
      </p:sp>
      <p:sp>
        <p:nvSpPr>
          <p:cNvPr id="1423" name="Tonnes"/>
          <p:cNvSpPr/>
          <p:nvPr/>
        </p:nvSpPr>
        <p:spPr>
          <a:xfrm rot="16200000">
            <a:off x="2098744" y="5482629"/>
            <a:ext cx="5020853" cy="838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algn="ctr" defTabSz="584200">
              <a:defRPr sz="5000">
                <a:effectLst>
                  <a:outerShdw blurRad="38100" dist="12700" dir="5400000" rotWithShape="0">
                    <a:srgbClr val="000000">
                      <a:alpha val="50000"/>
                    </a:srgbClr>
                  </a:outerShdw>
                </a:effectLst>
                <a:latin typeface="DejaVu Sans Condensed"/>
                <a:ea typeface="DejaVu Sans Condensed"/>
                <a:cs typeface="DejaVu Sans Condensed"/>
                <a:sym typeface="DejaVu Sans Condensed"/>
              </a:defRPr>
            </a:lvl1pPr>
          </a:lstStyle>
          <a:p>
            <a:r>
              <a:t>Tonnes</a:t>
            </a:r>
          </a:p>
        </p:txBody>
      </p:sp>
      <p:sp>
        <p:nvSpPr>
          <p:cNvPr id="1424" name="Line"/>
          <p:cNvSpPr/>
          <p:nvPr/>
        </p:nvSpPr>
        <p:spPr>
          <a:xfrm flipH="1">
            <a:off x="9960253" y="9672339"/>
            <a:ext cx="973912" cy="1"/>
          </a:xfrm>
          <a:prstGeom prst="line">
            <a:avLst/>
          </a:prstGeom>
          <a:ln w="114300">
            <a:solidFill>
              <a:srgbClr val="FF2600"/>
            </a:solidFill>
            <a:miter lim="400000"/>
            <a:tailEnd type="triangle"/>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25" name="Line"/>
          <p:cNvSpPr/>
          <p:nvPr/>
        </p:nvSpPr>
        <p:spPr>
          <a:xfrm>
            <a:off x="8745763" y="9050058"/>
            <a:ext cx="335557" cy="818036"/>
          </a:xfrm>
          <a:prstGeom prst="line">
            <a:avLst/>
          </a:prstGeom>
          <a:ln w="114300">
            <a:solidFill>
              <a:srgbClr val="FF2600"/>
            </a:solidFill>
            <a:miter lim="400000"/>
            <a:tailEnd type="triangle"/>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9" name="image.png" descr="image.png"/>
          <p:cNvPicPr>
            <a:picLocks noChangeAspect="1"/>
          </p:cNvPicPr>
          <p:nvPr/>
        </p:nvPicPr>
        <p:blipFill>
          <a:blip r:embed="rId3"/>
          <a:stretch>
            <a:fillRect/>
          </a:stretch>
        </p:blipFill>
        <p:spPr>
          <a:xfrm>
            <a:off x="5811948" y="3188326"/>
            <a:ext cx="12744229" cy="9558172"/>
          </a:xfrm>
          <a:prstGeom prst="rect">
            <a:avLst/>
          </a:prstGeom>
          <a:ln w="38100">
            <a:solidFill>
              <a:srgbClr val="000000"/>
            </a:solidFill>
            <a:miter lim="400000"/>
          </a:ln>
        </p:spPr>
      </p:pic>
      <p:sp>
        <p:nvSpPr>
          <p:cNvPr id="1430" name="550 genera and over 1000 species"/>
          <p:cNvSpPr txBox="1"/>
          <p:nvPr/>
        </p:nvSpPr>
        <p:spPr>
          <a:xfrm>
            <a:off x="5548274" y="1933575"/>
            <a:ext cx="13271582" cy="1210588"/>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wrap="none" lIns="50800" tIns="50800" rIns="50800" bIns="50800">
            <a:spAutoFit/>
          </a:bodyPr>
          <a:lstStyle>
            <a:lvl1pPr marL="40639" marR="40639" algn="ctr" defTabSz="914400">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r>
              <a:rPr dirty="0"/>
              <a:t>550 </a:t>
            </a:r>
            <a:r>
              <a:rPr lang="sq-AL" dirty="0"/>
              <a:t>gjinia</a:t>
            </a:r>
            <a:r>
              <a:rPr dirty="0"/>
              <a:t> </a:t>
            </a:r>
            <a:r>
              <a:rPr lang="en-US" dirty="0" err="1"/>
              <a:t>dhe</a:t>
            </a:r>
            <a:r>
              <a:rPr lang="en-US" dirty="0"/>
              <a:t> </a:t>
            </a:r>
            <a:r>
              <a:rPr lang="en-US" dirty="0" err="1"/>
              <a:t>mbi</a:t>
            </a:r>
            <a:r>
              <a:rPr lang="en-US" dirty="0"/>
              <a:t> </a:t>
            </a:r>
            <a:r>
              <a:rPr dirty="0"/>
              <a:t>1000 specie</a:t>
            </a:r>
          </a:p>
        </p:txBody>
      </p:sp>
      <p:sp>
        <p:nvSpPr>
          <p:cNvPr id="1431" name="Evolutionists say:"/>
          <p:cNvSpPr txBox="1"/>
          <p:nvPr/>
        </p:nvSpPr>
        <p:spPr>
          <a:xfrm>
            <a:off x="6083300" y="622300"/>
            <a:ext cx="12204700" cy="142603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marL="40639" marR="40639" algn="ctr" defTabSz="914400">
              <a:spcBef>
                <a:spcPts val="2200"/>
              </a:spcBef>
              <a:buClr>
                <a:srgbClr val="FFFFFF"/>
              </a:buClr>
              <a:buFont typeface="Arial"/>
              <a:defRPr sz="8600">
                <a:solidFill>
                  <a:srgbClr val="FFFFFF"/>
                </a:solidFill>
                <a:uFill>
                  <a:solidFill>
                    <a:srgbClr val="FFFFFF"/>
                  </a:solidFill>
                </a:uFill>
                <a:latin typeface="DejaVu Sans Condensed"/>
                <a:ea typeface="DejaVu Sans Condensed"/>
                <a:cs typeface="DejaVu Sans Condensed"/>
                <a:sym typeface="DejaVu Sans Condensed"/>
              </a:defRPr>
            </a:lvl1pPr>
          </a:lstStyle>
          <a:p>
            <a:r>
              <a:rPr dirty="0" err="1"/>
              <a:t>Evolu</a:t>
            </a:r>
            <a:r>
              <a:rPr lang="en-US" dirty="0" err="1"/>
              <a:t>cionistet</a:t>
            </a:r>
            <a:r>
              <a:rPr dirty="0"/>
              <a:t> </a:t>
            </a:r>
            <a:r>
              <a:rPr lang="en-US" dirty="0" err="1"/>
              <a:t>thonë</a:t>
            </a:r>
            <a:r>
              <a:rPr dirty="0"/>
              <a:t>:</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5" name="FH000007.jpg" descr="FH000007.jpg"/>
          <p:cNvPicPr>
            <a:picLocks noChangeAspect="1"/>
          </p:cNvPicPr>
          <p:nvPr/>
        </p:nvPicPr>
        <p:blipFill>
          <a:blip r:embed="rId3"/>
          <a:stretch>
            <a:fillRect/>
          </a:stretch>
        </p:blipFill>
        <p:spPr>
          <a:xfrm>
            <a:off x="9296400" y="413808"/>
            <a:ext cx="12357101" cy="5148792"/>
          </a:xfrm>
          <a:prstGeom prst="rect">
            <a:avLst/>
          </a:prstGeom>
          <a:ln w="25400">
            <a:solidFill>
              <a:srgbClr val="FFFFFF"/>
            </a:solidFill>
            <a:miter lim="400000"/>
          </a:ln>
        </p:spPr>
      </p:pic>
      <p:pic>
        <p:nvPicPr>
          <p:cNvPr id="1436" name="FH000006.jpg" descr="FH000006.jpg"/>
          <p:cNvPicPr>
            <a:picLocks noChangeAspect="1"/>
          </p:cNvPicPr>
          <p:nvPr/>
        </p:nvPicPr>
        <p:blipFill>
          <a:blip r:embed="rId4"/>
          <a:srcRect l="10937" t="7812" r="8594" b="19531"/>
          <a:stretch>
            <a:fillRect/>
          </a:stretch>
        </p:blipFill>
        <p:spPr>
          <a:xfrm>
            <a:off x="9296400" y="5842000"/>
            <a:ext cx="12362223" cy="7442200"/>
          </a:xfrm>
          <a:prstGeom prst="rect">
            <a:avLst/>
          </a:prstGeom>
          <a:ln w="25400">
            <a:solidFill>
              <a:srgbClr val="FFFFFF"/>
            </a:solidFill>
            <a:miter lim="400000"/>
          </a:ln>
        </p:spPr>
      </p:pic>
      <p:sp>
        <p:nvSpPr>
          <p:cNvPr id="1437" name="Apatosaurus excelsus"/>
          <p:cNvSpPr txBox="1"/>
          <p:nvPr/>
        </p:nvSpPr>
        <p:spPr>
          <a:xfrm>
            <a:off x="2438400" y="1428750"/>
            <a:ext cx="7327900" cy="2235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marL="40639" marR="40639" defTabSz="914400">
              <a:buClr>
                <a:srgbClr val="FFFB00"/>
              </a:buClr>
              <a:buFont typeface="Arial"/>
              <a:defRPr sz="7200">
                <a:solidFill>
                  <a:srgbClr val="FFFFFF"/>
                </a:solidFill>
                <a:uFill>
                  <a:solidFill>
                    <a:srgbClr val="FFFB00"/>
                  </a:solidFill>
                </a:uFill>
                <a:latin typeface="DejaVu Sans Condensed Oblique"/>
                <a:ea typeface="DejaVu Sans Condensed Oblique"/>
                <a:cs typeface="DejaVu Sans Condensed Oblique"/>
                <a:sym typeface="DejaVu Sans Condensed Oblique"/>
              </a:defRPr>
            </a:lvl1pPr>
          </a:lstStyle>
          <a:p>
            <a:r>
              <a:t>Apatosaurus excelsus</a:t>
            </a:r>
          </a:p>
        </p:txBody>
      </p:sp>
      <p:sp>
        <p:nvSpPr>
          <p:cNvPr id="1438" name="Diplodocus carnegii"/>
          <p:cNvSpPr txBox="1"/>
          <p:nvPr/>
        </p:nvSpPr>
        <p:spPr>
          <a:xfrm>
            <a:off x="2476500" y="8307387"/>
            <a:ext cx="5473700" cy="2235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marL="40639" marR="40639" defTabSz="914400">
              <a:buClr>
                <a:srgbClr val="FFFB00"/>
              </a:buClr>
              <a:buFont typeface="Arial"/>
              <a:defRPr sz="7200">
                <a:solidFill>
                  <a:srgbClr val="FFFFFF"/>
                </a:solidFill>
                <a:uFill>
                  <a:solidFill>
                    <a:srgbClr val="FFFB00"/>
                  </a:solidFill>
                </a:uFill>
                <a:latin typeface="DejaVu Sans Condensed Oblique"/>
                <a:ea typeface="DejaVu Sans Condensed Oblique"/>
                <a:cs typeface="DejaVu Sans Condensed Oblique"/>
                <a:sym typeface="DejaVu Sans Condensed Oblique"/>
              </a:defRPr>
            </a:lvl1pPr>
          </a:lstStyle>
          <a:p>
            <a:r>
              <a:t>Diplodocus carnegii</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2" name="Dog skull Boxer.jpg" descr="Dog skull Boxer.jpg"/>
          <p:cNvPicPr>
            <a:picLocks noChangeAspect="1"/>
          </p:cNvPicPr>
          <p:nvPr/>
        </p:nvPicPr>
        <p:blipFill>
          <a:blip r:embed="rId3"/>
          <a:stretch>
            <a:fillRect/>
          </a:stretch>
        </p:blipFill>
        <p:spPr>
          <a:xfrm>
            <a:off x="15976600" y="1562100"/>
            <a:ext cx="7162801" cy="4827675"/>
          </a:xfrm>
          <a:prstGeom prst="rect">
            <a:avLst/>
          </a:prstGeom>
          <a:ln w="25400">
            <a:solidFill>
              <a:srgbClr val="FFFFFF"/>
            </a:solidFill>
            <a:miter lim="400000"/>
          </a:ln>
        </p:spPr>
      </p:pic>
      <p:pic>
        <p:nvPicPr>
          <p:cNvPr id="1443" name="Dog skull--pit bull.jpg" descr="Dog skull--pit bull.jpg"/>
          <p:cNvPicPr>
            <a:picLocks noChangeAspect="1"/>
          </p:cNvPicPr>
          <p:nvPr/>
        </p:nvPicPr>
        <p:blipFill>
          <a:blip r:embed="rId4"/>
          <a:stretch>
            <a:fillRect/>
          </a:stretch>
        </p:blipFill>
        <p:spPr>
          <a:xfrm>
            <a:off x="1246413" y="1562100"/>
            <a:ext cx="6894287" cy="4826000"/>
          </a:xfrm>
          <a:prstGeom prst="rect">
            <a:avLst/>
          </a:prstGeom>
          <a:ln w="25400">
            <a:solidFill>
              <a:srgbClr val="FFFFFF"/>
            </a:solidFill>
            <a:miter lim="400000"/>
          </a:ln>
        </p:spPr>
      </p:pic>
      <p:pic>
        <p:nvPicPr>
          <p:cNvPr id="1444" name="Dog skull--German Shepherd.jpg" descr="Dog skull--German Shepherd.jpg"/>
          <p:cNvPicPr>
            <a:picLocks noChangeAspect="1"/>
          </p:cNvPicPr>
          <p:nvPr/>
        </p:nvPicPr>
        <p:blipFill>
          <a:blip r:embed="rId5"/>
          <a:stretch>
            <a:fillRect/>
          </a:stretch>
        </p:blipFill>
        <p:spPr>
          <a:xfrm>
            <a:off x="8839200" y="1562100"/>
            <a:ext cx="6426200" cy="4819650"/>
          </a:xfrm>
          <a:prstGeom prst="rect">
            <a:avLst/>
          </a:prstGeom>
          <a:ln w="25400">
            <a:solidFill>
              <a:srgbClr val="FFFFFF"/>
            </a:solidFill>
            <a:miter lim="400000"/>
          </a:ln>
        </p:spPr>
      </p:pic>
      <p:sp>
        <p:nvSpPr>
          <p:cNvPr id="1445" name="German Shepherd"/>
          <p:cNvSpPr txBox="1"/>
          <p:nvPr/>
        </p:nvSpPr>
        <p:spPr>
          <a:xfrm>
            <a:off x="8928100" y="6753758"/>
            <a:ext cx="6235700" cy="111825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marL="40639" marR="40639" algn="ctr" defTabSz="914400">
              <a:spcBef>
                <a:spcPts val="1600"/>
              </a:spcBef>
              <a:buClr>
                <a:srgbClr val="FFFFFF"/>
              </a:buClr>
              <a:buFont typeface="Arial"/>
              <a:defRPr sz="6600">
                <a:solidFill>
                  <a:srgbClr val="FFFFFF"/>
                </a:solidFill>
                <a:uFill>
                  <a:solidFill>
                    <a:srgbClr val="FFFFFF"/>
                  </a:solidFill>
                </a:uFill>
                <a:latin typeface="DejaVu Sans Condensed"/>
                <a:ea typeface="DejaVu Sans Condensed"/>
                <a:cs typeface="DejaVu Sans Condensed"/>
                <a:sym typeface="DejaVu Sans Condensed"/>
              </a:defRPr>
            </a:lvl1pPr>
          </a:lstStyle>
          <a:p>
            <a:r>
              <a:rPr lang="en-US" dirty="0" err="1"/>
              <a:t>Bariu</a:t>
            </a:r>
            <a:r>
              <a:rPr lang="en-US" dirty="0"/>
              <a:t> </a:t>
            </a:r>
            <a:r>
              <a:rPr lang="en-US" dirty="0" err="1"/>
              <a:t>Gjerman</a:t>
            </a:r>
            <a:endParaRPr dirty="0"/>
          </a:p>
        </p:txBody>
      </p:sp>
      <p:sp>
        <p:nvSpPr>
          <p:cNvPr id="1446" name="Boxer"/>
          <p:cNvSpPr txBox="1"/>
          <p:nvPr/>
        </p:nvSpPr>
        <p:spPr>
          <a:xfrm>
            <a:off x="18135600" y="6718300"/>
            <a:ext cx="2832100" cy="1079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marL="40639" marR="40639" algn="ctr" defTabSz="914400">
              <a:spcBef>
                <a:spcPts val="1600"/>
              </a:spcBef>
              <a:buClr>
                <a:srgbClr val="FFFFFF"/>
              </a:buClr>
              <a:buFont typeface="Arial"/>
              <a:defRPr sz="6600">
                <a:solidFill>
                  <a:srgbClr val="FFFFFF"/>
                </a:solidFill>
                <a:uFill>
                  <a:solidFill>
                    <a:srgbClr val="FFFFFF"/>
                  </a:solidFill>
                </a:uFill>
                <a:latin typeface="DejaVu Sans Condensed"/>
                <a:ea typeface="DejaVu Sans Condensed"/>
                <a:cs typeface="DejaVu Sans Condensed"/>
                <a:sym typeface="DejaVu Sans Condensed"/>
              </a:defRPr>
            </a:lvl1pPr>
          </a:lstStyle>
          <a:p>
            <a:r>
              <a:rPr dirty="0"/>
              <a:t>Boxer</a:t>
            </a:r>
          </a:p>
        </p:txBody>
      </p:sp>
      <p:sp>
        <p:nvSpPr>
          <p:cNvPr id="1447" name="Pit Bull"/>
          <p:cNvSpPr txBox="1"/>
          <p:nvPr/>
        </p:nvSpPr>
        <p:spPr>
          <a:xfrm>
            <a:off x="2908300" y="6718300"/>
            <a:ext cx="3581400" cy="111825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marL="40639" marR="40639" algn="ctr" defTabSz="914400">
              <a:spcBef>
                <a:spcPts val="1600"/>
              </a:spcBef>
              <a:buClr>
                <a:srgbClr val="FFFFFF"/>
              </a:buClr>
              <a:buFont typeface="Arial"/>
              <a:defRPr sz="6600">
                <a:solidFill>
                  <a:srgbClr val="FFFFFF"/>
                </a:solidFill>
                <a:uFill>
                  <a:solidFill>
                    <a:srgbClr val="FFFFFF"/>
                  </a:solidFill>
                </a:uFill>
                <a:latin typeface="DejaVu Sans Condensed"/>
                <a:ea typeface="DejaVu Sans Condensed"/>
                <a:cs typeface="DejaVu Sans Condensed"/>
                <a:sym typeface="DejaVu Sans Condensed"/>
              </a:defRPr>
            </a:lvl1pPr>
          </a:lstStyle>
          <a:p>
            <a:r>
              <a:rPr dirty="0"/>
              <a:t>Pit </a:t>
            </a:r>
            <a:r>
              <a:rPr dirty="0" err="1"/>
              <a:t>Bull</a:t>
            </a:r>
            <a:r>
              <a:rPr lang="en-US" dirty="0" err="1"/>
              <a:t>i</a:t>
            </a:r>
            <a:endParaRPr dirty="0"/>
          </a:p>
        </p:txBody>
      </p:sp>
      <p:sp>
        <p:nvSpPr>
          <p:cNvPr id="1448" name="All the same species: Canis familiaris…"/>
          <p:cNvSpPr txBox="1"/>
          <p:nvPr/>
        </p:nvSpPr>
        <p:spPr>
          <a:xfrm>
            <a:off x="4910668" y="8370888"/>
            <a:ext cx="13970000" cy="379591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p>
            <a:pPr marL="40639" marR="40639" algn="ctr" defTabSz="914400">
              <a:buClr>
                <a:srgbClr val="FFFB00"/>
              </a:buClr>
              <a:buFont typeface="Arial"/>
              <a:defRPr sz="8000">
                <a:uFill>
                  <a:solidFill>
                    <a:srgbClr val="000000"/>
                  </a:solidFill>
                </a:uFill>
                <a:latin typeface="DejaVu Sans Condensed"/>
                <a:ea typeface="DejaVu Sans Condensed"/>
                <a:cs typeface="DejaVu Sans Condensed"/>
                <a:sym typeface="DejaVu Sans Condensed"/>
              </a:defRPr>
            </a:pPr>
            <a:r>
              <a:rPr lang="en-US" dirty="0">
                <a:solidFill>
                  <a:srgbClr val="FFFB00"/>
                </a:solidFill>
                <a:uFill>
                  <a:solidFill>
                    <a:srgbClr val="FFFB00"/>
                  </a:solidFill>
                </a:uFill>
              </a:rPr>
              <a:t>Të </a:t>
            </a:r>
            <a:r>
              <a:rPr lang="en-US" dirty="0" err="1">
                <a:solidFill>
                  <a:srgbClr val="FFFB00"/>
                </a:solidFill>
                <a:uFill>
                  <a:solidFill>
                    <a:srgbClr val="FFFB00"/>
                  </a:solidFill>
                </a:uFill>
              </a:rPr>
              <a:t>gjitha</a:t>
            </a:r>
            <a:r>
              <a:rPr lang="en-US" dirty="0">
                <a:solidFill>
                  <a:srgbClr val="FFFB00"/>
                </a:solidFill>
                <a:uFill>
                  <a:solidFill>
                    <a:srgbClr val="FFFB00"/>
                  </a:solidFill>
                </a:uFill>
              </a:rPr>
              <a:t> </a:t>
            </a:r>
            <a:r>
              <a:rPr lang="en-US" dirty="0" err="1">
                <a:solidFill>
                  <a:srgbClr val="FFFB00"/>
                </a:solidFill>
                <a:uFill>
                  <a:solidFill>
                    <a:srgbClr val="FFFB00"/>
                  </a:solidFill>
                </a:uFill>
              </a:rPr>
              <a:t>nga</a:t>
            </a:r>
            <a:r>
              <a:rPr lang="en-US" dirty="0">
                <a:solidFill>
                  <a:srgbClr val="FFFB00"/>
                </a:solidFill>
                <a:uFill>
                  <a:solidFill>
                    <a:srgbClr val="FFFB00"/>
                  </a:solidFill>
                </a:uFill>
              </a:rPr>
              <a:t> e </a:t>
            </a:r>
            <a:r>
              <a:rPr lang="en-US" dirty="0" err="1">
                <a:solidFill>
                  <a:srgbClr val="FFFB00"/>
                </a:solidFill>
                <a:uFill>
                  <a:solidFill>
                    <a:srgbClr val="FFFB00"/>
                  </a:solidFill>
                </a:uFill>
              </a:rPr>
              <a:t>njejta</a:t>
            </a:r>
            <a:r>
              <a:rPr lang="en-US" dirty="0">
                <a:solidFill>
                  <a:srgbClr val="FFFB00"/>
                </a:solidFill>
                <a:uFill>
                  <a:solidFill>
                    <a:srgbClr val="FFFB00"/>
                  </a:solidFill>
                </a:uFill>
              </a:rPr>
              <a:t> specie</a:t>
            </a:r>
            <a:r>
              <a:rPr dirty="0">
                <a:solidFill>
                  <a:srgbClr val="FFFB00"/>
                </a:solidFill>
                <a:uFill>
                  <a:solidFill>
                    <a:srgbClr val="FFFB00"/>
                  </a:solidFill>
                </a:uFill>
              </a:rPr>
              <a:t>:</a:t>
            </a:r>
            <a:r>
              <a:rPr dirty="0">
                <a:solidFill>
                  <a:srgbClr val="FFFFFF"/>
                </a:solidFill>
                <a:uFill>
                  <a:solidFill>
                    <a:srgbClr val="FFFFFF"/>
                  </a:solidFill>
                </a:uFill>
              </a:rPr>
              <a:t> </a:t>
            </a:r>
            <a:endParaRPr lang="en-US" dirty="0">
              <a:solidFill>
                <a:srgbClr val="FFFFFF"/>
              </a:solidFill>
              <a:uFill>
                <a:solidFill>
                  <a:srgbClr val="FFFFFF"/>
                </a:solidFill>
              </a:uFill>
            </a:endParaRPr>
          </a:p>
          <a:p>
            <a:pPr marL="40639" marR="40639" algn="ctr" defTabSz="914400">
              <a:buClr>
                <a:srgbClr val="FFFB00"/>
              </a:buClr>
              <a:buFont typeface="Arial"/>
              <a:defRPr sz="8000">
                <a:uFill>
                  <a:solidFill>
                    <a:srgbClr val="000000"/>
                  </a:solidFill>
                </a:uFill>
                <a:latin typeface="DejaVu Sans Condensed"/>
                <a:ea typeface="DejaVu Sans Condensed"/>
                <a:cs typeface="DejaVu Sans Condensed"/>
                <a:sym typeface="DejaVu Sans Condensed"/>
              </a:defRPr>
            </a:pPr>
            <a:r>
              <a:rPr dirty="0" err="1">
                <a:solidFill>
                  <a:srgbClr val="FFFFFF"/>
                </a:solidFill>
                <a:uFill>
                  <a:solidFill>
                    <a:srgbClr val="FFFFFF"/>
                  </a:solidFill>
                </a:uFill>
                <a:latin typeface="DejaVu Sans Condensed Oblique"/>
                <a:ea typeface="DejaVu Sans Condensed Oblique"/>
                <a:cs typeface="DejaVu Sans Condensed Oblique"/>
                <a:sym typeface="DejaVu Sans Condensed Oblique"/>
              </a:rPr>
              <a:t>Canis</a:t>
            </a:r>
            <a:r>
              <a:rPr dirty="0">
                <a:solidFill>
                  <a:srgbClr val="FFFFFF"/>
                </a:solidFill>
                <a:uFill>
                  <a:solidFill>
                    <a:srgbClr val="FFFFFF"/>
                  </a:solidFill>
                </a:uFill>
                <a:latin typeface="DejaVu Sans Condensed Oblique"/>
                <a:ea typeface="DejaVu Sans Condensed Oblique"/>
                <a:cs typeface="DejaVu Sans Condensed Oblique"/>
                <a:sym typeface="DejaVu Sans Condensed Oblique"/>
              </a:rPr>
              <a:t> </a:t>
            </a:r>
            <a:r>
              <a:rPr lang="en-US" dirty="0" err="1">
                <a:solidFill>
                  <a:srgbClr val="FFFFFF"/>
                </a:solidFill>
                <a:uFill>
                  <a:solidFill>
                    <a:srgbClr val="FFFFFF"/>
                  </a:solidFill>
                </a:uFill>
                <a:latin typeface="DejaVu Sans Condensed Oblique"/>
                <a:ea typeface="DejaVu Sans Condensed Oblique"/>
                <a:cs typeface="DejaVu Sans Condensed Oblique"/>
                <a:sym typeface="DejaVu Sans Condensed Oblique"/>
              </a:rPr>
              <a:t>lupis</a:t>
            </a:r>
            <a:r>
              <a:rPr dirty="0">
                <a:solidFill>
                  <a:srgbClr val="FFFFFF"/>
                </a:solidFill>
                <a:uFill>
                  <a:solidFill>
                    <a:srgbClr val="FFFFFF"/>
                  </a:solidFill>
                </a:uFill>
              </a:rPr>
              <a:t> </a:t>
            </a:r>
          </a:p>
          <a:p>
            <a:pPr marL="40639" marR="40639" algn="ctr" defTabSz="914400">
              <a:buClr>
                <a:srgbClr val="FFFFFF"/>
              </a:buClr>
              <a:buFont typeface="Arial"/>
              <a:defRPr sz="8000">
                <a:solidFill>
                  <a:srgbClr val="FFFFFF"/>
                </a:solidFill>
                <a:uFill>
                  <a:solidFill>
                    <a:srgbClr val="FFFFFF"/>
                  </a:solidFill>
                </a:uFill>
                <a:latin typeface="DejaVu Sans Condensed"/>
                <a:ea typeface="DejaVu Sans Condensed"/>
                <a:cs typeface="DejaVu Sans Condensed"/>
                <a:sym typeface="DejaVu Sans Condensed"/>
              </a:defRPr>
            </a:pPr>
            <a:r>
              <a:rPr dirty="0"/>
              <a:t>(</a:t>
            </a:r>
            <a:r>
              <a:rPr lang="en-US" dirty="0" err="1"/>
              <a:t>qeni</a:t>
            </a:r>
            <a:r>
              <a:rPr lang="en-US" dirty="0"/>
              <a:t> </a:t>
            </a:r>
            <a:r>
              <a:rPr lang="en-US" dirty="0" err="1">
                <a:solidFill>
                  <a:schemeClr val="bg1"/>
                </a:solidFill>
              </a:rPr>
              <a:t>sht</a:t>
            </a:r>
            <a:r>
              <a:rPr lang="en-US" dirty="0" err="1">
                <a:solidFill>
                  <a:schemeClr val="bg1"/>
                </a:solidFill>
                <a:uFill>
                  <a:solidFill>
                    <a:srgbClr val="FFFB00"/>
                  </a:solidFill>
                </a:uFill>
              </a:rPr>
              <a:t>ë</a:t>
            </a:r>
            <a:r>
              <a:rPr lang="en-US" dirty="0" err="1">
                <a:solidFill>
                  <a:schemeClr val="bg1"/>
                </a:solidFill>
              </a:rPr>
              <a:t>piak</a:t>
            </a:r>
            <a:r>
              <a:rPr dirty="0"/>
              <a:t>)</a:t>
            </a: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2" name="110 Ceratopsia chart 2001.jpg" descr="110 Ceratopsia chart 2001.jpg"/>
          <p:cNvPicPr>
            <a:picLocks noChangeAspect="1"/>
          </p:cNvPicPr>
          <p:nvPr/>
        </p:nvPicPr>
        <p:blipFill>
          <a:blip r:embed="rId3"/>
          <a:stretch>
            <a:fillRect/>
          </a:stretch>
        </p:blipFill>
        <p:spPr>
          <a:xfrm>
            <a:off x="3581400" y="457200"/>
            <a:ext cx="17221200" cy="12801600"/>
          </a:xfrm>
          <a:prstGeom prst="rect">
            <a:avLst/>
          </a:prstGeom>
          <a:ln w="12700">
            <a:miter lim="400000"/>
          </a:ln>
        </p:spPr>
      </p:pic>
      <p:sp>
        <p:nvSpPr>
          <p:cNvPr id="1453" name="Ceratopsia"/>
          <p:cNvSpPr/>
          <p:nvPr/>
        </p:nvSpPr>
        <p:spPr>
          <a:xfrm>
            <a:off x="8734322" y="468729"/>
            <a:ext cx="6915356" cy="1472243"/>
          </a:xfrm>
          <a:prstGeom prst="rect">
            <a:avLst/>
          </a:prstGeom>
          <a:blipFill>
            <a:blip r:embed="rId4"/>
          </a:blipFill>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defTabSz="584200">
              <a:defRPr sz="8700" b="1">
                <a:solidFill>
                  <a:srgbClr val="FFFFFF"/>
                </a:solidFill>
                <a:effectLst>
                  <a:outerShdw blurRad="38100" dist="12700" dir="5400000" rotWithShape="0">
                    <a:srgbClr val="000000">
                      <a:alpha val="50000"/>
                    </a:srgbClr>
                  </a:outerShdw>
                </a:effectLst>
                <a:latin typeface="Arial"/>
                <a:ea typeface="Arial"/>
                <a:cs typeface="Arial"/>
                <a:sym typeface="Arial"/>
              </a:defRPr>
            </a:lvl1pPr>
          </a:lstStyle>
          <a:p>
            <a:r>
              <a:rPr dirty="0" err="1"/>
              <a:t>Ceratopsia</a:t>
            </a:r>
            <a:endParaRPr dirty="0"/>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 name="Fit Dino-How 00265.jpg" descr="Fit Dino-How 00265.jpg"/>
          <p:cNvPicPr>
            <a:picLocks noChangeAspect="1"/>
          </p:cNvPicPr>
          <p:nvPr/>
        </p:nvPicPr>
        <p:blipFill>
          <a:blip r:embed="rId2"/>
          <a:stretch>
            <a:fillRect/>
          </a:stretch>
        </p:blipFill>
        <p:spPr>
          <a:xfrm>
            <a:off x="4051300" y="758825"/>
            <a:ext cx="16281400" cy="12198350"/>
          </a:xfrm>
          <a:prstGeom prst="rect">
            <a:avLst/>
          </a:prstGeom>
          <a:ln w="25400">
            <a:solidFill>
              <a:srgbClr val="FFFFFF"/>
            </a:solidFill>
            <a:miter lim="400000"/>
          </a:ln>
        </p:spPr>
      </p:pic>
      <p:sp>
        <p:nvSpPr>
          <p:cNvPr id="943" name="Rectangle"/>
          <p:cNvSpPr/>
          <p:nvPr/>
        </p:nvSpPr>
        <p:spPr>
          <a:xfrm>
            <a:off x="4051300" y="755649"/>
            <a:ext cx="16281400" cy="12204701"/>
          </a:xfrm>
          <a:prstGeom prst="rect">
            <a:avLst/>
          </a:prstGeom>
          <a:solidFill>
            <a:srgbClr val="FFFFFF">
              <a:alpha val="70195"/>
            </a:srgbClr>
          </a:solidFill>
          <a:ln w="12700">
            <a:miter lim="400000"/>
          </a:ln>
        </p:spPr>
        <p:txBody>
          <a:bodyPr lIns="50800" tIns="50800" rIns="50800" bIns="50800" anchor="ctr"/>
          <a:lstStyle/>
          <a:p>
            <a:pPr marL="40639" marR="40639" defTabSz="914400">
              <a:defRPr sz="2400">
                <a:uFill>
                  <a:solidFill>
                    <a:srgbClr val="000000"/>
                  </a:solidFill>
                </a:uFill>
                <a:latin typeface="Arial"/>
                <a:ea typeface="Arial"/>
                <a:cs typeface="Arial"/>
                <a:sym typeface="Arial"/>
              </a:defRPr>
            </a:pPr>
            <a:endParaRPr/>
          </a:p>
        </p:txBody>
      </p:sp>
      <p:sp>
        <p:nvSpPr>
          <p:cNvPr id="944" name="How do you fit dinosaurs into the Bible?"/>
          <p:cNvSpPr txBox="1"/>
          <p:nvPr/>
        </p:nvSpPr>
        <p:spPr>
          <a:xfrm>
            <a:off x="7149317" y="1072772"/>
            <a:ext cx="4843898" cy="391902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ctr" defTabSz="825500">
              <a:defRPr sz="6200">
                <a:solidFill>
                  <a:srgbClr val="FFFFFF"/>
                </a:solidFill>
                <a:latin typeface="DejaVu Sans Condensed"/>
                <a:ea typeface="DejaVu Sans Condensed"/>
                <a:cs typeface="DejaVu Sans Condensed"/>
                <a:sym typeface="DejaVu Sans Condensed"/>
              </a:defRPr>
            </a:lvl1pPr>
          </a:lstStyle>
          <a:p>
            <a:r>
              <a:rPr lang="en-US" dirty="0"/>
              <a:t>Si </a:t>
            </a:r>
            <a:r>
              <a:rPr lang="en-US" dirty="0" err="1"/>
              <a:t>i</a:t>
            </a:r>
            <a:r>
              <a:rPr lang="en-US" dirty="0"/>
              <a:t> </a:t>
            </a:r>
            <a:r>
              <a:rPr lang="en-US" dirty="0" err="1"/>
              <a:t>p</a:t>
            </a:r>
            <a:r>
              <a:rPr lang="en-US" dirty="0" err="1">
                <a:solidFill>
                  <a:schemeClr val="bg1"/>
                </a:solidFill>
                <a:ea typeface="Arial"/>
                <a:cs typeface="Arial" panose="020B0604020202020204" pitchFamily="34" charset="0"/>
                <a:sym typeface="Arial"/>
              </a:rPr>
              <a:t>ë</a:t>
            </a:r>
            <a:r>
              <a:rPr lang="en-US" dirty="0" err="1"/>
              <a:t>rshtatni</a:t>
            </a:r>
            <a:r>
              <a:rPr lang="en-US" dirty="0"/>
              <a:t> </a:t>
            </a:r>
            <a:r>
              <a:rPr lang="en-US" dirty="0" err="1"/>
              <a:t>dinosaur</a:t>
            </a:r>
            <a:r>
              <a:rPr lang="en-US" dirty="0" err="1">
                <a:solidFill>
                  <a:schemeClr val="bg1"/>
                </a:solidFill>
                <a:ea typeface="Arial"/>
                <a:cs typeface="Arial" panose="020B0604020202020204" pitchFamily="34" charset="0"/>
                <a:sym typeface="Arial"/>
              </a:rPr>
              <a:t>ë</a:t>
            </a:r>
            <a:r>
              <a:rPr lang="en-US" dirty="0" err="1"/>
              <a:t>t</a:t>
            </a:r>
            <a:r>
              <a:rPr lang="en-US" dirty="0"/>
              <a:t> </a:t>
            </a:r>
            <a:r>
              <a:rPr lang="en-US" dirty="0" err="1"/>
              <a:t>n</a:t>
            </a:r>
            <a:r>
              <a:rPr lang="en-US" dirty="0" err="1">
                <a:solidFill>
                  <a:schemeClr val="bg1"/>
                </a:solidFill>
                <a:ea typeface="Arial"/>
                <a:cs typeface="Arial" panose="020B0604020202020204" pitchFamily="34" charset="0"/>
                <a:sym typeface="Arial"/>
              </a:rPr>
              <a:t>ë</a:t>
            </a:r>
            <a:r>
              <a:rPr lang="en-US" dirty="0"/>
              <a:t> </a:t>
            </a:r>
            <a:r>
              <a:rPr lang="en-US" dirty="0" err="1"/>
              <a:t>Bib</a:t>
            </a:r>
            <a:r>
              <a:rPr lang="en-US" dirty="0" err="1">
                <a:solidFill>
                  <a:schemeClr val="bg1"/>
                </a:solidFill>
                <a:ea typeface="Arial"/>
                <a:cs typeface="Arial" panose="020B0604020202020204" pitchFamily="34" charset="0"/>
                <a:sym typeface="Arial"/>
              </a:rPr>
              <a:t>ë</a:t>
            </a:r>
            <a:r>
              <a:rPr lang="en-US" dirty="0" err="1"/>
              <a:t>l</a:t>
            </a:r>
            <a:r>
              <a:rPr dirty="0"/>
              <a:t>?</a:t>
            </a:r>
          </a:p>
        </p:txBody>
      </p:sp>
      <p:sp>
        <p:nvSpPr>
          <p:cNvPr id="945" name="YOU DON’T!"/>
          <p:cNvSpPr txBox="1"/>
          <p:nvPr/>
        </p:nvSpPr>
        <p:spPr>
          <a:xfrm>
            <a:off x="4292600" y="4847559"/>
            <a:ext cx="15798800" cy="6230680"/>
          </a:xfrm>
          <a:prstGeom prst="rect">
            <a:avLst/>
          </a:prstGeom>
          <a:ln w="12700">
            <a:miter lim="400000"/>
          </a:ln>
          <a:effectLst>
            <a:outerShdw blurRad="63500" dist="76200" dir="2700000" rotWithShape="0">
              <a:srgbClr val="000000">
                <a:alpha val="74996"/>
              </a:srgbClr>
            </a:outerShdw>
          </a:effectLst>
          <a:extLst>
            <a:ext uri="{C572A759-6A51-4108-AA02-DFA0A04FC94B}">
              <ma14:wrappingTextBoxFlag xmlns:ma14="http://schemas.microsoft.com/office/mac/drawingml/2011/main" xmlns="" val="1"/>
            </a:ext>
          </a:extLst>
        </p:spPr>
        <p:txBody>
          <a:bodyPr lIns="0" tIns="0" rIns="0" bIns="0" anchor="ctr">
            <a:spAutoFit/>
          </a:bodyPr>
          <a:lstStyle/>
          <a:p>
            <a:pPr algn="ctr" defTabSz="642937">
              <a:lnSpc>
                <a:spcPct val="80000"/>
              </a:lnSpc>
              <a:buClr>
                <a:srgbClr val="FFD000"/>
              </a:buClr>
              <a:buFont typeface="Arial Black"/>
              <a:defRPr sz="30000">
                <a:uFill>
                  <a:solidFill>
                    <a:srgbClr val="000000"/>
                  </a:solidFill>
                </a:uFill>
                <a:latin typeface="Arial"/>
                <a:ea typeface="Arial"/>
                <a:cs typeface="Arial"/>
                <a:sym typeface="Arial"/>
              </a:defRPr>
            </a:pPr>
            <a:r>
              <a:rPr lang="en-US" sz="25000" dirty="0">
                <a:solidFill>
                  <a:srgbClr val="FFD000"/>
                </a:solidFill>
                <a:uFill>
                  <a:solidFill>
                    <a:srgbClr val="FFD000"/>
                  </a:solidFill>
                </a:uFill>
                <a:latin typeface="Arial Black"/>
                <a:ea typeface="Arial Black"/>
                <a:cs typeface="Arial Black"/>
                <a:sym typeface="Arial Black"/>
              </a:rPr>
              <a:t>Ti </a:t>
            </a:r>
            <a:r>
              <a:rPr lang="en-US" sz="25000" dirty="0" err="1">
                <a:solidFill>
                  <a:srgbClr val="FFD000"/>
                </a:solidFill>
                <a:uFill>
                  <a:solidFill>
                    <a:srgbClr val="FFD000"/>
                  </a:solidFill>
                </a:uFill>
                <a:latin typeface="Arial Black"/>
                <a:ea typeface="Arial Black"/>
                <a:cs typeface="Arial Black"/>
                <a:sym typeface="Arial Black"/>
              </a:rPr>
              <a:t>s’mund</a:t>
            </a:r>
            <a:r>
              <a:rPr sz="25000" dirty="0">
                <a:solidFill>
                  <a:srgbClr val="FFD000"/>
                </a:solidFill>
                <a:uFill>
                  <a:solidFill>
                    <a:srgbClr val="FFD000"/>
                  </a:solidFill>
                </a:uFill>
                <a:latin typeface="Arial Black"/>
                <a:ea typeface="Arial Black"/>
                <a:cs typeface="Arial Black"/>
                <a:sym typeface="Arial Black"/>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943"/>
                                        </p:tgtEl>
                                        <p:attrNameLst>
                                          <p:attrName>style.visibility</p:attrName>
                                        </p:attrNameLst>
                                      </p:cBhvr>
                                      <p:to>
                                        <p:strVal val="visible"/>
                                      </p:to>
                                    </p:set>
                                    <p:animEffect transition="in" filter="dissolve">
                                      <p:cBhvr>
                                        <p:cTn id="7" dur="500"/>
                                        <p:tgtEl>
                                          <p:spTgt spid="943"/>
                                        </p:tgtEl>
                                      </p:cBhvr>
                                    </p:animEffect>
                                  </p:childTnLst>
                                </p:cTn>
                              </p:par>
                            </p:childTnLst>
                          </p:cTn>
                        </p:par>
                        <p:par>
                          <p:cTn id="8" fill="hold">
                            <p:stCondLst>
                              <p:cond delay="500"/>
                            </p:stCondLst>
                            <p:childTnLst>
                              <p:par>
                                <p:cTn id="9" presetID="23" presetClass="entr" presetSubtype="16" fill="hold" grpId="2" nodeType="afterEffect">
                                  <p:stCondLst>
                                    <p:cond delay="0"/>
                                  </p:stCondLst>
                                  <p:iterate>
                                    <p:tmAbs val="0"/>
                                  </p:iterate>
                                  <p:childTnLst>
                                    <p:set>
                                      <p:cBhvr>
                                        <p:cTn id="10" fill="hold"/>
                                        <p:tgtEl>
                                          <p:spTgt spid="945"/>
                                        </p:tgtEl>
                                        <p:attrNameLst>
                                          <p:attrName>style.visibility</p:attrName>
                                        </p:attrNameLst>
                                      </p:cBhvr>
                                      <p:to>
                                        <p:strVal val="visible"/>
                                      </p:to>
                                    </p:set>
                                    <p:anim calcmode="lin" valueType="num">
                                      <p:cBhvr>
                                        <p:cTn id="11" dur="500" fill="hold"/>
                                        <p:tgtEl>
                                          <p:spTgt spid="945"/>
                                        </p:tgtEl>
                                        <p:attrNameLst>
                                          <p:attrName>ppt_w</p:attrName>
                                        </p:attrNameLst>
                                      </p:cBhvr>
                                      <p:tavLst>
                                        <p:tav tm="0">
                                          <p:val>
                                            <p:fltVal val="0"/>
                                          </p:val>
                                        </p:tav>
                                        <p:tav tm="100000">
                                          <p:val>
                                            <p:strVal val="#ppt_w"/>
                                          </p:val>
                                        </p:tav>
                                      </p:tavLst>
                                    </p:anim>
                                    <p:anim calcmode="lin" valueType="num">
                                      <p:cBhvr>
                                        <p:cTn id="12" dur="500" fill="hold"/>
                                        <p:tgtEl>
                                          <p:spTgt spid="9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3" grpId="1" animBg="1" advAuto="0"/>
      <p:bldP spid="945" grpId="2" animBg="1" advAuto="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7" name="Dog Variations 03045.jpg" descr="Dog Variations 03045.jpg"/>
          <p:cNvPicPr>
            <a:picLocks/>
          </p:cNvPicPr>
          <p:nvPr/>
        </p:nvPicPr>
        <p:blipFill>
          <a:blip r:embed="rId3"/>
          <a:stretch>
            <a:fillRect/>
          </a:stretch>
        </p:blipFill>
        <p:spPr>
          <a:xfrm>
            <a:off x="3457445" y="457200"/>
            <a:ext cx="17221201" cy="12801600"/>
          </a:xfrm>
          <a:prstGeom prst="rect">
            <a:avLst/>
          </a:prstGeom>
          <a:ln w="12700">
            <a:miter lim="400000"/>
          </a:ln>
        </p:spPr>
      </p:pic>
      <p:sp>
        <p:nvSpPr>
          <p:cNvPr id="1458" name="Rectangle"/>
          <p:cNvSpPr/>
          <p:nvPr/>
        </p:nvSpPr>
        <p:spPr>
          <a:xfrm>
            <a:off x="3834938" y="676083"/>
            <a:ext cx="16466215" cy="2223907"/>
          </a:xfrm>
          <a:prstGeom prst="rect">
            <a:avLst/>
          </a:prstGeom>
          <a:blipFill>
            <a:blip r:embed="rId4"/>
          </a:blip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59" name="DOG VARIATIONS"/>
          <p:cNvSpPr txBox="1"/>
          <p:nvPr/>
        </p:nvSpPr>
        <p:spPr>
          <a:xfrm>
            <a:off x="6240853" y="990662"/>
            <a:ext cx="11902297" cy="151836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lgn="ctr" defTabSz="825500">
              <a:defRPr sz="9200" b="1">
                <a:latin typeface="Arial"/>
                <a:ea typeface="Arial"/>
                <a:cs typeface="Arial"/>
                <a:sym typeface="Arial"/>
              </a:defRPr>
            </a:lvl1pPr>
          </a:lstStyle>
          <a:p>
            <a:r>
              <a:rPr dirty="0"/>
              <a:t> VARIA</a:t>
            </a:r>
            <a:r>
              <a:rPr lang="en-US" dirty="0"/>
              <a:t>C</a:t>
            </a:r>
            <a:r>
              <a:rPr dirty="0"/>
              <a:t>ION</a:t>
            </a:r>
            <a:r>
              <a:rPr lang="en-US" dirty="0"/>
              <a:t>  QENSH</a:t>
            </a:r>
            <a:endParaRPr dirty="0"/>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3" name="KNwide Slides to layer for translation 2017 Feb 3.045.jpg" descr="KNwide Slides to layer for translation 2017 Feb 3.045.jpg"/>
          <p:cNvPicPr>
            <a:picLocks noChangeAspect="1"/>
          </p:cNvPicPr>
          <p:nvPr/>
        </p:nvPicPr>
        <p:blipFill>
          <a:blip r:embed="rId2"/>
          <a:srcRect l="12589" r="12589"/>
          <a:stretch>
            <a:fillRect/>
          </a:stretch>
        </p:blipFill>
        <p:spPr>
          <a:xfrm>
            <a:off x="3635176" y="425053"/>
            <a:ext cx="17113716" cy="12865889"/>
          </a:xfrm>
          <a:prstGeom prst="rect">
            <a:avLst/>
          </a:prstGeom>
          <a:ln w="12700">
            <a:miter lim="400000"/>
          </a:ln>
        </p:spPr>
      </p:pic>
      <p:sp>
        <p:nvSpPr>
          <p:cNvPr id="1464" name="Only 50-80…"/>
          <p:cNvSpPr txBox="1"/>
          <p:nvPr/>
        </p:nvSpPr>
        <p:spPr>
          <a:xfrm>
            <a:off x="8063600" y="3822128"/>
            <a:ext cx="7901202" cy="4534575"/>
          </a:xfrm>
          <a:prstGeom prst="rect">
            <a:avLst/>
          </a:prstGeom>
          <a:ln w="12700">
            <a:miter lim="400000"/>
          </a:ln>
          <a:effectLst>
            <a:outerShdw blurRad="63500" dist="50800" dir="5400000" rotWithShape="0">
              <a:srgbClr val="000000">
                <a:alpha val="70033"/>
              </a:srgbClr>
            </a:outerShdw>
          </a:effectLst>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825500">
              <a:defRPr sz="9600" b="1">
                <a:solidFill>
                  <a:srgbClr val="FFFB01"/>
                </a:solidFill>
                <a:latin typeface="Arial"/>
                <a:ea typeface="Arial"/>
                <a:cs typeface="Arial"/>
                <a:sym typeface="Arial"/>
              </a:defRPr>
            </a:pPr>
            <a:r>
              <a:rPr lang="en-US" dirty="0" err="1"/>
              <a:t>Vetëm</a:t>
            </a:r>
            <a:r>
              <a:rPr dirty="0"/>
              <a:t> 50-80</a:t>
            </a:r>
            <a:r>
              <a:rPr lang="en-US" dirty="0"/>
              <a:t> </a:t>
            </a:r>
          </a:p>
          <a:p>
            <a:pPr algn="ctr" defTabSz="825500">
              <a:defRPr sz="9600" b="1">
                <a:solidFill>
                  <a:srgbClr val="FFFB01"/>
                </a:solidFill>
                <a:latin typeface="Arial"/>
                <a:ea typeface="Arial"/>
                <a:cs typeface="Arial"/>
                <a:sym typeface="Arial"/>
              </a:defRPr>
            </a:pPr>
            <a:r>
              <a:rPr lang="en-US" dirty="0" err="1"/>
              <a:t>Lloje</a:t>
            </a:r>
            <a:r>
              <a:rPr lang="en-US" dirty="0"/>
              <a:t> </a:t>
            </a:r>
            <a:r>
              <a:rPr dirty="0"/>
              <a:t> </a:t>
            </a:r>
          </a:p>
          <a:p>
            <a:pPr algn="ctr" defTabSz="825500">
              <a:defRPr sz="9600" b="1">
                <a:solidFill>
                  <a:srgbClr val="FFFB01"/>
                </a:solidFill>
                <a:latin typeface="Arial"/>
                <a:ea typeface="Arial"/>
                <a:cs typeface="Arial"/>
                <a:sym typeface="Arial"/>
              </a:defRPr>
            </a:pPr>
            <a:r>
              <a:rPr dirty="0" err="1"/>
              <a:t>Dino</a:t>
            </a:r>
            <a:r>
              <a:rPr lang="en-US" dirty="0" err="1"/>
              <a:t>z</a:t>
            </a:r>
            <a:r>
              <a:rPr dirty="0" err="1"/>
              <a:t>aur</a:t>
            </a:r>
            <a:r>
              <a:rPr lang="en-US" dirty="0" err="1"/>
              <a:t>esh</a:t>
            </a:r>
            <a:endParaRPr dirty="0"/>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8" name="119 GDM flood.jpg"/>
          <p:cNvGrpSpPr/>
          <p:nvPr/>
        </p:nvGrpSpPr>
        <p:grpSpPr>
          <a:xfrm>
            <a:off x="2292350" y="914400"/>
            <a:ext cx="19799300" cy="11887200"/>
            <a:chOff x="0" y="0"/>
            <a:chExt cx="19799300" cy="11887200"/>
          </a:xfrm>
        </p:grpSpPr>
        <p:pic>
          <p:nvPicPr>
            <p:cNvPr id="1467" name="119 GDM flood.jpg" descr="119 GDM flood.jpg"/>
            <p:cNvPicPr>
              <a:picLocks/>
            </p:cNvPicPr>
            <p:nvPr/>
          </p:nvPicPr>
          <p:blipFill>
            <a:blip r:embed="rId3"/>
            <a:srcRect t="7778" b="12202"/>
            <a:stretch>
              <a:fillRect/>
            </a:stretch>
          </p:blipFill>
          <p:spPr>
            <a:xfrm>
              <a:off x="12700" y="12700"/>
              <a:ext cx="19773900" cy="11861800"/>
            </a:xfrm>
            <a:prstGeom prst="rect">
              <a:avLst/>
            </a:prstGeom>
            <a:ln>
              <a:noFill/>
            </a:ln>
            <a:effectLst/>
          </p:spPr>
        </p:pic>
        <p:pic>
          <p:nvPicPr>
            <p:cNvPr id="1466" name="119 GDM flood.jpg" descr="119 GDM flood.jpg"/>
            <p:cNvPicPr>
              <a:picLocks/>
            </p:cNvPicPr>
            <p:nvPr/>
          </p:nvPicPr>
          <p:blipFill>
            <a:blip r:embed="rId4"/>
            <a:stretch>
              <a:fillRect/>
            </a:stretch>
          </p:blipFill>
          <p:spPr>
            <a:xfrm>
              <a:off x="0" y="0"/>
              <a:ext cx="19799300" cy="11887200"/>
            </a:xfrm>
            <a:prstGeom prst="rect">
              <a:avLst/>
            </a:prstGeom>
            <a:effectLst/>
          </p:spPr>
        </p:pic>
      </p:gr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2" name="pasted-image.pdf" descr="pasted-image.pdf"/>
          <p:cNvPicPr>
            <a:picLocks noChangeAspect="1"/>
          </p:cNvPicPr>
          <p:nvPr/>
        </p:nvPicPr>
        <p:blipFill>
          <a:blip r:embed="rId2"/>
          <a:stretch>
            <a:fillRect/>
          </a:stretch>
        </p:blipFill>
        <p:spPr>
          <a:xfrm>
            <a:off x="2596896" y="621792"/>
            <a:ext cx="19409632" cy="12385373"/>
          </a:xfrm>
          <a:prstGeom prst="rect">
            <a:avLst/>
          </a:prstGeom>
          <a:ln w="25400">
            <a:solidFill>
              <a:srgbClr val="FFFFFF"/>
            </a:solidFill>
            <a:miter lim="400000"/>
          </a:ln>
        </p:spPr>
      </p:pic>
      <p:sp>
        <p:nvSpPr>
          <p:cNvPr id="5" name="Rectangle 4">
            <a:extLst>
              <a:ext uri="{FF2B5EF4-FFF2-40B4-BE49-F238E27FC236}">
                <a16:creationId xmlns:a16="http://schemas.microsoft.com/office/drawing/2014/main" id="{454AF44E-4F36-9643-92E4-A358FA1DBB40}"/>
              </a:ext>
            </a:extLst>
          </p:cNvPr>
          <p:cNvSpPr>
            <a:spLocks noChangeArrowheads="1"/>
          </p:cNvSpPr>
          <p:nvPr/>
        </p:nvSpPr>
        <p:spPr bwMode="auto">
          <a:xfrm>
            <a:off x="3888282" y="9462280"/>
            <a:ext cx="16826859" cy="1631280"/>
          </a:xfrm>
          <a:prstGeom prst="rect">
            <a:avLst/>
          </a:prstGeom>
          <a:noFill/>
          <a:ln>
            <a:noFill/>
          </a:ln>
          <a:effectLst/>
        </p:spPr>
        <p:txBody>
          <a:bodyPr vert="horz" wrap="square" lIns="0" tIns="0" rIns="0" bIns="0" numCol="1" anchor="t" anchorCtr="0" compatLnSpc="1">
            <a:prstTxWarp prst="textNoShape">
              <a:avLst/>
            </a:prstTxWarp>
            <a:spAutoFit/>
          </a:bodyPr>
          <a:lstStyle/>
          <a:p>
            <a:pPr marL="0" marR="0" lvl="0" indent="0" algn="ctr" defTabSz="914400" rtl="0" eaLnBrk="0" fontAlgn="base" latinLnBrk="0" hangingPunct="0">
              <a:lnSpc>
                <a:spcPct val="150000"/>
              </a:lnSpc>
              <a:spcBef>
                <a:spcPct val="0"/>
              </a:spcBef>
              <a:spcAft>
                <a:spcPct val="0"/>
              </a:spcAft>
              <a:buClrTx/>
              <a:buSzTx/>
              <a:buFontTx/>
              <a:buNone/>
              <a:tabLst/>
            </a:pPr>
            <a:r>
              <a:rPr lang="sq-AL" sz="8000" b="1" dirty="0">
                <a:solidFill>
                  <a:schemeClr val="bg1"/>
                </a:solidFill>
                <a:latin typeface="+mn-lt"/>
              </a:rPr>
              <a:t>N</a:t>
            </a:r>
            <a:r>
              <a:rPr kumimoji="0" lang="sq-AL" sz="8000" b="1" i="0" u="none" strike="noStrike" cap="none" normalizeH="0" baseline="0" dirty="0">
                <a:ln>
                  <a:noFill/>
                </a:ln>
                <a:solidFill>
                  <a:schemeClr val="bg1"/>
                </a:solidFill>
                <a:effectLst/>
                <a:latin typeface="+mn-lt"/>
              </a:rPr>
              <a:t>ë gjithë tokën </a:t>
            </a:r>
          </a:p>
        </p:txBody>
      </p:sp>
      <p:sp>
        <p:nvSpPr>
          <p:cNvPr id="6" name="Rectangle 5">
            <a:extLst>
              <a:ext uri="{FF2B5EF4-FFF2-40B4-BE49-F238E27FC236}">
                <a16:creationId xmlns:a16="http://schemas.microsoft.com/office/drawing/2014/main" id="{89CE3A65-8883-FB41-BFCB-674221FA375E}"/>
              </a:ext>
            </a:extLst>
          </p:cNvPr>
          <p:cNvSpPr>
            <a:spLocks noChangeArrowheads="1"/>
          </p:cNvSpPr>
          <p:nvPr/>
        </p:nvSpPr>
        <p:spPr bwMode="auto">
          <a:xfrm>
            <a:off x="3267440" y="2165104"/>
            <a:ext cx="18068544" cy="1646605"/>
          </a:xfrm>
          <a:prstGeom prst="rect">
            <a:avLst/>
          </a:prstGeom>
          <a:noFill/>
          <a:ln>
            <a:noFill/>
          </a:ln>
          <a:effectLst/>
        </p:spPr>
        <p:txBody>
          <a:bodyPr vert="horz" wrap="square" lIns="0" tIns="0" rIns="0" bIns="0" numCol="1" anchor="t" anchorCtr="0" compatLnSpc="1">
            <a:prstTxWarp prst="textNoShape">
              <a:avLst/>
            </a:prstTxWarp>
            <a:spAutoFit/>
          </a:bodyPr>
          <a:lstStyle/>
          <a:p>
            <a:pPr marL="0" marR="0" lvl="0" indent="0" algn="ctr" defTabSz="914400" rtl="0" eaLnBrk="0" fontAlgn="base" latinLnBrk="0" hangingPunct="0">
              <a:lnSpc>
                <a:spcPct val="150000"/>
              </a:lnSpc>
              <a:spcBef>
                <a:spcPct val="0"/>
              </a:spcBef>
              <a:spcAft>
                <a:spcPct val="0"/>
              </a:spcAft>
              <a:buClrTx/>
              <a:buSzTx/>
              <a:buFontTx/>
              <a:buNone/>
              <a:tabLst/>
            </a:pPr>
            <a:r>
              <a:rPr kumimoji="0" lang="sq-AL" sz="8000" b="1" i="0" u="none" strike="noStrike" cap="none" normalizeH="0" baseline="0" dirty="0">
                <a:ln>
                  <a:noFill/>
                </a:ln>
                <a:solidFill>
                  <a:schemeClr val="bg1"/>
                </a:solidFill>
                <a:effectLst/>
                <a:latin typeface="+mn-lt"/>
              </a:rPr>
              <a:t>Miliarda gjërash të vdekura</a:t>
            </a:r>
          </a:p>
        </p:txBody>
      </p:sp>
      <p:sp>
        <p:nvSpPr>
          <p:cNvPr id="7" name="Rectangle 6">
            <a:extLst>
              <a:ext uri="{FF2B5EF4-FFF2-40B4-BE49-F238E27FC236}">
                <a16:creationId xmlns:a16="http://schemas.microsoft.com/office/drawing/2014/main" id="{B5B200F3-83DF-DB46-B694-A1C11111AB1F}"/>
              </a:ext>
            </a:extLst>
          </p:cNvPr>
          <p:cNvSpPr>
            <a:spLocks noChangeArrowheads="1"/>
          </p:cNvSpPr>
          <p:nvPr/>
        </p:nvSpPr>
        <p:spPr bwMode="auto">
          <a:xfrm>
            <a:off x="2993120" y="5222563"/>
            <a:ext cx="18617184" cy="982961"/>
          </a:xfrm>
          <a:prstGeom prst="rect">
            <a:avLst/>
          </a:prstGeom>
          <a:noFill/>
          <a:ln>
            <a:noFill/>
          </a:ln>
          <a:effec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ts val="7500"/>
              </a:lnSpc>
              <a:spcBef>
                <a:spcPct val="0"/>
              </a:spcBef>
              <a:spcAft>
                <a:spcPct val="0"/>
              </a:spcAft>
              <a:buClrTx/>
              <a:buSzTx/>
              <a:buFontTx/>
              <a:buNone/>
              <a:tabLst/>
            </a:pPr>
            <a:r>
              <a:rPr lang="sq-AL" sz="8000" b="1" dirty="0">
                <a:solidFill>
                  <a:schemeClr val="bg1"/>
                </a:solidFill>
                <a:latin typeface="+mn-lt"/>
              </a:rPr>
              <a:t>V</a:t>
            </a:r>
            <a:r>
              <a:rPr kumimoji="0" lang="sq-AL" sz="8000" b="1" i="0" u="none" strike="noStrike" cap="none" normalizeH="0" baseline="0" dirty="0">
                <a:ln>
                  <a:noFill/>
                </a:ln>
                <a:solidFill>
                  <a:schemeClr val="bg1"/>
                </a:solidFill>
                <a:effectLst/>
                <a:latin typeface="+mn-lt"/>
              </a:rPr>
              <a:t>arrosur në shtresa shkëmbore</a:t>
            </a:r>
          </a:p>
        </p:txBody>
      </p:sp>
      <p:sp>
        <p:nvSpPr>
          <p:cNvPr id="8" name="Rectangle 7">
            <a:extLst>
              <a:ext uri="{FF2B5EF4-FFF2-40B4-BE49-F238E27FC236}">
                <a16:creationId xmlns:a16="http://schemas.microsoft.com/office/drawing/2014/main" id="{5B5F981F-903C-C043-9BE4-C57BF54E9F19}"/>
              </a:ext>
            </a:extLst>
          </p:cNvPr>
          <p:cNvSpPr>
            <a:spLocks noChangeArrowheads="1"/>
          </p:cNvSpPr>
          <p:nvPr/>
        </p:nvSpPr>
        <p:spPr bwMode="auto">
          <a:xfrm>
            <a:off x="3888282" y="6974551"/>
            <a:ext cx="16826859" cy="1646605"/>
          </a:xfrm>
          <a:prstGeom prst="rect">
            <a:avLst/>
          </a:prstGeom>
          <a:noFill/>
          <a:ln>
            <a:noFill/>
          </a:ln>
          <a:effectLst/>
        </p:spPr>
        <p:txBody>
          <a:bodyPr vert="horz" wrap="square" lIns="0" tIns="0" rIns="0" bIns="0" numCol="1" anchor="t" anchorCtr="0" compatLnSpc="1">
            <a:prstTxWarp prst="textNoShape">
              <a:avLst/>
            </a:prstTxWarp>
            <a:spAutoFit/>
          </a:bodyPr>
          <a:lstStyle/>
          <a:p>
            <a:pPr lvl="0" algn="ctr" defTabSz="914400" eaLnBrk="0" fontAlgn="base">
              <a:lnSpc>
                <a:spcPct val="150000"/>
              </a:lnSpc>
              <a:spcBef>
                <a:spcPct val="0"/>
              </a:spcBef>
              <a:spcAft>
                <a:spcPct val="0"/>
              </a:spcAft>
            </a:pPr>
            <a:r>
              <a:rPr lang="en-US" sz="8000" b="1" dirty="0">
                <a:solidFill>
                  <a:schemeClr val="bg1"/>
                </a:solidFill>
                <a:latin typeface="+mn-lt"/>
                <a:ea typeface="Lucida Grande"/>
                <a:cs typeface="Lucida Grande"/>
                <a:sym typeface="Lucida Grande"/>
              </a:rPr>
              <a:t>Shpërndarë</a:t>
            </a:r>
            <a:r>
              <a:rPr lang="en-US" sz="7200" b="1" dirty="0">
                <a:solidFill>
                  <a:schemeClr val="bg1"/>
                </a:solidFill>
                <a:latin typeface="+mn-lt"/>
                <a:ea typeface="Lucida Grande"/>
                <a:cs typeface="Lucida Grande"/>
                <a:sym typeface="Lucida Grande"/>
              </a:rPr>
              <a:t> </a:t>
            </a:r>
            <a:r>
              <a:rPr kumimoji="0" lang="sq-AL" sz="7000" b="1" i="0" u="none" strike="noStrike" cap="none" normalizeH="0" baseline="0" dirty="0">
                <a:ln>
                  <a:noFill/>
                </a:ln>
                <a:solidFill>
                  <a:schemeClr val="bg1"/>
                </a:solidFill>
                <a:effectLst/>
                <a:latin typeface="+mn-lt"/>
              </a:rPr>
              <a:t>nga uji</a:t>
            </a:r>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5" name="Dino fossil &amp; man--DNat Mon.jpg" descr="Dino fossil &amp; man--DNat Mon.jpg"/>
          <p:cNvPicPr>
            <a:picLocks noChangeAspect="1"/>
          </p:cNvPicPr>
          <p:nvPr/>
        </p:nvPicPr>
        <p:blipFill>
          <a:blip r:embed="rId3"/>
          <a:stretch>
            <a:fillRect/>
          </a:stretch>
        </p:blipFill>
        <p:spPr>
          <a:xfrm>
            <a:off x="2172423" y="492295"/>
            <a:ext cx="20039154" cy="12731410"/>
          </a:xfrm>
          <a:prstGeom prst="rect">
            <a:avLst/>
          </a:prstGeom>
          <a:ln w="25400">
            <a:solidFill>
              <a:srgbClr val="FFFFFF"/>
            </a:solidFill>
          </a:ln>
        </p:spPr>
      </p:pic>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9" name="focus dino skin.jpg" descr="focus dino skin.jpg"/>
          <p:cNvPicPr>
            <a:picLocks/>
          </p:cNvPicPr>
          <p:nvPr/>
        </p:nvPicPr>
        <p:blipFill>
          <a:blip r:embed="rId3"/>
          <a:stretch>
            <a:fillRect/>
          </a:stretch>
        </p:blipFill>
        <p:spPr>
          <a:xfrm>
            <a:off x="2417948" y="1199461"/>
            <a:ext cx="19548104" cy="10496892"/>
          </a:xfrm>
          <a:prstGeom prst="rect">
            <a:avLst/>
          </a:prstGeom>
          <a:ln w="25400">
            <a:solidFill>
              <a:srgbClr val="FFFFFF"/>
            </a:solidFill>
          </a:ln>
        </p:spPr>
      </p:pic>
      <p:sp>
        <p:nvSpPr>
          <p:cNvPr id="1480" name="Fossilized Dinosaur Skin"/>
          <p:cNvSpPr txBox="1"/>
          <p:nvPr/>
        </p:nvSpPr>
        <p:spPr>
          <a:xfrm>
            <a:off x="5277802" y="11772900"/>
            <a:ext cx="13828395" cy="121058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marL="40639" marR="40639" algn="ctr" defTabSz="914400">
              <a:spcBef>
                <a:spcPts val="1800"/>
              </a:spcBef>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pPr hangingPunct="1">
              <a:spcBef>
                <a:spcPct val="50000"/>
              </a:spcBef>
            </a:pPr>
            <a:r>
              <a:rPr lang="en-US" b="1" i="1" dirty="0" err="1">
                <a:solidFill>
                  <a:srgbClr val="FFFF00"/>
                </a:solidFill>
              </a:rPr>
              <a:t>Lekurë</a:t>
            </a:r>
            <a:r>
              <a:rPr lang="en-US" b="1" i="1" dirty="0">
                <a:solidFill>
                  <a:srgbClr val="FFFF00"/>
                </a:solidFill>
              </a:rPr>
              <a:t> </a:t>
            </a:r>
            <a:r>
              <a:rPr lang="en-US" b="1" i="1" dirty="0" err="1">
                <a:solidFill>
                  <a:srgbClr val="FFFF00"/>
                </a:solidFill>
              </a:rPr>
              <a:t>Dinozauri</a:t>
            </a:r>
            <a:r>
              <a:rPr lang="en-US" b="1" i="1" dirty="0">
                <a:solidFill>
                  <a:srgbClr val="FFFF00"/>
                </a:solidFill>
              </a:rPr>
              <a:t> e </a:t>
            </a:r>
            <a:r>
              <a:rPr lang="en-US" b="1" i="1" dirty="0" err="1">
                <a:solidFill>
                  <a:srgbClr val="FFFF00"/>
                </a:solidFill>
              </a:rPr>
              <a:t>fosilizuar</a:t>
            </a:r>
            <a:endParaRPr lang="en-US" b="1" dirty="0">
              <a:solidFill>
                <a:srgbClr val="FFFF00"/>
              </a:solidFill>
            </a:endParaRP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 name="T rex death by suffocation.jpg" descr="T rex death by suffocation.jpg"/>
          <p:cNvPicPr>
            <a:picLocks noChangeAspect="1"/>
          </p:cNvPicPr>
          <p:nvPr/>
        </p:nvPicPr>
        <p:blipFill>
          <a:blip r:embed="rId3"/>
          <a:stretch>
            <a:fillRect/>
          </a:stretch>
        </p:blipFill>
        <p:spPr>
          <a:xfrm>
            <a:off x="3739340" y="751868"/>
            <a:ext cx="16283020" cy="12212264"/>
          </a:xfrm>
          <a:prstGeom prst="rect">
            <a:avLst/>
          </a:prstGeom>
          <a:ln w="25400">
            <a:solidFill>
              <a:srgbClr val="FFFFFF"/>
            </a:solidFill>
          </a:ln>
        </p:spPr>
      </p:pic>
      <p:sp>
        <p:nvSpPr>
          <p:cNvPr id="1485" name="T-rex in death throes in water"/>
          <p:cNvSpPr txBox="1"/>
          <p:nvPr/>
        </p:nvSpPr>
        <p:spPr>
          <a:xfrm>
            <a:off x="4541520" y="787400"/>
            <a:ext cx="14349730" cy="121058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marL="40639" marR="40639" defTabSz="914400">
              <a:spcBef>
                <a:spcPts val="2100"/>
              </a:spcBef>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r>
              <a:rPr dirty="0"/>
              <a:t>T-</a:t>
            </a:r>
            <a:r>
              <a:rPr dirty="0" err="1"/>
              <a:t>rex</a:t>
            </a:r>
            <a:r>
              <a:rPr dirty="0"/>
              <a:t> in </a:t>
            </a:r>
            <a:r>
              <a:rPr lang="en-US" dirty="0" err="1"/>
              <a:t>në</a:t>
            </a:r>
            <a:r>
              <a:rPr lang="en-US" dirty="0"/>
              <a:t> </a:t>
            </a:r>
            <a:r>
              <a:rPr lang="en-US" dirty="0" err="1"/>
              <a:t>vdekje</a:t>
            </a:r>
            <a:r>
              <a:rPr lang="en-US" dirty="0"/>
              <a:t> </a:t>
            </a:r>
            <a:r>
              <a:rPr lang="en-US" dirty="0" err="1"/>
              <a:t>hudhet</a:t>
            </a:r>
            <a:r>
              <a:rPr lang="en-US" dirty="0"/>
              <a:t> </a:t>
            </a:r>
            <a:r>
              <a:rPr lang="en-US" dirty="0" err="1"/>
              <a:t>në</a:t>
            </a:r>
            <a:r>
              <a:rPr lang="en-US" dirty="0"/>
              <a:t> </a:t>
            </a:r>
            <a:r>
              <a:rPr lang="en-US" dirty="0" err="1"/>
              <a:t>ujë</a:t>
            </a:r>
            <a:endParaRPr dirty="0"/>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9" name="Skin Tones Line-up 03051.jpg" descr="Skin Tones Line-up 03051.jpg"/>
          <p:cNvPicPr>
            <a:picLocks/>
          </p:cNvPicPr>
          <p:nvPr/>
        </p:nvPicPr>
        <p:blipFill>
          <a:blip r:embed="rId2"/>
          <a:srcRect t="6060" b="6060"/>
          <a:stretch>
            <a:fillRect/>
          </a:stretch>
        </p:blipFill>
        <p:spPr>
          <a:xfrm>
            <a:off x="3162300" y="190500"/>
            <a:ext cx="6934197" cy="4597400"/>
          </a:xfrm>
          <a:prstGeom prst="rect">
            <a:avLst/>
          </a:prstGeom>
          <a:ln w="25400">
            <a:solidFill>
              <a:srgbClr val="FFFFFF"/>
            </a:solidFill>
          </a:ln>
        </p:spPr>
      </p:pic>
      <p:pic>
        <p:nvPicPr>
          <p:cNvPr id="1490" name="DSC_8044_2_3-small.jpg" descr="DSC_8044_2_3-small.jpg"/>
          <p:cNvPicPr>
            <a:picLocks/>
          </p:cNvPicPr>
          <p:nvPr/>
        </p:nvPicPr>
        <p:blipFill>
          <a:blip r:embed="rId3"/>
          <a:stretch>
            <a:fillRect/>
          </a:stretch>
        </p:blipFill>
        <p:spPr>
          <a:xfrm>
            <a:off x="13925550" y="8039100"/>
            <a:ext cx="8026400" cy="5257800"/>
          </a:xfrm>
          <a:prstGeom prst="rect">
            <a:avLst/>
          </a:prstGeom>
          <a:ln w="25400">
            <a:solidFill>
              <a:srgbClr val="FFFFFF"/>
            </a:solidFill>
          </a:ln>
        </p:spPr>
      </p:pic>
      <p:sp>
        <p:nvSpPr>
          <p:cNvPr id="1491" name="“No human fossils”"/>
          <p:cNvSpPr txBox="1"/>
          <p:nvPr/>
        </p:nvSpPr>
        <p:spPr>
          <a:xfrm>
            <a:off x="1676399" y="9767903"/>
            <a:ext cx="11447929" cy="124851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marL="40639" marR="40639" defTabSz="914400">
              <a:spcBef>
                <a:spcPts val="2100"/>
              </a:spcBef>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dirty="0">
                <a:solidFill>
                  <a:srgbClr val="FFFFFF"/>
                </a:solidFill>
                <a:uFill>
                  <a:solidFill>
                    <a:srgbClr val="FFFFFF"/>
                  </a:solidFill>
                </a:uFill>
              </a:rPr>
              <a:t>“</a:t>
            </a:r>
            <a:r>
              <a:rPr lang="en-US" dirty="0" err="1">
                <a:solidFill>
                  <a:srgbClr val="FFFFFF"/>
                </a:solidFill>
                <a:uFill>
                  <a:solidFill>
                    <a:srgbClr val="FFFFFF"/>
                  </a:solidFill>
                </a:uFill>
              </a:rPr>
              <a:t>Nuk</a:t>
            </a:r>
            <a:r>
              <a:rPr lang="en-US" dirty="0">
                <a:solidFill>
                  <a:srgbClr val="FFFFFF"/>
                </a:solidFill>
                <a:uFill>
                  <a:solidFill>
                    <a:srgbClr val="FFFFFF"/>
                  </a:solidFill>
                </a:uFill>
              </a:rPr>
              <a:t> </a:t>
            </a:r>
            <a:r>
              <a:rPr lang="en-US" dirty="0" err="1">
                <a:solidFill>
                  <a:srgbClr val="FFFFFF"/>
                </a:solidFill>
                <a:uFill>
                  <a:solidFill>
                    <a:srgbClr val="FFFFFF"/>
                  </a:solidFill>
                </a:uFill>
              </a:rPr>
              <a:t>ka</a:t>
            </a:r>
            <a:r>
              <a:rPr lang="en-US" dirty="0">
                <a:solidFill>
                  <a:srgbClr val="FFFFFF"/>
                </a:solidFill>
                <a:uFill>
                  <a:solidFill>
                    <a:srgbClr val="FFFFFF"/>
                  </a:solidFill>
                </a:uFill>
              </a:rPr>
              <a:t> </a:t>
            </a:r>
            <a:r>
              <a:rPr lang="en-US" dirty="0" err="1">
                <a:solidFill>
                  <a:srgbClr val="FFFFFF"/>
                </a:solidFill>
                <a:uFill>
                  <a:solidFill>
                    <a:srgbClr val="FFFFFF"/>
                  </a:solidFill>
                </a:uFill>
              </a:rPr>
              <a:t>fosile</a:t>
            </a:r>
            <a:r>
              <a:rPr lang="en-US" dirty="0">
                <a:solidFill>
                  <a:srgbClr val="FFFFFF"/>
                </a:solidFill>
                <a:uFill>
                  <a:solidFill>
                    <a:srgbClr val="FFFFFF"/>
                  </a:solidFill>
                </a:uFill>
              </a:rPr>
              <a:t> të </a:t>
            </a:r>
            <a:r>
              <a:rPr lang="en-US" dirty="0" err="1">
                <a:solidFill>
                  <a:srgbClr val="FFFFFF"/>
                </a:solidFill>
                <a:uFill>
                  <a:solidFill>
                    <a:srgbClr val="FFFFFF"/>
                  </a:solidFill>
                </a:uFill>
              </a:rPr>
              <a:t>njerëzve</a:t>
            </a:r>
            <a:r>
              <a:rPr dirty="0">
                <a:solidFill>
                  <a:srgbClr val="FFFFFF"/>
                </a:solidFill>
                <a:uFill>
                  <a:solidFill>
                    <a:srgbClr val="FFFFFF"/>
                  </a:solidFill>
                </a:uFill>
              </a:rPr>
              <a:t>”</a:t>
            </a:r>
          </a:p>
        </p:txBody>
      </p:sp>
      <p:sp>
        <p:nvSpPr>
          <p:cNvPr id="1492" name="“No living dinosaurs”"/>
          <p:cNvSpPr txBox="1"/>
          <p:nvPr/>
        </p:nvSpPr>
        <p:spPr>
          <a:xfrm>
            <a:off x="10865224" y="1993288"/>
            <a:ext cx="12159876" cy="121058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marL="40639" marR="40639" defTabSz="914400">
              <a:spcBef>
                <a:spcPts val="2100"/>
              </a:spcBef>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dirty="0">
                <a:solidFill>
                  <a:srgbClr val="FFFFFF"/>
                </a:solidFill>
                <a:uFill>
                  <a:solidFill>
                    <a:srgbClr val="FFFFFF"/>
                  </a:solidFill>
                </a:uFill>
              </a:rPr>
              <a:t>“</a:t>
            </a:r>
            <a:r>
              <a:rPr lang="en-US" dirty="0" err="1">
                <a:solidFill>
                  <a:srgbClr val="FFFFFF"/>
                </a:solidFill>
                <a:uFill>
                  <a:solidFill>
                    <a:srgbClr val="FFFFFF"/>
                  </a:solidFill>
                </a:uFill>
              </a:rPr>
              <a:t>Nuk</a:t>
            </a:r>
            <a:r>
              <a:rPr lang="en-US" dirty="0">
                <a:solidFill>
                  <a:srgbClr val="FFFFFF"/>
                </a:solidFill>
                <a:uFill>
                  <a:solidFill>
                    <a:srgbClr val="FFFFFF"/>
                  </a:solidFill>
                </a:uFill>
              </a:rPr>
              <a:t> </a:t>
            </a:r>
            <a:r>
              <a:rPr lang="en-US" dirty="0" err="1">
                <a:solidFill>
                  <a:srgbClr val="FFFFFF"/>
                </a:solidFill>
                <a:uFill>
                  <a:solidFill>
                    <a:srgbClr val="FFFFFF"/>
                  </a:solidFill>
                </a:uFill>
              </a:rPr>
              <a:t>ka</a:t>
            </a:r>
            <a:r>
              <a:rPr lang="en-US" dirty="0">
                <a:solidFill>
                  <a:srgbClr val="FFFFFF"/>
                </a:solidFill>
                <a:uFill>
                  <a:solidFill>
                    <a:srgbClr val="FFFFFF"/>
                  </a:solidFill>
                </a:uFill>
              </a:rPr>
              <a:t> </a:t>
            </a:r>
            <a:r>
              <a:rPr lang="en-US" dirty="0" err="1">
                <a:solidFill>
                  <a:srgbClr val="FFFFFF"/>
                </a:solidFill>
                <a:uFill>
                  <a:solidFill>
                    <a:srgbClr val="FFFFFF"/>
                  </a:solidFill>
                </a:uFill>
              </a:rPr>
              <a:t>dinozaurë</a:t>
            </a:r>
            <a:r>
              <a:rPr lang="en-US" dirty="0">
                <a:solidFill>
                  <a:srgbClr val="FFFFFF"/>
                </a:solidFill>
                <a:uFill>
                  <a:solidFill>
                    <a:srgbClr val="FFFFFF"/>
                  </a:solidFill>
                </a:uFill>
              </a:rPr>
              <a:t> të gjallë</a:t>
            </a:r>
            <a:r>
              <a:rPr dirty="0">
                <a:solidFill>
                  <a:srgbClr val="FFFFFF"/>
                </a:solidFill>
                <a:uFill>
                  <a:solidFill>
                    <a:srgbClr val="FFFFFF"/>
                  </a:solidFill>
                </a:uFill>
              </a:rPr>
              <a:t>”</a:t>
            </a:r>
          </a:p>
        </p:txBody>
      </p:sp>
      <p:sp>
        <p:nvSpPr>
          <p:cNvPr id="1493" name="“65 million years”…"/>
          <p:cNvSpPr txBox="1"/>
          <p:nvPr/>
        </p:nvSpPr>
        <p:spPr>
          <a:xfrm>
            <a:off x="2614930" y="5170934"/>
            <a:ext cx="18087340" cy="231858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p>
            <a:pPr marL="40639" marR="40639" algn="ctr" defTabSz="914400">
              <a:buClr>
                <a:srgbClr val="FFFB00"/>
              </a:buClr>
              <a:buFont typeface="Arial"/>
              <a:defRPr sz="7200">
                <a:uFill>
                  <a:solidFill>
                    <a:srgbClr val="000000"/>
                  </a:solidFill>
                </a:uFill>
                <a:latin typeface="DejaVu Sans Condensed"/>
                <a:ea typeface="DejaVu Sans Condensed"/>
                <a:cs typeface="DejaVu Sans Condensed"/>
                <a:sym typeface="DejaVu Sans Condensed"/>
              </a:defRPr>
            </a:pPr>
            <a:r>
              <a:rPr dirty="0">
                <a:solidFill>
                  <a:srgbClr val="FFFB00"/>
                </a:solidFill>
                <a:uFill>
                  <a:solidFill>
                    <a:srgbClr val="FFFB00"/>
                  </a:solidFill>
                </a:uFill>
              </a:rPr>
              <a:t>“65 </a:t>
            </a:r>
            <a:r>
              <a:rPr dirty="0" err="1">
                <a:solidFill>
                  <a:srgbClr val="FFFB00"/>
                </a:solidFill>
                <a:uFill>
                  <a:solidFill>
                    <a:srgbClr val="FFFB00"/>
                  </a:solidFill>
                </a:uFill>
              </a:rPr>
              <a:t>milion</a:t>
            </a:r>
            <a:r>
              <a:rPr dirty="0">
                <a:solidFill>
                  <a:srgbClr val="FFFB00"/>
                </a:solidFill>
                <a:uFill>
                  <a:solidFill>
                    <a:srgbClr val="FFFB00"/>
                  </a:solidFill>
                </a:uFill>
              </a:rPr>
              <a:t> </a:t>
            </a:r>
            <a:r>
              <a:rPr lang="en-US" dirty="0" err="1">
                <a:solidFill>
                  <a:srgbClr val="FFFB00"/>
                </a:solidFill>
                <a:uFill>
                  <a:solidFill>
                    <a:srgbClr val="FFFB00"/>
                  </a:solidFill>
                </a:uFill>
              </a:rPr>
              <a:t>vite</a:t>
            </a:r>
            <a:r>
              <a:rPr dirty="0">
                <a:solidFill>
                  <a:srgbClr val="FFFB00"/>
                </a:solidFill>
                <a:uFill>
                  <a:solidFill>
                    <a:srgbClr val="FFFB00"/>
                  </a:solidFill>
                </a:uFill>
              </a:rPr>
              <a:t>”</a:t>
            </a:r>
          </a:p>
          <a:p>
            <a:pPr marL="40639" marR="40639" algn="ctr" defTabSz="914400">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pPr>
            <a:r>
              <a:rPr lang="en-US" dirty="0" err="1"/>
              <a:t>Nuk</a:t>
            </a:r>
            <a:r>
              <a:rPr lang="en-US" dirty="0"/>
              <a:t> </a:t>
            </a:r>
            <a:r>
              <a:rPr lang="en-US" dirty="0" err="1"/>
              <a:t>ka</a:t>
            </a:r>
            <a:r>
              <a:rPr lang="en-US" dirty="0"/>
              <a:t> </a:t>
            </a:r>
            <a:r>
              <a:rPr lang="en-US" dirty="0" err="1"/>
              <a:t>fosile</a:t>
            </a:r>
            <a:r>
              <a:rPr lang="en-US" dirty="0"/>
              <a:t> të </a:t>
            </a:r>
            <a:r>
              <a:rPr lang="en-US" dirty="0" err="1"/>
              <a:t>njerëzve</a:t>
            </a:r>
            <a:r>
              <a:rPr lang="en-US" dirty="0"/>
              <a:t> </a:t>
            </a:r>
            <a:r>
              <a:rPr lang="en-US" dirty="0" err="1"/>
              <a:t>apo</a:t>
            </a:r>
            <a:r>
              <a:rPr lang="en-US" dirty="0"/>
              <a:t> </a:t>
            </a:r>
            <a:r>
              <a:rPr lang="en-US" dirty="0" err="1"/>
              <a:t>dinozaureve</a:t>
            </a:r>
            <a:endParaRPr dirty="0"/>
          </a:p>
        </p:txBody>
      </p:sp>
      <p:sp>
        <p:nvSpPr>
          <p:cNvPr id="1494" name="Line"/>
          <p:cNvSpPr/>
          <p:nvPr/>
        </p:nvSpPr>
        <p:spPr>
          <a:xfrm flipV="1">
            <a:off x="893960" y="7852626"/>
            <a:ext cx="22551034" cy="16116"/>
          </a:xfrm>
          <a:prstGeom prst="line">
            <a:avLst/>
          </a:prstGeom>
          <a:ln w="76200">
            <a:solidFill>
              <a:srgbClr val="FFFB00"/>
            </a:solidFill>
          </a:ln>
        </p:spPr>
        <p:txBody>
          <a:bodyPr lIns="50800" tIns="50800" rIns="50800" bIns="50800" anchor="ctr"/>
          <a:lstStyle/>
          <a:p>
            <a:endParaRPr/>
          </a:p>
        </p:txBody>
      </p:sp>
      <p:sp>
        <p:nvSpPr>
          <p:cNvPr id="1495" name="Line"/>
          <p:cNvSpPr/>
          <p:nvPr/>
        </p:nvSpPr>
        <p:spPr>
          <a:xfrm flipV="1">
            <a:off x="889000" y="4914900"/>
            <a:ext cx="22551033" cy="16115"/>
          </a:xfrm>
          <a:prstGeom prst="line">
            <a:avLst/>
          </a:prstGeom>
          <a:ln w="76200">
            <a:solidFill>
              <a:srgbClr val="FFFB00"/>
            </a:solidFill>
          </a:ln>
        </p:spPr>
        <p:txBody>
          <a:bodyPr lIns="50800" tIns="50800" rIns="50800" bIns="50800" anchor="ctr"/>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489"/>
                                        </p:tgtEl>
                                        <p:attrNameLst>
                                          <p:attrName>style.visibility</p:attrName>
                                        </p:attrNameLst>
                                      </p:cBhvr>
                                      <p:to>
                                        <p:strVal val="visible"/>
                                      </p:to>
                                    </p:set>
                                    <p:anim calcmode="lin" valueType="num">
                                      <p:cBhvr>
                                        <p:cTn id="7" dur="500" fill="hold"/>
                                        <p:tgtEl>
                                          <p:spTgt spid="1489"/>
                                        </p:tgtEl>
                                        <p:attrNameLst>
                                          <p:attrName>ppt_w</p:attrName>
                                        </p:attrNameLst>
                                      </p:cBhvr>
                                      <p:tavLst>
                                        <p:tav tm="0">
                                          <p:val>
                                            <p:fltVal val="0"/>
                                          </p:val>
                                        </p:tav>
                                        <p:tav tm="100000">
                                          <p:val>
                                            <p:strVal val="#ppt_w"/>
                                          </p:val>
                                        </p:tav>
                                      </p:tavLst>
                                    </p:anim>
                                    <p:anim calcmode="lin" valueType="num">
                                      <p:cBhvr>
                                        <p:cTn id="8" dur="500" fill="hold"/>
                                        <p:tgtEl>
                                          <p:spTgt spid="148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2" nodeType="afterEffect">
                                  <p:stCondLst>
                                    <p:cond delay="0"/>
                                  </p:stCondLst>
                                  <p:iterate>
                                    <p:tmAbs val="0"/>
                                  </p:iterate>
                                  <p:childTnLst>
                                    <p:set>
                                      <p:cBhvr>
                                        <p:cTn id="11" fill="hold"/>
                                        <p:tgtEl>
                                          <p:spTgt spid="1492"/>
                                        </p:tgtEl>
                                        <p:attrNameLst>
                                          <p:attrName>style.visibility</p:attrName>
                                        </p:attrNameLst>
                                      </p:cBhvr>
                                      <p:to>
                                        <p:strVal val="visible"/>
                                      </p:to>
                                    </p:set>
                                    <p:anim calcmode="lin" valueType="num">
                                      <p:cBhvr>
                                        <p:cTn id="12" dur="500" fill="hold"/>
                                        <p:tgtEl>
                                          <p:spTgt spid="1492"/>
                                        </p:tgtEl>
                                        <p:attrNameLst>
                                          <p:attrName>ppt_w</p:attrName>
                                        </p:attrNameLst>
                                      </p:cBhvr>
                                      <p:tavLst>
                                        <p:tav tm="0">
                                          <p:val>
                                            <p:fltVal val="0"/>
                                          </p:val>
                                        </p:tav>
                                        <p:tav tm="100000">
                                          <p:val>
                                            <p:strVal val="#ppt_w"/>
                                          </p:val>
                                        </p:tav>
                                      </p:tavLst>
                                    </p:anim>
                                    <p:anim calcmode="lin" valueType="num">
                                      <p:cBhvr>
                                        <p:cTn id="13" dur="500" fill="hold"/>
                                        <p:tgtEl>
                                          <p:spTgt spid="1492"/>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3" nodeType="clickEffect">
                                  <p:stCondLst>
                                    <p:cond delay="0"/>
                                  </p:stCondLst>
                                  <p:iterate>
                                    <p:tmAbs val="0"/>
                                  </p:iterate>
                                  <p:childTnLst>
                                    <p:set>
                                      <p:cBhvr>
                                        <p:cTn id="17" fill="hold"/>
                                        <p:tgtEl>
                                          <p:spTgt spid="1493"/>
                                        </p:tgtEl>
                                        <p:attrNameLst>
                                          <p:attrName>style.visibility</p:attrName>
                                        </p:attrNameLst>
                                      </p:cBhvr>
                                      <p:to>
                                        <p:strVal val="visible"/>
                                      </p:to>
                                    </p:set>
                                    <p:anim calcmode="lin" valueType="num">
                                      <p:cBhvr>
                                        <p:cTn id="18" dur="500" fill="hold"/>
                                        <p:tgtEl>
                                          <p:spTgt spid="1493"/>
                                        </p:tgtEl>
                                        <p:attrNameLst>
                                          <p:attrName>ppt_w</p:attrName>
                                        </p:attrNameLst>
                                      </p:cBhvr>
                                      <p:tavLst>
                                        <p:tav tm="0">
                                          <p:val>
                                            <p:fltVal val="0"/>
                                          </p:val>
                                        </p:tav>
                                        <p:tav tm="100000">
                                          <p:val>
                                            <p:strVal val="#ppt_w"/>
                                          </p:val>
                                        </p:tav>
                                      </p:tavLst>
                                    </p:anim>
                                    <p:anim calcmode="lin" valueType="num">
                                      <p:cBhvr>
                                        <p:cTn id="19" dur="500" fill="hold"/>
                                        <p:tgtEl>
                                          <p:spTgt spid="149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9" grpId="1" animBg="1" advAuto="0"/>
      <p:bldP spid="1492" grpId="2" animBg="1" advAuto="0"/>
      <p:bldP spid="1493" grpId="3" animBg="1" advAuto="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7" name="coelocanth living.jpg" descr="coelocanth living.jpg"/>
          <p:cNvPicPr>
            <a:picLocks noChangeAspect="1"/>
          </p:cNvPicPr>
          <p:nvPr/>
        </p:nvPicPr>
        <p:blipFill>
          <a:blip r:embed="rId3"/>
          <a:stretch>
            <a:fillRect/>
          </a:stretch>
        </p:blipFill>
        <p:spPr>
          <a:xfrm>
            <a:off x="2425700" y="920750"/>
            <a:ext cx="9131300" cy="4179326"/>
          </a:xfrm>
          <a:prstGeom prst="rect">
            <a:avLst/>
          </a:prstGeom>
          <a:ln w="25400">
            <a:solidFill>
              <a:srgbClr val="FFFFFF"/>
            </a:solidFill>
            <a:miter lim="400000"/>
          </a:ln>
        </p:spPr>
      </p:pic>
      <p:sp>
        <p:nvSpPr>
          <p:cNvPr id="1498" name="Coelacanth"/>
          <p:cNvSpPr txBox="1"/>
          <p:nvPr/>
        </p:nvSpPr>
        <p:spPr>
          <a:xfrm>
            <a:off x="13077825" y="1225345"/>
            <a:ext cx="8902700" cy="1828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marL="40639" marR="40639" algn="ctr" defTabSz="914400">
              <a:spcBef>
                <a:spcPts val="2800"/>
              </a:spcBef>
              <a:buClr>
                <a:srgbClr val="C6E6E9"/>
              </a:buClr>
              <a:buFont typeface="Arial Black"/>
              <a:defRPr sz="9600" b="1">
                <a:solidFill>
                  <a:srgbClr val="C6E6E9"/>
                </a:solidFill>
                <a:uFill>
                  <a:solidFill>
                    <a:srgbClr val="C6E6E9"/>
                  </a:solidFill>
                </a:uFill>
                <a:latin typeface="Arial"/>
                <a:ea typeface="Arial"/>
                <a:cs typeface="Arial"/>
                <a:sym typeface="Arial"/>
              </a:defRPr>
            </a:lvl1pPr>
          </a:lstStyle>
          <a:p>
            <a:r>
              <a:t>Coelacanth</a:t>
            </a:r>
          </a:p>
        </p:txBody>
      </p:sp>
      <p:sp>
        <p:nvSpPr>
          <p:cNvPr id="1499" name="Rediscovered alive in 1938"/>
          <p:cNvSpPr txBox="1"/>
          <p:nvPr/>
        </p:nvSpPr>
        <p:spPr>
          <a:xfrm>
            <a:off x="11745585" y="3123193"/>
            <a:ext cx="11313168" cy="99187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marL="40639" marR="40639" algn="ctr" defTabSz="914400">
              <a:lnSpc>
                <a:spcPct val="80000"/>
              </a:lnSpc>
              <a:spcBef>
                <a:spcPts val="2000"/>
              </a:spcBef>
              <a:buClr>
                <a:srgbClr val="FFFFFF"/>
              </a:buClr>
              <a:buFont typeface="Arial Black"/>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r>
              <a:rPr lang="en-US" dirty="0"/>
              <a:t>E </a:t>
            </a:r>
            <a:r>
              <a:rPr lang="en-US" dirty="0" err="1"/>
              <a:t>rizbuluar</a:t>
            </a:r>
            <a:r>
              <a:rPr lang="en-US" dirty="0"/>
              <a:t> gjallë </a:t>
            </a:r>
            <a:r>
              <a:rPr lang="en-US" dirty="0" err="1"/>
              <a:t>në</a:t>
            </a:r>
            <a:r>
              <a:rPr lang="en-US" dirty="0"/>
              <a:t> </a:t>
            </a:r>
            <a:r>
              <a:rPr dirty="0"/>
              <a:t>1938</a:t>
            </a:r>
          </a:p>
        </p:txBody>
      </p:sp>
      <p:sp>
        <p:nvSpPr>
          <p:cNvPr id="1500" name="“65 million years”…"/>
          <p:cNvSpPr txBox="1"/>
          <p:nvPr/>
        </p:nvSpPr>
        <p:spPr>
          <a:xfrm>
            <a:off x="4443306" y="5881577"/>
            <a:ext cx="15963900" cy="214469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p>
            <a:pPr marL="40639" marR="40639" algn="ctr" defTabSz="914400">
              <a:lnSpc>
                <a:spcPct val="80000"/>
              </a:lnSpc>
              <a:spcBef>
                <a:spcPts val="2100"/>
              </a:spcBef>
              <a:buClr>
                <a:srgbClr val="FFFB00"/>
              </a:buClr>
              <a:buFont typeface="Arial"/>
              <a:defRPr sz="7200">
                <a:uFill>
                  <a:solidFill>
                    <a:srgbClr val="000000"/>
                  </a:solidFill>
                </a:uFill>
                <a:latin typeface="DejaVu Sans Condensed"/>
                <a:ea typeface="DejaVu Sans Condensed"/>
                <a:cs typeface="DejaVu Sans Condensed"/>
                <a:sym typeface="DejaVu Sans Condensed"/>
              </a:defRPr>
            </a:pPr>
            <a:r>
              <a:rPr dirty="0">
                <a:solidFill>
                  <a:srgbClr val="FFFB00"/>
                </a:solidFill>
                <a:uFill>
                  <a:solidFill>
                    <a:srgbClr val="FFFB00"/>
                  </a:solidFill>
                </a:uFill>
              </a:rPr>
              <a:t>“65 </a:t>
            </a:r>
            <a:r>
              <a:rPr dirty="0" err="1">
                <a:solidFill>
                  <a:srgbClr val="FFFB00"/>
                </a:solidFill>
                <a:uFill>
                  <a:solidFill>
                    <a:srgbClr val="FFFB00"/>
                  </a:solidFill>
                </a:uFill>
              </a:rPr>
              <a:t>milion</a:t>
            </a:r>
            <a:r>
              <a:rPr lang="en-US" dirty="0" err="1">
                <a:solidFill>
                  <a:srgbClr val="FFFB00"/>
                </a:solidFill>
                <a:uFill>
                  <a:solidFill>
                    <a:srgbClr val="FFFB00"/>
                  </a:solidFill>
                </a:uFill>
              </a:rPr>
              <a:t>a</a:t>
            </a:r>
            <a:r>
              <a:rPr dirty="0">
                <a:solidFill>
                  <a:srgbClr val="FFFB00"/>
                </a:solidFill>
                <a:uFill>
                  <a:solidFill>
                    <a:srgbClr val="FFFB00"/>
                  </a:solidFill>
                </a:uFill>
              </a:rPr>
              <a:t> </a:t>
            </a:r>
            <a:r>
              <a:rPr lang="en-US" dirty="0" err="1">
                <a:solidFill>
                  <a:srgbClr val="FFFB00"/>
                </a:solidFill>
                <a:uFill>
                  <a:solidFill>
                    <a:srgbClr val="FFFB00"/>
                  </a:solidFill>
                </a:uFill>
              </a:rPr>
              <a:t>vite</a:t>
            </a:r>
            <a:r>
              <a:rPr dirty="0">
                <a:solidFill>
                  <a:srgbClr val="FFFB00"/>
                </a:solidFill>
                <a:uFill>
                  <a:solidFill>
                    <a:srgbClr val="FFFB00"/>
                  </a:solidFill>
                </a:uFill>
              </a:rPr>
              <a:t>”</a:t>
            </a:r>
          </a:p>
          <a:p>
            <a:pPr marL="40639" marR="40639" algn="ctr" defTabSz="914400">
              <a:lnSpc>
                <a:spcPct val="80000"/>
              </a:lnSpc>
              <a:spcBef>
                <a:spcPts val="2100"/>
              </a:spcBef>
              <a:buClr>
                <a:srgbClr val="FFFB00"/>
              </a:buClr>
              <a:buFont typeface="Arial"/>
              <a:defRPr sz="7200">
                <a:uFill>
                  <a:solidFill>
                    <a:srgbClr val="000000"/>
                  </a:solidFill>
                </a:uFill>
                <a:latin typeface="DejaVu Sans Condensed"/>
                <a:ea typeface="DejaVu Sans Condensed"/>
                <a:cs typeface="DejaVu Sans Condensed"/>
                <a:sym typeface="DejaVu Sans Condensed"/>
              </a:defRPr>
            </a:pPr>
            <a:r>
              <a:rPr lang="en-US" dirty="0" err="1">
                <a:solidFill>
                  <a:srgbClr val="FFFB00"/>
                </a:solidFill>
                <a:uFill>
                  <a:solidFill>
                    <a:srgbClr val="FFFB00"/>
                  </a:solidFill>
                </a:uFill>
              </a:rPr>
              <a:t>Nuk</a:t>
            </a:r>
            <a:r>
              <a:rPr lang="en-US" dirty="0">
                <a:solidFill>
                  <a:srgbClr val="FFFB00"/>
                </a:solidFill>
                <a:uFill>
                  <a:solidFill>
                    <a:srgbClr val="FFFB00"/>
                  </a:solidFill>
                </a:uFill>
              </a:rPr>
              <a:t> </a:t>
            </a:r>
            <a:r>
              <a:rPr lang="en-US" dirty="0" err="1">
                <a:solidFill>
                  <a:srgbClr val="FFFB00"/>
                </a:solidFill>
                <a:uFill>
                  <a:solidFill>
                    <a:srgbClr val="FFFB00"/>
                  </a:solidFill>
                </a:uFill>
              </a:rPr>
              <a:t>ka</a:t>
            </a:r>
            <a:r>
              <a:rPr lang="en-US" dirty="0">
                <a:solidFill>
                  <a:srgbClr val="FFFB00"/>
                </a:solidFill>
                <a:uFill>
                  <a:solidFill>
                    <a:srgbClr val="FFFB00"/>
                  </a:solidFill>
                </a:uFill>
              </a:rPr>
              <a:t> </a:t>
            </a:r>
            <a:r>
              <a:rPr lang="en-US" dirty="0" err="1">
                <a:solidFill>
                  <a:srgbClr val="FFFB00"/>
                </a:solidFill>
                <a:uFill>
                  <a:solidFill>
                    <a:srgbClr val="FFFB00"/>
                  </a:solidFill>
                </a:uFill>
              </a:rPr>
              <a:t>fosile</a:t>
            </a:r>
            <a:r>
              <a:rPr lang="en-US" dirty="0">
                <a:solidFill>
                  <a:srgbClr val="FFFB00"/>
                </a:solidFill>
                <a:uFill>
                  <a:solidFill>
                    <a:srgbClr val="FFFB00"/>
                  </a:solidFill>
                </a:uFill>
              </a:rPr>
              <a:t> </a:t>
            </a:r>
            <a:r>
              <a:rPr lang="en-US" dirty="0" err="1">
                <a:solidFill>
                  <a:srgbClr val="FFFB00"/>
                </a:solidFill>
                <a:uFill>
                  <a:solidFill>
                    <a:srgbClr val="FFFB00"/>
                  </a:solidFill>
                </a:uFill>
              </a:rPr>
              <a:t>nga</a:t>
            </a:r>
            <a:r>
              <a:rPr dirty="0">
                <a:solidFill>
                  <a:srgbClr val="FFFB00"/>
                </a:solidFill>
                <a:uFill>
                  <a:solidFill>
                    <a:srgbClr val="FFFB00"/>
                  </a:solidFill>
                </a:uFill>
              </a:rPr>
              <a:t> </a:t>
            </a:r>
            <a:r>
              <a:rPr dirty="0" err="1">
                <a:solidFill>
                  <a:srgbClr val="FFFB00"/>
                </a:solidFill>
                <a:uFill>
                  <a:solidFill>
                    <a:srgbClr val="FFFB00"/>
                  </a:solidFill>
                </a:uFill>
              </a:rPr>
              <a:t>coelacant</a:t>
            </a:r>
            <a:r>
              <a:rPr lang="en-US" dirty="0" err="1">
                <a:solidFill>
                  <a:srgbClr val="FFFB00"/>
                </a:solidFill>
                <a:uFill>
                  <a:solidFill>
                    <a:srgbClr val="FFFB00"/>
                  </a:solidFill>
                </a:uFill>
              </a:rPr>
              <a:t>hi</a:t>
            </a:r>
            <a:endParaRPr dirty="0">
              <a:solidFill>
                <a:srgbClr val="FFFB00"/>
              </a:solidFill>
              <a:uFill>
                <a:solidFill>
                  <a:srgbClr val="FFFB00"/>
                </a:solidFill>
              </a:uFill>
            </a:endParaRPr>
          </a:p>
        </p:txBody>
      </p:sp>
      <p:sp>
        <p:nvSpPr>
          <p:cNvPr id="1501" name="Line"/>
          <p:cNvSpPr/>
          <p:nvPr/>
        </p:nvSpPr>
        <p:spPr>
          <a:xfrm flipV="1">
            <a:off x="914400" y="5384800"/>
            <a:ext cx="22551033" cy="16115"/>
          </a:xfrm>
          <a:prstGeom prst="line">
            <a:avLst/>
          </a:prstGeom>
          <a:ln w="76200">
            <a:solidFill>
              <a:srgbClr val="FFFB00"/>
            </a:solidFill>
          </a:ln>
        </p:spPr>
        <p:txBody>
          <a:bodyPr lIns="50800" tIns="50800" rIns="50800" bIns="50800" anchor="ctr"/>
          <a:lstStyle/>
          <a:p>
            <a:endParaRPr/>
          </a:p>
        </p:txBody>
      </p:sp>
      <p:sp>
        <p:nvSpPr>
          <p:cNvPr id="1502" name="Line"/>
          <p:cNvSpPr/>
          <p:nvPr/>
        </p:nvSpPr>
        <p:spPr>
          <a:xfrm flipV="1">
            <a:off x="919360" y="8309826"/>
            <a:ext cx="22551034" cy="16116"/>
          </a:xfrm>
          <a:prstGeom prst="line">
            <a:avLst/>
          </a:prstGeom>
          <a:ln w="76200">
            <a:solidFill>
              <a:srgbClr val="FFFB00"/>
            </a:solidFill>
          </a:ln>
        </p:spPr>
        <p:txBody>
          <a:bodyPr lIns="50800" tIns="50800" rIns="50800" bIns="50800" anchor="ctr"/>
          <a:lstStyle/>
          <a:p>
            <a:endParaRPr/>
          </a:p>
        </p:txBody>
      </p:sp>
      <p:pic>
        <p:nvPicPr>
          <p:cNvPr id="1503" name="coelocanth fossil.jpg" descr="coelocanth fossil.jpg"/>
          <p:cNvPicPr>
            <a:picLocks noChangeAspect="1"/>
          </p:cNvPicPr>
          <p:nvPr/>
        </p:nvPicPr>
        <p:blipFill>
          <a:blip r:embed="rId4"/>
          <a:stretch>
            <a:fillRect/>
          </a:stretch>
        </p:blipFill>
        <p:spPr>
          <a:xfrm>
            <a:off x="11899900" y="8623300"/>
            <a:ext cx="9398000" cy="4490760"/>
          </a:xfrm>
          <a:prstGeom prst="rect">
            <a:avLst/>
          </a:prstGeom>
          <a:ln w="25400">
            <a:solidFill>
              <a:srgbClr val="FFFFFF"/>
            </a:solidFill>
            <a:miter lim="400000"/>
          </a:ln>
        </p:spPr>
      </p:pic>
      <p:sp>
        <p:nvSpPr>
          <p:cNvPr id="1504" name="“It went extinct with the dinosaurs!”"/>
          <p:cNvSpPr txBox="1"/>
          <p:nvPr/>
        </p:nvSpPr>
        <p:spPr>
          <a:xfrm>
            <a:off x="1713334" y="9603288"/>
            <a:ext cx="8902700" cy="187538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marL="40639" marR="40639" algn="r" defTabSz="914400">
              <a:lnSpc>
                <a:spcPct val="80000"/>
              </a:lnSpc>
              <a:spcBef>
                <a:spcPts val="1800"/>
              </a:spcBef>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dirty="0">
                <a:solidFill>
                  <a:srgbClr val="FFFFFF"/>
                </a:solidFill>
                <a:uFill>
                  <a:solidFill>
                    <a:srgbClr val="FFFFFF"/>
                  </a:solidFill>
                </a:uFill>
              </a:rPr>
              <a:t>“</a:t>
            </a:r>
            <a:r>
              <a:rPr lang="en-US" dirty="0" err="1">
                <a:solidFill>
                  <a:srgbClr val="FFFFFF"/>
                </a:solidFill>
                <a:uFill>
                  <a:solidFill>
                    <a:srgbClr val="FFFFFF"/>
                  </a:solidFill>
                </a:uFill>
              </a:rPr>
              <a:t>Ajo</a:t>
            </a:r>
            <a:r>
              <a:rPr lang="en-US" dirty="0">
                <a:solidFill>
                  <a:srgbClr val="FFFFFF"/>
                </a:solidFill>
                <a:uFill>
                  <a:solidFill>
                    <a:srgbClr val="FFFFFF"/>
                  </a:solidFill>
                </a:uFill>
              </a:rPr>
              <a:t> </a:t>
            </a:r>
            <a:r>
              <a:rPr lang="en-US" dirty="0" err="1">
                <a:solidFill>
                  <a:srgbClr val="FFFFFF"/>
                </a:solidFill>
                <a:uFill>
                  <a:solidFill>
                    <a:srgbClr val="FFFFFF"/>
                  </a:solidFill>
                </a:uFill>
              </a:rPr>
              <a:t>zhduket</a:t>
            </a:r>
            <a:r>
              <a:rPr lang="en-US" dirty="0">
                <a:solidFill>
                  <a:srgbClr val="FFFFFF"/>
                </a:solidFill>
                <a:uFill>
                  <a:solidFill>
                    <a:srgbClr val="FFFFFF"/>
                  </a:solidFill>
                </a:uFill>
              </a:rPr>
              <a:t> me </a:t>
            </a:r>
            <a:r>
              <a:rPr lang="en-US" dirty="0" err="1">
                <a:solidFill>
                  <a:srgbClr val="FFFFFF"/>
                </a:solidFill>
                <a:uFill>
                  <a:solidFill>
                    <a:srgbClr val="FFFFFF"/>
                  </a:solidFill>
                </a:uFill>
              </a:rPr>
              <a:t>dinozaur</a:t>
            </a:r>
            <a:r>
              <a:rPr lang="en-US" dirty="0" err="1">
                <a:solidFill>
                  <a:schemeClr val="bg1"/>
                </a:solidFill>
              </a:rPr>
              <a:t>ë</a:t>
            </a:r>
            <a:r>
              <a:rPr lang="en-US" dirty="0" err="1">
                <a:solidFill>
                  <a:schemeClr val="bg1"/>
                </a:solidFill>
                <a:uFill>
                  <a:solidFill>
                    <a:srgbClr val="FFFFFF"/>
                  </a:solidFill>
                </a:uFill>
              </a:rPr>
              <a:t>t</a:t>
            </a:r>
            <a:r>
              <a:rPr dirty="0">
                <a:solidFill>
                  <a:srgbClr val="FFFFFF"/>
                </a:solidFill>
                <a:uFill>
                  <a:solidFill>
                    <a:srgbClr val="FFFFFF"/>
                  </a:solidFill>
                </a:uFill>
              </a:rPr>
              <a:t>!”</a:t>
            </a:r>
          </a:p>
        </p:txBody>
      </p:sp>
    </p:spTree>
    <p:extLst>
      <p:ext uri="{BB962C8B-B14F-4D97-AF65-F5344CB8AC3E}">
        <p14:creationId xmlns:p14="http://schemas.microsoft.com/office/powerpoint/2010/main" val="277966786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497"/>
                                        </p:tgtEl>
                                        <p:attrNameLst>
                                          <p:attrName>style.visibility</p:attrName>
                                        </p:attrNameLst>
                                      </p:cBhvr>
                                      <p:to>
                                        <p:strVal val="visible"/>
                                      </p:to>
                                    </p:set>
                                  </p:childTnLst>
                                </p:cTn>
                              </p:par>
                            </p:childTnLst>
                          </p:cTn>
                        </p:par>
                        <p:par>
                          <p:cTn id="7" fill="hold">
                            <p:stCondLst>
                              <p:cond delay="0"/>
                            </p:stCondLst>
                            <p:childTnLst>
                              <p:par>
                                <p:cTn id="8" presetID="23" presetClass="entr" presetSubtype="16" fill="hold" grpId="0" nodeType="afterEffect">
                                  <p:stCondLst>
                                    <p:cond delay="0"/>
                                  </p:stCondLst>
                                  <p:iterate>
                                    <p:tmAbs val="0"/>
                                  </p:iterate>
                                  <p:childTnLst>
                                    <p:set>
                                      <p:cBhvr>
                                        <p:cTn id="9" fill="hold"/>
                                        <p:tgtEl>
                                          <p:spTgt spid="1499"/>
                                        </p:tgtEl>
                                        <p:attrNameLst>
                                          <p:attrName>style.visibility</p:attrName>
                                        </p:attrNameLst>
                                      </p:cBhvr>
                                      <p:to>
                                        <p:strVal val="visible"/>
                                      </p:to>
                                    </p:set>
                                    <p:anim calcmode="lin" valueType="num">
                                      <p:cBhvr>
                                        <p:cTn id="10" dur="500" fill="hold"/>
                                        <p:tgtEl>
                                          <p:spTgt spid="1499"/>
                                        </p:tgtEl>
                                        <p:attrNameLst>
                                          <p:attrName>ppt_w</p:attrName>
                                        </p:attrNameLst>
                                      </p:cBhvr>
                                      <p:tavLst>
                                        <p:tav tm="0">
                                          <p:val>
                                            <p:fltVal val="0"/>
                                          </p:val>
                                        </p:tav>
                                        <p:tav tm="100000">
                                          <p:val>
                                            <p:strVal val="#ppt_w"/>
                                          </p:val>
                                        </p:tav>
                                      </p:tavLst>
                                    </p:anim>
                                    <p:anim calcmode="lin" valueType="num">
                                      <p:cBhvr>
                                        <p:cTn id="11" dur="500" fill="hold"/>
                                        <p:tgtEl>
                                          <p:spTgt spid="14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7" grpId="0" animBg="1" advAuto="0"/>
      <p:bldP spid="1499" grpId="0" animBg="1" advAuto="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8" name="When did they become extinct,…"/>
          <p:cNvSpPr txBox="1">
            <a:spLocks noGrp="1"/>
          </p:cNvSpPr>
          <p:nvPr>
            <p:ph type="subTitle" sz="half" idx="1"/>
          </p:nvPr>
        </p:nvSpPr>
        <p:spPr>
          <a:xfrm>
            <a:off x="2438400" y="4787900"/>
            <a:ext cx="19494500" cy="4152900"/>
          </a:xfrm>
          <a:prstGeom prst="rect">
            <a:avLst/>
          </a:prstGeom>
          <a:effectLst/>
        </p:spPr>
        <p:txBody>
          <a:bodyPr lIns="50800" tIns="50800" rIns="50800" bIns="50800">
            <a:noAutofit/>
          </a:bodyPr>
          <a:lstStyle/>
          <a:p>
            <a:pPr marL="40639" marR="40639" algn="ctr" defTabSz="914400">
              <a:lnSpc>
                <a:spcPct val="95000"/>
              </a:lnSpc>
              <a:buClr>
                <a:srgbClr val="FFFFFF"/>
              </a:buClr>
              <a:buFont typeface="Arial"/>
              <a:defRPr sz="10000">
                <a:effectLst/>
                <a:uFill>
                  <a:solidFill>
                    <a:srgbClr val="FFFFFF"/>
                  </a:solidFill>
                </a:uFill>
              </a:defRPr>
            </a:pPr>
            <a:r>
              <a:rPr lang="en-US" dirty="0">
                <a:solidFill>
                  <a:srgbClr val="FFFB00"/>
                </a:solidFill>
              </a:rPr>
              <a:t>Kur </a:t>
            </a:r>
            <a:r>
              <a:rPr lang="en-US" dirty="0" err="1">
                <a:solidFill>
                  <a:srgbClr val="FFFB00"/>
                </a:solidFill>
              </a:rPr>
              <a:t>filluan</a:t>
            </a:r>
            <a:r>
              <a:rPr lang="en-US" dirty="0">
                <a:solidFill>
                  <a:srgbClr val="FFFB00"/>
                </a:solidFill>
              </a:rPr>
              <a:t> </a:t>
            </a:r>
            <a:r>
              <a:rPr lang="en-US" dirty="0" err="1">
                <a:solidFill>
                  <a:srgbClr val="FFFB00"/>
                </a:solidFill>
              </a:rPr>
              <a:t>të</a:t>
            </a:r>
            <a:r>
              <a:rPr lang="en-US" dirty="0">
                <a:solidFill>
                  <a:srgbClr val="FFFB00"/>
                </a:solidFill>
              </a:rPr>
              <a:t> </a:t>
            </a:r>
            <a:r>
              <a:rPr lang="en-US" dirty="0" err="1">
                <a:solidFill>
                  <a:srgbClr val="FFFB00"/>
                </a:solidFill>
              </a:rPr>
              <a:t>zhduken</a:t>
            </a:r>
            <a:r>
              <a:rPr lang="en-US" dirty="0">
                <a:solidFill>
                  <a:srgbClr val="FFFB00"/>
                </a:solidFill>
              </a:rPr>
              <a:t>, </a:t>
            </a:r>
            <a:r>
              <a:rPr lang="en-US" dirty="0" err="1">
                <a:solidFill>
                  <a:srgbClr val="FFFB00"/>
                </a:solidFill>
              </a:rPr>
              <a:t>në</a:t>
            </a:r>
            <a:r>
              <a:rPr lang="en-US" dirty="0">
                <a:solidFill>
                  <a:srgbClr val="FFFB00"/>
                </a:solidFill>
              </a:rPr>
              <a:t> </a:t>
            </a:r>
            <a:r>
              <a:rPr lang="en-US" dirty="0" err="1">
                <a:solidFill>
                  <a:srgbClr val="FFFB00"/>
                </a:solidFill>
              </a:rPr>
              <a:t>rast</a:t>
            </a:r>
            <a:r>
              <a:rPr lang="en-US" dirty="0">
                <a:solidFill>
                  <a:srgbClr val="FFFB00"/>
                </a:solidFill>
              </a:rPr>
              <a:t> se </a:t>
            </a:r>
            <a:r>
              <a:rPr lang="en-US" dirty="0" err="1">
                <a:solidFill>
                  <a:srgbClr val="FFFB00"/>
                </a:solidFill>
              </a:rPr>
              <a:t>janë</a:t>
            </a:r>
            <a:r>
              <a:rPr lang="en-US" dirty="0">
                <a:solidFill>
                  <a:srgbClr val="FFFB00"/>
                </a:solidFill>
              </a:rPr>
              <a:t> </a:t>
            </a:r>
            <a:r>
              <a:rPr lang="en-US" dirty="0" err="1">
                <a:solidFill>
                  <a:srgbClr val="FFFB00"/>
                </a:solidFill>
              </a:rPr>
              <a:t>zhdukur</a:t>
            </a:r>
            <a:r>
              <a:rPr lang="en-US" dirty="0">
                <a:solidFill>
                  <a:srgbClr val="FFFB00"/>
                </a:solidFill>
              </a:rPr>
              <a:t>?</a:t>
            </a:r>
            <a:endParaRPr dirty="0"/>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7" name="Dinos fit Bible 00617.jpg" descr="Dinos fit Bible 00617.jpg"/>
          <p:cNvPicPr>
            <a:picLocks noChangeAspect="1"/>
          </p:cNvPicPr>
          <p:nvPr/>
        </p:nvPicPr>
        <p:blipFill>
          <a:blip r:embed="rId2"/>
          <a:stretch>
            <a:fillRect/>
          </a:stretch>
        </p:blipFill>
        <p:spPr>
          <a:xfrm>
            <a:off x="4052765" y="753574"/>
            <a:ext cx="16278470" cy="12208852"/>
          </a:xfrm>
          <a:prstGeom prst="rect">
            <a:avLst/>
          </a:prstGeom>
          <a:ln w="25400">
            <a:solidFill>
              <a:srgbClr val="FFFFFF"/>
            </a:solidFill>
            <a:miter lim="400000"/>
          </a:ln>
        </p:spPr>
      </p:pic>
      <p:sp>
        <p:nvSpPr>
          <p:cNvPr id="948" name="Use the Bible to explain dinosaurs!"/>
          <p:cNvSpPr txBox="1"/>
          <p:nvPr/>
        </p:nvSpPr>
        <p:spPr>
          <a:xfrm>
            <a:off x="7414728" y="1053160"/>
            <a:ext cx="4347903" cy="4334520"/>
          </a:xfrm>
          <a:prstGeom prst="rect">
            <a:avLst/>
          </a:prstGeom>
          <a:ln w="12700">
            <a:miter lim="400000"/>
          </a:ln>
          <a:effectLst>
            <a:outerShdw blurRad="63500" dist="38100" dir="2700000" rotWithShape="0">
              <a:srgbClr val="000000">
                <a:alpha val="50000"/>
              </a:srgbClr>
            </a:outerShdw>
          </a:effectLst>
          <a:extLst>
            <a:ext uri="{C572A759-6A51-4108-AA02-DFA0A04FC94B}">
              <ma14:wrappingTextBoxFlag xmlns:ma14="http://schemas.microsoft.com/office/mac/drawingml/2011/main" xmlns="" val="1"/>
            </a:ext>
          </a:extLst>
        </p:spPr>
        <p:txBody>
          <a:bodyPr wrap="square" lIns="50800" tIns="50800" rIns="50800" bIns="50800">
            <a:spAutoFit/>
          </a:bodyPr>
          <a:lstStyle>
            <a:lvl1pPr marL="40639" marR="40639" defTabSz="914400">
              <a:spcBef>
                <a:spcPts val="2100"/>
              </a:spcBef>
              <a:buClr>
                <a:srgbClr val="FFFFFF"/>
              </a:buClr>
              <a:buFont typeface="Helvetica"/>
              <a:defRPr sz="6600">
                <a:solidFill>
                  <a:srgbClr val="FFFFFF"/>
                </a:solidFill>
                <a:uFill>
                  <a:solidFill>
                    <a:srgbClr val="FFFFFF"/>
                  </a:solidFill>
                </a:uFill>
                <a:latin typeface="DejaVu Sans Condensed"/>
                <a:ea typeface="DejaVu Sans Condensed"/>
                <a:cs typeface="DejaVu Sans Condensed"/>
                <a:sym typeface="DejaVu Sans Condensed"/>
              </a:defRPr>
            </a:lvl1pPr>
          </a:lstStyle>
          <a:p>
            <a:pPr algn="ctr" eaLnBrk="1" hangingPunct="1">
              <a:lnSpc>
                <a:spcPts val="6600"/>
              </a:lnSpc>
              <a:spcBef>
                <a:spcPct val="50000"/>
              </a:spcBef>
              <a:defRPr/>
            </a:pPr>
            <a:r>
              <a:rPr lang="en-US" sz="6000" dirty="0">
                <a:latin typeface="DejaVu Sans Condensed" panose="020B0606030804020204" pitchFamily="34" charset="2"/>
                <a:ea typeface="DejaVu Sans Condensed" panose="020B0606030804020204" pitchFamily="34" charset="2"/>
                <a:cs typeface="DejaVu Sans Condensed" panose="020B0606030804020204" pitchFamily="34" charset="2"/>
              </a:rPr>
              <a:t>Përdor </a:t>
            </a:r>
            <a:r>
              <a:rPr lang="en-US" sz="6000" dirty="0" err="1">
                <a:latin typeface="DejaVu Sans Condensed" panose="020B0606030804020204" pitchFamily="34" charset="2"/>
                <a:ea typeface="DejaVu Sans Condensed" panose="020B0606030804020204" pitchFamily="34" charset="2"/>
                <a:cs typeface="DejaVu Sans Condensed" panose="020B0606030804020204" pitchFamily="34" charset="2"/>
              </a:rPr>
              <a:t>Biblën</a:t>
            </a:r>
            <a:r>
              <a:rPr lang="en-US" sz="6000" dirty="0">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en-US" sz="6000" dirty="0" err="1">
                <a:latin typeface="DejaVu Sans Condensed" panose="020B0606030804020204" pitchFamily="34" charset="2"/>
                <a:ea typeface="DejaVu Sans Condensed" panose="020B0606030804020204" pitchFamily="34" charset="2"/>
                <a:cs typeface="DejaVu Sans Condensed" panose="020B0606030804020204" pitchFamily="34" charset="2"/>
              </a:rPr>
              <a:t>për</a:t>
            </a:r>
            <a:r>
              <a:rPr lang="en-US" sz="6000" dirty="0">
                <a:latin typeface="DejaVu Sans Condensed" panose="020B0606030804020204" pitchFamily="34" charset="2"/>
                <a:ea typeface="DejaVu Sans Condensed" panose="020B0606030804020204" pitchFamily="34" charset="2"/>
                <a:cs typeface="DejaVu Sans Condensed" panose="020B0606030804020204" pitchFamily="34" charset="2"/>
              </a:rPr>
              <a:t> të </a:t>
            </a:r>
            <a:r>
              <a:rPr lang="en-US" sz="6000" dirty="0" err="1">
                <a:latin typeface="DejaVu Sans Condensed" panose="020B0606030804020204" pitchFamily="34" charset="2"/>
                <a:ea typeface="DejaVu Sans Condensed" panose="020B0606030804020204" pitchFamily="34" charset="2"/>
                <a:cs typeface="DejaVu Sans Condensed" panose="020B0606030804020204" pitchFamily="34" charset="2"/>
              </a:rPr>
              <a:t>shpjeguar</a:t>
            </a:r>
            <a:r>
              <a:rPr lang="en-US" sz="6000" dirty="0">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en-US" sz="6000" dirty="0" err="1">
                <a:latin typeface="DejaVu Sans Condensed" panose="020B0606030804020204" pitchFamily="34" charset="2"/>
                <a:ea typeface="DejaVu Sans Condensed" panose="020B0606030804020204" pitchFamily="34" charset="2"/>
                <a:cs typeface="DejaVu Sans Condensed" panose="020B0606030804020204" pitchFamily="34" charset="2"/>
              </a:rPr>
              <a:t>dinosaurët</a:t>
            </a:r>
            <a:r>
              <a:rPr lang="en-US" sz="6000" dirty="0">
                <a:latin typeface="DejaVu Sans Condensed" panose="020B0606030804020204" pitchFamily="34" charset="2"/>
                <a:ea typeface="DejaVu Sans Condensed" panose="020B0606030804020204" pitchFamily="34" charset="2"/>
                <a:cs typeface="DejaVu Sans Condensed" panose="020B0606030804020204" pitchFamily="34" charset="2"/>
              </a:rPr>
              <a:t>!</a:t>
            </a: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6" name="Schweitzer, Mary 2 NCSU.jpg" descr="Schweitzer, Mary 2 NCSU.jpg"/>
          <p:cNvPicPr>
            <a:picLocks noChangeAspect="1"/>
          </p:cNvPicPr>
          <p:nvPr/>
        </p:nvPicPr>
        <p:blipFill>
          <a:blip r:embed="rId3"/>
          <a:stretch>
            <a:fillRect/>
          </a:stretch>
        </p:blipFill>
        <p:spPr>
          <a:xfrm>
            <a:off x="17838737" y="2933700"/>
            <a:ext cx="4098291" cy="5854700"/>
          </a:xfrm>
          <a:prstGeom prst="rect">
            <a:avLst/>
          </a:prstGeom>
          <a:ln w="25400">
            <a:solidFill>
              <a:srgbClr val="FFFFFF"/>
            </a:solidFill>
            <a:miter lim="400000"/>
          </a:ln>
        </p:spPr>
      </p:pic>
      <p:sp>
        <p:nvSpPr>
          <p:cNvPr id="1527" name="“Fresh” T. rex bones?"/>
          <p:cNvSpPr txBox="1"/>
          <p:nvPr/>
        </p:nvSpPr>
        <p:spPr>
          <a:xfrm>
            <a:off x="5689600" y="1262856"/>
            <a:ext cx="13004800" cy="13716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p>
            <a:pPr marL="40639" marR="40639" algn="ctr" defTabSz="914400">
              <a:lnSpc>
                <a:spcPct val="95000"/>
              </a:lnSpc>
              <a:buClr>
                <a:srgbClr val="FFFB00"/>
              </a:buClr>
              <a:buFont typeface="Arial"/>
              <a:defRPr sz="8600">
                <a:uFill>
                  <a:solidFill>
                    <a:srgbClr val="000000"/>
                  </a:solidFill>
                </a:uFill>
                <a:latin typeface="DejaVu Sans Condensed"/>
                <a:ea typeface="DejaVu Sans Condensed"/>
                <a:cs typeface="DejaVu Sans Condensed"/>
                <a:sym typeface="DejaVu Sans Condensed"/>
              </a:defRPr>
            </a:pPr>
            <a:r>
              <a:rPr lang="en-US" dirty="0" err="1">
                <a:solidFill>
                  <a:srgbClr val="FFFB00"/>
                </a:solidFill>
                <a:uFill>
                  <a:solidFill>
                    <a:srgbClr val="FFFB00"/>
                  </a:solidFill>
                </a:uFill>
              </a:rPr>
              <a:t>Kocka</a:t>
            </a:r>
            <a:r>
              <a:rPr lang="en-US" dirty="0">
                <a:solidFill>
                  <a:srgbClr val="FFFB00"/>
                </a:solidFill>
                <a:uFill>
                  <a:solidFill>
                    <a:srgbClr val="FFFB00"/>
                  </a:solidFill>
                </a:uFill>
              </a:rPr>
              <a:t> “fresh” të T </a:t>
            </a:r>
            <a:r>
              <a:rPr lang="en-US" dirty="0" err="1">
                <a:solidFill>
                  <a:srgbClr val="FFFB00"/>
                </a:solidFill>
                <a:uFill>
                  <a:solidFill>
                    <a:srgbClr val="FFFB00"/>
                  </a:solidFill>
                </a:uFill>
              </a:rPr>
              <a:t>rex</a:t>
            </a:r>
            <a:r>
              <a:rPr dirty="0">
                <a:solidFill>
                  <a:srgbClr val="FFFB00"/>
                </a:solidFill>
                <a:uFill>
                  <a:solidFill>
                    <a:srgbClr val="FFFB00"/>
                  </a:solidFill>
                </a:uFill>
              </a:rPr>
              <a:t>?</a:t>
            </a:r>
          </a:p>
        </p:txBody>
      </p:sp>
      <p:sp>
        <p:nvSpPr>
          <p:cNvPr id="1529" name="Mary Schweitzer"/>
          <p:cNvSpPr txBox="1"/>
          <p:nvPr/>
        </p:nvSpPr>
        <p:spPr>
          <a:xfrm>
            <a:off x="17481232" y="8895775"/>
            <a:ext cx="4813301" cy="1542987"/>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lvl1pPr marL="40639" marR="40639" algn="ctr" defTabSz="914400">
              <a:lnSpc>
                <a:spcPct val="90000"/>
              </a:lnSpc>
              <a:spcBef>
                <a:spcPts val="1800"/>
              </a:spcBef>
              <a:buClr>
                <a:srgbClr val="FFFFFF"/>
              </a:buClr>
              <a:buFont typeface="Arial"/>
              <a:defRPr sz="5200">
                <a:solidFill>
                  <a:srgbClr val="FFFFFF"/>
                </a:solidFill>
                <a:uFill>
                  <a:solidFill>
                    <a:srgbClr val="FFFFFF"/>
                  </a:solidFill>
                </a:uFill>
                <a:latin typeface="DejaVu Sans Condensed"/>
                <a:ea typeface="DejaVu Sans Condensed"/>
                <a:cs typeface="DejaVu Sans Condensed"/>
                <a:sym typeface="DejaVu Sans Condensed"/>
              </a:defRPr>
            </a:lvl1pPr>
          </a:lstStyle>
          <a:p>
            <a:r>
              <a:rPr dirty="0"/>
              <a:t>Mary Sch</a:t>
            </a:r>
            <a:r>
              <a:rPr lang="en-US" dirty="0"/>
              <a:t>w</a:t>
            </a:r>
            <a:r>
              <a:rPr dirty="0"/>
              <a:t>eitzer</a:t>
            </a:r>
          </a:p>
        </p:txBody>
      </p:sp>
      <p:sp>
        <p:nvSpPr>
          <p:cNvPr id="1530" name="1993"/>
          <p:cNvSpPr txBox="1"/>
          <p:nvPr/>
        </p:nvSpPr>
        <p:spPr>
          <a:xfrm>
            <a:off x="13658335" y="9419834"/>
            <a:ext cx="3124201" cy="132317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lvl1pPr marL="40639" marR="40639" defTabSz="914400">
              <a:spcBef>
                <a:spcPts val="2500"/>
              </a:spcBef>
              <a:buClr>
                <a:srgbClr val="73FA41"/>
              </a:buClr>
              <a:buFont typeface="Arial"/>
              <a:defRPr sz="8600" b="1">
                <a:solidFill>
                  <a:srgbClr val="00F900"/>
                </a:solidFill>
                <a:uFill>
                  <a:solidFill>
                    <a:srgbClr val="73FA41"/>
                  </a:solidFill>
                </a:uFill>
                <a:latin typeface="Arial"/>
                <a:ea typeface="Arial"/>
                <a:cs typeface="Arial"/>
                <a:sym typeface="Arial"/>
              </a:defRPr>
            </a:lvl1pPr>
          </a:lstStyle>
          <a:p>
            <a:r>
              <a:t>1993</a:t>
            </a:r>
          </a:p>
        </p:txBody>
      </p:sp>
      <p:sp>
        <p:nvSpPr>
          <p:cNvPr id="1531" name="Virginia Morell, “Dino DNA: The Hunt and the Hype,” Science 261 (9 July 1993), p. 160."/>
          <p:cNvSpPr txBox="1"/>
          <p:nvPr/>
        </p:nvSpPr>
        <p:spPr>
          <a:xfrm>
            <a:off x="2654302" y="10998200"/>
            <a:ext cx="19481800" cy="13970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p>
            <a:pPr marL="40639" marR="40639" defTabSz="914400">
              <a:spcBef>
                <a:spcPts val="1300"/>
              </a:spcBef>
              <a:buClr>
                <a:srgbClr val="FFFFFF"/>
              </a:buClr>
              <a:buFont typeface="Arial"/>
              <a:defRPr sz="44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Virginia </a:t>
            </a:r>
            <a:r>
              <a:rPr dirty="0" err="1">
                <a:solidFill>
                  <a:srgbClr val="FFFFFF"/>
                </a:solidFill>
                <a:uFill>
                  <a:solidFill>
                    <a:srgbClr val="FFFFFF"/>
                  </a:solidFill>
                </a:uFill>
              </a:rPr>
              <a:t>Morell</a:t>
            </a:r>
            <a:r>
              <a:rPr dirty="0">
                <a:solidFill>
                  <a:srgbClr val="FFFFFF"/>
                </a:solidFill>
                <a:uFill>
                  <a:solidFill>
                    <a:srgbClr val="FFFFFF"/>
                  </a:solidFill>
                </a:uFill>
              </a:rPr>
              <a:t>, “Dino DNA: The Hunt and the Hype,” </a:t>
            </a:r>
            <a:r>
              <a:rPr dirty="0">
                <a:solidFill>
                  <a:srgbClr val="FFFFFF"/>
                </a:solidFill>
                <a:uFill>
                  <a:solidFill>
                    <a:srgbClr val="FFFFFF"/>
                  </a:solidFill>
                </a:uFill>
                <a:latin typeface="DejaVu Sans Condensed Oblique"/>
                <a:ea typeface="DejaVu Sans Condensed Oblique"/>
                <a:cs typeface="DejaVu Sans Condensed Oblique"/>
                <a:sym typeface="DejaVu Sans Condensed Oblique"/>
              </a:rPr>
              <a:t>Science</a:t>
            </a:r>
            <a:r>
              <a:rPr dirty="0">
                <a:solidFill>
                  <a:srgbClr val="FFFFFF"/>
                </a:solidFill>
                <a:uFill>
                  <a:solidFill>
                    <a:srgbClr val="FFFFFF"/>
                  </a:solidFill>
                </a:uFill>
              </a:rPr>
              <a:t> 261 (9 July 1993), p. 160.</a:t>
            </a:r>
          </a:p>
        </p:txBody>
      </p:sp>
      <p:sp>
        <p:nvSpPr>
          <p:cNvPr id="2" name="Rectangle 1"/>
          <p:cNvSpPr>
            <a:spLocks noChangeArrowheads="1"/>
          </p:cNvSpPr>
          <p:nvPr/>
        </p:nvSpPr>
        <p:spPr bwMode="auto">
          <a:xfrm>
            <a:off x="2629217" y="2933700"/>
            <a:ext cx="15209520" cy="5816977"/>
          </a:xfrm>
          <a:prstGeom prst="rect">
            <a:avLst/>
          </a:prstGeom>
          <a:no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q-AL" sz="6300" b="0" i="0" u="none" strike="noStrike" cap="none" normalizeH="0" baseline="0" dirty="0">
                <a:ln>
                  <a:noFill/>
                </a:ln>
                <a:solidFill>
                  <a:schemeClr val="bg1"/>
                </a:solidFill>
                <a:effectLst/>
                <a:latin typeface="DejaVu Sans Condensed" panose="020B0606030804020204"/>
              </a:rPr>
              <a:t>"Është pikërisht si duke kërkuar një fetë të kockave moderne. Por sigurisht, Nuk mund ta besoja. I thashë teknikut të laboratorit: 'Kockat, në fund të fundit, janë 65 milion vjeçare. Si mund të mbijetonin qelizat e gjakut për </a:t>
            </a:r>
            <a:r>
              <a:rPr kumimoji="0" lang="en-US" sz="6300" b="0" i="0" u="none" strike="noStrike" cap="none" normalizeH="0" baseline="0" dirty="0" err="1">
                <a:ln>
                  <a:noFill/>
                </a:ln>
                <a:solidFill>
                  <a:schemeClr val="bg1"/>
                </a:solidFill>
                <a:effectLst/>
                <a:latin typeface="DejaVu Sans Condensed" panose="020B0606030804020204"/>
              </a:rPr>
              <a:t>aq</a:t>
            </a:r>
            <a:r>
              <a:rPr kumimoji="0" lang="sq-AL" sz="6300" b="0" i="0" u="none" strike="noStrike" cap="none" normalizeH="0" baseline="0" dirty="0">
                <a:ln>
                  <a:noFill/>
                </a:ln>
                <a:solidFill>
                  <a:schemeClr val="bg1"/>
                </a:solidFill>
                <a:effectLst/>
                <a:latin typeface="DejaVu Sans Condensed" panose="020B0606030804020204"/>
              </a:rPr>
              <a:t> kohë?</a:t>
            </a:r>
            <a:r>
              <a:rPr lang="en-US" sz="6300" dirty="0">
                <a:solidFill>
                  <a:schemeClr val="bg1"/>
                </a:solidFill>
                <a:latin typeface="DejaVu Sans Condensed" panose="020B0606030804020204"/>
              </a:rPr>
              <a:t>“</a:t>
            </a:r>
            <a:endParaRPr kumimoji="0" lang="sq-AL" sz="6300" b="0" i="0" u="none" strike="noStrike" cap="none" normalizeH="0" baseline="0" dirty="0">
              <a:ln>
                <a:noFill/>
              </a:ln>
              <a:solidFill>
                <a:schemeClr val="bg1"/>
              </a:solidFill>
              <a:effectLst/>
              <a:latin typeface="DejaVu Sans Condensed" panose="020B0606030804020204"/>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2" nodeType="clickEffect">
                                  <p:stCondLst>
                                    <p:cond delay="0"/>
                                  </p:stCondLst>
                                  <p:iterate>
                                    <p:tmAbs val="0"/>
                                  </p:iterate>
                                  <p:childTnLst>
                                    <p:set>
                                      <p:cBhvr>
                                        <p:cTn id="6" fill="hold"/>
                                        <p:tgtEl>
                                          <p:spTgt spid="1530"/>
                                        </p:tgtEl>
                                        <p:attrNameLst>
                                          <p:attrName>style.visibility</p:attrName>
                                        </p:attrNameLst>
                                      </p:cBhvr>
                                      <p:to>
                                        <p:strVal val="visible"/>
                                      </p:to>
                                    </p:set>
                                    <p:anim calcmode="lin" valueType="num">
                                      <p:cBhvr>
                                        <p:cTn id="7" dur="500" fill="hold"/>
                                        <p:tgtEl>
                                          <p:spTgt spid="1530"/>
                                        </p:tgtEl>
                                        <p:attrNameLst>
                                          <p:attrName>ppt_w</p:attrName>
                                        </p:attrNameLst>
                                      </p:cBhvr>
                                      <p:tavLst>
                                        <p:tav tm="0">
                                          <p:val>
                                            <p:fltVal val="0"/>
                                          </p:val>
                                        </p:tav>
                                        <p:tav tm="100000">
                                          <p:val>
                                            <p:strVal val="#ppt_w"/>
                                          </p:val>
                                        </p:tav>
                                      </p:tavLst>
                                    </p:anim>
                                    <p:anim calcmode="lin" valueType="num">
                                      <p:cBhvr>
                                        <p:cTn id="8" dur="500" fill="hold"/>
                                        <p:tgtEl>
                                          <p:spTgt spid="15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0" grpId="2" animBg="1" advAuto="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5" name="Tissues of a Tyrannosaurus rex.jpg" descr="Tissues of a Tyrannosaurus rex.jpg"/>
          <p:cNvPicPr>
            <a:picLocks noChangeAspect="1"/>
          </p:cNvPicPr>
          <p:nvPr/>
        </p:nvPicPr>
        <p:blipFill>
          <a:blip r:embed="rId3"/>
          <a:srcRect r="68000"/>
          <a:stretch>
            <a:fillRect/>
          </a:stretch>
        </p:blipFill>
        <p:spPr>
          <a:xfrm>
            <a:off x="6497597" y="2141556"/>
            <a:ext cx="4475203" cy="4508501"/>
          </a:xfrm>
          <a:prstGeom prst="rect">
            <a:avLst/>
          </a:prstGeom>
          <a:ln w="12700">
            <a:miter lim="400000"/>
          </a:ln>
        </p:spPr>
      </p:pic>
      <p:sp>
        <p:nvSpPr>
          <p:cNvPr id="1536" name="Recovered T-rex soft tissue"/>
          <p:cNvSpPr txBox="1"/>
          <p:nvPr/>
        </p:nvSpPr>
        <p:spPr>
          <a:xfrm>
            <a:off x="4451350" y="526901"/>
            <a:ext cx="15481300" cy="1210588"/>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p>
            <a:pPr marL="40639" marR="40639" algn="ctr" defTabSz="914400">
              <a:spcBef>
                <a:spcPts val="1900"/>
              </a:spcBef>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lang="en-US" dirty="0" err="1">
                <a:solidFill>
                  <a:srgbClr val="FFFFFF"/>
                </a:solidFill>
                <a:uFill>
                  <a:solidFill>
                    <a:srgbClr val="FFFFFF"/>
                  </a:solidFill>
                </a:uFill>
              </a:rPr>
              <a:t>Përmirësimi</a:t>
            </a:r>
            <a:r>
              <a:rPr lang="en-US" dirty="0">
                <a:solidFill>
                  <a:srgbClr val="FFFFFF"/>
                </a:solidFill>
                <a:uFill>
                  <a:solidFill>
                    <a:srgbClr val="FFFFFF"/>
                  </a:solidFill>
                </a:uFill>
              </a:rPr>
              <a:t> I </a:t>
            </a:r>
            <a:r>
              <a:rPr lang="en-US" dirty="0" err="1">
                <a:solidFill>
                  <a:srgbClr val="FFFFFF"/>
                </a:solidFill>
                <a:uFill>
                  <a:solidFill>
                    <a:srgbClr val="FFFFFF"/>
                  </a:solidFill>
                </a:uFill>
              </a:rPr>
              <a:t>indeve</a:t>
            </a:r>
            <a:r>
              <a:rPr lang="en-US" dirty="0">
                <a:solidFill>
                  <a:srgbClr val="FFFFFF"/>
                </a:solidFill>
                <a:uFill>
                  <a:solidFill>
                    <a:srgbClr val="FFFFFF"/>
                  </a:solidFill>
                </a:uFill>
              </a:rPr>
              <a:t> të </a:t>
            </a:r>
            <a:r>
              <a:rPr lang="en-US" dirty="0" err="1">
                <a:solidFill>
                  <a:srgbClr val="FFFFFF"/>
                </a:solidFill>
                <a:uFill>
                  <a:solidFill>
                    <a:srgbClr val="FFFFFF"/>
                  </a:solidFill>
                </a:uFill>
              </a:rPr>
              <a:t>buta</a:t>
            </a:r>
            <a:r>
              <a:rPr lang="en-US" dirty="0">
                <a:solidFill>
                  <a:srgbClr val="FFFFFF"/>
                </a:solidFill>
                <a:uFill>
                  <a:solidFill>
                    <a:srgbClr val="FFFFFF"/>
                  </a:solidFill>
                </a:uFill>
              </a:rPr>
              <a:t> të T </a:t>
            </a:r>
            <a:r>
              <a:rPr lang="en-US" dirty="0" err="1">
                <a:solidFill>
                  <a:srgbClr val="FFFFFF"/>
                </a:solidFill>
                <a:uFill>
                  <a:solidFill>
                    <a:srgbClr val="FFFFFF"/>
                  </a:solidFill>
                </a:uFill>
              </a:rPr>
              <a:t>rex</a:t>
            </a:r>
            <a:endParaRPr dirty="0">
              <a:solidFill>
                <a:srgbClr val="FFFFFF"/>
              </a:solidFill>
              <a:uFill>
                <a:solidFill>
                  <a:srgbClr val="FFFFFF"/>
                </a:solidFill>
              </a:uFill>
            </a:endParaRPr>
          </a:p>
        </p:txBody>
      </p:sp>
      <p:pic>
        <p:nvPicPr>
          <p:cNvPr id="1537" name="Tissues of a Tyrannosaurus rex.jpg" descr="Tissues of a Tyrannosaurus rex.jpg"/>
          <p:cNvPicPr>
            <a:picLocks noChangeAspect="1"/>
          </p:cNvPicPr>
          <p:nvPr/>
        </p:nvPicPr>
        <p:blipFill>
          <a:blip r:embed="rId3"/>
          <a:srcRect l="67428"/>
          <a:stretch>
            <a:fillRect/>
          </a:stretch>
        </p:blipFill>
        <p:spPr>
          <a:xfrm>
            <a:off x="13411200" y="2139950"/>
            <a:ext cx="4555117" cy="4508500"/>
          </a:xfrm>
          <a:prstGeom prst="rect">
            <a:avLst/>
          </a:prstGeom>
          <a:ln w="12700">
            <a:miter lim="400000"/>
          </a:ln>
        </p:spPr>
      </p:pic>
      <p:sp>
        <p:nvSpPr>
          <p:cNvPr id="1539" name="Mary H. Schweitzer, et al, “Soft-Tissue Vessels and Cellular Preservation in Tyrannosaurus rex,” Science 307:5717 (25 March 2005), pp. 1952-55."/>
          <p:cNvSpPr txBox="1"/>
          <p:nvPr/>
        </p:nvSpPr>
        <p:spPr>
          <a:xfrm>
            <a:off x="2171700" y="11341100"/>
            <a:ext cx="20040600" cy="1456809"/>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p>
            <a:pPr marL="40639" marR="40639" defTabSz="914400">
              <a:spcBef>
                <a:spcPts val="1300"/>
              </a:spcBef>
              <a:buClr>
                <a:srgbClr val="FFFFFF"/>
              </a:buClr>
              <a:buFont typeface="Arial"/>
              <a:defRPr sz="44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Mary H. Sch</a:t>
            </a:r>
            <a:r>
              <a:rPr lang="en-US" dirty="0">
                <a:solidFill>
                  <a:srgbClr val="FFFFFF"/>
                </a:solidFill>
                <a:uFill>
                  <a:solidFill>
                    <a:srgbClr val="FFFFFF"/>
                  </a:solidFill>
                </a:uFill>
              </a:rPr>
              <a:t>w</a:t>
            </a:r>
            <a:r>
              <a:rPr dirty="0">
                <a:solidFill>
                  <a:srgbClr val="FFFFFF"/>
                </a:solidFill>
                <a:uFill>
                  <a:solidFill>
                    <a:srgbClr val="FFFFFF"/>
                  </a:solidFill>
                </a:uFill>
              </a:rPr>
              <a:t>eitzer, et al, “Soft-Tissue Vessels and Cellular Preservation in Tyrannosaurus rex,” </a:t>
            </a:r>
            <a:r>
              <a:rPr dirty="0">
                <a:solidFill>
                  <a:srgbClr val="FFFFFF"/>
                </a:solidFill>
                <a:uFill>
                  <a:solidFill>
                    <a:srgbClr val="FFFFFF"/>
                  </a:solidFill>
                </a:uFill>
                <a:latin typeface="DejaVu Sans Condensed Oblique"/>
                <a:ea typeface="DejaVu Sans Condensed Oblique"/>
                <a:cs typeface="DejaVu Sans Condensed Oblique"/>
                <a:sym typeface="DejaVu Sans Condensed Oblique"/>
              </a:rPr>
              <a:t>Science</a:t>
            </a:r>
            <a:r>
              <a:rPr dirty="0">
                <a:solidFill>
                  <a:srgbClr val="FFFFFF"/>
                </a:solidFill>
                <a:uFill>
                  <a:solidFill>
                    <a:srgbClr val="FFFFFF"/>
                  </a:solidFill>
                </a:uFill>
              </a:rPr>
              <a:t> 307:5717 (25 March 2005), pp. 1952-55.</a:t>
            </a:r>
          </a:p>
        </p:txBody>
      </p:sp>
      <p:sp>
        <p:nvSpPr>
          <p:cNvPr id="1540" name="2005"/>
          <p:cNvSpPr txBox="1"/>
          <p:nvPr/>
        </p:nvSpPr>
        <p:spPr>
          <a:xfrm>
            <a:off x="18573894" y="10079669"/>
            <a:ext cx="3975101" cy="132317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lvl1pPr marL="40639" marR="40639" algn="ctr" defTabSz="914400">
              <a:spcBef>
                <a:spcPts val="2500"/>
              </a:spcBef>
              <a:buClr>
                <a:srgbClr val="73FA41"/>
              </a:buClr>
              <a:buFont typeface="Arial"/>
              <a:defRPr sz="8600" b="1">
                <a:solidFill>
                  <a:srgbClr val="73FA41"/>
                </a:solidFill>
                <a:uFill>
                  <a:solidFill>
                    <a:srgbClr val="73FA41"/>
                  </a:solidFill>
                </a:uFill>
                <a:latin typeface="Arial"/>
                <a:ea typeface="Arial"/>
                <a:cs typeface="Arial"/>
                <a:sym typeface="Arial"/>
              </a:defRPr>
            </a:lvl1pPr>
          </a:lstStyle>
          <a:p>
            <a:r>
              <a:t>2005</a:t>
            </a:r>
          </a:p>
        </p:txBody>
      </p:sp>
      <p:sp>
        <p:nvSpPr>
          <p:cNvPr id="2" name="Rectangle 1"/>
          <p:cNvSpPr>
            <a:spLocks noChangeArrowheads="1"/>
          </p:cNvSpPr>
          <p:nvPr/>
        </p:nvSpPr>
        <p:spPr bwMode="auto">
          <a:xfrm>
            <a:off x="1835005" y="6900608"/>
            <a:ext cx="21512675" cy="3877985"/>
          </a:xfrm>
          <a:prstGeom prst="rect">
            <a:avLst/>
          </a:prstGeom>
          <a:no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q-AL" sz="6300" b="0" i="0" u="none" strike="noStrike" cap="none" normalizeH="0" baseline="0" dirty="0">
                <a:ln>
                  <a:noFill/>
                </a:ln>
                <a:solidFill>
                  <a:schemeClr val="bg1"/>
                </a:solidFill>
                <a:effectLst/>
                <a:latin typeface="DejaVu Sans Condensed"/>
              </a:rPr>
              <a:t>Fragmenti i indit (majtas) është "</a:t>
            </a:r>
            <a:r>
              <a:rPr kumimoji="0" lang="sq-AL" sz="6300" b="0" i="0" u="none" strike="noStrike" cap="none" normalizeH="0" baseline="0" dirty="0">
                <a:ln>
                  <a:noFill/>
                </a:ln>
                <a:solidFill>
                  <a:srgbClr val="FFFF00"/>
                </a:solidFill>
                <a:effectLst/>
                <a:latin typeface="DejaVu Sans Condensed"/>
              </a:rPr>
              <a:t>fleksibël dhe elastik dhe</a:t>
            </a:r>
            <a:r>
              <a:rPr kumimoji="0" lang="sq-AL" sz="6300" b="0" i="0" u="none" strike="noStrike" cap="none" normalizeH="0" baseline="0" dirty="0">
                <a:ln>
                  <a:noFill/>
                </a:ln>
                <a:solidFill>
                  <a:schemeClr val="bg1"/>
                </a:solidFill>
                <a:effectLst/>
                <a:latin typeface="DejaVu Sans Condensed"/>
              </a:rPr>
              <a:t>, </a:t>
            </a:r>
            <a:r>
              <a:rPr kumimoji="0" lang="sq-AL" sz="6300" b="0" i="0" u="none" strike="noStrike" cap="none" normalizeH="0" baseline="0" dirty="0">
                <a:ln>
                  <a:noFill/>
                </a:ln>
                <a:solidFill>
                  <a:srgbClr val="FFFF00"/>
                </a:solidFill>
                <a:effectLst/>
                <a:latin typeface="DejaVu Sans Condensed"/>
              </a:rPr>
              <a:t>kur shtrihet </a:t>
            </a:r>
            <a:r>
              <a:rPr kumimoji="0" lang="sq-AL" sz="6300" b="0" i="0" u="none" strike="noStrike" cap="none" normalizeH="0" baseline="0" dirty="0">
                <a:ln>
                  <a:noFill/>
                </a:ln>
                <a:solidFill>
                  <a:schemeClr val="bg1"/>
                </a:solidFill>
                <a:effectLst/>
                <a:latin typeface="DejaVu Sans Condensed"/>
              </a:rPr>
              <a:t>(shigjeta), </a:t>
            </a:r>
            <a:r>
              <a:rPr kumimoji="0" lang="sq-AL" sz="6300" b="0" i="0" u="none" strike="noStrike" cap="none" normalizeH="0" baseline="0" dirty="0">
                <a:ln>
                  <a:noFill/>
                </a:ln>
                <a:solidFill>
                  <a:srgbClr val="FFFF00"/>
                </a:solidFill>
                <a:effectLst/>
                <a:latin typeface="DejaVu Sans Condensed"/>
              </a:rPr>
              <a:t>kthehet në formën e tij origjinale</a:t>
            </a:r>
            <a:r>
              <a:rPr kumimoji="0" lang="sq-AL" sz="6300" b="0" i="0" u="none" strike="noStrike" cap="none" normalizeH="0" baseline="0" dirty="0">
                <a:ln>
                  <a:noFill/>
                </a:ln>
                <a:solidFill>
                  <a:schemeClr val="bg1"/>
                </a:solidFill>
                <a:effectLst/>
                <a:latin typeface="DejaVu Sans Condensed"/>
              </a:rPr>
              <a:t>" Rajonet e kockave (djathtas) tregojnë karakterin fibrous, "</a:t>
            </a:r>
            <a:r>
              <a:rPr kumimoji="0" lang="sq-AL" sz="6300" b="0" i="0" u="none" strike="noStrike" cap="none" normalizeH="0" baseline="0" dirty="0">
                <a:ln>
                  <a:noFill/>
                </a:ln>
                <a:solidFill>
                  <a:srgbClr val="FFFF00"/>
                </a:solidFill>
                <a:effectLst/>
                <a:latin typeface="DejaVu Sans Condensed"/>
              </a:rPr>
              <a:t>zakonisht nuk shihen në kocka fosile.</a:t>
            </a:r>
            <a:r>
              <a:rPr kumimoji="0" lang="sq-AL" sz="6300" b="0" i="0" u="none" strike="noStrike" cap="none" normalizeH="0" baseline="0" dirty="0">
                <a:ln>
                  <a:noFill/>
                </a:ln>
                <a:solidFill>
                  <a:schemeClr val="bg1"/>
                </a:solidFill>
                <a:effectLst/>
                <a:latin typeface="DejaVu Sans Condensed"/>
              </a:rPr>
              <a:t>"</a:t>
            </a:r>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4" name="Tyrannosaurus rex Soft Tissue Raises Tantalizing Prospects"/>
          <p:cNvSpPr txBox="1"/>
          <p:nvPr/>
        </p:nvSpPr>
        <p:spPr>
          <a:xfrm>
            <a:off x="4254500" y="939800"/>
            <a:ext cx="15862300" cy="212852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p>
            <a:pPr marL="40639" marR="40639" algn="ctr" defTabSz="914400">
              <a:lnSpc>
                <a:spcPct val="90000"/>
              </a:lnSpc>
              <a:spcBef>
                <a:spcPts val="2100"/>
              </a:spcBef>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Tyrannosaurus </a:t>
            </a:r>
            <a:r>
              <a:rPr dirty="0" err="1">
                <a:solidFill>
                  <a:srgbClr val="FFFFFF"/>
                </a:solidFill>
                <a:uFill>
                  <a:solidFill>
                    <a:srgbClr val="FFFFFF"/>
                  </a:solidFill>
                </a:uFill>
              </a:rPr>
              <a:t>rex</a:t>
            </a:r>
            <a:r>
              <a:rPr dirty="0">
                <a:solidFill>
                  <a:srgbClr val="FFFFFF"/>
                </a:solidFill>
                <a:uFill>
                  <a:solidFill>
                    <a:srgbClr val="FFFFFF"/>
                  </a:solidFill>
                </a:uFill>
              </a:rPr>
              <a:t> Soft Tissue Raises Tantalizing Prospects </a:t>
            </a:r>
          </a:p>
        </p:txBody>
      </p:sp>
      <p:sp>
        <p:nvSpPr>
          <p:cNvPr id="1545" name="CREDIT:…"/>
          <p:cNvSpPr txBox="1"/>
          <p:nvPr/>
        </p:nvSpPr>
        <p:spPr>
          <a:xfrm>
            <a:off x="3911600" y="3136900"/>
            <a:ext cx="1993900" cy="1025922"/>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p>
            <a:pPr marL="40639" marR="40639" algn="r" defTabSz="914400">
              <a:buClr>
                <a:srgbClr val="FFFFFF"/>
              </a:buClr>
              <a:buFont typeface="Arial"/>
              <a:defRPr sz="2000" b="1">
                <a:solidFill>
                  <a:srgbClr val="FFFFFF"/>
                </a:solidFill>
                <a:uFill>
                  <a:solidFill>
                    <a:srgbClr val="FFFFFF"/>
                  </a:solidFill>
                </a:uFill>
                <a:latin typeface="Arial"/>
                <a:ea typeface="Arial"/>
                <a:cs typeface="Arial"/>
                <a:sym typeface="Arial"/>
              </a:defRPr>
            </a:pPr>
            <a:r>
              <a:rPr dirty="0"/>
              <a:t>CREDIT: </a:t>
            </a:r>
          </a:p>
          <a:p>
            <a:pPr marL="40639" marR="40639" algn="r" defTabSz="914400">
              <a:buClr>
                <a:srgbClr val="FFFFFF"/>
              </a:buClr>
              <a:buFont typeface="Arial"/>
              <a:defRPr sz="2000" b="1">
                <a:solidFill>
                  <a:srgbClr val="FFFFFF"/>
                </a:solidFill>
                <a:uFill>
                  <a:solidFill>
                    <a:srgbClr val="FFFFFF"/>
                  </a:solidFill>
                </a:uFill>
                <a:latin typeface="Arial"/>
                <a:ea typeface="Arial"/>
                <a:cs typeface="Arial"/>
                <a:sym typeface="Arial"/>
              </a:defRPr>
            </a:pPr>
            <a:r>
              <a:rPr dirty="0"/>
              <a:t>Mary </a:t>
            </a:r>
            <a:r>
              <a:rPr dirty="0" err="1"/>
              <a:t>Sch</a:t>
            </a:r>
            <a:r>
              <a:rPr lang="en-US" dirty="0" err="1"/>
              <a:t>ë</a:t>
            </a:r>
            <a:r>
              <a:rPr dirty="0" err="1"/>
              <a:t>eitzer</a:t>
            </a:r>
            <a:endParaRPr dirty="0"/>
          </a:p>
        </p:txBody>
      </p:sp>
      <p:pic>
        <p:nvPicPr>
          <p:cNvPr id="1546" name="1852b-1-med.png" descr="1852b-1-med.png"/>
          <p:cNvPicPr>
            <a:picLocks noChangeAspect="1"/>
          </p:cNvPicPr>
          <p:nvPr/>
        </p:nvPicPr>
        <p:blipFill>
          <a:blip r:embed="rId3"/>
          <a:stretch>
            <a:fillRect/>
          </a:stretch>
        </p:blipFill>
        <p:spPr>
          <a:xfrm>
            <a:off x="6097587" y="3225800"/>
            <a:ext cx="12192001" cy="4655128"/>
          </a:xfrm>
          <a:prstGeom prst="rect">
            <a:avLst/>
          </a:prstGeom>
          <a:ln w="12700">
            <a:miter lim="400000"/>
          </a:ln>
        </p:spPr>
      </p:pic>
      <p:sp>
        <p:nvSpPr>
          <p:cNvPr id="1547" name="“Dissolved T. rex bone yielded flexible, branching vessels (left), some of which contain cell-like structures (right).”"/>
          <p:cNvSpPr txBox="1"/>
          <p:nvPr/>
        </p:nvSpPr>
        <p:spPr>
          <a:xfrm>
            <a:off x="3024995" y="8038407"/>
            <a:ext cx="18334010" cy="3057247"/>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p>
            <a:pPr marL="40639" marR="40639" algn="ctr" defTabSz="914400">
              <a:spcBef>
                <a:spcPts val="1700"/>
              </a:spcBef>
              <a:buClr>
                <a:srgbClr val="FFFFFF"/>
              </a:buClr>
              <a:buFont typeface="Arial"/>
              <a:defRPr sz="64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“Dissolved T. </a:t>
            </a:r>
            <a:r>
              <a:rPr dirty="0" err="1">
                <a:solidFill>
                  <a:srgbClr val="FFFFFF"/>
                </a:solidFill>
                <a:uFill>
                  <a:solidFill>
                    <a:srgbClr val="FFFFFF"/>
                  </a:solidFill>
                </a:uFill>
              </a:rPr>
              <a:t>rex</a:t>
            </a:r>
            <a:r>
              <a:rPr dirty="0">
                <a:solidFill>
                  <a:srgbClr val="FFFFFF"/>
                </a:solidFill>
                <a:uFill>
                  <a:solidFill>
                    <a:srgbClr val="FFFFFF"/>
                  </a:solidFill>
                </a:uFill>
              </a:rPr>
              <a:t> bone yielded </a:t>
            </a:r>
            <a:r>
              <a:rPr dirty="0">
                <a:solidFill>
                  <a:srgbClr val="FFFB00"/>
                </a:solidFill>
                <a:uFill>
                  <a:solidFill>
                    <a:srgbClr val="FFFB00"/>
                  </a:solidFill>
                </a:uFill>
              </a:rPr>
              <a:t>flexible, branching vessels</a:t>
            </a:r>
            <a:r>
              <a:rPr dirty="0">
                <a:solidFill>
                  <a:srgbClr val="FFFFFF"/>
                </a:solidFill>
                <a:uFill>
                  <a:solidFill>
                    <a:srgbClr val="FFFFFF"/>
                  </a:solidFill>
                </a:uFill>
              </a:rPr>
              <a:t> (left), some of </a:t>
            </a:r>
            <a:r>
              <a:rPr lang="en-US" dirty="0" err="1">
                <a:solidFill>
                  <a:srgbClr val="FFFFFF"/>
                </a:solidFill>
                <a:uFill>
                  <a:solidFill>
                    <a:srgbClr val="FFFFFF"/>
                  </a:solidFill>
                </a:uFill>
              </a:rPr>
              <a:t>ë</a:t>
            </a:r>
            <a:r>
              <a:rPr dirty="0" err="1">
                <a:solidFill>
                  <a:srgbClr val="FFFFFF"/>
                </a:solidFill>
                <a:uFill>
                  <a:solidFill>
                    <a:srgbClr val="FFFFFF"/>
                  </a:solidFill>
                </a:uFill>
              </a:rPr>
              <a:t>hich</a:t>
            </a:r>
            <a:r>
              <a:rPr dirty="0">
                <a:solidFill>
                  <a:srgbClr val="FFFFFF"/>
                </a:solidFill>
                <a:uFill>
                  <a:solidFill>
                    <a:srgbClr val="FFFFFF"/>
                  </a:solidFill>
                </a:uFill>
              </a:rPr>
              <a:t> contain </a:t>
            </a:r>
            <a:r>
              <a:rPr dirty="0">
                <a:solidFill>
                  <a:srgbClr val="FFFB00"/>
                </a:solidFill>
                <a:uFill>
                  <a:solidFill>
                    <a:srgbClr val="FFFB00"/>
                  </a:solidFill>
                </a:uFill>
              </a:rPr>
              <a:t>cell-like structures</a:t>
            </a:r>
            <a:r>
              <a:rPr dirty="0">
                <a:solidFill>
                  <a:srgbClr val="FFFFFF"/>
                </a:solidFill>
                <a:uFill>
                  <a:solidFill>
                    <a:srgbClr val="FFFFFF"/>
                  </a:solidFill>
                </a:uFill>
              </a:rPr>
              <a:t> (right).” </a:t>
            </a:r>
          </a:p>
        </p:txBody>
      </p:sp>
      <p:sp>
        <p:nvSpPr>
          <p:cNvPr id="1548" name="Elizabeth Pennisi, “Tyrannosaurus rex Soft Tissue Raises Tantalizing Prospects,” Science 307: 5718 (25 March 2005), pp. 1852-53."/>
          <p:cNvSpPr txBox="1"/>
          <p:nvPr/>
        </p:nvSpPr>
        <p:spPr>
          <a:xfrm>
            <a:off x="2083285" y="11283950"/>
            <a:ext cx="20329920" cy="13970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p>
            <a:pPr marL="40639" marR="40639" defTabSz="914400">
              <a:buClr>
                <a:srgbClr val="FFFFFF"/>
              </a:buClr>
              <a:buFont typeface="Arial"/>
              <a:defRPr sz="4400">
                <a:uFill>
                  <a:solidFill>
                    <a:srgbClr val="000000"/>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Elizabeth Pennisi, “Tyrannosaurus rex Soft Tissue Raises Tantalizing Prospects,” </a:t>
            </a:r>
            <a:r>
              <a:rPr>
                <a:solidFill>
                  <a:srgbClr val="FFFFFF"/>
                </a:solidFill>
                <a:uFill>
                  <a:solidFill>
                    <a:srgbClr val="FFFFFF"/>
                  </a:solidFill>
                </a:uFill>
                <a:latin typeface="DejaVu Sans Condensed Oblique"/>
                <a:ea typeface="DejaVu Sans Condensed Oblique"/>
                <a:cs typeface="DejaVu Sans Condensed Oblique"/>
                <a:sym typeface="DejaVu Sans Condensed Oblique"/>
              </a:rPr>
              <a:t>Science</a:t>
            </a:r>
            <a:r>
              <a:rPr>
                <a:solidFill>
                  <a:srgbClr val="FFFFFF"/>
                </a:solidFill>
                <a:uFill>
                  <a:solidFill>
                    <a:srgbClr val="FFFFFF"/>
                  </a:solidFill>
                </a:uFill>
              </a:rPr>
              <a:t> 307: 5718 (25 March 2005), pp. 1852-53.</a:t>
            </a: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4" name="Laura Geggel, “80-Million-Year-Old Dinosaur Flood Vessels Never Fossilized,” news.discovery.com (10 Dec. 2015)."/>
          <p:cNvSpPr txBox="1"/>
          <p:nvPr/>
        </p:nvSpPr>
        <p:spPr>
          <a:xfrm>
            <a:off x="1867906" y="11233150"/>
            <a:ext cx="20648188" cy="133223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lvl1pPr marL="40639" marR="40639" defTabSz="914400">
              <a:lnSpc>
                <a:spcPct val="90000"/>
              </a:lnSpc>
              <a:buClr>
                <a:srgbClr val="FFFFFF"/>
              </a:buClr>
              <a:buFont typeface="Arial"/>
              <a:defRPr sz="4400">
                <a:solidFill>
                  <a:srgbClr val="FFFFFF"/>
                </a:solidFill>
                <a:uFill>
                  <a:solidFill>
                    <a:srgbClr val="FFFFFF"/>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dirty="0">
                <a:solidFill>
                  <a:srgbClr val="FFFFFF"/>
                </a:solidFill>
                <a:uFill>
                  <a:solidFill>
                    <a:srgbClr val="FFFFFF"/>
                  </a:solidFill>
                </a:uFill>
              </a:rPr>
              <a:t>Laura </a:t>
            </a:r>
            <a:r>
              <a:rPr dirty="0" err="1">
                <a:solidFill>
                  <a:srgbClr val="FFFFFF"/>
                </a:solidFill>
                <a:uFill>
                  <a:solidFill>
                    <a:srgbClr val="FFFFFF"/>
                  </a:solidFill>
                </a:uFill>
              </a:rPr>
              <a:t>Geggel</a:t>
            </a:r>
            <a:r>
              <a:rPr dirty="0">
                <a:solidFill>
                  <a:srgbClr val="FFFFFF"/>
                </a:solidFill>
                <a:uFill>
                  <a:solidFill>
                    <a:srgbClr val="FFFFFF"/>
                  </a:solidFill>
                </a:uFill>
              </a:rPr>
              <a:t>, “80-Million-Year-Old Dinosaur Flood Vessels Never Fossilized,” ne</a:t>
            </a:r>
            <a:r>
              <a:rPr lang="en-US" dirty="0">
                <a:solidFill>
                  <a:srgbClr val="FFFFFF"/>
                </a:solidFill>
                <a:uFill>
                  <a:solidFill>
                    <a:srgbClr val="FFFFFF"/>
                  </a:solidFill>
                </a:uFill>
              </a:rPr>
              <a:t>ë</a:t>
            </a:r>
            <a:r>
              <a:rPr dirty="0">
                <a:solidFill>
                  <a:srgbClr val="FFFFFF"/>
                </a:solidFill>
                <a:uFill>
                  <a:solidFill>
                    <a:srgbClr val="FFFFFF"/>
                  </a:solidFill>
                </a:uFill>
              </a:rPr>
              <a:t>s.discovery.com (10 Dec. 2015).</a:t>
            </a:r>
          </a:p>
        </p:txBody>
      </p:sp>
      <p:pic>
        <p:nvPicPr>
          <p:cNvPr id="1555" name="dino-blood-vessels-151210.jpg" descr="dino-blood-vessels-151210.jpg"/>
          <p:cNvPicPr>
            <a:picLocks noChangeAspect="1"/>
          </p:cNvPicPr>
          <p:nvPr/>
        </p:nvPicPr>
        <p:blipFill>
          <a:blip r:embed="rId3"/>
          <a:stretch>
            <a:fillRect/>
          </a:stretch>
        </p:blipFill>
        <p:spPr>
          <a:xfrm>
            <a:off x="14929482" y="3790687"/>
            <a:ext cx="8241941" cy="5412618"/>
          </a:xfrm>
          <a:prstGeom prst="rect">
            <a:avLst/>
          </a:prstGeom>
          <a:ln w="25400">
            <a:solidFill>
              <a:srgbClr val="FFFFFF"/>
            </a:solidFill>
            <a:miter lim="400000"/>
          </a:ln>
          <a:effectLst>
            <a:outerShdw blurRad="190500" dist="8455" dir="5400000" rotWithShape="0">
              <a:srgbClr val="000000"/>
            </a:outerShdw>
          </a:effectLst>
        </p:spPr>
      </p:pic>
      <p:sp>
        <p:nvSpPr>
          <p:cNvPr id="1556" name="2015"/>
          <p:cNvSpPr txBox="1"/>
          <p:nvPr/>
        </p:nvSpPr>
        <p:spPr>
          <a:xfrm>
            <a:off x="16672621" y="9830179"/>
            <a:ext cx="2889707" cy="1371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marL="40639" marR="40639" defTabSz="914400">
              <a:lnSpc>
                <a:spcPct val="90000"/>
              </a:lnSpc>
              <a:buClr>
                <a:srgbClr val="FFFFFF"/>
              </a:buClr>
              <a:buFont typeface="Arial"/>
              <a:defRPr sz="8600" b="1">
                <a:solidFill>
                  <a:srgbClr val="00F900"/>
                </a:solidFill>
                <a:uFill>
                  <a:solidFill>
                    <a:srgbClr val="FFFFFF"/>
                  </a:solidFill>
                </a:uFill>
                <a:latin typeface="DejaVu Sans Condensed"/>
                <a:ea typeface="DejaVu Sans Condensed"/>
                <a:cs typeface="DejaVu Sans Condensed"/>
                <a:sym typeface="DejaVu Sans Condensed"/>
              </a:defRPr>
            </a:lvl1pPr>
          </a:lstStyle>
          <a:p>
            <a:pPr>
              <a:defRPr>
                <a:uFill>
                  <a:solidFill>
                    <a:srgbClr val="000000"/>
                  </a:solidFill>
                </a:uFill>
              </a:defRPr>
            </a:pPr>
            <a:r>
              <a:rPr>
                <a:uFill>
                  <a:solidFill>
                    <a:srgbClr val="FFFFFF"/>
                  </a:solidFill>
                </a:uFill>
              </a:rPr>
              <a:t>2015</a:t>
            </a:r>
          </a:p>
        </p:txBody>
      </p:sp>
      <p:sp>
        <p:nvSpPr>
          <p:cNvPr id="2" name="Rectangle 1"/>
          <p:cNvSpPr>
            <a:spLocks noChangeArrowheads="1"/>
          </p:cNvSpPr>
          <p:nvPr/>
        </p:nvSpPr>
        <p:spPr bwMode="auto">
          <a:xfrm>
            <a:off x="3772297" y="930309"/>
            <a:ext cx="16839406" cy="2031325"/>
          </a:xfrm>
          <a:prstGeom prst="rect">
            <a:avLst/>
          </a:prstGeom>
          <a:noFill/>
          <a:ln>
            <a:noFill/>
          </a:ln>
          <a:effectLst/>
        </p:spPr>
        <p:txBody>
          <a:bodyPr vert="horz" wrap="square" lIns="0" tIns="0" rIns="0" bIns="0" numCol="1" anchor="ctr" anchorCtr="0" compatLnSpc="1">
            <a:prstTxWarp prst="textNoShape">
              <a:avLst/>
            </a:prstTxWarp>
            <a:spAutoFit/>
          </a:bodyPr>
          <a:lstStyle/>
          <a:p>
            <a:pPr lvl="0" algn="ctr" defTabSz="914400" eaLnBrk="0" fontAlgn="base">
              <a:spcBef>
                <a:spcPct val="0"/>
              </a:spcBef>
              <a:spcAft>
                <a:spcPct val="0"/>
              </a:spcAft>
            </a:pPr>
            <a:r>
              <a:rPr lang="sq-AL" sz="6600" dirty="0">
                <a:solidFill>
                  <a:schemeClr val="bg1"/>
                </a:solidFill>
                <a:latin typeface="DejaVu Sans Condensed"/>
              </a:rPr>
              <a:t>E</a:t>
            </a:r>
            <a:r>
              <a:rPr kumimoji="0" lang="en-US" sz="6600" b="0" i="0" u="none" strike="noStrike" cap="none" normalizeH="0" baseline="0" dirty="0" err="1">
                <a:ln>
                  <a:noFill/>
                </a:ln>
                <a:solidFill>
                  <a:schemeClr val="bg1"/>
                </a:solidFill>
                <a:effectLst/>
                <a:latin typeface="DejaVu Sans Condensed"/>
              </a:rPr>
              <a:t>në</a:t>
            </a:r>
            <a:r>
              <a:rPr kumimoji="0" lang="en-US" sz="6600" b="0" i="0" u="none" strike="noStrike" cap="none" normalizeH="0" baseline="0" dirty="0">
                <a:ln>
                  <a:noFill/>
                </a:ln>
                <a:solidFill>
                  <a:schemeClr val="bg1"/>
                </a:solidFill>
                <a:effectLst/>
                <a:latin typeface="DejaVu Sans Condensed"/>
              </a:rPr>
              <a:t> “80 </a:t>
            </a:r>
            <a:r>
              <a:rPr kumimoji="0" lang="en-US" sz="6600" b="0" i="0" u="none" strike="noStrike" cap="none" normalizeH="0" baseline="0" dirty="0" err="1">
                <a:ln>
                  <a:noFill/>
                </a:ln>
                <a:solidFill>
                  <a:schemeClr val="bg1"/>
                </a:solidFill>
                <a:effectLst/>
                <a:latin typeface="DejaVu Sans Condensed"/>
              </a:rPr>
              <a:t>milion</a:t>
            </a:r>
            <a:r>
              <a:rPr lang="sq-AL" sz="6600" dirty="0">
                <a:solidFill>
                  <a:schemeClr val="bg1"/>
                </a:solidFill>
                <a:latin typeface="DejaVu Sans Condensed"/>
              </a:rPr>
              <a:t>ë vje</a:t>
            </a:r>
            <a:r>
              <a:rPr lang="en-US" sz="6600" dirty="0" err="1">
                <a:solidFill>
                  <a:schemeClr val="bg1"/>
                </a:solidFill>
              </a:rPr>
              <a:t>çare</a:t>
            </a:r>
            <a:r>
              <a:rPr lang="en-US" sz="6600" dirty="0">
                <a:solidFill>
                  <a:schemeClr val="bg1"/>
                </a:solidFill>
              </a:rPr>
              <a:t>”</a:t>
            </a:r>
            <a:r>
              <a:rPr lang="sq-AL" sz="6600" dirty="0">
                <a:solidFill>
                  <a:schemeClr val="bg1"/>
                </a:solidFill>
                <a:latin typeface="DejaVu Sans Condensed"/>
              </a:rPr>
              <a:t> </a:t>
            </a:r>
            <a:r>
              <a:rPr kumimoji="0" lang="sq-AL" sz="6600" b="0" i="0" u="none" strike="noStrike" cap="none" normalizeH="0" baseline="0" dirty="0">
                <a:ln>
                  <a:noFill/>
                </a:ln>
                <a:solidFill>
                  <a:schemeClr val="bg1"/>
                </a:solidFill>
                <a:effectLst/>
                <a:latin typeface="DejaVu Sans Condensed"/>
              </a:rPr>
              <a:t>të gjakut të dinosaurëve të ngarkuara me rosë </a:t>
            </a:r>
          </a:p>
        </p:txBody>
      </p:sp>
      <p:sp>
        <p:nvSpPr>
          <p:cNvPr id="3" name="Rectangle 2"/>
          <p:cNvSpPr>
            <a:spLocks noChangeArrowheads="1"/>
          </p:cNvSpPr>
          <p:nvPr/>
        </p:nvSpPr>
        <p:spPr bwMode="auto">
          <a:xfrm>
            <a:off x="1867906" y="3588508"/>
            <a:ext cx="13061576" cy="5816977"/>
          </a:xfrm>
          <a:prstGeom prst="rect">
            <a:avLst/>
          </a:prstGeom>
          <a:no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q-AL" sz="6300" b="0" i="0" u="none" strike="noStrike" cap="none" normalizeH="0" baseline="0" dirty="0">
                <a:ln>
                  <a:noFill/>
                </a:ln>
                <a:solidFill>
                  <a:schemeClr val="bg1"/>
                </a:solidFill>
                <a:effectLst/>
                <a:latin typeface="DejaVu Sans Condensed" panose="020B0606030804020204"/>
              </a:rPr>
              <a:t>“</a:t>
            </a:r>
            <a:r>
              <a:rPr kumimoji="0" lang="en-US" sz="6300" b="0" i="0" u="none" strike="noStrike" cap="none" normalizeH="0" baseline="0" dirty="0" err="1">
                <a:ln>
                  <a:noFill/>
                </a:ln>
                <a:solidFill>
                  <a:schemeClr val="bg1"/>
                </a:solidFill>
                <a:effectLst/>
                <a:latin typeface="DejaVu Sans Condensed" panose="020B0606030804020204"/>
              </a:rPr>
              <a:t>Enet</a:t>
            </a:r>
            <a:r>
              <a:rPr kumimoji="0" lang="sq-AL" sz="6300" b="0" i="0" u="none" strike="noStrike" cap="none" normalizeH="0" baseline="0" dirty="0">
                <a:ln>
                  <a:noFill/>
                </a:ln>
                <a:solidFill>
                  <a:schemeClr val="bg1"/>
                </a:solidFill>
                <a:effectLst/>
                <a:latin typeface="DejaVu Sans Condensed" panose="020B0606030804020204"/>
              </a:rPr>
              <a:t> e vogla, delikate që bartnin gjak përmes një duck- Dinosauri i faturuar 80 milionë vjet më parë nuk fosilizoi ende dhe përmban ende indin e bishës, zbulon një studim </a:t>
            </a:r>
            <a:r>
              <a:rPr lang="sq-AL" sz="6300" dirty="0">
                <a:solidFill>
                  <a:schemeClr val="bg1"/>
                </a:solidFill>
                <a:latin typeface="DejaVu Sans Condensed" panose="020B0606030804020204"/>
              </a:rPr>
              <a:t>i ri</a:t>
            </a:r>
            <a:r>
              <a:rPr kumimoji="0" lang="sq-AL" sz="6300" b="0" i="0" u="none" strike="noStrike" cap="none" normalizeH="0" baseline="0" dirty="0">
                <a:ln>
                  <a:noFill/>
                </a:ln>
                <a:solidFill>
                  <a:schemeClr val="bg1"/>
                </a:solidFill>
                <a:effectLst/>
                <a:latin typeface="DejaVu Sans Condensed" panose="020B0606030804020204"/>
              </a:rPr>
              <a:t>." </a:t>
            </a:r>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0" name="Carbon-14 in Dinosaur Bones"/>
          <p:cNvSpPr txBox="1"/>
          <p:nvPr/>
        </p:nvSpPr>
        <p:spPr>
          <a:xfrm>
            <a:off x="2425700" y="1193800"/>
            <a:ext cx="19519900" cy="1210588"/>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lvl1pPr marL="40639" marR="40639" algn="ctr" defTabSz="914400">
              <a:lnSpc>
                <a:spcPct val="90000"/>
              </a:lnSpc>
              <a:spcBef>
                <a:spcPts val="2100"/>
              </a:spcBef>
              <a:buClr>
                <a:srgbClr val="FFFFFF"/>
              </a:buClr>
              <a:buFont typeface="Arial"/>
              <a:defRPr sz="8000">
                <a:solidFill>
                  <a:srgbClr val="FFFFFF"/>
                </a:solidFill>
                <a:uFill>
                  <a:solidFill>
                    <a:srgbClr val="FFFFFF"/>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lang="en-US" dirty="0">
                <a:solidFill>
                  <a:schemeClr val="bg1"/>
                </a:solidFill>
              </a:rPr>
              <a:t>K</a:t>
            </a:r>
            <a:r>
              <a:rPr dirty="0">
                <a:solidFill>
                  <a:srgbClr val="FFFFFF"/>
                </a:solidFill>
                <a:uFill>
                  <a:solidFill>
                    <a:srgbClr val="FFFFFF"/>
                  </a:solidFill>
                </a:uFill>
              </a:rPr>
              <a:t>arbon</a:t>
            </a:r>
            <a:r>
              <a:rPr lang="en-US" dirty="0">
                <a:solidFill>
                  <a:srgbClr val="FFFFFF"/>
                </a:solidFill>
                <a:uFill>
                  <a:solidFill>
                    <a:srgbClr val="FFFFFF"/>
                  </a:solidFill>
                </a:uFill>
              </a:rPr>
              <a:t>i</a:t>
            </a:r>
            <a:r>
              <a:rPr dirty="0">
                <a:solidFill>
                  <a:srgbClr val="FFFFFF"/>
                </a:solidFill>
                <a:uFill>
                  <a:solidFill>
                    <a:srgbClr val="FFFFFF"/>
                  </a:solidFill>
                </a:uFill>
              </a:rPr>
              <a:t>-14 </a:t>
            </a:r>
            <a:r>
              <a:rPr lang="en-US" dirty="0" err="1">
                <a:solidFill>
                  <a:srgbClr val="FFFFFF"/>
                </a:solidFill>
                <a:uFill>
                  <a:solidFill>
                    <a:srgbClr val="FFFFFF"/>
                  </a:solidFill>
                </a:uFill>
              </a:rPr>
              <a:t>në</a:t>
            </a:r>
            <a:r>
              <a:rPr lang="en-US" dirty="0">
                <a:solidFill>
                  <a:srgbClr val="FFFFFF"/>
                </a:solidFill>
                <a:uFill>
                  <a:solidFill>
                    <a:srgbClr val="FFFFFF"/>
                  </a:solidFill>
                </a:uFill>
              </a:rPr>
              <a:t> </a:t>
            </a:r>
            <a:r>
              <a:rPr lang="en-US" dirty="0" err="1">
                <a:solidFill>
                  <a:srgbClr val="FFFFFF"/>
                </a:solidFill>
                <a:uFill>
                  <a:solidFill>
                    <a:srgbClr val="FFFFFF"/>
                  </a:solidFill>
                </a:uFill>
              </a:rPr>
              <a:t>kockat</a:t>
            </a:r>
            <a:r>
              <a:rPr lang="en-US" dirty="0">
                <a:solidFill>
                  <a:srgbClr val="FFFFFF"/>
                </a:solidFill>
                <a:uFill>
                  <a:solidFill>
                    <a:srgbClr val="FFFFFF"/>
                  </a:solidFill>
                </a:uFill>
              </a:rPr>
              <a:t> e </a:t>
            </a:r>
            <a:r>
              <a:rPr lang="en-US" dirty="0" err="1">
                <a:solidFill>
                  <a:srgbClr val="FFFFFF"/>
                </a:solidFill>
                <a:uFill>
                  <a:solidFill>
                    <a:srgbClr val="FFFFFF"/>
                  </a:solidFill>
                </a:uFill>
              </a:rPr>
              <a:t>dinosaurve</a:t>
            </a:r>
            <a:endParaRPr dirty="0">
              <a:solidFill>
                <a:srgbClr val="FFFFFF"/>
              </a:solidFill>
              <a:uFill>
                <a:solidFill>
                  <a:srgbClr val="FFFFFF"/>
                </a:solidFill>
              </a:uFill>
            </a:endParaRPr>
          </a:p>
        </p:txBody>
      </p:sp>
      <p:sp>
        <p:nvSpPr>
          <p:cNvPr id="1561" name="Triceratops, MT…"/>
          <p:cNvSpPr txBox="1"/>
          <p:nvPr/>
        </p:nvSpPr>
        <p:spPr>
          <a:xfrm>
            <a:off x="1810180" y="4059650"/>
            <a:ext cx="8773867" cy="4419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a:defRPr sz="5800">
                <a:solidFill>
                  <a:srgbClr val="FFFFFF"/>
                </a:solidFill>
                <a:latin typeface="DejaVu Sans Condensed"/>
                <a:ea typeface="DejaVu Sans Condensed"/>
                <a:cs typeface="DejaVu Sans Condensed"/>
                <a:sym typeface="DejaVu Sans Condensed"/>
              </a:defRPr>
            </a:pPr>
            <a:r>
              <a:rPr dirty="0"/>
              <a:t>Triceratops, MT</a:t>
            </a:r>
          </a:p>
          <a:p>
            <a:pPr>
              <a:defRPr sz="5800">
                <a:solidFill>
                  <a:srgbClr val="FFFFFF"/>
                </a:solidFill>
                <a:latin typeface="DejaVu Sans Condensed"/>
                <a:ea typeface="DejaVu Sans Condensed"/>
                <a:cs typeface="DejaVu Sans Condensed"/>
                <a:sym typeface="DejaVu Sans Condensed"/>
              </a:defRPr>
            </a:pPr>
            <a:r>
              <a:rPr dirty="0"/>
              <a:t>Triceratops, MT</a:t>
            </a:r>
          </a:p>
          <a:p>
            <a:pPr>
              <a:defRPr sz="5800">
                <a:solidFill>
                  <a:srgbClr val="FFFFFF"/>
                </a:solidFill>
                <a:latin typeface="DejaVu Sans Condensed"/>
                <a:ea typeface="DejaVu Sans Condensed"/>
                <a:cs typeface="DejaVu Sans Condensed"/>
                <a:sym typeface="DejaVu Sans Condensed"/>
              </a:defRPr>
            </a:pPr>
            <a:r>
              <a:rPr dirty="0" err="1"/>
              <a:t>Hadrosaur</a:t>
            </a:r>
            <a:r>
              <a:rPr dirty="0"/>
              <a:t>, MT</a:t>
            </a:r>
          </a:p>
          <a:p>
            <a:pPr>
              <a:defRPr sz="5800">
                <a:solidFill>
                  <a:srgbClr val="FFFFFF"/>
                </a:solidFill>
                <a:latin typeface="DejaVu Sans Condensed"/>
                <a:ea typeface="DejaVu Sans Condensed"/>
                <a:cs typeface="DejaVu Sans Condensed"/>
                <a:sym typeface="DejaVu Sans Condensed"/>
              </a:defRPr>
            </a:pPr>
            <a:r>
              <a:rPr dirty="0" err="1"/>
              <a:t>Hadrosaur</a:t>
            </a:r>
            <a:r>
              <a:rPr dirty="0"/>
              <a:t>, MT</a:t>
            </a:r>
          </a:p>
          <a:p>
            <a:pPr>
              <a:defRPr sz="5800">
                <a:solidFill>
                  <a:srgbClr val="FFFFFF"/>
                </a:solidFill>
                <a:latin typeface="DejaVu Sans Condensed"/>
                <a:ea typeface="DejaVu Sans Condensed"/>
                <a:cs typeface="DejaVu Sans Condensed"/>
                <a:sym typeface="DejaVu Sans Condensed"/>
              </a:defRPr>
            </a:pPr>
            <a:r>
              <a:rPr dirty="0" err="1"/>
              <a:t>Acrocanthosaurus</a:t>
            </a:r>
            <a:r>
              <a:rPr dirty="0"/>
              <a:t>, TX </a:t>
            </a:r>
          </a:p>
        </p:txBody>
      </p:sp>
      <p:sp>
        <p:nvSpPr>
          <p:cNvPr id="1562" name="30,890 +/-200…"/>
          <p:cNvSpPr txBox="1"/>
          <p:nvPr/>
        </p:nvSpPr>
        <p:spPr>
          <a:xfrm>
            <a:off x="9679141" y="4046950"/>
            <a:ext cx="6373736" cy="456535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p>
            <a:pPr>
              <a:defRPr sz="5800">
                <a:solidFill>
                  <a:srgbClr val="FFFFFF"/>
                </a:solidFill>
                <a:latin typeface="DejaVu Sans Condensed"/>
                <a:ea typeface="DejaVu Sans Condensed"/>
                <a:cs typeface="DejaVu Sans Condensed"/>
                <a:sym typeface="DejaVu Sans Condensed"/>
              </a:defRPr>
            </a:pPr>
            <a:r>
              <a:rPr lang="en-US" dirty="0"/>
              <a:t>~</a:t>
            </a:r>
            <a:r>
              <a:rPr dirty="0"/>
              <a:t>30,890 </a:t>
            </a:r>
            <a:r>
              <a:rPr lang="en-US" dirty="0" err="1"/>
              <a:t>vite</a:t>
            </a:r>
            <a:endParaRPr dirty="0"/>
          </a:p>
          <a:p>
            <a:pPr>
              <a:defRPr sz="5800">
                <a:solidFill>
                  <a:srgbClr val="FFFFFF"/>
                </a:solidFill>
                <a:latin typeface="DejaVu Sans Condensed"/>
                <a:ea typeface="DejaVu Sans Condensed"/>
                <a:cs typeface="DejaVu Sans Condensed"/>
                <a:sym typeface="DejaVu Sans Condensed"/>
              </a:defRPr>
            </a:pPr>
            <a:r>
              <a:rPr lang="en-US" dirty="0"/>
              <a:t>~</a:t>
            </a:r>
            <a:r>
              <a:rPr dirty="0"/>
              <a:t>33,830 </a:t>
            </a:r>
            <a:r>
              <a:rPr lang="en-US" dirty="0" err="1"/>
              <a:t>vite</a:t>
            </a:r>
            <a:endParaRPr dirty="0"/>
          </a:p>
          <a:p>
            <a:pPr>
              <a:defRPr sz="5800">
                <a:solidFill>
                  <a:srgbClr val="FFFFFF"/>
                </a:solidFill>
                <a:latin typeface="DejaVu Sans Condensed"/>
                <a:ea typeface="DejaVu Sans Condensed"/>
                <a:cs typeface="DejaVu Sans Condensed"/>
                <a:sym typeface="DejaVu Sans Condensed"/>
              </a:defRPr>
            </a:pPr>
            <a:r>
              <a:rPr lang="en-US" dirty="0"/>
              <a:t>~</a:t>
            </a:r>
            <a:r>
              <a:rPr dirty="0"/>
              <a:t>22,380 </a:t>
            </a:r>
            <a:r>
              <a:rPr lang="en-US" dirty="0" err="1"/>
              <a:t>vite</a:t>
            </a:r>
            <a:endParaRPr dirty="0"/>
          </a:p>
          <a:p>
            <a:pPr>
              <a:defRPr sz="5800">
                <a:solidFill>
                  <a:srgbClr val="FFFFFF"/>
                </a:solidFill>
                <a:latin typeface="DejaVu Sans Condensed"/>
                <a:ea typeface="DejaVu Sans Condensed"/>
                <a:cs typeface="DejaVu Sans Condensed"/>
                <a:sym typeface="DejaVu Sans Condensed"/>
              </a:defRPr>
            </a:pPr>
            <a:r>
              <a:rPr lang="en-US" dirty="0"/>
              <a:t>~</a:t>
            </a:r>
            <a:r>
              <a:rPr dirty="0"/>
              <a:t>22,990 </a:t>
            </a:r>
            <a:r>
              <a:rPr lang="en-US" dirty="0" err="1"/>
              <a:t>vite</a:t>
            </a:r>
            <a:endParaRPr dirty="0"/>
          </a:p>
          <a:p>
            <a:pPr>
              <a:defRPr sz="5800">
                <a:solidFill>
                  <a:srgbClr val="FFFFFF"/>
                </a:solidFill>
                <a:latin typeface="DejaVu Sans Condensed"/>
                <a:ea typeface="DejaVu Sans Condensed"/>
                <a:cs typeface="DejaVu Sans Condensed"/>
                <a:sym typeface="DejaVu Sans Condensed"/>
              </a:defRPr>
            </a:pPr>
            <a:r>
              <a:rPr lang="en-US" dirty="0"/>
              <a:t>~</a:t>
            </a:r>
            <a:r>
              <a:rPr dirty="0"/>
              <a:t>23,760 </a:t>
            </a:r>
            <a:r>
              <a:rPr lang="en-US" dirty="0" err="1"/>
              <a:t>vite</a:t>
            </a:r>
            <a:r>
              <a:rPr dirty="0"/>
              <a:t> </a:t>
            </a:r>
          </a:p>
        </p:txBody>
      </p:sp>
      <p:sp>
        <p:nvSpPr>
          <p:cNvPr id="1563" name="Internal bone…"/>
          <p:cNvSpPr txBox="1"/>
          <p:nvPr/>
        </p:nvSpPr>
        <p:spPr>
          <a:xfrm>
            <a:off x="16357680" y="3985538"/>
            <a:ext cx="7437960" cy="635045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a:defRPr sz="5800">
                <a:solidFill>
                  <a:srgbClr val="FFFFFF"/>
                </a:solidFill>
                <a:latin typeface="DejaVu Sans Condensed"/>
                <a:ea typeface="DejaVu Sans Condensed"/>
                <a:cs typeface="DejaVu Sans Condensed"/>
                <a:sym typeface="DejaVu Sans Condensed"/>
              </a:defRPr>
            </a:pPr>
            <a:r>
              <a:rPr lang="en-US" dirty="0" err="1"/>
              <a:t>Kocka</a:t>
            </a:r>
            <a:r>
              <a:rPr lang="en-US" dirty="0"/>
              <a:t> e </a:t>
            </a:r>
            <a:r>
              <a:rPr lang="en-US" dirty="0" err="1"/>
              <a:t>brendshme</a:t>
            </a:r>
            <a:endParaRPr dirty="0"/>
          </a:p>
          <a:p>
            <a:pPr>
              <a:defRPr sz="5800">
                <a:solidFill>
                  <a:srgbClr val="FFFFFF"/>
                </a:solidFill>
                <a:latin typeface="DejaVu Sans Condensed"/>
                <a:ea typeface="DejaVu Sans Condensed"/>
                <a:cs typeface="DejaVu Sans Condensed"/>
                <a:sym typeface="DejaVu Sans Condensed"/>
              </a:defRPr>
            </a:pPr>
            <a:r>
              <a:rPr lang="en-US" dirty="0" err="1"/>
              <a:t>Kocka</a:t>
            </a:r>
            <a:r>
              <a:rPr lang="en-US" dirty="0"/>
              <a:t> e </a:t>
            </a:r>
            <a:r>
              <a:rPr lang="en-US" dirty="0" err="1"/>
              <a:t>jashtme</a:t>
            </a:r>
            <a:endParaRPr dirty="0"/>
          </a:p>
          <a:p>
            <a:pPr>
              <a:defRPr sz="5800">
                <a:solidFill>
                  <a:srgbClr val="FFFFFF"/>
                </a:solidFill>
                <a:latin typeface="DejaVu Sans Condensed"/>
                <a:ea typeface="DejaVu Sans Condensed"/>
                <a:cs typeface="DejaVu Sans Condensed"/>
                <a:sym typeface="DejaVu Sans Condensed"/>
              </a:defRPr>
            </a:pPr>
            <a:r>
              <a:rPr lang="en-US" dirty="0" err="1"/>
              <a:t>Kocka</a:t>
            </a:r>
            <a:r>
              <a:rPr lang="en-US" dirty="0"/>
              <a:t> e </a:t>
            </a:r>
            <a:r>
              <a:rPr lang="en-US" dirty="0" err="1"/>
              <a:t>brendshme</a:t>
            </a:r>
            <a:endParaRPr dirty="0"/>
          </a:p>
          <a:p>
            <a:pPr>
              <a:defRPr sz="5800">
                <a:solidFill>
                  <a:srgbClr val="FFFFFF"/>
                </a:solidFill>
                <a:latin typeface="DejaVu Sans Condensed"/>
                <a:ea typeface="DejaVu Sans Condensed"/>
                <a:cs typeface="DejaVu Sans Condensed"/>
                <a:sym typeface="DejaVu Sans Condensed"/>
              </a:defRPr>
            </a:pPr>
            <a:r>
              <a:rPr lang="en-US" dirty="0" err="1"/>
              <a:t>Kocka</a:t>
            </a:r>
            <a:r>
              <a:rPr lang="en-US" dirty="0"/>
              <a:t> e </a:t>
            </a:r>
            <a:r>
              <a:rPr lang="en-US" dirty="0" err="1"/>
              <a:t>jashtme</a:t>
            </a:r>
            <a:endParaRPr dirty="0"/>
          </a:p>
          <a:p>
            <a:pPr>
              <a:defRPr sz="5800">
                <a:solidFill>
                  <a:srgbClr val="FFFFFF"/>
                </a:solidFill>
                <a:latin typeface="DejaVu Sans Condensed"/>
                <a:ea typeface="DejaVu Sans Condensed"/>
                <a:cs typeface="DejaVu Sans Condensed"/>
                <a:sym typeface="DejaVu Sans Condensed"/>
              </a:defRPr>
            </a:pPr>
            <a:r>
              <a:rPr lang="en-US" dirty="0" err="1"/>
              <a:t>Siperfaqeja</a:t>
            </a:r>
            <a:r>
              <a:rPr lang="en-US" dirty="0"/>
              <a:t> e </a:t>
            </a:r>
            <a:r>
              <a:rPr lang="en-US" dirty="0" err="1"/>
              <a:t>kockes</a:t>
            </a:r>
            <a:r>
              <a:rPr lang="en-US" dirty="0"/>
              <a:t>—</a:t>
            </a:r>
            <a:r>
              <a:rPr lang="en-US" dirty="0" err="1"/>
              <a:t>moster</a:t>
            </a:r>
            <a:r>
              <a:rPr lang="en-US" dirty="0"/>
              <a:t> </a:t>
            </a:r>
            <a:r>
              <a:rPr lang="en-US" dirty="0" err="1"/>
              <a:t>shumë</a:t>
            </a:r>
            <a:r>
              <a:rPr lang="en-US" dirty="0"/>
              <a:t> e </a:t>
            </a:r>
            <a:r>
              <a:rPr lang="en-US" dirty="0" err="1"/>
              <a:t>madhe</a:t>
            </a:r>
            <a:endParaRPr dirty="0"/>
          </a:p>
        </p:txBody>
      </p:sp>
      <p:sp>
        <p:nvSpPr>
          <p:cNvPr id="1564" name="Dinosaur"/>
          <p:cNvSpPr txBox="1"/>
          <p:nvPr/>
        </p:nvSpPr>
        <p:spPr>
          <a:xfrm>
            <a:off x="1777775" y="2823575"/>
            <a:ext cx="4360168" cy="121058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defRPr sz="7200" b="1">
                <a:solidFill>
                  <a:srgbClr val="78E2F7"/>
                </a:solidFill>
              </a:defRPr>
            </a:lvl1pPr>
          </a:lstStyle>
          <a:p>
            <a:r>
              <a:rPr dirty="0" err="1"/>
              <a:t>Dinosaur</a:t>
            </a:r>
            <a:r>
              <a:rPr lang="en-US" dirty="0" err="1"/>
              <a:t>i</a:t>
            </a:r>
            <a:endParaRPr dirty="0"/>
          </a:p>
        </p:txBody>
      </p:sp>
      <p:sp>
        <p:nvSpPr>
          <p:cNvPr id="1565" name="C-14 “age”"/>
          <p:cNvSpPr txBox="1"/>
          <p:nvPr/>
        </p:nvSpPr>
        <p:spPr>
          <a:xfrm>
            <a:off x="9640469" y="2823575"/>
            <a:ext cx="6258123" cy="121058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defRPr sz="7200" b="1">
                <a:solidFill>
                  <a:srgbClr val="78E2F7"/>
                </a:solidFill>
              </a:defRPr>
            </a:lvl1pPr>
          </a:lstStyle>
          <a:p>
            <a:r>
              <a:rPr dirty="0"/>
              <a:t>C-14 “</a:t>
            </a:r>
            <a:r>
              <a:rPr lang="en-US" dirty="0" err="1"/>
              <a:t>mosha</a:t>
            </a:r>
            <a:r>
              <a:rPr dirty="0"/>
              <a:t>”</a:t>
            </a:r>
          </a:p>
        </p:txBody>
      </p:sp>
      <p:sp>
        <p:nvSpPr>
          <p:cNvPr id="1566" name="Sample"/>
          <p:cNvSpPr txBox="1"/>
          <p:nvPr/>
        </p:nvSpPr>
        <p:spPr>
          <a:xfrm>
            <a:off x="16371405" y="2823575"/>
            <a:ext cx="4514056" cy="121058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defRPr sz="7200" b="1">
                <a:solidFill>
                  <a:srgbClr val="78E2F7"/>
                </a:solidFill>
              </a:defRPr>
            </a:lvl1pPr>
          </a:lstStyle>
          <a:p>
            <a:r>
              <a:rPr lang="en-US" dirty="0" err="1"/>
              <a:t>Shembulli</a:t>
            </a:r>
            <a:endParaRPr dirty="0"/>
          </a:p>
        </p:txBody>
      </p:sp>
      <p:sp>
        <p:nvSpPr>
          <p:cNvPr id="1567" name="Similar results from dinosaur bones found in China and Belgium."/>
          <p:cNvSpPr txBox="1"/>
          <p:nvPr/>
        </p:nvSpPr>
        <p:spPr>
          <a:xfrm>
            <a:off x="2019827" y="10367201"/>
            <a:ext cx="20009352" cy="231858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a:defRPr sz="7200">
                <a:solidFill>
                  <a:srgbClr val="78E2F7"/>
                </a:solidFill>
              </a:defRPr>
            </a:lvl1pPr>
          </a:lstStyle>
          <a:p>
            <a:r>
              <a:rPr lang="en-US" dirty="0" err="1"/>
              <a:t>Rezultate</a:t>
            </a:r>
            <a:r>
              <a:rPr lang="en-US" dirty="0"/>
              <a:t> të </a:t>
            </a:r>
            <a:r>
              <a:rPr lang="en-US" dirty="0" err="1"/>
              <a:t>ngjashme</a:t>
            </a:r>
            <a:r>
              <a:rPr lang="en-US" dirty="0"/>
              <a:t> </a:t>
            </a:r>
            <a:r>
              <a:rPr lang="en-US" dirty="0" err="1"/>
              <a:t>nga</a:t>
            </a:r>
            <a:r>
              <a:rPr lang="en-US" dirty="0"/>
              <a:t> </a:t>
            </a:r>
            <a:r>
              <a:rPr lang="en-US" dirty="0" err="1"/>
              <a:t>kockat</a:t>
            </a:r>
            <a:r>
              <a:rPr lang="en-US" dirty="0"/>
              <a:t> e </a:t>
            </a:r>
            <a:r>
              <a:rPr lang="en-US" dirty="0" err="1"/>
              <a:t>dinosaurve</a:t>
            </a:r>
            <a:r>
              <a:rPr lang="en-US" dirty="0"/>
              <a:t> </a:t>
            </a:r>
            <a:r>
              <a:rPr lang="en-US" dirty="0" err="1"/>
              <a:t>gjetur</a:t>
            </a:r>
            <a:r>
              <a:rPr lang="en-US" dirty="0"/>
              <a:t> </a:t>
            </a:r>
            <a:r>
              <a:rPr lang="en-US" dirty="0" err="1"/>
              <a:t>në</a:t>
            </a:r>
            <a:r>
              <a:rPr lang="en-US" dirty="0"/>
              <a:t> </a:t>
            </a:r>
            <a:r>
              <a:rPr lang="en-US" dirty="0" err="1"/>
              <a:t>Kinë</a:t>
            </a:r>
            <a:r>
              <a:rPr dirty="0"/>
              <a:t> </a:t>
            </a:r>
            <a:r>
              <a:rPr lang="en-US" dirty="0" err="1"/>
              <a:t>dhe</a:t>
            </a:r>
            <a:r>
              <a:rPr lang="en-US" dirty="0"/>
              <a:t> </a:t>
            </a:r>
            <a:r>
              <a:rPr lang="en-US" dirty="0" err="1"/>
              <a:t>Belgjikë</a:t>
            </a:r>
            <a:r>
              <a:rPr dirty="0"/>
              <a:t>. </a:t>
            </a:r>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1" name="cmdra21b.jpg" descr="cmdra21b.jpg"/>
          <p:cNvPicPr>
            <a:picLocks noChangeAspect="1"/>
          </p:cNvPicPr>
          <p:nvPr/>
        </p:nvPicPr>
        <p:blipFill>
          <a:blip r:embed="rId3"/>
          <a:stretch>
            <a:fillRect/>
          </a:stretch>
        </p:blipFill>
        <p:spPr>
          <a:xfrm>
            <a:off x="3949700" y="2884487"/>
            <a:ext cx="16471514" cy="8153401"/>
          </a:xfrm>
          <a:prstGeom prst="rect">
            <a:avLst/>
          </a:prstGeom>
          <a:ln w="38100">
            <a:solidFill>
              <a:srgbClr val="FFFFFF"/>
            </a:solidFill>
            <a:miter lim="400000"/>
          </a:ln>
        </p:spPr>
      </p:pic>
      <p:sp>
        <p:nvSpPr>
          <p:cNvPr id="1572" name="Almost every culture has dragon legends."/>
          <p:cNvSpPr txBox="1"/>
          <p:nvPr/>
        </p:nvSpPr>
        <p:spPr>
          <a:xfrm>
            <a:off x="2146075" y="1270000"/>
            <a:ext cx="20078701" cy="124136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marL="40639" marR="40639" algn="ctr" defTabSz="914400">
              <a:spcBef>
                <a:spcPts val="2200"/>
              </a:spcBef>
              <a:buClr>
                <a:srgbClr val="FFFB00"/>
              </a:buClr>
              <a:buFont typeface="Arial"/>
              <a:defRPr sz="7400">
                <a:solidFill>
                  <a:srgbClr val="FFFB00"/>
                </a:solidFill>
                <a:uFill>
                  <a:solidFill>
                    <a:srgbClr val="FFFB00"/>
                  </a:solidFill>
                </a:uFill>
                <a:latin typeface="DejaVu Sans Condensed"/>
                <a:ea typeface="DejaVu Sans Condensed"/>
                <a:cs typeface="DejaVu Sans Condensed"/>
                <a:sym typeface="DejaVu Sans Condensed"/>
              </a:defRPr>
            </a:lvl1pPr>
          </a:lstStyle>
          <a:p>
            <a:r>
              <a:rPr lang="en-US" dirty="0" err="1"/>
              <a:t>Gati</a:t>
            </a:r>
            <a:r>
              <a:rPr lang="en-US" dirty="0"/>
              <a:t> </a:t>
            </a:r>
            <a:r>
              <a:rPr lang="en-US" dirty="0" err="1"/>
              <a:t>cdo</a:t>
            </a:r>
            <a:r>
              <a:rPr lang="en-US" dirty="0"/>
              <a:t> </a:t>
            </a:r>
            <a:r>
              <a:rPr lang="en-US" dirty="0" err="1"/>
              <a:t>kulturë</a:t>
            </a:r>
            <a:r>
              <a:rPr lang="en-US" dirty="0"/>
              <a:t> </a:t>
            </a:r>
            <a:r>
              <a:rPr lang="en-US" dirty="0" err="1"/>
              <a:t>ka</a:t>
            </a:r>
            <a:r>
              <a:rPr lang="en-US" dirty="0"/>
              <a:t> </a:t>
            </a:r>
            <a:r>
              <a:rPr lang="en-US" dirty="0" err="1"/>
              <a:t>legjenda</a:t>
            </a:r>
            <a:r>
              <a:rPr lang="en-US" dirty="0"/>
              <a:t> me </a:t>
            </a:r>
            <a:r>
              <a:rPr lang="en-US" dirty="0" err="1"/>
              <a:t>dragonjë</a:t>
            </a:r>
            <a:r>
              <a:rPr dirty="0"/>
              <a:t>.</a:t>
            </a:r>
          </a:p>
        </p:txBody>
      </p:sp>
      <p:sp>
        <p:nvSpPr>
          <p:cNvPr id="1573" name="Canadian Children’s Museum"/>
          <p:cNvSpPr txBox="1"/>
          <p:nvPr/>
        </p:nvSpPr>
        <p:spPr>
          <a:xfrm>
            <a:off x="5943600" y="11188700"/>
            <a:ext cx="12496800" cy="108747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marL="40639" marR="40639" algn="ctr" defTabSz="914400">
              <a:spcBef>
                <a:spcPts val="1600"/>
              </a:spcBef>
              <a:buClr>
                <a:srgbClr val="FFFFFF"/>
              </a:buClr>
              <a:buFont typeface="Arial"/>
              <a:defRPr sz="6400">
                <a:solidFill>
                  <a:srgbClr val="FFFFFF"/>
                </a:solidFill>
                <a:uFill>
                  <a:solidFill>
                    <a:srgbClr val="FFFFFF"/>
                  </a:solidFill>
                </a:uFill>
                <a:latin typeface="DejaVu Sans Condensed"/>
                <a:ea typeface="DejaVu Sans Condensed"/>
                <a:cs typeface="DejaVu Sans Condensed"/>
                <a:sym typeface="DejaVu Sans Condensed"/>
              </a:defRPr>
            </a:lvl1pPr>
          </a:lstStyle>
          <a:p>
            <a:r>
              <a:rPr lang="en-US" dirty="0" err="1"/>
              <a:t>Muzeumi</a:t>
            </a:r>
            <a:r>
              <a:rPr lang="en-US" dirty="0"/>
              <a:t> </a:t>
            </a:r>
            <a:r>
              <a:rPr lang="en-US" dirty="0" err="1"/>
              <a:t>Kanadez</a:t>
            </a:r>
            <a:r>
              <a:rPr lang="en-US" dirty="0"/>
              <a:t> </a:t>
            </a:r>
            <a:r>
              <a:rPr lang="en-US" dirty="0" err="1"/>
              <a:t>për</a:t>
            </a:r>
            <a:r>
              <a:rPr lang="en-US" dirty="0"/>
              <a:t> </a:t>
            </a:r>
            <a:r>
              <a:rPr lang="en-US" dirty="0" err="1"/>
              <a:t>fëmijë</a:t>
            </a:r>
            <a:endParaRPr dirty="0"/>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7" name="flag wales.jpg" descr="flag wales.jpg"/>
          <p:cNvPicPr>
            <a:picLocks noChangeAspect="1"/>
          </p:cNvPicPr>
          <p:nvPr/>
        </p:nvPicPr>
        <p:blipFill>
          <a:blip r:embed="rId2"/>
          <a:stretch>
            <a:fillRect/>
          </a:stretch>
        </p:blipFill>
        <p:spPr>
          <a:xfrm>
            <a:off x="3540893" y="664492"/>
            <a:ext cx="17302214" cy="12387016"/>
          </a:xfrm>
          <a:prstGeom prst="rect">
            <a:avLst/>
          </a:prstGeom>
          <a:ln w="12700">
            <a:miter lim="400000"/>
          </a:ln>
        </p:spPr>
      </p:pic>
      <p:sp>
        <p:nvSpPr>
          <p:cNvPr id="1578" name="The Flag of Wales"/>
          <p:cNvSpPr/>
          <p:nvPr/>
        </p:nvSpPr>
        <p:spPr>
          <a:xfrm>
            <a:off x="6505019" y="10310995"/>
            <a:ext cx="11373963" cy="1957271"/>
          </a:xfrm>
          <a:prstGeom prst="rect">
            <a:avLst/>
          </a:prstGeom>
          <a:blipFill>
            <a:blip r:embed="rId3"/>
          </a:blipFill>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defTabSz="584200">
              <a:defRPr sz="9600">
                <a:solidFill>
                  <a:srgbClr val="FFFFFF"/>
                </a:solidFill>
                <a:effectLst>
                  <a:outerShdw blurRad="38100" dist="12700" dir="5400000" rotWithShape="0">
                    <a:srgbClr val="000000">
                      <a:alpha val="50000"/>
                    </a:srgbClr>
                  </a:outerShdw>
                </a:effectLst>
                <a:latin typeface="Times New Roman"/>
                <a:ea typeface="Times New Roman"/>
                <a:cs typeface="Times New Roman"/>
                <a:sym typeface="Times New Roman"/>
              </a:defRPr>
            </a:lvl1pPr>
          </a:lstStyle>
          <a:p>
            <a:r>
              <a:rPr lang="en-US" dirty="0" err="1"/>
              <a:t>Flamuri</a:t>
            </a:r>
            <a:r>
              <a:rPr lang="en-US" dirty="0"/>
              <a:t>  I </a:t>
            </a:r>
            <a:r>
              <a:rPr lang="en-US" dirty="0" err="1"/>
              <a:t>Wellsit</a:t>
            </a:r>
            <a:endParaRPr dirty="0"/>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1" name="Fran Barnes (authority on rock art of southwest America) “Messages on Stone,” Creation ex nihilo Vol. 19:2, p. 23."/>
          <p:cNvSpPr txBox="1"/>
          <p:nvPr/>
        </p:nvSpPr>
        <p:spPr>
          <a:xfrm>
            <a:off x="2099194" y="11353800"/>
            <a:ext cx="20443306" cy="135832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lIns="50800" tIns="50800" rIns="50800" bIns="50800">
            <a:spAutoFit/>
          </a:bodyPr>
          <a:lstStyle/>
          <a:p>
            <a:pPr marL="40639" marR="40639" defTabSz="914400">
              <a:lnSpc>
                <a:spcPct val="85000"/>
              </a:lnSpc>
              <a:buClr>
                <a:srgbClr val="FFFFFF"/>
              </a:buClr>
              <a:buFont typeface="Arial"/>
              <a:defRPr sz="48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Fran Barnes (authority on rock art of south</a:t>
            </a:r>
            <a:r>
              <a:rPr lang="en-US" dirty="0">
                <a:solidFill>
                  <a:srgbClr val="FFFFFF"/>
                </a:solidFill>
                <a:uFill>
                  <a:solidFill>
                    <a:srgbClr val="FFFFFF"/>
                  </a:solidFill>
                </a:uFill>
              </a:rPr>
              <a:t>w</a:t>
            </a:r>
            <a:r>
              <a:rPr dirty="0">
                <a:solidFill>
                  <a:srgbClr val="FFFFFF"/>
                </a:solidFill>
                <a:uFill>
                  <a:solidFill>
                    <a:srgbClr val="FFFFFF"/>
                  </a:solidFill>
                </a:uFill>
              </a:rPr>
              <a:t>est America) “Messages on Stone,” </a:t>
            </a:r>
            <a:r>
              <a:rPr dirty="0">
                <a:solidFill>
                  <a:srgbClr val="FFFFFF"/>
                </a:solidFill>
                <a:uFill>
                  <a:solidFill>
                    <a:srgbClr val="FFFFFF"/>
                  </a:solidFill>
                </a:uFill>
                <a:latin typeface="DejaVu Sans Condensed Oblique"/>
                <a:ea typeface="DejaVu Sans Condensed Oblique"/>
                <a:cs typeface="DejaVu Sans Condensed Oblique"/>
                <a:sym typeface="DejaVu Sans Condensed Oblique"/>
              </a:rPr>
              <a:t>Creation ex nihilo</a:t>
            </a:r>
            <a:r>
              <a:rPr dirty="0">
                <a:solidFill>
                  <a:srgbClr val="FFFFFF"/>
                </a:solidFill>
                <a:uFill>
                  <a:solidFill>
                    <a:srgbClr val="FFFFFF"/>
                  </a:solidFill>
                </a:uFill>
              </a:rPr>
              <a:t> Vol. 19:2, p. 23. </a:t>
            </a:r>
          </a:p>
        </p:txBody>
      </p:sp>
      <p:sp>
        <p:nvSpPr>
          <p:cNvPr id="2" name="Rectangle 1"/>
          <p:cNvSpPr>
            <a:spLocks noChangeArrowheads="1"/>
          </p:cNvSpPr>
          <p:nvPr/>
        </p:nvSpPr>
        <p:spPr bwMode="auto">
          <a:xfrm>
            <a:off x="2099193" y="2912849"/>
            <a:ext cx="19880273" cy="4062651"/>
          </a:xfrm>
          <a:prstGeom prst="rect">
            <a:avLst/>
          </a:prstGeom>
          <a:noFill/>
          <a:ln>
            <a:noFill/>
          </a:ln>
          <a:effectLst/>
        </p:spPr>
        <p:txBody>
          <a:bodyPr vert="horz" wrap="squar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q-AL" sz="6600" b="0" i="0" u="none" strike="noStrike" cap="none" normalizeH="0" baseline="0" dirty="0">
                <a:ln>
                  <a:noFill/>
                </a:ln>
                <a:solidFill>
                  <a:schemeClr val="bg1"/>
                </a:solidFill>
                <a:effectLst/>
                <a:latin typeface="DejaVu Sans Condensed" panose="020B0606030804020204"/>
              </a:rPr>
              <a:t>Ka një </a:t>
            </a:r>
            <a:r>
              <a:rPr kumimoji="0" lang="en-US" sz="6600" b="0" i="0" u="none" strike="noStrike" cap="none" normalizeH="0" baseline="0" dirty="0" err="1">
                <a:ln>
                  <a:noFill/>
                </a:ln>
                <a:solidFill>
                  <a:srgbClr val="FFFF00"/>
                </a:solidFill>
                <a:effectLst/>
                <a:latin typeface="DejaVu Sans Condensed" panose="020B0606030804020204"/>
              </a:rPr>
              <a:t>petroglif</a:t>
            </a:r>
            <a:r>
              <a:rPr kumimoji="0" lang="sq-AL" sz="6600" b="0" i="0" u="none" strike="noStrike" cap="none" normalizeH="0" baseline="0" dirty="0">
                <a:ln>
                  <a:noFill/>
                </a:ln>
                <a:solidFill>
                  <a:schemeClr val="bg1"/>
                </a:solidFill>
                <a:effectLst/>
                <a:latin typeface="DejaVu Sans Condensed" panose="020B0606030804020204"/>
              </a:rPr>
              <a:t> në Monumentin Natyror të Brigjeve Natyrore që </a:t>
            </a:r>
            <a:r>
              <a:rPr kumimoji="0" lang="sq-AL" sz="6600" b="0" i="0" u="none" strike="noStrike" cap="none" normalizeH="0" baseline="0" dirty="0">
                <a:ln>
                  <a:noFill/>
                </a:ln>
                <a:solidFill>
                  <a:srgbClr val="FFFF00"/>
                </a:solidFill>
                <a:effectLst/>
                <a:latin typeface="DejaVu Sans Condensed" panose="020B0606030804020204"/>
              </a:rPr>
              <a:t>mban ngjashmëri të habitshme me një dino</a:t>
            </a:r>
            <a:r>
              <a:rPr kumimoji="0" lang="en-US" sz="6600" b="0" i="0" u="none" strike="noStrike" cap="none" normalizeH="0" baseline="0" dirty="0">
                <a:ln>
                  <a:noFill/>
                </a:ln>
                <a:solidFill>
                  <a:srgbClr val="FFFF00"/>
                </a:solidFill>
                <a:effectLst/>
                <a:latin typeface="DejaVu Sans Condensed" panose="020B0606030804020204"/>
              </a:rPr>
              <a:t>z</a:t>
            </a:r>
            <a:r>
              <a:rPr kumimoji="0" lang="sq-AL" sz="6600" b="0" i="0" u="none" strike="noStrike" cap="none" normalizeH="0" baseline="0" dirty="0">
                <a:ln>
                  <a:noFill/>
                </a:ln>
                <a:solidFill>
                  <a:srgbClr val="FFFF00"/>
                </a:solidFill>
                <a:effectLst/>
                <a:latin typeface="DejaVu Sans Condensed" panose="020B0606030804020204"/>
              </a:rPr>
              <a:t>aur</a:t>
            </a:r>
            <a:r>
              <a:rPr kumimoji="0" lang="sq-AL" sz="6600" b="0" i="0" u="none" strike="noStrike" cap="none" normalizeH="0" baseline="0" dirty="0">
                <a:ln>
                  <a:noFill/>
                </a:ln>
                <a:solidFill>
                  <a:schemeClr val="bg1"/>
                </a:solidFill>
                <a:effectLst/>
                <a:latin typeface="DejaVu Sans Condensed" panose="020B0606030804020204"/>
              </a:rPr>
              <a:t>, veçanërisht një Brontosaur, me një bisht të gjatë dhe qafë, kokë të vogël. " </a:t>
            </a:r>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5" name="161 Petro-dino outlined.jpg" descr="161 Petro-dino outlined.jpg"/>
          <p:cNvPicPr>
            <a:picLocks/>
          </p:cNvPicPr>
          <p:nvPr/>
        </p:nvPicPr>
        <p:blipFill>
          <a:blip r:embed="rId3"/>
          <a:stretch>
            <a:fillRect/>
          </a:stretch>
        </p:blipFill>
        <p:spPr>
          <a:xfrm>
            <a:off x="4114801" y="2287612"/>
            <a:ext cx="16141701" cy="10172701"/>
          </a:xfrm>
          <a:prstGeom prst="rect">
            <a:avLst/>
          </a:prstGeom>
          <a:ln w="25400">
            <a:solidFill>
              <a:srgbClr val="FFFFFF"/>
            </a:solidFill>
            <a:miter lim="400000"/>
          </a:ln>
        </p:spPr>
      </p:pic>
      <p:sp>
        <p:nvSpPr>
          <p:cNvPr id="1586" name="Natural Bridges National Monument, Utah"/>
          <p:cNvSpPr txBox="1"/>
          <p:nvPr/>
        </p:nvSpPr>
        <p:spPr>
          <a:xfrm>
            <a:off x="3831729" y="1158062"/>
            <a:ext cx="16719322" cy="108747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825500">
              <a:defRPr sz="6400">
                <a:solidFill>
                  <a:srgbClr val="FFFFFF"/>
                </a:solidFill>
                <a:latin typeface="DejaVu Sans Condensed"/>
                <a:ea typeface="DejaVu Sans Condensed"/>
                <a:cs typeface="DejaVu Sans Condensed"/>
                <a:sym typeface="DejaVu Sans Condensed"/>
              </a:defRPr>
            </a:lvl1pPr>
          </a:lstStyle>
          <a:p>
            <a:r>
              <a:rPr lang="en-US" dirty="0" err="1"/>
              <a:t>Monumete</a:t>
            </a:r>
            <a:r>
              <a:rPr lang="en-US" dirty="0"/>
              <a:t> </a:t>
            </a:r>
            <a:r>
              <a:rPr lang="en-US" dirty="0" err="1"/>
              <a:t>nacionale</a:t>
            </a:r>
            <a:r>
              <a:rPr lang="en-US" dirty="0"/>
              <a:t>, </a:t>
            </a:r>
            <a:r>
              <a:rPr lang="en-US" dirty="0" err="1"/>
              <a:t>Brigjeve</a:t>
            </a:r>
            <a:r>
              <a:rPr lang="en-US" dirty="0"/>
              <a:t> </a:t>
            </a:r>
            <a:r>
              <a:rPr lang="en-US" dirty="0" err="1"/>
              <a:t>Natyrore</a:t>
            </a:r>
            <a:r>
              <a:rPr dirty="0"/>
              <a:t>, Utah</a:t>
            </a: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0" name="151 man w dino petroglyph.jpg" descr="151 man w dino petroglyph.jpg"/>
          <p:cNvPicPr>
            <a:picLocks noChangeAspect="1"/>
          </p:cNvPicPr>
          <p:nvPr/>
        </p:nvPicPr>
        <p:blipFill>
          <a:blip r:embed="rId3"/>
          <a:srcRect l="3118" t="5628" r="3118" b="51956"/>
          <a:stretch>
            <a:fillRect/>
          </a:stretch>
        </p:blipFill>
        <p:spPr>
          <a:xfrm>
            <a:off x="803419" y="2066135"/>
            <a:ext cx="11211898" cy="6344771"/>
          </a:xfrm>
          <a:prstGeom prst="rect">
            <a:avLst/>
          </a:prstGeom>
          <a:ln w="25400">
            <a:solidFill>
              <a:srgbClr val="FFFFFF"/>
            </a:solidFill>
            <a:miter lim="400000"/>
          </a:ln>
        </p:spPr>
      </p:pic>
      <p:pic>
        <p:nvPicPr>
          <p:cNvPr id="1591" name="151 man w dino petroglyph.jpg" descr="151 man w dino petroglyph.jpg"/>
          <p:cNvPicPr>
            <a:picLocks noChangeAspect="1"/>
          </p:cNvPicPr>
          <p:nvPr/>
        </p:nvPicPr>
        <p:blipFill>
          <a:blip r:embed="rId3"/>
          <a:srcRect l="3118" t="50687" r="3118" b="6207"/>
          <a:stretch>
            <a:fillRect/>
          </a:stretch>
        </p:blipFill>
        <p:spPr>
          <a:xfrm>
            <a:off x="12305536" y="5645620"/>
            <a:ext cx="11211679" cy="6447829"/>
          </a:xfrm>
          <a:prstGeom prst="rect">
            <a:avLst/>
          </a:prstGeom>
          <a:ln w="25400">
            <a:solidFill>
              <a:srgbClr val="FFFFFF"/>
            </a:solidFill>
            <a:miter lim="400000"/>
          </a:ln>
        </p:spPr>
      </p:pic>
    </p:spTree>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IIW_TYPE_CAPTION" val="Picture 2"/>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Geared Slab Extrabold"/>
        <a:ea typeface="Geared Slab Extrabold"/>
        <a:cs typeface="Geared Slab Extrabold"/>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effectStyle>
        <a:effectStyle>
          <a:effectLst/>
        </a:effectStyle>
        <a:effectStyle>
          <a:effectLst/>
        </a:effectStyle>
      </a:effectStyleLst>
      <a:bgFillStyleLst>
        <a:solidFill>
          <a:srgbClr val="FFFFFF"/>
        </a:solidFill>
        <a:solidFill>
          <a:srgbClr val="FFFFFF"/>
        </a:solidFill>
        <a:solidFill>
          <a:srgbClr val="FFFFFF"/>
        </a:soli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Geared Slab Extrabold"/>
        <a:ea typeface="Geared Slab Extrabold"/>
        <a:cs typeface="Geared Slab Extrabold"/>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1072</TotalTime>
  <Words>9698</Words>
  <Application>Microsoft Macintosh PowerPoint</Application>
  <PresentationFormat>Custom</PresentationFormat>
  <Paragraphs>553</Paragraphs>
  <Slides>122</Slides>
  <Notes>67</Notes>
  <HiddenSlides>0</HiddenSlides>
  <MMClips>0</MMClips>
  <ScaleCrop>false</ScaleCrop>
  <HeadingPairs>
    <vt:vector size="6" baseType="variant">
      <vt:variant>
        <vt:lpstr>Fonts Used</vt:lpstr>
      </vt:variant>
      <vt:variant>
        <vt:i4>35</vt:i4>
      </vt:variant>
      <vt:variant>
        <vt:lpstr>Theme</vt:lpstr>
      </vt:variant>
      <vt:variant>
        <vt:i4>5</vt:i4>
      </vt:variant>
      <vt:variant>
        <vt:lpstr>Slide Titles</vt:lpstr>
      </vt:variant>
      <vt:variant>
        <vt:i4>122</vt:i4>
      </vt:variant>
    </vt:vector>
  </HeadingPairs>
  <TitlesOfParts>
    <vt:vector size="162" baseType="lpstr">
      <vt:lpstr>BD Jurassic</vt:lpstr>
      <vt:lpstr>Boycott</vt:lpstr>
      <vt:lpstr>DejaVu Sans</vt:lpstr>
      <vt:lpstr>DejaVu Sans Book</vt:lpstr>
      <vt:lpstr>DejaVu Sans Condensed</vt:lpstr>
      <vt:lpstr>DejaVu Sans Condensed Oblique</vt:lpstr>
      <vt:lpstr>Geared Slab Extrabold</vt:lpstr>
      <vt:lpstr>inherit</vt:lpstr>
      <vt:lpstr>Mensch Bold Inline</vt:lpstr>
      <vt:lpstr>Mensch Regular</vt:lpstr>
      <vt:lpstr>ＭＳ Ｐゴシック</vt:lpstr>
      <vt:lpstr>Myriad Pro</vt:lpstr>
      <vt:lpstr>Quaver Sans</vt:lpstr>
      <vt:lpstr>Quicksand</vt:lpstr>
      <vt:lpstr>Arial</vt:lpstr>
      <vt:lpstr>Arial Black</vt:lpstr>
      <vt:lpstr>Arial Narrow</vt:lpstr>
      <vt:lpstr>Calibri</vt:lpstr>
      <vt:lpstr>Chalkboard</vt:lpstr>
      <vt:lpstr>Comic Sans MS</vt:lpstr>
      <vt:lpstr>Cooper Black</vt:lpstr>
      <vt:lpstr>Copperplate</vt:lpstr>
      <vt:lpstr>Futura</vt:lpstr>
      <vt:lpstr>Gill Sans</vt:lpstr>
      <vt:lpstr>Helvetica</vt:lpstr>
      <vt:lpstr>Helvetica Light</vt:lpstr>
      <vt:lpstr>Helvetica Neue</vt:lpstr>
      <vt:lpstr>Helvetica Neue Light</vt:lpstr>
      <vt:lpstr>Helvetica Neue Medium</vt:lpstr>
      <vt:lpstr>Impact</vt:lpstr>
      <vt:lpstr>Lucida Grande</vt:lpstr>
      <vt:lpstr>Times</vt:lpstr>
      <vt:lpstr>Times New Roman</vt:lpstr>
      <vt:lpstr>Verdana</vt:lpstr>
      <vt:lpstr>Wingdings</vt:lpstr>
      <vt:lpstr>New_Template8</vt:lpstr>
      <vt:lpstr>Black</vt:lpstr>
      <vt:lpstr>1_Office Theme</vt:lpstr>
      <vt:lpstr>1_Black</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Teoria “Mbaje ngrohtë”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 ne e  dimë  që gjithë  krijimi rënkon</vt:lpstr>
      <vt:lpstr>PowerPoint Presentation</vt:lpstr>
      <vt:lpstr>PowerPoint Presentation</vt:lpstr>
      <vt:lpstr>PowerPoint Presentation</vt:lpstr>
      <vt:lpstr>PowerPoint Presentation</vt:lpstr>
      <vt:lpstr>PowerPoint Presentation</vt:lpstr>
      <vt:lpstr>PowerPoint Presentation</vt:lpstr>
      <vt:lpstr>Ark Encounter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Dinozauri Den</vt:lpstr>
      <vt:lpstr>Palm Plaza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Libri I përgjigjjëve 1, 2, 3 &amp; 4</vt:lpstr>
      <vt:lpstr>Black</vt:lpstr>
      <vt:lpstr>Krijimi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Leonora Maloku</dc:creator>
  <cp:lastModifiedBy>Rick Griffith</cp:lastModifiedBy>
  <cp:revision>86</cp:revision>
  <dcterms:modified xsi:type="dcterms:W3CDTF">2020-09-21T18:05:49Z</dcterms:modified>
</cp:coreProperties>
</file>