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71" r:id="rId2"/>
    <p:sldMasterId id="2147483783" r:id="rId3"/>
  </p:sldMasterIdLst>
  <p:notesMasterIdLst>
    <p:notesMasterId r:id="rId90"/>
  </p:notesMasterIdLst>
  <p:handoutMasterIdLst>
    <p:handoutMasterId r:id="rId91"/>
  </p:handoutMasterIdLst>
  <p:sldIdLst>
    <p:sldId id="440" r:id="rId4"/>
    <p:sldId id="433" r:id="rId5"/>
    <p:sldId id="436" r:id="rId6"/>
    <p:sldId id="401" r:id="rId7"/>
    <p:sldId id="393" r:id="rId8"/>
    <p:sldId id="257" r:id="rId9"/>
    <p:sldId id="378" r:id="rId10"/>
    <p:sldId id="259" r:id="rId11"/>
    <p:sldId id="394" r:id="rId12"/>
    <p:sldId id="402" r:id="rId13"/>
    <p:sldId id="260" r:id="rId14"/>
    <p:sldId id="261" r:id="rId15"/>
    <p:sldId id="262" r:id="rId16"/>
    <p:sldId id="263" r:id="rId17"/>
    <p:sldId id="264" r:id="rId18"/>
    <p:sldId id="396" r:id="rId19"/>
    <p:sldId id="265" r:id="rId20"/>
    <p:sldId id="266" r:id="rId21"/>
    <p:sldId id="268" r:id="rId22"/>
    <p:sldId id="269" r:id="rId23"/>
    <p:sldId id="270" r:id="rId24"/>
    <p:sldId id="271" r:id="rId25"/>
    <p:sldId id="279" r:id="rId26"/>
    <p:sldId id="272" r:id="rId27"/>
    <p:sldId id="280" r:id="rId28"/>
    <p:sldId id="397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3" r:id="rId41"/>
    <p:sldId id="292" r:id="rId42"/>
    <p:sldId id="294" r:id="rId43"/>
    <p:sldId id="297" r:id="rId44"/>
    <p:sldId id="298" r:id="rId45"/>
    <p:sldId id="299" r:id="rId46"/>
    <p:sldId id="300" r:id="rId47"/>
    <p:sldId id="302" r:id="rId48"/>
    <p:sldId id="398" r:id="rId49"/>
    <p:sldId id="303" r:id="rId50"/>
    <p:sldId id="305" r:id="rId51"/>
    <p:sldId id="306" r:id="rId52"/>
    <p:sldId id="307" r:id="rId53"/>
    <p:sldId id="399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5" r:id="rId76"/>
    <p:sldId id="337" r:id="rId77"/>
    <p:sldId id="387" r:id="rId78"/>
    <p:sldId id="340" r:id="rId79"/>
    <p:sldId id="413" r:id="rId80"/>
    <p:sldId id="434" r:id="rId81"/>
    <p:sldId id="362" r:id="rId82"/>
    <p:sldId id="409" r:id="rId83"/>
    <p:sldId id="382" r:id="rId84"/>
    <p:sldId id="427" r:id="rId85"/>
    <p:sldId id="381" r:id="rId86"/>
    <p:sldId id="441" r:id="rId87"/>
    <p:sldId id="442" r:id="rId88"/>
    <p:sldId id="412" r:id="rId8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0000"/>
    <a:srgbClr val="FF0B34"/>
    <a:srgbClr val="740013"/>
    <a:srgbClr val="00FF00"/>
    <a:srgbClr val="040001"/>
    <a:srgbClr val="080808"/>
    <a:srgbClr val="1C1C1C"/>
    <a:srgbClr val="2F8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91" autoAdjust="0"/>
  </p:normalViewPr>
  <p:slideViewPr>
    <p:cSldViewPr snapToGrid="0">
      <p:cViewPr varScale="1">
        <p:scale>
          <a:sx n="118" d="100"/>
          <a:sy n="118" d="100"/>
        </p:scale>
        <p:origin x="-1720" y="-112"/>
      </p:cViewPr>
      <p:guideLst>
        <p:guide orient="horz" pos="4182"/>
        <p:guide orient="horz" pos="615"/>
        <p:guide orient="horz" pos="2663"/>
        <p:guide pos="5155"/>
        <p:guide pos="5607"/>
        <p:guide pos="2403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637606D-7F1C-674E-85AA-FDCDC57A2D4A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79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19B7E0F-6D03-294D-8BA8-B2BDFF683385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73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>
                <a:latin typeface="Times" charset="0"/>
              </a:rPr>
              <a:t>So…LET</a:t>
            </a:r>
            <a:r>
              <a:rPr lang="ja-JP" altLang="en-US" b="1">
                <a:latin typeface="Times" charset="0"/>
              </a:rPr>
              <a:t>’</a:t>
            </a:r>
            <a:r>
              <a:rPr lang="en-US" b="1">
                <a:latin typeface="Times" charset="0"/>
              </a:rPr>
              <a:t>S DRESS THIS STAGE!</a:t>
            </a:r>
          </a:p>
          <a:p>
            <a:r>
              <a:rPr lang="en-US" b="1">
                <a:latin typeface="Times" charset="0"/>
              </a:rPr>
              <a:t>And here we are...this lonely ball floating in God's infinite space…a beautiful but troubled planet…</a:t>
            </a:r>
          </a:p>
          <a:p>
            <a:r>
              <a:rPr lang="en-US" b="1">
                <a:latin typeface="Times" charset="0"/>
              </a:rPr>
              <a:t>the scene of that great story line we</a:t>
            </a:r>
            <a:r>
              <a:rPr lang="ja-JP" altLang="en-US" b="1">
                <a:latin typeface="Times" charset="0"/>
              </a:rPr>
              <a:t>’</a:t>
            </a:r>
            <a:r>
              <a:rPr lang="en-US" b="1">
                <a:latin typeface="Times" charset="0"/>
              </a:rPr>
              <a:t>ll soon explore in THE QUICK CHRONOLOGY. </a:t>
            </a:r>
          </a:p>
          <a:p>
            <a:r>
              <a:rPr lang="en-US" b="1">
                <a:latin typeface="Times" charset="0"/>
              </a:rPr>
              <a:t>////	So a basic question is.…where, on this planet, did all those great events take place?  </a:t>
            </a:r>
          </a:p>
          <a:p>
            <a:r>
              <a:rPr lang="en-US" b="1">
                <a:latin typeface="Times" charset="0"/>
              </a:rPr>
              <a:t>In studying God</a:t>
            </a:r>
            <a:r>
              <a:rPr lang="ja-JP" altLang="en-US" b="1">
                <a:latin typeface="Times" charset="0"/>
              </a:rPr>
              <a:t>’</a:t>
            </a:r>
            <a:r>
              <a:rPr lang="en-US" b="1">
                <a:latin typeface="Times" charset="0"/>
              </a:rPr>
              <a:t>s Word…it</a:t>
            </a:r>
            <a:r>
              <a:rPr lang="ja-JP" altLang="en-US" b="1">
                <a:latin typeface="Times" charset="0"/>
              </a:rPr>
              <a:t>’</a:t>
            </a:r>
            <a:r>
              <a:rPr lang="en-US" b="1">
                <a:latin typeface="Times" charset="0"/>
              </a:rPr>
              <a:t>s really helpful to know just WHERE the WHAT really happened…</a:t>
            </a:r>
          </a:p>
          <a:p>
            <a:r>
              <a:rPr lang="en-US" b="1">
                <a:latin typeface="Times" charset="0"/>
              </a:rPr>
              <a:t>and to have it in your own head!</a:t>
            </a:r>
          </a:p>
          <a:p>
            <a:r>
              <a:rPr lang="en-US" b="1">
                <a:latin typeface="Times" charset="0"/>
              </a:rPr>
              <a:t>////	Right there...in a far corner of what we call today's Middle East...</a:t>
            </a:r>
          </a:p>
          <a:p>
            <a:r>
              <a:rPr lang="en-US" b="1">
                <a:latin typeface="Times" charset="0"/>
              </a:rPr>
              <a:t>////	….the great story was played out, beginning in that very ancient place with its </a:t>
            </a:r>
          </a:p>
          <a:p>
            <a:r>
              <a:rPr lang="en-US" b="1">
                <a:latin typeface="Times" charset="0"/>
              </a:rPr>
              <a:t>mysterious and exotic past…</a:t>
            </a:r>
          </a:p>
          <a:p>
            <a:r>
              <a:rPr lang="en-US" b="1">
                <a:latin typeface="Times" charset="0"/>
              </a:rPr>
              <a:t>////	…a part of the world that many have called a hinge of history…</a:t>
            </a:r>
          </a:p>
          <a:p>
            <a:r>
              <a:rPr lang="en-US" b="1">
                <a:latin typeface="Times" charset="0"/>
              </a:rPr>
              <a:t>this is the Mediterranean Stage of the Biblical Action.</a:t>
            </a:r>
          </a:p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1324B6-FDDF-1C4A-836C-81FE79EAEFB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/>
              <a:t>85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13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Bible Basically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VN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421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625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728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830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933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1003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89295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1010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7240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6EC3-FBF1-0046-94E7-99DD7FAEE8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89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590B-E283-3144-A7DF-7B0DC5DA30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2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FCA4A-B31F-A84C-9EDB-95334E919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05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EF49-3501-BF40-83B8-E3414ACEA0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41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7395-211E-A641-B38F-F9A8FB73B4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7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E8C73-4752-DD40-9561-37F7844BF7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4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A4989-A420-8E44-A2B6-6560EF87D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E074E-9B9B-534C-AA7F-5E725002C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723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96B0-C74C-5443-AA59-BFAC83B5DA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51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7775-9049-4041-8301-E7E7F82B1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95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D7A52-006C-1045-8871-15B5A216A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58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E8D7-CCD9-B84D-9F46-81BBD9009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903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D50E-B55F-5745-98C7-350A181AA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1343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94DB2-975C-F546-8F4A-B71D119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5320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31537-D8BA-694E-82D4-7941F553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4135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5A97B-5DAB-0B41-8189-35EB393F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4884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6BB5-1234-0142-BCBF-7D187847F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4413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FA1B8-B1A8-DF45-BA85-36066F628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9419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698925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4F878-4C2A-4342-833A-760FFA504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312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1FEB-66F6-8B4B-9B36-6CC9E6B7A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1339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6CC51-CBC4-C44D-AF9A-C47727A69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241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ED43D-582D-0046-A8C8-B2E283F67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226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05112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81050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24466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7696200" y="6610350"/>
            <a:ext cx="533400" cy="228600"/>
          </a:xfrm>
          <a:prstGeom prst="rect">
            <a:avLst/>
          </a:prstGeom>
          <a:solidFill>
            <a:srgbClr val="64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b="1" i="0"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Rectangle 30"/>
          <p:cNvSpPr>
            <a:spLocks noChangeArrowheads="1"/>
          </p:cNvSpPr>
          <p:nvPr userDrawn="1"/>
        </p:nvSpPr>
        <p:spPr bwMode="auto">
          <a:xfrm>
            <a:off x="7585075" y="6519863"/>
            <a:ext cx="66675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</p:spTree>
    <p:extLst>
      <p:ext uri="{BB962C8B-B14F-4D97-AF65-F5344CB8AC3E}">
        <p14:creationId xmlns:p14="http://schemas.microsoft.com/office/powerpoint/2010/main" val="3107632898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0368895"/>
      </p:ext>
    </p:extLst>
  </p:cSld>
  <p:clrMapOvr>
    <a:masterClrMapping/>
  </p:clrMapOvr>
  <p:transition xmlns:p14="http://schemas.microsoft.com/office/powerpoint/2010/main"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927174"/>
      </p:ext>
    </p:extLst>
  </p:cSld>
  <p:clrMapOvr>
    <a:masterClrMapping/>
  </p:clrMapOvr>
  <p:transition xmlns:p14="http://schemas.microsoft.com/office/powerpoint/2010/main"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grpSp>
          <p:nvGrpSpPr>
            <p:cNvPr id="1036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7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3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4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  <p:grpSp>
          <p:nvGrpSpPr>
            <p:cNvPr id="1037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70" r:id="rId7"/>
    <p:sldLayoutId id="2147483765" r:id="rId8"/>
    <p:sldLayoutId id="2147483766" r:id="rId9"/>
    <p:sldLayoutId id="2147483767" r:id="rId10"/>
    <p:sldLayoutId id="2147483768" r:id="rId11"/>
  </p:sldLayoutIdLst>
  <p:transition xmlns:p14="http://schemas.microsoft.com/office/powerpoint/2010/main"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  <a:ea typeface="ＭＳ Ｐゴシック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  <a:ea typeface="ＭＳ Ｐゴシック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  <a:ea typeface="ＭＳ Ｐゴシック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  <a:ea typeface="ＭＳ Ｐゴシック" charset="0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algn="l"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 i="0">
              <a:solidFill>
                <a:srgbClr val="000000"/>
              </a:solidFill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MS PGothic" charset="0"/>
              </a:defRPr>
            </a:lvl1pPr>
          </a:lstStyle>
          <a:p>
            <a:pPr>
              <a:defRPr/>
            </a:pPr>
            <a:fld id="{1382EB58-E45B-5341-84AE-3D7DF96613EF}" type="slidenum">
              <a:rPr lang="en-US" i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i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7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 algn="l">
              <a:defRPr/>
            </a:pPr>
            <a:endParaRPr lang="en-US" i="0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i="0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BDAEAEC-9514-8348-98E3-9F58B798E1A6}" type="slidenum">
              <a:rPr lang="en-US" i="0">
                <a:cs typeface="ＭＳ Ｐゴシック" charset="0"/>
              </a:rPr>
              <a:pPr>
                <a:defRPr/>
              </a:pPr>
              <a:t>‹#›</a:t>
            </a:fld>
            <a:endParaRPr lang="en-US" i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1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9.jpeg"/><Relationship Id="rId5" Type="http://schemas.openxmlformats.org/officeDocument/2006/relationships/image" Target="../media/image17.wmf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5" Type="http://schemas.openxmlformats.org/officeDocument/2006/relationships/image" Target="../media/image37.wmf"/><Relationship Id="rId6" Type="http://schemas.openxmlformats.org/officeDocument/2006/relationships/image" Target="../media/image38.wmf"/><Relationship Id="rId7" Type="http://schemas.openxmlformats.org/officeDocument/2006/relationships/image" Target="../media/image39.wmf"/><Relationship Id="rId8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w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algn="l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 i="0">
                <a:solidFill>
                  <a:srgbClr val="FFFFFF"/>
                </a:solidFill>
                <a:latin typeface="VNI-Times" charset="0"/>
              </a:rPr>
              <a:t>01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VNI-Times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algn="l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134"/>
            <a:ext cx="74283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 i="0">
                <a:solidFill>
                  <a:srgbClr val="FFFFFF"/>
                </a:solidFill>
              </a:rPr>
              <a:t>9.65.02.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ko-KR" sz="2000" b="1"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r>
              <a:rPr lang="en-US" altLang="ko-KR" sz="2000" b="1"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06738" y="6137275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i="0" dirty="0">
                <a:solidFill>
                  <a:srgbClr val="FFFB0C"/>
                </a:solidFill>
                <a:latin typeface="Helvetica" pitchFamily="-128" charset="0"/>
                <a:ea typeface="굴림" pitchFamily="34" charset="-127"/>
                <a:cs typeface="ＭＳ Ｐゴシック" charset="0"/>
              </a:rPr>
              <a:t>BibleBasically.org</a:t>
            </a:r>
          </a:p>
        </p:txBody>
      </p:sp>
    </p:spTree>
    <p:extLst>
      <p:ext uri="{BB962C8B-B14F-4D97-AF65-F5344CB8AC3E}">
        <p14:creationId xmlns:p14="http://schemas.microsoft.com/office/powerpoint/2010/main" val="875076366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3321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1332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95250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3325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13326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434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14348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95250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435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720850" y="2147888"/>
            <a:ext cx="6524625" cy="2389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KHÔNG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DÙNG TÊN ĐỊA DANH...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CHỈ 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DÙNG</a:t>
            </a:r>
            <a:r>
              <a:rPr lang="en-US" sz="40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lnSpc>
                <a:spcPct val="65000"/>
              </a:lnSpc>
            </a:pPr>
            <a:endParaRPr lang="en-US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 CHỮ CÁI ĐẦU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CỦA TÊN...</a:t>
            </a:r>
          </a:p>
          <a:p>
            <a:pPr>
              <a:lnSpc>
                <a:spcPct val="65000"/>
              </a:lnSpc>
            </a:pPr>
            <a:endParaRPr lang="en-US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44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KHÔNG</a:t>
            </a:r>
            <a:r>
              <a:rPr lang="en-US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PHẢI CẢ TỪ!</a:t>
            </a:r>
          </a:p>
        </p:txBody>
      </p:sp>
      <p:sp>
        <p:nvSpPr>
          <p:cNvPr id="1537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15373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95250" y="4794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5375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0" name="Freeform 2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2020888" y="992188"/>
            <a:ext cx="10398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293" name="Oval 29"/>
          <p:cNvSpPr>
            <a:spLocks noChangeArrowheads="1"/>
          </p:cNvSpPr>
          <p:nvPr/>
        </p:nvSpPr>
        <p:spPr bwMode="auto">
          <a:xfrm>
            <a:off x="1995488" y="822325"/>
            <a:ext cx="881062" cy="830263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11294" name="Picture 3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1676400" y="3371850"/>
            <a:ext cx="48101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95250" y="477838"/>
            <a:ext cx="1733550" cy="1014412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6394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020888" y="992188"/>
            <a:ext cx="99853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741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12313" name="Picture 25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371850"/>
            <a:ext cx="4810125" cy="32527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230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09538" y="4921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7424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4584700" y="2495550"/>
            <a:ext cx="881063" cy="830263"/>
          </a:xfrm>
          <a:prstGeom prst="ellipse">
            <a:avLst/>
          </a:prstGeom>
          <a:noFill/>
          <a:ln w="50800">
            <a:solidFill>
              <a:srgbClr val="DE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4630738" y="2649538"/>
            <a:ext cx="1114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7259638" y="5259388"/>
            <a:ext cx="1146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1938338" y="936625"/>
            <a:ext cx="115093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4350" name="Oval 14"/>
          <p:cNvSpPr>
            <a:spLocks noChangeArrowheads="1"/>
          </p:cNvSpPr>
          <p:nvPr/>
        </p:nvSpPr>
        <p:spPr bwMode="auto">
          <a:xfrm>
            <a:off x="7219950" y="5084763"/>
            <a:ext cx="1139825" cy="898525"/>
          </a:xfrm>
          <a:prstGeom prst="ellipse">
            <a:avLst/>
          </a:prstGeom>
          <a:noFill/>
          <a:ln w="50800">
            <a:solidFill>
              <a:schemeClr val="bg2">
                <a:lumMod val="50000"/>
                <a:lumOff val="50000"/>
              </a:schemeClr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30738" y="2649538"/>
            <a:ext cx="125095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18444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1844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14362" name="Picture 26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75" y="3354388"/>
            <a:ext cx="4824413" cy="3287712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435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43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5250" y="4794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845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00" name="Picture 32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663" y="4384675"/>
            <a:ext cx="2371725" cy="1616075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11998" name="Picture 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284788" y="539750"/>
            <a:ext cx="3255962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211999" name="Picture 31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75" y="2828925"/>
            <a:ext cx="2462213" cy="16652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197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197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197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1979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11980" name="Rectangle 12"/>
          <p:cNvSpPr>
            <a:spLocks noChangeArrowheads="1"/>
          </p:cNvSpPr>
          <p:nvPr/>
        </p:nvSpPr>
        <p:spPr bwMode="auto">
          <a:xfrm>
            <a:off x="1849438" y="992188"/>
            <a:ext cx="114935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11982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1983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ĐỊA TRUNG HẢI</a:t>
            </a:r>
          </a:p>
        </p:txBody>
      </p:sp>
      <p:sp>
        <p:nvSpPr>
          <p:cNvPr id="211987" name="Text Box 19"/>
          <p:cNvSpPr txBox="1">
            <a:spLocks noChangeArrowheads="1"/>
          </p:cNvSpPr>
          <p:nvPr/>
        </p:nvSpPr>
        <p:spPr bwMode="auto">
          <a:xfrm>
            <a:off x="2514600" y="3046413"/>
            <a:ext cx="49530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SÔNG Ơ-PHƠ-RÁT</a:t>
            </a: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4806950" y="5641975"/>
            <a:ext cx="40941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VỊNH BA-TƯ</a:t>
            </a:r>
          </a:p>
        </p:txBody>
      </p:sp>
      <p:sp>
        <p:nvSpPr>
          <p:cNvPr id="1947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1994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19477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95250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947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1948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87" grpId="0" autoUpdateAnimBg="0"/>
      <p:bldP spid="21198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9715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404938" y="4257675"/>
            <a:ext cx="3235325" cy="197961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95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20497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15388" name="Picture 28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07950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050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1747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1012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16188" y="5640388"/>
            <a:ext cx="8509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20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21522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16413" name="Picture 29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238" y="98266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09538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4949825" y="3689350"/>
            <a:ext cx="24003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BiỂN ĐỎ</a:t>
            </a:r>
          </a:p>
        </p:txBody>
      </p:sp>
      <p:sp>
        <p:nvSpPr>
          <p:cNvPr id="2152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8334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9159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46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22548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18467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23825" y="4921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255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1A0004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5124" name="Picture 4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5" name="Rectangle 5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276486" name="Picture 6" descr="DCP_0115.JPG                                                   00017A42MAGNUM                         B64EDBC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668338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7" name="Rectangle 7"/>
          <p:cNvSpPr>
            <a:spLocks noChangeArrowheads="1"/>
          </p:cNvSpPr>
          <p:nvPr/>
        </p:nvSpPr>
        <p:spPr bwMode="auto">
          <a:xfrm>
            <a:off x="606425" y="666750"/>
            <a:ext cx="7859713" cy="5649913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1A0004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246063" y="3930650"/>
            <a:ext cx="8618537" cy="1757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500"/>
              </a:spcAft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PHẦN HAI</a:t>
            </a:r>
            <a:r>
              <a:rPr lang="en-US" sz="3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</a:t>
            </a:r>
          </a:p>
          <a:p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XÂY DỰNG BỐI CẢNH:</a:t>
            </a:r>
          </a:p>
          <a:p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LẬP BẢN ĐỒ CẬN ĐÔNG CỔ ĐẠI</a:t>
            </a:r>
          </a:p>
        </p:txBody>
      </p:sp>
      <p:sp>
        <p:nvSpPr>
          <p:cNvPr id="276492" name="Rectangle 12"/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7649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sp>
        <p:nvSpPr>
          <p:cNvPr id="276496" name="Text Box 16"/>
          <p:cNvSpPr txBox="1">
            <a:spLocks noChangeArrowheads="1"/>
          </p:cNvSpPr>
          <p:nvPr/>
        </p:nvSpPr>
        <p:spPr bwMode="auto">
          <a:xfrm>
            <a:off x="854075" y="974725"/>
            <a:ext cx="7386638" cy="549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(Vậy thì, nơi đó ở đâu?)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058025" y="2541588"/>
            <a:ext cx="547688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AFD00"/>
                </a:solidFill>
                <a:latin typeface="Times" charset="0"/>
              </a:rPr>
              <a:t>®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143000" y="1828800"/>
            <a:ext cx="6781800" cy="175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5400" b="1">
                <a:solidFill>
                  <a:srgbClr val="FFFC1E"/>
                </a:solidFill>
                <a:latin typeface="Arial" charset="0"/>
                <a:cs typeface="Arial" charset="0"/>
              </a:rPr>
              <a:t>KINH THÁNH…</a:t>
            </a:r>
          </a:p>
          <a:p>
            <a:r>
              <a:rPr lang="en-US" sz="5400" b="1">
                <a:solidFill>
                  <a:srgbClr val="FFFC1E"/>
                </a:solidFill>
                <a:latin typeface="Arial" charset="0"/>
                <a:cs typeface="Arial" charset="0"/>
              </a:rPr>
              <a:t>CĂN BẢN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624763" y="6526213"/>
            <a:ext cx="66675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/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76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7" grpId="0" animBg="1"/>
      <p:bldP spid="276488" grpId="0" autoUpdateAnimBg="0"/>
      <p:bldP spid="27649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8382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860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958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571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3573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09538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357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10001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459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4596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20515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09538" y="4794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7" name="Text Box 36"/>
          <p:cNvSpPr txBox="1">
            <a:spLocks noChangeArrowheads="1"/>
          </p:cNvSpPr>
          <p:nvPr/>
        </p:nvSpPr>
        <p:spPr bwMode="auto">
          <a:xfrm>
            <a:off x="4768850" y="268763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BiỂN GA-LI-LÊ</a:t>
            </a:r>
          </a:p>
        </p:txBody>
      </p:sp>
      <p:sp>
        <p:nvSpPr>
          <p:cNvPr id="2460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10541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5620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5622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pic>
        <p:nvPicPr>
          <p:cNvPr id="21539" name="Picture 3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122238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9" name="Text Box 36"/>
          <p:cNvSpPr txBox="1">
            <a:spLocks noChangeArrowheads="1"/>
          </p:cNvSpPr>
          <p:nvPr/>
        </p:nvSpPr>
        <p:spPr bwMode="auto">
          <a:xfrm>
            <a:off x="2689225" y="4197350"/>
            <a:ext cx="30575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BiỂN CHẾT</a:t>
            </a: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4768850" y="2687638"/>
            <a:ext cx="40941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BiỂN GA-LI-LÊ</a:t>
            </a:r>
          </a:p>
        </p:txBody>
      </p:sp>
      <p:sp>
        <p:nvSpPr>
          <p:cNvPr id="2562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utoUpdateAnimBg="0"/>
      <p:bldP spid="3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6645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698875" y="3557588"/>
            <a:ext cx="30384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SÔNG GIÔ-ĐANH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2950" y="355600"/>
            <a:ext cx="417512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5724" dir="2700000" algn="ctr" rotWithShape="0">
              <a:schemeClr val="bg2">
                <a:alpha val="74997"/>
              </a:schemeClr>
            </a:outerShdw>
          </a:effectLst>
        </p:spPr>
      </p:pic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109538" y="477838"/>
            <a:ext cx="1733550" cy="1014412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665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10271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7670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7672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22571" name="Picture 43" descr="euphrates_large.jpg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74997"/>
              </a:schemeClr>
            </a:outerShdw>
          </a:effectLst>
        </p:spPr>
      </p:pic>
      <p:pic>
        <p:nvPicPr>
          <p:cNvPr id="22573" name="Picture 45" descr="SEA GAL                                                        0005A8B1a-BIGMAC                       ABA78158: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E:\Todd Sites\6 Egypt\Egypt keepers sr\Sinai sr\Coral Island from coast, tb n030300 sr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 descr="PERSIAN GULF.JPEG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1035050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98825" y="224313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939800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979488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389188" y="0"/>
            <a:ext cx="5376862" cy="5800725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KHU VỰC NƯỚC</a:t>
              </a:r>
            </a:p>
          </p:txBody>
        </p:sp>
      </p:grp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1222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7687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27688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7" name="Picture 37" descr="near_east_satellite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8794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8679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28681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68263" y="450850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868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28684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957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70288" y="654050"/>
            <a:ext cx="42100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latin typeface="Times" charset="0"/>
                </a:rPr>
                <a:t>10 ĐỊA DANH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</p:grpSp>
      <p:sp>
        <p:nvSpPr>
          <p:cNvPr id="29718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9720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216150" y="546100"/>
            <a:ext cx="5737225" cy="5033963"/>
            <a:chOff x="1378" y="336"/>
            <a:chExt cx="3614" cy="3171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Địa danh</a:t>
              </a:r>
            </a:p>
          </p:txBody>
        </p:sp>
      </p:grp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2972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29724" name="Text Box 57"/>
          <p:cNvSpPr txBox="1">
            <a:spLocks noChangeArrowheads="1"/>
          </p:cNvSpPr>
          <p:nvPr/>
        </p:nvSpPr>
        <p:spPr bwMode="auto">
          <a:xfrm>
            <a:off x="8743950" y="64087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1066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0747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0749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3075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1772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1774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593725" y="3190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3233738" y="3659188"/>
            <a:ext cx="3590925" cy="1754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Bối cảnh của hành động Kinh Thánh</a:t>
            </a:r>
          </a:p>
        </p:txBody>
      </p:sp>
      <p:sp>
        <p:nvSpPr>
          <p:cNvPr id="3177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1012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892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203825" y="1027113"/>
            <a:ext cx="728663" cy="731837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2798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280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grpSp>
        <p:nvGrpSpPr>
          <p:cNvPr id="32802" name="Group 50"/>
          <p:cNvGrpSpPr>
            <a:grpSpLocks/>
          </p:cNvGrpSpPr>
          <p:nvPr/>
        </p:nvGrpSpPr>
        <p:grpSpPr bwMode="auto">
          <a:xfrm>
            <a:off x="777875" y="2378075"/>
            <a:ext cx="4573588" cy="3632200"/>
            <a:chOff x="490" y="1498"/>
            <a:chExt cx="2881" cy="2288"/>
          </a:xfrm>
        </p:grpSpPr>
        <p:grpSp>
          <p:nvGrpSpPr>
            <p:cNvPr id="32805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32807" name="Picture 4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8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806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1077913" y="5429250"/>
            <a:ext cx="60039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U-RƠ XỨ CANH-ĐÊ</a:t>
            </a:r>
          </a:p>
        </p:txBody>
      </p:sp>
      <p:sp>
        <p:nvSpPr>
          <p:cNvPr id="32804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4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11"/>
              <a:gd name="T184" fmla="*/ 0 h 3440"/>
              <a:gd name="T185" fmla="*/ 1411 w 1411"/>
              <a:gd name="T186" fmla="*/ 3440 h 344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5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882"/>
              <a:gd name="T181" fmla="*/ 0 h 1403"/>
              <a:gd name="T182" fmla="*/ 4882 w 4882"/>
              <a:gd name="T183" fmla="*/ 1403 h 140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993"/>
              <a:gd name="T175" fmla="*/ 0 h 3253"/>
              <a:gd name="T176" fmla="*/ 4993 w 4993"/>
              <a:gd name="T177" fmla="*/ 3253 h 325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6"/>
              <a:gd name="T157" fmla="*/ 0 h 2540"/>
              <a:gd name="T158" fmla="*/ 1136 w 1136"/>
              <a:gd name="T159" fmla="*/ 2540 h 254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812"/>
              <a:gd name="T184" fmla="*/ 0 h 3462"/>
              <a:gd name="T185" fmla="*/ 4812 w 4812"/>
              <a:gd name="T186" fmla="*/ 3462 h 346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3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095500" y="838200"/>
            <a:ext cx="5981700" cy="53371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530225"/>
            <a:ext cx="8229600" cy="5635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2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3889"/>
              <a:gd name="T17" fmla="*/ 107 w 107"/>
              <a:gd name="T18" fmla="*/ 3889 h 38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71"/>
              <a:gd name="T16" fmla="*/ 0 h 117"/>
              <a:gd name="T17" fmla="*/ 5271 w 5271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5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494"/>
              <a:gd name="T133" fmla="*/ 0 h 80"/>
              <a:gd name="T134" fmla="*/ 1494 w 1494"/>
              <a:gd name="T135" fmla="*/ 80 h 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22"/>
              <a:gd name="T154" fmla="*/ 0 h 81"/>
              <a:gd name="T155" fmla="*/ 1722 w 1722"/>
              <a:gd name="T156" fmla="*/ 81 h 8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Freeform 25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07"/>
              <a:gd name="T160" fmla="*/ 0 h 2135"/>
              <a:gd name="T161" fmla="*/ 107 w 107"/>
              <a:gd name="T162" fmla="*/ 2135 h 213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Freeform 26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3"/>
              <a:gd name="T169" fmla="*/ 0 h 1699"/>
              <a:gd name="T170" fmla="*/ 93 w 93"/>
              <a:gd name="T171" fmla="*/ 1699 h 169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634288" y="6519863"/>
            <a:ext cx="611187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9158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2001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dist="141990" dir="4781709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635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98463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.03</a:t>
            </a:r>
          </a:p>
        </p:txBody>
      </p:sp>
      <p:sp>
        <p:nvSpPr>
          <p:cNvPr id="6178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6179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672"/>
              <a:gd name="T124" fmla="*/ 0 h 605"/>
              <a:gd name="T125" fmla="*/ 672 w 672"/>
              <a:gd name="T126" fmla="*/ 605 h 60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6182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6185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Rectangle 19"/>
          <p:cNvSpPr>
            <a:spLocks noChangeArrowheads="1"/>
          </p:cNvSpPr>
          <p:nvPr/>
        </p:nvSpPr>
        <p:spPr bwMode="auto">
          <a:xfrm>
            <a:off x="163513" y="492125"/>
            <a:ext cx="1692275" cy="704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</p:txBody>
      </p:sp>
      <p:sp>
        <p:nvSpPr>
          <p:cNvPr id="45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Bối cảnh Địa Trung Hải của hành động Kinh Thánh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57" grpId="0" animBg="1"/>
      <p:bldP spid="470057" grpId="1" animBg="1"/>
      <p:bldP spid="4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3825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3827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36908" name="Picture 44" descr="babylon-gate-ishtar.jpg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9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0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BA-BY-LÔN</a:t>
            </a:r>
          </a:p>
        </p:txBody>
      </p:sp>
      <p:sp>
        <p:nvSpPr>
          <p:cNvPr id="3383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40" grpId="0" autoUpdateAnimBg="0"/>
      <p:bldP spid="4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649538"/>
            <a:ext cx="10715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969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992188"/>
            <a:ext cx="9445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4850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33988" y="17335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4853" name="Text Box 4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37934" name="Picture 46" descr="Typical houses, Harran, Urfa.jp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2924175" y="4943475"/>
            <a:ext cx="275907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HA-RAN</a:t>
            </a:r>
          </a:p>
        </p:txBody>
      </p:sp>
      <p:sp>
        <p:nvSpPr>
          <p:cNvPr id="43" name="Text Box 49"/>
          <p:cNvSpPr txBox="1">
            <a:spLocks noChangeArrowheads="1"/>
          </p:cNvSpPr>
          <p:nvPr/>
        </p:nvSpPr>
        <p:spPr bwMode="auto">
          <a:xfrm>
            <a:off x="1836738" y="5367338"/>
            <a:ext cx="4511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(THỔ NHĨ KỲ)</a:t>
            </a:r>
            <a:endParaRPr lang="en-US" sz="2400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3485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42" grpId="0" autoUpdateAnimBg="0"/>
      <p:bldP spid="4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11207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5877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5879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38960" name="Picture 48" descr="nineveh.jpg      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713" y="3032125"/>
            <a:ext cx="3983037" cy="295433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534988" y="4465638"/>
            <a:ext cx="467995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NI-NÊ-VA</a:t>
            </a:r>
          </a:p>
          <a:p>
            <a:pPr algn="r"/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(A-SI-RI)</a:t>
            </a:r>
          </a:p>
          <a:p>
            <a:pPr algn="r"/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       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MOSUL, IRẮC</a:t>
            </a:r>
            <a:endParaRPr lang="en-US" b="1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3588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9318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690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690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3690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985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7927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37929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7325" y="2236788"/>
            <a:ext cx="4903788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7" name="Text Box 54"/>
          <p:cNvSpPr txBox="1">
            <a:spLocks noChangeArrowheads="1"/>
          </p:cNvSpPr>
          <p:nvPr/>
        </p:nvSpPr>
        <p:spPr bwMode="auto">
          <a:xfrm>
            <a:off x="3821113" y="2232025"/>
            <a:ext cx="48577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folHlink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CA-NA-AN NGÀY NAY</a:t>
            </a:r>
          </a:p>
        </p:txBody>
      </p:sp>
      <p:sp>
        <p:nvSpPr>
          <p:cNvPr id="3793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37934" name="Text Box 57"/>
          <p:cNvSpPr txBox="1">
            <a:spLocks noChangeArrowheads="1"/>
          </p:cNvSpPr>
          <p:nvPr/>
        </p:nvSpPr>
        <p:spPr bwMode="auto">
          <a:xfrm>
            <a:off x="8743950" y="64214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957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849688" y="996950"/>
            <a:ext cx="812800" cy="758825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51" name="Rectangle 41"/>
          <p:cNvSpPr>
            <a:spLocks noChangeArrowheads="1"/>
          </p:cNvSpPr>
          <p:nvPr/>
        </p:nvSpPr>
        <p:spPr bwMode="auto">
          <a:xfrm>
            <a:off x="2646363" y="2987675"/>
            <a:ext cx="4968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latin typeface="Times" charset="0"/>
              </a:rPr>
              <a:t>G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509838" y="29273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895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3895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949700" y="2522538"/>
            <a:ext cx="49514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9" name="Text Box 57"/>
          <p:cNvSpPr txBox="1">
            <a:spLocks noChangeArrowheads="1"/>
          </p:cNvSpPr>
          <p:nvPr/>
        </p:nvSpPr>
        <p:spPr bwMode="auto">
          <a:xfrm>
            <a:off x="3916363" y="2546350"/>
            <a:ext cx="32115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GIÊ-RU-SA-LEM</a:t>
            </a:r>
          </a:p>
        </p:txBody>
      </p:sp>
      <p:sp>
        <p:nvSpPr>
          <p:cNvPr id="3896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0160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9842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39978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39980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7762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84675" y="2979738"/>
            <a:ext cx="4471988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0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1" name="Text Box 57"/>
          <p:cNvSpPr txBox="1">
            <a:spLocks noChangeArrowheads="1"/>
          </p:cNvSpPr>
          <p:nvPr/>
        </p:nvSpPr>
        <p:spPr bwMode="auto">
          <a:xfrm>
            <a:off x="4686300" y="3000375"/>
            <a:ext cx="265906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NÚI NÊ-BÔ</a:t>
            </a:r>
          </a:p>
        </p:txBody>
      </p:sp>
      <p:sp>
        <p:nvSpPr>
          <p:cNvPr id="3998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5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3557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9715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76287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1007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1009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44090" name="Picture 58" descr="KADESH BARNEA.GIF 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9275" y="1662113"/>
            <a:ext cx="3146425" cy="439578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4" name="Text Box 60"/>
          <p:cNvSpPr txBox="1">
            <a:spLocks noChangeArrowheads="1"/>
          </p:cNvSpPr>
          <p:nvPr/>
        </p:nvSpPr>
        <p:spPr bwMode="auto">
          <a:xfrm>
            <a:off x="4241800" y="1876425"/>
            <a:ext cx="42164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CA-ĐÊ BA-NÊ-A</a:t>
            </a:r>
          </a:p>
        </p:txBody>
      </p:sp>
      <p:sp>
        <p:nvSpPr>
          <p:cNvPr id="4101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54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8731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942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7200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2030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2032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19488" y="1858963"/>
            <a:ext cx="5381625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3" name="Text Box 62"/>
          <p:cNvSpPr txBox="1">
            <a:spLocks noChangeArrowheads="1"/>
          </p:cNvSpPr>
          <p:nvPr/>
        </p:nvSpPr>
        <p:spPr bwMode="auto">
          <a:xfrm>
            <a:off x="3490913" y="1946275"/>
            <a:ext cx="5106987" cy="95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Ê-DÍP-TÔ (AI CẬP): Cao nguyên Gi-za</a:t>
            </a:r>
          </a:p>
        </p:txBody>
      </p:sp>
      <p:sp>
        <p:nvSpPr>
          <p:cNvPr id="4203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5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54062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73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43058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3060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143375" y="2193925"/>
            <a:ext cx="475773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7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8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NÚI SI-NA-I</a:t>
            </a:r>
          </a:p>
        </p:txBody>
      </p:sp>
      <p:sp>
        <p:nvSpPr>
          <p:cNvPr id="43065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5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480"/>
              <a:gd name="T94" fmla="*/ 0 h 1864"/>
              <a:gd name="T95" fmla="*/ 1480 w 1480"/>
              <a:gd name="T96" fmla="*/ 1864 h 186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34"/>
              <a:gd name="T49" fmla="*/ 0 h 652"/>
              <a:gd name="T50" fmla="*/ 134 w 134"/>
              <a:gd name="T51" fmla="*/ 652 h 65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467"/>
              <a:gd name="T103" fmla="*/ 0 h 838"/>
              <a:gd name="T104" fmla="*/ 467 w 467"/>
              <a:gd name="T105" fmla="*/ 838 h 83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2"/>
              <a:gd name="T25" fmla="*/ 0 h 192"/>
              <a:gd name="T26" fmla="*/ 152 w 152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13"/>
              <a:gd name="T58" fmla="*/ 0 h 320"/>
              <a:gd name="T59" fmla="*/ 113 w 113"/>
              <a:gd name="T60" fmla="*/ 320 h 32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9"/>
              <a:gd name="T34" fmla="*/ 0 h 172"/>
              <a:gd name="T35" fmla="*/ 109 w 109"/>
              <a:gd name="T36" fmla="*/ 172 h 17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1A0004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Vịnh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7446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GIOÓC-ĐAN-NI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AI-CẬP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I-RẮC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SI-RI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LI-BĂNG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63671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Ả-RẬP XÊ-ÚT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940"/>
              <a:gd name="T53" fmla="*/ 126 w 126"/>
              <a:gd name="T54" fmla="*/ 940 h 94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84"/>
              <a:gd name="T73" fmla="*/ 0 h 880"/>
              <a:gd name="T74" fmla="*/ 284 w 284"/>
              <a:gd name="T75" fmla="*/ 880 h 88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04"/>
              <a:gd name="T67" fmla="*/ 0 h 304"/>
              <a:gd name="T68" fmla="*/ 804 w 804"/>
              <a:gd name="T69" fmla="*/ 304 h 30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1A0004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grpSp>
          <p:nvGrpSpPr>
            <p:cNvPr id="7244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1A0004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1A0004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</p:grpSp>
      <p:grpSp>
        <p:nvGrpSpPr>
          <p:cNvPr id="7210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Giê-ri-cô</a:t>
              </a:r>
            </a:p>
          </p:txBody>
        </p:sp>
        <p:grpSp>
          <p:nvGrpSpPr>
            <p:cNvPr id="7218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Biển            Chết</a:t>
                </a: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Hếp-rôm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Biển Ga-li-lê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Na-xa-rét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91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GIÊ-RU-SA-LEM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Bê-e-sê-ba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MS PGothic" charset="0"/>
                  </a:defRPr>
                </a:lvl1pPr>
                <a:lvl2pPr marL="742950" indent="-28575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Y-SƠ-RA-ÊN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111" charset="0"/>
                  <a:ea typeface="ＭＳ Ｐゴシック" pitchFamily="-111" charset="-128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2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Địa Trung Hải</a:t>
            </a:r>
          </a:p>
        </p:txBody>
      </p:sp>
      <p:sp>
        <p:nvSpPr>
          <p:cNvPr id="80" name="Rectangle 19"/>
          <p:cNvSpPr>
            <a:spLocks noChangeArrowheads="1"/>
          </p:cNvSpPr>
          <p:nvPr/>
        </p:nvSpPr>
        <p:spPr bwMode="auto">
          <a:xfrm>
            <a:off x="68263" y="50641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216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957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73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</p:grpSp>
      <p:sp>
        <p:nvSpPr>
          <p:cNvPr id="4408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4091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087563" y="1927225"/>
            <a:ext cx="6054725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   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Địa danh</a:t>
            </a:r>
          </a:p>
        </p:txBody>
      </p:sp>
      <p:sp>
        <p:nvSpPr>
          <p:cNvPr id="6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4094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44095" name="Text Box 57"/>
          <p:cNvSpPr txBox="1">
            <a:spLocks noChangeArrowheads="1"/>
          </p:cNvSpPr>
          <p:nvPr/>
        </p:nvSpPr>
        <p:spPr bwMode="auto">
          <a:xfrm>
            <a:off x="8743950" y="64357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985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8016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latin typeface="Times" charset="0"/>
              </a:rPr>
              <a:t>10 ĐỊA DANH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3886200" y="2674938"/>
            <a:ext cx="4083050" cy="3192462"/>
            <a:chOff x="2448" y="1685"/>
            <a:chExt cx="2343" cy="2011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542" y="1685"/>
              <a:ext cx="2249" cy="1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TỪ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ĐẾN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BÊ-E-SÊ-BA</a:t>
              </a:r>
              <a:r>
                <a:rPr lang="ja-JP" altLang="en-US" sz="3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endPara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</p:grp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490538" y="5638800"/>
            <a:ext cx="1146175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Các Quan Xét 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250" name="Oval 74"/>
          <p:cNvSpPr>
            <a:spLocks noChangeArrowheads="1"/>
          </p:cNvSpPr>
          <p:nvPr/>
        </p:nvSpPr>
        <p:spPr bwMode="auto">
          <a:xfrm rot="1740000">
            <a:off x="1643063" y="1038225"/>
            <a:ext cx="808037" cy="3405188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0224" name="Rectangle 48"/>
          <p:cNvSpPr>
            <a:spLocks noChangeArrowheads="1"/>
          </p:cNvSpPr>
          <p:nvPr/>
        </p:nvSpPr>
        <p:spPr bwMode="auto">
          <a:xfrm rot="18000000">
            <a:off x="210344" y="2359819"/>
            <a:ext cx="36877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VÙNG ĐẤT</a:t>
            </a:r>
          </a:p>
        </p:txBody>
      </p: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431800" y="5367338"/>
            <a:ext cx="1252538" cy="98742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5114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45116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511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45119" name="Text Box 57"/>
          <p:cNvSpPr txBox="1">
            <a:spLocks noChangeArrowheads="1"/>
          </p:cNvSpPr>
          <p:nvPr/>
        </p:nvSpPr>
        <p:spPr bwMode="auto">
          <a:xfrm>
            <a:off x="8743950" y="64214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5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957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657600" y="3983038"/>
            <a:ext cx="3352800" cy="1754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BỐI CẢNH CỦA HÀNH ĐỘNG</a:t>
            </a:r>
          </a:p>
        </p:txBody>
      </p:sp>
      <p:sp>
        <p:nvSpPr>
          <p:cNvPr id="46123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46125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6127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1938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BÂY GIỜ…</a:t>
            </a:r>
          </a:p>
          <a:p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ĐỂ ÔN BÀI NHANH...</a:t>
            </a:r>
          </a:p>
        </p:txBody>
      </p:sp>
      <p:sp>
        <p:nvSpPr>
          <p:cNvPr id="47111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47113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7115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48139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48141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814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4916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49164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916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0187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50189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019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1212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51214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121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11350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1935163" y="865188"/>
            <a:ext cx="1209675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2238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52240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224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10953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12366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3263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53265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3267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825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9715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Ê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2"/>
              <a:gd name="T19" fmla="*/ 0 h 896"/>
              <a:gd name="T20" fmla="*/ 592 w 592"/>
              <a:gd name="T21" fmla="*/ 896 h 8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16"/>
              <a:gd name="T40" fmla="*/ 0 h 793"/>
              <a:gd name="T41" fmla="*/ 1816 w 1816"/>
              <a:gd name="T42" fmla="*/ 793 h 7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97"/>
              <a:gd name="T19" fmla="*/ 0 h 749"/>
              <a:gd name="T20" fmla="*/ 897 w 897"/>
              <a:gd name="T21" fmla="*/ 749 h 7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476"/>
              <a:gd name="T20" fmla="*/ 172 w 172"/>
              <a:gd name="T21" fmla="*/ 476 h 4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65"/>
              <a:gd name="T73" fmla="*/ 0 h 960"/>
              <a:gd name="T74" fmla="*/ 565 w 565"/>
              <a:gd name="T75" fmla="*/ 960 h 96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8"/>
              <a:gd name="T16" fmla="*/ 0 h 88"/>
              <a:gd name="T17" fmla="*/ 328 w 328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236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CÁC LÝ DO CẦN MỘT BẢN ĐỒ!</a:t>
            </a:r>
          </a:p>
        </p:txBody>
      </p:sp>
      <p:sp>
        <p:nvSpPr>
          <p:cNvPr id="8248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95250" y="465138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250" name="Text Box 80"/>
          <p:cNvSpPr txBox="1">
            <a:spLocks noChangeArrowheads="1"/>
          </p:cNvSpPr>
          <p:nvPr/>
        </p:nvSpPr>
        <p:spPr bwMode="auto">
          <a:xfrm>
            <a:off x="6986588" y="632460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8251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1080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94550" y="5111750"/>
            <a:ext cx="1168400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54288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54290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429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1849438" y="992188"/>
            <a:ext cx="12017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966788" y="1512888"/>
            <a:ext cx="49530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(ĐỊA TRUNG HẢI)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(SÔNG Ơ-PHƠ-RÁT)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5041900" y="5659438"/>
            <a:ext cx="35337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(VỊNH BA-TƯ)</a:t>
            </a:r>
          </a:p>
        </p:txBody>
      </p:sp>
      <p:sp>
        <p:nvSpPr>
          <p:cNvPr id="55314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55316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531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430713" y="2649538"/>
            <a:ext cx="8524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1906588" y="1006475"/>
            <a:ext cx="1095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6337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56339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634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530725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1079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7362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57364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736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9445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8389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58391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839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958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9413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59415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59417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930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>
            <a:solidFill>
              <a:srgbClr val="FAF2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0436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60438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044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1462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61464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146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8747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871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2487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62489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249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173913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930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895725" y="3130550"/>
            <a:ext cx="303847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SÔNG GIÔ-ĐANH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968375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4317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3518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63520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352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157288"/>
            <a:ext cx="6977062" cy="464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</a:rPr>
              <a:t>CẦM</a:t>
            </a:r>
          </a:p>
          <a:p>
            <a:r>
              <a:rPr lang="en-US" sz="4000" b="1">
                <a:solidFill>
                  <a:srgbClr val="00FF00"/>
                </a:solidFill>
              </a:rPr>
              <a:t> MỘT</a:t>
            </a:r>
          </a:p>
          <a:p>
            <a:r>
              <a:rPr lang="en-US" sz="4000" b="1">
                <a:solidFill>
                  <a:srgbClr val="00FF00"/>
                </a:solidFill>
              </a:rPr>
              <a:t>MẢNH</a:t>
            </a:r>
          </a:p>
          <a:p>
            <a:r>
              <a:rPr lang="en-US" sz="4000" b="1">
                <a:solidFill>
                  <a:srgbClr val="00FF00"/>
                </a:solidFill>
              </a:rPr>
              <a:t>GIẤY</a:t>
            </a:r>
          </a:p>
          <a:p>
            <a:endParaRPr lang="en-US" sz="3600">
              <a:solidFill>
                <a:srgbClr val="00FF00"/>
              </a:solidFill>
            </a:endParaRPr>
          </a:p>
          <a:p>
            <a:r>
              <a:rPr lang="en-US" sz="4600">
                <a:solidFill>
                  <a:srgbClr val="FAFD00"/>
                </a:solidFill>
              </a:rPr>
              <a:t>ĐẶT NẰM NGANG VÀ XẾP LẠI LÀM ĐÔI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9223" name="Picture 16" descr="DCP_0123.JPG                                                   000179EBMAGNUM                         B64EDBC4: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7" descr="DCP_0122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9227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1313" y="11113"/>
            <a:ext cx="7059612" cy="50323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solidFill>
                  <a:srgbClr val="FFFF00"/>
                </a:solidFill>
              </a:rPr>
              <a:t>TRỢ GIÚP HỌC TẬP #03a; (thêm một trang #03b)</a:t>
            </a: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68263" y="50641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9230" name="Text Box 80"/>
          <p:cNvSpPr txBox="1">
            <a:spLocks noChangeArrowheads="1"/>
          </p:cNvSpPr>
          <p:nvPr/>
        </p:nvSpPr>
        <p:spPr bwMode="auto">
          <a:xfrm>
            <a:off x="6986588" y="6324600"/>
            <a:ext cx="2243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985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453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64537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453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985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65562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65564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556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327900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1011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6658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66590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659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8366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67614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67617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761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8255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6524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8641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68643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8645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1093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69666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3228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69669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0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9671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9715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069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70694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069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12176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720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71722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1724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028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135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892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01900" y="5668963"/>
            <a:ext cx="8509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1135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6651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46413" y="2478088"/>
            <a:ext cx="47466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2742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72744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274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8905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9858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13025" y="3613150"/>
            <a:ext cx="7747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646363" y="2987675"/>
            <a:ext cx="496887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3768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73770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377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963988"/>
            <a:ext cx="3402012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</a:rPr>
              <a:t>TẠO HAI NẾP GẤP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pic>
        <p:nvPicPr>
          <p:cNvPr id="10250" name="Picture 14" descr="DCP_0125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5" descr="DCP_0126.JPG                                                   00000013KODAK DC4800                   B6B44CF0: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074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</a:rPr>
              <a:t>GẬP LẠI THÊM 1 LẦN</a:t>
            </a:r>
          </a:p>
        </p:txBody>
      </p:sp>
      <p:sp>
        <p:nvSpPr>
          <p:cNvPr id="10254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0256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22238" y="477838"/>
            <a:ext cx="1733550" cy="1014412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025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9572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02076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7762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4796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74798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480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0556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9699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1979613" y="977900"/>
            <a:ext cx="9842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76287" cy="582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5823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75825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5827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10343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76846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7684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1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685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 Ơ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7334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54062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FAF200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77875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77877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787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S.Ơ.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18363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1966913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41313" y="438150"/>
            <a:ext cx="16240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2003425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</p:grpSp>
      <p:sp>
        <p:nvSpPr>
          <p:cNvPr id="78910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78913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914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76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891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78917" name="Text Box 57"/>
          <p:cNvSpPr txBox="1">
            <a:spLocks noChangeArrowheads="1"/>
          </p:cNvSpPr>
          <p:nvPr/>
        </p:nvSpPr>
        <p:spPr bwMode="auto">
          <a:xfrm>
            <a:off x="8743950" y="64357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9985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latin typeface="Times" charset="0"/>
              </a:rPr>
              <a:t>10 ĐỊA DANH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rgbClr val="9999FF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196057" y="2389981"/>
            <a:ext cx="36877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VÙNG ĐẤT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67"/>
          <p:cNvGrpSpPr>
            <a:grpSpLocks/>
          </p:cNvGrpSpPr>
          <p:nvPr/>
        </p:nvGrpSpPr>
        <p:grpSpPr bwMode="auto">
          <a:xfrm>
            <a:off x="3886200" y="3533775"/>
            <a:ext cx="2800350" cy="2362200"/>
            <a:chOff x="2448" y="2226"/>
            <a:chExt cx="1584" cy="1488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1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TỪ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ĐẾN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BÊ-E-SÊ-BA</a:t>
              </a:r>
              <a:r>
                <a:rPr lang="ja-JP" altLang="en-US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”</a:t>
              </a:r>
              <a:endPara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2132806" y="3201194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374650" y="5546725"/>
            <a:ext cx="1155700" cy="585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Các Quan Xét 20:1</a:t>
            </a:r>
          </a:p>
        </p:txBody>
      </p:sp>
      <p:sp>
        <p:nvSpPr>
          <p:cNvPr id="79929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79931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7993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S.Ơ.</a:t>
            </a:r>
          </a:p>
        </p:txBody>
      </p:sp>
      <p:sp>
        <p:nvSpPr>
          <p:cNvPr id="13210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3210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0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BG</a:t>
            </a:r>
          </a:p>
        </p:txBody>
      </p:sp>
      <p:sp>
        <p:nvSpPr>
          <p:cNvPr id="13211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32111" name="Rectangle 15"/>
          <p:cNvSpPr>
            <a:spLocks noChangeArrowheads="1"/>
          </p:cNvSpPr>
          <p:nvPr/>
        </p:nvSpPr>
        <p:spPr bwMode="auto">
          <a:xfrm>
            <a:off x="2020888" y="992188"/>
            <a:ext cx="11620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3211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3211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3211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1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2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3212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3212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23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32124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25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32126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27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28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32129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30" name="Rectangle 34"/>
          <p:cNvSpPr>
            <a:spLocks noChangeArrowheads="1"/>
          </p:cNvSpPr>
          <p:nvPr/>
        </p:nvSpPr>
        <p:spPr bwMode="auto">
          <a:xfrm>
            <a:off x="2686050" y="3078163"/>
            <a:ext cx="417513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32131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32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33" name="Rectangle 37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32134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35" name="Rectangle 39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132136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32137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132138" name="Rectangle 42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3581400" y="3514725"/>
            <a:ext cx="3352800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BỐI CẢNH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CỦA HÀNH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ĐỘNG!</a:t>
            </a:r>
            <a:r>
              <a:rPr lang="ja-JP" alt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39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32147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76</a:t>
            </a: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8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094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3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05075" y="2282825"/>
            <a:ext cx="5029200" cy="1920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GIỜ LÀ LÝ DO CHO TẤT CẢ ĐIỀU NÀY...</a:t>
            </a:r>
          </a:p>
        </p:txBody>
      </p:sp>
      <p:sp>
        <p:nvSpPr>
          <p:cNvPr id="81925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81927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192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315913" y="427038"/>
            <a:ext cx="1549400" cy="1006475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XÂY DỰNG BỐI CẢNH</a:t>
            </a:r>
          </a:p>
        </p:txBody>
      </p:sp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754313" y="4760913"/>
            <a:ext cx="1825625" cy="12446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19" name="Picture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17"/>
          <a:stretch>
            <a:fillRect/>
          </a:stretch>
        </p:blipFill>
        <p:spPr bwMode="auto">
          <a:xfrm>
            <a:off x="6337300" y="4418013"/>
            <a:ext cx="2536825" cy="1597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4302125" y="4132263"/>
            <a:ext cx="2470150" cy="1322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Từ miền Bắc phì nhiêu đến miền Nam hoang mạc…</a:t>
            </a:r>
          </a:p>
        </p:txBody>
      </p:sp>
      <p:sp>
        <p:nvSpPr>
          <p:cNvPr id="82962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S.Ơ.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422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G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2865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2"/>
              <a:gd name="T19" fmla="*/ 0 h 896"/>
              <a:gd name="T20" fmla="*/ 592 w 592"/>
              <a:gd name="T21" fmla="*/ 896 h 8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16"/>
              <a:gd name="T40" fmla="*/ 0 h 793"/>
              <a:gd name="T41" fmla="*/ 1816 w 1816"/>
              <a:gd name="T42" fmla="*/ 793 h 7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97"/>
              <a:gd name="T19" fmla="*/ 0 h 749"/>
              <a:gd name="T20" fmla="*/ 897 w 897"/>
              <a:gd name="T21" fmla="*/ 749 h 7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476"/>
              <a:gd name="T20" fmla="*/ 172 w 172"/>
              <a:gd name="T21" fmla="*/ 476 h 4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65"/>
              <a:gd name="T73" fmla="*/ 0 h 960"/>
              <a:gd name="T74" fmla="*/ 565 w 565"/>
              <a:gd name="T75" fmla="*/ 960 h 96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8"/>
              <a:gd name="T16" fmla="*/ 0 h 88"/>
              <a:gd name="T17" fmla="*/ 328 w 328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84021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767138" y="3482975"/>
            <a:ext cx="2744787" cy="267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…bạn  sẽ 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xây dựng bối cảnh</a:t>
            </a:r>
            <a:r>
              <a:rPr lang="ja-JP" alt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trong tâm trí mình cho một vở kịch Kinh Thánh vĩ đại!</a:t>
            </a:r>
          </a:p>
        </p:txBody>
      </p:sp>
      <p:sp>
        <p:nvSpPr>
          <p:cNvPr id="84024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4026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1275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1276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1278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95250" y="3143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1280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11281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ER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VBT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SG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BĐ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9715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ĐTH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BC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86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CB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11187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 dirty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NS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92"/>
              <a:gd name="T19" fmla="*/ 0 h 896"/>
              <a:gd name="T20" fmla="*/ 592 w 592"/>
              <a:gd name="T21" fmla="*/ 896 h 8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816"/>
              <a:gd name="T40" fmla="*/ 0 h 793"/>
              <a:gd name="T41" fmla="*/ 1816 w 1816"/>
              <a:gd name="T42" fmla="*/ 793 h 79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97"/>
              <a:gd name="T19" fmla="*/ 0 h 749"/>
              <a:gd name="T20" fmla="*/ 897 w 897"/>
              <a:gd name="T21" fmla="*/ 749 h 74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476"/>
              <a:gd name="T20" fmla="*/ 172 w 172"/>
              <a:gd name="T21" fmla="*/ 476 h 4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65"/>
              <a:gd name="T73" fmla="*/ 0 h 960"/>
              <a:gd name="T74" fmla="*/ 565 w 565"/>
              <a:gd name="T75" fmla="*/ 960 h 96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8"/>
              <a:gd name="T16" fmla="*/ 0 h 88"/>
              <a:gd name="T17" fmla="*/ 328 w 328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>
            <a:solidFill>
              <a:srgbClr val="FFFA35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85033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228850" y="1377950"/>
            <a:ext cx="2763838" cy="1343025"/>
            <a:chOff x="2412" y="2052"/>
            <a:chExt cx="1741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110" name="Rectangle 64"/>
            <p:cNvSpPr>
              <a:spLocks noChangeArrowheads="1"/>
            </p:cNvSpPr>
            <p:nvPr/>
          </p:nvSpPr>
          <p:spPr bwMode="auto">
            <a:xfrm>
              <a:off x="2494" y="2078"/>
              <a:ext cx="76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SÁNG TẠO</a:t>
              </a: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4701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961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ÁP-RA-HAM</a:t>
              </a:r>
              <a:endParaRPr lang="en-US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7495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100" name="Rectangle 76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 GIÔ-SÉP</a:t>
              </a: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041650" y="23939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95" name="Rectangle 82"/>
            <p:cNvSpPr>
              <a:spLocks noChangeArrowheads="1"/>
            </p:cNvSpPr>
            <p:nvPr/>
          </p:nvSpPr>
          <p:spPr bwMode="auto">
            <a:xfrm>
              <a:off x="2610" y="2078"/>
              <a:ext cx="5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MÔI-SE</a:t>
              </a: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308350" y="26987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90" name="Rectangle 88"/>
            <p:cNvSpPr>
              <a:spLocks noChangeArrowheads="1"/>
            </p:cNvSpPr>
            <p:nvPr/>
          </p:nvSpPr>
          <p:spPr bwMode="auto">
            <a:xfrm>
              <a:off x="2562" y="2078"/>
              <a:ext cx="6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GIÔ-SUÊ</a:t>
              </a: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506788" y="3003550"/>
            <a:ext cx="2844800" cy="1343025"/>
            <a:chOff x="2361" y="2052"/>
            <a:chExt cx="1792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85" name="Rectangle 94"/>
            <p:cNvSpPr>
              <a:spLocks noChangeArrowheads="1"/>
            </p:cNvSpPr>
            <p:nvPr/>
          </p:nvSpPr>
          <p:spPr bwMode="auto">
            <a:xfrm>
              <a:off x="2361" y="2078"/>
              <a:ext cx="10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600" b="1" i="0">
                  <a:solidFill>
                    <a:srgbClr val="790015"/>
                  </a:solidFill>
                  <a:latin typeface="Helvetica" charset="0"/>
                </a:rPr>
                <a:t>VÔ CHÍNH PHỦ</a:t>
              </a: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3879850" y="3321050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80" name="Rectangle 100"/>
            <p:cNvSpPr>
              <a:spLocks noChangeArrowheads="1"/>
            </p:cNvSpPr>
            <p:nvPr/>
          </p:nvSpPr>
          <p:spPr bwMode="auto">
            <a:xfrm>
              <a:off x="2450" y="2078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HOÀNG GIA</a:t>
              </a: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121150" y="3676650"/>
            <a:ext cx="2763838" cy="1343025"/>
            <a:chOff x="2412" y="2052"/>
            <a:chExt cx="1741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75" name="Rectangle 106"/>
            <p:cNvSpPr>
              <a:spLocks noChangeArrowheads="1"/>
            </p:cNvSpPr>
            <p:nvPr/>
          </p:nvSpPr>
          <p:spPr bwMode="auto">
            <a:xfrm>
              <a:off x="2532" y="2078"/>
              <a:ext cx="66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LƯU ĐÀY</a:t>
              </a: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425950" y="4011613"/>
            <a:ext cx="2760663" cy="1333500"/>
            <a:chOff x="2652" y="2271"/>
            <a:chExt cx="1739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85071" name="Rectangle 112"/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latin typeface="Helvetica" charset="0"/>
                </a:rPr>
                <a:t>YÊN LẶNG</a:t>
              </a: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grpSp>
          <p:nvGrpSpPr>
            <p:cNvPr id="85063" name="Group 117"/>
            <p:cNvGrpSpPr>
              <a:grpSpLocks/>
            </p:cNvGrpSpPr>
            <p:nvPr/>
          </p:nvGrpSpPr>
          <p:grpSpPr bwMode="auto">
            <a:xfrm>
              <a:off x="4036" y="130"/>
              <a:ext cx="799" cy="283"/>
              <a:chOff x="3065" y="3101"/>
              <a:chExt cx="626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pitchFamily="-111" charset="0"/>
                    <a:ea typeface="ＭＳ Ｐゴシック" pitchFamily="-111" charset="-128"/>
                    <a:cs typeface="+mn-cs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-111" charset="0"/>
                  <a:ea typeface="ＭＳ Ｐゴシック" pitchFamily="-111" charset="-128"/>
                  <a:cs typeface="+mn-cs"/>
                </a:endParaRPr>
              </a:p>
            </p:txBody>
          </p:sp>
          <p:sp>
            <p:nvSpPr>
              <p:cNvPr id="85067" name="Rectangle 119"/>
              <p:cNvSpPr>
                <a:spLocks noChangeArrowheads="1"/>
              </p:cNvSpPr>
              <p:nvPr/>
            </p:nvSpPr>
            <p:spPr bwMode="auto">
              <a:xfrm>
                <a:off x="3065" y="3101"/>
                <a:ext cx="62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latin typeface="Helvetica" charset="0"/>
                  </a:rPr>
                  <a:t>GIÊ-XU</a:t>
                </a: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  <a:ea typeface="+mn-ea"/>
                <a:cs typeface="+mn-cs"/>
              </a:endParaRPr>
            </a:p>
          </p:txBody>
        </p:sp>
      </p:grpSp>
      <p:sp>
        <p:nvSpPr>
          <p:cNvPr id="85055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85057" name="Text Box 1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24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5059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+mn-cs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841625" y="1408113"/>
            <a:ext cx="5756275" cy="415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GIỜ ĐẾN LƯỢT BẠN… TỰ LẬP TRONG TÂM TRÍ MÌNH MỘT BẢN ĐỒ VÙNG CẬN ĐÔNG CỔ ĐẠI!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261938" y="5913438"/>
            <a:ext cx="6991350" cy="423862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0">
                <a:solidFill>
                  <a:srgbClr val="FFFF00"/>
                </a:solidFill>
              </a:rPr>
              <a:t>CÁC BẢN ĐỒ HOÀN CHỈNH Ở TRỢ GIÚP HỌC TẬP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6028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MIKE HEAD REVERSED - PHT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217488" y="1620838"/>
            <a:ext cx="91392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                  •Một ý tưởng gọi là </a:t>
            </a:r>
            <a:r>
              <a:rPr lang="ja-JP" altLang="en-US" sz="2400" b="1" i="0">
                <a:solidFill>
                  <a:srgbClr val="1EAFCC"/>
                </a:solidFill>
              </a:rPr>
              <a:t>“</a:t>
            </a:r>
            <a:r>
              <a:rPr lang="en-US" sz="2400" b="1" i="0">
                <a:solidFill>
                  <a:srgbClr val="1EAFCC"/>
                </a:solidFill>
              </a:rPr>
              <a:t>Hồ sơ Kinh Thánh</a:t>
            </a:r>
            <a:r>
              <a:rPr lang="ja-JP" altLang="en-US" sz="2400" b="1" i="0">
                <a:solidFill>
                  <a:srgbClr val="1EAFCC"/>
                </a:solidFill>
              </a:rPr>
              <a:t>”</a:t>
            </a:r>
            <a:endParaRPr lang="en-US" sz="2400" b="1" i="0">
              <a:solidFill>
                <a:srgbClr val="FFCC18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•</a:t>
            </a:r>
            <a:r>
              <a:rPr lang="en-US" sz="2400" b="1" i="0">
                <a:solidFill>
                  <a:srgbClr val="1EAFCC"/>
                </a:solidFill>
              </a:rPr>
              <a:t>Chìa Khóa Tâm Trí </a:t>
            </a:r>
            <a:r>
              <a:rPr lang="en-US" sz="2400" b="1" i="0">
                <a:solidFill>
                  <a:srgbClr val="FFCC18"/>
                </a:solidFill>
              </a:rPr>
              <a:t>để mở </a:t>
            </a:r>
            <a:r>
              <a:rPr lang="ja-JP" altLang="en-US" sz="2400" b="1" i="0">
                <a:solidFill>
                  <a:srgbClr val="FFCC18"/>
                </a:solidFill>
              </a:rPr>
              <a:t>“</a:t>
            </a:r>
            <a:r>
              <a:rPr lang="en-US" sz="2400" b="1" i="0">
                <a:solidFill>
                  <a:srgbClr val="FFCC18"/>
                </a:solidFill>
              </a:rPr>
              <a:t>Hồ sơ Kinh Thánh</a:t>
            </a:r>
            <a:r>
              <a:rPr lang="ja-JP" altLang="en-US" sz="2400" b="1" i="0">
                <a:solidFill>
                  <a:srgbClr val="FFCC18"/>
                </a:solidFill>
              </a:rPr>
              <a:t>”</a:t>
            </a:r>
            <a:r>
              <a:rPr lang="en-US" sz="2400" b="1" i="0">
                <a:solidFill>
                  <a:srgbClr val="FFCC18"/>
                </a:solidFill>
              </a:rPr>
              <a:t>…S 7 Y G</a:t>
            </a: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</a:rPr>
              <a:t>•</a:t>
            </a:r>
            <a:r>
              <a:rPr lang="en-US" sz="2400" b="1" i="0">
                <a:solidFill>
                  <a:srgbClr val="1EAFCC"/>
                </a:solidFill>
              </a:rPr>
              <a:t>Bản Đồ Tâm Trí</a:t>
            </a:r>
            <a:r>
              <a:rPr lang="en-US" sz="2400" b="1" i="0">
                <a:solidFill>
                  <a:srgbClr val="FFCC18"/>
                </a:solidFill>
              </a:rPr>
              <a:t> để xác định các sự kiện KT quan trọng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660650"/>
            <a:ext cx="8307388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4131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624263"/>
            <a:ext cx="8247063" cy="101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</a:rPr>
              <a:t>•Cốt lõi </a:t>
            </a:r>
            <a:r>
              <a:rPr lang="ja-JP" altLang="en-US" sz="2400" b="1" i="0">
                <a:solidFill>
                  <a:srgbClr val="FFEA18"/>
                </a:solidFill>
              </a:rPr>
              <a:t>“</a:t>
            </a:r>
            <a:r>
              <a:rPr lang="en-US" sz="2400" b="1" i="0">
                <a:solidFill>
                  <a:srgbClr val="FFEA18"/>
                </a:solidFill>
              </a:rPr>
              <a:t>CÂU CHUYỆN</a:t>
            </a:r>
            <a:r>
              <a:rPr lang="ja-JP" altLang="en-US" sz="2400" b="1" i="0">
                <a:solidFill>
                  <a:srgbClr val="FFEA18"/>
                </a:solidFill>
              </a:rPr>
              <a:t>”</a:t>
            </a:r>
            <a:r>
              <a:rPr lang="en-US" sz="2400" b="1" i="0">
                <a:solidFill>
                  <a:srgbClr val="FFEA18"/>
                </a:solidFill>
              </a:rPr>
              <a:t> KT: </a:t>
            </a:r>
            <a:r>
              <a:rPr lang="ja-JP" altLang="en-US" sz="2400" b="1" i="0">
                <a:solidFill>
                  <a:srgbClr val="43F22C"/>
                </a:solidFill>
              </a:rPr>
              <a:t>“</a:t>
            </a:r>
            <a:r>
              <a:rPr lang="en-US" sz="2400" b="1" i="0">
                <a:solidFill>
                  <a:srgbClr val="43F22C"/>
                </a:solidFill>
              </a:rPr>
              <a:t>Bảng Niên Đại Nhanh</a:t>
            </a:r>
            <a:r>
              <a:rPr lang="ja-JP" altLang="en-US" sz="2400" b="1" i="0">
                <a:solidFill>
                  <a:srgbClr val="43F22C"/>
                </a:solidFill>
              </a:rPr>
              <a:t>”</a:t>
            </a:r>
            <a:r>
              <a:rPr lang="en-US" sz="2400" b="1" i="0">
                <a:solidFill>
                  <a:srgbClr val="FFEA18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</a:endParaRP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412750" y="3544888"/>
            <a:ext cx="7986713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730500" y="228600"/>
            <a:ext cx="61087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40404"/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0A1E"/>
                </a:solidFill>
                <a:latin typeface="Lucida Grande" charset="0"/>
              </a:rPr>
              <a:t>Đ</a:t>
            </a:r>
            <a:r>
              <a:rPr lang="en-US" b="1">
                <a:solidFill>
                  <a:srgbClr val="FF0A1E"/>
                </a:solidFill>
              </a:rPr>
              <a:t>ến bây giờ,với Kinh Thánh…Căn Bản, bạn </a:t>
            </a:r>
            <a:r>
              <a:rPr lang="en-US" b="1">
                <a:solidFill>
                  <a:srgbClr val="FF0A1E"/>
                </a:solidFill>
                <a:latin typeface="Lucida Grande" charset="0"/>
              </a:rPr>
              <a:t>đ</a:t>
            </a:r>
            <a:r>
              <a:rPr lang="en-US" b="1">
                <a:solidFill>
                  <a:srgbClr val="FF0A1E"/>
                </a:solidFill>
              </a:rPr>
              <a:t>ã có trong suy ngh</a:t>
            </a:r>
            <a:r>
              <a:rPr lang="en-US" b="1">
                <a:solidFill>
                  <a:srgbClr val="FF0A1E"/>
                </a:solidFill>
                <a:latin typeface="Lucida Grande" charset="0"/>
              </a:rPr>
              <a:t>ĩ của mình</a:t>
            </a:r>
            <a:r>
              <a:rPr lang="en-US" b="1">
                <a:solidFill>
                  <a:srgbClr val="FF0A1E"/>
                </a:solidFill>
              </a:rPr>
              <a:t>…</a:t>
            </a:r>
          </a:p>
        </p:txBody>
      </p:sp>
      <p:sp>
        <p:nvSpPr>
          <p:cNvPr id="87051" name="Text Box 57"/>
          <p:cNvSpPr txBox="1">
            <a:spLocks noChangeArrowheads="1"/>
          </p:cNvSpPr>
          <p:nvPr/>
        </p:nvSpPr>
        <p:spPr bwMode="auto">
          <a:xfrm>
            <a:off x="8743950" y="64214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Where is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that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place, anyway?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981200" y="1771650"/>
            <a:ext cx="63627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r>
              <a:rPr lang="en-US" sz="6000" b="1">
                <a:solidFill>
                  <a:srgbClr val="FAFD00"/>
                </a:solidFill>
                <a:latin typeface="Times" charset="0"/>
              </a:rPr>
              <a:t>Bảng Niên Đại Nhanh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6300788" y="2819400"/>
            <a:ext cx="4508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rgbClr val="FAFD00"/>
                </a:solidFill>
                <a:latin typeface="Times" charset="0"/>
              </a:rPr>
              <a:t>©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66888" y="39258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1A0004"/>
                  </a:outerShdw>
                </a:effectLst>
                <a:latin typeface="Comic Sans MS" pitchFamily="-111" charset="0"/>
                <a:ea typeface="ＭＳ Ｐゴシック" pitchFamily="-111" charset="-128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Cuối cùng bạn sẽ biết nơi đó ở đâu!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8807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41312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109538" y="423863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88073" name="Text Box 57"/>
          <p:cNvSpPr txBox="1">
            <a:spLocks noChangeArrowheads="1"/>
          </p:cNvSpPr>
          <p:nvPr/>
        </p:nvSpPr>
        <p:spPr bwMode="auto">
          <a:xfrm>
            <a:off x="8743950" y="64214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3" descr="untitl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144000" cy="683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WordArt 29"/>
          <p:cNvSpPr>
            <a:spLocks noChangeArrowheads="1" noChangeShapeType="1" noTextEdit="1"/>
          </p:cNvSpPr>
          <p:nvPr/>
        </p:nvSpPr>
        <p:spPr bwMode="auto">
          <a:xfrm rot="-224769">
            <a:off x="733425" y="623888"/>
            <a:ext cx="7058025" cy="19891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273"/>
              </a:avLst>
            </a:prstTxWarp>
            <a:scene3d>
              <a:camera prst="legacyObliqueBottomRight"/>
              <a:lightRig rig="legacyFlat3" dir="b"/>
            </a:scene3d>
            <a:sp3d extrusionH="430200" prstMaterial="legacyMatte">
              <a:extrusionClr>
                <a:srgbClr val="040404"/>
              </a:extrusionClr>
            </a:sp3d>
          </a:bodyPr>
          <a:lstStyle/>
          <a:p>
            <a:pPr algn="l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  <a:ea typeface="Cooper Black"/>
                <a:cs typeface="Cooper Black"/>
              </a:rPr>
              <a:t>KINH THÁNH...</a:t>
            </a:r>
          </a:p>
        </p:txBody>
      </p:sp>
      <p:sp>
        <p:nvSpPr>
          <p:cNvPr id="738315" name="Rectangle 11"/>
          <p:cNvSpPr>
            <a:spLocks noChangeArrowheads="1"/>
          </p:cNvSpPr>
          <p:nvPr/>
        </p:nvSpPr>
        <p:spPr bwMode="auto">
          <a:xfrm>
            <a:off x="8130892" y="6523752"/>
            <a:ext cx="327308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 i="0">
                <a:solidFill>
                  <a:srgbClr val="FFFFFF"/>
                </a:solidFill>
                <a:latin typeface="VNI-Times" charset="0"/>
              </a:rPr>
              <a:t>84</a:t>
            </a:r>
          </a:p>
        </p:txBody>
      </p:sp>
      <p:sp>
        <p:nvSpPr>
          <p:cNvPr id="20484" name="Text Box 13"/>
          <p:cNvSpPr txBox="1">
            <a:spLocks noChangeArrowheads="1"/>
          </p:cNvSpPr>
          <p:nvPr/>
        </p:nvSpPr>
        <p:spPr bwMode="auto">
          <a:xfrm>
            <a:off x="220663" y="6542088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VNI-Times" charset="0"/>
              </a:rPr>
              <a:t>©2003 TBBMI</a:t>
            </a:r>
          </a:p>
        </p:txBody>
      </p:sp>
      <p:sp>
        <p:nvSpPr>
          <p:cNvPr id="20485" name="WordArt 28"/>
          <p:cNvSpPr>
            <a:spLocks noChangeArrowheads="1" noChangeShapeType="1" noTextEdit="1"/>
          </p:cNvSpPr>
          <p:nvPr/>
        </p:nvSpPr>
        <p:spPr bwMode="auto">
          <a:xfrm rot="-264660">
            <a:off x="1917700" y="2674938"/>
            <a:ext cx="5870575" cy="150018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7606"/>
              </a:avLst>
            </a:prstTxWarp>
          </a:bodyPr>
          <a:lstStyle/>
          <a:p>
            <a:pPr algn="l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4925" dist="177800" dir="2700000" algn="tl" rotWithShape="0">
                    <a:srgbClr val="000000"/>
                  </a:outerShdw>
                </a:effectLst>
                <a:latin typeface="Cooper Black"/>
                <a:ea typeface="Algerian"/>
                <a:cs typeface="Cooper Black"/>
              </a:rPr>
              <a:t>CĂN BẢN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848600" y="2667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</a:rPr>
              <a:t>®</a:t>
            </a:r>
          </a:p>
        </p:txBody>
      </p:sp>
      <p:sp>
        <p:nvSpPr>
          <p:cNvPr id="12" name="Rectangle 30"/>
          <p:cNvSpPr>
            <a:spLocks noChangeArrowheads="1"/>
          </p:cNvSpPr>
          <p:nvPr/>
        </p:nvSpPr>
        <p:spPr bwMode="auto">
          <a:xfrm>
            <a:off x="7583488" y="6526134"/>
            <a:ext cx="74283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en-US" sz="1000" b="1" i="0">
                <a:solidFill>
                  <a:srgbClr val="FFFFFF"/>
                </a:solidFill>
              </a:rPr>
              <a:t>9.65.02.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49288" y="5435600"/>
            <a:ext cx="802322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ko-KR" sz="2000" b="1"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latin typeface="Times New Roman" charset="0"/>
                <a:ea typeface="Gulim" charset="0"/>
                <a:cs typeface="Gulim" charset="0"/>
              </a:rPr>
              <a:t>Phần trình bày  của Hội Kinh Thánh… Căn Bản Toàn Cầu</a:t>
            </a:r>
          </a:p>
          <a:p>
            <a:r>
              <a:rPr lang="en-US" altLang="ko-KR" sz="2000" b="1">
                <a:solidFill>
                  <a:srgbClr val="FAFD00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95000"/>
                    </a:srgbClr>
                  </a:outerShdw>
                </a:effectLst>
                <a:latin typeface="Times New Roman" charset="0"/>
                <a:ea typeface="Gulim" charset="0"/>
                <a:cs typeface="Gulim" charset="0"/>
              </a:rPr>
              <a:t>(The Bible ...Basically International Ministries Inc.), Fort Worth, Texas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106738" y="6137275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i="0" dirty="0">
                <a:solidFill>
                  <a:srgbClr val="FFFB0C"/>
                </a:solidFill>
                <a:latin typeface="Helvetica" pitchFamily="-128" charset="0"/>
                <a:ea typeface="굴림" pitchFamily="34" charset="-127"/>
                <a:cs typeface="ＭＳ Ｐゴシック" charset="0"/>
              </a:rPr>
              <a:t>BibleBasically.org</a:t>
            </a:r>
          </a:p>
        </p:txBody>
      </p:sp>
    </p:spTree>
    <p:extLst>
      <p:ext uri="{BB962C8B-B14F-4D97-AF65-F5344CB8AC3E}">
        <p14:creationId xmlns:p14="http://schemas.microsoft.com/office/powerpoint/2010/main" val="4087721077"/>
      </p:ext>
    </p:extLst>
  </p:cSld>
  <p:clrMapOvr>
    <a:masterClrMapping/>
  </p:clrMapOvr>
  <p:transition xmlns:p14="http://schemas.microsoft.com/office/powerpoint/2010/main" spd="slow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800" b="1" dirty="0" err="1"/>
              <a:t>Kinh Thánh…Căn Bản</a:t>
            </a:r>
            <a:r>
              <a:rPr lang="en-US" sz="2800" b="1" dirty="0"/>
              <a:t>—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05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8259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Tải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Về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Tài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Liệu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 smtClean="0">
                <a:solidFill>
                  <a:srgbClr val="FFFFFF"/>
                </a:solidFill>
                <a:cs typeface="Arial" charset="0"/>
              </a:rPr>
              <a:t>Nghiên</a:t>
            </a:r>
            <a:r>
              <a:rPr lang="en-US" sz="3200" b="1" i="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Cứu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Kinh</a:t>
            </a:r>
            <a:r>
              <a:rPr lang="en-US" sz="3200" b="1" i="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cs typeface="Arial" charset="0"/>
              </a:rPr>
              <a:t>Thánh</a:t>
            </a:r>
            <a:endParaRPr lang="en-US" sz="3200" b="1" i="0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4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6" name="Picture 5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7347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9011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7612063" y="6529388"/>
            <a:ext cx="666750" cy="24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</p:spTree>
  </p:cSld>
  <p:clrMapOvr>
    <a:masterClrMapping/>
  </p:clrMapOvr>
  <p:transition xmlns:p14="http://schemas.microsoft.com/office/powerpoint/2010/main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1" charset="0"/>
              <a:ea typeface="ＭＳ Ｐゴシック" pitchFamily="-111" charset="-128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006475"/>
            <a:ext cx="52578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MỘT: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6 KHU VỰC NƯỚC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646363"/>
            <a:ext cx="60198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HAI: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10 VÙNG ĐẤT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03700"/>
            <a:ext cx="6019800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CÁC KHOẢNG CÁCH TƯƠNG ĐỐI</a:t>
            </a:r>
          </a:p>
        </p:txBody>
      </p:sp>
      <p:sp>
        <p:nvSpPr>
          <p:cNvPr id="12298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2299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12301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09538" y="479425"/>
            <a:ext cx="1733550" cy="1012825"/>
          </a:xfrm>
          <a:prstGeom prst="rect">
            <a:avLst/>
          </a:prstGeom>
          <a:solidFill>
            <a:srgbClr val="740013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>
                <a:solidFill>
                  <a:schemeClr val="tx2"/>
                </a:solidFill>
                <a:latin typeface="Times" charset="0"/>
              </a:rPr>
              <a:t>XÂY DỰNG BỐI CẢNH</a:t>
            </a:r>
          </a:p>
          <a:p>
            <a:pPr algn="l"/>
            <a:endParaRPr lang="en-US" sz="20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12303" name="Text Box 80"/>
          <p:cNvSpPr txBox="1">
            <a:spLocks noChangeArrowheads="1"/>
          </p:cNvSpPr>
          <p:nvPr/>
        </p:nvSpPr>
        <p:spPr bwMode="auto">
          <a:xfrm>
            <a:off x="6918325" y="6310313"/>
            <a:ext cx="224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latin typeface="Arial" charset="0"/>
                <a:cs typeface="Arial" charset="0"/>
              </a:rPr>
              <a:t>Sổ Tay Hướng Dẫn, tr. 15-16</a:t>
            </a:r>
          </a:p>
        </p:txBody>
      </p:sp>
      <p:sp>
        <p:nvSpPr>
          <p:cNvPr id="12304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MS PGothic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C:\My Documents\Assignment\OTB\7.5.02-MAP-SBC 10_03</Template>
  <TotalTime>688</TotalTime>
  <Pages>43</Pages>
  <Words>3054</Words>
  <Application>Microsoft Macintosh PowerPoint</Application>
  <PresentationFormat>On-screen Show (4:3)</PresentationFormat>
  <Paragraphs>1174</Paragraphs>
  <Slides>86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7.5.02-MAP-SBC 10_03</vt:lpstr>
      <vt:lpstr>Blank Presentation</vt:lpstr>
      <vt:lpstr>8_Default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Kinh Thánh…Căn Bản—BibleStudyDownloads.org</vt:lpstr>
      <vt:lpstr>PowerPoint Presentation</vt:lpstr>
    </vt:vector>
  </TitlesOfParts>
  <Company>Paul Bui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Wanda H. Nguyen</dc:creator>
  <cp:keywords/>
  <dc:description/>
  <cp:lastModifiedBy>Rick Griffith</cp:lastModifiedBy>
  <cp:revision>54</cp:revision>
  <cp:lastPrinted>2003-03-25T20:50:53Z</cp:lastPrinted>
  <dcterms:created xsi:type="dcterms:W3CDTF">2003-10-22T05:17:11Z</dcterms:created>
  <dcterms:modified xsi:type="dcterms:W3CDTF">2018-04-23T03:06:19Z</dcterms:modified>
</cp:coreProperties>
</file>