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vml" ContentType="application/vnd.openxmlformats-officedocument.vmlDrawi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embeddings/oleObject1.bin" ContentType="application/vnd.openxmlformats-officedocument.oleObject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57"/>
  </p:notesMasterIdLst>
  <p:handoutMasterIdLst>
    <p:handoutMasterId r:id="rId58"/>
  </p:handoutMasterIdLst>
  <p:sldIdLst>
    <p:sldId id="773" r:id="rId4"/>
    <p:sldId id="327" r:id="rId5"/>
    <p:sldId id="326" r:id="rId6"/>
    <p:sldId id="747" r:id="rId7"/>
    <p:sldId id="772" r:id="rId8"/>
    <p:sldId id="756" r:id="rId9"/>
    <p:sldId id="505" r:id="rId10"/>
    <p:sldId id="339" r:id="rId11"/>
    <p:sldId id="543" r:id="rId12"/>
    <p:sldId id="547" r:id="rId13"/>
    <p:sldId id="335" r:id="rId14"/>
    <p:sldId id="336" r:id="rId15"/>
    <p:sldId id="337" r:id="rId16"/>
    <p:sldId id="338" r:id="rId17"/>
    <p:sldId id="504" r:id="rId18"/>
    <p:sldId id="342" r:id="rId19"/>
    <p:sldId id="488" r:id="rId20"/>
    <p:sldId id="751" r:id="rId21"/>
    <p:sldId id="464" r:id="rId22"/>
    <p:sldId id="480" r:id="rId23"/>
    <p:sldId id="761" r:id="rId24"/>
    <p:sldId id="764" r:id="rId25"/>
    <p:sldId id="711" r:id="rId26"/>
    <p:sldId id="753" r:id="rId27"/>
    <p:sldId id="465" r:id="rId28"/>
    <p:sldId id="771" r:id="rId29"/>
    <p:sldId id="769" r:id="rId30"/>
    <p:sldId id="770" r:id="rId31"/>
    <p:sldId id="346" r:id="rId32"/>
    <p:sldId id="578" r:id="rId33"/>
    <p:sldId id="348" r:id="rId34"/>
    <p:sldId id="762" r:id="rId35"/>
    <p:sldId id="350" r:id="rId36"/>
    <p:sldId id="351" r:id="rId37"/>
    <p:sldId id="353" r:id="rId38"/>
    <p:sldId id="352" r:id="rId39"/>
    <p:sldId id="354" r:id="rId40"/>
    <p:sldId id="506" r:id="rId41"/>
    <p:sldId id="623" r:id="rId42"/>
    <p:sldId id="633" r:id="rId43"/>
    <p:sldId id="356" r:id="rId44"/>
    <p:sldId id="357" r:id="rId45"/>
    <p:sldId id="358" r:id="rId46"/>
    <p:sldId id="359" r:id="rId47"/>
    <p:sldId id="585" r:id="rId48"/>
    <p:sldId id="361" r:id="rId49"/>
    <p:sldId id="360" r:id="rId50"/>
    <p:sldId id="715" r:id="rId51"/>
    <p:sldId id="755" r:id="rId52"/>
    <p:sldId id="714" r:id="rId53"/>
    <p:sldId id="763" r:id="rId54"/>
    <p:sldId id="774" r:id="rId55"/>
    <p:sldId id="758" r:id="rId56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lnSpc>
        <a:spcPct val="60000"/>
      </a:lnSpc>
      <a:spcBef>
        <a:spcPct val="50000"/>
      </a:spcBef>
      <a:spcAft>
        <a:spcPct val="0"/>
      </a:spcAft>
      <a:defRPr sz="3600" b="1" kern="1200">
        <a:solidFill>
          <a:srgbClr val="DFED5D"/>
        </a:solidFill>
        <a:latin typeface="Comic Sans MS" charset="0"/>
        <a:ea typeface="ＭＳ Ｐゴシック" charset="0"/>
        <a:cs typeface="+mn-cs"/>
      </a:defRPr>
    </a:lvl1pPr>
    <a:lvl2pPr marL="457200" algn="ctr" rtl="0" eaLnBrk="0" fontAlgn="base" hangingPunct="0">
      <a:lnSpc>
        <a:spcPct val="60000"/>
      </a:lnSpc>
      <a:spcBef>
        <a:spcPct val="50000"/>
      </a:spcBef>
      <a:spcAft>
        <a:spcPct val="0"/>
      </a:spcAft>
      <a:defRPr sz="3600" b="1" kern="1200">
        <a:solidFill>
          <a:srgbClr val="DFED5D"/>
        </a:solidFill>
        <a:latin typeface="Comic Sans MS" charset="0"/>
        <a:ea typeface="ＭＳ Ｐゴシック" charset="0"/>
        <a:cs typeface="+mn-cs"/>
      </a:defRPr>
    </a:lvl2pPr>
    <a:lvl3pPr marL="914400" algn="ctr" rtl="0" eaLnBrk="0" fontAlgn="base" hangingPunct="0">
      <a:lnSpc>
        <a:spcPct val="60000"/>
      </a:lnSpc>
      <a:spcBef>
        <a:spcPct val="50000"/>
      </a:spcBef>
      <a:spcAft>
        <a:spcPct val="0"/>
      </a:spcAft>
      <a:defRPr sz="3600" b="1" kern="1200">
        <a:solidFill>
          <a:srgbClr val="DFED5D"/>
        </a:solidFill>
        <a:latin typeface="Comic Sans MS" charset="0"/>
        <a:ea typeface="ＭＳ Ｐゴシック" charset="0"/>
        <a:cs typeface="+mn-cs"/>
      </a:defRPr>
    </a:lvl3pPr>
    <a:lvl4pPr marL="1371600" algn="ctr" rtl="0" eaLnBrk="0" fontAlgn="base" hangingPunct="0">
      <a:lnSpc>
        <a:spcPct val="60000"/>
      </a:lnSpc>
      <a:spcBef>
        <a:spcPct val="50000"/>
      </a:spcBef>
      <a:spcAft>
        <a:spcPct val="0"/>
      </a:spcAft>
      <a:defRPr sz="3600" b="1" kern="1200">
        <a:solidFill>
          <a:srgbClr val="DFED5D"/>
        </a:solidFill>
        <a:latin typeface="Comic Sans MS" charset="0"/>
        <a:ea typeface="ＭＳ Ｐゴシック" charset="0"/>
        <a:cs typeface="+mn-cs"/>
      </a:defRPr>
    </a:lvl4pPr>
    <a:lvl5pPr marL="1828800" algn="ctr" rtl="0" eaLnBrk="0" fontAlgn="base" hangingPunct="0">
      <a:lnSpc>
        <a:spcPct val="60000"/>
      </a:lnSpc>
      <a:spcBef>
        <a:spcPct val="50000"/>
      </a:spcBef>
      <a:spcAft>
        <a:spcPct val="0"/>
      </a:spcAft>
      <a:defRPr sz="3600" b="1" kern="1200">
        <a:solidFill>
          <a:srgbClr val="DFED5D"/>
        </a:solidFill>
        <a:latin typeface="Comic Sans MS" charset="0"/>
        <a:ea typeface="ＭＳ Ｐゴシック" charset="0"/>
        <a:cs typeface="+mn-cs"/>
      </a:defRPr>
    </a:lvl5pPr>
    <a:lvl6pPr marL="2286000" algn="l" defTabSz="457200" rtl="0" eaLnBrk="1" latinLnBrk="0" hangingPunct="1">
      <a:defRPr sz="3600" b="1" kern="1200">
        <a:solidFill>
          <a:srgbClr val="DFED5D"/>
        </a:solidFill>
        <a:latin typeface="Comic Sans MS" charset="0"/>
        <a:ea typeface="ＭＳ Ｐゴシック" charset="0"/>
        <a:cs typeface="+mn-cs"/>
      </a:defRPr>
    </a:lvl6pPr>
    <a:lvl7pPr marL="2743200" algn="l" defTabSz="457200" rtl="0" eaLnBrk="1" latinLnBrk="0" hangingPunct="1">
      <a:defRPr sz="3600" b="1" kern="1200">
        <a:solidFill>
          <a:srgbClr val="DFED5D"/>
        </a:solidFill>
        <a:latin typeface="Comic Sans MS" charset="0"/>
        <a:ea typeface="ＭＳ Ｐゴシック" charset="0"/>
        <a:cs typeface="+mn-cs"/>
      </a:defRPr>
    </a:lvl7pPr>
    <a:lvl8pPr marL="3200400" algn="l" defTabSz="457200" rtl="0" eaLnBrk="1" latinLnBrk="0" hangingPunct="1">
      <a:defRPr sz="3600" b="1" kern="1200">
        <a:solidFill>
          <a:srgbClr val="DFED5D"/>
        </a:solidFill>
        <a:latin typeface="Comic Sans MS" charset="0"/>
        <a:ea typeface="ＭＳ Ｐゴシック" charset="0"/>
        <a:cs typeface="+mn-cs"/>
      </a:defRPr>
    </a:lvl8pPr>
    <a:lvl9pPr marL="3657600" algn="l" defTabSz="457200" rtl="0" eaLnBrk="1" latinLnBrk="0" hangingPunct="1">
      <a:defRPr sz="3600" b="1" kern="1200">
        <a:solidFill>
          <a:srgbClr val="DFED5D"/>
        </a:solidFill>
        <a:latin typeface="Comic Sans MS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CC00"/>
    <a:srgbClr val="66FF33"/>
    <a:srgbClr val="A50021"/>
    <a:srgbClr val="FF0000"/>
    <a:srgbClr val="66FF66"/>
    <a:srgbClr val="006600"/>
    <a:srgbClr val="4B5352"/>
    <a:srgbClr val="FFEA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140" autoAdjust="0"/>
    <p:restoredTop sz="90000" autoAdjust="0"/>
  </p:normalViewPr>
  <p:slideViewPr>
    <p:cSldViewPr snapToGrid="0">
      <p:cViewPr varScale="1">
        <p:scale>
          <a:sx n="80" d="100"/>
          <a:sy n="80" d="100"/>
        </p:scale>
        <p:origin x="-104" y="-576"/>
      </p:cViewPr>
      <p:guideLst>
        <p:guide orient="horz" pos="3866"/>
        <p:guide orient="horz" pos="4235"/>
        <p:guide orient="horz" pos="167"/>
        <p:guide pos="1166"/>
        <p:guide pos="5284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1480"/>
    </p:cViewPr>
  </p:sorterViewPr>
  <p:notesViewPr>
    <p:cSldViewPr snapToGrid="0">
      <p:cViewPr varScale="1">
        <p:scale>
          <a:sx n="34" d="100"/>
          <a:sy n="34" d="100"/>
        </p:scale>
        <p:origin x="-1536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tableStyles" Target="tableStyles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notesMaster" Target="notesMasters/notesMaster1.xml"/><Relationship Id="rId58" Type="http://schemas.openxmlformats.org/officeDocument/2006/relationships/handoutMaster" Target="handoutMasters/handout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25.xml"/><Relationship Id="rId4" Type="http://schemas.openxmlformats.org/officeDocument/2006/relationships/slide" Target="slides/slide27.xml"/><Relationship Id="rId1" Type="http://schemas.openxmlformats.org/officeDocument/2006/relationships/slide" Target="slides/slide19.xml"/><Relationship Id="rId2" Type="http://schemas.openxmlformats.org/officeDocument/2006/relationships/slide" Target="slides/slide2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</a:pPr>
            <a:fld id="{58924917-335B-144F-ABBC-60BCCEEB524E}" type="slidenum">
              <a:rPr lang="en-US" sz="1400" b="0">
                <a:solidFill>
                  <a:schemeClr val="tx1"/>
                </a:solidFill>
                <a:latin typeface="Times" charset="0"/>
              </a:rPr>
              <a:pPr algn="r">
                <a:lnSpc>
                  <a:spcPct val="100000"/>
                </a:lnSpc>
                <a:spcBef>
                  <a:spcPct val="0"/>
                </a:spcBef>
              </a:pPr>
              <a:t>‹#›</a:t>
            </a:fld>
            <a:endParaRPr lang="en-US" sz="1400" b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5982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</a:pPr>
            <a:fld id="{030D55CB-2C6E-B349-8AE5-1E3A87A7D735}" type="slidenum">
              <a:rPr lang="en-US" sz="1400" b="0">
                <a:solidFill>
                  <a:schemeClr val="tx1"/>
                </a:solidFill>
                <a:latin typeface="Times" charset="0"/>
              </a:rPr>
              <a:pPr algn="r">
                <a:lnSpc>
                  <a:spcPct val="100000"/>
                </a:lnSpc>
                <a:spcBef>
                  <a:spcPct val="0"/>
                </a:spcBef>
              </a:pPr>
              <a:t>‹#›</a:t>
            </a:fld>
            <a:endParaRPr lang="en-US" sz="1400" b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4356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05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2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52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The Bible</a:t>
            </a:r>
            <a:r>
              <a:rPr lang="is-IS" dirty="0" smtClean="0">
                <a:latin typeface="Arial" charset="0"/>
                <a:ea typeface="ＭＳ Ｐゴシック" charset="0"/>
                <a:cs typeface="ＭＳ Ｐゴシック" charset="0"/>
              </a:rPr>
              <a:t>…Basically (bb)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352109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551884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78596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455275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397871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1300810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58332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363031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73389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0095689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3493097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546859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6853462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445089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310213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988758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612208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093146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311594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20151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827960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979978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932968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00032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042378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59142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075374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09977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3584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043322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9626833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5611132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5112240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5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6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5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4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65" name="Text Box 41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©2003 TBBMI</a:t>
            </a:r>
          </a:p>
        </p:txBody>
      </p:sp>
      <p:sp>
        <p:nvSpPr>
          <p:cNvPr id="1066" name="Rectangle 42"/>
          <p:cNvSpPr>
            <a:spLocks noChangeArrowheads="1"/>
          </p:cNvSpPr>
          <p:nvPr/>
        </p:nvSpPr>
        <p:spPr bwMode="auto">
          <a:xfrm>
            <a:off x="7561263" y="6515100"/>
            <a:ext cx="727075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7.5.03c.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5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6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45000"/>
                </a:lnSpc>
                <a:spcBef>
                  <a:spcPct val="0"/>
                </a:spcBef>
              </a:pP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grpSp>
          <p:nvGrpSpPr>
            <p:cNvPr id="105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45000"/>
                  </a:lnSpc>
                  <a:spcBef>
                    <a:spcPct val="0"/>
                  </a:spcBef>
                </a:pPr>
                <a:endParaRPr lang="en-US">
                  <a:solidFill>
                    <a:srgbClr val="FFA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lnSpc>
                    <a:spcPct val="45000"/>
                  </a:lnSpc>
                  <a:spcBef>
                    <a:spcPct val="0"/>
                  </a:spcBef>
                </a:pPr>
                <a:endParaRPr lang="en-US">
                  <a:solidFill>
                    <a:srgbClr val="FFA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lnSpc>
                    <a:spcPct val="45000"/>
                  </a:lnSpc>
                  <a:spcBef>
                    <a:spcPct val="0"/>
                  </a:spcBef>
                </a:pPr>
                <a:endParaRPr lang="en-US">
                  <a:solidFill>
                    <a:srgbClr val="FFA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lnSpc>
                    <a:spcPct val="45000"/>
                  </a:lnSpc>
                  <a:spcBef>
                    <a:spcPct val="0"/>
                  </a:spcBef>
                </a:pPr>
                <a:endParaRPr lang="en-US">
                  <a:solidFill>
                    <a:srgbClr val="FFA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031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lnSpc>
                    <a:spcPct val="45000"/>
                  </a:lnSpc>
                  <a:spcBef>
                    <a:spcPct val="0"/>
                  </a:spcBef>
                </a:pPr>
                <a:endParaRPr lang="en-US">
                  <a:solidFill>
                    <a:srgbClr val="FFA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lnSpc>
                    <a:spcPct val="45000"/>
                  </a:lnSpc>
                  <a:spcBef>
                    <a:spcPct val="0"/>
                  </a:spcBef>
                </a:pPr>
                <a:endParaRPr lang="en-US">
                  <a:solidFill>
                    <a:srgbClr val="FFA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lnSpc>
                    <a:spcPct val="45000"/>
                  </a:lnSpc>
                  <a:spcBef>
                    <a:spcPct val="0"/>
                  </a:spcBef>
                </a:pPr>
                <a:endParaRPr lang="en-US">
                  <a:solidFill>
                    <a:srgbClr val="FFA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lnSpc>
                    <a:spcPct val="45000"/>
                  </a:lnSpc>
                  <a:spcBef>
                    <a:spcPct val="0"/>
                  </a:spcBef>
                </a:pPr>
                <a:endParaRPr lang="en-US">
                  <a:solidFill>
                    <a:srgbClr val="FFA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lnSpc>
                    <a:spcPct val="45000"/>
                  </a:lnSpc>
                  <a:spcBef>
                    <a:spcPct val="0"/>
                  </a:spcBef>
                </a:pPr>
                <a:endParaRPr lang="en-US">
                  <a:solidFill>
                    <a:srgbClr val="FFA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lnSpc>
                    <a:spcPct val="45000"/>
                  </a:lnSpc>
                  <a:spcBef>
                    <a:spcPct val="0"/>
                  </a:spcBef>
                </a:pPr>
                <a:endParaRPr lang="en-US">
                  <a:solidFill>
                    <a:srgbClr val="FFA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lnSpc>
                    <a:spcPct val="45000"/>
                  </a:lnSpc>
                  <a:spcBef>
                    <a:spcPct val="0"/>
                  </a:spcBef>
                </a:pPr>
                <a:endParaRPr lang="en-US">
                  <a:solidFill>
                    <a:srgbClr val="FFA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lnSpc>
                    <a:spcPct val="45000"/>
                  </a:lnSpc>
                  <a:spcBef>
                    <a:spcPct val="0"/>
                  </a:spcBef>
                </a:pPr>
                <a:endParaRPr lang="en-US">
                  <a:solidFill>
                    <a:srgbClr val="FFA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lnSpc>
                    <a:spcPct val="45000"/>
                  </a:lnSpc>
                  <a:spcBef>
                    <a:spcPct val="0"/>
                  </a:spcBef>
                </a:pPr>
                <a:endParaRPr lang="en-US">
                  <a:solidFill>
                    <a:srgbClr val="FFA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lnSpc>
                    <a:spcPct val="45000"/>
                  </a:lnSpc>
                  <a:spcBef>
                    <a:spcPct val="0"/>
                  </a:spcBef>
                </a:pPr>
                <a:endParaRPr lang="en-US">
                  <a:solidFill>
                    <a:srgbClr val="FFA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lnSpc>
                    <a:spcPct val="45000"/>
                  </a:lnSpc>
                  <a:spcBef>
                    <a:spcPct val="0"/>
                  </a:spcBef>
                </a:pPr>
                <a:endParaRPr lang="en-US">
                  <a:solidFill>
                    <a:srgbClr val="FFA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lnSpc>
                    <a:spcPct val="45000"/>
                  </a:lnSpc>
                  <a:spcBef>
                    <a:spcPct val="0"/>
                  </a:spcBef>
                </a:pPr>
                <a:endParaRPr lang="en-US">
                  <a:solidFill>
                    <a:srgbClr val="FFA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lnSpc>
                    <a:spcPct val="45000"/>
                  </a:lnSpc>
                  <a:spcBef>
                    <a:spcPct val="0"/>
                  </a:spcBef>
                </a:pPr>
                <a:endParaRPr lang="en-US">
                  <a:solidFill>
                    <a:srgbClr val="FFA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lnSpc>
                    <a:spcPct val="45000"/>
                  </a:lnSpc>
                  <a:spcBef>
                    <a:spcPct val="0"/>
                  </a:spcBef>
                </a:pPr>
                <a:endParaRPr lang="en-US">
                  <a:solidFill>
                    <a:srgbClr val="FFA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lnSpc>
                    <a:spcPct val="45000"/>
                  </a:lnSpc>
                  <a:spcBef>
                    <a:spcPct val="0"/>
                  </a:spcBef>
                </a:pPr>
                <a:endParaRPr lang="en-US">
                  <a:solidFill>
                    <a:srgbClr val="FFA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lnSpc>
                    <a:spcPct val="45000"/>
                  </a:lnSpc>
                  <a:spcBef>
                    <a:spcPct val="0"/>
                  </a:spcBef>
                </a:pPr>
                <a:endParaRPr lang="en-US">
                  <a:solidFill>
                    <a:srgbClr val="FFA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lnSpc>
                    <a:spcPct val="45000"/>
                  </a:lnSpc>
                  <a:spcBef>
                    <a:spcPct val="0"/>
                  </a:spcBef>
                </a:pPr>
                <a:endParaRPr lang="en-US">
                  <a:solidFill>
                    <a:srgbClr val="FFA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lnSpc>
                    <a:spcPct val="45000"/>
                  </a:lnSpc>
                  <a:spcBef>
                    <a:spcPct val="0"/>
                  </a:spcBef>
                </a:pPr>
                <a:endParaRPr lang="en-US">
                  <a:solidFill>
                    <a:srgbClr val="FFA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lnSpc>
                    <a:spcPct val="45000"/>
                  </a:lnSpc>
                  <a:spcBef>
                    <a:spcPct val="0"/>
                  </a:spcBef>
                </a:pPr>
                <a:endParaRPr lang="en-US">
                  <a:solidFill>
                    <a:srgbClr val="FFA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1054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45000"/>
                  </a:lnSpc>
                  <a:spcBef>
                    <a:spcPct val="0"/>
                  </a:spcBef>
                </a:pPr>
                <a:endParaRPr lang="en-US">
                  <a:solidFill>
                    <a:srgbClr val="FFA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45000"/>
                  </a:lnSpc>
                  <a:spcBef>
                    <a:spcPct val="0"/>
                  </a:spcBef>
                </a:pPr>
                <a:endParaRPr lang="en-US">
                  <a:solidFill>
                    <a:srgbClr val="FFA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45000"/>
                  </a:lnSpc>
                  <a:spcBef>
                    <a:spcPct val="0"/>
                  </a:spcBef>
                </a:pPr>
                <a:endParaRPr lang="en-US">
                  <a:solidFill>
                    <a:srgbClr val="FFA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</p:grpSp>
      <p:sp>
        <p:nvSpPr>
          <p:cNvPr id="1058" name="Text Box 34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>
                <a:solidFill>
                  <a:srgbClr val="FFFFFF"/>
                </a:solidFill>
                <a:latin typeface="Arial" charset="0"/>
              </a:rPr>
              <a:t>©2003 TBBMI</a:t>
            </a:r>
          </a:p>
        </p:txBody>
      </p:sp>
      <p:sp>
        <p:nvSpPr>
          <p:cNvPr id="1059" name="Rectangle 35"/>
          <p:cNvSpPr>
            <a:spLocks noChangeArrowheads="1"/>
          </p:cNvSpPr>
          <p:nvPr/>
        </p:nvSpPr>
        <p:spPr bwMode="auto">
          <a:xfrm>
            <a:off x="7616825" y="6518275"/>
            <a:ext cx="661988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7.5.01.</a:t>
            </a:r>
          </a:p>
        </p:txBody>
      </p:sp>
    </p:spTree>
    <p:extLst>
      <p:ext uri="{BB962C8B-B14F-4D97-AF65-F5344CB8AC3E}">
        <p14:creationId xmlns:p14="http://schemas.microsoft.com/office/powerpoint/2010/main" val="276339099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xmlns:p14="http://schemas.microsoft.com/office/powerpoint/2010/main">
    <p:cut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</a:pPr>
              <a:endParaRPr lang="en-US" sz="2400" b="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</a:pPr>
              <a:endParaRPr lang="en-US" sz="2400" b="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</a:pPr>
              <a:endParaRPr lang="en-US" sz="2400" b="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en-US" b="0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en-US" b="0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fld id="{61F442D0-A11F-2640-8129-5D1BEF7A3C1E}" type="slidenum">
              <a:rPr lang="en-US" b="0"/>
              <a:pPr eaLnBrk="1" hangingPunct="1">
                <a:lnSpc>
                  <a:spcPct val="100000"/>
                </a:lnSpc>
                <a:spcBef>
                  <a:spcPct val="0"/>
                </a:spcBef>
                <a:defRPr/>
              </a:pPr>
              <a:t>‹#›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227022378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8.jpe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jpeg"/><Relationship Id="rId12" Type="http://schemas.openxmlformats.org/officeDocument/2006/relationships/image" Target="../media/image24.jpeg"/><Relationship Id="rId13" Type="http://schemas.openxmlformats.org/officeDocument/2006/relationships/image" Target="../media/image25.jpeg"/><Relationship Id="rId14" Type="http://schemas.openxmlformats.org/officeDocument/2006/relationships/image" Target="../media/image26.jpeg"/><Relationship Id="rId15" Type="http://schemas.openxmlformats.org/officeDocument/2006/relationships/image" Target="../media/image27.jpeg"/><Relationship Id="rId16" Type="http://schemas.openxmlformats.org/officeDocument/2006/relationships/image" Target="../media/image28.jpeg"/><Relationship Id="rId1" Type="http://schemas.openxmlformats.org/officeDocument/2006/relationships/tags" Target="../tags/tag7.xml"/><Relationship Id="rId2" Type="http://schemas.openxmlformats.org/officeDocument/2006/relationships/tags" Target="../tags/tag8.xml"/><Relationship Id="rId3" Type="http://schemas.openxmlformats.org/officeDocument/2006/relationships/tags" Target="../tags/tag9.xml"/><Relationship Id="rId4" Type="http://schemas.openxmlformats.org/officeDocument/2006/relationships/tags" Target="../tags/tag10.xml"/><Relationship Id="rId5" Type="http://schemas.openxmlformats.org/officeDocument/2006/relationships/tags" Target="../tags/tag11.xml"/><Relationship Id="rId6" Type="http://schemas.openxmlformats.org/officeDocument/2006/relationships/tags" Target="../tags/tag12.xml"/><Relationship Id="rId7" Type="http://schemas.openxmlformats.org/officeDocument/2006/relationships/tags" Target="../tags/tag13.xml"/><Relationship Id="rId8" Type="http://schemas.openxmlformats.org/officeDocument/2006/relationships/slideLayout" Target="../slideLayouts/slideLayout7.xml"/><Relationship Id="rId9" Type="http://schemas.openxmlformats.org/officeDocument/2006/relationships/image" Target="../media/image22.jpeg"/><Relationship Id="rId10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png"/><Relationship Id="rId5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8.jpeg"/><Relationship Id="rId1" Type="http://schemas.openxmlformats.org/officeDocument/2006/relationships/tags" Target="../tags/tag14.xml"/><Relationship Id="rId2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8.jpeg"/><Relationship Id="rId1" Type="http://schemas.openxmlformats.org/officeDocument/2006/relationships/tags" Target="../tags/tag15.xml"/><Relationship Id="rId2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%5CMacintosh%20HD%5CDesktop%20Folder%5CTBB%20BIG%20SHOW%207.0%5C7.0.03C-3%20SOC%20%23-1,1,PowerPoint%20Presentation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jpeg"/><Relationship Id="rId12" Type="http://schemas.openxmlformats.org/officeDocument/2006/relationships/image" Target="../media/image12.jpeg"/><Relationship Id="rId1" Type="http://schemas.openxmlformats.org/officeDocument/2006/relationships/tags" Target="../tags/tag1.xml"/><Relationship Id="rId2" Type="http://schemas.openxmlformats.org/officeDocument/2006/relationships/tags" Target="../tags/tag2.xml"/><Relationship Id="rId3" Type="http://schemas.openxmlformats.org/officeDocument/2006/relationships/tags" Target="../tags/tag3.xml"/><Relationship Id="rId4" Type="http://schemas.openxmlformats.org/officeDocument/2006/relationships/tags" Target="../tags/tag4.xml"/><Relationship Id="rId5" Type="http://schemas.openxmlformats.org/officeDocument/2006/relationships/tags" Target="../tags/tag5.xml"/><Relationship Id="rId6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8" Type="http://schemas.openxmlformats.org/officeDocument/2006/relationships/image" Target="../media/image8.jpeg"/><Relationship Id="rId9" Type="http://schemas.openxmlformats.org/officeDocument/2006/relationships/image" Target="../media/image9.jpeg"/><Relationship Id="rId10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62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2563" name="Text Box 3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endParaRPr lang="en-US" sz="20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2564" name="Text Box 4"/>
          <p:cNvSpPr txBox="1">
            <a:spLocks noChangeArrowheads="1"/>
          </p:cNvSpPr>
          <p:nvPr/>
        </p:nvSpPr>
        <p:spPr bwMode="auto">
          <a:xfrm>
            <a:off x="439738" y="6537325"/>
            <a:ext cx="9969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>
                <a:solidFill>
                  <a:srgbClr val="FFFFFF"/>
                </a:solidFill>
                <a:latin typeface="Arial" charset="0"/>
              </a:rPr>
              <a:t>©2003 TBBMI</a:t>
            </a:r>
          </a:p>
        </p:txBody>
      </p:sp>
      <p:sp>
        <p:nvSpPr>
          <p:cNvPr id="322565" name="Rectangle 5"/>
          <p:cNvSpPr>
            <a:spLocks noChangeArrowheads="1"/>
          </p:cNvSpPr>
          <p:nvPr/>
        </p:nvSpPr>
        <p:spPr bwMode="auto">
          <a:xfrm>
            <a:off x="7621588" y="6526213"/>
            <a:ext cx="6588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8.0.01.</a:t>
            </a:r>
          </a:p>
        </p:txBody>
      </p:sp>
      <p:sp>
        <p:nvSpPr>
          <p:cNvPr id="322566" name="Text Box 6"/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>
                <a:solidFill>
                  <a:srgbClr val="FFFFFF"/>
                </a:solidFill>
                <a:latin typeface="Arial" charset="0"/>
              </a:rPr>
              <a:t>04</a:t>
            </a:r>
          </a:p>
        </p:txBody>
      </p:sp>
      <p:sp>
        <p:nvSpPr>
          <p:cNvPr id="322567" name="Text Box 7" descr="Brown marble"/>
          <p:cNvSpPr txBox="1">
            <a:spLocks noChangeArrowheads="1"/>
          </p:cNvSpPr>
          <p:nvPr/>
        </p:nvSpPr>
        <p:spPr bwMode="auto">
          <a:xfrm rot="118953">
            <a:off x="303213" y="476620"/>
            <a:ext cx="8439150" cy="36576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1700" b="0" i="1">
                <a:solidFill>
                  <a:srgbClr val="FFFC1E"/>
                </a:solidFill>
                <a:latin typeface="Kosher-Normal" charset="0"/>
              </a:rPr>
              <a:t>biblia kwa ujumla</a:t>
            </a:r>
            <a:endParaRPr lang="zh-CN" altLang="en-US" sz="11700" b="0" i="1">
              <a:solidFill>
                <a:srgbClr val="FFFC1E"/>
              </a:solidFill>
              <a:latin typeface="Kosher-Normal" charset="0"/>
              <a:ea typeface="宋体" charset="0"/>
              <a:cs typeface="宋体" charset="0"/>
            </a:endParaRPr>
          </a:p>
        </p:txBody>
      </p:sp>
      <p:sp>
        <p:nvSpPr>
          <p:cNvPr id="322569" name="Text Box 9"/>
          <p:cNvSpPr txBox="1">
            <a:spLocks noChangeArrowheads="1"/>
          </p:cNvSpPr>
          <p:nvPr/>
        </p:nvSpPr>
        <p:spPr bwMode="auto">
          <a:xfrm>
            <a:off x="228600" y="6591300"/>
            <a:ext cx="1614488" cy="274638"/>
          </a:xfrm>
          <a:prstGeom prst="rect">
            <a:avLst/>
          </a:prstGeom>
          <a:noFill/>
          <a:ln>
            <a:noFill/>
          </a:ln>
          <a:effectLst>
            <a:outerShdw blurRad="63500" dist="85194" dir="159390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lnSpc>
                <a:spcPct val="100000"/>
              </a:lnSpc>
            </a:pPr>
            <a:endParaRPr lang="en-US" sz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</p:txBody>
      </p:sp>
      <p:sp>
        <p:nvSpPr>
          <p:cNvPr id="322570" name="Text Box 10"/>
          <p:cNvSpPr txBox="1">
            <a:spLocks noChangeArrowheads="1"/>
          </p:cNvSpPr>
          <p:nvPr/>
        </p:nvSpPr>
        <p:spPr bwMode="auto">
          <a:xfrm>
            <a:off x="304800" y="4555210"/>
            <a:ext cx="8520113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i="1" dirty="0">
                <a:solidFill>
                  <a:srgbClr val="FAFD00"/>
                </a:solidFill>
                <a:latin typeface="Times New Roman" charset="0"/>
              </a:rPr>
              <a:t>A Presentation of The Bible…Basically Ministries International Inc.                Fort Worth, Texas</a:t>
            </a:r>
          </a:p>
        </p:txBody>
      </p:sp>
      <p:sp>
        <p:nvSpPr>
          <p:cNvPr id="322571" name="Text Box 11"/>
          <p:cNvSpPr txBox="1">
            <a:spLocks noChangeArrowheads="1"/>
          </p:cNvSpPr>
          <p:nvPr/>
        </p:nvSpPr>
        <p:spPr bwMode="auto">
          <a:xfrm>
            <a:off x="3259138" y="5229898"/>
            <a:ext cx="2970212" cy="3968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080435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solidFill>
                  <a:srgbClr val="FFFB0C"/>
                </a:solidFill>
                <a:latin typeface="Helvetica" charset="0"/>
              </a:rPr>
              <a:t>BibleBasically.org</a:t>
            </a:r>
            <a:endParaRPr lang="en-US" sz="2000" b="0" dirty="0">
              <a:solidFill>
                <a:srgbClr val="FFFB0C"/>
              </a:solidFill>
              <a:latin typeface="Helvetica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-36512" y="5733257"/>
            <a:ext cx="9252520" cy="1124744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Designed by Dr. John Fryman, Texas, USA • BibleBasically.org</a:t>
            </a:r>
            <a:b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Taught by Dr. Rick Griffith, Singapore Bible College</a:t>
            </a:r>
            <a:b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All files in many languages for free download at 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1157451619"/>
      </p:ext>
    </p:extLst>
  </p:cSld>
  <p:clrMapOvr>
    <a:masterClrMapping/>
  </p:clrMapOvr>
  <p:transition xmlns:p14="http://schemas.microsoft.com/office/powerpoint/2010/main" spd="slow">
    <p:wheel spokes="0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515" name="AutoShape 3"/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516" name="Rectangle 4"/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517" name="Rectangle 5"/>
          <p:cNvSpPr>
            <a:spLocks noChangeArrowheads="1"/>
          </p:cNvSpPr>
          <p:nvPr/>
        </p:nvSpPr>
        <p:spPr bwMode="auto">
          <a:xfrm>
            <a:off x="3021013" y="866775"/>
            <a:ext cx="14954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800">
                <a:solidFill>
                  <a:schemeClr val="accent2"/>
                </a:solidFill>
                <a:latin typeface="Times" charset="0"/>
              </a:rPr>
              <a:t>   MUSA</a:t>
            </a:r>
          </a:p>
        </p:txBody>
      </p:sp>
      <p:sp>
        <p:nvSpPr>
          <p:cNvPr id="320518" name="Line 6"/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519" name="Line 7"/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520" name="Line 8"/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521" name="Line 9"/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522" name="Line 10"/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523" name="Line 11"/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524" name="Rectangle 12"/>
          <p:cNvSpPr>
            <a:spLocks noChangeArrowheads="1"/>
          </p:cNvSpPr>
          <p:nvPr/>
        </p:nvSpPr>
        <p:spPr bwMode="auto">
          <a:xfrm>
            <a:off x="3630613" y="1616075"/>
            <a:ext cx="176053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800">
                <a:solidFill>
                  <a:schemeClr val="bg2"/>
                </a:solidFill>
                <a:latin typeface="Times" charset="0"/>
              </a:rPr>
              <a:t>KUTOKA</a:t>
            </a:r>
          </a:p>
        </p:txBody>
      </p:sp>
      <p:sp>
        <p:nvSpPr>
          <p:cNvPr id="320525" name="Rectangle 13"/>
          <p:cNvSpPr>
            <a:spLocks noChangeArrowheads="1"/>
          </p:cNvSpPr>
          <p:nvPr/>
        </p:nvSpPr>
        <p:spPr bwMode="auto">
          <a:xfrm>
            <a:off x="3897313" y="2073275"/>
            <a:ext cx="116998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800">
                <a:solidFill>
                  <a:schemeClr val="bg2"/>
                </a:solidFill>
                <a:latin typeface="Times" charset="0"/>
              </a:rPr>
              <a:t>SINAI</a:t>
            </a:r>
          </a:p>
        </p:txBody>
      </p:sp>
      <p:sp>
        <p:nvSpPr>
          <p:cNvPr id="320526" name="Rectangle 14"/>
          <p:cNvSpPr>
            <a:spLocks noChangeArrowheads="1"/>
          </p:cNvSpPr>
          <p:nvPr/>
        </p:nvSpPr>
        <p:spPr bwMode="auto">
          <a:xfrm>
            <a:off x="3681413" y="2530475"/>
            <a:ext cx="15351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800">
                <a:solidFill>
                  <a:schemeClr val="accent2"/>
                </a:solidFill>
                <a:latin typeface="Times" charset="0"/>
              </a:rPr>
              <a:t>K - U - I </a:t>
            </a:r>
          </a:p>
        </p:txBody>
      </p:sp>
      <p:sp>
        <p:nvSpPr>
          <p:cNvPr id="320527" name="Rectangle 15"/>
          <p:cNvSpPr>
            <a:spLocks noChangeArrowheads="1"/>
          </p:cNvSpPr>
          <p:nvPr/>
        </p:nvSpPr>
        <p:spPr bwMode="auto">
          <a:xfrm>
            <a:off x="4773613" y="963613"/>
            <a:ext cx="1457325" cy="3635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800">
                <a:solidFill>
                  <a:schemeClr val="tx2"/>
                </a:solidFill>
                <a:latin typeface="Times" charset="0"/>
              </a:rPr>
              <a:t>ca. 1500 B.C.</a:t>
            </a:r>
          </a:p>
        </p:txBody>
      </p:sp>
      <p:sp>
        <p:nvSpPr>
          <p:cNvPr id="320529" name="Rectangle 17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530" name="Rectangle 18"/>
          <p:cNvSpPr>
            <a:spLocks noChangeArrowheads="1"/>
          </p:cNvSpPr>
          <p:nvPr/>
        </p:nvSpPr>
        <p:spPr bwMode="auto">
          <a:xfrm>
            <a:off x="717550" y="2482850"/>
            <a:ext cx="2071688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4000">
                <a:solidFill>
                  <a:srgbClr val="FAFD00"/>
                </a:solidFill>
                <a:latin typeface="Times" charset="0"/>
              </a:rPr>
              <a:t>IY</a:t>
            </a:r>
            <a:r>
              <a:rPr lang="en-US" sz="8000">
                <a:solidFill>
                  <a:srgbClr val="00FF00"/>
                </a:solidFill>
                <a:latin typeface="Times" charset="0"/>
              </a:rPr>
              <a:t>M</a:t>
            </a:r>
            <a:r>
              <a:rPr lang="en-US" sz="4000">
                <a:solidFill>
                  <a:srgbClr val="FAFD00"/>
                </a:solidFill>
                <a:latin typeface="Times" charset="0"/>
              </a:rPr>
              <a:t>Y</a:t>
            </a:r>
          </a:p>
        </p:txBody>
      </p:sp>
      <p:sp>
        <p:nvSpPr>
          <p:cNvPr id="320532" name="Rectangle 20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8800" b="0">
                <a:solidFill>
                  <a:schemeClr val="tx2"/>
                </a:solidFill>
                <a:latin typeface="Times" charset="0"/>
              </a:rPr>
              <a:t>7</a:t>
            </a:r>
          </a:p>
        </p:txBody>
      </p:sp>
      <p:sp>
        <p:nvSpPr>
          <p:cNvPr id="320533" name="Line 21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556" name="Text Box 44"/>
          <p:cNvSpPr txBox="1">
            <a:spLocks noChangeArrowheads="1"/>
          </p:cNvSpPr>
          <p:nvPr/>
        </p:nvSpPr>
        <p:spPr bwMode="auto">
          <a:xfrm>
            <a:off x="1762125" y="25400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400">
                <a:solidFill>
                  <a:schemeClr val="tx1"/>
                </a:solidFill>
              </a:rPr>
              <a:t>KU. 20-31</a:t>
            </a:r>
            <a:endParaRPr lang="en-US" sz="800" u="sng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320557" name="Text Box 45"/>
          <p:cNvSpPr txBox="1">
            <a:spLocks noChangeArrowheads="1"/>
          </p:cNvSpPr>
          <p:nvPr/>
        </p:nvSpPr>
        <p:spPr bwMode="auto">
          <a:xfrm>
            <a:off x="449263" y="4772025"/>
            <a:ext cx="3973512" cy="57943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3200">
                <a:solidFill>
                  <a:srgbClr val="FFCC99"/>
                </a:solidFill>
              </a:rPr>
              <a:t> ZA KI KANUNI</a:t>
            </a:r>
          </a:p>
        </p:txBody>
      </p:sp>
      <p:sp>
        <p:nvSpPr>
          <p:cNvPr id="320558" name="Text Box 46"/>
          <p:cNvSpPr txBox="1">
            <a:spLocks noChangeArrowheads="1"/>
          </p:cNvSpPr>
          <p:nvPr/>
        </p:nvSpPr>
        <p:spPr bwMode="auto">
          <a:xfrm>
            <a:off x="2519363" y="5218113"/>
            <a:ext cx="2579687" cy="579437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3200">
                <a:solidFill>
                  <a:srgbClr val="FFCC99"/>
                </a:solidFill>
              </a:rPr>
              <a:t>ZA UMMA</a:t>
            </a:r>
          </a:p>
        </p:txBody>
      </p:sp>
      <p:sp>
        <p:nvSpPr>
          <p:cNvPr id="320559" name="Text Box 47"/>
          <p:cNvSpPr txBox="1">
            <a:spLocks noChangeArrowheads="1"/>
          </p:cNvSpPr>
          <p:nvPr/>
        </p:nvSpPr>
        <p:spPr bwMode="auto">
          <a:xfrm>
            <a:off x="4556125" y="5651500"/>
            <a:ext cx="4587875" cy="57943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3200">
                <a:solidFill>
                  <a:srgbClr val="FFCC99"/>
                </a:solidFill>
              </a:rPr>
              <a:t>NA ZA KIITIKADI</a:t>
            </a:r>
          </a:p>
        </p:txBody>
      </p:sp>
      <p:sp>
        <p:nvSpPr>
          <p:cNvPr id="320560" name="Oval 48"/>
          <p:cNvSpPr>
            <a:spLocks noChangeArrowheads="1"/>
          </p:cNvSpPr>
          <p:nvPr/>
        </p:nvSpPr>
        <p:spPr bwMode="auto">
          <a:xfrm>
            <a:off x="3544888" y="2463800"/>
            <a:ext cx="738187" cy="64611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lnSpc>
                <a:spcPct val="100000"/>
              </a:lnSpc>
              <a:spcBef>
                <a:spcPct val="0"/>
              </a:spcBef>
            </a:pPr>
            <a:endParaRPr lang="en-GB" sz="1600" b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20561" name="Oval 49"/>
          <p:cNvSpPr>
            <a:spLocks noChangeArrowheads="1"/>
          </p:cNvSpPr>
          <p:nvPr/>
        </p:nvSpPr>
        <p:spPr bwMode="auto">
          <a:xfrm>
            <a:off x="4097338" y="2444750"/>
            <a:ext cx="738187" cy="64611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lnSpc>
                <a:spcPct val="100000"/>
              </a:lnSpc>
              <a:spcBef>
                <a:spcPct val="0"/>
              </a:spcBef>
            </a:pPr>
            <a:endParaRPr lang="en-GB" sz="1600" b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20562" name="Oval 50"/>
          <p:cNvSpPr>
            <a:spLocks noChangeArrowheads="1"/>
          </p:cNvSpPr>
          <p:nvPr/>
        </p:nvSpPr>
        <p:spPr bwMode="auto">
          <a:xfrm>
            <a:off x="4711700" y="2465388"/>
            <a:ext cx="738188" cy="64611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lnSpc>
                <a:spcPct val="100000"/>
              </a:lnSpc>
              <a:spcBef>
                <a:spcPct val="0"/>
              </a:spcBef>
            </a:pPr>
            <a:endParaRPr lang="en-GB" sz="1600" b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20564" name="Rectangle 52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565" name="Rectangle 53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320566" name="AutoShape 54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567" name="Rectangle 55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568" name="AutoShape 56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569" name="Line 57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570" name="Line 58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571" name="Line 59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572" name="Line 60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573" name="Line 61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574" name="Rectangle 62"/>
          <p:cNvSpPr>
            <a:spLocks noChangeArrowheads="1"/>
          </p:cNvSpPr>
          <p:nvPr/>
        </p:nvSpPr>
        <p:spPr bwMode="auto">
          <a:xfrm>
            <a:off x="8007350" y="3429000"/>
            <a:ext cx="517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Chicago" charset="0"/>
              </a:rPr>
              <a:t>MUSA</a:t>
            </a:r>
          </a:p>
        </p:txBody>
      </p:sp>
      <p:sp>
        <p:nvSpPr>
          <p:cNvPr id="320575" name="Rectangle 63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Sinai</a:t>
            </a:r>
          </a:p>
        </p:txBody>
      </p:sp>
      <p:sp>
        <p:nvSpPr>
          <p:cNvPr id="320576" name="Rectangle 64"/>
          <p:cNvSpPr>
            <a:spLocks noChangeArrowheads="1"/>
          </p:cNvSpPr>
          <p:nvPr/>
        </p:nvSpPr>
        <p:spPr bwMode="auto">
          <a:xfrm>
            <a:off x="8075613" y="402590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K-U-I</a:t>
            </a:r>
          </a:p>
        </p:txBody>
      </p:sp>
      <p:sp>
        <p:nvSpPr>
          <p:cNvPr id="320577" name="Line 65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578" name="Rectangle 66"/>
          <p:cNvSpPr>
            <a:spLocks noChangeArrowheads="1"/>
          </p:cNvSpPr>
          <p:nvPr/>
        </p:nvSpPr>
        <p:spPr bwMode="auto">
          <a:xfrm>
            <a:off x="8120063" y="3670300"/>
            <a:ext cx="6699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KUTOKA</a:t>
            </a:r>
          </a:p>
        </p:txBody>
      </p:sp>
      <p:sp>
        <p:nvSpPr>
          <p:cNvPr id="320579" name="Text Box 67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20582" name="Text Box 70"/>
          <p:cNvSpPr txBox="1">
            <a:spLocks noChangeArrowheads="1"/>
          </p:cNvSpPr>
          <p:nvPr/>
        </p:nvSpPr>
        <p:spPr bwMode="auto">
          <a:xfrm>
            <a:off x="8585200" y="64103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rgbClr val="FFFFFF"/>
                </a:solidFill>
                <a:latin typeface="Arial" charset="0"/>
              </a:rPr>
              <a:t>3</a:t>
            </a:r>
          </a:p>
        </p:txBody>
      </p:sp>
      <p:sp>
        <p:nvSpPr>
          <p:cNvPr id="320583" name="Rectangle 7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09</a:t>
            </a:r>
          </a:p>
        </p:txBody>
      </p:sp>
      <p:sp>
        <p:nvSpPr>
          <p:cNvPr id="320584" name="Text Box 72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26-29</a:t>
            </a:r>
          </a:p>
        </p:txBody>
      </p:sp>
      <p:grpSp>
        <p:nvGrpSpPr>
          <p:cNvPr id="320585" name="Group 73"/>
          <p:cNvGrpSpPr>
            <a:grpSpLocks/>
          </p:cNvGrpSpPr>
          <p:nvPr/>
        </p:nvGrpSpPr>
        <p:grpSpPr bwMode="auto">
          <a:xfrm>
            <a:off x="5951538" y="3552825"/>
            <a:ext cx="1262062" cy="1347788"/>
            <a:chOff x="1084" y="711"/>
            <a:chExt cx="2950" cy="2769"/>
          </a:xfrm>
        </p:grpSpPr>
        <p:grpSp>
          <p:nvGrpSpPr>
            <p:cNvPr id="320586" name="Group 74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320587" name="Group 75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320588" name="Freeform 76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0589" name="Freeform 77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320590" name="Picture 78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E844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20591" name="Freeform 79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592" name="Freeform 80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593" name="Freeform 81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594" name="Freeform 82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595" name="Freeform 83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0596" name="Rectangle 84"/>
          <p:cNvSpPr>
            <a:spLocks noChangeArrowheads="1"/>
          </p:cNvSpPr>
          <p:nvPr/>
        </p:nvSpPr>
        <p:spPr bwMode="auto">
          <a:xfrm>
            <a:off x="6226175" y="3735388"/>
            <a:ext cx="180975" cy="454025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endParaRPr lang="en-GB" sz="2400" b="0" i="1">
              <a:solidFill>
                <a:srgbClr val="FFFFFF"/>
              </a:solidFill>
              <a:latin typeface="Helvetica" charset="0"/>
            </a:endParaRPr>
          </a:p>
        </p:txBody>
      </p:sp>
      <p:sp>
        <p:nvSpPr>
          <p:cNvPr id="320597" name="Oval 85"/>
          <p:cNvSpPr>
            <a:spLocks noChangeArrowheads="1"/>
          </p:cNvSpPr>
          <p:nvPr/>
        </p:nvSpPr>
        <p:spPr bwMode="auto">
          <a:xfrm>
            <a:off x="3263900" y="2489200"/>
            <a:ext cx="2362200" cy="546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205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0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0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0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0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0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0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0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0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0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0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0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0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0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0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0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0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0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0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0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0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26" grpId="0" autoUpdateAnimBg="0"/>
      <p:bldP spid="320557" grpId="0" autoUpdateAnimBg="0"/>
      <p:bldP spid="320558" grpId="0" autoUpdateAnimBg="0"/>
      <p:bldP spid="320559" grpId="0" autoUpdateAnimBg="0"/>
      <p:bldP spid="320560" grpId="0" animBg="1" autoUpdateAnimBg="0"/>
      <p:bldP spid="320561" grpId="0" animBg="1" autoUpdateAnimBg="0"/>
      <p:bldP spid="320562" grpId="0" animBg="1" autoUpdateAnimBg="0"/>
      <p:bldP spid="320596" grpId="0" autoUpdateAnimBg="0"/>
      <p:bldP spid="32059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1595438" y="869950"/>
            <a:ext cx="6816725" cy="5078413"/>
          </a:xfrm>
          <a:prstGeom prst="rect">
            <a:avLst/>
          </a:prstGeom>
          <a:solidFill>
            <a:schemeClr val="accent2"/>
          </a:solidFill>
          <a:ln w="76200">
            <a:solidFill>
              <a:srgbClr val="00DFC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1803400" y="927100"/>
            <a:ext cx="6540500" cy="477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1671638" y="925513"/>
            <a:ext cx="6565900" cy="19764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4000">
                <a:solidFill>
                  <a:srgbClr val="FAFD00"/>
                </a:solidFill>
                <a:latin typeface="Times" charset="0"/>
              </a:rPr>
              <a:t>SHERIA (TORAH</a:t>
            </a:r>
            <a:r>
              <a:rPr lang="en-US" sz="4400">
                <a:solidFill>
                  <a:srgbClr val="FAFD00"/>
                </a:solidFill>
                <a:latin typeface="Times" charset="0"/>
              </a:rPr>
              <a:t>)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3200">
                <a:solidFill>
                  <a:srgbClr val="00DFCA"/>
                </a:solidFill>
                <a:latin typeface="Times" charset="0"/>
              </a:rPr>
              <a:t>Sehemu tatu ya mafuzo ya Mungu:</a:t>
            </a:r>
            <a:r>
              <a:rPr lang="en-US" sz="2400">
                <a:solidFill>
                  <a:srgbClr val="00DFCA"/>
                </a:solidFill>
                <a:latin typeface="Times" charset="0"/>
              </a:rPr>
              <a:t>                          </a:t>
            </a:r>
            <a:endParaRPr lang="en-US" sz="2800">
              <a:solidFill>
                <a:srgbClr val="00DFCA"/>
              </a:solidFill>
              <a:latin typeface="Times" charset="0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</a:pPr>
            <a:endParaRPr lang="en-US" sz="2400">
              <a:solidFill>
                <a:schemeClr val="hlink"/>
              </a:solidFill>
              <a:latin typeface="Times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sz="2400">
              <a:solidFill>
                <a:schemeClr val="hlink"/>
              </a:solidFill>
              <a:latin typeface="Times" charset="0"/>
            </a:endParaRPr>
          </a:p>
        </p:txBody>
      </p:sp>
      <p:sp>
        <p:nvSpPr>
          <p:cNvPr id="86021" name="Rectangle 5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8800" b="0">
                <a:solidFill>
                  <a:schemeClr val="tx2"/>
                </a:solidFill>
                <a:latin typeface="Times" charset="0"/>
              </a:rPr>
              <a:t>7</a:t>
            </a:r>
          </a:p>
        </p:txBody>
      </p:sp>
      <p:sp>
        <p:nvSpPr>
          <p:cNvPr id="86022" name="Line 6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60" name="Text Box 44"/>
          <p:cNvSpPr txBox="1">
            <a:spLocks noChangeArrowheads="1"/>
          </p:cNvSpPr>
          <p:nvPr/>
        </p:nvSpPr>
        <p:spPr bwMode="auto">
          <a:xfrm>
            <a:off x="1766888" y="20638"/>
            <a:ext cx="1993900" cy="3397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400">
                <a:solidFill>
                  <a:schemeClr val="tx1"/>
                </a:solidFill>
              </a:rPr>
              <a:t>Ex. 20-31</a:t>
            </a:r>
            <a:endParaRPr lang="en-US" sz="800" u="sng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86061" name="Rectangle 45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62" name="Rectangle 46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86063" name="AutoShape 47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64" name="Rectangle 48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65" name="AutoShape 49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66" name="Line 50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67" name="Line 51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68" name="Line 52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69" name="Line 53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0" name="Line 54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1" name="Rectangle 55"/>
          <p:cNvSpPr>
            <a:spLocks noChangeArrowheads="1"/>
          </p:cNvSpPr>
          <p:nvPr/>
        </p:nvSpPr>
        <p:spPr bwMode="auto">
          <a:xfrm>
            <a:off x="8007350" y="3429000"/>
            <a:ext cx="619125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Chicago" charset="0"/>
              </a:rPr>
              <a:t>MOSES</a:t>
            </a:r>
          </a:p>
        </p:txBody>
      </p:sp>
      <p:sp>
        <p:nvSpPr>
          <p:cNvPr id="86072" name="Rectangle 56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Sinai</a:t>
            </a:r>
          </a:p>
        </p:txBody>
      </p:sp>
      <p:sp>
        <p:nvSpPr>
          <p:cNvPr id="86073" name="Rectangle 57"/>
          <p:cNvSpPr>
            <a:spLocks noChangeArrowheads="1"/>
          </p:cNvSpPr>
          <p:nvPr/>
        </p:nvSpPr>
        <p:spPr bwMode="auto">
          <a:xfrm>
            <a:off x="8075613" y="402590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K-U-I</a:t>
            </a:r>
          </a:p>
        </p:txBody>
      </p:sp>
      <p:sp>
        <p:nvSpPr>
          <p:cNvPr id="86074" name="Line 58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5" name="Rectangle 59"/>
          <p:cNvSpPr>
            <a:spLocks noChangeArrowheads="1"/>
          </p:cNvSpPr>
          <p:nvPr/>
        </p:nvSpPr>
        <p:spPr bwMode="auto">
          <a:xfrm>
            <a:off x="8120063" y="3670300"/>
            <a:ext cx="593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Exodus</a:t>
            </a:r>
          </a:p>
        </p:txBody>
      </p:sp>
      <p:sp>
        <p:nvSpPr>
          <p:cNvPr id="86076" name="Text Box 60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86080" name="Rectangle 6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</a:p>
        </p:txBody>
      </p:sp>
      <p:sp>
        <p:nvSpPr>
          <p:cNvPr id="86081" name="Text Box 65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26-29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1233488" y="658813"/>
            <a:ext cx="7434262" cy="5289550"/>
          </a:xfrm>
          <a:prstGeom prst="rect">
            <a:avLst/>
          </a:prstGeom>
          <a:solidFill>
            <a:schemeClr val="accent2"/>
          </a:solidFill>
          <a:ln w="76200">
            <a:solidFill>
              <a:srgbClr val="00DFC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1803400" y="927100"/>
            <a:ext cx="6540500" cy="477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1671638" y="925513"/>
            <a:ext cx="6565900" cy="27686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4000">
                <a:solidFill>
                  <a:srgbClr val="FAFD00"/>
                </a:solidFill>
                <a:latin typeface="Times" charset="0"/>
              </a:rPr>
              <a:t>SHERIA (TORAH</a:t>
            </a:r>
            <a:r>
              <a:rPr lang="en-US" sz="4400">
                <a:solidFill>
                  <a:srgbClr val="FAFD00"/>
                </a:solidFill>
                <a:latin typeface="Times" charset="0"/>
              </a:rPr>
              <a:t>)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3200">
                <a:solidFill>
                  <a:srgbClr val="00DFCA"/>
                </a:solidFill>
                <a:latin typeface="Times" charset="0"/>
              </a:rPr>
              <a:t>Mafunzo ya kiungu katika sehemu 3 </a:t>
            </a:r>
            <a:endParaRPr lang="en-US" sz="2800">
              <a:solidFill>
                <a:srgbClr val="00DFCA"/>
              </a:solidFill>
              <a:latin typeface="Times" charset="0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</a:pPr>
            <a:endParaRPr lang="en-US" sz="2400">
              <a:solidFill>
                <a:schemeClr val="hlink"/>
              </a:solidFill>
              <a:latin typeface="Times" charset="0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800">
                <a:solidFill>
                  <a:srgbClr val="FAFD00"/>
                </a:solidFill>
                <a:latin typeface="Times" charset="0"/>
              </a:rPr>
              <a:t>KANUNI: </a:t>
            </a:r>
            <a:r>
              <a:rPr lang="en-US" sz="2400">
                <a:solidFill>
                  <a:schemeClr val="hlink"/>
                </a:solidFill>
                <a:latin typeface="Times" charset="0"/>
              </a:rPr>
              <a:t>Amri kumi; msingi  wa  sheria zetu za leo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sz="2400">
              <a:solidFill>
                <a:schemeClr val="hlink"/>
              </a:solidFill>
              <a:latin typeface="Times" charset="0"/>
            </a:endParaRPr>
          </a:p>
        </p:txBody>
      </p:sp>
      <p:sp>
        <p:nvSpPr>
          <p:cNvPr id="87045" name="Rectangle 5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8800" b="0">
                <a:solidFill>
                  <a:schemeClr val="tx2"/>
                </a:solidFill>
                <a:latin typeface="Times" charset="0"/>
              </a:rPr>
              <a:t>7</a:t>
            </a:r>
          </a:p>
        </p:txBody>
      </p:sp>
      <p:sp>
        <p:nvSpPr>
          <p:cNvPr id="87046" name="Line 6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84" name="Text Box 44"/>
          <p:cNvSpPr txBox="1">
            <a:spLocks noChangeArrowheads="1"/>
          </p:cNvSpPr>
          <p:nvPr/>
        </p:nvSpPr>
        <p:spPr bwMode="auto">
          <a:xfrm>
            <a:off x="1771650" y="15875"/>
            <a:ext cx="1993900" cy="3397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400">
                <a:solidFill>
                  <a:schemeClr val="tx1"/>
                </a:solidFill>
              </a:rPr>
              <a:t>Ex. 20:1-17</a:t>
            </a:r>
            <a:endParaRPr lang="en-US" sz="1200" u="sng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87085" name="Rectangle 45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86" name="Rectangle 46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87087" name="AutoShape 47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88" name="Rectangle 48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89" name="AutoShape 49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90" name="Line 50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91" name="Line 51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92" name="Line 52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93" name="Line 53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94" name="Line 54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95" name="Rectangle 55"/>
          <p:cNvSpPr>
            <a:spLocks noChangeArrowheads="1"/>
          </p:cNvSpPr>
          <p:nvPr/>
        </p:nvSpPr>
        <p:spPr bwMode="auto">
          <a:xfrm>
            <a:off x="8007350" y="3429000"/>
            <a:ext cx="619125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Chicago" charset="0"/>
              </a:rPr>
              <a:t>MOSES</a:t>
            </a:r>
          </a:p>
        </p:txBody>
      </p:sp>
      <p:sp>
        <p:nvSpPr>
          <p:cNvPr id="87096" name="Rectangle 56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Sinai</a:t>
            </a:r>
          </a:p>
        </p:txBody>
      </p:sp>
      <p:sp>
        <p:nvSpPr>
          <p:cNvPr id="87097" name="Rectangle 57"/>
          <p:cNvSpPr>
            <a:spLocks noChangeArrowheads="1"/>
          </p:cNvSpPr>
          <p:nvPr/>
        </p:nvSpPr>
        <p:spPr bwMode="auto">
          <a:xfrm>
            <a:off x="8075613" y="402590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K-U-I</a:t>
            </a:r>
          </a:p>
        </p:txBody>
      </p:sp>
      <p:sp>
        <p:nvSpPr>
          <p:cNvPr id="87098" name="Line 58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99" name="Rectangle 59"/>
          <p:cNvSpPr>
            <a:spLocks noChangeArrowheads="1"/>
          </p:cNvSpPr>
          <p:nvPr/>
        </p:nvSpPr>
        <p:spPr bwMode="auto">
          <a:xfrm>
            <a:off x="8120063" y="3670300"/>
            <a:ext cx="593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Exodus</a:t>
            </a:r>
          </a:p>
        </p:txBody>
      </p:sp>
      <p:sp>
        <p:nvSpPr>
          <p:cNvPr id="87100" name="Text Box 60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87104" name="Rectangle 6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11</a:t>
            </a:r>
          </a:p>
        </p:txBody>
      </p:sp>
      <p:sp>
        <p:nvSpPr>
          <p:cNvPr id="87105" name="Text Box 65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26-29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ChangeArrowheads="1"/>
          </p:cNvSpPr>
          <p:nvPr/>
        </p:nvSpPr>
        <p:spPr bwMode="auto">
          <a:xfrm>
            <a:off x="1595438" y="869950"/>
            <a:ext cx="6816725" cy="5078413"/>
          </a:xfrm>
          <a:prstGeom prst="rect">
            <a:avLst/>
          </a:prstGeom>
          <a:solidFill>
            <a:schemeClr val="accent2"/>
          </a:solidFill>
          <a:ln w="76200">
            <a:solidFill>
              <a:srgbClr val="00DFC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67" name="Rectangle 3"/>
          <p:cNvSpPr>
            <a:spLocks noChangeArrowheads="1"/>
          </p:cNvSpPr>
          <p:nvPr/>
        </p:nvSpPr>
        <p:spPr bwMode="auto">
          <a:xfrm>
            <a:off x="1803400" y="927100"/>
            <a:ext cx="6540500" cy="477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1671638" y="925513"/>
            <a:ext cx="6565900" cy="39258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4000">
                <a:solidFill>
                  <a:srgbClr val="FAFD00"/>
                </a:solidFill>
                <a:latin typeface="Times" charset="0"/>
              </a:rPr>
              <a:t>THE LAW (TORAH</a:t>
            </a:r>
            <a:r>
              <a:rPr lang="en-US" sz="4400">
                <a:solidFill>
                  <a:srgbClr val="FAFD00"/>
                </a:solidFill>
                <a:latin typeface="Times" charset="0"/>
              </a:rPr>
              <a:t>)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3200">
                <a:solidFill>
                  <a:srgbClr val="00DFCA"/>
                </a:solidFill>
                <a:latin typeface="Times" charset="0"/>
              </a:rPr>
              <a:t>A Godly Education In Three Parts:</a:t>
            </a:r>
            <a:r>
              <a:rPr lang="en-US" sz="2400">
                <a:solidFill>
                  <a:srgbClr val="00DFCA"/>
                </a:solidFill>
                <a:latin typeface="Times" charset="0"/>
              </a:rPr>
              <a:t>                          </a:t>
            </a:r>
            <a:endParaRPr lang="en-US" sz="2800">
              <a:solidFill>
                <a:srgbClr val="00DFCA"/>
              </a:solidFill>
              <a:latin typeface="Times" charset="0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</a:pPr>
            <a:endParaRPr lang="en-US" sz="2400">
              <a:solidFill>
                <a:schemeClr val="hlink"/>
              </a:solidFill>
              <a:latin typeface="Times" charset="0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800">
                <a:solidFill>
                  <a:srgbClr val="FAFD00"/>
                </a:solidFill>
                <a:latin typeface="Times" charset="0"/>
              </a:rPr>
              <a:t>KANUNI: </a:t>
            </a:r>
            <a:r>
              <a:rPr lang="en-US" sz="2400">
                <a:solidFill>
                  <a:schemeClr val="hlink"/>
                </a:solidFill>
                <a:latin typeface="Times" charset="0"/>
              </a:rPr>
              <a:t>Amri kumi; msingi  wa  sheria zetu za leo</a:t>
            </a:r>
          </a:p>
          <a:p>
            <a:pPr algn="l">
              <a:lnSpc>
                <a:spcPct val="100000"/>
              </a:lnSpc>
              <a:spcBef>
                <a:spcPct val="0"/>
              </a:spcBef>
            </a:pPr>
            <a:endParaRPr lang="en-US" sz="2400">
              <a:solidFill>
                <a:schemeClr val="hlink"/>
              </a:solidFill>
              <a:latin typeface="Times" charset="0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800">
                <a:solidFill>
                  <a:srgbClr val="FAFD00"/>
                </a:solidFill>
                <a:latin typeface="Times" charset="0"/>
              </a:rPr>
              <a:t>UMMA: </a:t>
            </a:r>
            <a:r>
              <a:rPr lang="en-US" sz="2400">
                <a:solidFill>
                  <a:schemeClr val="hlink"/>
                </a:solidFill>
                <a:latin typeface="Times" charset="0"/>
              </a:rPr>
              <a:t>Maagizo ya jinsi watu wanastahili kuishi  kwa  ujamaa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sz="2400">
              <a:solidFill>
                <a:schemeClr val="hlink"/>
              </a:solidFill>
              <a:latin typeface="Times" charset="0"/>
            </a:endParaRPr>
          </a:p>
        </p:txBody>
      </p:sp>
      <p:sp>
        <p:nvSpPr>
          <p:cNvPr id="88069" name="Rectangle 5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8800" b="0">
                <a:solidFill>
                  <a:schemeClr val="tx2"/>
                </a:solidFill>
                <a:latin typeface="Times" charset="0"/>
              </a:rPr>
              <a:t>7</a:t>
            </a:r>
          </a:p>
        </p:txBody>
      </p:sp>
      <p:sp>
        <p:nvSpPr>
          <p:cNvPr id="88070" name="Line 6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8" name="Text Box 24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88089" name="Text Box 25"/>
          <p:cNvSpPr txBox="1">
            <a:spLocks noChangeArrowheads="1"/>
          </p:cNvSpPr>
          <p:nvPr/>
        </p:nvSpPr>
        <p:spPr bwMode="auto">
          <a:xfrm>
            <a:off x="1770063" y="15875"/>
            <a:ext cx="1993900" cy="3397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400">
                <a:solidFill>
                  <a:schemeClr val="tx1"/>
                </a:solidFill>
              </a:rPr>
              <a:t>Ex. 21-24</a:t>
            </a:r>
            <a:endParaRPr lang="en-US" sz="800" u="sng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88090" name="Rectangle 26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1" name="Rectangle 27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88092" name="AutoShape 28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3" name="Rectangle 29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4" name="AutoShape 30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5" name="Line 31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6" name="Line 32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7" name="Line 33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8" name="Line 34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9" name="Line 35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100" name="Rectangle 36"/>
          <p:cNvSpPr>
            <a:spLocks noChangeArrowheads="1"/>
          </p:cNvSpPr>
          <p:nvPr/>
        </p:nvSpPr>
        <p:spPr bwMode="auto">
          <a:xfrm>
            <a:off x="8007350" y="3429000"/>
            <a:ext cx="619125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Chicago" charset="0"/>
              </a:rPr>
              <a:t>MOSES</a:t>
            </a:r>
          </a:p>
        </p:txBody>
      </p:sp>
      <p:sp>
        <p:nvSpPr>
          <p:cNvPr id="88101" name="Rectangle 37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Sinai</a:t>
            </a:r>
          </a:p>
        </p:txBody>
      </p:sp>
      <p:sp>
        <p:nvSpPr>
          <p:cNvPr id="88102" name="Rectangle 38"/>
          <p:cNvSpPr>
            <a:spLocks noChangeArrowheads="1"/>
          </p:cNvSpPr>
          <p:nvPr/>
        </p:nvSpPr>
        <p:spPr bwMode="auto">
          <a:xfrm>
            <a:off x="8075613" y="402590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K-U-I</a:t>
            </a:r>
          </a:p>
        </p:txBody>
      </p:sp>
      <p:sp>
        <p:nvSpPr>
          <p:cNvPr id="88103" name="Line 39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104" name="Rectangle 40"/>
          <p:cNvSpPr>
            <a:spLocks noChangeArrowheads="1"/>
          </p:cNvSpPr>
          <p:nvPr/>
        </p:nvSpPr>
        <p:spPr bwMode="auto">
          <a:xfrm>
            <a:off x="8120063" y="3670300"/>
            <a:ext cx="593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Exodus</a:t>
            </a:r>
          </a:p>
        </p:txBody>
      </p:sp>
      <p:sp>
        <p:nvSpPr>
          <p:cNvPr id="88105" name="Text Box 41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88109" name="Rectangle 4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</a:t>
            </a:r>
          </a:p>
        </p:txBody>
      </p:sp>
      <p:sp>
        <p:nvSpPr>
          <p:cNvPr id="88110" name="Text Box 4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26-29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1244600" y="893763"/>
            <a:ext cx="7051675" cy="5195887"/>
          </a:xfrm>
          <a:prstGeom prst="rect">
            <a:avLst/>
          </a:prstGeom>
          <a:solidFill>
            <a:schemeClr val="accent2"/>
          </a:solidFill>
          <a:ln w="76200">
            <a:solidFill>
              <a:srgbClr val="00DFC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1803400" y="927100"/>
            <a:ext cx="6540500" cy="477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1671638" y="925513"/>
            <a:ext cx="6565900" cy="5083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4000">
                <a:solidFill>
                  <a:srgbClr val="FAFD00"/>
                </a:solidFill>
                <a:latin typeface="Times" charset="0"/>
              </a:rPr>
              <a:t>THE LAW (TORAH</a:t>
            </a:r>
            <a:r>
              <a:rPr lang="en-US" sz="4400">
                <a:solidFill>
                  <a:srgbClr val="FAFD00"/>
                </a:solidFill>
                <a:latin typeface="Times" charset="0"/>
              </a:rPr>
              <a:t>)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3200">
                <a:solidFill>
                  <a:srgbClr val="00DFCA"/>
                </a:solidFill>
                <a:latin typeface="Times" charset="0"/>
              </a:rPr>
              <a:t>A Godly Education In Three Parts:</a:t>
            </a:r>
            <a:r>
              <a:rPr lang="en-US" sz="2400">
                <a:solidFill>
                  <a:srgbClr val="00DFCA"/>
                </a:solidFill>
                <a:latin typeface="Times" charset="0"/>
              </a:rPr>
              <a:t>                          </a:t>
            </a:r>
            <a:endParaRPr lang="en-US" sz="2800">
              <a:solidFill>
                <a:srgbClr val="00DFCA"/>
              </a:solidFill>
              <a:latin typeface="Times" charset="0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</a:pPr>
            <a:endParaRPr lang="en-US" sz="2400">
              <a:solidFill>
                <a:schemeClr val="hlink"/>
              </a:solidFill>
              <a:latin typeface="Times" charset="0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800">
                <a:solidFill>
                  <a:srgbClr val="FAFD00"/>
                </a:solidFill>
                <a:latin typeface="Times" charset="0"/>
              </a:rPr>
              <a:t>KANUNI: </a:t>
            </a:r>
            <a:r>
              <a:rPr lang="en-US" sz="2400">
                <a:solidFill>
                  <a:schemeClr val="hlink"/>
                </a:solidFill>
                <a:latin typeface="Times" charset="0"/>
              </a:rPr>
              <a:t>Amri kumi; msingi  wa  sheria zetu za leo</a:t>
            </a:r>
          </a:p>
          <a:p>
            <a:pPr algn="l">
              <a:lnSpc>
                <a:spcPct val="100000"/>
              </a:lnSpc>
              <a:spcBef>
                <a:spcPct val="0"/>
              </a:spcBef>
            </a:pPr>
            <a:endParaRPr lang="en-US" sz="2400">
              <a:solidFill>
                <a:schemeClr val="hlink"/>
              </a:solidFill>
              <a:latin typeface="Times" charset="0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800">
                <a:solidFill>
                  <a:srgbClr val="FAFD00"/>
                </a:solidFill>
                <a:latin typeface="Times" charset="0"/>
              </a:rPr>
              <a:t>UMMA: </a:t>
            </a:r>
            <a:r>
              <a:rPr lang="en-US" sz="2400">
                <a:solidFill>
                  <a:schemeClr val="hlink"/>
                </a:solidFill>
                <a:latin typeface="Times" charset="0"/>
              </a:rPr>
              <a:t>Maagizo ya jinsi watu wanastahili kuishi  kwa  ujamaa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sz="2400">
              <a:solidFill>
                <a:schemeClr val="hlink"/>
              </a:solidFill>
              <a:latin typeface="Times" charset="0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800">
                <a:solidFill>
                  <a:srgbClr val="FAFD00"/>
                </a:solidFill>
                <a:latin typeface="Times" charset="0"/>
              </a:rPr>
              <a:t>ITIKADI:</a:t>
            </a:r>
            <a:r>
              <a:rPr lang="en-US" sz="2400">
                <a:solidFill>
                  <a:schemeClr val="hlink"/>
                </a:solidFill>
                <a:latin typeface="Times" charset="0"/>
              </a:rPr>
              <a:t>Jinsi ya kumuabudu Mungu kwa  ushirika huu mpya</a:t>
            </a:r>
          </a:p>
          <a:p>
            <a:pPr algn="l">
              <a:lnSpc>
                <a:spcPct val="100000"/>
              </a:lnSpc>
              <a:spcBef>
                <a:spcPct val="0"/>
              </a:spcBef>
            </a:pPr>
            <a:endParaRPr lang="en-US" sz="2400">
              <a:solidFill>
                <a:schemeClr val="hlink"/>
              </a:solidFill>
              <a:latin typeface="Times" charset="0"/>
            </a:endParaRPr>
          </a:p>
        </p:txBody>
      </p:sp>
      <p:sp>
        <p:nvSpPr>
          <p:cNvPr id="89093" name="Rectangle 5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8800" b="0">
                <a:solidFill>
                  <a:schemeClr val="tx2"/>
                </a:solidFill>
                <a:latin typeface="Times" charset="0"/>
              </a:rPr>
              <a:t>7</a:t>
            </a:r>
          </a:p>
        </p:txBody>
      </p:sp>
      <p:sp>
        <p:nvSpPr>
          <p:cNvPr id="89094" name="Line 6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13" name="Text Box 25"/>
          <p:cNvSpPr txBox="1">
            <a:spLocks noChangeArrowheads="1"/>
          </p:cNvSpPr>
          <p:nvPr/>
        </p:nvSpPr>
        <p:spPr bwMode="auto">
          <a:xfrm>
            <a:off x="1770063" y="15875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400">
                <a:solidFill>
                  <a:schemeClr val="tx1"/>
                </a:solidFill>
              </a:rPr>
              <a:t>kU 25-31</a:t>
            </a:r>
            <a:endParaRPr lang="en-US" sz="800" u="sng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89114" name="Rectangle 26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15" name="Rectangle 27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89116" name="AutoShape 28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17" name="Rectangle 29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18" name="AutoShape 30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19" name="Line 31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20" name="Line 32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21" name="Line 33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22" name="Line 34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23" name="Line 35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24" name="Rectangle 36"/>
          <p:cNvSpPr>
            <a:spLocks noChangeArrowheads="1"/>
          </p:cNvSpPr>
          <p:nvPr/>
        </p:nvSpPr>
        <p:spPr bwMode="auto">
          <a:xfrm>
            <a:off x="8007350" y="3429000"/>
            <a:ext cx="517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Chicago" charset="0"/>
              </a:rPr>
              <a:t>MUSA</a:t>
            </a:r>
          </a:p>
        </p:txBody>
      </p:sp>
      <p:sp>
        <p:nvSpPr>
          <p:cNvPr id="89125" name="Rectangle 37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Sinai</a:t>
            </a:r>
          </a:p>
        </p:txBody>
      </p:sp>
      <p:sp>
        <p:nvSpPr>
          <p:cNvPr id="89126" name="Rectangle 38"/>
          <p:cNvSpPr>
            <a:spLocks noChangeArrowheads="1"/>
          </p:cNvSpPr>
          <p:nvPr/>
        </p:nvSpPr>
        <p:spPr bwMode="auto">
          <a:xfrm>
            <a:off x="8075613" y="402590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K-U-I</a:t>
            </a:r>
          </a:p>
        </p:txBody>
      </p:sp>
      <p:sp>
        <p:nvSpPr>
          <p:cNvPr id="89128" name="Line 40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29" name="Rectangle 41"/>
          <p:cNvSpPr>
            <a:spLocks noChangeArrowheads="1"/>
          </p:cNvSpPr>
          <p:nvPr/>
        </p:nvSpPr>
        <p:spPr bwMode="auto">
          <a:xfrm>
            <a:off x="8120063" y="3670300"/>
            <a:ext cx="6699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KUTOKA</a:t>
            </a:r>
          </a:p>
        </p:txBody>
      </p:sp>
      <p:sp>
        <p:nvSpPr>
          <p:cNvPr id="89130" name="Text Box 42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89134" name="Rectangle 4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13</a:t>
            </a:r>
          </a:p>
        </p:txBody>
      </p:sp>
      <p:sp>
        <p:nvSpPr>
          <p:cNvPr id="89135" name="Text Box 4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26-29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ChangeArrowheads="1"/>
          </p:cNvSpPr>
          <p:nvPr/>
        </p:nvSpPr>
        <p:spPr bwMode="auto">
          <a:xfrm>
            <a:off x="1436688" y="838200"/>
            <a:ext cx="7021512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1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931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1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1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931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932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ER</a:t>
            </a:r>
          </a:p>
        </p:txBody>
      </p:sp>
      <p:sp>
        <p:nvSpPr>
          <p:cNvPr id="26932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932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GU</a:t>
            </a:r>
          </a:p>
        </p:txBody>
      </p:sp>
      <p:sp>
        <p:nvSpPr>
          <p:cNvPr id="26932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932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932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932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SG</a:t>
            </a:r>
          </a:p>
        </p:txBody>
      </p:sp>
      <p:sp>
        <p:nvSpPr>
          <p:cNvPr id="26932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BS</a:t>
            </a:r>
          </a:p>
        </p:txBody>
      </p:sp>
      <p:sp>
        <p:nvSpPr>
          <p:cNvPr id="269328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BM</a:t>
            </a:r>
          </a:p>
        </p:txBody>
      </p:sp>
      <p:sp>
        <p:nvSpPr>
          <p:cNvPr id="26932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3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3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32" name="Rectangle 20"/>
          <p:cNvSpPr>
            <a:spLocks noChangeArrowheads="1"/>
          </p:cNvSpPr>
          <p:nvPr/>
        </p:nvSpPr>
        <p:spPr bwMode="auto">
          <a:xfrm>
            <a:off x="76200" y="304800"/>
            <a:ext cx="2825750" cy="819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400">
                <a:solidFill>
                  <a:schemeClr val="tx2"/>
                </a:solidFill>
                <a:latin typeface="Times" charset="0"/>
              </a:rPr>
              <a:t> KUANDA JUKWAA</a:t>
            </a:r>
          </a:p>
        </p:txBody>
      </p:sp>
      <p:sp>
        <p:nvSpPr>
          <p:cNvPr id="26933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BC</a:t>
            </a:r>
          </a:p>
        </p:txBody>
      </p:sp>
      <p:sp>
        <p:nvSpPr>
          <p:cNvPr id="26933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35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36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U</a:t>
            </a:r>
          </a:p>
        </p:txBody>
      </p:sp>
      <p:sp>
        <p:nvSpPr>
          <p:cNvPr id="269337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B</a:t>
            </a:r>
          </a:p>
        </p:txBody>
      </p:sp>
      <p:sp>
        <p:nvSpPr>
          <p:cNvPr id="269338" name="Rectangle 26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H</a:t>
            </a:r>
          </a:p>
        </p:txBody>
      </p:sp>
      <p:sp>
        <p:nvSpPr>
          <p:cNvPr id="269339" name="Rectangle 27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N(A)</a:t>
            </a:r>
          </a:p>
        </p:txBody>
      </p:sp>
      <p:sp>
        <p:nvSpPr>
          <p:cNvPr id="269340" name="Oval 28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41" name="Rectangle 29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C</a:t>
            </a:r>
          </a:p>
        </p:txBody>
      </p:sp>
      <p:sp>
        <p:nvSpPr>
          <p:cNvPr id="269342" name="Oval 30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43" name="Oval 31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44" name="Rectangle 32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MS</a:t>
            </a:r>
          </a:p>
        </p:txBody>
      </p:sp>
      <p:sp>
        <p:nvSpPr>
          <p:cNvPr id="269345" name="Rectangle 33"/>
          <p:cNvSpPr>
            <a:spLocks noChangeArrowheads="1"/>
          </p:cNvSpPr>
          <p:nvPr/>
        </p:nvSpPr>
        <p:spPr bwMode="auto">
          <a:xfrm>
            <a:off x="1768475" y="4081463"/>
            <a:ext cx="4683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M</a:t>
            </a:r>
          </a:p>
        </p:txBody>
      </p:sp>
      <p:sp>
        <p:nvSpPr>
          <p:cNvPr id="269346" name="Rectangle 34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MN</a:t>
            </a:r>
          </a:p>
        </p:txBody>
      </p:sp>
      <p:sp>
        <p:nvSpPr>
          <p:cNvPr id="269347" name="Freeform 35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48" name="Freeform 36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49" name="Freeform 37"/>
          <p:cNvSpPr>
            <a:spLocks/>
          </p:cNvSpPr>
          <p:nvPr/>
        </p:nvSpPr>
        <p:spPr bwMode="auto">
          <a:xfrm>
            <a:off x="1739900" y="2855913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50" name="Freeform 38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51" name="Freeform 39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52" name="AutoShape 40"/>
          <p:cNvSpPr>
            <a:spLocks noChangeArrowheads="1"/>
          </p:cNvSpPr>
          <p:nvPr/>
        </p:nvSpPr>
        <p:spPr bwMode="auto">
          <a:xfrm rot="7507952">
            <a:off x="3505200" y="304800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53" name="Oval 41"/>
          <p:cNvSpPr>
            <a:spLocks noChangeArrowheads="1"/>
          </p:cNvSpPr>
          <p:nvPr/>
        </p:nvSpPr>
        <p:spPr bwMode="auto">
          <a:xfrm>
            <a:off x="2451100" y="41529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54" name="Rectangle 42"/>
          <p:cNvSpPr>
            <a:spLocks noChangeArrowheads="1"/>
          </p:cNvSpPr>
          <p:nvPr/>
        </p:nvSpPr>
        <p:spPr bwMode="auto">
          <a:xfrm>
            <a:off x="3165475" y="4451350"/>
            <a:ext cx="3619500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000">
                <a:solidFill>
                  <a:srgbClr val="EEFF4B"/>
                </a:solidFill>
                <a:latin typeface="Times" charset="0"/>
              </a:rPr>
              <a:t>KB </a:t>
            </a:r>
            <a:r>
              <a:rPr lang="en-US" sz="2800">
                <a:solidFill>
                  <a:srgbClr val="EEFF4B"/>
                </a:solidFill>
                <a:latin typeface="Times" charset="0"/>
              </a:rPr>
              <a:t>(Kadesh Barnea)</a:t>
            </a:r>
            <a:endParaRPr lang="en-US" sz="4000">
              <a:solidFill>
                <a:srgbClr val="EEFF4B"/>
              </a:solidFill>
              <a:latin typeface="Times" charset="0"/>
            </a:endParaRPr>
          </a:p>
        </p:txBody>
      </p:sp>
      <p:sp>
        <p:nvSpPr>
          <p:cNvPr id="269355" name="Oval 43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56" name="Oval 44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57" name="Oval 45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58" name="Oval 46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59" name="Oval 4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60" name="Oval 48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61" name="Oval 49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62" name="Rectangle 50"/>
          <p:cNvSpPr>
            <a:spLocks noChangeArrowheads="1"/>
          </p:cNvSpPr>
          <p:nvPr/>
        </p:nvSpPr>
        <p:spPr bwMode="auto">
          <a:xfrm>
            <a:off x="2693988" y="3078163"/>
            <a:ext cx="40163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Y</a:t>
            </a:r>
          </a:p>
        </p:txBody>
      </p:sp>
      <p:sp>
        <p:nvSpPr>
          <p:cNvPr id="269384" name="Text Box 72"/>
          <p:cNvSpPr txBox="1">
            <a:spLocks noChangeArrowheads="1"/>
          </p:cNvSpPr>
          <p:nvPr/>
        </p:nvSpPr>
        <p:spPr bwMode="auto">
          <a:xfrm>
            <a:off x="1765300" y="47625"/>
            <a:ext cx="2722563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</a:rPr>
              <a:t>Hes. 20:13; Kum. 1:19</a:t>
            </a:r>
            <a:endParaRPr lang="en-US" sz="800" u="sng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269401" name="Text Box 89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269417" name="Group 105"/>
          <p:cNvGrpSpPr>
            <a:grpSpLocks/>
          </p:cNvGrpSpPr>
          <p:nvPr/>
        </p:nvGrpSpPr>
        <p:grpSpPr bwMode="auto">
          <a:xfrm>
            <a:off x="3808413" y="1377950"/>
            <a:ext cx="4478337" cy="2833688"/>
            <a:chOff x="2399" y="868"/>
            <a:chExt cx="2821" cy="1785"/>
          </a:xfrm>
        </p:grpSpPr>
        <p:pic>
          <p:nvPicPr>
            <p:cNvPr id="269405" name="Picture 93" descr="27-desert road.jpg rework                                      00000010MAGNUM                         ABA78158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9" y="868"/>
              <a:ext cx="2821" cy="1785"/>
            </a:xfrm>
            <a:prstGeom prst="rect">
              <a:avLst/>
            </a:prstGeom>
            <a:noFill/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9364" name="Text Box 52"/>
            <p:cNvSpPr txBox="1">
              <a:spLocks noChangeArrowheads="1"/>
            </p:cNvSpPr>
            <p:nvPr/>
          </p:nvSpPr>
          <p:spPr bwMode="auto">
            <a:xfrm>
              <a:off x="2757" y="2237"/>
              <a:ext cx="2177" cy="2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212194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>
                  <a:solidFill>
                    <a:srgbClr val="FFFF00"/>
                  </a:solidFill>
                </a:rPr>
                <a:t>JANGWA LA JUDEA LEO</a:t>
              </a:r>
              <a:endParaRPr lang="en-US" sz="2000" b="0">
                <a:solidFill>
                  <a:srgbClr val="00DFCA"/>
                </a:solidFill>
              </a:endParaRPr>
            </a:p>
          </p:txBody>
        </p:sp>
      </p:grpSp>
      <p:grpSp>
        <p:nvGrpSpPr>
          <p:cNvPr id="269406" name="Group 94"/>
          <p:cNvGrpSpPr>
            <a:grpSpLocks/>
          </p:cNvGrpSpPr>
          <p:nvPr/>
        </p:nvGrpSpPr>
        <p:grpSpPr bwMode="auto">
          <a:xfrm>
            <a:off x="7912100" y="3429000"/>
            <a:ext cx="989013" cy="1330325"/>
            <a:chOff x="4984" y="2160"/>
            <a:chExt cx="623" cy="838"/>
          </a:xfrm>
        </p:grpSpPr>
        <p:sp>
          <p:nvSpPr>
            <p:cNvPr id="269385" name="Rectangle 73"/>
            <p:cNvSpPr>
              <a:spLocks noChangeArrowheads="1"/>
            </p:cNvSpPr>
            <p:nvPr/>
          </p:nvSpPr>
          <p:spPr bwMode="auto">
            <a:xfrm>
              <a:off x="5151" y="277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386" name="Rectangle 74"/>
            <p:cNvSpPr>
              <a:spLocks noChangeArrowheads="1"/>
            </p:cNvSpPr>
            <p:nvPr/>
          </p:nvSpPr>
          <p:spPr bwMode="auto">
            <a:xfrm>
              <a:off x="5116" y="2744"/>
              <a:ext cx="1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40</a:t>
              </a:r>
            </a:p>
          </p:txBody>
        </p:sp>
        <p:sp>
          <p:nvSpPr>
            <p:cNvPr id="269387" name="AutoShape 75"/>
            <p:cNvSpPr>
              <a:spLocks noChangeArrowheads="1"/>
            </p:cNvSpPr>
            <p:nvPr/>
          </p:nvSpPr>
          <p:spPr bwMode="auto">
            <a:xfrm>
              <a:off x="5008" y="217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388" name="Rectangle 76"/>
            <p:cNvSpPr>
              <a:spLocks noChangeArrowheads="1"/>
            </p:cNvSpPr>
            <p:nvPr/>
          </p:nvSpPr>
          <p:spPr bwMode="auto">
            <a:xfrm>
              <a:off x="5007" y="227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389" name="AutoShape 77"/>
            <p:cNvSpPr>
              <a:spLocks noChangeArrowheads="1"/>
            </p:cNvSpPr>
            <p:nvPr/>
          </p:nvSpPr>
          <p:spPr bwMode="auto">
            <a:xfrm>
              <a:off x="5020" y="219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390" name="Line 78"/>
            <p:cNvSpPr>
              <a:spLocks noChangeShapeType="1"/>
            </p:cNvSpPr>
            <p:nvPr/>
          </p:nvSpPr>
          <p:spPr bwMode="auto">
            <a:xfrm>
              <a:off x="5035" y="241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391" name="Line 79"/>
            <p:cNvSpPr>
              <a:spLocks noChangeShapeType="1"/>
            </p:cNvSpPr>
            <p:nvPr/>
          </p:nvSpPr>
          <p:spPr bwMode="auto">
            <a:xfrm>
              <a:off x="5035" y="253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392" name="Line 80"/>
            <p:cNvSpPr>
              <a:spLocks noChangeShapeType="1"/>
            </p:cNvSpPr>
            <p:nvPr/>
          </p:nvSpPr>
          <p:spPr bwMode="auto">
            <a:xfrm>
              <a:off x="5035" y="264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393" name="Line 81"/>
            <p:cNvSpPr>
              <a:spLocks noChangeShapeType="1"/>
            </p:cNvSpPr>
            <p:nvPr/>
          </p:nvSpPr>
          <p:spPr bwMode="auto">
            <a:xfrm>
              <a:off x="5035" y="275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394" name="Line 82"/>
            <p:cNvSpPr>
              <a:spLocks noChangeShapeType="1"/>
            </p:cNvSpPr>
            <p:nvPr/>
          </p:nvSpPr>
          <p:spPr bwMode="auto">
            <a:xfrm>
              <a:off x="5043" y="286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395" name="Rectangle 83"/>
            <p:cNvSpPr>
              <a:spLocks noChangeArrowheads="1"/>
            </p:cNvSpPr>
            <p:nvPr/>
          </p:nvSpPr>
          <p:spPr bwMode="auto">
            <a:xfrm>
              <a:off x="5044" y="2160"/>
              <a:ext cx="32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MUSA</a:t>
              </a:r>
            </a:p>
          </p:txBody>
        </p:sp>
        <p:sp>
          <p:nvSpPr>
            <p:cNvPr id="269396" name="Rectangle 84"/>
            <p:cNvSpPr>
              <a:spLocks noChangeArrowheads="1"/>
            </p:cNvSpPr>
            <p:nvPr/>
          </p:nvSpPr>
          <p:spPr bwMode="auto">
            <a:xfrm>
              <a:off x="5138" y="2420"/>
              <a:ext cx="2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Sinai</a:t>
              </a:r>
            </a:p>
          </p:txBody>
        </p:sp>
        <p:sp>
          <p:nvSpPr>
            <p:cNvPr id="269397" name="Rectangle 85"/>
            <p:cNvSpPr>
              <a:spLocks noChangeArrowheads="1"/>
            </p:cNvSpPr>
            <p:nvPr/>
          </p:nvSpPr>
          <p:spPr bwMode="auto">
            <a:xfrm>
              <a:off x="5087" y="2536"/>
              <a:ext cx="2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K-U-I</a:t>
              </a:r>
            </a:p>
          </p:txBody>
        </p:sp>
        <p:sp>
          <p:nvSpPr>
            <p:cNvPr id="269398" name="Rectangle 86"/>
            <p:cNvSpPr>
              <a:spLocks noChangeArrowheads="1"/>
            </p:cNvSpPr>
            <p:nvPr/>
          </p:nvSpPr>
          <p:spPr bwMode="auto">
            <a:xfrm>
              <a:off x="4984" y="2644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endParaRPr lang="en-GB" sz="9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269399" name="Line 87"/>
            <p:cNvSpPr>
              <a:spLocks noChangeShapeType="1"/>
            </p:cNvSpPr>
            <p:nvPr/>
          </p:nvSpPr>
          <p:spPr bwMode="auto">
            <a:xfrm>
              <a:off x="5031" y="29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400" name="Rectangle 88"/>
            <p:cNvSpPr>
              <a:spLocks noChangeArrowheads="1"/>
            </p:cNvSpPr>
            <p:nvPr/>
          </p:nvSpPr>
          <p:spPr bwMode="auto">
            <a:xfrm>
              <a:off x="5115" y="2312"/>
              <a:ext cx="34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kutoka</a:t>
              </a:r>
            </a:p>
          </p:txBody>
        </p:sp>
      </p:grpSp>
      <p:sp>
        <p:nvSpPr>
          <p:cNvPr id="269410" name="Rectangle 9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</a:t>
            </a:r>
          </a:p>
        </p:txBody>
      </p:sp>
      <p:sp>
        <p:nvSpPr>
          <p:cNvPr id="269411" name="Text Box 99"/>
          <p:cNvSpPr txBox="1">
            <a:spLocks noChangeArrowheads="1"/>
          </p:cNvSpPr>
          <p:nvPr/>
        </p:nvSpPr>
        <p:spPr bwMode="auto">
          <a:xfrm>
            <a:off x="8585200" y="64103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269412" name="Text Box 100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26-29</a:t>
            </a:r>
          </a:p>
        </p:txBody>
      </p:sp>
      <p:grpSp>
        <p:nvGrpSpPr>
          <p:cNvPr id="269416" name="Group 104"/>
          <p:cNvGrpSpPr>
            <a:grpSpLocks/>
          </p:cNvGrpSpPr>
          <p:nvPr/>
        </p:nvGrpSpPr>
        <p:grpSpPr bwMode="auto">
          <a:xfrm>
            <a:off x="1524000" y="889000"/>
            <a:ext cx="2703513" cy="3384550"/>
            <a:chOff x="1208" y="296"/>
            <a:chExt cx="1496" cy="2091"/>
          </a:xfrm>
        </p:grpSpPr>
        <p:pic>
          <p:nvPicPr>
            <p:cNvPr id="269413" name="Picture 101" descr="kadesh                                                         00000010a-BIGMAC                       ABA78158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8" y="296"/>
              <a:ext cx="1496" cy="2091"/>
            </a:xfrm>
            <a:prstGeom prst="rect">
              <a:avLst/>
            </a:prstGeom>
            <a:noFill/>
            <a:effectLst>
              <a:outerShdw blurRad="63500" dist="99190" dir="2388334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9414" name="Text Box 102"/>
            <p:cNvSpPr txBox="1">
              <a:spLocks noChangeArrowheads="1"/>
            </p:cNvSpPr>
            <p:nvPr/>
          </p:nvSpPr>
          <p:spPr bwMode="auto">
            <a:xfrm>
              <a:off x="1264" y="1848"/>
              <a:ext cx="1032" cy="39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>
                  <a:solidFill>
                    <a:srgbClr val="FFEA18"/>
                  </a:solidFill>
                </a:rPr>
                <a:t>CHEMICHEMI JANGWANI</a:t>
              </a:r>
            </a:p>
          </p:txBody>
        </p:sp>
      </p:grpSp>
      <p:sp>
        <p:nvSpPr>
          <p:cNvPr id="269418" name="Rectangle 106"/>
          <p:cNvSpPr>
            <a:spLocks noGrp="1" noChangeArrowheads="1"/>
          </p:cNvSpPr>
          <p:nvPr>
            <p:ph type="title" idx="4294967295"/>
          </p:nvPr>
        </p:nvSpPr>
        <p:spPr bwMode="auto">
          <a:xfrm flipH="1">
            <a:off x="377825" y="609600"/>
            <a:ext cx="307975" cy="39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9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69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69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69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351" grpId="0" animBg="1"/>
      <p:bldP spid="26935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3152775" y="3033713"/>
            <a:ext cx="283368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400">
                <a:solidFill>
                  <a:schemeClr val="accent2"/>
                </a:solidFill>
                <a:latin typeface="Times" charset="0"/>
              </a:rPr>
              <a:t>KADESH BARNEA</a:t>
            </a:r>
          </a:p>
        </p:txBody>
      </p:sp>
      <p:sp>
        <p:nvSpPr>
          <p:cNvPr id="93188" name="AutoShape 4"/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89" name="Rectangle 5"/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0" name="Rectangle 6"/>
          <p:cNvSpPr>
            <a:spLocks noChangeArrowheads="1"/>
          </p:cNvSpPr>
          <p:nvPr/>
        </p:nvSpPr>
        <p:spPr bwMode="auto">
          <a:xfrm>
            <a:off x="3021013" y="866775"/>
            <a:ext cx="14954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800">
                <a:solidFill>
                  <a:schemeClr val="accent2"/>
                </a:solidFill>
                <a:latin typeface="Times" charset="0"/>
              </a:rPr>
              <a:t>   MUSA</a:t>
            </a:r>
          </a:p>
        </p:txBody>
      </p:sp>
      <p:sp>
        <p:nvSpPr>
          <p:cNvPr id="93191" name="Line 7"/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2" name="Line 8"/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3" name="Line 9"/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4" name="Line 10"/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5" name="Line 11"/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6" name="Line 12"/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7" name="Rectangle 13"/>
          <p:cNvSpPr>
            <a:spLocks noChangeArrowheads="1"/>
          </p:cNvSpPr>
          <p:nvPr/>
        </p:nvSpPr>
        <p:spPr bwMode="auto">
          <a:xfrm>
            <a:off x="3630613" y="1616075"/>
            <a:ext cx="176053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800">
                <a:solidFill>
                  <a:schemeClr val="bg2"/>
                </a:solidFill>
                <a:latin typeface="Times" charset="0"/>
              </a:rPr>
              <a:t>KUTOKA</a:t>
            </a:r>
          </a:p>
        </p:txBody>
      </p:sp>
      <p:sp>
        <p:nvSpPr>
          <p:cNvPr id="93198" name="Rectangle 14"/>
          <p:cNvSpPr>
            <a:spLocks noChangeArrowheads="1"/>
          </p:cNvSpPr>
          <p:nvPr/>
        </p:nvSpPr>
        <p:spPr bwMode="auto">
          <a:xfrm>
            <a:off x="3897313" y="2073275"/>
            <a:ext cx="116998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800">
                <a:solidFill>
                  <a:schemeClr val="bg2"/>
                </a:solidFill>
                <a:latin typeface="Times" charset="0"/>
              </a:rPr>
              <a:t>SINAI</a:t>
            </a:r>
          </a:p>
        </p:txBody>
      </p:sp>
      <p:sp>
        <p:nvSpPr>
          <p:cNvPr id="93199" name="Rectangle 15"/>
          <p:cNvSpPr>
            <a:spLocks noChangeArrowheads="1"/>
          </p:cNvSpPr>
          <p:nvPr/>
        </p:nvSpPr>
        <p:spPr bwMode="auto">
          <a:xfrm>
            <a:off x="3681413" y="2530475"/>
            <a:ext cx="15351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800">
                <a:solidFill>
                  <a:schemeClr val="bg2"/>
                </a:solidFill>
                <a:latin typeface="Times" charset="0"/>
              </a:rPr>
              <a:t>K - U - I </a:t>
            </a:r>
          </a:p>
        </p:txBody>
      </p:sp>
      <p:sp>
        <p:nvSpPr>
          <p:cNvPr id="93200" name="Rectangle 16"/>
          <p:cNvSpPr>
            <a:spLocks noChangeArrowheads="1"/>
          </p:cNvSpPr>
          <p:nvPr/>
        </p:nvSpPr>
        <p:spPr bwMode="auto">
          <a:xfrm>
            <a:off x="4773613" y="963613"/>
            <a:ext cx="1457325" cy="3635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800">
                <a:solidFill>
                  <a:schemeClr val="tx2"/>
                </a:solidFill>
                <a:latin typeface="Times" charset="0"/>
              </a:rPr>
              <a:t>ca. 1500 B.C.</a:t>
            </a:r>
          </a:p>
        </p:txBody>
      </p:sp>
      <p:sp>
        <p:nvSpPr>
          <p:cNvPr id="93202" name="Rectangle 18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03" name="Rectangle 19"/>
          <p:cNvSpPr>
            <a:spLocks noChangeArrowheads="1"/>
          </p:cNvSpPr>
          <p:nvPr/>
        </p:nvSpPr>
        <p:spPr bwMode="auto">
          <a:xfrm>
            <a:off x="758825" y="2482850"/>
            <a:ext cx="1987550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4000" b="0">
                <a:solidFill>
                  <a:schemeClr val="tx2"/>
                </a:solidFill>
                <a:latin typeface="Times" charset="0"/>
              </a:rPr>
              <a:t>IY</a:t>
            </a:r>
            <a:r>
              <a:rPr lang="en-US" sz="8000" b="0">
                <a:solidFill>
                  <a:srgbClr val="00FF00"/>
                </a:solidFill>
                <a:latin typeface="Times" charset="0"/>
              </a:rPr>
              <a:t>M</a:t>
            </a:r>
            <a:r>
              <a:rPr lang="en-US" sz="4000" b="0">
                <a:solidFill>
                  <a:schemeClr val="tx2"/>
                </a:solidFill>
                <a:latin typeface="Times" charset="0"/>
              </a:rPr>
              <a:t>Y</a:t>
            </a:r>
          </a:p>
        </p:txBody>
      </p:sp>
      <p:sp>
        <p:nvSpPr>
          <p:cNvPr id="93205" name="Rectangle 21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8800" b="0">
                <a:solidFill>
                  <a:schemeClr val="tx2"/>
                </a:solidFill>
                <a:latin typeface="Times" charset="0"/>
              </a:rPr>
              <a:t>7</a:t>
            </a:r>
          </a:p>
        </p:txBody>
      </p:sp>
      <p:sp>
        <p:nvSpPr>
          <p:cNvPr id="93206" name="Line 22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30" name="Text Box 46"/>
          <p:cNvSpPr txBox="1">
            <a:spLocks noChangeArrowheads="1"/>
          </p:cNvSpPr>
          <p:nvPr/>
        </p:nvSpPr>
        <p:spPr bwMode="auto">
          <a:xfrm>
            <a:off x="1771650" y="47625"/>
            <a:ext cx="2722563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</a:rPr>
              <a:t>HES 20:13; KUM 1:19</a:t>
            </a:r>
            <a:endParaRPr lang="en-US" sz="800" u="sng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93231" name="Rectangle 47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32" name="Rectangle 48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93233" name="AutoShape 49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34" name="Rectangle 50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35" name="AutoShape 51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36" name="Line 52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37" name="Line 53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38" name="Line 54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39" name="Line 55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40" name="Line 56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41" name="Rectangle 57"/>
          <p:cNvSpPr>
            <a:spLocks noChangeArrowheads="1"/>
          </p:cNvSpPr>
          <p:nvPr/>
        </p:nvSpPr>
        <p:spPr bwMode="auto">
          <a:xfrm>
            <a:off x="8007350" y="3429000"/>
            <a:ext cx="517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Chicago" charset="0"/>
              </a:rPr>
              <a:t>MUSA</a:t>
            </a:r>
          </a:p>
        </p:txBody>
      </p:sp>
      <p:sp>
        <p:nvSpPr>
          <p:cNvPr id="93242" name="Rectangle 58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Sinai</a:t>
            </a:r>
          </a:p>
        </p:txBody>
      </p:sp>
      <p:sp>
        <p:nvSpPr>
          <p:cNvPr id="93243" name="Rectangle 59"/>
          <p:cNvSpPr>
            <a:spLocks noChangeArrowheads="1"/>
          </p:cNvSpPr>
          <p:nvPr/>
        </p:nvSpPr>
        <p:spPr bwMode="auto">
          <a:xfrm>
            <a:off x="8075613" y="402590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K-U-I</a:t>
            </a:r>
          </a:p>
        </p:txBody>
      </p:sp>
      <p:sp>
        <p:nvSpPr>
          <p:cNvPr id="93244" name="Rectangle 60"/>
          <p:cNvSpPr>
            <a:spLocks noChangeArrowheads="1"/>
          </p:cNvSpPr>
          <p:nvPr/>
        </p:nvSpPr>
        <p:spPr bwMode="auto">
          <a:xfrm>
            <a:off x="7912100" y="4197350"/>
            <a:ext cx="1012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Kadesh Barnea</a:t>
            </a:r>
          </a:p>
        </p:txBody>
      </p:sp>
      <p:sp>
        <p:nvSpPr>
          <p:cNvPr id="93245" name="Line 61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46" name="Rectangle 62"/>
          <p:cNvSpPr>
            <a:spLocks noChangeArrowheads="1"/>
          </p:cNvSpPr>
          <p:nvPr/>
        </p:nvSpPr>
        <p:spPr bwMode="auto">
          <a:xfrm>
            <a:off x="8120063" y="3670300"/>
            <a:ext cx="6699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KUTOKA</a:t>
            </a:r>
          </a:p>
        </p:txBody>
      </p:sp>
      <p:sp>
        <p:nvSpPr>
          <p:cNvPr id="93247" name="Text Box 63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93251" name="Rectangle 6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15</a:t>
            </a:r>
          </a:p>
        </p:txBody>
      </p:sp>
      <p:sp>
        <p:nvSpPr>
          <p:cNvPr id="93252" name="Text Box 6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26-29</a:t>
            </a:r>
          </a:p>
        </p:txBody>
      </p:sp>
      <p:grpSp>
        <p:nvGrpSpPr>
          <p:cNvPr id="93253" name="Group 69"/>
          <p:cNvGrpSpPr>
            <a:grpSpLocks/>
          </p:cNvGrpSpPr>
          <p:nvPr/>
        </p:nvGrpSpPr>
        <p:grpSpPr bwMode="auto">
          <a:xfrm>
            <a:off x="5951538" y="3552825"/>
            <a:ext cx="1262062" cy="1347788"/>
            <a:chOff x="1084" y="711"/>
            <a:chExt cx="2950" cy="2769"/>
          </a:xfrm>
        </p:grpSpPr>
        <p:grpSp>
          <p:nvGrpSpPr>
            <p:cNvPr id="93254" name="Group 70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93255" name="Group 71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93256" name="Freeform 72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257" name="Freeform 73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93258" name="Picture 74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E844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93259" name="Freeform 75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60" name="Freeform 76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61" name="Freeform 77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62" name="Freeform 78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63" name="Freeform 79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3264" name="Rectangle 80"/>
          <p:cNvSpPr>
            <a:spLocks noChangeArrowheads="1"/>
          </p:cNvSpPr>
          <p:nvPr/>
        </p:nvSpPr>
        <p:spPr bwMode="auto">
          <a:xfrm>
            <a:off x="6226175" y="3735388"/>
            <a:ext cx="180975" cy="454025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endParaRPr lang="en-GB" sz="2400" b="0" i="1">
              <a:solidFill>
                <a:srgbClr val="FFFFFF"/>
              </a:solidFill>
              <a:latin typeface="Helvetica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3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3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7" grpId="0" autoUpdateAnimBg="0"/>
      <p:bldP spid="93264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270000"/>
            <a:ext cx="6438900" cy="45640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52935" name="Rectangle 7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8800" b="0">
                <a:solidFill>
                  <a:schemeClr val="tx2"/>
                </a:solidFill>
                <a:latin typeface="Times" charset="0"/>
              </a:rPr>
              <a:t>7</a:t>
            </a:r>
          </a:p>
        </p:txBody>
      </p:sp>
      <p:sp>
        <p:nvSpPr>
          <p:cNvPr id="252936" name="Line 8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52968" name="Group 40"/>
          <p:cNvGrpSpPr>
            <a:grpSpLocks/>
          </p:cNvGrpSpPr>
          <p:nvPr/>
        </p:nvGrpSpPr>
        <p:grpSpPr bwMode="auto">
          <a:xfrm>
            <a:off x="1689100" y="2019300"/>
            <a:ext cx="5749925" cy="3244850"/>
            <a:chOff x="1064" y="1272"/>
            <a:chExt cx="3622" cy="2044"/>
          </a:xfrm>
        </p:grpSpPr>
        <p:sp>
          <p:nvSpPr>
            <p:cNvPr id="252961" name="Rectangle 33"/>
            <p:cNvSpPr>
              <a:spLocks noChangeArrowheads="1"/>
            </p:cNvSpPr>
            <p:nvPr/>
          </p:nvSpPr>
          <p:spPr bwMode="auto">
            <a:xfrm rot="1785869">
              <a:off x="2696" y="1304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962" name="Rectangle 34"/>
            <p:cNvSpPr>
              <a:spLocks noChangeArrowheads="1"/>
            </p:cNvSpPr>
            <p:nvPr/>
          </p:nvSpPr>
          <p:spPr bwMode="auto">
            <a:xfrm rot="-1804197">
              <a:off x="2528" y="1272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963" name="Rectangle 35"/>
            <p:cNvSpPr>
              <a:spLocks noChangeArrowheads="1"/>
            </p:cNvSpPr>
            <p:nvPr/>
          </p:nvSpPr>
          <p:spPr bwMode="auto">
            <a:xfrm rot="8101981">
              <a:off x="1064" y="1842"/>
              <a:ext cx="1443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964" name="Rectangle 36"/>
            <p:cNvSpPr>
              <a:spLocks noChangeArrowheads="1"/>
            </p:cNvSpPr>
            <p:nvPr/>
          </p:nvSpPr>
          <p:spPr bwMode="auto">
            <a:xfrm rot="85205">
              <a:off x="3528" y="1520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965" name="Rectangle 37"/>
            <p:cNvSpPr>
              <a:spLocks noChangeArrowheads="1"/>
            </p:cNvSpPr>
            <p:nvPr/>
          </p:nvSpPr>
          <p:spPr bwMode="auto">
            <a:xfrm rot="85205">
              <a:off x="1736" y="1488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966" name="Rectangle 38"/>
            <p:cNvSpPr>
              <a:spLocks noChangeArrowheads="1"/>
            </p:cNvSpPr>
            <p:nvPr/>
          </p:nvSpPr>
          <p:spPr bwMode="auto">
            <a:xfrm rot="10911120">
              <a:off x="1222" y="3090"/>
              <a:ext cx="3464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967" name="Rectangle 39"/>
            <p:cNvSpPr>
              <a:spLocks noChangeArrowheads="1"/>
            </p:cNvSpPr>
            <p:nvPr/>
          </p:nvSpPr>
          <p:spPr bwMode="auto">
            <a:xfrm rot="3349979">
              <a:off x="3496" y="1970"/>
              <a:ext cx="1443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2937" name="Oval 9"/>
          <p:cNvSpPr>
            <a:spLocks noChangeArrowheads="1"/>
          </p:cNvSpPr>
          <p:nvPr/>
        </p:nvSpPr>
        <p:spPr bwMode="auto">
          <a:xfrm>
            <a:off x="1812925" y="5030788"/>
            <a:ext cx="5883275" cy="800100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2973" name="Text Box 45"/>
          <p:cNvSpPr txBox="1">
            <a:spLocks noChangeArrowheads="1"/>
          </p:cNvSpPr>
          <p:nvPr/>
        </p:nvSpPr>
        <p:spPr bwMode="auto">
          <a:xfrm>
            <a:off x="1779588" y="17463"/>
            <a:ext cx="1993900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</a:rPr>
              <a:t>HES. 13</a:t>
            </a:r>
          </a:p>
        </p:txBody>
      </p:sp>
      <p:sp>
        <p:nvSpPr>
          <p:cNvPr id="252974" name="Text Box 46"/>
          <p:cNvSpPr txBox="1">
            <a:spLocks noChangeArrowheads="1"/>
          </p:cNvSpPr>
          <p:nvPr/>
        </p:nvSpPr>
        <p:spPr bwMode="auto">
          <a:xfrm>
            <a:off x="1752600" y="457200"/>
            <a:ext cx="5930900" cy="1311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4000">
                <a:solidFill>
                  <a:srgbClr val="66FF66"/>
                </a:solidFill>
              </a:rPr>
              <a:t>MUSA AHITAJI TARIFA MPYA</a:t>
            </a:r>
            <a:endParaRPr lang="en-US" sz="4000">
              <a:solidFill>
                <a:schemeClr val="tx2"/>
              </a:solidFill>
            </a:endParaRPr>
          </a:p>
        </p:txBody>
      </p:sp>
      <p:sp>
        <p:nvSpPr>
          <p:cNvPr id="252979" name="Rectangle 51"/>
          <p:cNvSpPr>
            <a:spLocks noChangeArrowheads="1"/>
          </p:cNvSpPr>
          <p:nvPr/>
        </p:nvSpPr>
        <p:spPr bwMode="auto">
          <a:xfrm>
            <a:off x="1739900" y="5137150"/>
            <a:ext cx="6191250" cy="454025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chemeClr val="tx2"/>
                </a:solidFill>
              </a:rPr>
              <a:t>    </a:t>
            </a:r>
            <a:r>
              <a:rPr lang="en-US" sz="2400">
                <a:solidFill>
                  <a:schemeClr val="tx2"/>
                </a:solidFill>
              </a:rPr>
              <a:t>Maskani ya hema jangwani</a:t>
            </a:r>
          </a:p>
        </p:txBody>
      </p:sp>
      <p:sp>
        <p:nvSpPr>
          <p:cNvPr id="252980" name="Text Box 52"/>
          <p:cNvSpPr txBox="1">
            <a:spLocks noChangeArrowheads="1"/>
          </p:cNvSpPr>
          <p:nvPr/>
        </p:nvSpPr>
        <p:spPr bwMode="auto">
          <a:xfrm>
            <a:off x="1628775" y="1709738"/>
            <a:ext cx="6480175" cy="8223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2"/>
                </a:solidFill>
              </a:rPr>
              <a:t>MUSA atoa mwito kwa viongozi wa kila kabila.</a:t>
            </a:r>
            <a:endParaRPr lang="en-US" sz="4000">
              <a:solidFill>
                <a:schemeClr val="tx2"/>
              </a:solidFill>
            </a:endParaRPr>
          </a:p>
        </p:txBody>
      </p:sp>
      <p:sp>
        <p:nvSpPr>
          <p:cNvPr id="252981" name="Rectangle 53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2982" name="Rectangle 54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252983" name="AutoShape 55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2984" name="Rectangle 56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2985" name="AutoShape 57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2986" name="Line 58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2987" name="Line 59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2988" name="Line 60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2989" name="Line 61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2990" name="Line 62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2991" name="Rectangle 63"/>
          <p:cNvSpPr>
            <a:spLocks noChangeArrowheads="1"/>
          </p:cNvSpPr>
          <p:nvPr/>
        </p:nvSpPr>
        <p:spPr bwMode="auto">
          <a:xfrm>
            <a:off x="8007350" y="3429000"/>
            <a:ext cx="4413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Chicago" charset="0"/>
              </a:rPr>
              <a:t>musa</a:t>
            </a:r>
          </a:p>
        </p:txBody>
      </p:sp>
      <p:sp>
        <p:nvSpPr>
          <p:cNvPr id="252992" name="Rectangle 64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Sinai</a:t>
            </a:r>
          </a:p>
        </p:txBody>
      </p:sp>
      <p:sp>
        <p:nvSpPr>
          <p:cNvPr id="252993" name="Rectangle 65"/>
          <p:cNvSpPr>
            <a:spLocks noChangeArrowheads="1"/>
          </p:cNvSpPr>
          <p:nvPr/>
        </p:nvSpPr>
        <p:spPr bwMode="auto">
          <a:xfrm>
            <a:off x="8075613" y="402590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K-U-I</a:t>
            </a:r>
          </a:p>
        </p:txBody>
      </p:sp>
      <p:sp>
        <p:nvSpPr>
          <p:cNvPr id="252994" name="Rectangle 66"/>
          <p:cNvSpPr>
            <a:spLocks noChangeArrowheads="1"/>
          </p:cNvSpPr>
          <p:nvPr/>
        </p:nvSpPr>
        <p:spPr bwMode="auto">
          <a:xfrm>
            <a:off x="7912100" y="4197350"/>
            <a:ext cx="1012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Kadesh Barnea</a:t>
            </a:r>
          </a:p>
        </p:txBody>
      </p:sp>
      <p:sp>
        <p:nvSpPr>
          <p:cNvPr id="252995" name="Line 67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2996" name="Rectangle 68"/>
          <p:cNvSpPr>
            <a:spLocks noChangeArrowheads="1"/>
          </p:cNvSpPr>
          <p:nvPr/>
        </p:nvSpPr>
        <p:spPr bwMode="auto">
          <a:xfrm>
            <a:off x="8120063" y="3670300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kutoka</a:t>
            </a:r>
          </a:p>
        </p:txBody>
      </p:sp>
      <p:sp>
        <p:nvSpPr>
          <p:cNvPr id="252997" name="Text Box 69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53000" name="Text Box 72"/>
          <p:cNvSpPr txBox="1">
            <a:spLocks noChangeArrowheads="1"/>
          </p:cNvSpPr>
          <p:nvPr/>
        </p:nvSpPr>
        <p:spPr bwMode="auto">
          <a:xfrm>
            <a:off x="8585200" y="640715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253001" name="Rectangle 7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16</a:t>
            </a:r>
          </a:p>
        </p:txBody>
      </p:sp>
      <p:sp>
        <p:nvSpPr>
          <p:cNvPr id="253002" name="Text Box 74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26-29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2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2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2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2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2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2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2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2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2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37" grpId="0" animBg="1"/>
      <p:bldP spid="252974" grpId="0" autoUpdateAnimBg="0"/>
      <p:bldP spid="252979" grpId="0" autoUpdateAnimBg="0"/>
      <p:bldP spid="252980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39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270000"/>
            <a:ext cx="6438900" cy="45640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71395" name="Rectangle 3"/>
          <p:cNvSpPr>
            <a:spLocks noChangeArrowheads="1"/>
          </p:cNvSpPr>
          <p:nvPr/>
        </p:nvSpPr>
        <p:spPr bwMode="auto">
          <a:xfrm>
            <a:off x="7670800" y="56086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1396" name="Rectangle 4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8800" b="0">
                <a:solidFill>
                  <a:schemeClr val="tx2"/>
                </a:solidFill>
                <a:latin typeface="Times" charset="0"/>
              </a:rPr>
              <a:t>7</a:t>
            </a:r>
          </a:p>
        </p:txBody>
      </p:sp>
      <p:sp>
        <p:nvSpPr>
          <p:cNvPr id="571397" name="Line 5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71416" name="Group 24"/>
          <p:cNvGrpSpPr>
            <a:grpSpLocks/>
          </p:cNvGrpSpPr>
          <p:nvPr/>
        </p:nvGrpSpPr>
        <p:grpSpPr bwMode="auto">
          <a:xfrm>
            <a:off x="1689100" y="2019300"/>
            <a:ext cx="5749925" cy="3244850"/>
            <a:chOff x="1064" y="1272"/>
            <a:chExt cx="3622" cy="2044"/>
          </a:xfrm>
        </p:grpSpPr>
        <p:sp>
          <p:nvSpPr>
            <p:cNvPr id="571417" name="Rectangle 25"/>
            <p:cNvSpPr>
              <a:spLocks noChangeArrowheads="1"/>
            </p:cNvSpPr>
            <p:nvPr/>
          </p:nvSpPr>
          <p:spPr bwMode="auto">
            <a:xfrm rot="1785869">
              <a:off x="2696" y="1304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1418" name="Rectangle 26"/>
            <p:cNvSpPr>
              <a:spLocks noChangeArrowheads="1"/>
            </p:cNvSpPr>
            <p:nvPr/>
          </p:nvSpPr>
          <p:spPr bwMode="auto">
            <a:xfrm rot="-1804197">
              <a:off x="2528" y="1272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1419" name="Rectangle 27"/>
            <p:cNvSpPr>
              <a:spLocks noChangeArrowheads="1"/>
            </p:cNvSpPr>
            <p:nvPr/>
          </p:nvSpPr>
          <p:spPr bwMode="auto">
            <a:xfrm rot="8101981">
              <a:off x="1064" y="1842"/>
              <a:ext cx="1443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1420" name="Rectangle 28"/>
            <p:cNvSpPr>
              <a:spLocks noChangeArrowheads="1"/>
            </p:cNvSpPr>
            <p:nvPr/>
          </p:nvSpPr>
          <p:spPr bwMode="auto">
            <a:xfrm rot="85205">
              <a:off x="3528" y="1520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1421" name="Rectangle 29"/>
            <p:cNvSpPr>
              <a:spLocks noChangeArrowheads="1"/>
            </p:cNvSpPr>
            <p:nvPr/>
          </p:nvSpPr>
          <p:spPr bwMode="auto">
            <a:xfrm rot="85205">
              <a:off x="1736" y="1488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1422" name="Rectangle 30"/>
            <p:cNvSpPr>
              <a:spLocks noChangeArrowheads="1"/>
            </p:cNvSpPr>
            <p:nvPr/>
          </p:nvSpPr>
          <p:spPr bwMode="auto">
            <a:xfrm rot="10911120">
              <a:off x="1222" y="3090"/>
              <a:ext cx="3464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1423" name="Rectangle 31"/>
            <p:cNvSpPr>
              <a:spLocks noChangeArrowheads="1"/>
            </p:cNvSpPr>
            <p:nvPr/>
          </p:nvSpPr>
          <p:spPr bwMode="auto">
            <a:xfrm rot="3349979">
              <a:off x="3496" y="1970"/>
              <a:ext cx="1443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71425" name="Text Box 33"/>
          <p:cNvSpPr txBox="1">
            <a:spLocks noChangeArrowheads="1"/>
          </p:cNvSpPr>
          <p:nvPr/>
        </p:nvSpPr>
        <p:spPr bwMode="auto">
          <a:xfrm>
            <a:off x="1768475" y="47625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</a:rPr>
              <a:t>Num. 13</a:t>
            </a:r>
          </a:p>
        </p:txBody>
      </p:sp>
      <p:sp>
        <p:nvSpPr>
          <p:cNvPr id="571428" name="Rectangle 36"/>
          <p:cNvSpPr>
            <a:spLocks noChangeArrowheads="1"/>
          </p:cNvSpPr>
          <p:nvPr/>
        </p:nvSpPr>
        <p:spPr bwMode="auto">
          <a:xfrm>
            <a:off x="1276350" y="1117600"/>
            <a:ext cx="6756400" cy="4697413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1429" name="Text Box 37"/>
          <p:cNvSpPr txBox="1">
            <a:spLocks noChangeArrowheads="1"/>
          </p:cNvSpPr>
          <p:nvPr/>
        </p:nvSpPr>
        <p:spPr bwMode="auto">
          <a:xfrm>
            <a:off x="1117600" y="1082675"/>
            <a:ext cx="7050088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4000" b="0">
                <a:solidFill>
                  <a:srgbClr val="FFFF00"/>
                </a:solidFill>
              </a:rPr>
              <a:t>Je nchi hii ni ya namna gani?</a:t>
            </a:r>
          </a:p>
        </p:txBody>
      </p:sp>
      <p:sp>
        <p:nvSpPr>
          <p:cNvPr id="571430" name="Text Box 38"/>
          <p:cNvSpPr txBox="1">
            <a:spLocks noChangeArrowheads="1"/>
          </p:cNvSpPr>
          <p:nvPr/>
        </p:nvSpPr>
        <p:spPr bwMode="auto">
          <a:xfrm>
            <a:off x="2540000" y="1882775"/>
            <a:ext cx="6299200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4000" b="0">
                <a:solidFill>
                  <a:srgbClr val="FFFF00"/>
                </a:solidFill>
              </a:rPr>
              <a:t>Wenyeji ni akina nani?</a:t>
            </a:r>
          </a:p>
        </p:txBody>
      </p:sp>
      <p:sp>
        <p:nvSpPr>
          <p:cNvPr id="571431" name="Text Box 39"/>
          <p:cNvSpPr txBox="1">
            <a:spLocks noChangeArrowheads="1"/>
          </p:cNvSpPr>
          <p:nvPr/>
        </p:nvSpPr>
        <p:spPr bwMode="auto">
          <a:xfrm>
            <a:off x="1265238" y="2682875"/>
            <a:ext cx="7173912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4000" b="0">
                <a:solidFill>
                  <a:srgbClr val="FFFF00"/>
                </a:solidFill>
              </a:rPr>
              <a:t>Je kuna mito na chemichemi?</a:t>
            </a:r>
          </a:p>
        </p:txBody>
      </p:sp>
      <p:sp>
        <p:nvSpPr>
          <p:cNvPr id="571432" name="Text Box 40"/>
          <p:cNvSpPr txBox="1">
            <a:spLocks noChangeArrowheads="1"/>
          </p:cNvSpPr>
          <p:nvPr/>
        </p:nvSpPr>
        <p:spPr bwMode="auto">
          <a:xfrm>
            <a:off x="2784475" y="3533775"/>
            <a:ext cx="4851400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4000" b="0">
                <a:solidFill>
                  <a:srgbClr val="FFFF00"/>
                </a:solidFill>
              </a:rPr>
              <a:t>Milima na misitu?</a:t>
            </a:r>
          </a:p>
        </p:txBody>
      </p:sp>
      <p:sp>
        <p:nvSpPr>
          <p:cNvPr id="571433" name="Text Box 41"/>
          <p:cNvSpPr txBox="1">
            <a:spLocks noChangeArrowheads="1"/>
          </p:cNvSpPr>
          <p:nvPr/>
        </p:nvSpPr>
        <p:spPr bwMode="auto">
          <a:xfrm>
            <a:off x="1574800" y="4346575"/>
            <a:ext cx="6451600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4000" b="0">
                <a:solidFill>
                  <a:srgbClr val="FFFF00"/>
                </a:solidFill>
              </a:rPr>
              <a:t>Mashamba yenye rotuba?</a:t>
            </a:r>
          </a:p>
        </p:txBody>
      </p:sp>
      <p:sp>
        <p:nvSpPr>
          <p:cNvPr id="571434" name="Text Box 42"/>
          <p:cNvSpPr txBox="1">
            <a:spLocks noChangeArrowheads="1"/>
          </p:cNvSpPr>
          <p:nvPr/>
        </p:nvSpPr>
        <p:spPr bwMode="auto">
          <a:xfrm>
            <a:off x="3624263" y="5124450"/>
            <a:ext cx="5029200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4000" b="0">
                <a:solidFill>
                  <a:srgbClr val="FFFF00"/>
                </a:solidFill>
              </a:rPr>
              <a:t>Vyakula vya kutosa?</a:t>
            </a:r>
          </a:p>
        </p:txBody>
      </p:sp>
      <p:sp>
        <p:nvSpPr>
          <p:cNvPr id="571435" name="Rectangle 43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1436" name="Rectangle 44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571437" name="AutoShape 45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1438" name="Rectangle 46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1439" name="AutoShape 47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1440" name="Line 48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1441" name="Line 49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1442" name="Line 50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1443" name="Line 51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1444" name="Line 52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1445" name="Rectangle 53"/>
          <p:cNvSpPr>
            <a:spLocks noChangeArrowheads="1"/>
          </p:cNvSpPr>
          <p:nvPr/>
        </p:nvSpPr>
        <p:spPr bwMode="auto">
          <a:xfrm>
            <a:off x="8007350" y="342900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Chicago" charset="0"/>
              </a:rPr>
              <a:t>Musa</a:t>
            </a:r>
          </a:p>
        </p:txBody>
      </p:sp>
      <p:sp>
        <p:nvSpPr>
          <p:cNvPr id="571446" name="Rectangle 54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Sinai</a:t>
            </a:r>
          </a:p>
        </p:txBody>
      </p:sp>
      <p:sp>
        <p:nvSpPr>
          <p:cNvPr id="571447" name="Rectangle 55"/>
          <p:cNvSpPr>
            <a:spLocks noChangeArrowheads="1"/>
          </p:cNvSpPr>
          <p:nvPr/>
        </p:nvSpPr>
        <p:spPr bwMode="auto">
          <a:xfrm>
            <a:off x="8075613" y="402590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K-U-I</a:t>
            </a:r>
          </a:p>
        </p:txBody>
      </p:sp>
      <p:sp>
        <p:nvSpPr>
          <p:cNvPr id="571448" name="Rectangle 56"/>
          <p:cNvSpPr>
            <a:spLocks noChangeArrowheads="1"/>
          </p:cNvSpPr>
          <p:nvPr/>
        </p:nvSpPr>
        <p:spPr bwMode="auto">
          <a:xfrm>
            <a:off x="7912100" y="4197350"/>
            <a:ext cx="1012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Kadesh Barnea</a:t>
            </a:r>
          </a:p>
        </p:txBody>
      </p:sp>
      <p:sp>
        <p:nvSpPr>
          <p:cNvPr id="571449" name="Line 57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1450" name="Rectangle 58"/>
          <p:cNvSpPr>
            <a:spLocks noChangeArrowheads="1"/>
          </p:cNvSpPr>
          <p:nvPr/>
        </p:nvSpPr>
        <p:spPr bwMode="auto">
          <a:xfrm>
            <a:off x="8170863" y="3670300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kutoka</a:t>
            </a:r>
          </a:p>
        </p:txBody>
      </p:sp>
      <p:sp>
        <p:nvSpPr>
          <p:cNvPr id="571451" name="Text Box 59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71454" name="Text Box 62"/>
          <p:cNvSpPr txBox="1">
            <a:spLocks noChangeArrowheads="1"/>
          </p:cNvSpPr>
          <p:nvPr/>
        </p:nvSpPr>
        <p:spPr bwMode="auto">
          <a:xfrm>
            <a:off x="8591550" y="640715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rgbClr val="FFFFFF"/>
                </a:solidFill>
                <a:latin typeface="Arial" charset="0"/>
              </a:rPr>
              <a:t>6</a:t>
            </a:r>
          </a:p>
        </p:txBody>
      </p:sp>
      <p:sp>
        <p:nvSpPr>
          <p:cNvPr id="571455" name="Rectangle 6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17</a:t>
            </a:r>
          </a:p>
        </p:txBody>
      </p:sp>
      <p:sp>
        <p:nvSpPr>
          <p:cNvPr id="571456" name="Text Box 64"/>
          <p:cNvSpPr txBox="1">
            <a:spLocks noChangeArrowheads="1"/>
          </p:cNvSpPr>
          <p:nvPr/>
        </p:nvSpPr>
        <p:spPr bwMode="auto">
          <a:xfrm>
            <a:off x="1987550" y="450850"/>
            <a:ext cx="6516688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>
                <a:solidFill>
                  <a:srgbClr val="66FF66"/>
                </a:solidFill>
              </a:rPr>
              <a:t>MASWALI YA KIMSINIGI…</a:t>
            </a:r>
          </a:p>
        </p:txBody>
      </p:sp>
      <p:sp>
        <p:nvSpPr>
          <p:cNvPr id="571457" name="Text Box 65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26-29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1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1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71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1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71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71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71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1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714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714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1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1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71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1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1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71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71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71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71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71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71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71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71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71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1429" grpId="0" autoUpdateAnimBg="0"/>
      <p:bldP spid="571430" grpId="0" autoUpdateAnimBg="0"/>
      <p:bldP spid="571431" grpId="0" autoUpdateAnimBg="0"/>
      <p:bldP spid="571432" grpId="0" autoUpdateAnimBg="0"/>
      <p:bldP spid="571433" grpId="0" autoUpdateAnimBg="0"/>
      <p:bldP spid="571434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23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323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23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23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323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324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rgbClr val="0331B3"/>
                </a:solidFill>
                <a:latin typeface="Times" charset="0"/>
              </a:rPr>
              <a:t>ER</a:t>
            </a:r>
          </a:p>
        </p:txBody>
      </p:sp>
      <p:sp>
        <p:nvSpPr>
          <p:cNvPr id="22324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324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PG</a:t>
            </a:r>
          </a:p>
        </p:txBody>
      </p:sp>
      <p:sp>
        <p:nvSpPr>
          <p:cNvPr id="22324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324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324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324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SG</a:t>
            </a:r>
          </a:p>
        </p:txBody>
      </p:sp>
      <p:sp>
        <p:nvSpPr>
          <p:cNvPr id="22324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BS</a:t>
            </a:r>
          </a:p>
        </p:txBody>
      </p:sp>
      <p:sp>
        <p:nvSpPr>
          <p:cNvPr id="223248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BM</a:t>
            </a:r>
          </a:p>
        </p:txBody>
      </p:sp>
      <p:sp>
        <p:nvSpPr>
          <p:cNvPr id="22324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25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25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252" name="Rectangle 20"/>
          <p:cNvSpPr>
            <a:spLocks noChangeArrowheads="1"/>
          </p:cNvSpPr>
          <p:nvPr/>
        </p:nvSpPr>
        <p:spPr bwMode="auto">
          <a:xfrm>
            <a:off x="76200" y="304800"/>
            <a:ext cx="2825750" cy="819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400">
                <a:solidFill>
                  <a:schemeClr val="tx2"/>
                </a:solidFill>
                <a:latin typeface="Times" charset="0"/>
              </a:rPr>
              <a:t> KUANDA JUKWAA</a:t>
            </a:r>
          </a:p>
        </p:txBody>
      </p:sp>
      <p:sp>
        <p:nvSpPr>
          <p:cNvPr id="22325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BC</a:t>
            </a:r>
          </a:p>
        </p:txBody>
      </p:sp>
      <p:sp>
        <p:nvSpPr>
          <p:cNvPr id="22325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25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256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257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U</a:t>
            </a:r>
          </a:p>
        </p:txBody>
      </p:sp>
      <p:sp>
        <p:nvSpPr>
          <p:cNvPr id="223258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729B7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  <a:latin typeface="Times" charset="0"/>
              </a:rPr>
              <a:t>B</a:t>
            </a:r>
          </a:p>
        </p:txBody>
      </p:sp>
      <p:sp>
        <p:nvSpPr>
          <p:cNvPr id="223259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AE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260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331B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rgbClr val="0331B3"/>
                </a:solidFill>
                <a:latin typeface="Times" charset="0"/>
              </a:rPr>
              <a:t>H</a:t>
            </a:r>
          </a:p>
        </p:txBody>
      </p:sp>
      <p:sp>
        <p:nvSpPr>
          <p:cNvPr id="223261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0331B3"/>
          </a:solidFill>
          <a:ln w="25400">
            <a:solidFill>
              <a:srgbClr val="0331B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262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331B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rgbClr val="0331B3"/>
                </a:solidFill>
                <a:latin typeface="Times" charset="0"/>
              </a:rPr>
              <a:t>N(A)</a:t>
            </a:r>
          </a:p>
        </p:txBody>
      </p:sp>
      <p:sp>
        <p:nvSpPr>
          <p:cNvPr id="223263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0331B3"/>
          </a:solidFill>
          <a:ln w="25400">
            <a:solidFill>
              <a:srgbClr val="0331B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264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265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C</a:t>
            </a:r>
          </a:p>
        </p:txBody>
      </p:sp>
      <p:sp>
        <p:nvSpPr>
          <p:cNvPr id="223266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267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J</a:t>
            </a:r>
          </a:p>
        </p:txBody>
      </p:sp>
      <p:sp>
        <p:nvSpPr>
          <p:cNvPr id="223268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269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270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KB</a:t>
            </a:r>
          </a:p>
        </p:txBody>
      </p:sp>
      <p:sp>
        <p:nvSpPr>
          <p:cNvPr id="223271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272" name="Rectangle 40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MS</a:t>
            </a:r>
          </a:p>
        </p:txBody>
      </p:sp>
      <p:sp>
        <p:nvSpPr>
          <p:cNvPr id="223273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274" name="Rectangle 42"/>
          <p:cNvSpPr>
            <a:spLocks noChangeArrowheads="1"/>
          </p:cNvSpPr>
          <p:nvPr/>
        </p:nvSpPr>
        <p:spPr bwMode="auto">
          <a:xfrm>
            <a:off x="1768475" y="4081463"/>
            <a:ext cx="4683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M</a:t>
            </a:r>
          </a:p>
        </p:txBody>
      </p:sp>
      <p:sp>
        <p:nvSpPr>
          <p:cNvPr id="223275" name="Rectangle 4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MN</a:t>
            </a:r>
          </a:p>
        </p:txBody>
      </p:sp>
      <p:sp>
        <p:nvSpPr>
          <p:cNvPr id="223289" name="Oval 57"/>
          <p:cNvSpPr>
            <a:spLocks noChangeArrowheads="1"/>
          </p:cNvSpPr>
          <p:nvPr/>
        </p:nvSpPr>
        <p:spPr bwMode="auto">
          <a:xfrm>
            <a:off x="2819400" y="41910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290" name="Freeform 58"/>
          <p:cNvSpPr>
            <a:spLocks/>
          </p:cNvSpPr>
          <p:nvPr/>
        </p:nvSpPr>
        <p:spPr bwMode="auto">
          <a:xfrm>
            <a:off x="2805113" y="1266825"/>
            <a:ext cx="912812" cy="3365500"/>
          </a:xfrm>
          <a:custGeom>
            <a:avLst/>
            <a:gdLst>
              <a:gd name="T0" fmla="*/ 147 w 575"/>
              <a:gd name="T1" fmla="*/ 2120 h 2120"/>
              <a:gd name="T2" fmla="*/ 100 w 575"/>
              <a:gd name="T3" fmla="*/ 2049 h 2120"/>
              <a:gd name="T4" fmla="*/ 84 w 575"/>
              <a:gd name="T5" fmla="*/ 2002 h 2120"/>
              <a:gd name="T6" fmla="*/ 68 w 575"/>
              <a:gd name="T7" fmla="*/ 1971 h 2120"/>
              <a:gd name="T8" fmla="*/ 53 w 575"/>
              <a:gd name="T9" fmla="*/ 1908 h 2120"/>
              <a:gd name="T10" fmla="*/ 45 w 575"/>
              <a:gd name="T11" fmla="*/ 1877 h 2120"/>
              <a:gd name="T12" fmla="*/ 92 w 575"/>
              <a:gd name="T13" fmla="*/ 1257 h 2120"/>
              <a:gd name="T14" fmla="*/ 162 w 575"/>
              <a:gd name="T15" fmla="*/ 1069 h 2120"/>
              <a:gd name="T16" fmla="*/ 257 w 575"/>
              <a:gd name="T17" fmla="*/ 888 h 2120"/>
              <a:gd name="T18" fmla="*/ 312 w 575"/>
              <a:gd name="T19" fmla="*/ 818 h 2120"/>
              <a:gd name="T20" fmla="*/ 390 w 575"/>
              <a:gd name="T21" fmla="*/ 669 h 2120"/>
              <a:gd name="T22" fmla="*/ 437 w 575"/>
              <a:gd name="T23" fmla="*/ 575 h 2120"/>
              <a:gd name="T24" fmla="*/ 500 w 575"/>
              <a:gd name="T25" fmla="*/ 410 h 2120"/>
              <a:gd name="T26" fmla="*/ 531 w 575"/>
              <a:gd name="T27" fmla="*/ 300 h 2120"/>
              <a:gd name="T28" fmla="*/ 555 w 575"/>
              <a:gd name="T29" fmla="*/ 182 h 2120"/>
              <a:gd name="T30" fmla="*/ 492 w 575"/>
              <a:gd name="T31" fmla="*/ 2 h 2120"/>
              <a:gd name="T32" fmla="*/ 437 w 575"/>
              <a:gd name="T33" fmla="*/ 2 h 2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75" h="2120">
                <a:moveTo>
                  <a:pt x="147" y="2120"/>
                </a:moveTo>
                <a:cubicBezTo>
                  <a:pt x="131" y="2096"/>
                  <a:pt x="111" y="2075"/>
                  <a:pt x="100" y="2049"/>
                </a:cubicBezTo>
                <a:cubicBezTo>
                  <a:pt x="93" y="2033"/>
                  <a:pt x="91" y="2016"/>
                  <a:pt x="84" y="2002"/>
                </a:cubicBezTo>
                <a:cubicBezTo>
                  <a:pt x="78" y="1991"/>
                  <a:pt x="73" y="1981"/>
                  <a:pt x="68" y="1971"/>
                </a:cubicBezTo>
                <a:cubicBezTo>
                  <a:pt x="63" y="1950"/>
                  <a:pt x="58" y="1928"/>
                  <a:pt x="53" y="1908"/>
                </a:cubicBezTo>
                <a:cubicBezTo>
                  <a:pt x="50" y="1897"/>
                  <a:pt x="45" y="1877"/>
                  <a:pt x="45" y="1877"/>
                </a:cubicBezTo>
                <a:cubicBezTo>
                  <a:pt x="29" y="1737"/>
                  <a:pt x="0" y="1405"/>
                  <a:pt x="92" y="1257"/>
                </a:cubicBezTo>
                <a:cubicBezTo>
                  <a:pt x="103" y="1200"/>
                  <a:pt x="128" y="1114"/>
                  <a:pt x="162" y="1069"/>
                </a:cubicBezTo>
                <a:cubicBezTo>
                  <a:pt x="182" y="1008"/>
                  <a:pt x="220" y="941"/>
                  <a:pt x="257" y="888"/>
                </a:cubicBezTo>
                <a:cubicBezTo>
                  <a:pt x="273" y="863"/>
                  <a:pt x="298" y="844"/>
                  <a:pt x="312" y="818"/>
                </a:cubicBezTo>
                <a:cubicBezTo>
                  <a:pt x="336" y="767"/>
                  <a:pt x="361" y="717"/>
                  <a:pt x="390" y="669"/>
                </a:cubicBezTo>
                <a:cubicBezTo>
                  <a:pt x="408" y="637"/>
                  <a:pt x="416" y="604"/>
                  <a:pt x="437" y="575"/>
                </a:cubicBezTo>
                <a:cubicBezTo>
                  <a:pt x="450" y="519"/>
                  <a:pt x="473" y="461"/>
                  <a:pt x="500" y="410"/>
                </a:cubicBezTo>
                <a:cubicBezTo>
                  <a:pt x="507" y="368"/>
                  <a:pt x="512" y="337"/>
                  <a:pt x="531" y="300"/>
                </a:cubicBezTo>
                <a:cubicBezTo>
                  <a:pt x="537" y="260"/>
                  <a:pt x="547" y="221"/>
                  <a:pt x="555" y="182"/>
                </a:cubicBezTo>
                <a:cubicBezTo>
                  <a:pt x="552" y="133"/>
                  <a:pt x="575" y="10"/>
                  <a:pt x="492" y="2"/>
                </a:cubicBezTo>
                <a:cubicBezTo>
                  <a:pt x="473" y="0"/>
                  <a:pt x="455" y="2"/>
                  <a:pt x="437" y="2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ysDot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23293" name="Picture 61" descr=" Picture 4                                                      0000926E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4" t="21094" r="46289" b="3645"/>
          <a:stretch>
            <a:fillRect/>
          </a:stretch>
        </p:blipFill>
        <p:spPr bwMode="auto">
          <a:xfrm>
            <a:off x="3738563" y="787400"/>
            <a:ext cx="2220912" cy="3225800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3286" name="AutoShape 54"/>
          <p:cNvSpPr>
            <a:spLocks noChangeArrowheads="1"/>
          </p:cNvSpPr>
          <p:nvPr/>
        </p:nvSpPr>
        <p:spPr bwMode="auto">
          <a:xfrm rot="12338930">
            <a:off x="2971800" y="3006725"/>
            <a:ext cx="24384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23313" name="Picture 81" descr="SEA OF GAL LATE AFT                                            0001D3BEMacintosh HD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338" y="4095750"/>
            <a:ext cx="2957512" cy="19304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3317" name="Rectangle 85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318" name="Rectangle 86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223319" name="AutoShape 87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320" name="Rectangle 88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321" name="AutoShape 89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322" name="Line 90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323" name="Line 91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324" name="Line 92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325" name="Line 93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326" name="Line 94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327" name="Rectangle 95"/>
          <p:cNvSpPr>
            <a:spLocks noChangeArrowheads="1"/>
          </p:cNvSpPr>
          <p:nvPr/>
        </p:nvSpPr>
        <p:spPr bwMode="auto">
          <a:xfrm>
            <a:off x="8007350" y="3429000"/>
            <a:ext cx="517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Chicago" charset="0"/>
              </a:rPr>
              <a:t>MUSA</a:t>
            </a:r>
          </a:p>
        </p:txBody>
      </p:sp>
      <p:sp>
        <p:nvSpPr>
          <p:cNvPr id="223328" name="Rectangle 96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Sinai</a:t>
            </a:r>
          </a:p>
        </p:txBody>
      </p:sp>
      <p:sp>
        <p:nvSpPr>
          <p:cNvPr id="223329" name="Rectangle 97"/>
          <p:cNvSpPr>
            <a:spLocks noChangeArrowheads="1"/>
          </p:cNvSpPr>
          <p:nvPr/>
        </p:nvSpPr>
        <p:spPr bwMode="auto">
          <a:xfrm>
            <a:off x="8075613" y="402590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K-U-I</a:t>
            </a:r>
          </a:p>
        </p:txBody>
      </p:sp>
      <p:sp>
        <p:nvSpPr>
          <p:cNvPr id="223330" name="Rectangle 98"/>
          <p:cNvSpPr>
            <a:spLocks noChangeArrowheads="1"/>
          </p:cNvSpPr>
          <p:nvPr/>
        </p:nvSpPr>
        <p:spPr bwMode="auto">
          <a:xfrm>
            <a:off x="7912100" y="4197350"/>
            <a:ext cx="1012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Kadesh Barnea</a:t>
            </a:r>
          </a:p>
        </p:txBody>
      </p:sp>
      <p:sp>
        <p:nvSpPr>
          <p:cNvPr id="223331" name="Line 99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332" name="Rectangle 100"/>
          <p:cNvSpPr>
            <a:spLocks noChangeArrowheads="1"/>
          </p:cNvSpPr>
          <p:nvPr/>
        </p:nvSpPr>
        <p:spPr bwMode="auto">
          <a:xfrm>
            <a:off x="8120063" y="3670300"/>
            <a:ext cx="6699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KUTOKA</a:t>
            </a:r>
          </a:p>
        </p:txBody>
      </p:sp>
      <p:sp>
        <p:nvSpPr>
          <p:cNvPr id="223333" name="Text Box 101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223338" name="Group 106"/>
          <p:cNvGrpSpPr>
            <a:grpSpLocks/>
          </p:cNvGrpSpPr>
          <p:nvPr/>
        </p:nvGrpSpPr>
        <p:grpSpPr bwMode="auto">
          <a:xfrm>
            <a:off x="5711825" y="400050"/>
            <a:ext cx="2968625" cy="1971675"/>
            <a:chOff x="3531" y="336"/>
            <a:chExt cx="1870" cy="1242"/>
          </a:xfrm>
        </p:grpSpPr>
        <p:pic>
          <p:nvPicPr>
            <p:cNvPr id="223294" name="Picture 62" descr=" Picture 3                                                      0000926EMacintosh HD                   ABA78158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3" t="18668" r="36133" b="29082"/>
            <a:stretch>
              <a:fillRect/>
            </a:stretch>
          </p:blipFill>
          <p:spPr bwMode="auto">
            <a:xfrm>
              <a:off x="3531" y="336"/>
              <a:ext cx="1870" cy="1242"/>
            </a:xfrm>
            <a:prstGeom prst="rect">
              <a:avLst/>
            </a:prstGeom>
            <a:noFill/>
            <a:ln w="5715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3337" name="Freeform 105"/>
            <p:cNvSpPr>
              <a:spLocks/>
            </p:cNvSpPr>
            <p:nvPr/>
          </p:nvSpPr>
          <p:spPr bwMode="auto">
            <a:xfrm>
              <a:off x="3898" y="812"/>
              <a:ext cx="82" cy="96"/>
            </a:xfrm>
            <a:custGeom>
              <a:avLst/>
              <a:gdLst>
                <a:gd name="T0" fmla="*/ 6 w 82"/>
                <a:gd name="T1" fmla="*/ 24 h 96"/>
                <a:gd name="T2" fmla="*/ 18 w 82"/>
                <a:gd name="T3" fmla="*/ 84 h 96"/>
                <a:gd name="T4" fmla="*/ 58 w 82"/>
                <a:gd name="T5" fmla="*/ 96 h 96"/>
                <a:gd name="T6" fmla="*/ 78 w 82"/>
                <a:gd name="T7" fmla="*/ 64 h 96"/>
                <a:gd name="T8" fmla="*/ 82 w 82"/>
                <a:gd name="T9" fmla="*/ 52 h 96"/>
                <a:gd name="T10" fmla="*/ 18 w 82"/>
                <a:gd name="T11" fmla="*/ 0 h 96"/>
                <a:gd name="T12" fmla="*/ 6 w 82"/>
                <a:gd name="T13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96">
                  <a:moveTo>
                    <a:pt x="6" y="24"/>
                  </a:moveTo>
                  <a:cubicBezTo>
                    <a:pt x="0" y="40"/>
                    <a:pt x="2" y="71"/>
                    <a:pt x="18" y="84"/>
                  </a:cubicBezTo>
                  <a:cubicBezTo>
                    <a:pt x="27" y="91"/>
                    <a:pt x="46" y="92"/>
                    <a:pt x="58" y="96"/>
                  </a:cubicBezTo>
                  <a:cubicBezTo>
                    <a:pt x="77" y="83"/>
                    <a:pt x="68" y="92"/>
                    <a:pt x="78" y="64"/>
                  </a:cubicBezTo>
                  <a:cubicBezTo>
                    <a:pt x="79" y="60"/>
                    <a:pt x="82" y="52"/>
                    <a:pt x="82" y="52"/>
                  </a:cubicBezTo>
                  <a:cubicBezTo>
                    <a:pt x="71" y="19"/>
                    <a:pt x="45" y="13"/>
                    <a:pt x="18" y="0"/>
                  </a:cubicBezTo>
                  <a:cubicBezTo>
                    <a:pt x="7" y="15"/>
                    <a:pt x="11" y="7"/>
                    <a:pt x="6" y="24"/>
                  </a:cubicBezTo>
                  <a:close/>
                </a:path>
              </a:pathLst>
            </a:custGeom>
            <a:solidFill>
              <a:srgbClr val="7B7BA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3339" name="Rectangle 10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</a:t>
            </a:r>
          </a:p>
        </p:txBody>
      </p:sp>
      <p:sp>
        <p:nvSpPr>
          <p:cNvPr id="223340" name="Text Box 108"/>
          <p:cNvSpPr txBox="1">
            <a:spLocks noChangeArrowheads="1"/>
          </p:cNvSpPr>
          <p:nvPr/>
        </p:nvSpPr>
        <p:spPr bwMode="auto">
          <a:xfrm>
            <a:off x="1781175" y="28575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223343" name="Text Box 111"/>
          <p:cNvSpPr txBox="1">
            <a:spLocks noChangeArrowheads="1"/>
          </p:cNvSpPr>
          <p:nvPr/>
        </p:nvSpPr>
        <p:spPr bwMode="auto">
          <a:xfrm>
            <a:off x="1771650" y="47625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</a:rPr>
              <a:t>HES. 13</a:t>
            </a:r>
          </a:p>
        </p:txBody>
      </p:sp>
      <p:sp>
        <p:nvSpPr>
          <p:cNvPr id="223344" name="Text Box 112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26-29</a:t>
            </a:r>
          </a:p>
        </p:txBody>
      </p:sp>
      <p:sp>
        <p:nvSpPr>
          <p:cNvPr id="223345" name="Text Box 113"/>
          <p:cNvSpPr txBox="1">
            <a:spLocks noChangeArrowheads="1"/>
          </p:cNvSpPr>
          <p:nvPr/>
        </p:nvSpPr>
        <p:spPr bwMode="auto">
          <a:xfrm>
            <a:off x="3011488" y="2420938"/>
            <a:ext cx="4572000" cy="137318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2800">
                <a:solidFill>
                  <a:srgbClr val="FFEA18"/>
                </a:solidFill>
              </a:rPr>
              <a:t>…KASKAZINI NDANI YA KUSINI MWA  LEBANONI WA LEO…</a:t>
            </a:r>
          </a:p>
        </p:txBody>
      </p:sp>
      <p:sp>
        <p:nvSpPr>
          <p:cNvPr id="223347" name="Text Box 115"/>
          <p:cNvSpPr txBox="1">
            <a:spLocks noChangeArrowheads="1"/>
          </p:cNvSpPr>
          <p:nvPr/>
        </p:nvSpPr>
        <p:spPr bwMode="auto">
          <a:xfrm>
            <a:off x="0" y="2462213"/>
            <a:ext cx="2479675" cy="11906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331B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>
                <a:solidFill>
                  <a:srgbClr val="FFEA18"/>
                </a:solidFill>
              </a:rPr>
              <a:t>Njia ya  wapelelezi</a:t>
            </a:r>
          </a:p>
        </p:txBody>
      </p:sp>
      <p:sp>
        <p:nvSpPr>
          <p:cNvPr id="223348" name="Text Box 116"/>
          <p:cNvSpPr txBox="1">
            <a:spLocks noChangeArrowheads="1"/>
          </p:cNvSpPr>
          <p:nvPr/>
        </p:nvSpPr>
        <p:spPr bwMode="auto">
          <a:xfrm>
            <a:off x="8661400" y="64071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endParaRPr lang="en-GB" sz="2000" b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3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3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3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2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23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23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290" grpId="0" animBg="1"/>
      <p:bldP spid="223345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Line 2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698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738188" y="900113"/>
            <a:ext cx="7921625" cy="4483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>
                <a:solidFill>
                  <a:srgbClr val="FAFD00"/>
                </a:solidFill>
                <a:latin typeface="Times" charset="0"/>
              </a:rPr>
              <a:t>MAKISIO YA NYKATI: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>
              <a:solidFill>
                <a:srgbClr val="FAFD00"/>
              </a:solidFill>
              <a:latin typeface="Times" charset="0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>
                <a:solidFill>
                  <a:srgbClr val="FAFD00"/>
                </a:solidFill>
                <a:latin typeface="Times" charset="0"/>
              </a:rPr>
              <a:t>IBRAHIMU- YUSUFU	  	2000 B.C.</a:t>
            </a:r>
            <a:endParaRPr lang="en-US">
              <a:solidFill>
                <a:schemeClr val="hlink"/>
              </a:solidFill>
              <a:latin typeface="Times" charset="0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</a:pPr>
            <a:endParaRPr lang="en-US">
              <a:solidFill>
                <a:srgbClr val="FAFD00"/>
              </a:solidFill>
              <a:latin typeface="Times" charset="0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>
                <a:solidFill>
                  <a:schemeClr val="hlink"/>
                </a:solidFill>
                <a:latin typeface="Times" charset="0"/>
              </a:rPr>
              <a:t>MUSA- YOSHUA  		1500 B.C.</a:t>
            </a:r>
            <a:endParaRPr lang="en-US">
              <a:solidFill>
                <a:srgbClr val="FAFD00"/>
              </a:solidFill>
              <a:latin typeface="Times" charset="0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</a:pPr>
            <a:endParaRPr lang="en-US">
              <a:solidFill>
                <a:srgbClr val="FAFD00"/>
              </a:solidFill>
              <a:latin typeface="Times" charset="0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</a:pPr>
            <a:endParaRPr lang="en-US">
              <a:solidFill>
                <a:srgbClr val="FAFD00"/>
              </a:solidFill>
              <a:latin typeface="Times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>
              <a:solidFill>
                <a:srgbClr val="FAFD00"/>
              </a:solidFill>
              <a:latin typeface="Times" charset="0"/>
            </a:endParaRPr>
          </a:p>
        </p:txBody>
      </p:sp>
      <p:sp>
        <p:nvSpPr>
          <p:cNvPr id="77829" name="Rectangle 5"/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41" name="Rectangle 1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01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8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ChangeArrowheads="1"/>
          </p:cNvSpPr>
          <p:nvPr/>
        </p:nvSpPr>
        <p:spPr bwMode="auto">
          <a:xfrm>
            <a:off x="1589088" y="827088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66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166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66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67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167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167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rgbClr val="0331B3"/>
                </a:solidFill>
                <a:latin typeface="Times" charset="0"/>
              </a:rPr>
              <a:t>ER</a:t>
            </a:r>
          </a:p>
        </p:txBody>
      </p:sp>
      <p:sp>
        <p:nvSpPr>
          <p:cNvPr id="24167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167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167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167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167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BG</a:t>
            </a:r>
          </a:p>
        </p:txBody>
      </p:sp>
      <p:sp>
        <p:nvSpPr>
          <p:cNvPr id="24167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BS</a:t>
            </a:r>
          </a:p>
        </p:txBody>
      </p:sp>
      <p:sp>
        <p:nvSpPr>
          <p:cNvPr id="241680" name="Rectangle 16"/>
          <p:cNvSpPr>
            <a:spLocks noChangeArrowheads="1"/>
          </p:cNvSpPr>
          <p:nvPr/>
        </p:nvSpPr>
        <p:spPr bwMode="auto">
          <a:xfrm>
            <a:off x="1973263" y="1016000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BM</a:t>
            </a:r>
          </a:p>
        </p:txBody>
      </p:sp>
      <p:sp>
        <p:nvSpPr>
          <p:cNvPr id="24168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68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684" name="Rectangle 20"/>
          <p:cNvSpPr>
            <a:spLocks noChangeArrowheads="1"/>
          </p:cNvSpPr>
          <p:nvPr/>
        </p:nvSpPr>
        <p:spPr bwMode="auto">
          <a:xfrm>
            <a:off x="76200" y="304800"/>
            <a:ext cx="2825750" cy="1184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400">
                <a:solidFill>
                  <a:schemeClr val="tx2"/>
                </a:solidFill>
                <a:latin typeface="Times" charset="0"/>
              </a:rPr>
              <a:t> KUANDA JUKWAA</a:t>
            </a:r>
          </a:p>
          <a:p>
            <a:pPr algn="l">
              <a:lnSpc>
                <a:spcPct val="100000"/>
              </a:lnSpc>
              <a:spcBef>
                <a:spcPct val="0"/>
              </a:spcBef>
            </a:pPr>
            <a:endParaRPr lang="en-US" sz="2400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24168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BC</a:t>
            </a:r>
          </a:p>
        </p:txBody>
      </p:sp>
      <p:sp>
        <p:nvSpPr>
          <p:cNvPr id="24168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68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688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689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U</a:t>
            </a:r>
          </a:p>
        </p:txBody>
      </p:sp>
      <p:sp>
        <p:nvSpPr>
          <p:cNvPr id="241696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697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C</a:t>
            </a:r>
          </a:p>
        </p:txBody>
      </p:sp>
      <p:sp>
        <p:nvSpPr>
          <p:cNvPr id="241698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699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J</a:t>
            </a:r>
          </a:p>
        </p:txBody>
      </p:sp>
      <p:sp>
        <p:nvSpPr>
          <p:cNvPr id="241700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701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702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KB</a:t>
            </a:r>
          </a:p>
        </p:txBody>
      </p:sp>
      <p:sp>
        <p:nvSpPr>
          <p:cNvPr id="241703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704" name="Rectangle 40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MS</a:t>
            </a:r>
          </a:p>
        </p:txBody>
      </p:sp>
      <p:sp>
        <p:nvSpPr>
          <p:cNvPr id="241705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706" name="Rectangle 42"/>
          <p:cNvSpPr>
            <a:spLocks noChangeArrowheads="1"/>
          </p:cNvSpPr>
          <p:nvPr/>
        </p:nvSpPr>
        <p:spPr bwMode="auto">
          <a:xfrm>
            <a:off x="1768475" y="4081463"/>
            <a:ext cx="4683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M</a:t>
            </a:r>
          </a:p>
        </p:txBody>
      </p:sp>
      <p:sp>
        <p:nvSpPr>
          <p:cNvPr id="241707" name="Rectangle 4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MN</a:t>
            </a:r>
          </a:p>
        </p:txBody>
      </p:sp>
      <p:sp>
        <p:nvSpPr>
          <p:cNvPr id="241711" name="Oval 47"/>
          <p:cNvSpPr>
            <a:spLocks noChangeArrowheads="1"/>
          </p:cNvSpPr>
          <p:nvPr/>
        </p:nvSpPr>
        <p:spPr bwMode="auto">
          <a:xfrm>
            <a:off x="2819400" y="41910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712" name="Freeform 48"/>
          <p:cNvSpPr>
            <a:spLocks/>
          </p:cNvSpPr>
          <p:nvPr/>
        </p:nvSpPr>
        <p:spPr bwMode="auto">
          <a:xfrm>
            <a:off x="2805113" y="1368425"/>
            <a:ext cx="963612" cy="3263900"/>
          </a:xfrm>
          <a:custGeom>
            <a:avLst/>
            <a:gdLst>
              <a:gd name="T0" fmla="*/ 147 w 575"/>
              <a:gd name="T1" fmla="*/ 2120 h 2120"/>
              <a:gd name="T2" fmla="*/ 100 w 575"/>
              <a:gd name="T3" fmla="*/ 2049 h 2120"/>
              <a:gd name="T4" fmla="*/ 84 w 575"/>
              <a:gd name="T5" fmla="*/ 2002 h 2120"/>
              <a:gd name="T6" fmla="*/ 68 w 575"/>
              <a:gd name="T7" fmla="*/ 1971 h 2120"/>
              <a:gd name="T8" fmla="*/ 53 w 575"/>
              <a:gd name="T9" fmla="*/ 1908 h 2120"/>
              <a:gd name="T10" fmla="*/ 45 w 575"/>
              <a:gd name="T11" fmla="*/ 1877 h 2120"/>
              <a:gd name="T12" fmla="*/ 92 w 575"/>
              <a:gd name="T13" fmla="*/ 1257 h 2120"/>
              <a:gd name="T14" fmla="*/ 162 w 575"/>
              <a:gd name="T15" fmla="*/ 1069 h 2120"/>
              <a:gd name="T16" fmla="*/ 257 w 575"/>
              <a:gd name="T17" fmla="*/ 888 h 2120"/>
              <a:gd name="T18" fmla="*/ 312 w 575"/>
              <a:gd name="T19" fmla="*/ 818 h 2120"/>
              <a:gd name="T20" fmla="*/ 390 w 575"/>
              <a:gd name="T21" fmla="*/ 669 h 2120"/>
              <a:gd name="T22" fmla="*/ 437 w 575"/>
              <a:gd name="T23" fmla="*/ 575 h 2120"/>
              <a:gd name="T24" fmla="*/ 500 w 575"/>
              <a:gd name="T25" fmla="*/ 410 h 2120"/>
              <a:gd name="T26" fmla="*/ 531 w 575"/>
              <a:gd name="T27" fmla="*/ 300 h 2120"/>
              <a:gd name="T28" fmla="*/ 555 w 575"/>
              <a:gd name="T29" fmla="*/ 182 h 2120"/>
              <a:gd name="T30" fmla="*/ 492 w 575"/>
              <a:gd name="T31" fmla="*/ 2 h 2120"/>
              <a:gd name="T32" fmla="*/ 437 w 575"/>
              <a:gd name="T33" fmla="*/ 2 h 2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75" h="2120">
                <a:moveTo>
                  <a:pt x="147" y="2120"/>
                </a:moveTo>
                <a:cubicBezTo>
                  <a:pt x="131" y="2096"/>
                  <a:pt x="111" y="2075"/>
                  <a:pt x="100" y="2049"/>
                </a:cubicBezTo>
                <a:cubicBezTo>
                  <a:pt x="93" y="2033"/>
                  <a:pt x="91" y="2016"/>
                  <a:pt x="84" y="2002"/>
                </a:cubicBezTo>
                <a:cubicBezTo>
                  <a:pt x="78" y="1991"/>
                  <a:pt x="73" y="1981"/>
                  <a:pt x="68" y="1971"/>
                </a:cubicBezTo>
                <a:cubicBezTo>
                  <a:pt x="63" y="1950"/>
                  <a:pt x="58" y="1928"/>
                  <a:pt x="53" y="1908"/>
                </a:cubicBezTo>
                <a:cubicBezTo>
                  <a:pt x="50" y="1897"/>
                  <a:pt x="45" y="1877"/>
                  <a:pt x="45" y="1877"/>
                </a:cubicBezTo>
                <a:cubicBezTo>
                  <a:pt x="29" y="1737"/>
                  <a:pt x="0" y="1405"/>
                  <a:pt x="92" y="1257"/>
                </a:cubicBezTo>
                <a:cubicBezTo>
                  <a:pt x="103" y="1200"/>
                  <a:pt x="128" y="1114"/>
                  <a:pt x="162" y="1069"/>
                </a:cubicBezTo>
                <a:cubicBezTo>
                  <a:pt x="182" y="1008"/>
                  <a:pt x="220" y="941"/>
                  <a:pt x="257" y="888"/>
                </a:cubicBezTo>
                <a:cubicBezTo>
                  <a:pt x="273" y="863"/>
                  <a:pt x="298" y="844"/>
                  <a:pt x="312" y="818"/>
                </a:cubicBezTo>
                <a:cubicBezTo>
                  <a:pt x="336" y="767"/>
                  <a:pt x="361" y="717"/>
                  <a:pt x="390" y="669"/>
                </a:cubicBezTo>
                <a:cubicBezTo>
                  <a:pt x="408" y="637"/>
                  <a:pt x="416" y="604"/>
                  <a:pt x="437" y="575"/>
                </a:cubicBezTo>
                <a:cubicBezTo>
                  <a:pt x="450" y="519"/>
                  <a:pt x="473" y="461"/>
                  <a:pt x="500" y="410"/>
                </a:cubicBezTo>
                <a:cubicBezTo>
                  <a:pt x="507" y="368"/>
                  <a:pt x="512" y="337"/>
                  <a:pt x="531" y="300"/>
                </a:cubicBezTo>
                <a:cubicBezTo>
                  <a:pt x="537" y="260"/>
                  <a:pt x="547" y="221"/>
                  <a:pt x="555" y="182"/>
                </a:cubicBezTo>
                <a:cubicBezTo>
                  <a:pt x="552" y="133"/>
                  <a:pt x="575" y="10"/>
                  <a:pt x="492" y="2"/>
                </a:cubicBezTo>
                <a:cubicBezTo>
                  <a:pt x="473" y="0"/>
                  <a:pt x="455" y="2"/>
                  <a:pt x="437" y="2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ysDot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714" name="Freeform 50"/>
          <p:cNvSpPr>
            <a:spLocks/>
          </p:cNvSpPr>
          <p:nvPr/>
        </p:nvSpPr>
        <p:spPr bwMode="auto">
          <a:xfrm>
            <a:off x="2387600" y="1270000"/>
            <a:ext cx="1160463" cy="3498850"/>
          </a:xfrm>
          <a:custGeom>
            <a:avLst/>
            <a:gdLst>
              <a:gd name="T0" fmla="*/ 731 w 731"/>
              <a:gd name="T1" fmla="*/ 0 h 2204"/>
              <a:gd name="T2" fmla="*/ 606 w 731"/>
              <a:gd name="T3" fmla="*/ 71 h 2204"/>
              <a:gd name="T4" fmla="*/ 590 w 731"/>
              <a:gd name="T5" fmla="*/ 479 h 2204"/>
              <a:gd name="T6" fmla="*/ 504 w 731"/>
              <a:gd name="T7" fmla="*/ 698 h 2204"/>
              <a:gd name="T8" fmla="*/ 339 w 731"/>
              <a:gd name="T9" fmla="*/ 1012 h 2204"/>
              <a:gd name="T10" fmla="*/ 229 w 731"/>
              <a:gd name="T11" fmla="*/ 1184 h 2204"/>
              <a:gd name="T12" fmla="*/ 80 w 731"/>
              <a:gd name="T13" fmla="*/ 1475 h 2204"/>
              <a:gd name="T14" fmla="*/ 25 w 731"/>
              <a:gd name="T15" fmla="*/ 1679 h 2204"/>
              <a:gd name="T16" fmla="*/ 190 w 731"/>
              <a:gd name="T17" fmla="*/ 2157 h 2204"/>
              <a:gd name="T18" fmla="*/ 308 w 731"/>
              <a:gd name="T19" fmla="*/ 2204 h 2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31" h="2204">
                <a:moveTo>
                  <a:pt x="731" y="0"/>
                </a:moveTo>
                <a:cubicBezTo>
                  <a:pt x="639" y="8"/>
                  <a:pt x="641" y="0"/>
                  <a:pt x="606" y="71"/>
                </a:cubicBezTo>
                <a:cubicBezTo>
                  <a:pt x="579" y="253"/>
                  <a:pt x="608" y="35"/>
                  <a:pt x="590" y="479"/>
                </a:cubicBezTo>
                <a:cubicBezTo>
                  <a:pt x="586" y="557"/>
                  <a:pt x="535" y="628"/>
                  <a:pt x="504" y="698"/>
                </a:cubicBezTo>
                <a:cubicBezTo>
                  <a:pt x="454" y="805"/>
                  <a:pt x="399" y="910"/>
                  <a:pt x="339" y="1012"/>
                </a:cubicBezTo>
                <a:cubicBezTo>
                  <a:pt x="304" y="1070"/>
                  <a:pt x="278" y="1136"/>
                  <a:pt x="229" y="1184"/>
                </a:cubicBezTo>
                <a:cubicBezTo>
                  <a:pt x="198" y="1288"/>
                  <a:pt x="119" y="1374"/>
                  <a:pt x="80" y="1475"/>
                </a:cubicBezTo>
                <a:cubicBezTo>
                  <a:pt x="54" y="1539"/>
                  <a:pt x="38" y="1610"/>
                  <a:pt x="25" y="1679"/>
                </a:cubicBezTo>
                <a:cubicBezTo>
                  <a:pt x="31" y="1895"/>
                  <a:pt x="0" y="2036"/>
                  <a:pt x="190" y="2157"/>
                </a:cubicBezTo>
                <a:cubicBezTo>
                  <a:pt x="226" y="2179"/>
                  <a:pt x="263" y="2204"/>
                  <a:pt x="308" y="2204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ysDot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715" name="Rectangle 5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729B7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  <a:latin typeface="Times" charset="0"/>
              </a:rPr>
              <a:t>B</a:t>
            </a:r>
          </a:p>
        </p:txBody>
      </p:sp>
      <p:sp>
        <p:nvSpPr>
          <p:cNvPr id="241716" name="Oval 5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AE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717" name="Rectangle 5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331B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rgbClr val="0331B3"/>
                </a:solidFill>
                <a:latin typeface="Times" charset="0"/>
              </a:rPr>
              <a:t>H</a:t>
            </a:r>
          </a:p>
        </p:txBody>
      </p:sp>
      <p:sp>
        <p:nvSpPr>
          <p:cNvPr id="241718" name="Oval 5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0331B3"/>
          </a:solidFill>
          <a:ln w="25400">
            <a:solidFill>
              <a:srgbClr val="0331B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719" name="Rectangle 5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331B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rgbClr val="0331B3"/>
                </a:solidFill>
                <a:latin typeface="Times" charset="0"/>
              </a:rPr>
              <a:t>N(A)</a:t>
            </a:r>
          </a:p>
        </p:txBody>
      </p:sp>
      <p:sp>
        <p:nvSpPr>
          <p:cNvPr id="241720" name="Oval 5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0331B3"/>
          </a:solidFill>
          <a:ln w="25400">
            <a:solidFill>
              <a:srgbClr val="0331B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710" name="AutoShape 46"/>
          <p:cNvSpPr>
            <a:spLocks noChangeArrowheads="1"/>
          </p:cNvSpPr>
          <p:nvPr/>
        </p:nvSpPr>
        <p:spPr bwMode="auto">
          <a:xfrm rot="12338930">
            <a:off x="2971800" y="3006725"/>
            <a:ext cx="24384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745" name="Text Box 81"/>
          <p:cNvSpPr txBox="1">
            <a:spLocks noChangeArrowheads="1"/>
          </p:cNvSpPr>
          <p:nvPr/>
        </p:nvSpPr>
        <p:spPr bwMode="auto">
          <a:xfrm>
            <a:off x="1774825" y="46038"/>
            <a:ext cx="1993900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</a:rPr>
              <a:t>HES. 13</a:t>
            </a:r>
            <a:endParaRPr lang="en-US" sz="800" u="sng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241762" name="Text Box 98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pic>
        <p:nvPicPr>
          <p:cNvPr id="241767" name="Picture 103" descr="nsrdive2.jpg                                                   00048A2BMacintosh HD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5" t="2951" r="6853" b="4250"/>
          <a:stretch>
            <a:fillRect/>
          </a:stretch>
        </p:blipFill>
        <p:spPr bwMode="auto">
          <a:xfrm>
            <a:off x="6899275" y="2355850"/>
            <a:ext cx="1819275" cy="27114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1746" name="Rectangle 82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747" name="Rectangle 83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241748" name="AutoShape 84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749" name="Rectangle 85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750" name="AutoShape 86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751" name="Line 87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752" name="Line 88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753" name="Line 89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754" name="Line 90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755" name="Line 91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756" name="Rectangle 92"/>
          <p:cNvSpPr>
            <a:spLocks noChangeArrowheads="1"/>
          </p:cNvSpPr>
          <p:nvPr/>
        </p:nvSpPr>
        <p:spPr bwMode="auto">
          <a:xfrm>
            <a:off x="8007350" y="3429000"/>
            <a:ext cx="517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Chicago" charset="0"/>
              </a:rPr>
              <a:t>MUSA</a:t>
            </a:r>
          </a:p>
        </p:txBody>
      </p:sp>
      <p:sp>
        <p:nvSpPr>
          <p:cNvPr id="241757" name="Rectangle 93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Sinai</a:t>
            </a:r>
          </a:p>
        </p:txBody>
      </p:sp>
      <p:sp>
        <p:nvSpPr>
          <p:cNvPr id="241758" name="Rectangle 94"/>
          <p:cNvSpPr>
            <a:spLocks noChangeArrowheads="1"/>
          </p:cNvSpPr>
          <p:nvPr/>
        </p:nvSpPr>
        <p:spPr bwMode="auto">
          <a:xfrm>
            <a:off x="8075613" y="402590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K-U-I</a:t>
            </a:r>
          </a:p>
        </p:txBody>
      </p:sp>
      <p:sp>
        <p:nvSpPr>
          <p:cNvPr id="241759" name="Rectangle 95"/>
          <p:cNvSpPr>
            <a:spLocks noChangeArrowheads="1"/>
          </p:cNvSpPr>
          <p:nvPr/>
        </p:nvSpPr>
        <p:spPr bwMode="auto">
          <a:xfrm>
            <a:off x="7912100" y="4197350"/>
            <a:ext cx="1012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Kadesh Barnea</a:t>
            </a:r>
          </a:p>
        </p:txBody>
      </p:sp>
      <p:sp>
        <p:nvSpPr>
          <p:cNvPr id="241760" name="Line 96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761" name="Rectangle 97"/>
          <p:cNvSpPr>
            <a:spLocks noChangeArrowheads="1"/>
          </p:cNvSpPr>
          <p:nvPr/>
        </p:nvSpPr>
        <p:spPr bwMode="auto">
          <a:xfrm>
            <a:off x="8120063" y="3670300"/>
            <a:ext cx="6699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KUTOKA</a:t>
            </a:r>
          </a:p>
        </p:txBody>
      </p:sp>
      <p:pic>
        <p:nvPicPr>
          <p:cNvPr id="241769" name="Picture 105" descr="UPRJORDAN.JPEG                                                 00000010Macintosh HD                   ABA78158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" t="4893" r="5470" b="8031"/>
          <a:stretch>
            <a:fillRect/>
          </a:stretch>
        </p:blipFill>
        <p:spPr bwMode="auto">
          <a:xfrm>
            <a:off x="5089525" y="604838"/>
            <a:ext cx="2851150" cy="18637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1770" name="Rectangle 10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</a:t>
            </a:r>
          </a:p>
        </p:txBody>
      </p:sp>
      <p:sp>
        <p:nvSpPr>
          <p:cNvPr id="241773" name="Text Box 109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26-29</a:t>
            </a:r>
          </a:p>
        </p:txBody>
      </p:sp>
      <p:pic>
        <p:nvPicPr>
          <p:cNvPr id="241774" name="Picture 110" descr="C:\0Images\Todd Sites\0Adds\3 Judah adds\062600 Detroit trip\sr\Nahal Zin, tb n062400 sr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013" y="4029075"/>
            <a:ext cx="3009900" cy="22574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6"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241776" name="Text Box 112"/>
          <p:cNvSpPr txBox="1">
            <a:spLocks noChangeArrowheads="1"/>
          </p:cNvSpPr>
          <p:nvPr/>
        </p:nvSpPr>
        <p:spPr bwMode="auto">
          <a:xfrm>
            <a:off x="127000" y="2462213"/>
            <a:ext cx="2403475" cy="11906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331B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>
                <a:solidFill>
                  <a:srgbClr val="FFEA18"/>
                </a:solidFill>
              </a:rPr>
              <a:t>Njia ya  wapelelezi</a:t>
            </a:r>
          </a:p>
        </p:txBody>
      </p:sp>
      <p:sp>
        <p:nvSpPr>
          <p:cNvPr id="241778" name="Text Box 114"/>
          <p:cNvSpPr txBox="1">
            <a:spLocks noChangeArrowheads="1"/>
          </p:cNvSpPr>
          <p:nvPr/>
        </p:nvSpPr>
        <p:spPr bwMode="auto">
          <a:xfrm>
            <a:off x="3519488" y="2611438"/>
            <a:ext cx="4572000" cy="9461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2800">
                <a:solidFill>
                  <a:srgbClr val="FFEA18"/>
                </a:solidFill>
              </a:rPr>
              <a:t>KISHA KUSINI HADI KADESH BARNEA</a:t>
            </a:r>
          </a:p>
        </p:txBody>
      </p:sp>
      <p:sp>
        <p:nvSpPr>
          <p:cNvPr id="241779" name="Text Box 115"/>
          <p:cNvSpPr txBox="1">
            <a:spLocks noChangeArrowheads="1"/>
          </p:cNvSpPr>
          <p:nvPr/>
        </p:nvSpPr>
        <p:spPr bwMode="auto">
          <a:xfrm>
            <a:off x="8661400" y="64071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endParaRPr lang="en-GB" sz="2000" b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1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1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1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41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41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41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714" grpId="0" animBg="1"/>
      <p:bldP spid="241774" grpId="0" animBg="1" autoUpdateAnimBg="0"/>
      <p:bldP spid="241778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757" name="Group 77"/>
          <p:cNvGrpSpPr>
            <a:grpSpLocks/>
          </p:cNvGrpSpPr>
          <p:nvPr/>
        </p:nvGrpSpPr>
        <p:grpSpPr bwMode="auto">
          <a:xfrm>
            <a:off x="1614488" y="92075"/>
            <a:ext cx="7381875" cy="6003925"/>
            <a:chOff x="1008" y="57"/>
            <a:chExt cx="4650" cy="3782"/>
          </a:xfrm>
        </p:grpSpPr>
        <p:sp>
          <p:nvSpPr>
            <p:cNvPr id="583758" name="Freeform 78"/>
            <p:cNvSpPr>
              <a:spLocks/>
            </p:cNvSpPr>
            <p:nvPr/>
          </p:nvSpPr>
          <p:spPr bwMode="auto">
            <a:xfrm>
              <a:off x="1504" y="800"/>
              <a:ext cx="731" cy="2204"/>
            </a:xfrm>
            <a:custGeom>
              <a:avLst/>
              <a:gdLst>
                <a:gd name="T0" fmla="*/ 731 w 731"/>
                <a:gd name="T1" fmla="*/ 0 h 2204"/>
                <a:gd name="T2" fmla="*/ 606 w 731"/>
                <a:gd name="T3" fmla="*/ 71 h 2204"/>
                <a:gd name="T4" fmla="*/ 590 w 731"/>
                <a:gd name="T5" fmla="*/ 479 h 2204"/>
                <a:gd name="T6" fmla="*/ 504 w 731"/>
                <a:gd name="T7" fmla="*/ 698 h 2204"/>
                <a:gd name="T8" fmla="*/ 339 w 731"/>
                <a:gd name="T9" fmla="*/ 1012 h 2204"/>
                <a:gd name="T10" fmla="*/ 229 w 731"/>
                <a:gd name="T11" fmla="*/ 1184 h 2204"/>
                <a:gd name="T12" fmla="*/ 80 w 731"/>
                <a:gd name="T13" fmla="*/ 1475 h 2204"/>
                <a:gd name="T14" fmla="*/ 25 w 731"/>
                <a:gd name="T15" fmla="*/ 1679 h 2204"/>
                <a:gd name="T16" fmla="*/ 190 w 731"/>
                <a:gd name="T17" fmla="*/ 2157 h 2204"/>
                <a:gd name="T18" fmla="*/ 308 w 731"/>
                <a:gd name="T19" fmla="*/ 2204 h 2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1" h="2204">
                  <a:moveTo>
                    <a:pt x="731" y="0"/>
                  </a:moveTo>
                  <a:cubicBezTo>
                    <a:pt x="639" y="8"/>
                    <a:pt x="641" y="0"/>
                    <a:pt x="606" y="71"/>
                  </a:cubicBezTo>
                  <a:cubicBezTo>
                    <a:pt x="579" y="253"/>
                    <a:pt x="608" y="35"/>
                    <a:pt x="590" y="479"/>
                  </a:cubicBezTo>
                  <a:cubicBezTo>
                    <a:pt x="586" y="557"/>
                    <a:pt x="535" y="628"/>
                    <a:pt x="504" y="698"/>
                  </a:cubicBezTo>
                  <a:cubicBezTo>
                    <a:pt x="454" y="805"/>
                    <a:pt x="399" y="910"/>
                    <a:pt x="339" y="1012"/>
                  </a:cubicBezTo>
                  <a:cubicBezTo>
                    <a:pt x="304" y="1070"/>
                    <a:pt x="278" y="1136"/>
                    <a:pt x="229" y="1184"/>
                  </a:cubicBezTo>
                  <a:cubicBezTo>
                    <a:pt x="198" y="1288"/>
                    <a:pt x="119" y="1374"/>
                    <a:pt x="80" y="1475"/>
                  </a:cubicBezTo>
                  <a:cubicBezTo>
                    <a:pt x="54" y="1539"/>
                    <a:pt x="38" y="1610"/>
                    <a:pt x="25" y="1679"/>
                  </a:cubicBezTo>
                  <a:cubicBezTo>
                    <a:pt x="31" y="1895"/>
                    <a:pt x="0" y="2036"/>
                    <a:pt x="190" y="2157"/>
                  </a:cubicBezTo>
                  <a:cubicBezTo>
                    <a:pt x="226" y="2179"/>
                    <a:pt x="263" y="2204"/>
                    <a:pt x="308" y="2204"/>
                  </a:cubicBezTo>
                </a:path>
              </a:pathLst>
            </a:custGeom>
            <a:noFill/>
            <a:ln w="57150" cap="flat" cmpd="sng">
              <a:solidFill>
                <a:srgbClr val="33CC33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759" name="Rectangle 79"/>
            <p:cNvSpPr>
              <a:spLocks noChangeArrowheads="1"/>
            </p:cNvSpPr>
            <p:nvPr/>
          </p:nvSpPr>
          <p:spPr bwMode="auto">
            <a:xfrm>
              <a:off x="1008" y="500"/>
              <a:ext cx="4320" cy="3312"/>
            </a:xfrm>
            <a:prstGeom prst="rect">
              <a:avLst/>
            </a:prstGeom>
            <a:gradFill rotWithShape="0">
              <a:gsLst>
                <a:gs pos="0">
                  <a:srgbClr val="0331B3"/>
                </a:gs>
                <a:gs pos="100000">
                  <a:srgbClr val="0331B3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endParaRPr lang="en-GB" sz="1600" b="0">
                <a:solidFill>
                  <a:srgbClr val="FF0000"/>
                </a:solidFill>
              </a:endParaRPr>
            </a:p>
          </p:txBody>
        </p:sp>
        <p:sp>
          <p:nvSpPr>
            <p:cNvPr id="583760" name="Freeform 80"/>
            <p:cNvSpPr>
              <a:spLocks/>
            </p:cNvSpPr>
            <p:nvPr/>
          </p:nvSpPr>
          <p:spPr bwMode="auto">
            <a:xfrm>
              <a:off x="1018" y="541"/>
              <a:ext cx="1021" cy="1921"/>
            </a:xfrm>
            <a:custGeom>
              <a:avLst/>
              <a:gdLst>
                <a:gd name="T0" fmla="*/ 984 w 1021"/>
                <a:gd name="T1" fmla="*/ 24 h 1921"/>
                <a:gd name="T2" fmla="*/ 996 w 1021"/>
                <a:gd name="T3" fmla="*/ 72 h 1921"/>
                <a:gd name="T4" fmla="*/ 1008 w 1021"/>
                <a:gd name="T5" fmla="*/ 120 h 1921"/>
                <a:gd name="T6" fmla="*/ 1020 w 1021"/>
                <a:gd name="T7" fmla="*/ 180 h 1921"/>
                <a:gd name="T8" fmla="*/ 1020 w 1021"/>
                <a:gd name="T9" fmla="*/ 240 h 1921"/>
                <a:gd name="T10" fmla="*/ 1020 w 1021"/>
                <a:gd name="T11" fmla="*/ 300 h 1921"/>
                <a:gd name="T12" fmla="*/ 1020 w 1021"/>
                <a:gd name="T13" fmla="*/ 348 h 1921"/>
                <a:gd name="T14" fmla="*/ 1020 w 1021"/>
                <a:gd name="T15" fmla="*/ 396 h 1921"/>
                <a:gd name="T16" fmla="*/ 1008 w 1021"/>
                <a:gd name="T17" fmla="*/ 456 h 1921"/>
                <a:gd name="T18" fmla="*/ 996 w 1021"/>
                <a:gd name="T19" fmla="*/ 516 h 1921"/>
                <a:gd name="T20" fmla="*/ 996 w 1021"/>
                <a:gd name="T21" fmla="*/ 564 h 1921"/>
                <a:gd name="T22" fmla="*/ 972 w 1021"/>
                <a:gd name="T23" fmla="*/ 636 h 1921"/>
                <a:gd name="T24" fmla="*/ 972 w 1021"/>
                <a:gd name="T25" fmla="*/ 696 h 1921"/>
                <a:gd name="T26" fmla="*/ 948 w 1021"/>
                <a:gd name="T27" fmla="*/ 744 h 1921"/>
                <a:gd name="T28" fmla="*/ 936 w 1021"/>
                <a:gd name="T29" fmla="*/ 792 h 1921"/>
                <a:gd name="T30" fmla="*/ 924 w 1021"/>
                <a:gd name="T31" fmla="*/ 864 h 1921"/>
                <a:gd name="T32" fmla="*/ 900 w 1021"/>
                <a:gd name="T33" fmla="*/ 912 h 1921"/>
                <a:gd name="T34" fmla="*/ 888 w 1021"/>
                <a:gd name="T35" fmla="*/ 960 h 1921"/>
                <a:gd name="T36" fmla="*/ 864 w 1021"/>
                <a:gd name="T37" fmla="*/ 1020 h 1921"/>
                <a:gd name="T38" fmla="*/ 840 w 1021"/>
                <a:gd name="T39" fmla="*/ 1068 h 1921"/>
                <a:gd name="T40" fmla="*/ 828 w 1021"/>
                <a:gd name="T41" fmla="*/ 1116 h 1921"/>
                <a:gd name="T42" fmla="*/ 792 w 1021"/>
                <a:gd name="T43" fmla="*/ 1176 h 1921"/>
                <a:gd name="T44" fmla="*/ 768 w 1021"/>
                <a:gd name="T45" fmla="*/ 1224 h 1921"/>
                <a:gd name="T46" fmla="*/ 732 w 1021"/>
                <a:gd name="T47" fmla="*/ 1284 h 1921"/>
                <a:gd name="T48" fmla="*/ 696 w 1021"/>
                <a:gd name="T49" fmla="*/ 1332 h 1921"/>
                <a:gd name="T50" fmla="*/ 660 w 1021"/>
                <a:gd name="T51" fmla="*/ 1380 h 1921"/>
                <a:gd name="T52" fmla="*/ 636 w 1021"/>
                <a:gd name="T53" fmla="*/ 1428 h 1921"/>
                <a:gd name="T54" fmla="*/ 600 w 1021"/>
                <a:gd name="T55" fmla="*/ 1476 h 1921"/>
                <a:gd name="T56" fmla="*/ 564 w 1021"/>
                <a:gd name="T57" fmla="*/ 1524 h 1921"/>
                <a:gd name="T58" fmla="*/ 540 w 1021"/>
                <a:gd name="T59" fmla="*/ 1560 h 1921"/>
                <a:gd name="T60" fmla="*/ 516 w 1021"/>
                <a:gd name="T61" fmla="*/ 1608 h 1921"/>
                <a:gd name="T62" fmla="*/ 480 w 1021"/>
                <a:gd name="T63" fmla="*/ 1644 h 1921"/>
                <a:gd name="T64" fmla="*/ 432 w 1021"/>
                <a:gd name="T65" fmla="*/ 1692 h 1921"/>
                <a:gd name="T66" fmla="*/ 396 w 1021"/>
                <a:gd name="T67" fmla="*/ 1728 h 1921"/>
                <a:gd name="T68" fmla="*/ 336 w 1021"/>
                <a:gd name="T69" fmla="*/ 1764 h 1921"/>
                <a:gd name="T70" fmla="*/ 288 w 1021"/>
                <a:gd name="T71" fmla="*/ 1800 h 1921"/>
                <a:gd name="T72" fmla="*/ 228 w 1021"/>
                <a:gd name="T73" fmla="*/ 1836 h 1921"/>
                <a:gd name="T74" fmla="*/ 168 w 1021"/>
                <a:gd name="T75" fmla="*/ 1860 h 1921"/>
                <a:gd name="T76" fmla="*/ 96 w 1021"/>
                <a:gd name="T77" fmla="*/ 1884 h 1921"/>
                <a:gd name="T78" fmla="*/ 48 w 1021"/>
                <a:gd name="T79" fmla="*/ 1908 h 1921"/>
                <a:gd name="T80" fmla="*/ 0 w 1021"/>
                <a:gd name="T81" fmla="*/ 1920 h 1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21" h="1921">
                  <a:moveTo>
                    <a:pt x="984" y="0"/>
                  </a:moveTo>
                  <a:lnTo>
                    <a:pt x="984" y="24"/>
                  </a:lnTo>
                  <a:lnTo>
                    <a:pt x="996" y="48"/>
                  </a:lnTo>
                  <a:lnTo>
                    <a:pt x="996" y="72"/>
                  </a:lnTo>
                  <a:lnTo>
                    <a:pt x="1008" y="96"/>
                  </a:lnTo>
                  <a:lnTo>
                    <a:pt x="1008" y="120"/>
                  </a:lnTo>
                  <a:lnTo>
                    <a:pt x="1020" y="156"/>
                  </a:lnTo>
                  <a:lnTo>
                    <a:pt x="1020" y="180"/>
                  </a:lnTo>
                  <a:lnTo>
                    <a:pt x="1020" y="216"/>
                  </a:lnTo>
                  <a:lnTo>
                    <a:pt x="1020" y="240"/>
                  </a:lnTo>
                  <a:lnTo>
                    <a:pt x="1020" y="264"/>
                  </a:lnTo>
                  <a:lnTo>
                    <a:pt x="1020" y="300"/>
                  </a:lnTo>
                  <a:lnTo>
                    <a:pt x="1020" y="324"/>
                  </a:lnTo>
                  <a:lnTo>
                    <a:pt x="1020" y="348"/>
                  </a:lnTo>
                  <a:lnTo>
                    <a:pt x="1020" y="372"/>
                  </a:lnTo>
                  <a:lnTo>
                    <a:pt x="1020" y="396"/>
                  </a:lnTo>
                  <a:lnTo>
                    <a:pt x="1020" y="432"/>
                  </a:lnTo>
                  <a:lnTo>
                    <a:pt x="1008" y="456"/>
                  </a:lnTo>
                  <a:lnTo>
                    <a:pt x="1008" y="492"/>
                  </a:lnTo>
                  <a:lnTo>
                    <a:pt x="996" y="516"/>
                  </a:lnTo>
                  <a:lnTo>
                    <a:pt x="996" y="540"/>
                  </a:lnTo>
                  <a:lnTo>
                    <a:pt x="996" y="564"/>
                  </a:lnTo>
                  <a:lnTo>
                    <a:pt x="984" y="600"/>
                  </a:lnTo>
                  <a:lnTo>
                    <a:pt x="972" y="636"/>
                  </a:lnTo>
                  <a:lnTo>
                    <a:pt x="972" y="672"/>
                  </a:lnTo>
                  <a:lnTo>
                    <a:pt x="972" y="696"/>
                  </a:lnTo>
                  <a:lnTo>
                    <a:pt x="960" y="720"/>
                  </a:lnTo>
                  <a:lnTo>
                    <a:pt x="948" y="744"/>
                  </a:lnTo>
                  <a:lnTo>
                    <a:pt x="936" y="768"/>
                  </a:lnTo>
                  <a:lnTo>
                    <a:pt x="936" y="792"/>
                  </a:lnTo>
                  <a:lnTo>
                    <a:pt x="924" y="828"/>
                  </a:lnTo>
                  <a:lnTo>
                    <a:pt x="924" y="864"/>
                  </a:lnTo>
                  <a:lnTo>
                    <a:pt x="912" y="888"/>
                  </a:lnTo>
                  <a:lnTo>
                    <a:pt x="900" y="912"/>
                  </a:lnTo>
                  <a:lnTo>
                    <a:pt x="900" y="936"/>
                  </a:lnTo>
                  <a:lnTo>
                    <a:pt x="888" y="960"/>
                  </a:lnTo>
                  <a:lnTo>
                    <a:pt x="876" y="984"/>
                  </a:lnTo>
                  <a:lnTo>
                    <a:pt x="864" y="1020"/>
                  </a:lnTo>
                  <a:lnTo>
                    <a:pt x="852" y="1044"/>
                  </a:lnTo>
                  <a:lnTo>
                    <a:pt x="840" y="1068"/>
                  </a:lnTo>
                  <a:lnTo>
                    <a:pt x="828" y="1092"/>
                  </a:lnTo>
                  <a:lnTo>
                    <a:pt x="828" y="1116"/>
                  </a:lnTo>
                  <a:lnTo>
                    <a:pt x="804" y="1152"/>
                  </a:lnTo>
                  <a:lnTo>
                    <a:pt x="792" y="1176"/>
                  </a:lnTo>
                  <a:lnTo>
                    <a:pt x="780" y="1200"/>
                  </a:lnTo>
                  <a:lnTo>
                    <a:pt x="768" y="1224"/>
                  </a:lnTo>
                  <a:lnTo>
                    <a:pt x="744" y="1236"/>
                  </a:lnTo>
                  <a:lnTo>
                    <a:pt x="732" y="1284"/>
                  </a:lnTo>
                  <a:lnTo>
                    <a:pt x="708" y="1296"/>
                  </a:lnTo>
                  <a:lnTo>
                    <a:pt x="696" y="1332"/>
                  </a:lnTo>
                  <a:lnTo>
                    <a:pt x="684" y="1356"/>
                  </a:lnTo>
                  <a:lnTo>
                    <a:pt x="660" y="1380"/>
                  </a:lnTo>
                  <a:lnTo>
                    <a:pt x="648" y="1404"/>
                  </a:lnTo>
                  <a:lnTo>
                    <a:pt x="636" y="1428"/>
                  </a:lnTo>
                  <a:lnTo>
                    <a:pt x="624" y="1452"/>
                  </a:lnTo>
                  <a:lnTo>
                    <a:pt x="600" y="1476"/>
                  </a:lnTo>
                  <a:lnTo>
                    <a:pt x="588" y="1500"/>
                  </a:lnTo>
                  <a:lnTo>
                    <a:pt x="564" y="1524"/>
                  </a:lnTo>
                  <a:lnTo>
                    <a:pt x="564" y="1548"/>
                  </a:lnTo>
                  <a:lnTo>
                    <a:pt x="540" y="1560"/>
                  </a:lnTo>
                  <a:lnTo>
                    <a:pt x="528" y="1584"/>
                  </a:lnTo>
                  <a:lnTo>
                    <a:pt x="516" y="1608"/>
                  </a:lnTo>
                  <a:lnTo>
                    <a:pt x="492" y="1620"/>
                  </a:lnTo>
                  <a:lnTo>
                    <a:pt x="480" y="1644"/>
                  </a:lnTo>
                  <a:lnTo>
                    <a:pt x="456" y="1668"/>
                  </a:lnTo>
                  <a:lnTo>
                    <a:pt x="432" y="1692"/>
                  </a:lnTo>
                  <a:lnTo>
                    <a:pt x="408" y="1704"/>
                  </a:lnTo>
                  <a:lnTo>
                    <a:pt x="396" y="1728"/>
                  </a:lnTo>
                  <a:lnTo>
                    <a:pt x="360" y="1752"/>
                  </a:lnTo>
                  <a:lnTo>
                    <a:pt x="336" y="1764"/>
                  </a:lnTo>
                  <a:lnTo>
                    <a:pt x="312" y="1788"/>
                  </a:lnTo>
                  <a:lnTo>
                    <a:pt x="288" y="1800"/>
                  </a:lnTo>
                  <a:lnTo>
                    <a:pt x="252" y="1824"/>
                  </a:lnTo>
                  <a:lnTo>
                    <a:pt x="228" y="1836"/>
                  </a:lnTo>
                  <a:lnTo>
                    <a:pt x="192" y="1848"/>
                  </a:lnTo>
                  <a:lnTo>
                    <a:pt x="168" y="1860"/>
                  </a:lnTo>
                  <a:lnTo>
                    <a:pt x="132" y="1884"/>
                  </a:lnTo>
                  <a:lnTo>
                    <a:pt x="96" y="1884"/>
                  </a:lnTo>
                  <a:lnTo>
                    <a:pt x="72" y="1896"/>
                  </a:lnTo>
                  <a:lnTo>
                    <a:pt x="48" y="1908"/>
                  </a:lnTo>
                  <a:lnTo>
                    <a:pt x="24" y="1920"/>
                  </a:lnTo>
                  <a:lnTo>
                    <a:pt x="0" y="1920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761" name="Freeform 81"/>
            <p:cNvSpPr>
              <a:spLocks/>
            </p:cNvSpPr>
            <p:nvPr/>
          </p:nvSpPr>
          <p:spPr bwMode="auto">
            <a:xfrm>
              <a:off x="4404" y="2506"/>
              <a:ext cx="901" cy="1321"/>
            </a:xfrm>
            <a:custGeom>
              <a:avLst/>
              <a:gdLst>
                <a:gd name="T0" fmla="*/ 900 w 901"/>
                <a:gd name="T1" fmla="*/ 0 h 1321"/>
                <a:gd name="T2" fmla="*/ 876 w 901"/>
                <a:gd name="T3" fmla="*/ 12 h 1321"/>
                <a:gd name="T4" fmla="*/ 852 w 901"/>
                <a:gd name="T5" fmla="*/ 24 h 1321"/>
                <a:gd name="T6" fmla="*/ 828 w 901"/>
                <a:gd name="T7" fmla="*/ 36 h 1321"/>
                <a:gd name="T8" fmla="*/ 804 w 901"/>
                <a:gd name="T9" fmla="*/ 48 h 1321"/>
                <a:gd name="T10" fmla="*/ 780 w 901"/>
                <a:gd name="T11" fmla="*/ 60 h 1321"/>
                <a:gd name="T12" fmla="*/ 768 w 901"/>
                <a:gd name="T13" fmla="*/ 84 h 1321"/>
                <a:gd name="T14" fmla="*/ 744 w 901"/>
                <a:gd name="T15" fmla="*/ 96 h 1321"/>
                <a:gd name="T16" fmla="*/ 720 w 901"/>
                <a:gd name="T17" fmla="*/ 120 h 1321"/>
                <a:gd name="T18" fmla="*/ 696 w 901"/>
                <a:gd name="T19" fmla="*/ 132 h 1321"/>
                <a:gd name="T20" fmla="*/ 684 w 901"/>
                <a:gd name="T21" fmla="*/ 156 h 1321"/>
                <a:gd name="T22" fmla="*/ 660 w 901"/>
                <a:gd name="T23" fmla="*/ 168 h 1321"/>
                <a:gd name="T24" fmla="*/ 648 w 901"/>
                <a:gd name="T25" fmla="*/ 192 h 1321"/>
                <a:gd name="T26" fmla="*/ 624 w 901"/>
                <a:gd name="T27" fmla="*/ 216 h 1321"/>
                <a:gd name="T28" fmla="*/ 612 w 901"/>
                <a:gd name="T29" fmla="*/ 240 h 1321"/>
                <a:gd name="T30" fmla="*/ 588 w 901"/>
                <a:gd name="T31" fmla="*/ 252 h 1321"/>
                <a:gd name="T32" fmla="*/ 576 w 901"/>
                <a:gd name="T33" fmla="*/ 276 h 1321"/>
                <a:gd name="T34" fmla="*/ 552 w 901"/>
                <a:gd name="T35" fmla="*/ 288 h 1321"/>
                <a:gd name="T36" fmla="*/ 528 w 901"/>
                <a:gd name="T37" fmla="*/ 312 h 1321"/>
                <a:gd name="T38" fmla="*/ 516 w 901"/>
                <a:gd name="T39" fmla="*/ 336 h 1321"/>
                <a:gd name="T40" fmla="*/ 492 w 901"/>
                <a:gd name="T41" fmla="*/ 360 h 1321"/>
                <a:gd name="T42" fmla="*/ 468 w 901"/>
                <a:gd name="T43" fmla="*/ 372 h 1321"/>
                <a:gd name="T44" fmla="*/ 456 w 901"/>
                <a:gd name="T45" fmla="*/ 396 h 1321"/>
                <a:gd name="T46" fmla="*/ 432 w 901"/>
                <a:gd name="T47" fmla="*/ 420 h 1321"/>
                <a:gd name="T48" fmla="*/ 408 w 901"/>
                <a:gd name="T49" fmla="*/ 444 h 1321"/>
                <a:gd name="T50" fmla="*/ 396 w 901"/>
                <a:gd name="T51" fmla="*/ 468 h 1321"/>
                <a:gd name="T52" fmla="*/ 372 w 901"/>
                <a:gd name="T53" fmla="*/ 492 h 1321"/>
                <a:gd name="T54" fmla="*/ 360 w 901"/>
                <a:gd name="T55" fmla="*/ 516 h 1321"/>
                <a:gd name="T56" fmla="*/ 336 w 901"/>
                <a:gd name="T57" fmla="*/ 540 h 1321"/>
                <a:gd name="T58" fmla="*/ 324 w 901"/>
                <a:gd name="T59" fmla="*/ 564 h 1321"/>
                <a:gd name="T60" fmla="*/ 312 w 901"/>
                <a:gd name="T61" fmla="*/ 588 h 1321"/>
                <a:gd name="T62" fmla="*/ 288 w 901"/>
                <a:gd name="T63" fmla="*/ 624 h 1321"/>
                <a:gd name="T64" fmla="*/ 276 w 901"/>
                <a:gd name="T65" fmla="*/ 648 h 1321"/>
                <a:gd name="T66" fmla="*/ 264 w 901"/>
                <a:gd name="T67" fmla="*/ 684 h 1321"/>
                <a:gd name="T68" fmla="*/ 240 w 901"/>
                <a:gd name="T69" fmla="*/ 708 h 1321"/>
                <a:gd name="T70" fmla="*/ 228 w 901"/>
                <a:gd name="T71" fmla="*/ 732 h 1321"/>
                <a:gd name="T72" fmla="*/ 216 w 901"/>
                <a:gd name="T73" fmla="*/ 756 h 1321"/>
                <a:gd name="T74" fmla="*/ 204 w 901"/>
                <a:gd name="T75" fmla="*/ 780 h 1321"/>
                <a:gd name="T76" fmla="*/ 192 w 901"/>
                <a:gd name="T77" fmla="*/ 804 h 1321"/>
                <a:gd name="T78" fmla="*/ 180 w 901"/>
                <a:gd name="T79" fmla="*/ 828 h 1321"/>
                <a:gd name="T80" fmla="*/ 168 w 901"/>
                <a:gd name="T81" fmla="*/ 852 h 1321"/>
                <a:gd name="T82" fmla="*/ 156 w 901"/>
                <a:gd name="T83" fmla="*/ 876 h 1321"/>
                <a:gd name="T84" fmla="*/ 144 w 901"/>
                <a:gd name="T85" fmla="*/ 900 h 1321"/>
                <a:gd name="T86" fmla="*/ 132 w 901"/>
                <a:gd name="T87" fmla="*/ 924 h 1321"/>
                <a:gd name="T88" fmla="*/ 120 w 901"/>
                <a:gd name="T89" fmla="*/ 948 h 1321"/>
                <a:gd name="T90" fmla="*/ 120 w 901"/>
                <a:gd name="T91" fmla="*/ 972 h 1321"/>
                <a:gd name="T92" fmla="*/ 108 w 901"/>
                <a:gd name="T93" fmla="*/ 996 h 1321"/>
                <a:gd name="T94" fmla="*/ 96 w 901"/>
                <a:gd name="T95" fmla="*/ 1020 h 1321"/>
                <a:gd name="T96" fmla="*/ 96 w 901"/>
                <a:gd name="T97" fmla="*/ 1044 h 1321"/>
                <a:gd name="T98" fmla="*/ 84 w 901"/>
                <a:gd name="T99" fmla="*/ 1068 h 1321"/>
                <a:gd name="T100" fmla="*/ 72 w 901"/>
                <a:gd name="T101" fmla="*/ 1092 h 1321"/>
                <a:gd name="T102" fmla="*/ 60 w 901"/>
                <a:gd name="T103" fmla="*/ 1116 h 1321"/>
                <a:gd name="T104" fmla="*/ 60 w 901"/>
                <a:gd name="T105" fmla="*/ 1140 h 1321"/>
                <a:gd name="T106" fmla="*/ 48 w 901"/>
                <a:gd name="T107" fmla="*/ 1164 h 1321"/>
                <a:gd name="T108" fmla="*/ 36 w 901"/>
                <a:gd name="T109" fmla="*/ 1188 h 1321"/>
                <a:gd name="T110" fmla="*/ 36 w 901"/>
                <a:gd name="T111" fmla="*/ 1212 h 1321"/>
                <a:gd name="T112" fmla="*/ 24 w 901"/>
                <a:gd name="T113" fmla="*/ 1236 h 1321"/>
                <a:gd name="T114" fmla="*/ 12 w 901"/>
                <a:gd name="T115" fmla="*/ 1260 h 1321"/>
                <a:gd name="T116" fmla="*/ 12 w 901"/>
                <a:gd name="T117" fmla="*/ 1296 h 1321"/>
                <a:gd name="T118" fmla="*/ 0 w 901"/>
                <a:gd name="T119" fmla="*/ 1320 h 1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01" h="1321">
                  <a:moveTo>
                    <a:pt x="900" y="0"/>
                  </a:moveTo>
                  <a:lnTo>
                    <a:pt x="876" y="12"/>
                  </a:lnTo>
                  <a:lnTo>
                    <a:pt x="852" y="24"/>
                  </a:lnTo>
                  <a:lnTo>
                    <a:pt x="828" y="36"/>
                  </a:lnTo>
                  <a:lnTo>
                    <a:pt x="804" y="48"/>
                  </a:lnTo>
                  <a:lnTo>
                    <a:pt x="780" y="60"/>
                  </a:lnTo>
                  <a:lnTo>
                    <a:pt x="768" y="84"/>
                  </a:lnTo>
                  <a:lnTo>
                    <a:pt x="744" y="96"/>
                  </a:lnTo>
                  <a:lnTo>
                    <a:pt x="720" y="120"/>
                  </a:lnTo>
                  <a:lnTo>
                    <a:pt x="696" y="132"/>
                  </a:lnTo>
                  <a:lnTo>
                    <a:pt x="684" y="156"/>
                  </a:lnTo>
                  <a:lnTo>
                    <a:pt x="660" y="168"/>
                  </a:lnTo>
                  <a:lnTo>
                    <a:pt x="648" y="192"/>
                  </a:lnTo>
                  <a:lnTo>
                    <a:pt x="624" y="216"/>
                  </a:lnTo>
                  <a:lnTo>
                    <a:pt x="612" y="240"/>
                  </a:lnTo>
                  <a:lnTo>
                    <a:pt x="588" y="252"/>
                  </a:lnTo>
                  <a:lnTo>
                    <a:pt x="576" y="276"/>
                  </a:lnTo>
                  <a:lnTo>
                    <a:pt x="552" y="288"/>
                  </a:lnTo>
                  <a:lnTo>
                    <a:pt x="528" y="312"/>
                  </a:lnTo>
                  <a:lnTo>
                    <a:pt x="516" y="336"/>
                  </a:lnTo>
                  <a:lnTo>
                    <a:pt x="492" y="360"/>
                  </a:lnTo>
                  <a:lnTo>
                    <a:pt x="468" y="372"/>
                  </a:lnTo>
                  <a:lnTo>
                    <a:pt x="456" y="396"/>
                  </a:lnTo>
                  <a:lnTo>
                    <a:pt x="432" y="420"/>
                  </a:lnTo>
                  <a:lnTo>
                    <a:pt x="408" y="444"/>
                  </a:lnTo>
                  <a:lnTo>
                    <a:pt x="396" y="468"/>
                  </a:lnTo>
                  <a:lnTo>
                    <a:pt x="372" y="492"/>
                  </a:lnTo>
                  <a:lnTo>
                    <a:pt x="360" y="516"/>
                  </a:lnTo>
                  <a:lnTo>
                    <a:pt x="336" y="540"/>
                  </a:lnTo>
                  <a:lnTo>
                    <a:pt x="324" y="564"/>
                  </a:lnTo>
                  <a:lnTo>
                    <a:pt x="312" y="588"/>
                  </a:lnTo>
                  <a:lnTo>
                    <a:pt x="288" y="624"/>
                  </a:lnTo>
                  <a:lnTo>
                    <a:pt x="276" y="648"/>
                  </a:lnTo>
                  <a:lnTo>
                    <a:pt x="264" y="684"/>
                  </a:lnTo>
                  <a:lnTo>
                    <a:pt x="240" y="708"/>
                  </a:lnTo>
                  <a:lnTo>
                    <a:pt x="228" y="732"/>
                  </a:lnTo>
                  <a:lnTo>
                    <a:pt x="216" y="756"/>
                  </a:lnTo>
                  <a:lnTo>
                    <a:pt x="204" y="780"/>
                  </a:lnTo>
                  <a:lnTo>
                    <a:pt x="192" y="804"/>
                  </a:lnTo>
                  <a:lnTo>
                    <a:pt x="180" y="828"/>
                  </a:lnTo>
                  <a:lnTo>
                    <a:pt x="168" y="852"/>
                  </a:lnTo>
                  <a:lnTo>
                    <a:pt x="156" y="876"/>
                  </a:lnTo>
                  <a:lnTo>
                    <a:pt x="144" y="900"/>
                  </a:lnTo>
                  <a:lnTo>
                    <a:pt x="132" y="924"/>
                  </a:lnTo>
                  <a:lnTo>
                    <a:pt x="120" y="948"/>
                  </a:lnTo>
                  <a:lnTo>
                    <a:pt x="120" y="972"/>
                  </a:lnTo>
                  <a:lnTo>
                    <a:pt x="108" y="996"/>
                  </a:lnTo>
                  <a:lnTo>
                    <a:pt x="96" y="1020"/>
                  </a:lnTo>
                  <a:lnTo>
                    <a:pt x="96" y="1044"/>
                  </a:lnTo>
                  <a:lnTo>
                    <a:pt x="84" y="1068"/>
                  </a:lnTo>
                  <a:lnTo>
                    <a:pt x="72" y="1092"/>
                  </a:lnTo>
                  <a:lnTo>
                    <a:pt x="60" y="1116"/>
                  </a:lnTo>
                  <a:lnTo>
                    <a:pt x="60" y="1140"/>
                  </a:lnTo>
                  <a:lnTo>
                    <a:pt x="48" y="1164"/>
                  </a:lnTo>
                  <a:lnTo>
                    <a:pt x="36" y="1188"/>
                  </a:lnTo>
                  <a:lnTo>
                    <a:pt x="36" y="1212"/>
                  </a:lnTo>
                  <a:lnTo>
                    <a:pt x="24" y="1236"/>
                  </a:lnTo>
                  <a:lnTo>
                    <a:pt x="12" y="1260"/>
                  </a:lnTo>
                  <a:lnTo>
                    <a:pt x="12" y="1296"/>
                  </a:lnTo>
                  <a:lnTo>
                    <a:pt x="0" y="1320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762" name="Freeform 82"/>
            <p:cNvSpPr>
              <a:spLocks/>
            </p:cNvSpPr>
            <p:nvPr/>
          </p:nvSpPr>
          <p:spPr bwMode="auto">
            <a:xfrm>
              <a:off x="2244" y="1068"/>
              <a:ext cx="2581" cy="1837"/>
            </a:xfrm>
            <a:custGeom>
              <a:avLst/>
              <a:gdLst>
                <a:gd name="T0" fmla="*/ 2555 w 2581"/>
                <a:gd name="T1" fmla="*/ 1824 h 1837"/>
                <a:gd name="T2" fmla="*/ 2494 w 2581"/>
                <a:gd name="T3" fmla="*/ 1800 h 1837"/>
                <a:gd name="T4" fmla="*/ 2444 w 2581"/>
                <a:gd name="T5" fmla="*/ 1787 h 1837"/>
                <a:gd name="T6" fmla="*/ 2395 w 2581"/>
                <a:gd name="T7" fmla="*/ 1763 h 1837"/>
                <a:gd name="T8" fmla="*/ 2345 w 2581"/>
                <a:gd name="T9" fmla="*/ 1727 h 1837"/>
                <a:gd name="T10" fmla="*/ 2296 w 2581"/>
                <a:gd name="T11" fmla="*/ 1702 h 1837"/>
                <a:gd name="T12" fmla="*/ 2247 w 2581"/>
                <a:gd name="T13" fmla="*/ 1678 h 1837"/>
                <a:gd name="T14" fmla="*/ 2185 w 2581"/>
                <a:gd name="T15" fmla="*/ 1641 h 1837"/>
                <a:gd name="T16" fmla="*/ 2123 w 2581"/>
                <a:gd name="T17" fmla="*/ 1605 h 1837"/>
                <a:gd name="T18" fmla="*/ 2074 w 2581"/>
                <a:gd name="T19" fmla="*/ 1581 h 1837"/>
                <a:gd name="T20" fmla="*/ 2024 w 2581"/>
                <a:gd name="T21" fmla="*/ 1556 h 1837"/>
                <a:gd name="T22" fmla="*/ 1975 w 2581"/>
                <a:gd name="T23" fmla="*/ 1520 h 1837"/>
                <a:gd name="T24" fmla="*/ 1926 w 2581"/>
                <a:gd name="T25" fmla="*/ 1496 h 1837"/>
                <a:gd name="T26" fmla="*/ 1889 w 2581"/>
                <a:gd name="T27" fmla="*/ 1471 h 1837"/>
                <a:gd name="T28" fmla="*/ 1827 w 2581"/>
                <a:gd name="T29" fmla="*/ 1423 h 1837"/>
                <a:gd name="T30" fmla="*/ 1778 w 2581"/>
                <a:gd name="T31" fmla="*/ 1410 h 1837"/>
                <a:gd name="T32" fmla="*/ 1728 w 2581"/>
                <a:gd name="T33" fmla="*/ 1362 h 1837"/>
                <a:gd name="T34" fmla="*/ 1679 w 2581"/>
                <a:gd name="T35" fmla="*/ 1337 h 1837"/>
                <a:gd name="T36" fmla="*/ 1629 w 2581"/>
                <a:gd name="T37" fmla="*/ 1301 h 1837"/>
                <a:gd name="T38" fmla="*/ 1555 w 2581"/>
                <a:gd name="T39" fmla="*/ 1240 h 1837"/>
                <a:gd name="T40" fmla="*/ 1506 w 2581"/>
                <a:gd name="T41" fmla="*/ 1216 h 1837"/>
                <a:gd name="T42" fmla="*/ 1457 w 2581"/>
                <a:gd name="T43" fmla="*/ 1167 h 1837"/>
                <a:gd name="T44" fmla="*/ 1395 w 2581"/>
                <a:gd name="T45" fmla="*/ 1106 h 1837"/>
                <a:gd name="T46" fmla="*/ 1358 w 2581"/>
                <a:gd name="T47" fmla="*/ 1058 h 1837"/>
                <a:gd name="T48" fmla="*/ 1333 w 2581"/>
                <a:gd name="T49" fmla="*/ 1009 h 1837"/>
                <a:gd name="T50" fmla="*/ 1296 w 2581"/>
                <a:gd name="T51" fmla="*/ 961 h 1837"/>
                <a:gd name="T52" fmla="*/ 1234 w 2581"/>
                <a:gd name="T53" fmla="*/ 912 h 1837"/>
                <a:gd name="T54" fmla="*/ 1173 w 2581"/>
                <a:gd name="T55" fmla="*/ 851 h 1837"/>
                <a:gd name="T56" fmla="*/ 1136 w 2581"/>
                <a:gd name="T57" fmla="*/ 815 h 1837"/>
                <a:gd name="T58" fmla="*/ 1099 w 2581"/>
                <a:gd name="T59" fmla="*/ 766 h 1837"/>
                <a:gd name="T60" fmla="*/ 1062 w 2581"/>
                <a:gd name="T61" fmla="*/ 730 h 1837"/>
                <a:gd name="T62" fmla="*/ 1012 w 2581"/>
                <a:gd name="T63" fmla="*/ 681 h 1837"/>
                <a:gd name="T64" fmla="*/ 963 w 2581"/>
                <a:gd name="T65" fmla="*/ 644 h 1837"/>
                <a:gd name="T66" fmla="*/ 938 w 2581"/>
                <a:gd name="T67" fmla="*/ 596 h 1837"/>
                <a:gd name="T68" fmla="*/ 901 w 2581"/>
                <a:gd name="T69" fmla="*/ 559 h 1837"/>
                <a:gd name="T70" fmla="*/ 876 w 2581"/>
                <a:gd name="T71" fmla="*/ 511 h 1837"/>
                <a:gd name="T72" fmla="*/ 852 w 2581"/>
                <a:gd name="T73" fmla="*/ 462 h 1837"/>
                <a:gd name="T74" fmla="*/ 815 w 2581"/>
                <a:gd name="T75" fmla="*/ 413 h 1837"/>
                <a:gd name="T76" fmla="*/ 790 w 2581"/>
                <a:gd name="T77" fmla="*/ 365 h 1837"/>
                <a:gd name="T78" fmla="*/ 753 w 2581"/>
                <a:gd name="T79" fmla="*/ 328 h 1837"/>
                <a:gd name="T80" fmla="*/ 704 w 2581"/>
                <a:gd name="T81" fmla="*/ 267 h 1837"/>
                <a:gd name="T82" fmla="*/ 667 w 2581"/>
                <a:gd name="T83" fmla="*/ 219 h 1837"/>
                <a:gd name="T84" fmla="*/ 630 w 2581"/>
                <a:gd name="T85" fmla="*/ 182 h 1837"/>
                <a:gd name="T86" fmla="*/ 580 w 2581"/>
                <a:gd name="T87" fmla="*/ 146 h 1837"/>
                <a:gd name="T88" fmla="*/ 543 w 2581"/>
                <a:gd name="T89" fmla="*/ 122 h 1837"/>
                <a:gd name="T90" fmla="*/ 494 w 2581"/>
                <a:gd name="T91" fmla="*/ 73 h 1837"/>
                <a:gd name="T92" fmla="*/ 444 w 2581"/>
                <a:gd name="T93" fmla="*/ 61 h 1837"/>
                <a:gd name="T94" fmla="*/ 383 w 2581"/>
                <a:gd name="T95" fmla="*/ 36 h 1837"/>
                <a:gd name="T96" fmla="*/ 321 w 2581"/>
                <a:gd name="T97" fmla="*/ 24 h 1837"/>
                <a:gd name="T98" fmla="*/ 272 w 2581"/>
                <a:gd name="T99" fmla="*/ 12 h 1837"/>
                <a:gd name="T100" fmla="*/ 222 w 2581"/>
                <a:gd name="T101" fmla="*/ 0 h 1837"/>
                <a:gd name="T102" fmla="*/ 173 w 2581"/>
                <a:gd name="T103" fmla="*/ 0 h 1837"/>
                <a:gd name="T104" fmla="*/ 123 w 2581"/>
                <a:gd name="T105" fmla="*/ 12 h 1837"/>
                <a:gd name="T106" fmla="*/ 74 w 2581"/>
                <a:gd name="T107" fmla="*/ 24 h 1837"/>
                <a:gd name="T108" fmla="*/ 25 w 2581"/>
                <a:gd name="T109" fmla="*/ 49 h 1837"/>
                <a:gd name="T110" fmla="*/ 0 w 2581"/>
                <a:gd name="T111" fmla="*/ 97 h 1837"/>
                <a:gd name="T112" fmla="*/ 0 w 2581"/>
                <a:gd name="T113" fmla="*/ 146 h 1837"/>
                <a:gd name="T114" fmla="*/ 12 w 2581"/>
                <a:gd name="T115" fmla="*/ 195 h 1837"/>
                <a:gd name="T116" fmla="*/ 37 w 2581"/>
                <a:gd name="T117" fmla="*/ 243 h 1837"/>
                <a:gd name="T118" fmla="*/ 74 w 2581"/>
                <a:gd name="T119" fmla="*/ 280 h 1837"/>
                <a:gd name="T120" fmla="*/ 136 w 2581"/>
                <a:gd name="T121" fmla="*/ 304 h 1837"/>
                <a:gd name="T122" fmla="*/ 185 w 2581"/>
                <a:gd name="T123" fmla="*/ 316 h 1837"/>
                <a:gd name="T124" fmla="*/ 235 w 2581"/>
                <a:gd name="T125" fmla="*/ 328 h 1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81" h="1837">
                  <a:moveTo>
                    <a:pt x="2580" y="1836"/>
                  </a:moveTo>
                  <a:lnTo>
                    <a:pt x="2555" y="1824"/>
                  </a:lnTo>
                  <a:lnTo>
                    <a:pt x="2518" y="1812"/>
                  </a:lnTo>
                  <a:lnTo>
                    <a:pt x="2494" y="1800"/>
                  </a:lnTo>
                  <a:lnTo>
                    <a:pt x="2469" y="1800"/>
                  </a:lnTo>
                  <a:lnTo>
                    <a:pt x="2444" y="1787"/>
                  </a:lnTo>
                  <a:lnTo>
                    <a:pt x="2420" y="1763"/>
                  </a:lnTo>
                  <a:lnTo>
                    <a:pt x="2395" y="1763"/>
                  </a:lnTo>
                  <a:lnTo>
                    <a:pt x="2370" y="1739"/>
                  </a:lnTo>
                  <a:lnTo>
                    <a:pt x="2345" y="1727"/>
                  </a:lnTo>
                  <a:lnTo>
                    <a:pt x="2321" y="1714"/>
                  </a:lnTo>
                  <a:lnTo>
                    <a:pt x="2296" y="1702"/>
                  </a:lnTo>
                  <a:lnTo>
                    <a:pt x="2271" y="1690"/>
                  </a:lnTo>
                  <a:lnTo>
                    <a:pt x="2247" y="1678"/>
                  </a:lnTo>
                  <a:lnTo>
                    <a:pt x="2222" y="1654"/>
                  </a:lnTo>
                  <a:lnTo>
                    <a:pt x="2185" y="1641"/>
                  </a:lnTo>
                  <a:lnTo>
                    <a:pt x="2160" y="1617"/>
                  </a:lnTo>
                  <a:lnTo>
                    <a:pt x="2123" y="1605"/>
                  </a:lnTo>
                  <a:lnTo>
                    <a:pt x="2099" y="1593"/>
                  </a:lnTo>
                  <a:lnTo>
                    <a:pt x="2074" y="1581"/>
                  </a:lnTo>
                  <a:lnTo>
                    <a:pt x="2049" y="1569"/>
                  </a:lnTo>
                  <a:lnTo>
                    <a:pt x="2024" y="1556"/>
                  </a:lnTo>
                  <a:lnTo>
                    <a:pt x="2000" y="1544"/>
                  </a:lnTo>
                  <a:lnTo>
                    <a:pt x="1975" y="1520"/>
                  </a:lnTo>
                  <a:lnTo>
                    <a:pt x="1950" y="1508"/>
                  </a:lnTo>
                  <a:lnTo>
                    <a:pt x="1926" y="1496"/>
                  </a:lnTo>
                  <a:lnTo>
                    <a:pt x="1913" y="1471"/>
                  </a:lnTo>
                  <a:lnTo>
                    <a:pt x="1889" y="1471"/>
                  </a:lnTo>
                  <a:lnTo>
                    <a:pt x="1852" y="1447"/>
                  </a:lnTo>
                  <a:lnTo>
                    <a:pt x="1827" y="1423"/>
                  </a:lnTo>
                  <a:lnTo>
                    <a:pt x="1802" y="1423"/>
                  </a:lnTo>
                  <a:lnTo>
                    <a:pt x="1778" y="1410"/>
                  </a:lnTo>
                  <a:lnTo>
                    <a:pt x="1753" y="1386"/>
                  </a:lnTo>
                  <a:lnTo>
                    <a:pt x="1728" y="1362"/>
                  </a:lnTo>
                  <a:lnTo>
                    <a:pt x="1704" y="1350"/>
                  </a:lnTo>
                  <a:lnTo>
                    <a:pt x="1679" y="1337"/>
                  </a:lnTo>
                  <a:lnTo>
                    <a:pt x="1654" y="1313"/>
                  </a:lnTo>
                  <a:lnTo>
                    <a:pt x="1629" y="1301"/>
                  </a:lnTo>
                  <a:lnTo>
                    <a:pt x="1592" y="1265"/>
                  </a:lnTo>
                  <a:lnTo>
                    <a:pt x="1555" y="1240"/>
                  </a:lnTo>
                  <a:lnTo>
                    <a:pt x="1531" y="1228"/>
                  </a:lnTo>
                  <a:lnTo>
                    <a:pt x="1506" y="1216"/>
                  </a:lnTo>
                  <a:lnTo>
                    <a:pt x="1494" y="1192"/>
                  </a:lnTo>
                  <a:lnTo>
                    <a:pt x="1457" y="1167"/>
                  </a:lnTo>
                  <a:lnTo>
                    <a:pt x="1432" y="1131"/>
                  </a:lnTo>
                  <a:lnTo>
                    <a:pt x="1395" y="1106"/>
                  </a:lnTo>
                  <a:lnTo>
                    <a:pt x="1383" y="1082"/>
                  </a:lnTo>
                  <a:lnTo>
                    <a:pt x="1358" y="1058"/>
                  </a:lnTo>
                  <a:lnTo>
                    <a:pt x="1358" y="1034"/>
                  </a:lnTo>
                  <a:lnTo>
                    <a:pt x="1333" y="1009"/>
                  </a:lnTo>
                  <a:lnTo>
                    <a:pt x="1321" y="985"/>
                  </a:lnTo>
                  <a:lnTo>
                    <a:pt x="1296" y="961"/>
                  </a:lnTo>
                  <a:lnTo>
                    <a:pt x="1259" y="924"/>
                  </a:lnTo>
                  <a:lnTo>
                    <a:pt x="1234" y="912"/>
                  </a:lnTo>
                  <a:lnTo>
                    <a:pt x="1197" y="875"/>
                  </a:lnTo>
                  <a:lnTo>
                    <a:pt x="1173" y="851"/>
                  </a:lnTo>
                  <a:lnTo>
                    <a:pt x="1160" y="827"/>
                  </a:lnTo>
                  <a:lnTo>
                    <a:pt x="1136" y="815"/>
                  </a:lnTo>
                  <a:lnTo>
                    <a:pt x="1123" y="790"/>
                  </a:lnTo>
                  <a:lnTo>
                    <a:pt x="1099" y="766"/>
                  </a:lnTo>
                  <a:lnTo>
                    <a:pt x="1086" y="742"/>
                  </a:lnTo>
                  <a:lnTo>
                    <a:pt x="1062" y="730"/>
                  </a:lnTo>
                  <a:lnTo>
                    <a:pt x="1025" y="705"/>
                  </a:lnTo>
                  <a:lnTo>
                    <a:pt x="1012" y="681"/>
                  </a:lnTo>
                  <a:lnTo>
                    <a:pt x="988" y="657"/>
                  </a:lnTo>
                  <a:lnTo>
                    <a:pt x="963" y="644"/>
                  </a:lnTo>
                  <a:lnTo>
                    <a:pt x="951" y="620"/>
                  </a:lnTo>
                  <a:lnTo>
                    <a:pt x="938" y="596"/>
                  </a:lnTo>
                  <a:lnTo>
                    <a:pt x="926" y="571"/>
                  </a:lnTo>
                  <a:lnTo>
                    <a:pt x="901" y="559"/>
                  </a:lnTo>
                  <a:lnTo>
                    <a:pt x="889" y="535"/>
                  </a:lnTo>
                  <a:lnTo>
                    <a:pt x="876" y="511"/>
                  </a:lnTo>
                  <a:lnTo>
                    <a:pt x="864" y="486"/>
                  </a:lnTo>
                  <a:lnTo>
                    <a:pt x="852" y="462"/>
                  </a:lnTo>
                  <a:lnTo>
                    <a:pt x="827" y="438"/>
                  </a:lnTo>
                  <a:lnTo>
                    <a:pt x="815" y="413"/>
                  </a:lnTo>
                  <a:lnTo>
                    <a:pt x="802" y="389"/>
                  </a:lnTo>
                  <a:lnTo>
                    <a:pt x="790" y="365"/>
                  </a:lnTo>
                  <a:lnTo>
                    <a:pt x="778" y="340"/>
                  </a:lnTo>
                  <a:lnTo>
                    <a:pt x="753" y="328"/>
                  </a:lnTo>
                  <a:lnTo>
                    <a:pt x="728" y="292"/>
                  </a:lnTo>
                  <a:lnTo>
                    <a:pt x="704" y="267"/>
                  </a:lnTo>
                  <a:lnTo>
                    <a:pt x="679" y="243"/>
                  </a:lnTo>
                  <a:lnTo>
                    <a:pt x="667" y="219"/>
                  </a:lnTo>
                  <a:lnTo>
                    <a:pt x="642" y="207"/>
                  </a:lnTo>
                  <a:lnTo>
                    <a:pt x="630" y="182"/>
                  </a:lnTo>
                  <a:lnTo>
                    <a:pt x="605" y="158"/>
                  </a:lnTo>
                  <a:lnTo>
                    <a:pt x="580" y="146"/>
                  </a:lnTo>
                  <a:lnTo>
                    <a:pt x="568" y="122"/>
                  </a:lnTo>
                  <a:lnTo>
                    <a:pt x="543" y="122"/>
                  </a:lnTo>
                  <a:lnTo>
                    <a:pt x="531" y="97"/>
                  </a:lnTo>
                  <a:lnTo>
                    <a:pt x="494" y="73"/>
                  </a:lnTo>
                  <a:lnTo>
                    <a:pt x="469" y="73"/>
                  </a:lnTo>
                  <a:lnTo>
                    <a:pt x="444" y="61"/>
                  </a:lnTo>
                  <a:lnTo>
                    <a:pt x="407" y="49"/>
                  </a:lnTo>
                  <a:lnTo>
                    <a:pt x="383" y="36"/>
                  </a:lnTo>
                  <a:lnTo>
                    <a:pt x="358" y="36"/>
                  </a:lnTo>
                  <a:lnTo>
                    <a:pt x="321" y="24"/>
                  </a:lnTo>
                  <a:lnTo>
                    <a:pt x="296" y="12"/>
                  </a:lnTo>
                  <a:lnTo>
                    <a:pt x="272" y="12"/>
                  </a:lnTo>
                  <a:lnTo>
                    <a:pt x="247" y="12"/>
                  </a:lnTo>
                  <a:lnTo>
                    <a:pt x="222" y="0"/>
                  </a:lnTo>
                  <a:lnTo>
                    <a:pt x="198" y="0"/>
                  </a:lnTo>
                  <a:lnTo>
                    <a:pt x="173" y="0"/>
                  </a:lnTo>
                  <a:lnTo>
                    <a:pt x="148" y="12"/>
                  </a:lnTo>
                  <a:lnTo>
                    <a:pt x="123" y="12"/>
                  </a:lnTo>
                  <a:lnTo>
                    <a:pt x="99" y="12"/>
                  </a:lnTo>
                  <a:lnTo>
                    <a:pt x="74" y="24"/>
                  </a:lnTo>
                  <a:lnTo>
                    <a:pt x="49" y="36"/>
                  </a:lnTo>
                  <a:lnTo>
                    <a:pt x="25" y="49"/>
                  </a:lnTo>
                  <a:lnTo>
                    <a:pt x="12" y="73"/>
                  </a:lnTo>
                  <a:lnTo>
                    <a:pt x="0" y="97"/>
                  </a:lnTo>
                  <a:lnTo>
                    <a:pt x="0" y="122"/>
                  </a:lnTo>
                  <a:lnTo>
                    <a:pt x="0" y="146"/>
                  </a:lnTo>
                  <a:lnTo>
                    <a:pt x="0" y="170"/>
                  </a:lnTo>
                  <a:lnTo>
                    <a:pt x="12" y="195"/>
                  </a:lnTo>
                  <a:lnTo>
                    <a:pt x="25" y="219"/>
                  </a:lnTo>
                  <a:lnTo>
                    <a:pt x="37" y="243"/>
                  </a:lnTo>
                  <a:lnTo>
                    <a:pt x="62" y="255"/>
                  </a:lnTo>
                  <a:lnTo>
                    <a:pt x="74" y="280"/>
                  </a:lnTo>
                  <a:lnTo>
                    <a:pt x="99" y="280"/>
                  </a:lnTo>
                  <a:lnTo>
                    <a:pt x="136" y="304"/>
                  </a:lnTo>
                  <a:lnTo>
                    <a:pt x="160" y="316"/>
                  </a:lnTo>
                  <a:lnTo>
                    <a:pt x="185" y="316"/>
                  </a:lnTo>
                  <a:lnTo>
                    <a:pt x="210" y="316"/>
                  </a:lnTo>
                  <a:lnTo>
                    <a:pt x="235" y="328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763" name="Rectangle 83"/>
            <p:cNvSpPr>
              <a:spLocks noChangeArrowheads="1"/>
            </p:cNvSpPr>
            <p:nvPr/>
          </p:nvSpPr>
          <p:spPr bwMode="auto">
            <a:xfrm>
              <a:off x="2917" y="1669"/>
              <a:ext cx="958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2400">
                  <a:solidFill>
                    <a:srgbClr val="0331B3"/>
                  </a:solidFill>
                  <a:latin typeface="Times" charset="0"/>
                </a:rPr>
                <a:t>ER</a:t>
              </a:r>
            </a:p>
          </p:txBody>
        </p:sp>
        <p:sp>
          <p:nvSpPr>
            <p:cNvPr id="583764" name="Freeform 84"/>
            <p:cNvSpPr>
              <a:spLocks/>
            </p:cNvSpPr>
            <p:nvPr/>
          </p:nvSpPr>
          <p:spPr bwMode="auto">
            <a:xfrm>
              <a:off x="1284" y="2892"/>
              <a:ext cx="1189" cy="937"/>
            </a:xfrm>
            <a:custGeom>
              <a:avLst/>
              <a:gdLst>
                <a:gd name="T0" fmla="*/ 276 w 1189"/>
                <a:gd name="T1" fmla="*/ 888 h 937"/>
                <a:gd name="T2" fmla="*/ 276 w 1189"/>
                <a:gd name="T3" fmla="*/ 816 h 937"/>
                <a:gd name="T4" fmla="*/ 264 w 1189"/>
                <a:gd name="T5" fmla="*/ 744 h 937"/>
                <a:gd name="T6" fmla="*/ 240 w 1189"/>
                <a:gd name="T7" fmla="*/ 672 h 937"/>
                <a:gd name="T8" fmla="*/ 204 w 1189"/>
                <a:gd name="T9" fmla="*/ 612 h 937"/>
                <a:gd name="T10" fmla="*/ 168 w 1189"/>
                <a:gd name="T11" fmla="*/ 540 h 937"/>
                <a:gd name="T12" fmla="*/ 132 w 1189"/>
                <a:gd name="T13" fmla="*/ 468 h 937"/>
                <a:gd name="T14" fmla="*/ 84 w 1189"/>
                <a:gd name="T15" fmla="*/ 384 h 937"/>
                <a:gd name="T16" fmla="*/ 24 w 1189"/>
                <a:gd name="T17" fmla="*/ 312 h 937"/>
                <a:gd name="T18" fmla="*/ 0 w 1189"/>
                <a:gd name="T19" fmla="*/ 240 h 937"/>
                <a:gd name="T20" fmla="*/ 0 w 1189"/>
                <a:gd name="T21" fmla="*/ 168 h 937"/>
                <a:gd name="T22" fmla="*/ 24 w 1189"/>
                <a:gd name="T23" fmla="*/ 96 h 937"/>
                <a:gd name="T24" fmla="*/ 84 w 1189"/>
                <a:gd name="T25" fmla="*/ 36 h 937"/>
                <a:gd name="T26" fmla="*/ 144 w 1189"/>
                <a:gd name="T27" fmla="*/ 12 h 937"/>
                <a:gd name="T28" fmla="*/ 228 w 1189"/>
                <a:gd name="T29" fmla="*/ 24 h 937"/>
                <a:gd name="T30" fmla="*/ 300 w 1189"/>
                <a:gd name="T31" fmla="*/ 60 h 937"/>
                <a:gd name="T32" fmla="*/ 348 w 1189"/>
                <a:gd name="T33" fmla="*/ 132 h 937"/>
                <a:gd name="T34" fmla="*/ 384 w 1189"/>
                <a:gd name="T35" fmla="*/ 204 h 937"/>
                <a:gd name="T36" fmla="*/ 408 w 1189"/>
                <a:gd name="T37" fmla="*/ 276 h 937"/>
                <a:gd name="T38" fmla="*/ 432 w 1189"/>
                <a:gd name="T39" fmla="*/ 348 h 937"/>
                <a:gd name="T40" fmla="*/ 444 w 1189"/>
                <a:gd name="T41" fmla="*/ 420 h 937"/>
                <a:gd name="T42" fmla="*/ 456 w 1189"/>
                <a:gd name="T43" fmla="*/ 492 h 937"/>
                <a:gd name="T44" fmla="*/ 480 w 1189"/>
                <a:gd name="T45" fmla="*/ 564 h 937"/>
                <a:gd name="T46" fmla="*/ 516 w 1189"/>
                <a:gd name="T47" fmla="*/ 636 h 937"/>
                <a:gd name="T48" fmla="*/ 600 w 1189"/>
                <a:gd name="T49" fmla="*/ 672 h 937"/>
                <a:gd name="T50" fmla="*/ 672 w 1189"/>
                <a:gd name="T51" fmla="*/ 684 h 937"/>
                <a:gd name="T52" fmla="*/ 744 w 1189"/>
                <a:gd name="T53" fmla="*/ 660 h 937"/>
                <a:gd name="T54" fmla="*/ 804 w 1189"/>
                <a:gd name="T55" fmla="*/ 588 h 937"/>
                <a:gd name="T56" fmla="*/ 828 w 1189"/>
                <a:gd name="T57" fmla="*/ 504 h 937"/>
                <a:gd name="T58" fmla="*/ 840 w 1189"/>
                <a:gd name="T59" fmla="*/ 432 h 937"/>
                <a:gd name="T60" fmla="*/ 876 w 1189"/>
                <a:gd name="T61" fmla="*/ 360 h 937"/>
                <a:gd name="T62" fmla="*/ 924 w 1189"/>
                <a:gd name="T63" fmla="*/ 288 h 937"/>
                <a:gd name="T64" fmla="*/ 984 w 1189"/>
                <a:gd name="T65" fmla="*/ 252 h 937"/>
                <a:gd name="T66" fmla="*/ 1056 w 1189"/>
                <a:gd name="T67" fmla="*/ 240 h 937"/>
                <a:gd name="T68" fmla="*/ 1128 w 1189"/>
                <a:gd name="T69" fmla="*/ 264 h 937"/>
                <a:gd name="T70" fmla="*/ 1176 w 1189"/>
                <a:gd name="T71" fmla="*/ 324 h 937"/>
                <a:gd name="T72" fmla="*/ 1188 w 1189"/>
                <a:gd name="T73" fmla="*/ 396 h 937"/>
                <a:gd name="T74" fmla="*/ 1164 w 1189"/>
                <a:gd name="T75" fmla="*/ 468 h 937"/>
                <a:gd name="T76" fmla="*/ 1128 w 1189"/>
                <a:gd name="T77" fmla="*/ 540 h 937"/>
                <a:gd name="T78" fmla="*/ 1080 w 1189"/>
                <a:gd name="T79" fmla="*/ 612 h 937"/>
                <a:gd name="T80" fmla="*/ 1020 w 1189"/>
                <a:gd name="T81" fmla="*/ 672 h 937"/>
                <a:gd name="T82" fmla="*/ 984 w 1189"/>
                <a:gd name="T83" fmla="*/ 744 h 937"/>
                <a:gd name="T84" fmla="*/ 936 w 1189"/>
                <a:gd name="T85" fmla="*/ 816 h 937"/>
                <a:gd name="T86" fmla="*/ 900 w 1189"/>
                <a:gd name="T87" fmla="*/ 888 h 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89" h="937">
                  <a:moveTo>
                    <a:pt x="300" y="936"/>
                  </a:moveTo>
                  <a:lnTo>
                    <a:pt x="288" y="912"/>
                  </a:lnTo>
                  <a:lnTo>
                    <a:pt x="276" y="888"/>
                  </a:lnTo>
                  <a:lnTo>
                    <a:pt x="276" y="864"/>
                  </a:lnTo>
                  <a:lnTo>
                    <a:pt x="276" y="840"/>
                  </a:lnTo>
                  <a:lnTo>
                    <a:pt x="276" y="816"/>
                  </a:lnTo>
                  <a:lnTo>
                    <a:pt x="276" y="792"/>
                  </a:lnTo>
                  <a:lnTo>
                    <a:pt x="264" y="768"/>
                  </a:lnTo>
                  <a:lnTo>
                    <a:pt x="264" y="744"/>
                  </a:lnTo>
                  <a:lnTo>
                    <a:pt x="252" y="720"/>
                  </a:lnTo>
                  <a:lnTo>
                    <a:pt x="252" y="696"/>
                  </a:lnTo>
                  <a:lnTo>
                    <a:pt x="240" y="672"/>
                  </a:lnTo>
                  <a:lnTo>
                    <a:pt x="216" y="660"/>
                  </a:lnTo>
                  <a:lnTo>
                    <a:pt x="216" y="636"/>
                  </a:lnTo>
                  <a:lnTo>
                    <a:pt x="204" y="612"/>
                  </a:lnTo>
                  <a:lnTo>
                    <a:pt x="192" y="588"/>
                  </a:lnTo>
                  <a:lnTo>
                    <a:pt x="180" y="564"/>
                  </a:lnTo>
                  <a:lnTo>
                    <a:pt x="168" y="540"/>
                  </a:lnTo>
                  <a:lnTo>
                    <a:pt x="156" y="516"/>
                  </a:lnTo>
                  <a:lnTo>
                    <a:pt x="144" y="492"/>
                  </a:lnTo>
                  <a:lnTo>
                    <a:pt x="132" y="468"/>
                  </a:lnTo>
                  <a:lnTo>
                    <a:pt x="120" y="432"/>
                  </a:lnTo>
                  <a:lnTo>
                    <a:pt x="96" y="408"/>
                  </a:lnTo>
                  <a:lnTo>
                    <a:pt x="84" y="384"/>
                  </a:lnTo>
                  <a:lnTo>
                    <a:pt x="60" y="360"/>
                  </a:lnTo>
                  <a:lnTo>
                    <a:pt x="48" y="336"/>
                  </a:lnTo>
                  <a:lnTo>
                    <a:pt x="24" y="312"/>
                  </a:lnTo>
                  <a:lnTo>
                    <a:pt x="12" y="288"/>
                  </a:lnTo>
                  <a:lnTo>
                    <a:pt x="0" y="264"/>
                  </a:lnTo>
                  <a:lnTo>
                    <a:pt x="0" y="240"/>
                  </a:lnTo>
                  <a:lnTo>
                    <a:pt x="0" y="216"/>
                  </a:lnTo>
                  <a:lnTo>
                    <a:pt x="0" y="192"/>
                  </a:lnTo>
                  <a:lnTo>
                    <a:pt x="0" y="168"/>
                  </a:lnTo>
                  <a:lnTo>
                    <a:pt x="0" y="144"/>
                  </a:lnTo>
                  <a:lnTo>
                    <a:pt x="12" y="120"/>
                  </a:lnTo>
                  <a:lnTo>
                    <a:pt x="24" y="96"/>
                  </a:lnTo>
                  <a:lnTo>
                    <a:pt x="36" y="72"/>
                  </a:lnTo>
                  <a:lnTo>
                    <a:pt x="60" y="48"/>
                  </a:lnTo>
                  <a:lnTo>
                    <a:pt x="84" y="36"/>
                  </a:lnTo>
                  <a:lnTo>
                    <a:pt x="96" y="12"/>
                  </a:lnTo>
                  <a:lnTo>
                    <a:pt x="120" y="12"/>
                  </a:lnTo>
                  <a:lnTo>
                    <a:pt x="144" y="12"/>
                  </a:lnTo>
                  <a:lnTo>
                    <a:pt x="168" y="0"/>
                  </a:lnTo>
                  <a:lnTo>
                    <a:pt x="192" y="12"/>
                  </a:lnTo>
                  <a:lnTo>
                    <a:pt x="228" y="24"/>
                  </a:lnTo>
                  <a:lnTo>
                    <a:pt x="252" y="24"/>
                  </a:lnTo>
                  <a:lnTo>
                    <a:pt x="276" y="48"/>
                  </a:lnTo>
                  <a:lnTo>
                    <a:pt x="300" y="60"/>
                  </a:lnTo>
                  <a:lnTo>
                    <a:pt x="324" y="84"/>
                  </a:lnTo>
                  <a:lnTo>
                    <a:pt x="336" y="108"/>
                  </a:lnTo>
                  <a:lnTo>
                    <a:pt x="348" y="132"/>
                  </a:lnTo>
                  <a:lnTo>
                    <a:pt x="360" y="156"/>
                  </a:lnTo>
                  <a:lnTo>
                    <a:pt x="372" y="180"/>
                  </a:lnTo>
                  <a:lnTo>
                    <a:pt x="384" y="204"/>
                  </a:lnTo>
                  <a:lnTo>
                    <a:pt x="384" y="228"/>
                  </a:lnTo>
                  <a:lnTo>
                    <a:pt x="396" y="252"/>
                  </a:lnTo>
                  <a:lnTo>
                    <a:pt x="408" y="276"/>
                  </a:lnTo>
                  <a:lnTo>
                    <a:pt x="408" y="300"/>
                  </a:lnTo>
                  <a:lnTo>
                    <a:pt x="420" y="324"/>
                  </a:lnTo>
                  <a:lnTo>
                    <a:pt x="432" y="348"/>
                  </a:lnTo>
                  <a:lnTo>
                    <a:pt x="432" y="372"/>
                  </a:lnTo>
                  <a:lnTo>
                    <a:pt x="432" y="396"/>
                  </a:lnTo>
                  <a:lnTo>
                    <a:pt x="444" y="420"/>
                  </a:lnTo>
                  <a:lnTo>
                    <a:pt x="444" y="444"/>
                  </a:lnTo>
                  <a:lnTo>
                    <a:pt x="444" y="468"/>
                  </a:lnTo>
                  <a:lnTo>
                    <a:pt x="456" y="492"/>
                  </a:lnTo>
                  <a:lnTo>
                    <a:pt x="456" y="516"/>
                  </a:lnTo>
                  <a:lnTo>
                    <a:pt x="468" y="540"/>
                  </a:lnTo>
                  <a:lnTo>
                    <a:pt x="480" y="564"/>
                  </a:lnTo>
                  <a:lnTo>
                    <a:pt x="480" y="588"/>
                  </a:lnTo>
                  <a:lnTo>
                    <a:pt x="504" y="612"/>
                  </a:lnTo>
                  <a:lnTo>
                    <a:pt x="516" y="636"/>
                  </a:lnTo>
                  <a:lnTo>
                    <a:pt x="540" y="648"/>
                  </a:lnTo>
                  <a:lnTo>
                    <a:pt x="564" y="660"/>
                  </a:lnTo>
                  <a:lnTo>
                    <a:pt x="600" y="672"/>
                  </a:lnTo>
                  <a:lnTo>
                    <a:pt x="624" y="684"/>
                  </a:lnTo>
                  <a:lnTo>
                    <a:pt x="648" y="684"/>
                  </a:lnTo>
                  <a:lnTo>
                    <a:pt x="672" y="684"/>
                  </a:lnTo>
                  <a:lnTo>
                    <a:pt x="696" y="684"/>
                  </a:lnTo>
                  <a:lnTo>
                    <a:pt x="720" y="672"/>
                  </a:lnTo>
                  <a:lnTo>
                    <a:pt x="744" y="660"/>
                  </a:lnTo>
                  <a:lnTo>
                    <a:pt x="768" y="636"/>
                  </a:lnTo>
                  <a:lnTo>
                    <a:pt x="780" y="612"/>
                  </a:lnTo>
                  <a:lnTo>
                    <a:pt x="804" y="588"/>
                  </a:lnTo>
                  <a:lnTo>
                    <a:pt x="804" y="564"/>
                  </a:lnTo>
                  <a:lnTo>
                    <a:pt x="816" y="540"/>
                  </a:lnTo>
                  <a:lnTo>
                    <a:pt x="828" y="504"/>
                  </a:lnTo>
                  <a:lnTo>
                    <a:pt x="828" y="480"/>
                  </a:lnTo>
                  <a:lnTo>
                    <a:pt x="840" y="456"/>
                  </a:lnTo>
                  <a:lnTo>
                    <a:pt x="840" y="432"/>
                  </a:lnTo>
                  <a:lnTo>
                    <a:pt x="852" y="408"/>
                  </a:lnTo>
                  <a:lnTo>
                    <a:pt x="864" y="384"/>
                  </a:lnTo>
                  <a:lnTo>
                    <a:pt x="876" y="360"/>
                  </a:lnTo>
                  <a:lnTo>
                    <a:pt x="900" y="336"/>
                  </a:lnTo>
                  <a:lnTo>
                    <a:pt x="912" y="312"/>
                  </a:lnTo>
                  <a:lnTo>
                    <a:pt x="924" y="288"/>
                  </a:lnTo>
                  <a:lnTo>
                    <a:pt x="948" y="276"/>
                  </a:lnTo>
                  <a:lnTo>
                    <a:pt x="960" y="252"/>
                  </a:lnTo>
                  <a:lnTo>
                    <a:pt x="984" y="252"/>
                  </a:lnTo>
                  <a:lnTo>
                    <a:pt x="1008" y="240"/>
                  </a:lnTo>
                  <a:lnTo>
                    <a:pt x="1032" y="240"/>
                  </a:lnTo>
                  <a:lnTo>
                    <a:pt x="1056" y="240"/>
                  </a:lnTo>
                  <a:lnTo>
                    <a:pt x="1080" y="240"/>
                  </a:lnTo>
                  <a:lnTo>
                    <a:pt x="1104" y="252"/>
                  </a:lnTo>
                  <a:lnTo>
                    <a:pt x="1128" y="264"/>
                  </a:lnTo>
                  <a:lnTo>
                    <a:pt x="1152" y="276"/>
                  </a:lnTo>
                  <a:lnTo>
                    <a:pt x="1164" y="300"/>
                  </a:lnTo>
                  <a:lnTo>
                    <a:pt x="1176" y="324"/>
                  </a:lnTo>
                  <a:lnTo>
                    <a:pt x="1176" y="348"/>
                  </a:lnTo>
                  <a:lnTo>
                    <a:pt x="1188" y="372"/>
                  </a:lnTo>
                  <a:lnTo>
                    <a:pt x="1188" y="396"/>
                  </a:lnTo>
                  <a:lnTo>
                    <a:pt x="1188" y="420"/>
                  </a:lnTo>
                  <a:lnTo>
                    <a:pt x="1176" y="444"/>
                  </a:lnTo>
                  <a:lnTo>
                    <a:pt x="1164" y="468"/>
                  </a:lnTo>
                  <a:lnTo>
                    <a:pt x="1152" y="492"/>
                  </a:lnTo>
                  <a:lnTo>
                    <a:pt x="1140" y="516"/>
                  </a:lnTo>
                  <a:lnTo>
                    <a:pt x="1128" y="540"/>
                  </a:lnTo>
                  <a:lnTo>
                    <a:pt x="1116" y="564"/>
                  </a:lnTo>
                  <a:lnTo>
                    <a:pt x="1092" y="588"/>
                  </a:lnTo>
                  <a:lnTo>
                    <a:pt x="1080" y="612"/>
                  </a:lnTo>
                  <a:lnTo>
                    <a:pt x="1056" y="624"/>
                  </a:lnTo>
                  <a:lnTo>
                    <a:pt x="1044" y="660"/>
                  </a:lnTo>
                  <a:lnTo>
                    <a:pt x="1020" y="672"/>
                  </a:lnTo>
                  <a:lnTo>
                    <a:pt x="1020" y="696"/>
                  </a:lnTo>
                  <a:lnTo>
                    <a:pt x="996" y="720"/>
                  </a:lnTo>
                  <a:lnTo>
                    <a:pt x="984" y="744"/>
                  </a:lnTo>
                  <a:lnTo>
                    <a:pt x="960" y="768"/>
                  </a:lnTo>
                  <a:lnTo>
                    <a:pt x="948" y="792"/>
                  </a:lnTo>
                  <a:lnTo>
                    <a:pt x="936" y="816"/>
                  </a:lnTo>
                  <a:lnTo>
                    <a:pt x="924" y="840"/>
                  </a:lnTo>
                  <a:lnTo>
                    <a:pt x="912" y="864"/>
                  </a:lnTo>
                  <a:lnTo>
                    <a:pt x="900" y="888"/>
                  </a:lnTo>
                  <a:lnTo>
                    <a:pt x="900" y="912"/>
                  </a:lnTo>
                  <a:lnTo>
                    <a:pt x="888" y="936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765" name="Rectangle 85"/>
            <p:cNvSpPr>
              <a:spLocks noChangeArrowheads="1"/>
            </p:cNvSpPr>
            <p:nvPr/>
          </p:nvSpPr>
          <p:spPr bwMode="auto">
            <a:xfrm>
              <a:off x="4573" y="3313"/>
              <a:ext cx="826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2400">
                  <a:solidFill>
                    <a:srgbClr val="008000"/>
                  </a:solidFill>
                  <a:latin typeface="Times" charset="0"/>
                </a:rPr>
                <a:t>PG</a:t>
              </a:r>
            </a:p>
          </p:txBody>
        </p:sp>
        <p:sp>
          <p:nvSpPr>
            <p:cNvPr id="583766" name="Freeform 86"/>
            <p:cNvSpPr>
              <a:spLocks/>
            </p:cNvSpPr>
            <p:nvPr/>
          </p:nvSpPr>
          <p:spPr bwMode="auto">
            <a:xfrm>
              <a:off x="2052" y="1656"/>
              <a:ext cx="169" cy="193"/>
            </a:xfrm>
            <a:custGeom>
              <a:avLst/>
              <a:gdLst>
                <a:gd name="T0" fmla="*/ 108 w 169"/>
                <a:gd name="T1" fmla="*/ 12 h 193"/>
                <a:gd name="T2" fmla="*/ 84 w 169"/>
                <a:gd name="T3" fmla="*/ 24 h 193"/>
                <a:gd name="T4" fmla="*/ 60 w 169"/>
                <a:gd name="T5" fmla="*/ 36 h 193"/>
                <a:gd name="T6" fmla="*/ 36 w 169"/>
                <a:gd name="T7" fmla="*/ 48 h 193"/>
                <a:gd name="T8" fmla="*/ 24 w 169"/>
                <a:gd name="T9" fmla="*/ 72 h 193"/>
                <a:gd name="T10" fmla="*/ 0 w 169"/>
                <a:gd name="T11" fmla="*/ 96 h 193"/>
                <a:gd name="T12" fmla="*/ 0 w 169"/>
                <a:gd name="T13" fmla="*/ 120 h 193"/>
                <a:gd name="T14" fmla="*/ 0 w 169"/>
                <a:gd name="T15" fmla="*/ 144 h 193"/>
                <a:gd name="T16" fmla="*/ 24 w 169"/>
                <a:gd name="T17" fmla="*/ 156 h 193"/>
                <a:gd name="T18" fmla="*/ 36 w 169"/>
                <a:gd name="T19" fmla="*/ 180 h 193"/>
                <a:gd name="T20" fmla="*/ 60 w 169"/>
                <a:gd name="T21" fmla="*/ 192 h 193"/>
                <a:gd name="T22" fmla="*/ 84 w 169"/>
                <a:gd name="T23" fmla="*/ 192 h 193"/>
                <a:gd name="T24" fmla="*/ 108 w 169"/>
                <a:gd name="T25" fmla="*/ 192 h 193"/>
                <a:gd name="T26" fmla="*/ 132 w 169"/>
                <a:gd name="T27" fmla="*/ 180 h 193"/>
                <a:gd name="T28" fmla="*/ 144 w 169"/>
                <a:gd name="T29" fmla="*/ 156 h 193"/>
                <a:gd name="T30" fmla="*/ 156 w 169"/>
                <a:gd name="T31" fmla="*/ 132 h 193"/>
                <a:gd name="T32" fmla="*/ 168 w 169"/>
                <a:gd name="T33" fmla="*/ 108 h 193"/>
                <a:gd name="T34" fmla="*/ 168 w 169"/>
                <a:gd name="T35" fmla="*/ 84 h 193"/>
                <a:gd name="T36" fmla="*/ 168 w 169"/>
                <a:gd name="T37" fmla="*/ 60 h 193"/>
                <a:gd name="T38" fmla="*/ 156 w 169"/>
                <a:gd name="T39" fmla="*/ 36 h 193"/>
                <a:gd name="T40" fmla="*/ 144 w 169"/>
                <a:gd name="T41" fmla="*/ 12 h 193"/>
                <a:gd name="T42" fmla="*/ 120 w 169"/>
                <a:gd name="T43" fmla="*/ 0 h 193"/>
                <a:gd name="T44" fmla="*/ 108 w 169"/>
                <a:gd name="T45" fmla="*/ 12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9" h="193">
                  <a:moveTo>
                    <a:pt x="108" y="12"/>
                  </a:moveTo>
                  <a:lnTo>
                    <a:pt x="84" y="24"/>
                  </a:lnTo>
                  <a:lnTo>
                    <a:pt x="60" y="36"/>
                  </a:lnTo>
                  <a:lnTo>
                    <a:pt x="36" y="48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0" y="144"/>
                  </a:lnTo>
                  <a:lnTo>
                    <a:pt x="24" y="156"/>
                  </a:lnTo>
                  <a:lnTo>
                    <a:pt x="36" y="180"/>
                  </a:lnTo>
                  <a:lnTo>
                    <a:pt x="60" y="192"/>
                  </a:lnTo>
                  <a:lnTo>
                    <a:pt x="84" y="192"/>
                  </a:lnTo>
                  <a:lnTo>
                    <a:pt x="108" y="192"/>
                  </a:lnTo>
                  <a:lnTo>
                    <a:pt x="132" y="180"/>
                  </a:lnTo>
                  <a:lnTo>
                    <a:pt x="144" y="156"/>
                  </a:lnTo>
                  <a:lnTo>
                    <a:pt x="156" y="132"/>
                  </a:lnTo>
                  <a:lnTo>
                    <a:pt x="168" y="108"/>
                  </a:lnTo>
                  <a:lnTo>
                    <a:pt x="168" y="84"/>
                  </a:lnTo>
                  <a:lnTo>
                    <a:pt x="168" y="60"/>
                  </a:lnTo>
                  <a:lnTo>
                    <a:pt x="156" y="36"/>
                  </a:lnTo>
                  <a:lnTo>
                    <a:pt x="144" y="12"/>
                  </a:lnTo>
                  <a:lnTo>
                    <a:pt x="120" y="0"/>
                  </a:lnTo>
                  <a:lnTo>
                    <a:pt x="108" y="12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767" name="Freeform 87"/>
            <p:cNvSpPr>
              <a:spLocks/>
            </p:cNvSpPr>
            <p:nvPr/>
          </p:nvSpPr>
          <p:spPr bwMode="auto">
            <a:xfrm>
              <a:off x="1932" y="2100"/>
              <a:ext cx="277" cy="577"/>
            </a:xfrm>
            <a:custGeom>
              <a:avLst/>
              <a:gdLst>
                <a:gd name="T0" fmla="*/ 180 w 277"/>
                <a:gd name="T1" fmla="*/ 0 h 577"/>
                <a:gd name="T2" fmla="*/ 204 w 277"/>
                <a:gd name="T3" fmla="*/ 24 h 577"/>
                <a:gd name="T4" fmla="*/ 228 w 277"/>
                <a:gd name="T5" fmla="*/ 36 h 577"/>
                <a:gd name="T6" fmla="*/ 240 w 277"/>
                <a:gd name="T7" fmla="*/ 60 h 577"/>
                <a:gd name="T8" fmla="*/ 264 w 277"/>
                <a:gd name="T9" fmla="*/ 84 h 577"/>
                <a:gd name="T10" fmla="*/ 276 w 277"/>
                <a:gd name="T11" fmla="*/ 108 h 577"/>
                <a:gd name="T12" fmla="*/ 276 w 277"/>
                <a:gd name="T13" fmla="*/ 132 h 577"/>
                <a:gd name="T14" fmla="*/ 276 w 277"/>
                <a:gd name="T15" fmla="*/ 156 h 577"/>
                <a:gd name="T16" fmla="*/ 276 w 277"/>
                <a:gd name="T17" fmla="*/ 180 h 577"/>
                <a:gd name="T18" fmla="*/ 276 w 277"/>
                <a:gd name="T19" fmla="*/ 204 h 577"/>
                <a:gd name="T20" fmla="*/ 276 w 277"/>
                <a:gd name="T21" fmla="*/ 228 h 577"/>
                <a:gd name="T22" fmla="*/ 276 w 277"/>
                <a:gd name="T23" fmla="*/ 252 h 577"/>
                <a:gd name="T24" fmla="*/ 276 w 277"/>
                <a:gd name="T25" fmla="*/ 276 h 577"/>
                <a:gd name="T26" fmla="*/ 276 w 277"/>
                <a:gd name="T27" fmla="*/ 300 h 577"/>
                <a:gd name="T28" fmla="*/ 264 w 277"/>
                <a:gd name="T29" fmla="*/ 324 h 577"/>
                <a:gd name="T30" fmla="*/ 264 w 277"/>
                <a:gd name="T31" fmla="*/ 348 h 577"/>
                <a:gd name="T32" fmla="*/ 252 w 277"/>
                <a:gd name="T33" fmla="*/ 372 h 577"/>
                <a:gd name="T34" fmla="*/ 240 w 277"/>
                <a:gd name="T35" fmla="*/ 396 h 577"/>
                <a:gd name="T36" fmla="*/ 216 w 277"/>
                <a:gd name="T37" fmla="*/ 420 h 577"/>
                <a:gd name="T38" fmla="*/ 204 w 277"/>
                <a:gd name="T39" fmla="*/ 444 h 577"/>
                <a:gd name="T40" fmla="*/ 192 w 277"/>
                <a:gd name="T41" fmla="*/ 468 h 577"/>
                <a:gd name="T42" fmla="*/ 168 w 277"/>
                <a:gd name="T43" fmla="*/ 480 h 577"/>
                <a:gd name="T44" fmla="*/ 168 w 277"/>
                <a:gd name="T45" fmla="*/ 504 h 577"/>
                <a:gd name="T46" fmla="*/ 144 w 277"/>
                <a:gd name="T47" fmla="*/ 516 h 577"/>
                <a:gd name="T48" fmla="*/ 132 w 277"/>
                <a:gd name="T49" fmla="*/ 540 h 577"/>
                <a:gd name="T50" fmla="*/ 108 w 277"/>
                <a:gd name="T51" fmla="*/ 552 h 577"/>
                <a:gd name="T52" fmla="*/ 96 w 277"/>
                <a:gd name="T53" fmla="*/ 576 h 577"/>
                <a:gd name="T54" fmla="*/ 72 w 277"/>
                <a:gd name="T55" fmla="*/ 576 h 577"/>
                <a:gd name="T56" fmla="*/ 48 w 277"/>
                <a:gd name="T57" fmla="*/ 576 h 577"/>
                <a:gd name="T58" fmla="*/ 12 w 277"/>
                <a:gd name="T59" fmla="*/ 552 h 577"/>
                <a:gd name="T60" fmla="*/ 12 w 277"/>
                <a:gd name="T61" fmla="*/ 528 h 577"/>
                <a:gd name="T62" fmla="*/ 0 w 277"/>
                <a:gd name="T63" fmla="*/ 504 h 577"/>
                <a:gd name="T64" fmla="*/ 12 w 277"/>
                <a:gd name="T65" fmla="*/ 480 h 577"/>
                <a:gd name="T66" fmla="*/ 24 w 277"/>
                <a:gd name="T67" fmla="*/ 456 h 577"/>
                <a:gd name="T68" fmla="*/ 24 w 277"/>
                <a:gd name="T69" fmla="*/ 432 h 577"/>
                <a:gd name="T70" fmla="*/ 48 w 277"/>
                <a:gd name="T71" fmla="*/ 420 h 577"/>
                <a:gd name="T72" fmla="*/ 60 w 277"/>
                <a:gd name="T73" fmla="*/ 396 h 577"/>
                <a:gd name="T74" fmla="*/ 72 w 277"/>
                <a:gd name="T75" fmla="*/ 372 h 577"/>
                <a:gd name="T76" fmla="*/ 96 w 277"/>
                <a:gd name="T77" fmla="*/ 360 h 577"/>
                <a:gd name="T78" fmla="*/ 96 w 277"/>
                <a:gd name="T79" fmla="*/ 336 h 577"/>
                <a:gd name="T80" fmla="*/ 120 w 277"/>
                <a:gd name="T81" fmla="*/ 312 h 577"/>
                <a:gd name="T82" fmla="*/ 132 w 277"/>
                <a:gd name="T83" fmla="*/ 276 h 577"/>
                <a:gd name="T84" fmla="*/ 144 w 277"/>
                <a:gd name="T85" fmla="*/ 252 h 577"/>
                <a:gd name="T86" fmla="*/ 156 w 277"/>
                <a:gd name="T87" fmla="*/ 228 h 577"/>
                <a:gd name="T88" fmla="*/ 168 w 277"/>
                <a:gd name="T89" fmla="*/ 204 h 577"/>
                <a:gd name="T90" fmla="*/ 180 w 277"/>
                <a:gd name="T91" fmla="*/ 180 h 577"/>
                <a:gd name="T92" fmla="*/ 180 w 277"/>
                <a:gd name="T93" fmla="*/ 156 h 577"/>
                <a:gd name="T94" fmla="*/ 180 w 277"/>
                <a:gd name="T95" fmla="*/ 132 h 577"/>
                <a:gd name="T96" fmla="*/ 180 w 277"/>
                <a:gd name="T97" fmla="*/ 108 h 577"/>
                <a:gd name="T98" fmla="*/ 180 w 277"/>
                <a:gd name="T99" fmla="*/ 84 h 577"/>
                <a:gd name="T100" fmla="*/ 180 w 277"/>
                <a:gd name="T101" fmla="*/ 60 h 577"/>
                <a:gd name="T102" fmla="*/ 180 w 277"/>
                <a:gd name="T103" fmla="*/ 36 h 577"/>
                <a:gd name="T104" fmla="*/ 180 w 277"/>
                <a:gd name="T105" fmla="*/ 12 h 577"/>
                <a:gd name="T106" fmla="*/ 204 w 277"/>
                <a:gd name="T107" fmla="*/ 0 h 577"/>
                <a:gd name="T108" fmla="*/ 180 w 277"/>
                <a:gd name="T109" fmla="*/ 0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7" h="577">
                  <a:moveTo>
                    <a:pt x="180" y="0"/>
                  </a:moveTo>
                  <a:lnTo>
                    <a:pt x="204" y="24"/>
                  </a:lnTo>
                  <a:lnTo>
                    <a:pt x="228" y="36"/>
                  </a:lnTo>
                  <a:lnTo>
                    <a:pt x="240" y="60"/>
                  </a:lnTo>
                  <a:lnTo>
                    <a:pt x="264" y="84"/>
                  </a:lnTo>
                  <a:lnTo>
                    <a:pt x="276" y="108"/>
                  </a:lnTo>
                  <a:lnTo>
                    <a:pt x="276" y="132"/>
                  </a:lnTo>
                  <a:lnTo>
                    <a:pt x="276" y="156"/>
                  </a:lnTo>
                  <a:lnTo>
                    <a:pt x="276" y="180"/>
                  </a:lnTo>
                  <a:lnTo>
                    <a:pt x="276" y="204"/>
                  </a:lnTo>
                  <a:lnTo>
                    <a:pt x="276" y="228"/>
                  </a:lnTo>
                  <a:lnTo>
                    <a:pt x="276" y="252"/>
                  </a:lnTo>
                  <a:lnTo>
                    <a:pt x="276" y="276"/>
                  </a:lnTo>
                  <a:lnTo>
                    <a:pt x="276" y="300"/>
                  </a:lnTo>
                  <a:lnTo>
                    <a:pt x="264" y="324"/>
                  </a:lnTo>
                  <a:lnTo>
                    <a:pt x="264" y="348"/>
                  </a:lnTo>
                  <a:lnTo>
                    <a:pt x="252" y="372"/>
                  </a:lnTo>
                  <a:lnTo>
                    <a:pt x="240" y="396"/>
                  </a:lnTo>
                  <a:lnTo>
                    <a:pt x="216" y="420"/>
                  </a:lnTo>
                  <a:lnTo>
                    <a:pt x="204" y="444"/>
                  </a:lnTo>
                  <a:lnTo>
                    <a:pt x="192" y="468"/>
                  </a:lnTo>
                  <a:lnTo>
                    <a:pt x="168" y="480"/>
                  </a:lnTo>
                  <a:lnTo>
                    <a:pt x="168" y="504"/>
                  </a:lnTo>
                  <a:lnTo>
                    <a:pt x="144" y="516"/>
                  </a:lnTo>
                  <a:lnTo>
                    <a:pt x="132" y="540"/>
                  </a:lnTo>
                  <a:lnTo>
                    <a:pt x="108" y="552"/>
                  </a:lnTo>
                  <a:lnTo>
                    <a:pt x="96" y="576"/>
                  </a:lnTo>
                  <a:lnTo>
                    <a:pt x="72" y="576"/>
                  </a:lnTo>
                  <a:lnTo>
                    <a:pt x="48" y="576"/>
                  </a:lnTo>
                  <a:lnTo>
                    <a:pt x="12" y="552"/>
                  </a:lnTo>
                  <a:lnTo>
                    <a:pt x="12" y="528"/>
                  </a:lnTo>
                  <a:lnTo>
                    <a:pt x="0" y="504"/>
                  </a:lnTo>
                  <a:lnTo>
                    <a:pt x="12" y="480"/>
                  </a:lnTo>
                  <a:lnTo>
                    <a:pt x="24" y="456"/>
                  </a:lnTo>
                  <a:lnTo>
                    <a:pt x="24" y="432"/>
                  </a:lnTo>
                  <a:lnTo>
                    <a:pt x="48" y="420"/>
                  </a:lnTo>
                  <a:lnTo>
                    <a:pt x="60" y="396"/>
                  </a:lnTo>
                  <a:lnTo>
                    <a:pt x="72" y="372"/>
                  </a:lnTo>
                  <a:lnTo>
                    <a:pt x="96" y="360"/>
                  </a:lnTo>
                  <a:lnTo>
                    <a:pt x="96" y="336"/>
                  </a:lnTo>
                  <a:lnTo>
                    <a:pt x="120" y="312"/>
                  </a:lnTo>
                  <a:lnTo>
                    <a:pt x="132" y="276"/>
                  </a:lnTo>
                  <a:lnTo>
                    <a:pt x="144" y="252"/>
                  </a:lnTo>
                  <a:lnTo>
                    <a:pt x="156" y="228"/>
                  </a:lnTo>
                  <a:lnTo>
                    <a:pt x="168" y="204"/>
                  </a:lnTo>
                  <a:lnTo>
                    <a:pt x="180" y="180"/>
                  </a:lnTo>
                  <a:lnTo>
                    <a:pt x="180" y="156"/>
                  </a:lnTo>
                  <a:lnTo>
                    <a:pt x="180" y="132"/>
                  </a:lnTo>
                  <a:lnTo>
                    <a:pt x="180" y="108"/>
                  </a:lnTo>
                  <a:lnTo>
                    <a:pt x="180" y="84"/>
                  </a:lnTo>
                  <a:lnTo>
                    <a:pt x="180" y="60"/>
                  </a:lnTo>
                  <a:lnTo>
                    <a:pt x="180" y="36"/>
                  </a:lnTo>
                  <a:lnTo>
                    <a:pt x="180" y="12"/>
                  </a:lnTo>
                  <a:lnTo>
                    <a:pt x="204" y="0"/>
                  </a:lnTo>
                  <a:lnTo>
                    <a:pt x="180" y="0"/>
                  </a:lnTo>
                </a:path>
              </a:pathLst>
            </a:custGeom>
            <a:noFill/>
            <a:ln w="25400" cap="rnd" cmpd="sng">
              <a:solidFill>
                <a:srgbClr val="00AE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768" name="Freeform 88"/>
            <p:cNvSpPr>
              <a:spLocks/>
            </p:cNvSpPr>
            <p:nvPr/>
          </p:nvSpPr>
          <p:spPr bwMode="auto">
            <a:xfrm>
              <a:off x="2100" y="1848"/>
              <a:ext cx="37" cy="265"/>
            </a:xfrm>
            <a:custGeom>
              <a:avLst/>
              <a:gdLst>
                <a:gd name="T0" fmla="*/ 12 w 37"/>
                <a:gd name="T1" fmla="*/ 12 h 265"/>
                <a:gd name="T2" fmla="*/ 36 w 37"/>
                <a:gd name="T3" fmla="*/ 0 h 265"/>
                <a:gd name="T4" fmla="*/ 36 w 37"/>
                <a:gd name="T5" fmla="*/ 24 h 265"/>
                <a:gd name="T6" fmla="*/ 36 w 37"/>
                <a:gd name="T7" fmla="*/ 48 h 265"/>
                <a:gd name="T8" fmla="*/ 36 w 37"/>
                <a:gd name="T9" fmla="*/ 72 h 265"/>
                <a:gd name="T10" fmla="*/ 36 w 37"/>
                <a:gd name="T11" fmla="*/ 96 h 265"/>
                <a:gd name="T12" fmla="*/ 24 w 37"/>
                <a:gd name="T13" fmla="*/ 120 h 265"/>
                <a:gd name="T14" fmla="*/ 12 w 37"/>
                <a:gd name="T15" fmla="*/ 144 h 265"/>
                <a:gd name="T16" fmla="*/ 0 w 37"/>
                <a:gd name="T17" fmla="*/ 168 h 265"/>
                <a:gd name="T18" fmla="*/ 0 w 37"/>
                <a:gd name="T19" fmla="*/ 192 h 265"/>
                <a:gd name="T20" fmla="*/ 0 w 37"/>
                <a:gd name="T21" fmla="*/ 216 h 265"/>
                <a:gd name="T22" fmla="*/ 0 w 37"/>
                <a:gd name="T23" fmla="*/ 240 h 265"/>
                <a:gd name="T24" fmla="*/ 12 w 37"/>
                <a:gd name="T25" fmla="*/ 264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265">
                  <a:moveTo>
                    <a:pt x="12" y="12"/>
                  </a:moveTo>
                  <a:lnTo>
                    <a:pt x="36" y="0"/>
                  </a:lnTo>
                  <a:lnTo>
                    <a:pt x="36" y="24"/>
                  </a:lnTo>
                  <a:lnTo>
                    <a:pt x="36" y="48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24" y="120"/>
                  </a:lnTo>
                  <a:lnTo>
                    <a:pt x="12" y="144"/>
                  </a:lnTo>
                  <a:lnTo>
                    <a:pt x="0" y="168"/>
                  </a:lnTo>
                  <a:lnTo>
                    <a:pt x="0" y="192"/>
                  </a:lnTo>
                  <a:lnTo>
                    <a:pt x="0" y="216"/>
                  </a:lnTo>
                  <a:lnTo>
                    <a:pt x="0" y="240"/>
                  </a:lnTo>
                  <a:lnTo>
                    <a:pt x="12" y="264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769" name="Rectangle 89"/>
            <p:cNvSpPr>
              <a:spLocks noChangeArrowheads="1"/>
            </p:cNvSpPr>
            <p:nvPr/>
          </p:nvSpPr>
          <p:spPr bwMode="auto">
            <a:xfrm>
              <a:off x="2173" y="1501"/>
              <a:ext cx="802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2400">
                  <a:solidFill>
                    <a:srgbClr val="022380"/>
                  </a:solidFill>
                  <a:latin typeface="Times" charset="0"/>
                </a:rPr>
                <a:t>SG</a:t>
              </a:r>
            </a:p>
          </p:txBody>
        </p:sp>
        <p:sp>
          <p:nvSpPr>
            <p:cNvPr id="583770" name="Rectangle 90"/>
            <p:cNvSpPr>
              <a:spLocks noChangeArrowheads="1"/>
            </p:cNvSpPr>
            <p:nvPr/>
          </p:nvSpPr>
          <p:spPr bwMode="auto">
            <a:xfrm>
              <a:off x="1585" y="3553"/>
              <a:ext cx="442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2400">
                  <a:solidFill>
                    <a:srgbClr val="008000"/>
                  </a:solidFill>
                  <a:latin typeface="Times" charset="0"/>
                </a:rPr>
                <a:t>RS</a:t>
              </a:r>
            </a:p>
          </p:txBody>
        </p:sp>
        <p:sp>
          <p:nvSpPr>
            <p:cNvPr id="583771" name="Rectangle 91"/>
            <p:cNvSpPr>
              <a:spLocks noChangeArrowheads="1"/>
            </p:cNvSpPr>
            <p:nvPr/>
          </p:nvSpPr>
          <p:spPr bwMode="auto">
            <a:xfrm>
              <a:off x="1273" y="625"/>
              <a:ext cx="526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2400">
                  <a:solidFill>
                    <a:srgbClr val="008000"/>
                  </a:solidFill>
                  <a:latin typeface="Times" charset="0"/>
                </a:rPr>
                <a:t>MS</a:t>
              </a:r>
            </a:p>
          </p:txBody>
        </p:sp>
        <p:sp>
          <p:nvSpPr>
            <p:cNvPr id="583772" name="Rectangle 92"/>
            <p:cNvSpPr>
              <a:spLocks noChangeArrowheads="1"/>
            </p:cNvSpPr>
            <p:nvPr/>
          </p:nvSpPr>
          <p:spPr bwMode="auto">
            <a:xfrm>
              <a:off x="1944" y="2760"/>
              <a:ext cx="105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773" name="Line 93"/>
            <p:cNvSpPr>
              <a:spLocks noChangeShapeType="1"/>
            </p:cNvSpPr>
            <p:nvPr/>
          </p:nvSpPr>
          <p:spPr bwMode="auto">
            <a:xfrm>
              <a:off x="1100" y="2208"/>
              <a:ext cx="4124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774" name="Line 94"/>
            <p:cNvSpPr>
              <a:spLocks noChangeShapeType="1"/>
            </p:cNvSpPr>
            <p:nvPr/>
          </p:nvSpPr>
          <p:spPr bwMode="auto">
            <a:xfrm>
              <a:off x="3144" y="620"/>
              <a:ext cx="0" cy="3152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775" name="Rectangle 95"/>
            <p:cNvSpPr>
              <a:spLocks noChangeArrowheads="1"/>
            </p:cNvSpPr>
            <p:nvPr/>
          </p:nvSpPr>
          <p:spPr bwMode="auto">
            <a:xfrm>
              <a:off x="1646" y="2276"/>
              <a:ext cx="1090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2400">
                  <a:solidFill>
                    <a:srgbClr val="008000"/>
                  </a:solidFill>
                  <a:latin typeface="Times" charset="0"/>
                </a:rPr>
                <a:t>DS</a:t>
              </a:r>
            </a:p>
          </p:txBody>
        </p:sp>
        <p:sp>
          <p:nvSpPr>
            <p:cNvPr id="583776" name="Oval 96"/>
            <p:cNvSpPr>
              <a:spLocks noChangeArrowheads="1"/>
            </p:cNvSpPr>
            <p:nvPr/>
          </p:nvSpPr>
          <p:spPr bwMode="auto">
            <a:xfrm>
              <a:off x="4243" y="2840"/>
              <a:ext cx="122" cy="118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777" name="Rectangle 97"/>
            <p:cNvSpPr>
              <a:spLocks noChangeArrowheads="1"/>
            </p:cNvSpPr>
            <p:nvPr/>
          </p:nvSpPr>
          <p:spPr bwMode="auto">
            <a:xfrm>
              <a:off x="2571" y="709"/>
              <a:ext cx="512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778" name="Rectangle 98"/>
            <p:cNvSpPr>
              <a:spLocks noChangeArrowheads="1"/>
            </p:cNvSpPr>
            <p:nvPr/>
          </p:nvSpPr>
          <p:spPr bwMode="auto">
            <a:xfrm>
              <a:off x="4344" y="2769"/>
              <a:ext cx="52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2400">
                  <a:solidFill>
                    <a:schemeClr val="accent1"/>
                  </a:solidFill>
                  <a:latin typeface="Times" charset="0"/>
                </a:rPr>
                <a:t>U</a:t>
              </a:r>
              <a:endParaRPr lang="en-US" sz="2400">
                <a:solidFill>
                  <a:srgbClr val="008000"/>
                </a:solidFill>
                <a:latin typeface="Times" charset="0"/>
              </a:endParaRPr>
            </a:p>
          </p:txBody>
        </p:sp>
        <p:sp>
          <p:nvSpPr>
            <p:cNvPr id="583779" name="Rectangle 99"/>
            <p:cNvSpPr>
              <a:spLocks noChangeArrowheads="1"/>
            </p:cNvSpPr>
            <p:nvPr/>
          </p:nvSpPr>
          <p:spPr bwMode="auto">
            <a:xfrm>
              <a:off x="1942" y="1618"/>
              <a:ext cx="253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400">
                  <a:solidFill>
                    <a:srgbClr val="008000"/>
                  </a:solidFill>
                  <a:latin typeface="Times" charset="0"/>
                </a:rPr>
                <a:t>C</a:t>
              </a:r>
            </a:p>
          </p:txBody>
        </p:sp>
        <p:sp>
          <p:nvSpPr>
            <p:cNvPr id="583780" name="Oval 100"/>
            <p:cNvSpPr>
              <a:spLocks noChangeArrowheads="1"/>
            </p:cNvSpPr>
            <p:nvPr/>
          </p:nvSpPr>
          <p:spPr bwMode="auto">
            <a:xfrm>
              <a:off x="1874" y="2038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781" name="Rectangle 101"/>
            <p:cNvSpPr>
              <a:spLocks noChangeArrowheads="1"/>
            </p:cNvSpPr>
            <p:nvPr/>
          </p:nvSpPr>
          <p:spPr bwMode="auto">
            <a:xfrm>
              <a:off x="1718" y="1939"/>
              <a:ext cx="210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0080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400">
                  <a:solidFill>
                    <a:srgbClr val="008000"/>
                  </a:solidFill>
                  <a:latin typeface="Times" charset="0"/>
                </a:rPr>
                <a:t>J</a:t>
              </a:r>
            </a:p>
          </p:txBody>
        </p:sp>
        <p:sp>
          <p:nvSpPr>
            <p:cNvPr id="583782" name="Oval 102"/>
            <p:cNvSpPr>
              <a:spLocks noChangeArrowheads="1"/>
            </p:cNvSpPr>
            <p:nvPr/>
          </p:nvSpPr>
          <p:spPr bwMode="auto">
            <a:xfrm>
              <a:off x="2215" y="2017"/>
              <a:ext cx="122" cy="118"/>
            </a:xfrm>
            <a:prstGeom prst="ellips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8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783" name="Oval 103"/>
            <p:cNvSpPr>
              <a:spLocks noChangeArrowheads="1"/>
            </p:cNvSpPr>
            <p:nvPr/>
          </p:nvSpPr>
          <p:spPr bwMode="auto">
            <a:xfrm>
              <a:off x="1831" y="2881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784" name="Rectangle 104"/>
            <p:cNvSpPr>
              <a:spLocks noChangeArrowheads="1"/>
            </p:cNvSpPr>
            <p:nvPr/>
          </p:nvSpPr>
          <p:spPr bwMode="auto">
            <a:xfrm>
              <a:off x="1932" y="2804"/>
              <a:ext cx="391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400">
                  <a:solidFill>
                    <a:srgbClr val="008000"/>
                  </a:solidFill>
                  <a:latin typeface="Times" charset="0"/>
                </a:rPr>
                <a:t>KB</a:t>
              </a:r>
            </a:p>
          </p:txBody>
        </p:sp>
        <p:sp>
          <p:nvSpPr>
            <p:cNvPr id="583785" name="Oval 105"/>
            <p:cNvSpPr>
              <a:spLocks noChangeArrowheads="1"/>
            </p:cNvSpPr>
            <p:nvPr/>
          </p:nvSpPr>
          <p:spPr bwMode="auto">
            <a:xfrm>
              <a:off x="1885" y="3330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786" name="Rectangle 106"/>
            <p:cNvSpPr>
              <a:spLocks noChangeArrowheads="1"/>
            </p:cNvSpPr>
            <p:nvPr/>
          </p:nvSpPr>
          <p:spPr bwMode="auto">
            <a:xfrm>
              <a:off x="2003" y="3253"/>
              <a:ext cx="402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400">
                  <a:solidFill>
                    <a:srgbClr val="008000"/>
                  </a:solidFill>
                  <a:latin typeface="Times" charset="0"/>
                </a:rPr>
                <a:t>MS</a:t>
              </a:r>
            </a:p>
          </p:txBody>
        </p:sp>
        <p:sp>
          <p:nvSpPr>
            <p:cNvPr id="583787" name="Oval 107"/>
            <p:cNvSpPr>
              <a:spLocks noChangeArrowheads="1"/>
            </p:cNvSpPr>
            <p:nvPr/>
          </p:nvSpPr>
          <p:spPr bwMode="auto">
            <a:xfrm>
              <a:off x="1053" y="2637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788" name="Rectangle 108"/>
            <p:cNvSpPr>
              <a:spLocks noChangeArrowheads="1"/>
            </p:cNvSpPr>
            <p:nvPr/>
          </p:nvSpPr>
          <p:spPr bwMode="auto">
            <a:xfrm>
              <a:off x="1140" y="2571"/>
              <a:ext cx="242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0080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400">
                  <a:solidFill>
                    <a:srgbClr val="008000"/>
                  </a:solidFill>
                  <a:latin typeface="Times" charset="0"/>
                </a:rPr>
                <a:t>E</a:t>
              </a:r>
            </a:p>
          </p:txBody>
        </p:sp>
        <p:sp>
          <p:nvSpPr>
            <p:cNvPr id="583789" name="Rectangle 109"/>
            <p:cNvSpPr>
              <a:spLocks noChangeArrowheads="1"/>
            </p:cNvSpPr>
            <p:nvPr/>
          </p:nvSpPr>
          <p:spPr bwMode="auto">
            <a:xfrm>
              <a:off x="2363" y="1939"/>
              <a:ext cx="434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400">
                  <a:solidFill>
                    <a:srgbClr val="022380"/>
                  </a:solidFill>
                  <a:latin typeface="Times" charset="0"/>
                </a:rPr>
                <a:t>MN</a:t>
              </a:r>
            </a:p>
          </p:txBody>
        </p:sp>
        <p:sp>
          <p:nvSpPr>
            <p:cNvPr id="583790" name="Oval 110"/>
            <p:cNvSpPr>
              <a:spLocks noChangeArrowheads="1"/>
            </p:cNvSpPr>
            <p:nvPr/>
          </p:nvSpPr>
          <p:spPr bwMode="auto">
            <a:xfrm>
              <a:off x="1776" y="2640"/>
              <a:ext cx="672" cy="624"/>
            </a:xfrm>
            <a:prstGeom prst="ellips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/>
            </a:ln>
            <a:effectLst>
              <a:outerShdw blurRad="63500" dist="109250" dir="2132261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791" name="Rectangle 111"/>
            <p:cNvSpPr>
              <a:spLocks noChangeArrowheads="1"/>
            </p:cNvSpPr>
            <p:nvPr/>
          </p:nvSpPr>
          <p:spPr bwMode="auto">
            <a:xfrm>
              <a:off x="3673" y="1817"/>
              <a:ext cx="52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4729B7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2400">
                  <a:solidFill>
                    <a:schemeClr val="accent1"/>
                  </a:solidFill>
                  <a:latin typeface="Times" charset="0"/>
                </a:rPr>
                <a:t>B</a:t>
              </a:r>
            </a:p>
          </p:txBody>
        </p:sp>
        <p:sp>
          <p:nvSpPr>
            <p:cNvPr id="583792" name="Oval 112"/>
            <p:cNvSpPr>
              <a:spLocks noChangeArrowheads="1"/>
            </p:cNvSpPr>
            <p:nvPr/>
          </p:nvSpPr>
          <p:spPr bwMode="auto">
            <a:xfrm>
              <a:off x="3592" y="1911"/>
              <a:ext cx="122" cy="11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AE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793" name="Rectangle 113"/>
            <p:cNvSpPr>
              <a:spLocks noChangeArrowheads="1"/>
            </p:cNvSpPr>
            <p:nvPr/>
          </p:nvSpPr>
          <p:spPr bwMode="auto">
            <a:xfrm>
              <a:off x="3457" y="1141"/>
              <a:ext cx="52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331B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2400">
                  <a:solidFill>
                    <a:srgbClr val="0331B3"/>
                  </a:solidFill>
                  <a:latin typeface="Times" charset="0"/>
                </a:rPr>
                <a:t>H</a:t>
              </a:r>
            </a:p>
          </p:txBody>
        </p:sp>
        <p:sp>
          <p:nvSpPr>
            <p:cNvPr id="583794" name="Oval 114"/>
            <p:cNvSpPr>
              <a:spLocks noChangeArrowheads="1"/>
            </p:cNvSpPr>
            <p:nvPr/>
          </p:nvSpPr>
          <p:spPr bwMode="auto">
            <a:xfrm>
              <a:off x="3347" y="1249"/>
              <a:ext cx="122" cy="118"/>
            </a:xfrm>
            <a:prstGeom prst="ellipse">
              <a:avLst/>
            </a:prstGeom>
            <a:solidFill>
              <a:srgbClr val="0331B3"/>
            </a:solidFill>
            <a:ln w="25400">
              <a:solidFill>
                <a:srgbClr val="0331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795" name="Rectangle 115"/>
            <p:cNvSpPr>
              <a:spLocks noChangeArrowheads="1"/>
            </p:cNvSpPr>
            <p:nvPr/>
          </p:nvSpPr>
          <p:spPr bwMode="auto">
            <a:xfrm>
              <a:off x="4465" y="961"/>
              <a:ext cx="814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331B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2400">
                  <a:solidFill>
                    <a:srgbClr val="0331B3"/>
                  </a:solidFill>
                  <a:latin typeface="Times" charset="0"/>
                </a:rPr>
                <a:t>N(A)</a:t>
              </a:r>
            </a:p>
          </p:txBody>
        </p:sp>
        <p:sp>
          <p:nvSpPr>
            <p:cNvPr id="583796" name="Oval 116"/>
            <p:cNvSpPr>
              <a:spLocks noChangeArrowheads="1"/>
            </p:cNvSpPr>
            <p:nvPr/>
          </p:nvSpPr>
          <p:spPr bwMode="auto">
            <a:xfrm>
              <a:off x="4360" y="1036"/>
              <a:ext cx="122" cy="118"/>
            </a:xfrm>
            <a:prstGeom prst="ellipse">
              <a:avLst/>
            </a:prstGeom>
            <a:solidFill>
              <a:srgbClr val="0331B3"/>
            </a:solidFill>
            <a:ln w="25400">
              <a:solidFill>
                <a:srgbClr val="0331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797" name="Oval 117"/>
            <p:cNvSpPr>
              <a:spLocks noChangeArrowheads="1"/>
            </p:cNvSpPr>
            <p:nvPr/>
          </p:nvSpPr>
          <p:spPr bwMode="auto">
            <a:xfrm>
              <a:off x="1810" y="1729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798" name="Freeform 118"/>
            <p:cNvSpPr>
              <a:spLocks/>
            </p:cNvSpPr>
            <p:nvPr/>
          </p:nvSpPr>
          <p:spPr bwMode="auto">
            <a:xfrm>
              <a:off x="1767" y="798"/>
              <a:ext cx="575" cy="2120"/>
            </a:xfrm>
            <a:custGeom>
              <a:avLst/>
              <a:gdLst>
                <a:gd name="T0" fmla="*/ 147 w 575"/>
                <a:gd name="T1" fmla="*/ 2120 h 2120"/>
                <a:gd name="T2" fmla="*/ 100 w 575"/>
                <a:gd name="T3" fmla="*/ 2049 h 2120"/>
                <a:gd name="T4" fmla="*/ 84 w 575"/>
                <a:gd name="T5" fmla="*/ 2002 h 2120"/>
                <a:gd name="T6" fmla="*/ 68 w 575"/>
                <a:gd name="T7" fmla="*/ 1971 h 2120"/>
                <a:gd name="T8" fmla="*/ 53 w 575"/>
                <a:gd name="T9" fmla="*/ 1908 h 2120"/>
                <a:gd name="T10" fmla="*/ 45 w 575"/>
                <a:gd name="T11" fmla="*/ 1877 h 2120"/>
                <a:gd name="T12" fmla="*/ 92 w 575"/>
                <a:gd name="T13" fmla="*/ 1257 h 2120"/>
                <a:gd name="T14" fmla="*/ 162 w 575"/>
                <a:gd name="T15" fmla="*/ 1069 h 2120"/>
                <a:gd name="T16" fmla="*/ 257 w 575"/>
                <a:gd name="T17" fmla="*/ 888 h 2120"/>
                <a:gd name="T18" fmla="*/ 312 w 575"/>
                <a:gd name="T19" fmla="*/ 818 h 2120"/>
                <a:gd name="T20" fmla="*/ 390 w 575"/>
                <a:gd name="T21" fmla="*/ 669 h 2120"/>
                <a:gd name="T22" fmla="*/ 437 w 575"/>
                <a:gd name="T23" fmla="*/ 575 h 2120"/>
                <a:gd name="T24" fmla="*/ 500 w 575"/>
                <a:gd name="T25" fmla="*/ 410 h 2120"/>
                <a:gd name="T26" fmla="*/ 531 w 575"/>
                <a:gd name="T27" fmla="*/ 300 h 2120"/>
                <a:gd name="T28" fmla="*/ 555 w 575"/>
                <a:gd name="T29" fmla="*/ 182 h 2120"/>
                <a:gd name="T30" fmla="*/ 492 w 575"/>
                <a:gd name="T31" fmla="*/ 2 h 2120"/>
                <a:gd name="T32" fmla="*/ 437 w 575"/>
                <a:gd name="T33" fmla="*/ 2 h 2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5" h="2120">
                  <a:moveTo>
                    <a:pt x="147" y="2120"/>
                  </a:moveTo>
                  <a:cubicBezTo>
                    <a:pt x="131" y="2096"/>
                    <a:pt x="111" y="2075"/>
                    <a:pt x="100" y="2049"/>
                  </a:cubicBezTo>
                  <a:cubicBezTo>
                    <a:pt x="93" y="2033"/>
                    <a:pt x="91" y="2016"/>
                    <a:pt x="84" y="2002"/>
                  </a:cubicBezTo>
                  <a:cubicBezTo>
                    <a:pt x="78" y="1991"/>
                    <a:pt x="73" y="1981"/>
                    <a:pt x="68" y="1971"/>
                  </a:cubicBezTo>
                  <a:cubicBezTo>
                    <a:pt x="63" y="1950"/>
                    <a:pt x="58" y="1928"/>
                    <a:pt x="53" y="1908"/>
                  </a:cubicBezTo>
                  <a:cubicBezTo>
                    <a:pt x="50" y="1897"/>
                    <a:pt x="45" y="1877"/>
                    <a:pt x="45" y="1877"/>
                  </a:cubicBezTo>
                  <a:cubicBezTo>
                    <a:pt x="29" y="1737"/>
                    <a:pt x="0" y="1405"/>
                    <a:pt x="92" y="1257"/>
                  </a:cubicBezTo>
                  <a:cubicBezTo>
                    <a:pt x="103" y="1200"/>
                    <a:pt x="128" y="1114"/>
                    <a:pt x="162" y="1069"/>
                  </a:cubicBezTo>
                  <a:cubicBezTo>
                    <a:pt x="182" y="1008"/>
                    <a:pt x="220" y="941"/>
                    <a:pt x="257" y="888"/>
                  </a:cubicBezTo>
                  <a:cubicBezTo>
                    <a:pt x="273" y="863"/>
                    <a:pt x="298" y="844"/>
                    <a:pt x="312" y="818"/>
                  </a:cubicBezTo>
                  <a:cubicBezTo>
                    <a:pt x="336" y="767"/>
                    <a:pt x="361" y="717"/>
                    <a:pt x="390" y="669"/>
                  </a:cubicBezTo>
                  <a:cubicBezTo>
                    <a:pt x="408" y="637"/>
                    <a:pt x="416" y="604"/>
                    <a:pt x="437" y="575"/>
                  </a:cubicBezTo>
                  <a:cubicBezTo>
                    <a:pt x="450" y="519"/>
                    <a:pt x="473" y="461"/>
                    <a:pt x="500" y="410"/>
                  </a:cubicBezTo>
                  <a:cubicBezTo>
                    <a:pt x="507" y="368"/>
                    <a:pt x="512" y="337"/>
                    <a:pt x="531" y="300"/>
                  </a:cubicBezTo>
                  <a:cubicBezTo>
                    <a:pt x="537" y="260"/>
                    <a:pt x="547" y="221"/>
                    <a:pt x="555" y="182"/>
                  </a:cubicBezTo>
                  <a:cubicBezTo>
                    <a:pt x="552" y="133"/>
                    <a:pt x="575" y="10"/>
                    <a:pt x="492" y="2"/>
                  </a:cubicBezTo>
                  <a:cubicBezTo>
                    <a:pt x="473" y="0"/>
                    <a:pt x="455" y="2"/>
                    <a:pt x="437" y="2"/>
                  </a:cubicBezTo>
                </a:path>
              </a:pathLst>
            </a:custGeom>
            <a:noFill/>
            <a:ln w="57150" cap="flat" cmpd="sng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799" name="Freeform 119"/>
            <p:cNvSpPr>
              <a:spLocks/>
            </p:cNvSpPr>
            <p:nvPr/>
          </p:nvSpPr>
          <p:spPr bwMode="auto">
            <a:xfrm>
              <a:off x="1446" y="786"/>
              <a:ext cx="731" cy="2204"/>
            </a:xfrm>
            <a:custGeom>
              <a:avLst/>
              <a:gdLst>
                <a:gd name="T0" fmla="*/ 731 w 731"/>
                <a:gd name="T1" fmla="*/ 0 h 2204"/>
                <a:gd name="T2" fmla="*/ 606 w 731"/>
                <a:gd name="T3" fmla="*/ 71 h 2204"/>
                <a:gd name="T4" fmla="*/ 590 w 731"/>
                <a:gd name="T5" fmla="*/ 479 h 2204"/>
                <a:gd name="T6" fmla="*/ 504 w 731"/>
                <a:gd name="T7" fmla="*/ 698 h 2204"/>
                <a:gd name="T8" fmla="*/ 339 w 731"/>
                <a:gd name="T9" fmla="*/ 1012 h 2204"/>
                <a:gd name="T10" fmla="*/ 229 w 731"/>
                <a:gd name="T11" fmla="*/ 1184 h 2204"/>
                <a:gd name="T12" fmla="*/ 80 w 731"/>
                <a:gd name="T13" fmla="*/ 1475 h 2204"/>
                <a:gd name="T14" fmla="*/ 25 w 731"/>
                <a:gd name="T15" fmla="*/ 1679 h 2204"/>
                <a:gd name="T16" fmla="*/ 190 w 731"/>
                <a:gd name="T17" fmla="*/ 2157 h 2204"/>
                <a:gd name="T18" fmla="*/ 308 w 731"/>
                <a:gd name="T19" fmla="*/ 2204 h 2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1" h="2204">
                  <a:moveTo>
                    <a:pt x="731" y="0"/>
                  </a:moveTo>
                  <a:cubicBezTo>
                    <a:pt x="639" y="8"/>
                    <a:pt x="641" y="0"/>
                    <a:pt x="606" y="71"/>
                  </a:cubicBezTo>
                  <a:cubicBezTo>
                    <a:pt x="579" y="253"/>
                    <a:pt x="608" y="35"/>
                    <a:pt x="590" y="479"/>
                  </a:cubicBezTo>
                  <a:cubicBezTo>
                    <a:pt x="586" y="557"/>
                    <a:pt x="535" y="628"/>
                    <a:pt x="504" y="698"/>
                  </a:cubicBezTo>
                  <a:cubicBezTo>
                    <a:pt x="454" y="805"/>
                    <a:pt x="399" y="910"/>
                    <a:pt x="339" y="1012"/>
                  </a:cubicBezTo>
                  <a:cubicBezTo>
                    <a:pt x="304" y="1070"/>
                    <a:pt x="278" y="1136"/>
                    <a:pt x="229" y="1184"/>
                  </a:cubicBezTo>
                  <a:cubicBezTo>
                    <a:pt x="198" y="1288"/>
                    <a:pt x="119" y="1374"/>
                    <a:pt x="80" y="1475"/>
                  </a:cubicBezTo>
                  <a:cubicBezTo>
                    <a:pt x="54" y="1539"/>
                    <a:pt x="38" y="1610"/>
                    <a:pt x="25" y="1679"/>
                  </a:cubicBezTo>
                  <a:cubicBezTo>
                    <a:pt x="31" y="1895"/>
                    <a:pt x="0" y="2036"/>
                    <a:pt x="190" y="2157"/>
                  </a:cubicBezTo>
                  <a:cubicBezTo>
                    <a:pt x="226" y="2179"/>
                    <a:pt x="263" y="2204"/>
                    <a:pt x="308" y="2204"/>
                  </a:cubicBezTo>
                </a:path>
              </a:pathLst>
            </a:custGeom>
            <a:noFill/>
            <a:ln w="57150" cap="flat" cmpd="sng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800" name="Freeform 120"/>
            <p:cNvSpPr>
              <a:spLocks/>
            </p:cNvSpPr>
            <p:nvPr/>
          </p:nvSpPr>
          <p:spPr bwMode="auto">
            <a:xfrm>
              <a:off x="1932" y="2100"/>
              <a:ext cx="277" cy="577"/>
            </a:xfrm>
            <a:custGeom>
              <a:avLst/>
              <a:gdLst>
                <a:gd name="T0" fmla="*/ 180 w 277"/>
                <a:gd name="T1" fmla="*/ 0 h 577"/>
                <a:gd name="T2" fmla="*/ 204 w 277"/>
                <a:gd name="T3" fmla="*/ 24 h 577"/>
                <a:gd name="T4" fmla="*/ 228 w 277"/>
                <a:gd name="T5" fmla="*/ 36 h 577"/>
                <a:gd name="T6" fmla="*/ 240 w 277"/>
                <a:gd name="T7" fmla="*/ 60 h 577"/>
                <a:gd name="T8" fmla="*/ 264 w 277"/>
                <a:gd name="T9" fmla="*/ 84 h 577"/>
                <a:gd name="T10" fmla="*/ 276 w 277"/>
                <a:gd name="T11" fmla="*/ 108 h 577"/>
                <a:gd name="T12" fmla="*/ 276 w 277"/>
                <a:gd name="T13" fmla="*/ 132 h 577"/>
                <a:gd name="T14" fmla="*/ 276 w 277"/>
                <a:gd name="T15" fmla="*/ 156 h 577"/>
                <a:gd name="T16" fmla="*/ 276 w 277"/>
                <a:gd name="T17" fmla="*/ 180 h 577"/>
                <a:gd name="T18" fmla="*/ 276 w 277"/>
                <a:gd name="T19" fmla="*/ 204 h 577"/>
                <a:gd name="T20" fmla="*/ 276 w 277"/>
                <a:gd name="T21" fmla="*/ 228 h 577"/>
                <a:gd name="T22" fmla="*/ 276 w 277"/>
                <a:gd name="T23" fmla="*/ 252 h 577"/>
                <a:gd name="T24" fmla="*/ 276 w 277"/>
                <a:gd name="T25" fmla="*/ 276 h 577"/>
                <a:gd name="T26" fmla="*/ 276 w 277"/>
                <a:gd name="T27" fmla="*/ 300 h 577"/>
                <a:gd name="T28" fmla="*/ 264 w 277"/>
                <a:gd name="T29" fmla="*/ 324 h 577"/>
                <a:gd name="T30" fmla="*/ 264 w 277"/>
                <a:gd name="T31" fmla="*/ 348 h 577"/>
                <a:gd name="T32" fmla="*/ 252 w 277"/>
                <a:gd name="T33" fmla="*/ 372 h 577"/>
                <a:gd name="T34" fmla="*/ 240 w 277"/>
                <a:gd name="T35" fmla="*/ 396 h 577"/>
                <a:gd name="T36" fmla="*/ 216 w 277"/>
                <a:gd name="T37" fmla="*/ 420 h 577"/>
                <a:gd name="T38" fmla="*/ 204 w 277"/>
                <a:gd name="T39" fmla="*/ 444 h 577"/>
                <a:gd name="T40" fmla="*/ 192 w 277"/>
                <a:gd name="T41" fmla="*/ 468 h 577"/>
                <a:gd name="T42" fmla="*/ 168 w 277"/>
                <a:gd name="T43" fmla="*/ 480 h 577"/>
                <a:gd name="T44" fmla="*/ 168 w 277"/>
                <a:gd name="T45" fmla="*/ 504 h 577"/>
                <a:gd name="T46" fmla="*/ 144 w 277"/>
                <a:gd name="T47" fmla="*/ 516 h 577"/>
                <a:gd name="T48" fmla="*/ 132 w 277"/>
                <a:gd name="T49" fmla="*/ 540 h 577"/>
                <a:gd name="T50" fmla="*/ 108 w 277"/>
                <a:gd name="T51" fmla="*/ 552 h 577"/>
                <a:gd name="T52" fmla="*/ 96 w 277"/>
                <a:gd name="T53" fmla="*/ 576 h 577"/>
                <a:gd name="T54" fmla="*/ 72 w 277"/>
                <a:gd name="T55" fmla="*/ 576 h 577"/>
                <a:gd name="T56" fmla="*/ 48 w 277"/>
                <a:gd name="T57" fmla="*/ 576 h 577"/>
                <a:gd name="T58" fmla="*/ 12 w 277"/>
                <a:gd name="T59" fmla="*/ 552 h 577"/>
                <a:gd name="T60" fmla="*/ 12 w 277"/>
                <a:gd name="T61" fmla="*/ 528 h 577"/>
                <a:gd name="T62" fmla="*/ 0 w 277"/>
                <a:gd name="T63" fmla="*/ 504 h 577"/>
                <a:gd name="T64" fmla="*/ 12 w 277"/>
                <a:gd name="T65" fmla="*/ 480 h 577"/>
                <a:gd name="T66" fmla="*/ 24 w 277"/>
                <a:gd name="T67" fmla="*/ 456 h 577"/>
                <a:gd name="T68" fmla="*/ 24 w 277"/>
                <a:gd name="T69" fmla="*/ 432 h 577"/>
                <a:gd name="T70" fmla="*/ 48 w 277"/>
                <a:gd name="T71" fmla="*/ 420 h 577"/>
                <a:gd name="T72" fmla="*/ 60 w 277"/>
                <a:gd name="T73" fmla="*/ 396 h 577"/>
                <a:gd name="T74" fmla="*/ 72 w 277"/>
                <a:gd name="T75" fmla="*/ 372 h 577"/>
                <a:gd name="T76" fmla="*/ 96 w 277"/>
                <a:gd name="T77" fmla="*/ 360 h 577"/>
                <a:gd name="T78" fmla="*/ 96 w 277"/>
                <a:gd name="T79" fmla="*/ 336 h 577"/>
                <a:gd name="T80" fmla="*/ 120 w 277"/>
                <a:gd name="T81" fmla="*/ 312 h 577"/>
                <a:gd name="T82" fmla="*/ 132 w 277"/>
                <a:gd name="T83" fmla="*/ 276 h 577"/>
                <a:gd name="T84" fmla="*/ 144 w 277"/>
                <a:gd name="T85" fmla="*/ 252 h 577"/>
                <a:gd name="T86" fmla="*/ 156 w 277"/>
                <a:gd name="T87" fmla="*/ 228 h 577"/>
                <a:gd name="T88" fmla="*/ 168 w 277"/>
                <a:gd name="T89" fmla="*/ 204 h 577"/>
                <a:gd name="T90" fmla="*/ 180 w 277"/>
                <a:gd name="T91" fmla="*/ 180 h 577"/>
                <a:gd name="T92" fmla="*/ 180 w 277"/>
                <a:gd name="T93" fmla="*/ 156 h 577"/>
                <a:gd name="T94" fmla="*/ 180 w 277"/>
                <a:gd name="T95" fmla="*/ 132 h 577"/>
                <a:gd name="T96" fmla="*/ 180 w 277"/>
                <a:gd name="T97" fmla="*/ 108 h 577"/>
                <a:gd name="T98" fmla="*/ 180 w 277"/>
                <a:gd name="T99" fmla="*/ 84 h 577"/>
                <a:gd name="T100" fmla="*/ 180 w 277"/>
                <a:gd name="T101" fmla="*/ 60 h 577"/>
                <a:gd name="T102" fmla="*/ 180 w 277"/>
                <a:gd name="T103" fmla="*/ 36 h 577"/>
                <a:gd name="T104" fmla="*/ 180 w 277"/>
                <a:gd name="T105" fmla="*/ 12 h 577"/>
                <a:gd name="T106" fmla="*/ 204 w 277"/>
                <a:gd name="T107" fmla="*/ 0 h 577"/>
                <a:gd name="T108" fmla="*/ 180 w 277"/>
                <a:gd name="T109" fmla="*/ 0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7" h="577">
                  <a:moveTo>
                    <a:pt x="180" y="0"/>
                  </a:moveTo>
                  <a:lnTo>
                    <a:pt x="204" y="24"/>
                  </a:lnTo>
                  <a:lnTo>
                    <a:pt x="228" y="36"/>
                  </a:lnTo>
                  <a:lnTo>
                    <a:pt x="240" y="60"/>
                  </a:lnTo>
                  <a:lnTo>
                    <a:pt x="264" y="84"/>
                  </a:lnTo>
                  <a:lnTo>
                    <a:pt x="276" y="108"/>
                  </a:lnTo>
                  <a:lnTo>
                    <a:pt x="276" y="132"/>
                  </a:lnTo>
                  <a:lnTo>
                    <a:pt x="276" y="156"/>
                  </a:lnTo>
                  <a:lnTo>
                    <a:pt x="276" y="180"/>
                  </a:lnTo>
                  <a:lnTo>
                    <a:pt x="276" y="204"/>
                  </a:lnTo>
                  <a:lnTo>
                    <a:pt x="276" y="228"/>
                  </a:lnTo>
                  <a:lnTo>
                    <a:pt x="276" y="252"/>
                  </a:lnTo>
                  <a:lnTo>
                    <a:pt x="276" y="276"/>
                  </a:lnTo>
                  <a:lnTo>
                    <a:pt x="276" y="300"/>
                  </a:lnTo>
                  <a:lnTo>
                    <a:pt x="264" y="324"/>
                  </a:lnTo>
                  <a:lnTo>
                    <a:pt x="264" y="348"/>
                  </a:lnTo>
                  <a:lnTo>
                    <a:pt x="252" y="372"/>
                  </a:lnTo>
                  <a:lnTo>
                    <a:pt x="240" y="396"/>
                  </a:lnTo>
                  <a:lnTo>
                    <a:pt x="216" y="420"/>
                  </a:lnTo>
                  <a:lnTo>
                    <a:pt x="204" y="444"/>
                  </a:lnTo>
                  <a:lnTo>
                    <a:pt x="192" y="468"/>
                  </a:lnTo>
                  <a:lnTo>
                    <a:pt x="168" y="480"/>
                  </a:lnTo>
                  <a:lnTo>
                    <a:pt x="168" y="504"/>
                  </a:lnTo>
                  <a:lnTo>
                    <a:pt x="144" y="516"/>
                  </a:lnTo>
                  <a:lnTo>
                    <a:pt x="132" y="540"/>
                  </a:lnTo>
                  <a:lnTo>
                    <a:pt x="108" y="552"/>
                  </a:lnTo>
                  <a:lnTo>
                    <a:pt x="96" y="576"/>
                  </a:lnTo>
                  <a:lnTo>
                    <a:pt x="72" y="576"/>
                  </a:lnTo>
                  <a:lnTo>
                    <a:pt x="48" y="576"/>
                  </a:lnTo>
                  <a:lnTo>
                    <a:pt x="12" y="552"/>
                  </a:lnTo>
                  <a:lnTo>
                    <a:pt x="12" y="528"/>
                  </a:lnTo>
                  <a:lnTo>
                    <a:pt x="0" y="504"/>
                  </a:lnTo>
                  <a:lnTo>
                    <a:pt x="12" y="480"/>
                  </a:lnTo>
                  <a:lnTo>
                    <a:pt x="24" y="456"/>
                  </a:lnTo>
                  <a:lnTo>
                    <a:pt x="24" y="432"/>
                  </a:lnTo>
                  <a:lnTo>
                    <a:pt x="48" y="420"/>
                  </a:lnTo>
                  <a:lnTo>
                    <a:pt x="60" y="396"/>
                  </a:lnTo>
                  <a:lnTo>
                    <a:pt x="72" y="372"/>
                  </a:lnTo>
                  <a:lnTo>
                    <a:pt x="96" y="360"/>
                  </a:lnTo>
                  <a:lnTo>
                    <a:pt x="96" y="336"/>
                  </a:lnTo>
                  <a:lnTo>
                    <a:pt x="120" y="312"/>
                  </a:lnTo>
                  <a:lnTo>
                    <a:pt x="132" y="276"/>
                  </a:lnTo>
                  <a:lnTo>
                    <a:pt x="144" y="252"/>
                  </a:lnTo>
                  <a:lnTo>
                    <a:pt x="156" y="228"/>
                  </a:lnTo>
                  <a:lnTo>
                    <a:pt x="168" y="204"/>
                  </a:lnTo>
                  <a:lnTo>
                    <a:pt x="180" y="180"/>
                  </a:lnTo>
                  <a:lnTo>
                    <a:pt x="180" y="156"/>
                  </a:lnTo>
                  <a:lnTo>
                    <a:pt x="180" y="132"/>
                  </a:lnTo>
                  <a:lnTo>
                    <a:pt x="180" y="108"/>
                  </a:lnTo>
                  <a:lnTo>
                    <a:pt x="180" y="84"/>
                  </a:lnTo>
                  <a:lnTo>
                    <a:pt x="180" y="60"/>
                  </a:lnTo>
                  <a:lnTo>
                    <a:pt x="180" y="36"/>
                  </a:lnTo>
                  <a:lnTo>
                    <a:pt x="180" y="12"/>
                  </a:lnTo>
                  <a:lnTo>
                    <a:pt x="204" y="0"/>
                  </a:lnTo>
                  <a:lnTo>
                    <a:pt x="180" y="0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801" name="Text Box 121"/>
            <p:cNvSpPr txBox="1">
              <a:spLocks noChangeArrowheads="1"/>
            </p:cNvSpPr>
            <p:nvPr/>
          </p:nvSpPr>
          <p:spPr bwMode="auto">
            <a:xfrm>
              <a:off x="5494" y="57"/>
              <a:ext cx="16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solidFill>
                    <a:srgbClr val="FFA27C"/>
                  </a:solidFill>
                </a:rPr>
                <a:t> </a:t>
              </a:r>
            </a:p>
          </p:txBody>
        </p:sp>
      </p:grpSp>
      <p:sp>
        <p:nvSpPr>
          <p:cNvPr id="58368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37" name="Rectangle 57"/>
          <p:cNvSpPr>
            <a:spLocks noChangeArrowheads="1"/>
          </p:cNvSpPr>
          <p:nvPr/>
        </p:nvSpPr>
        <p:spPr bwMode="auto">
          <a:xfrm>
            <a:off x="1633538" y="792163"/>
            <a:ext cx="6804025" cy="5218112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68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00" name="Rectangle 20"/>
          <p:cNvSpPr>
            <a:spLocks noChangeArrowheads="1"/>
          </p:cNvSpPr>
          <p:nvPr/>
        </p:nvSpPr>
        <p:spPr bwMode="auto">
          <a:xfrm>
            <a:off x="76200" y="304800"/>
            <a:ext cx="2825750" cy="819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400">
                <a:solidFill>
                  <a:schemeClr val="tx2"/>
                </a:solidFill>
                <a:latin typeface="Times" charset="0"/>
              </a:rPr>
              <a:t> KUANDAA JUKWAA</a:t>
            </a:r>
          </a:p>
        </p:txBody>
      </p:sp>
      <p:sp>
        <p:nvSpPr>
          <p:cNvPr id="58370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25" name="Text Box 4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583726" name="Text Box 46"/>
          <p:cNvSpPr txBox="1">
            <a:spLocks noChangeArrowheads="1"/>
          </p:cNvSpPr>
          <p:nvPr/>
        </p:nvSpPr>
        <p:spPr bwMode="auto">
          <a:xfrm>
            <a:off x="1768475" y="44450"/>
            <a:ext cx="4160838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</a:rPr>
              <a:t>HESABU 13:26-14:9</a:t>
            </a:r>
            <a:endParaRPr lang="en-US" sz="800" u="sng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583731" name="Text Box 51"/>
          <p:cNvSpPr txBox="1">
            <a:spLocks noChangeArrowheads="1"/>
          </p:cNvSpPr>
          <p:nvPr/>
        </p:nvSpPr>
        <p:spPr bwMode="auto">
          <a:xfrm>
            <a:off x="2290763" y="1308100"/>
            <a:ext cx="5207000" cy="42783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0"/>
              </a:spcBef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algn="l">
              <a:spcBef>
                <a:spcPct val="0"/>
              </a:spcBef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algn="l">
              <a:spcBef>
                <a:spcPct val="0"/>
              </a:spcBef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algn="l">
              <a:spcBef>
                <a:spcPct val="0"/>
              </a:spcBef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algn="l">
              <a:spcBef>
                <a:spcPct val="0"/>
              </a:spcBef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sz="2000">
                <a:solidFill>
                  <a:schemeClr val="tx2"/>
                </a:solidFill>
                <a:latin typeface="Comic Sans MS" charset="0"/>
              </a:rPr>
              <a:t>MAJASUSI KUMI NA WAWILI: MAJIBU </a:t>
            </a:r>
            <a:r>
              <a:rPr lang="en-US" sz="2000" i="1" u="sng">
                <a:solidFill>
                  <a:srgbClr val="66FF66"/>
                </a:solidFill>
                <a:latin typeface="Comic Sans MS" charset="0"/>
              </a:rPr>
              <a:t>MAWILI</a:t>
            </a:r>
            <a:endParaRPr lang="en-US" sz="1800">
              <a:solidFill>
                <a:srgbClr val="33CC33"/>
              </a:solidFill>
              <a:latin typeface="Comic Sans MS" charset="0"/>
            </a:endParaRPr>
          </a:p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sz="1800">
                <a:solidFill>
                  <a:schemeClr val="hlink"/>
                </a:solidFill>
                <a:latin typeface="Comic Sans MS" charset="0"/>
              </a:rPr>
              <a:t>WAPELELEZI 10: MAONI YA </a:t>
            </a:r>
            <a:r>
              <a:rPr lang="en-US" sz="1800" i="1">
                <a:solidFill>
                  <a:srgbClr val="FFFF00"/>
                </a:solidFill>
                <a:latin typeface="Comic Sans MS" charset="0"/>
              </a:rPr>
              <a:t>UMATI</a:t>
            </a:r>
            <a:endParaRPr lang="en-US" sz="1800">
              <a:solidFill>
                <a:srgbClr val="33CC33"/>
              </a:solidFill>
              <a:latin typeface="Comic Sans MS" charset="0"/>
            </a:endParaRPr>
          </a:p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sz="1800">
                <a:solidFill>
                  <a:srgbClr val="33CC33"/>
                </a:solidFill>
                <a:latin typeface="Comic Sans MS" charset="0"/>
              </a:rPr>
              <a:t>	</a:t>
            </a:r>
            <a:r>
              <a:rPr lang="en-US" sz="1800">
                <a:solidFill>
                  <a:schemeClr val="tx2"/>
                </a:solidFill>
                <a:latin typeface="Comic Sans MS" charset="0"/>
              </a:rPr>
              <a:t>NCHI YA MAZIWA NA ASALI!</a:t>
            </a:r>
          </a:p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sz="1800">
                <a:solidFill>
                  <a:schemeClr val="tx2"/>
                </a:solidFill>
                <a:latin typeface="Comic Sans MS" charset="0"/>
              </a:rPr>
              <a:t>	MAJITU KATIKA NCHI!</a:t>
            </a:r>
          </a:p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sz="1800">
                <a:solidFill>
                  <a:schemeClr val="tx2"/>
                </a:solidFill>
                <a:latin typeface="Comic Sans MS" charset="0"/>
              </a:rPr>
              <a:t>	</a:t>
            </a:r>
            <a:r>
              <a:rPr lang="en-US" sz="1800">
                <a:solidFill>
                  <a:srgbClr val="FF0000"/>
                </a:solidFill>
                <a:latin typeface="Comic Sans MS" charset="0"/>
              </a:rPr>
              <a:t>TURUDI MISIRI</a:t>
            </a:r>
            <a:endParaRPr lang="en-US" sz="1800">
              <a:solidFill>
                <a:srgbClr val="33CC33"/>
              </a:solidFill>
              <a:latin typeface="Comic Sans MS" charset="0"/>
            </a:endParaRPr>
          </a:p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sz="1800">
                <a:solidFill>
                  <a:schemeClr val="hlink"/>
                </a:solidFill>
                <a:latin typeface="Comic Sans MS" charset="0"/>
              </a:rPr>
              <a:t>WAPELELEZI 2: MAONI YA  </a:t>
            </a:r>
            <a:r>
              <a:rPr lang="en-US" sz="1800" i="1">
                <a:solidFill>
                  <a:srgbClr val="FFFF00"/>
                </a:solidFill>
                <a:latin typeface="Comic Sans MS" charset="0"/>
              </a:rPr>
              <a:t>WACHACHE</a:t>
            </a:r>
            <a:r>
              <a:rPr lang="en-US" sz="1800">
                <a:solidFill>
                  <a:schemeClr val="hlink"/>
                </a:solidFill>
                <a:latin typeface="Comic Sans MS" charset="0"/>
              </a:rPr>
              <a:t> </a:t>
            </a:r>
            <a:r>
              <a:rPr lang="en-US" sz="1800">
                <a:solidFill>
                  <a:srgbClr val="33CC33"/>
                </a:solidFill>
                <a:latin typeface="Comic Sans MS" charset="0"/>
              </a:rPr>
              <a:t>	</a:t>
            </a:r>
          </a:p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sz="1800">
                <a:solidFill>
                  <a:schemeClr val="tx2"/>
                </a:solidFill>
                <a:latin typeface="Comic Sans MS" charset="0"/>
              </a:rPr>
              <a:t>NCHI YA MAZIWA NA ASALI!</a:t>
            </a:r>
          </a:p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sz="1800">
                <a:solidFill>
                  <a:schemeClr val="tx2"/>
                </a:solidFill>
                <a:latin typeface="Comic Sans MS" charset="0"/>
              </a:rPr>
              <a:t>	 MAJITU KATIKA NCHI!</a:t>
            </a:r>
          </a:p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sz="1800">
                <a:solidFill>
                  <a:schemeClr val="tx2"/>
                </a:solidFill>
                <a:latin typeface="Comic Sans MS" charset="0"/>
              </a:rPr>
              <a:t>	</a:t>
            </a:r>
            <a:r>
              <a:rPr lang="en-US" sz="1800">
                <a:solidFill>
                  <a:srgbClr val="FF0000"/>
                </a:solidFill>
                <a:latin typeface="Comic Sans MS" charset="0"/>
              </a:rPr>
              <a:t> MUNGU YUKO PAMOJA NASI!</a:t>
            </a:r>
          </a:p>
        </p:txBody>
      </p:sp>
      <p:grpSp>
        <p:nvGrpSpPr>
          <p:cNvPr id="583803" name="Group 123"/>
          <p:cNvGrpSpPr>
            <a:grpSpLocks/>
          </p:cNvGrpSpPr>
          <p:nvPr/>
        </p:nvGrpSpPr>
        <p:grpSpPr bwMode="auto">
          <a:xfrm>
            <a:off x="2355850" y="1949450"/>
            <a:ext cx="5257800" cy="2189163"/>
            <a:chOff x="1440" y="1110"/>
            <a:chExt cx="3312" cy="1512"/>
          </a:xfrm>
        </p:grpSpPr>
        <p:sp>
          <p:nvSpPr>
            <p:cNvPr id="583733" name="Oval 53"/>
            <p:cNvSpPr>
              <a:spLocks noChangeArrowheads="1"/>
            </p:cNvSpPr>
            <p:nvPr/>
          </p:nvSpPr>
          <p:spPr bwMode="auto">
            <a:xfrm>
              <a:off x="1440" y="1110"/>
              <a:ext cx="3312" cy="32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734" name="Oval 54"/>
            <p:cNvSpPr>
              <a:spLocks noChangeArrowheads="1"/>
            </p:cNvSpPr>
            <p:nvPr/>
          </p:nvSpPr>
          <p:spPr bwMode="auto">
            <a:xfrm>
              <a:off x="1440" y="2302"/>
              <a:ext cx="3312" cy="32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83735" name="Oval 55"/>
          <p:cNvSpPr>
            <a:spLocks noChangeArrowheads="1"/>
          </p:cNvSpPr>
          <p:nvPr/>
        </p:nvSpPr>
        <p:spPr bwMode="auto">
          <a:xfrm>
            <a:off x="1801813" y="993775"/>
            <a:ext cx="6197600" cy="1168400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36" name="Text Box 56"/>
          <p:cNvSpPr txBox="1">
            <a:spLocks noChangeArrowheads="1"/>
          </p:cNvSpPr>
          <p:nvPr/>
        </p:nvSpPr>
        <p:spPr bwMode="auto">
          <a:xfrm>
            <a:off x="2235200" y="5365750"/>
            <a:ext cx="6186488" cy="641350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>
                <a:solidFill>
                  <a:srgbClr val="54C8F6"/>
                </a:solidFill>
              </a:rPr>
              <a:t>KWA HIVYO TUINGIE!!!!!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583739" name="Rectangle 59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40" name="Rectangle 60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583741" name="AutoShape 61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42" name="Rectangle 62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43" name="AutoShape 63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44" name="Line 64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45" name="Line 65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46" name="Line 66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47" name="Line 67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48" name="Line 68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49" name="Rectangle 69"/>
          <p:cNvSpPr>
            <a:spLocks noChangeArrowheads="1"/>
          </p:cNvSpPr>
          <p:nvPr/>
        </p:nvSpPr>
        <p:spPr bwMode="auto">
          <a:xfrm>
            <a:off x="8007350" y="3429000"/>
            <a:ext cx="51752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Chicago" charset="0"/>
              </a:rPr>
              <a:t>MUSA</a:t>
            </a:r>
          </a:p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Chicago" charset="0"/>
              </a:rPr>
              <a:t>S</a:t>
            </a:r>
          </a:p>
        </p:txBody>
      </p:sp>
      <p:sp>
        <p:nvSpPr>
          <p:cNvPr id="583750" name="Rectangle 70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Sinai</a:t>
            </a:r>
          </a:p>
        </p:txBody>
      </p:sp>
      <p:sp>
        <p:nvSpPr>
          <p:cNvPr id="583751" name="Rectangle 71"/>
          <p:cNvSpPr>
            <a:spLocks noChangeArrowheads="1"/>
          </p:cNvSpPr>
          <p:nvPr/>
        </p:nvSpPr>
        <p:spPr bwMode="auto">
          <a:xfrm>
            <a:off x="8075613" y="402590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K-U-I</a:t>
            </a:r>
          </a:p>
        </p:txBody>
      </p:sp>
      <p:sp>
        <p:nvSpPr>
          <p:cNvPr id="583752" name="Rectangle 72"/>
          <p:cNvSpPr>
            <a:spLocks noChangeArrowheads="1"/>
          </p:cNvSpPr>
          <p:nvPr/>
        </p:nvSpPr>
        <p:spPr bwMode="auto">
          <a:xfrm>
            <a:off x="7912100" y="4197350"/>
            <a:ext cx="1012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Kadesh Barnea</a:t>
            </a:r>
          </a:p>
        </p:txBody>
      </p:sp>
      <p:sp>
        <p:nvSpPr>
          <p:cNvPr id="583753" name="Line 73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54" name="Rectangle 74"/>
          <p:cNvSpPr>
            <a:spLocks noChangeArrowheads="1"/>
          </p:cNvSpPr>
          <p:nvPr/>
        </p:nvSpPr>
        <p:spPr bwMode="auto">
          <a:xfrm>
            <a:off x="8120063" y="3670300"/>
            <a:ext cx="6699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KUTOKA</a:t>
            </a:r>
          </a:p>
        </p:txBody>
      </p:sp>
      <p:sp>
        <p:nvSpPr>
          <p:cNvPr id="583805" name="Text Box 125"/>
          <p:cNvSpPr txBox="1">
            <a:spLocks noChangeArrowheads="1"/>
          </p:cNvSpPr>
          <p:nvPr/>
        </p:nvSpPr>
        <p:spPr bwMode="auto">
          <a:xfrm>
            <a:off x="8515350" y="6407150"/>
            <a:ext cx="466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rgbClr val="FFFFFF"/>
                </a:solidFill>
                <a:latin typeface="Arial" charset="0"/>
              </a:rPr>
              <a:t>12</a:t>
            </a:r>
          </a:p>
        </p:txBody>
      </p:sp>
      <p:sp>
        <p:nvSpPr>
          <p:cNvPr id="583806" name="Text Box 126"/>
          <p:cNvSpPr txBox="1">
            <a:spLocks noChangeArrowheads="1"/>
          </p:cNvSpPr>
          <p:nvPr/>
        </p:nvSpPr>
        <p:spPr bwMode="auto">
          <a:xfrm rot="-26776">
            <a:off x="2747963" y="595313"/>
            <a:ext cx="5116512" cy="579437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66FFCC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>
                <a:solidFill>
                  <a:srgbClr val="66FFCC"/>
                </a:solidFill>
              </a:rPr>
              <a:t>Hebu tutizame matokeo:</a:t>
            </a:r>
          </a:p>
        </p:txBody>
      </p:sp>
      <p:sp>
        <p:nvSpPr>
          <p:cNvPr id="583809" name="Rectangle 12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</a:t>
            </a:r>
          </a:p>
        </p:txBody>
      </p:sp>
      <p:sp>
        <p:nvSpPr>
          <p:cNvPr id="583810" name="Text Box 130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26-29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8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8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58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58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583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583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5837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5837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5837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583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583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583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31" grpId="0" build="p" autoUpdateAnimBg="0"/>
      <p:bldP spid="583735" grpId="0" animBg="1"/>
      <p:bldP spid="583736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03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04" name="Rectangle 4"/>
          <p:cNvSpPr>
            <a:spLocks noChangeArrowheads="1"/>
          </p:cNvSpPr>
          <p:nvPr/>
        </p:nvSpPr>
        <p:spPr bwMode="auto">
          <a:xfrm>
            <a:off x="76200" y="304800"/>
            <a:ext cx="2825750" cy="819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400">
                <a:solidFill>
                  <a:schemeClr val="tx2"/>
                </a:solidFill>
                <a:latin typeface="Times" charset="0"/>
              </a:rPr>
              <a:t> KUANDAA JUKWAA</a:t>
            </a:r>
          </a:p>
        </p:txBody>
      </p:sp>
      <p:sp>
        <p:nvSpPr>
          <p:cNvPr id="588805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06" name="Text Box 6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588807" name="Text Box 7"/>
          <p:cNvSpPr txBox="1">
            <a:spLocks noChangeArrowheads="1"/>
          </p:cNvSpPr>
          <p:nvPr/>
        </p:nvSpPr>
        <p:spPr bwMode="auto">
          <a:xfrm>
            <a:off x="1508125" y="0"/>
            <a:ext cx="4160838" cy="274638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</a:rPr>
              <a:t>HS 13:26-14:9</a:t>
            </a:r>
            <a:endParaRPr lang="en-US" sz="800" u="sng">
              <a:solidFill>
                <a:srgbClr val="000000"/>
              </a:solidFill>
              <a:latin typeface="Geneva" charset="0"/>
            </a:endParaRPr>
          </a:p>
        </p:txBody>
      </p:sp>
      <p:grpSp>
        <p:nvGrpSpPr>
          <p:cNvPr id="588808" name="Group 8"/>
          <p:cNvGrpSpPr>
            <a:grpSpLocks/>
          </p:cNvGrpSpPr>
          <p:nvPr/>
        </p:nvGrpSpPr>
        <p:grpSpPr bwMode="auto">
          <a:xfrm>
            <a:off x="1614488" y="92075"/>
            <a:ext cx="7381875" cy="6003925"/>
            <a:chOff x="1008" y="57"/>
            <a:chExt cx="4650" cy="3782"/>
          </a:xfrm>
        </p:grpSpPr>
        <p:sp>
          <p:nvSpPr>
            <p:cNvPr id="588809" name="Freeform 9"/>
            <p:cNvSpPr>
              <a:spLocks/>
            </p:cNvSpPr>
            <p:nvPr/>
          </p:nvSpPr>
          <p:spPr bwMode="auto">
            <a:xfrm>
              <a:off x="1504" y="800"/>
              <a:ext cx="731" cy="2204"/>
            </a:xfrm>
            <a:custGeom>
              <a:avLst/>
              <a:gdLst>
                <a:gd name="T0" fmla="*/ 731 w 731"/>
                <a:gd name="T1" fmla="*/ 0 h 2204"/>
                <a:gd name="T2" fmla="*/ 606 w 731"/>
                <a:gd name="T3" fmla="*/ 71 h 2204"/>
                <a:gd name="T4" fmla="*/ 590 w 731"/>
                <a:gd name="T5" fmla="*/ 479 h 2204"/>
                <a:gd name="T6" fmla="*/ 504 w 731"/>
                <a:gd name="T7" fmla="*/ 698 h 2204"/>
                <a:gd name="T8" fmla="*/ 339 w 731"/>
                <a:gd name="T9" fmla="*/ 1012 h 2204"/>
                <a:gd name="T10" fmla="*/ 229 w 731"/>
                <a:gd name="T11" fmla="*/ 1184 h 2204"/>
                <a:gd name="T12" fmla="*/ 80 w 731"/>
                <a:gd name="T13" fmla="*/ 1475 h 2204"/>
                <a:gd name="T14" fmla="*/ 25 w 731"/>
                <a:gd name="T15" fmla="*/ 1679 h 2204"/>
                <a:gd name="T16" fmla="*/ 190 w 731"/>
                <a:gd name="T17" fmla="*/ 2157 h 2204"/>
                <a:gd name="T18" fmla="*/ 308 w 731"/>
                <a:gd name="T19" fmla="*/ 2204 h 2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1" h="2204">
                  <a:moveTo>
                    <a:pt x="731" y="0"/>
                  </a:moveTo>
                  <a:cubicBezTo>
                    <a:pt x="639" y="8"/>
                    <a:pt x="641" y="0"/>
                    <a:pt x="606" y="71"/>
                  </a:cubicBezTo>
                  <a:cubicBezTo>
                    <a:pt x="579" y="253"/>
                    <a:pt x="608" y="35"/>
                    <a:pt x="590" y="479"/>
                  </a:cubicBezTo>
                  <a:cubicBezTo>
                    <a:pt x="586" y="557"/>
                    <a:pt x="535" y="628"/>
                    <a:pt x="504" y="698"/>
                  </a:cubicBezTo>
                  <a:cubicBezTo>
                    <a:pt x="454" y="805"/>
                    <a:pt x="399" y="910"/>
                    <a:pt x="339" y="1012"/>
                  </a:cubicBezTo>
                  <a:cubicBezTo>
                    <a:pt x="304" y="1070"/>
                    <a:pt x="278" y="1136"/>
                    <a:pt x="229" y="1184"/>
                  </a:cubicBezTo>
                  <a:cubicBezTo>
                    <a:pt x="198" y="1288"/>
                    <a:pt x="119" y="1374"/>
                    <a:pt x="80" y="1475"/>
                  </a:cubicBezTo>
                  <a:cubicBezTo>
                    <a:pt x="54" y="1539"/>
                    <a:pt x="38" y="1610"/>
                    <a:pt x="25" y="1679"/>
                  </a:cubicBezTo>
                  <a:cubicBezTo>
                    <a:pt x="31" y="1895"/>
                    <a:pt x="0" y="2036"/>
                    <a:pt x="190" y="2157"/>
                  </a:cubicBezTo>
                  <a:cubicBezTo>
                    <a:pt x="226" y="2179"/>
                    <a:pt x="263" y="2204"/>
                    <a:pt x="308" y="2204"/>
                  </a:cubicBezTo>
                </a:path>
              </a:pathLst>
            </a:custGeom>
            <a:noFill/>
            <a:ln w="57150" cap="flat" cmpd="sng">
              <a:solidFill>
                <a:srgbClr val="33CC33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10" name="Rectangle 10"/>
            <p:cNvSpPr>
              <a:spLocks noChangeArrowheads="1"/>
            </p:cNvSpPr>
            <p:nvPr/>
          </p:nvSpPr>
          <p:spPr bwMode="auto">
            <a:xfrm>
              <a:off x="1008" y="500"/>
              <a:ext cx="4320" cy="3312"/>
            </a:xfrm>
            <a:prstGeom prst="rect">
              <a:avLst/>
            </a:prstGeom>
            <a:gradFill rotWithShape="0">
              <a:gsLst>
                <a:gs pos="0">
                  <a:srgbClr val="0331B3"/>
                </a:gs>
                <a:gs pos="100000">
                  <a:srgbClr val="0331B3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endParaRPr lang="en-GB" sz="1600" b="0">
                <a:solidFill>
                  <a:srgbClr val="FF0000"/>
                </a:solidFill>
              </a:endParaRPr>
            </a:p>
          </p:txBody>
        </p:sp>
        <p:sp>
          <p:nvSpPr>
            <p:cNvPr id="588811" name="Freeform 11"/>
            <p:cNvSpPr>
              <a:spLocks/>
            </p:cNvSpPr>
            <p:nvPr/>
          </p:nvSpPr>
          <p:spPr bwMode="auto">
            <a:xfrm>
              <a:off x="1018" y="541"/>
              <a:ext cx="1021" cy="1921"/>
            </a:xfrm>
            <a:custGeom>
              <a:avLst/>
              <a:gdLst>
                <a:gd name="T0" fmla="*/ 984 w 1021"/>
                <a:gd name="T1" fmla="*/ 24 h 1921"/>
                <a:gd name="T2" fmla="*/ 996 w 1021"/>
                <a:gd name="T3" fmla="*/ 72 h 1921"/>
                <a:gd name="T4" fmla="*/ 1008 w 1021"/>
                <a:gd name="T5" fmla="*/ 120 h 1921"/>
                <a:gd name="T6" fmla="*/ 1020 w 1021"/>
                <a:gd name="T7" fmla="*/ 180 h 1921"/>
                <a:gd name="T8" fmla="*/ 1020 w 1021"/>
                <a:gd name="T9" fmla="*/ 240 h 1921"/>
                <a:gd name="T10" fmla="*/ 1020 w 1021"/>
                <a:gd name="T11" fmla="*/ 300 h 1921"/>
                <a:gd name="T12" fmla="*/ 1020 w 1021"/>
                <a:gd name="T13" fmla="*/ 348 h 1921"/>
                <a:gd name="T14" fmla="*/ 1020 w 1021"/>
                <a:gd name="T15" fmla="*/ 396 h 1921"/>
                <a:gd name="T16" fmla="*/ 1008 w 1021"/>
                <a:gd name="T17" fmla="*/ 456 h 1921"/>
                <a:gd name="T18" fmla="*/ 996 w 1021"/>
                <a:gd name="T19" fmla="*/ 516 h 1921"/>
                <a:gd name="T20" fmla="*/ 996 w 1021"/>
                <a:gd name="T21" fmla="*/ 564 h 1921"/>
                <a:gd name="T22" fmla="*/ 972 w 1021"/>
                <a:gd name="T23" fmla="*/ 636 h 1921"/>
                <a:gd name="T24" fmla="*/ 972 w 1021"/>
                <a:gd name="T25" fmla="*/ 696 h 1921"/>
                <a:gd name="T26" fmla="*/ 948 w 1021"/>
                <a:gd name="T27" fmla="*/ 744 h 1921"/>
                <a:gd name="T28" fmla="*/ 936 w 1021"/>
                <a:gd name="T29" fmla="*/ 792 h 1921"/>
                <a:gd name="T30" fmla="*/ 924 w 1021"/>
                <a:gd name="T31" fmla="*/ 864 h 1921"/>
                <a:gd name="T32" fmla="*/ 900 w 1021"/>
                <a:gd name="T33" fmla="*/ 912 h 1921"/>
                <a:gd name="T34" fmla="*/ 888 w 1021"/>
                <a:gd name="T35" fmla="*/ 960 h 1921"/>
                <a:gd name="T36" fmla="*/ 864 w 1021"/>
                <a:gd name="T37" fmla="*/ 1020 h 1921"/>
                <a:gd name="T38" fmla="*/ 840 w 1021"/>
                <a:gd name="T39" fmla="*/ 1068 h 1921"/>
                <a:gd name="T40" fmla="*/ 828 w 1021"/>
                <a:gd name="T41" fmla="*/ 1116 h 1921"/>
                <a:gd name="T42" fmla="*/ 792 w 1021"/>
                <a:gd name="T43" fmla="*/ 1176 h 1921"/>
                <a:gd name="T44" fmla="*/ 768 w 1021"/>
                <a:gd name="T45" fmla="*/ 1224 h 1921"/>
                <a:gd name="T46" fmla="*/ 732 w 1021"/>
                <a:gd name="T47" fmla="*/ 1284 h 1921"/>
                <a:gd name="T48" fmla="*/ 696 w 1021"/>
                <a:gd name="T49" fmla="*/ 1332 h 1921"/>
                <a:gd name="T50" fmla="*/ 660 w 1021"/>
                <a:gd name="T51" fmla="*/ 1380 h 1921"/>
                <a:gd name="T52" fmla="*/ 636 w 1021"/>
                <a:gd name="T53" fmla="*/ 1428 h 1921"/>
                <a:gd name="T54" fmla="*/ 600 w 1021"/>
                <a:gd name="T55" fmla="*/ 1476 h 1921"/>
                <a:gd name="T56" fmla="*/ 564 w 1021"/>
                <a:gd name="T57" fmla="*/ 1524 h 1921"/>
                <a:gd name="T58" fmla="*/ 540 w 1021"/>
                <a:gd name="T59" fmla="*/ 1560 h 1921"/>
                <a:gd name="T60" fmla="*/ 516 w 1021"/>
                <a:gd name="T61" fmla="*/ 1608 h 1921"/>
                <a:gd name="T62" fmla="*/ 480 w 1021"/>
                <a:gd name="T63" fmla="*/ 1644 h 1921"/>
                <a:gd name="T64" fmla="*/ 432 w 1021"/>
                <a:gd name="T65" fmla="*/ 1692 h 1921"/>
                <a:gd name="T66" fmla="*/ 396 w 1021"/>
                <a:gd name="T67" fmla="*/ 1728 h 1921"/>
                <a:gd name="T68" fmla="*/ 336 w 1021"/>
                <a:gd name="T69" fmla="*/ 1764 h 1921"/>
                <a:gd name="T70" fmla="*/ 288 w 1021"/>
                <a:gd name="T71" fmla="*/ 1800 h 1921"/>
                <a:gd name="T72" fmla="*/ 228 w 1021"/>
                <a:gd name="T73" fmla="*/ 1836 h 1921"/>
                <a:gd name="T74" fmla="*/ 168 w 1021"/>
                <a:gd name="T75" fmla="*/ 1860 h 1921"/>
                <a:gd name="T76" fmla="*/ 96 w 1021"/>
                <a:gd name="T77" fmla="*/ 1884 h 1921"/>
                <a:gd name="T78" fmla="*/ 48 w 1021"/>
                <a:gd name="T79" fmla="*/ 1908 h 1921"/>
                <a:gd name="T80" fmla="*/ 0 w 1021"/>
                <a:gd name="T81" fmla="*/ 1920 h 1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21" h="1921">
                  <a:moveTo>
                    <a:pt x="984" y="0"/>
                  </a:moveTo>
                  <a:lnTo>
                    <a:pt x="984" y="24"/>
                  </a:lnTo>
                  <a:lnTo>
                    <a:pt x="996" y="48"/>
                  </a:lnTo>
                  <a:lnTo>
                    <a:pt x="996" y="72"/>
                  </a:lnTo>
                  <a:lnTo>
                    <a:pt x="1008" y="96"/>
                  </a:lnTo>
                  <a:lnTo>
                    <a:pt x="1008" y="120"/>
                  </a:lnTo>
                  <a:lnTo>
                    <a:pt x="1020" y="156"/>
                  </a:lnTo>
                  <a:lnTo>
                    <a:pt x="1020" y="180"/>
                  </a:lnTo>
                  <a:lnTo>
                    <a:pt x="1020" y="216"/>
                  </a:lnTo>
                  <a:lnTo>
                    <a:pt x="1020" y="240"/>
                  </a:lnTo>
                  <a:lnTo>
                    <a:pt x="1020" y="264"/>
                  </a:lnTo>
                  <a:lnTo>
                    <a:pt x="1020" y="300"/>
                  </a:lnTo>
                  <a:lnTo>
                    <a:pt x="1020" y="324"/>
                  </a:lnTo>
                  <a:lnTo>
                    <a:pt x="1020" y="348"/>
                  </a:lnTo>
                  <a:lnTo>
                    <a:pt x="1020" y="372"/>
                  </a:lnTo>
                  <a:lnTo>
                    <a:pt x="1020" y="396"/>
                  </a:lnTo>
                  <a:lnTo>
                    <a:pt x="1020" y="432"/>
                  </a:lnTo>
                  <a:lnTo>
                    <a:pt x="1008" y="456"/>
                  </a:lnTo>
                  <a:lnTo>
                    <a:pt x="1008" y="492"/>
                  </a:lnTo>
                  <a:lnTo>
                    <a:pt x="996" y="516"/>
                  </a:lnTo>
                  <a:lnTo>
                    <a:pt x="996" y="540"/>
                  </a:lnTo>
                  <a:lnTo>
                    <a:pt x="996" y="564"/>
                  </a:lnTo>
                  <a:lnTo>
                    <a:pt x="984" y="600"/>
                  </a:lnTo>
                  <a:lnTo>
                    <a:pt x="972" y="636"/>
                  </a:lnTo>
                  <a:lnTo>
                    <a:pt x="972" y="672"/>
                  </a:lnTo>
                  <a:lnTo>
                    <a:pt x="972" y="696"/>
                  </a:lnTo>
                  <a:lnTo>
                    <a:pt x="960" y="720"/>
                  </a:lnTo>
                  <a:lnTo>
                    <a:pt x="948" y="744"/>
                  </a:lnTo>
                  <a:lnTo>
                    <a:pt x="936" y="768"/>
                  </a:lnTo>
                  <a:lnTo>
                    <a:pt x="936" y="792"/>
                  </a:lnTo>
                  <a:lnTo>
                    <a:pt x="924" y="828"/>
                  </a:lnTo>
                  <a:lnTo>
                    <a:pt x="924" y="864"/>
                  </a:lnTo>
                  <a:lnTo>
                    <a:pt x="912" y="888"/>
                  </a:lnTo>
                  <a:lnTo>
                    <a:pt x="900" y="912"/>
                  </a:lnTo>
                  <a:lnTo>
                    <a:pt x="900" y="936"/>
                  </a:lnTo>
                  <a:lnTo>
                    <a:pt x="888" y="960"/>
                  </a:lnTo>
                  <a:lnTo>
                    <a:pt x="876" y="984"/>
                  </a:lnTo>
                  <a:lnTo>
                    <a:pt x="864" y="1020"/>
                  </a:lnTo>
                  <a:lnTo>
                    <a:pt x="852" y="1044"/>
                  </a:lnTo>
                  <a:lnTo>
                    <a:pt x="840" y="1068"/>
                  </a:lnTo>
                  <a:lnTo>
                    <a:pt x="828" y="1092"/>
                  </a:lnTo>
                  <a:lnTo>
                    <a:pt x="828" y="1116"/>
                  </a:lnTo>
                  <a:lnTo>
                    <a:pt x="804" y="1152"/>
                  </a:lnTo>
                  <a:lnTo>
                    <a:pt x="792" y="1176"/>
                  </a:lnTo>
                  <a:lnTo>
                    <a:pt x="780" y="1200"/>
                  </a:lnTo>
                  <a:lnTo>
                    <a:pt x="768" y="1224"/>
                  </a:lnTo>
                  <a:lnTo>
                    <a:pt x="744" y="1236"/>
                  </a:lnTo>
                  <a:lnTo>
                    <a:pt x="732" y="1284"/>
                  </a:lnTo>
                  <a:lnTo>
                    <a:pt x="708" y="1296"/>
                  </a:lnTo>
                  <a:lnTo>
                    <a:pt x="696" y="1332"/>
                  </a:lnTo>
                  <a:lnTo>
                    <a:pt x="684" y="1356"/>
                  </a:lnTo>
                  <a:lnTo>
                    <a:pt x="660" y="1380"/>
                  </a:lnTo>
                  <a:lnTo>
                    <a:pt x="648" y="1404"/>
                  </a:lnTo>
                  <a:lnTo>
                    <a:pt x="636" y="1428"/>
                  </a:lnTo>
                  <a:lnTo>
                    <a:pt x="624" y="1452"/>
                  </a:lnTo>
                  <a:lnTo>
                    <a:pt x="600" y="1476"/>
                  </a:lnTo>
                  <a:lnTo>
                    <a:pt x="588" y="1500"/>
                  </a:lnTo>
                  <a:lnTo>
                    <a:pt x="564" y="1524"/>
                  </a:lnTo>
                  <a:lnTo>
                    <a:pt x="564" y="1548"/>
                  </a:lnTo>
                  <a:lnTo>
                    <a:pt x="540" y="1560"/>
                  </a:lnTo>
                  <a:lnTo>
                    <a:pt x="528" y="1584"/>
                  </a:lnTo>
                  <a:lnTo>
                    <a:pt x="516" y="1608"/>
                  </a:lnTo>
                  <a:lnTo>
                    <a:pt x="492" y="1620"/>
                  </a:lnTo>
                  <a:lnTo>
                    <a:pt x="480" y="1644"/>
                  </a:lnTo>
                  <a:lnTo>
                    <a:pt x="456" y="1668"/>
                  </a:lnTo>
                  <a:lnTo>
                    <a:pt x="432" y="1692"/>
                  </a:lnTo>
                  <a:lnTo>
                    <a:pt x="408" y="1704"/>
                  </a:lnTo>
                  <a:lnTo>
                    <a:pt x="396" y="1728"/>
                  </a:lnTo>
                  <a:lnTo>
                    <a:pt x="360" y="1752"/>
                  </a:lnTo>
                  <a:lnTo>
                    <a:pt x="336" y="1764"/>
                  </a:lnTo>
                  <a:lnTo>
                    <a:pt x="312" y="1788"/>
                  </a:lnTo>
                  <a:lnTo>
                    <a:pt x="288" y="1800"/>
                  </a:lnTo>
                  <a:lnTo>
                    <a:pt x="252" y="1824"/>
                  </a:lnTo>
                  <a:lnTo>
                    <a:pt x="228" y="1836"/>
                  </a:lnTo>
                  <a:lnTo>
                    <a:pt x="192" y="1848"/>
                  </a:lnTo>
                  <a:lnTo>
                    <a:pt x="168" y="1860"/>
                  </a:lnTo>
                  <a:lnTo>
                    <a:pt x="132" y="1884"/>
                  </a:lnTo>
                  <a:lnTo>
                    <a:pt x="96" y="1884"/>
                  </a:lnTo>
                  <a:lnTo>
                    <a:pt x="72" y="1896"/>
                  </a:lnTo>
                  <a:lnTo>
                    <a:pt x="48" y="1908"/>
                  </a:lnTo>
                  <a:lnTo>
                    <a:pt x="24" y="1920"/>
                  </a:lnTo>
                  <a:lnTo>
                    <a:pt x="0" y="1920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8812" name="Freeform 12"/>
            <p:cNvSpPr>
              <a:spLocks/>
            </p:cNvSpPr>
            <p:nvPr/>
          </p:nvSpPr>
          <p:spPr bwMode="auto">
            <a:xfrm>
              <a:off x="4404" y="2506"/>
              <a:ext cx="901" cy="1321"/>
            </a:xfrm>
            <a:custGeom>
              <a:avLst/>
              <a:gdLst>
                <a:gd name="T0" fmla="*/ 900 w 901"/>
                <a:gd name="T1" fmla="*/ 0 h 1321"/>
                <a:gd name="T2" fmla="*/ 876 w 901"/>
                <a:gd name="T3" fmla="*/ 12 h 1321"/>
                <a:gd name="T4" fmla="*/ 852 w 901"/>
                <a:gd name="T5" fmla="*/ 24 h 1321"/>
                <a:gd name="T6" fmla="*/ 828 w 901"/>
                <a:gd name="T7" fmla="*/ 36 h 1321"/>
                <a:gd name="T8" fmla="*/ 804 w 901"/>
                <a:gd name="T9" fmla="*/ 48 h 1321"/>
                <a:gd name="T10" fmla="*/ 780 w 901"/>
                <a:gd name="T11" fmla="*/ 60 h 1321"/>
                <a:gd name="T12" fmla="*/ 768 w 901"/>
                <a:gd name="T13" fmla="*/ 84 h 1321"/>
                <a:gd name="T14" fmla="*/ 744 w 901"/>
                <a:gd name="T15" fmla="*/ 96 h 1321"/>
                <a:gd name="T16" fmla="*/ 720 w 901"/>
                <a:gd name="T17" fmla="*/ 120 h 1321"/>
                <a:gd name="T18" fmla="*/ 696 w 901"/>
                <a:gd name="T19" fmla="*/ 132 h 1321"/>
                <a:gd name="T20" fmla="*/ 684 w 901"/>
                <a:gd name="T21" fmla="*/ 156 h 1321"/>
                <a:gd name="T22" fmla="*/ 660 w 901"/>
                <a:gd name="T23" fmla="*/ 168 h 1321"/>
                <a:gd name="T24" fmla="*/ 648 w 901"/>
                <a:gd name="T25" fmla="*/ 192 h 1321"/>
                <a:gd name="T26" fmla="*/ 624 w 901"/>
                <a:gd name="T27" fmla="*/ 216 h 1321"/>
                <a:gd name="T28" fmla="*/ 612 w 901"/>
                <a:gd name="T29" fmla="*/ 240 h 1321"/>
                <a:gd name="T30" fmla="*/ 588 w 901"/>
                <a:gd name="T31" fmla="*/ 252 h 1321"/>
                <a:gd name="T32" fmla="*/ 576 w 901"/>
                <a:gd name="T33" fmla="*/ 276 h 1321"/>
                <a:gd name="T34" fmla="*/ 552 w 901"/>
                <a:gd name="T35" fmla="*/ 288 h 1321"/>
                <a:gd name="T36" fmla="*/ 528 w 901"/>
                <a:gd name="T37" fmla="*/ 312 h 1321"/>
                <a:gd name="T38" fmla="*/ 516 w 901"/>
                <a:gd name="T39" fmla="*/ 336 h 1321"/>
                <a:gd name="T40" fmla="*/ 492 w 901"/>
                <a:gd name="T41" fmla="*/ 360 h 1321"/>
                <a:gd name="T42" fmla="*/ 468 w 901"/>
                <a:gd name="T43" fmla="*/ 372 h 1321"/>
                <a:gd name="T44" fmla="*/ 456 w 901"/>
                <a:gd name="T45" fmla="*/ 396 h 1321"/>
                <a:gd name="T46" fmla="*/ 432 w 901"/>
                <a:gd name="T47" fmla="*/ 420 h 1321"/>
                <a:gd name="T48" fmla="*/ 408 w 901"/>
                <a:gd name="T49" fmla="*/ 444 h 1321"/>
                <a:gd name="T50" fmla="*/ 396 w 901"/>
                <a:gd name="T51" fmla="*/ 468 h 1321"/>
                <a:gd name="T52" fmla="*/ 372 w 901"/>
                <a:gd name="T53" fmla="*/ 492 h 1321"/>
                <a:gd name="T54" fmla="*/ 360 w 901"/>
                <a:gd name="T55" fmla="*/ 516 h 1321"/>
                <a:gd name="T56" fmla="*/ 336 w 901"/>
                <a:gd name="T57" fmla="*/ 540 h 1321"/>
                <a:gd name="T58" fmla="*/ 324 w 901"/>
                <a:gd name="T59" fmla="*/ 564 h 1321"/>
                <a:gd name="T60" fmla="*/ 312 w 901"/>
                <a:gd name="T61" fmla="*/ 588 h 1321"/>
                <a:gd name="T62" fmla="*/ 288 w 901"/>
                <a:gd name="T63" fmla="*/ 624 h 1321"/>
                <a:gd name="T64" fmla="*/ 276 w 901"/>
                <a:gd name="T65" fmla="*/ 648 h 1321"/>
                <a:gd name="T66" fmla="*/ 264 w 901"/>
                <a:gd name="T67" fmla="*/ 684 h 1321"/>
                <a:gd name="T68" fmla="*/ 240 w 901"/>
                <a:gd name="T69" fmla="*/ 708 h 1321"/>
                <a:gd name="T70" fmla="*/ 228 w 901"/>
                <a:gd name="T71" fmla="*/ 732 h 1321"/>
                <a:gd name="T72" fmla="*/ 216 w 901"/>
                <a:gd name="T73" fmla="*/ 756 h 1321"/>
                <a:gd name="T74" fmla="*/ 204 w 901"/>
                <a:gd name="T75" fmla="*/ 780 h 1321"/>
                <a:gd name="T76" fmla="*/ 192 w 901"/>
                <a:gd name="T77" fmla="*/ 804 h 1321"/>
                <a:gd name="T78" fmla="*/ 180 w 901"/>
                <a:gd name="T79" fmla="*/ 828 h 1321"/>
                <a:gd name="T80" fmla="*/ 168 w 901"/>
                <a:gd name="T81" fmla="*/ 852 h 1321"/>
                <a:gd name="T82" fmla="*/ 156 w 901"/>
                <a:gd name="T83" fmla="*/ 876 h 1321"/>
                <a:gd name="T84" fmla="*/ 144 w 901"/>
                <a:gd name="T85" fmla="*/ 900 h 1321"/>
                <a:gd name="T86" fmla="*/ 132 w 901"/>
                <a:gd name="T87" fmla="*/ 924 h 1321"/>
                <a:gd name="T88" fmla="*/ 120 w 901"/>
                <a:gd name="T89" fmla="*/ 948 h 1321"/>
                <a:gd name="T90" fmla="*/ 120 w 901"/>
                <a:gd name="T91" fmla="*/ 972 h 1321"/>
                <a:gd name="T92" fmla="*/ 108 w 901"/>
                <a:gd name="T93" fmla="*/ 996 h 1321"/>
                <a:gd name="T94" fmla="*/ 96 w 901"/>
                <a:gd name="T95" fmla="*/ 1020 h 1321"/>
                <a:gd name="T96" fmla="*/ 96 w 901"/>
                <a:gd name="T97" fmla="*/ 1044 h 1321"/>
                <a:gd name="T98" fmla="*/ 84 w 901"/>
                <a:gd name="T99" fmla="*/ 1068 h 1321"/>
                <a:gd name="T100" fmla="*/ 72 w 901"/>
                <a:gd name="T101" fmla="*/ 1092 h 1321"/>
                <a:gd name="T102" fmla="*/ 60 w 901"/>
                <a:gd name="T103" fmla="*/ 1116 h 1321"/>
                <a:gd name="T104" fmla="*/ 60 w 901"/>
                <a:gd name="T105" fmla="*/ 1140 h 1321"/>
                <a:gd name="T106" fmla="*/ 48 w 901"/>
                <a:gd name="T107" fmla="*/ 1164 h 1321"/>
                <a:gd name="T108" fmla="*/ 36 w 901"/>
                <a:gd name="T109" fmla="*/ 1188 h 1321"/>
                <a:gd name="T110" fmla="*/ 36 w 901"/>
                <a:gd name="T111" fmla="*/ 1212 h 1321"/>
                <a:gd name="T112" fmla="*/ 24 w 901"/>
                <a:gd name="T113" fmla="*/ 1236 h 1321"/>
                <a:gd name="T114" fmla="*/ 12 w 901"/>
                <a:gd name="T115" fmla="*/ 1260 h 1321"/>
                <a:gd name="T116" fmla="*/ 12 w 901"/>
                <a:gd name="T117" fmla="*/ 1296 h 1321"/>
                <a:gd name="T118" fmla="*/ 0 w 901"/>
                <a:gd name="T119" fmla="*/ 1320 h 1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01" h="1321">
                  <a:moveTo>
                    <a:pt x="900" y="0"/>
                  </a:moveTo>
                  <a:lnTo>
                    <a:pt x="876" y="12"/>
                  </a:lnTo>
                  <a:lnTo>
                    <a:pt x="852" y="24"/>
                  </a:lnTo>
                  <a:lnTo>
                    <a:pt x="828" y="36"/>
                  </a:lnTo>
                  <a:lnTo>
                    <a:pt x="804" y="48"/>
                  </a:lnTo>
                  <a:lnTo>
                    <a:pt x="780" y="60"/>
                  </a:lnTo>
                  <a:lnTo>
                    <a:pt x="768" y="84"/>
                  </a:lnTo>
                  <a:lnTo>
                    <a:pt x="744" y="96"/>
                  </a:lnTo>
                  <a:lnTo>
                    <a:pt x="720" y="120"/>
                  </a:lnTo>
                  <a:lnTo>
                    <a:pt x="696" y="132"/>
                  </a:lnTo>
                  <a:lnTo>
                    <a:pt x="684" y="156"/>
                  </a:lnTo>
                  <a:lnTo>
                    <a:pt x="660" y="168"/>
                  </a:lnTo>
                  <a:lnTo>
                    <a:pt x="648" y="192"/>
                  </a:lnTo>
                  <a:lnTo>
                    <a:pt x="624" y="216"/>
                  </a:lnTo>
                  <a:lnTo>
                    <a:pt x="612" y="240"/>
                  </a:lnTo>
                  <a:lnTo>
                    <a:pt x="588" y="252"/>
                  </a:lnTo>
                  <a:lnTo>
                    <a:pt x="576" y="276"/>
                  </a:lnTo>
                  <a:lnTo>
                    <a:pt x="552" y="288"/>
                  </a:lnTo>
                  <a:lnTo>
                    <a:pt x="528" y="312"/>
                  </a:lnTo>
                  <a:lnTo>
                    <a:pt x="516" y="336"/>
                  </a:lnTo>
                  <a:lnTo>
                    <a:pt x="492" y="360"/>
                  </a:lnTo>
                  <a:lnTo>
                    <a:pt x="468" y="372"/>
                  </a:lnTo>
                  <a:lnTo>
                    <a:pt x="456" y="396"/>
                  </a:lnTo>
                  <a:lnTo>
                    <a:pt x="432" y="420"/>
                  </a:lnTo>
                  <a:lnTo>
                    <a:pt x="408" y="444"/>
                  </a:lnTo>
                  <a:lnTo>
                    <a:pt x="396" y="468"/>
                  </a:lnTo>
                  <a:lnTo>
                    <a:pt x="372" y="492"/>
                  </a:lnTo>
                  <a:lnTo>
                    <a:pt x="360" y="516"/>
                  </a:lnTo>
                  <a:lnTo>
                    <a:pt x="336" y="540"/>
                  </a:lnTo>
                  <a:lnTo>
                    <a:pt x="324" y="564"/>
                  </a:lnTo>
                  <a:lnTo>
                    <a:pt x="312" y="588"/>
                  </a:lnTo>
                  <a:lnTo>
                    <a:pt x="288" y="624"/>
                  </a:lnTo>
                  <a:lnTo>
                    <a:pt x="276" y="648"/>
                  </a:lnTo>
                  <a:lnTo>
                    <a:pt x="264" y="684"/>
                  </a:lnTo>
                  <a:lnTo>
                    <a:pt x="240" y="708"/>
                  </a:lnTo>
                  <a:lnTo>
                    <a:pt x="228" y="732"/>
                  </a:lnTo>
                  <a:lnTo>
                    <a:pt x="216" y="756"/>
                  </a:lnTo>
                  <a:lnTo>
                    <a:pt x="204" y="780"/>
                  </a:lnTo>
                  <a:lnTo>
                    <a:pt x="192" y="804"/>
                  </a:lnTo>
                  <a:lnTo>
                    <a:pt x="180" y="828"/>
                  </a:lnTo>
                  <a:lnTo>
                    <a:pt x="168" y="852"/>
                  </a:lnTo>
                  <a:lnTo>
                    <a:pt x="156" y="876"/>
                  </a:lnTo>
                  <a:lnTo>
                    <a:pt x="144" y="900"/>
                  </a:lnTo>
                  <a:lnTo>
                    <a:pt x="132" y="924"/>
                  </a:lnTo>
                  <a:lnTo>
                    <a:pt x="120" y="948"/>
                  </a:lnTo>
                  <a:lnTo>
                    <a:pt x="120" y="972"/>
                  </a:lnTo>
                  <a:lnTo>
                    <a:pt x="108" y="996"/>
                  </a:lnTo>
                  <a:lnTo>
                    <a:pt x="96" y="1020"/>
                  </a:lnTo>
                  <a:lnTo>
                    <a:pt x="96" y="1044"/>
                  </a:lnTo>
                  <a:lnTo>
                    <a:pt x="84" y="1068"/>
                  </a:lnTo>
                  <a:lnTo>
                    <a:pt x="72" y="1092"/>
                  </a:lnTo>
                  <a:lnTo>
                    <a:pt x="60" y="1116"/>
                  </a:lnTo>
                  <a:lnTo>
                    <a:pt x="60" y="1140"/>
                  </a:lnTo>
                  <a:lnTo>
                    <a:pt x="48" y="1164"/>
                  </a:lnTo>
                  <a:lnTo>
                    <a:pt x="36" y="1188"/>
                  </a:lnTo>
                  <a:lnTo>
                    <a:pt x="36" y="1212"/>
                  </a:lnTo>
                  <a:lnTo>
                    <a:pt x="24" y="1236"/>
                  </a:lnTo>
                  <a:lnTo>
                    <a:pt x="12" y="1260"/>
                  </a:lnTo>
                  <a:lnTo>
                    <a:pt x="12" y="1296"/>
                  </a:lnTo>
                  <a:lnTo>
                    <a:pt x="0" y="1320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8813" name="Freeform 13"/>
            <p:cNvSpPr>
              <a:spLocks/>
            </p:cNvSpPr>
            <p:nvPr/>
          </p:nvSpPr>
          <p:spPr bwMode="auto">
            <a:xfrm>
              <a:off x="2244" y="1068"/>
              <a:ext cx="2581" cy="1837"/>
            </a:xfrm>
            <a:custGeom>
              <a:avLst/>
              <a:gdLst>
                <a:gd name="T0" fmla="*/ 2555 w 2581"/>
                <a:gd name="T1" fmla="*/ 1824 h 1837"/>
                <a:gd name="T2" fmla="*/ 2494 w 2581"/>
                <a:gd name="T3" fmla="*/ 1800 h 1837"/>
                <a:gd name="T4" fmla="*/ 2444 w 2581"/>
                <a:gd name="T5" fmla="*/ 1787 h 1837"/>
                <a:gd name="T6" fmla="*/ 2395 w 2581"/>
                <a:gd name="T7" fmla="*/ 1763 h 1837"/>
                <a:gd name="T8" fmla="*/ 2345 w 2581"/>
                <a:gd name="T9" fmla="*/ 1727 h 1837"/>
                <a:gd name="T10" fmla="*/ 2296 w 2581"/>
                <a:gd name="T11" fmla="*/ 1702 h 1837"/>
                <a:gd name="T12" fmla="*/ 2247 w 2581"/>
                <a:gd name="T13" fmla="*/ 1678 h 1837"/>
                <a:gd name="T14" fmla="*/ 2185 w 2581"/>
                <a:gd name="T15" fmla="*/ 1641 h 1837"/>
                <a:gd name="T16" fmla="*/ 2123 w 2581"/>
                <a:gd name="T17" fmla="*/ 1605 h 1837"/>
                <a:gd name="T18" fmla="*/ 2074 w 2581"/>
                <a:gd name="T19" fmla="*/ 1581 h 1837"/>
                <a:gd name="T20" fmla="*/ 2024 w 2581"/>
                <a:gd name="T21" fmla="*/ 1556 h 1837"/>
                <a:gd name="T22" fmla="*/ 1975 w 2581"/>
                <a:gd name="T23" fmla="*/ 1520 h 1837"/>
                <a:gd name="T24" fmla="*/ 1926 w 2581"/>
                <a:gd name="T25" fmla="*/ 1496 h 1837"/>
                <a:gd name="T26" fmla="*/ 1889 w 2581"/>
                <a:gd name="T27" fmla="*/ 1471 h 1837"/>
                <a:gd name="T28" fmla="*/ 1827 w 2581"/>
                <a:gd name="T29" fmla="*/ 1423 h 1837"/>
                <a:gd name="T30" fmla="*/ 1778 w 2581"/>
                <a:gd name="T31" fmla="*/ 1410 h 1837"/>
                <a:gd name="T32" fmla="*/ 1728 w 2581"/>
                <a:gd name="T33" fmla="*/ 1362 h 1837"/>
                <a:gd name="T34" fmla="*/ 1679 w 2581"/>
                <a:gd name="T35" fmla="*/ 1337 h 1837"/>
                <a:gd name="T36" fmla="*/ 1629 w 2581"/>
                <a:gd name="T37" fmla="*/ 1301 h 1837"/>
                <a:gd name="T38" fmla="*/ 1555 w 2581"/>
                <a:gd name="T39" fmla="*/ 1240 h 1837"/>
                <a:gd name="T40" fmla="*/ 1506 w 2581"/>
                <a:gd name="T41" fmla="*/ 1216 h 1837"/>
                <a:gd name="T42" fmla="*/ 1457 w 2581"/>
                <a:gd name="T43" fmla="*/ 1167 h 1837"/>
                <a:gd name="T44" fmla="*/ 1395 w 2581"/>
                <a:gd name="T45" fmla="*/ 1106 h 1837"/>
                <a:gd name="T46" fmla="*/ 1358 w 2581"/>
                <a:gd name="T47" fmla="*/ 1058 h 1837"/>
                <a:gd name="T48" fmla="*/ 1333 w 2581"/>
                <a:gd name="T49" fmla="*/ 1009 h 1837"/>
                <a:gd name="T50" fmla="*/ 1296 w 2581"/>
                <a:gd name="T51" fmla="*/ 961 h 1837"/>
                <a:gd name="T52" fmla="*/ 1234 w 2581"/>
                <a:gd name="T53" fmla="*/ 912 h 1837"/>
                <a:gd name="T54" fmla="*/ 1173 w 2581"/>
                <a:gd name="T55" fmla="*/ 851 h 1837"/>
                <a:gd name="T56" fmla="*/ 1136 w 2581"/>
                <a:gd name="T57" fmla="*/ 815 h 1837"/>
                <a:gd name="T58" fmla="*/ 1099 w 2581"/>
                <a:gd name="T59" fmla="*/ 766 h 1837"/>
                <a:gd name="T60" fmla="*/ 1062 w 2581"/>
                <a:gd name="T61" fmla="*/ 730 h 1837"/>
                <a:gd name="T62" fmla="*/ 1012 w 2581"/>
                <a:gd name="T63" fmla="*/ 681 h 1837"/>
                <a:gd name="T64" fmla="*/ 963 w 2581"/>
                <a:gd name="T65" fmla="*/ 644 h 1837"/>
                <a:gd name="T66" fmla="*/ 938 w 2581"/>
                <a:gd name="T67" fmla="*/ 596 h 1837"/>
                <a:gd name="T68" fmla="*/ 901 w 2581"/>
                <a:gd name="T69" fmla="*/ 559 h 1837"/>
                <a:gd name="T70" fmla="*/ 876 w 2581"/>
                <a:gd name="T71" fmla="*/ 511 h 1837"/>
                <a:gd name="T72" fmla="*/ 852 w 2581"/>
                <a:gd name="T73" fmla="*/ 462 h 1837"/>
                <a:gd name="T74" fmla="*/ 815 w 2581"/>
                <a:gd name="T75" fmla="*/ 413 h 1837"/>
                <a:gd name="T76" fmla="*/ 790 w 2581"/>
                <a:gd name="T77" fmla="*/ 365 h 1837"/>
                <a:gd name="T78" fmla="*/ 753 w 2581"/>
                <a:gd name="T79" fmla="*/ 328 h 1837"/>
                <a:gd name="T80" fmla="*/ 704 w 2581"/>
                <a:gd name="T81" fmla="*/ 267 h 1837"/>
                <a:gd name="T82" fmla="*/ 667 w 2581"/>
                <a:gd name="T83" fmla="*/ 219 h 1837"/>
                <a:gd name="T84" fmla="*/ 630 w 2581"/>
                <a:gd name="T85" fmla="*/ 182 h 1837"/>
                <a:gd name="T86" fmla="*/ 580 w 2581"/>
                <a:gd name="T87" fmla="*/ 146 h 1837"/>
                <a:gd name="T88" fmla="*/ 543 w 2581"/>
                <a:gd name="T89" fmla="*/ 122 h 1837"/>
                <a:gd name="T90" fmla="*/ 494 w 2581"/>
                <a:gd name="T91" fmla="*/ 73 h 1837"/>
                <a:gd name="T92" fmla="*/ 444 w 2581"/>
                <a:gd name="T93" fmla="*/ 61 h 1837"/>
                <a:gd name="T94" fmla="*/ 383 w 2581"/>
                <a:gd name="T95" fmla="*/ 36 h 1837"/>
                <a:gd name="T96" fmla="*/ 321 w 2581"/>
                <a:gd name="T97" fmla="*/ 24 h 1837"/>
                <a:gd name="T98" fmla="*/ 272 w 2581"/>
                <a:gd name="T99" fmla="*/ 12 h 1837"/>
                <a:gd name="T100" fmla="*/ 222 w 2581"/>
                <a:gd name="T101" fmla="*/ 0 h 1837"/>
                <a:gd name="T102" fmla="*/ 173 w 2581"/>
                <a:gd name="T103" fmla="*/ 0 h 1837"/>
                <a:gd name="T104" fmla="*/ 123 w 2581"/>
                <a:gd name="T105" fmla="*/ 12 h 1837"/>
                <a:gd name="T106" fmla="*/ 74 w 2581"/>
                <a:gd name="T107" fmla="*/ 24 h 1837"/>
                <a:gd name="T108" fmla="*/ 25 w 2581"/>
                <a:gd name="T109" fmla="*/ 49 h 1837"/>
                <a:gd name="T110" fmla="*/ 0 w 2581"/>
                <a:gd name="T111" fmla="*/ 97 h 1837"/>
                <a:gd name="T112" fmla="*/ 0 w 2581"/>
                <a:gd name="T113" fmla="*/ 146 h 1837"/>
                <a:gd name="T114" fmla="*/ 12 w 2581"/>
                <a:gd name="T115" fmla="*/ 195 h 1837"/>
                <a:gd name="T116" fmla="*/ 37 w 2581"/>
                <a:gd name="T117" fmla="*/ 243 h 1837"/>
                <a:gd name="T118" fmla="*/ 74 w 2581"/>
                <a:gd name="T119" fmla="*/ 280 h 1837"/>
                <a:gd name="T120" fmla="*/ 136 w 2581"/>
                <a:gd name="T121" fmla="*/ 304 h 1837"/>
                <a:gd name="T122" fmla="*/ 185 w 2581"/>
                <a:gd name="T123" fmla="*/ 316 h 1837"/>
                <a:gd name="T124" fmla="*/ 235 w 2581"/>
                <a:gd name="T125" fmla="*/ 328 h 1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81" h="1837">
                  <a:moveTo>
                    <a:pt x="2580" y="1836"/>
                  </a:moveTo>
                  <a:lnTo>
                    <a:pt x="2555" y="1824"/>
                  </a:lnTo>
                  <a:lnTo>
                    <a:pt x="2518" y="1812"/>
                  </a:lnTo>
                  <a:lnTo>
                    <a:pt x="2494" y="1800"/>
                  </a:lnTo>
                  <a:lnTo>
                    <a:pt x="2469" y="1800"/>
                  </a:lnTo>
                  <a:lnTo>
                    <a:pt x="2444" y="1787"/>
                  </a:lnTo>
                  <a:lnTo>
                    <a:pt x="2420" y="1763"/>
                  </a:lnTo>
                  <a:lnTo>
                    <a:pt x="2395" y="1763"/>
                  </a:lnTo>
                  <a:lnTo>
                    <a:pt x="2370" y="1739"/>
                  </a:lnTo>
                  <a:lnTo>
                    <a:pt x="2345" y="1727"/>
                  </a:lnTo>
                  <a:lnTo>
                    <a:pt x="2321" y="1714"/>
                  </a:lnTo>
                  <a:lnTo>
                    <a:pt x="2296" y="1702"/>
                  </a:lnTo>
                  <a:lnTo>
                    <a:pt x="2271" y="1690"/>
                  </a:lnTo>
                  <a:lnTo>
                    <a:pt x="2247" y="1678"/>
                  </a:lnTo>
                  <a:lnTo>
                    <a:pt x="2222" y="1654"/>
                  </a:lnTo>
                  <a:lnTo>
                    <a:pt x="2185" y="1641"/>
                  </a:lnTo>
                  <a:lnTo>
                    <a:pt x="2160" y="1617"/>
                  </a:lnTo>
                  <a:lnTo>
                    <a:pt x="2123" y="1605"/>
                  </a:lnTo>
                  <a:lnTo>
                    <a:pt x="2099" y="1593"/>
                  </a:lnTo>
                  <a:lnTo>
                    <a:pt x="2074" y="1581"/>
                  </a:lnTo>
                  <a:lnTo>
                    <a:pt x="2049" y="1569"/>
                  </a:lnTo>
                  <a:lnTo>
                    <a:pt x="2024" y="1556"/>
                  </a:lnTo>
                  <a:lnTo>
                    <a:pt x="2000" y="1544"/>
                  </a:lnTo>
                  <a:lnTo>
                    <a:pt x="1975" y="1520"/>
                  </a:lnTo>
                  <a:lnTo>
                    <a:pt x="1950" y="1508"/>
                  </a:lnTo>
                  <a:lnTo>
                    <a:pt x="1926" y="1496"/>
                  </a:lnTo>
                  <a:lnTo>
                    <a:pt x="1913" y="1471"/>
                  </a:lnTo>
                  <a:lnTo>
                    <a:pt x="1889" y="1471"/>
                  </a:lnTo>
                  <a:lnTo>
                    <a:pt x="1852" y="1447"/>
                  </a:lnTo>
                  <a:lnTo>
                    <a:pt x="1827" y="1423"/>
                  </a:lnTo>
                  <a:lnTo>
                    <a:pt x="1802" y="1423"/>
                  </a:lnTo>
                  <a:lnTo>
                    <a:pt x="1778" y="1410"/>
                  </a:lnTo>
                  <a:lnTo>
                    <a:pt x="1753" y="1386"/>
                  </a:lnTo>
                  <a:lnTo>
                    <a:pt x="1728" y="1362"/>
                  </a:lnTo>
                  <a:lnTo>
                    <a:pt x="1704" y="1350"/>
                  </a:lnTo>
                  <a:lnTo>
                    <a:pt x="1679" y="1337"/>
                  </a:lnTo>
                  <a:lnTo>
                    <a:pt x="1654" y="1313"/>
                  </a:lnTo>
                  <a:lnTo>
                    <a:pt x="1629" y="1301"/>
                  </a:lnTo>
                  <a:lnTo>
                    <a:pt x="1592" y="1265"/>
                  </a:lnTo>
                  <a:lnTo>
                    <a:pt x="1555" y="1240"/>
                  </a:lnTo>
                  <a:lnTo>
                    <a:pt x="1531" y="1228"/>
                  </a:lnTo>
                  <a:lnTo>
                    <a:pt x="1506" y="1216"/>
                  </a:lnTo>
                  <a:lnTo>
                    <a:pt x="1494" y="1192"/>
                  </a:lnTo>
                  <a:lnTo>
                    <a:pt x="1457" y="1167"/>
                  </a:lnTo>
                  <a:lnTo>
                    <a:pt x="1432" y="1131"/>
                  </a:lnTo>
                  <a:lnTo>
                    <a:pt x="1395" y="1106"/>
                  </a:lnTo>
                  <a:lnTo>
                    <a:pt x="1383" y="1082"/>
                  </a:lnTo>
                  <a:lnTo>
                    <a:pt x="1358" y="1058"/>
                  </a:lnTo>
                  <a:lnTo>
                    <a:pt x="1358" y="1034"/>
                  </a:lnTo>
                  <a:lnTo>
                    <a:pt x="1333" y="1009"/>
                  </a:lnTo>
                  <a:lnTo>
                    <a:pt x="1321" y="985"/>
                  </a:lnTo>
                  <a:lnTo>
                    <a:pt x="1296" y="961"/>
                  </a:lnTo>
                  <a:lnTo>
                    <a:pt x="1259" y="924"/>
                  </a:lnTo>
                  <a:lnTo>
                    <a:pt x="1234" y="912"/>
                  </a:lnTo>
                  <a:lnTo>
                    <a:pt x="1197" y="875"/>
                  </a:lnTo>
                  <a:lnTo>
                    <a:pt x="1173" y="851"/>
                  </a:lnTo>
                  <a:lnTo>
                    <a:pt x="1160" y="827"/>
                  </a:lnTo>
                  <a:lnTo>
                    <a:pt x="1136" y="815"/>
                  </a:lnTo>
                  <a:lnTo>
                    <a:pt x="1123" y="790"/>
                  </a:lnTo>
                  <a:lnTo>
                    <a:pt x="1099" y="766"/>
                  </a:lnTo>
                  <a:lnTo>
                    <a:pt x="1086" y="742"/>
                  </a:lnTo>
                  <a:lnTo>
                    <a:pt x="1062" y="730"/>
                  </a:lnTo>
                  <a:lnTo>
                    <a:pt x="1025" y="705"/>
                  </a:lnTo>
                  <a:lnTo>
                    <a:pt x="1012" y="681"/>
                  </a:lnTo>
                  <a:lnTo>
                    <a:pt x="988" y="657"/>
                  </a:lnTo>
                  <a:lnTo>
                    <a:pt x="963" y="644"/>
                  </a:lnTo>
                  <a:lnTo>
                    <a:pt x="951" y="620"/>
                  </a:lnTo>
                  <a:lnTo>
                    <a:pt x="938" y="596"/>
                  </a:lnTo>
                  <a:lnTo>
                    <a:pt x="926" y="571"/>
                  </a:lnTo>
                  <a:lnTo>
                    <a:pt x="901" y="559"/>
                  </a:lnTo>
                  <a:lnTo>
                    <a:pt x="889" y="535"/>
                  </a:lnTo>
                  <a:lnTo>
                    <a:pt x="876" y="511"/>
                  </a:lnTo>
                  <a:lnTo>
                    <a:pt x="864" y="486"/>
                  </a:lnTo>
                  <a:lnTo>
                    <a:pt x="852" y="462"/>
                  </a:lnTo>
                  <a:lnTo>
                    <a:pt x="827" y="438"/>
                  </a:lnTo>
                  <a:lnTo>
                    <a:pt x="815" y="413"/>
                  </a:lnTo>
                  <a:lnTo>
                    <a:pt x="802" y="389"/>
                  </a:lnTo>
                  <a:lnTo>
                    <a:pt x="790" y="365"/>
                  </a:lnTo>
                  <a:lnTo>
                    <a:pt x="778" y="340"/>
                  </a:lnTo>
                  <a:lnTo>
                    <a:pt x="753" y="328"/>
                  </a:lnTo>
                  <a:lnTo>
                    <a:pt x="728" y="292"/>
                  </a:lnTo>
                  <a:lnTo>
                    <a:pt x="704" y="267"/>
                  </a:lnTo>
                  <a:lnTo>
                    <a:pt x="679" y="243"/>
                  </a:lnTo>
                  <a:lnTo>
                    <a:pt x="667" y="219"/>
                  </a:lnTo>
                  <a:lnTo>
                    <a:pt x="642" y="207"/>
                  </a:lnTo>
                  <a:lnTo>
                    <a:pt x="630" y="182"/>
                  </a:lnTo>
                  <a:lnTo>
                    <a:pt x="605" y="158"/>
                  </a:lnTo>
                  <a:lnTo>
                    <a:pt x="580" y="146"/>
                  </a:lnTo>
                  <a:lnTo>
                    <a:pt x="568" y="122"/>
                  </a:lnTo>
                  <a:lnTo>
                    <a:pt x="543" y="122"/>
                  </a:lnTo>
                  <a:lnTo>
                    <a:pt x="531" y="97"/>
                  </a:lnTo>
                  <a:lnTo>
                    <a:pt x="494" y="73"/>
                  </a:lnTo>
                  <a:lnTo>
                    <a:pt x="469" y="73"/>
                  </a:lnTo>
                  <a:lnTo>
                    <a:pt x="444" y="61"/>
                  </a:lnTo>
                  <a:lnTo>
                    <a:pt x="407" y="49"/>
                  </a:lnTo>
                  <a:lnTo>
                    <a:pt x="383" y="36"/>
                  </a:lnTo>
                  <a:lnTo>
                    <a:pt x="358" y="36"/>
                  </a:lnTo>
                  <a:lnTo>
                    <a:pt x="321" y="24"/>
                  </a:lnTo>
                  <a:lnTo>
                    <a:pt x="296" y="12"/>
                  </a:lnTo>
                  <a:lnTo>
                    <a:pt x="272" y="12"/>
                  </a:lnTo>
                  <a:lnTo>
                    <a:pt x="247" y="12"/>
                  </a:lnTo>
                  <a:lnTo>
                    <a:pt x="222" y="0"/>
                  </a:lnTo>
                  <a:lnTo>
                    <a:pt x="198" y="0"/>
                  </a:lnTo>
                  <a:lnTo>
                    <a:pt x="173" y="0"/>
                  </a:lnTo>
                  <a:lnTo>
                    <a:pt x="148" y="12"/>
                  </a:lnTo>
                  <a:lnTo>
                    <a:pt x="123" y="12"/>
                  </a:lnTo>
                  <a:lnTo>
                    <a:pt x="99" y="12"/>
                  </a:lnTo>
                  <a:lnTo>
                    <a:pt x="74" y="24"/>
                  </a:lnTo>
                  <a:lnTo>
                    <a:pt x="49" y="36"/>
                  </a:lnTo>
                  <a:lnTo>
                    <a:pt x="25" y="49"/>
                  </a:lnTo>
                  <a:lnTo>
                    <a:pt x="12" y="73"/>
                  </a:lnTo>
                  <a:lnTo>
                    <a:pt x="0" y="97"/>
                  </a:lnTo>
                  <a:lnTo>
                    <a:pt x="0" y="122"/>
                  </a:lnTo>
                  <a:lnTo>
                    <a:pt x="0" y="146"/>
                  </a:lnTo>
                  <a:lnTo>
                    <a:pt x="0" y="170"/>
                  </a:lnTo>
                  <a:lnTo>
                    <a:pt x="12" y="195"/>
                  </a:lnTo>
                  <a:lnTo>
                    <a:pt x="25" y="219"/>
                  </a:lnTo>
                  <a:lnTo>
                    <a:pt x="37" y="243"/>
                  </a:lnTo>
                  <a:lnTo>
                    <a:pt x="62" y="255"/>
                  </a:lnTo>
                  <a:lnTo>
                    <a:pt x="74" y="280"/>
                  </a:lnTo>
                  <a:lnTo>
                    <a:pt x="99" y="280"/>
                  </a:lnTo>
                  <a:lnTo>
                    <a:pt x="136" y="304"/>
                  </a:lnTo>
                  <a:lnTo>
                    <a:pt x="160" y="316"/>
                  </a:lnTo>
                  <a:lnTo>
                    <a:pt x="185" y="316"/>
                  </a:lnTo>
                  <a:lnTo>
                    <a:pt x="210" y="316"/>
                  </a:lnTo>
                  <a:lnTo>
                    <a:pt x="235" y="328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8814" name="Rectangle 14"/>
            <p:cNvSpPr>
              <a:spLocks noChangeArrowheads="1"/>
            </p:cNvSpPr>
            <p:nvPr/>
          </p:nvSpPr>
          <p:spPr bwMode="auto">
            <a:xfrm>
              <a:off x="2917" y="1669"/>
              <a:ext cx="958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2400">
                  <a:solidFill>
                    <a:srgbClr val="0331B3"/>
                  </a:solidFill>
                  <a:latin typeface="Times" charset="0"/>
                </a:rPr>
                <a:t>ER</a:t>
              </a:r>
            </a:p>
          </p:txBody>
        </p:sp>
        <p:sp>
          <p:nvSpPr>
            <p:cNvPr id="588815" name="Freeform 15"/>
            <p:cNvSpPr>
              <a:spLocks/>
            </p:cNvSpPr>
            <p:nvPr/>
          </p:nvSpPr>
          <p:spPr bwMode="auto">
            <a:xfrm>
              <a:off x="1284" y="2892"/>
              <a:ext cx="1189" cy="937"/>
            </a:xfrm>
            <a:custGeom>
              <a:avLst/>
              <a:gdLst>
                <a:gd name="T0" fmla="*/ 276 w 1189"/>
                <a:gd name="T1" fmla="*/ 888 h 937"/>
                <a:gd name="T2" fmla="*/ 276 w 1189"/>
                <a:gd name="T3" fmla="*/ 816 h 937"/>
                <a:gd name="T4" fmla="*/ 264 w 1189"/>
                <a:gd name="T5" fmla="*/ 744 h 937"/>
                <a:gd name="T6" fmla="*/ 240 w 1189"/>
                <a:gd name="T7" fmla="*/ 672 h 937"/>
                <a:gd name="T8" fmla="*/ 204 w 1189"/>
                <a:gd name="T9" fmla="*/ 612 h 937"/>
                <a:gd name="T10" fmla="*/ 168 w 1189"/>
                <a:gd name="T11" fmla="*/ 540 h 937"/>
                <a:gd name="T12" fmla="*/ 132 w 1189"/>
                <a:gd name="T13" fmla="*/ 468 h 937"/>
                <a:gd name="T14" fmla="*/ 84 w 1189"/>
                <a:gd name="T15" fmla="*/ 384 h 937"/>
                <a:gd name="T16" fmla="*/ 24 w 1189"/>
                <a:gd name="T17" fmla="*/ 312 h 937"/>
                <a:gd name="T18" fmla="*/ 0 w 1189"/>
                <a:gd name="T19" fmla="*/ 240 h 937"/>
                <a:gd name="T20" fmla="*/ 0 w 1189"/>
                <a:gd name="T21" fmla="*/ 168 h 937"/>
                <a:gd name="T22" fmla="*/ 24 w 1189"/>
                <a:gd name="T23" fmla="*/ 96 h 937"/>
                <a:gd name="T24" fmla="*/ 84 w 1189"/>
                <a:gd name="T25" fmla="*/ 36 h 937"/>
                <a:gd name="T26" fmla="*/ 144 w 1189"/>
                <a:gd name="T27" fmla="*/ 12 h 937"/>
                <a:gd name="T28" fmla="*/ 228 w 1189"/>
                <a:gd name="T29" fmla="*/ 24 h 937"/>
                <a:gd name="T30" fmla="*/ 300 w 1189"/>
                <a:gd name="T31" fmla="*/ 60 h 937"/>
                <a:gd name="T32" fmla="*/ 348 w 1189"/>
                <a:gd name="T33" fmla="*/ 132 h 937"/>
                <a:gd name="T34" fmla="*/ 384 w 1189"/>
                <a:gd name="T35" fmla="*/ 204 h 937"/>
                <a:gd name="T36" fmla="*/ 408 w 1189"/>
                <a:gd name="T37" fmla="*/ 276 h 937"/>
                <a:gd name="T38" fmla="*/ 432 w 1189"/>
                <a:gd name="T39" fmla="*/ 348 h 937"/>
                <a:gd name="T40" fmla="*/ 444 w 1189"/>
                <a:gd name="T41" fmla="*/ 420 h 937"/>
                <a:gd name="T42" fmla="*/ 456 w 1189"/>
                <a:gd name="T43" fmla="*/ 492 h 937"/>
                <a:gd name="T44" fmla="*/ 480 w 1189"/>
                <a:gd name="T45" fmla="*/ 564 h 937"/>
                <a:gd name="T46" fmla="*/ 516 w 1189"/>
                <a:gd name="T47" fmla="*/ 636 h 937"/>
                <a:gd name="T48" fmla="*/ 600 w 1189"/>
                <a:gd name="T49" fmla="*/ 672 h 937"/>
                <a:gd name="T50" fmla="*/ 672 w 1189"/>
                <a:gd name="T51" fmla="*/ 684 h 937"/>
                <a:gd name="T52" fmla="*/ 744 w 1189"/>
                <a:gd name="T53" fmla="*/ 660 h 937"/>
                <a:gd name="T54" fmla="*/ 804 w 1189"/>
                <a:gd name="T55" fmla="*/ 588 h 937"/>
                <a:gd name="T56" fmla="*/ 828 w 1189"/>
                <a:gd name="T57" fmla="*/ 504 h 937"/>
                <a:gd name="T58" fmla="*/ 840 w 1189"/>
                <a:gd name="T59" fmla="*/ 432 h 937"/>
                <a:gd name="T60" fmla="*/ 876 w 1189"/>
                <a:gd name="T61" fmla="*/ 360 h 937"/>
                <a:gd name="T62" fmla="*/ 924 w 1189"/>
                <a:gd name="T63" fmla="*/ 288 h 937"/>
                <a:gd name="T64" fmla="*/ 984 w 1189"/>
                <a:gd name="T65" fmla="*/ 252 h 937"/>
                <a:gd name="T66" fmla="*/ 1056 w 1189"/>
                <a:gd name="T67" fmla="*/ 240 h 937"/>
                <a:gd name="T68" fmla="*/ 1128 w 1189"/>
                <a:gd name="T69" fmla="*/ 264 h 937"/>
                <a:gd name="T70" fmla="*/ 1176 w 1189"/>
                <a:gd name="T71" fmla="*/ 324 h 937"/>
                <a:gd name="T72" fmla="*/ 1188 w 1189"/>
                <a:gd name="T73" fmla="*/ 396 h 937"/>
                <a:gd name="T74" fmla="*/ 1164 w 1189"/>
                <a:gd name="T75" fmla="*/ 468 h 937"/>
                <a:gd name="T76" fmla="*/ 1128 w 1189"/>
                <a:gd name="T77" fmla="*/ 540 h 937"/>
                <a:gd name="T78" fmla="*/ 1080 w 1189"/>
                <a:gd name="T79" fmla="*/ 612 h 937"/>
                <a:gd name="T80" fmla="*/ 1020 w 1189"/>
                <a:gd name="T81" fmla="*/ 672 h 937"/>
                <a:gd name="T82" fmla="*/ 984 w 1189"/>
                <a:gd name="T83" fmla="*/ 744 h 937"/>
                <a:gd name="T84" fmla="*/ 936 w 1189"/>
                <a:gd name="T85" fmla="*/ 816 h 937"/>
                <a:gd name="T86" fmla="*/ 900 w 1189"/>
                <a:gd name="T87" fmla="*/ 888 h 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89" h="937">
                  <a:moveTo>
                    <a:pt x="300" y="936"/>
                  </a:moveTo>
                  <a:lnTo>
                    <a:pt x="288" y="912"/>
                  </a:lnTo>
                  <a:lnTo>
                    <a:pt x="276" y="888"/>
                  </a:lnTo>
                  <a:lnTo>
                    <a:pt x="276" y="864"/>
                  </a:lnTo>
                  <a:lnTo>
                    <a:pt x="276" y="840"/>
                  </a:lnTo>
                  <a:lnTo>
                    <a:pt x="276" y="816"/>
                  </a:lnTo>
                  <a:lnTo>
                    <a:pt x="276" y="792"/>
                  </a:lnTo>
                  <a:lnTo>
                    <a:pt x="264" y="768"/>
                  </a:lnTo>
                  <a:lnTo>
                    <a:pt x="264" y="744"/>
                  </a:lnTo>
                  <a:lnTo>
                    <a:pt x="252" y="720"/>
                  </a:lnTo>
                  <a:lnTo>
                    <a:pt x="252" y="696"/>
                  </a:lnTo>
                  <a:lnTo>
                    <a:pt x="240" y="672"/>
                  </a:lnTo>
                  <a:lnTo>
                    <a:pt x="216" y="660"/>
                  </a:lnTo>
                  <a:lnTo>
                    <a:pt x="216" y="636"/>
                  </a:lnTo>
                  <a:lnTo>
                    <a:pt x="204" y="612"/>
                  </a:lnTo>
                  <a:lnTo>
                    <a:pt x="192" y="588"/>
                  </a:lnTo>
                  <a:lnTo>
                    <a:pt x="180" y="564"/>
                  </a:lnTo>
                  <a:lnTo>
                    <a:pt x="168" y="540"/>
                  </a:lnTo>
                  <a:lnTo>
                    <a:pt x="156" y="516"/>
                  </a:lnTo>
                  <a:lnTo>
                    <a:pt x="144" y="492"/>
                  </a:lnTo>
                  <a:lnTo>
                    <a:pt x="132" y="468"/>
                  </a:lnTo>
                  <a:lnTo>
                    <a:pt x="120" y="432"/>
                  </a:lnTo>
                  <a:lnTo>
                    <a:pt x="96" y="408"/>
                  </a:lnTo>
                  <a:lnTo>
                    <a:pt x="84" y="384"/>
                  </a:lnTo>
                  <a:lnTo>
                    <a:pt x="60" y="360"/>
                  </a:lnTo>
                  <a:lnTo>
                    <a:pt x="48" y="336"/>
                  </a:lnTo>
                  <a:lnTo>
                    <a:pt x="24" y="312"/>
                  </a:lnTo>
                  <a:lnTo>
                    <a:pt x="12" y="288"/>
                  </a:lnTo>
                  <a:lnTo>
                    <a:pt x="0" y="264"/>
                  </a:lnTo>
                  <a:lnTo>
                    <a:pt x="0" y="240"/>
                  </a:lnTo>
                  <a:lnTo>
                    <a:pt x="0" y="216"/>
                  </a:lnTo>
                  <a:lnTo>
                    <a:pt x="0" y="192"/>
                  </a:lnTo>
                  <a:lnTo>
                    <a:pt x="0" y="168"/>
                  </a:lnTo>
                  <a:lnTo>
                    <a:pt x="0" y="144"/>
                  </a:lnTo>
                  <a:lnTo>
                    <a:pt x="12" y="120"/>
                  </a:lnTo>
                  <a:lnTo>
                    <a:pt x="24" y="96"/>
                  </a:lnTo>
                  <a:lnTo>
                    <a:pt x="36" y="72"/>
                  </a:lnTo>
                  <a:lnTo>
                    <a:pt x="60" y="48"/>
                  </a:lnTo>
                  <a:lnTo>
                    <a:pt x="84" y="36"/>
                  </a:lnTo>
                  <a:lnTo>
                    <a:pt x="96" y="12"/>
                  </a:lnTo>
                  <a:lnTo>
                    <a:pt x="120" y="12"/>
                  </a:lnTo>
                  <a:lnTo>
                    <a:pt x="144" y="12"/>
                  </a:lnTo>
                  <a:lnTo>
                    <a:pt x="168" y="0"/>
                  </a:lnTo>
                  <a:lnTo>
                    <a:pt x="192" y="12"/>
                  </a:lnTo>
                  <a:lnTo>
                    <a:pt x="228" y="24"/>
                  </a:lnTo>
                  <a:lnTo>
                    <a:pt x="252" y="24"/>
                  </a:lnTo>
                  <a:lnTo>
                    <a:pt x="276" y="48"/>
                  </a:lnTo>
                  <a:lnTo>
                    <a:pt x="300" y="60"/>
                  </a:lnTo>
                  <a:lnTo>
                    <a:pt x="324" y="84"/>
                  </a:lnTo>
                  <a:lnTo>
                    <a:pt x="336" y="108"/>
                  </a:lnTo>
                  <a:lnTo>
                    <a:pt x="348" y="132"/>
                  </a:lnTo>
                  <a:lnTo>
                    <a:pt x="360" y="156"/>
                  </a:lnTo>
                  <a:lnTo>
                    <a:pt x="372" y="180"/>
                  </a:lnTo>
                  <a:lnTo>
                    <a:pt x="384" y="204"/>
                  </a:lnTo>
                  <a:lnTo>
                    <a:pt x="384" y="228"/>
                  </a:lnTo>
                  <a:lnTo>
                    <a:pt x="396" y="252"/>
                  </a:lnTo>
                  <a:lnTo>
                    <a:pt x="408" y="276"/>
                  </a:lnTo>
                  <a:lnTo>
                    <a:pt x="408" y="300"/>
                  </a:lnTo>
                  <a:lnTo>
                    <a:pt x="420" y="324"/>
                  </a:lnTo>
                  <a:lnTo>
                    <a:pt x="432" y="348"/>
                  </a:lnTo>
                  <a:lnTo>
                    <a:pt x="432" y="372"/>
                  </a:lnTo>
                  <a:lnTo>
                    <a:pt x="432" y="396"/>
                  </a:lnTo>
                  <a:lnTo>
                    <a:pt x="444" y="420"/>
                  </a:lnTo>
                  <a:lnTo>
                    <a:pt x="444" y="444"/>
                  </a:lnTo>
                  <a:lnTo>
                    <a:pt x="444" y="468"/>
                  </a:lnTo>
                  <a:lnTo>
                    <a:pt x="456" y="492"/>
                  </a:lnTo>
                  <a:lnTo>
                    <a:pt x="456" y="516"/>
                  </a:lnTo>
                  <a:lnTo>
                    <a:pt x="468" y="540"/>
                  </a:lnTo>
                  <a:lnTo>
                    <a:pt x="480" y="564"/>
                  </a:lnTo>
                  <a:lnTo>
                    <a:pt x="480" y="588"/>
                  </a:lnTo>
                  <a:lnTo>
                    <a:pt x="504" y="612"/>
                  </a:lnTo>
                  <a:lnTo>
                    <a:pt x="516" y="636"/>
                  </a:lnTo>
                  <a:lnTo>
                    <a:pt x="540" y="648"/>
                  </a:lnTo>
                  <a:lnTo>
                    <a:pt x="564" y="660"/>
                  </a:lnTo>
                  <a:lnTo>
                    <a:pt x="600" y="672"/>
                  </a:lnTo>
                  <a:lnTo>
                    <a:pt x="624" y="684"/>
                  </a:lnTo>
                  <a:lnTo>
                    <a:pt x="648" y="684"/>
                  </a:lnTo>
                  <a:lnTo>
                    <a:pt x="672" y="684"/>
                  </a:lnTo>
                  <a:lnTo>
                    <a:pt x="696" y="684"/>
                  </a:lnTo>
                  <a:lnTo>
                    <a:pt x="720" y="672"/>
                  </a:lnTo>
                  <a:lnTo>
                    <a:pt x="744" y="660"/>
                  </a:lnTo>
                  <a:lnTo>
                    <a:pt x="768" y="636"/>
                  </a:lnTo>
                  <a:lnTo>
                    <a:pt x="780" y="612"/>
                  </a:lnTo>
                  <a:lnTo>
                    <a:pt x="804" y="588"/>
                  </a:lnTo>
                  <a:lnTo>
                    <a:pt x="804" y="564"/>
                  </a:lnTo>
                  <a:lnTo>
                    <a:pt x="816" y="540"/>
                  </a:lnTo>
                  <a:lnTo>
                    <a:pt x="828" y="504"/>
                  </a:lnTo>
                  <a:lnTo>
                    <a:pt x="828" y="480"/>
                  </a:lnTo>
                  <a:lnTo>
                    <a:pt x="840" y="456"/>
                  </a:lnTo>
                  <a:lnTo>
                    <a:pt x="840" y="432"/>
                  </a:lnTo>
                  <a:lnTo>
                    <a:pt x="852" y="408"/>
                  </a:lnTo>
                  <a:lnTo>
                    <a:pt x="864" y="384"/>
                  </a:lnTo>
                  <a:lnTo>
                    <a:pt x="876" y="360"/>
                  </a:lnTo>
                  <a:lnTo>
                    <a:pt x="900" y="336"/>
                  </a:lnTo>
                  <a:lnTo>
                    <a:pt x="912" y="312"/>
                  </a:lnTo>
                  <a:lnTo>
                    <a:pt x="924" y="288"/>
                  </a:lnTo>
                  <a:lnTo>
                    <a:pt x="948" y="276"/>
                  </a:lnTo>
                  <a:lnTo>
                    <a:pt x="960" y="252"/>
                  </a:lnTo>
                  <a:lnTo>
                    <a:pt x="984" y="252"/>
                  </a:lnTo>
                  <a:lnTo>
                    <a:pt x="1008" y="240"/>
                  </a:lnTo>
                  <a:lnTo>
                    <a:pt x="1032" y="240"/>
                  </a:lnTo>
                  <a:lnTo>
                    <a:pt x="1056" y="240"/>
                  </a:lnTo>
                  <a:lnTo>
                    <a:pt x="1080" y="240"/>
                  </a:lnTo>
                  <a:lnTo>
                    <a:pt x="1104" y="252"/>
                  </a:lnTo>
                  <a:lnTo>
                    <a:pt x="1128" y="264"/>
                  </a:lnTo>
                  <a:lnTo>
                    <a:pt x="1152" y="276"/>
                  </a:lnTo>
                  <a:lnTo>
                    <a:pt x="1164" y="300"/>
                  </a:lnTo>
                  <a:lnTo>
                    <a:pt x="1176" y="324"/>
                  </a:lnTo>
                  <a:lnTo>
                    <a:pt x="1176" y="348"/>
                  </a:lnTo>
                  <a:lnTo>
                    <a:pt x="1188" y="372"/>
                  </a:lnTo>
                  <a:lnTo>
                    <a:pt x="1188" y="396"/>
                  </a:lnTo>
                  <a:lnTo>
                    <a:pt x="1188" y="420"/>
                  </a:lnTo>
                  <a:lnTo>
                    <a:pt x="1176" y="444"/>
                  </a:lnTo>
                  <a:lnTo>
                    <a:pt x="1164" y="468"/>
                  </a:lnTo>
                  <a:lnTo>
                    <a:pt x="1152" y="492"/>
                  </a:lnTo>
                  <a:lnTo>
                    <a:pt x="1140" y="516"/>
                  </a:lnTo>
                  <a:lnTo>
                    <a:pt x="1128" y="540"/>
                  </a:lnTo>
                  <a:lnTo>
                    <a:pt x="1116" y="564"/>
                  </a:lnTo>
                  <a:lnTo>
                    <a:pt x="1092" y="588"/>
                  </a:lnTo>
                  <a:lnTo>
                    <a:pt x="1080" y="612"/>
                  </a:lnTo>
                  <a:lnTo>
                    <a:pt x="1056" y="624"/>
                  </a:lnTo>
                  <a:lnTo>
                    <a:pt x="1044" y="660"/>
                  </a:lnTo>
                  <a:lnTo>
                    <a:pt x="1020" y="672"/>
                  </a:lnTo>
                  <a:lnTo>
                    <a:pt x="1020" y="696"/>
                  </a:lnTo>
                  <a:lnTo>
                    <a:pt x="996" y="720"/>
                  </a:lnTo>
                  <a:lnTo>
                    <a:pt x="984" y="744"/>
                  </a:lnTo>
                  <a:lnTo>
                    <a:pt x="960" y="768"/>
                  </a:lnTo>
                  <a:lnTo>
                    <a:pt x="948" y="792"/>
                  </a:lnTo>
                  <a:lnTo>
                    <a:pt x="936" y="816"/>
                  </a:lnTo>
                  <a:lnTo>
                    <a:pt x="924" y="840"/>
                  </a:lnTo>
                  <a:lnTo>
                    <a:pt x="912" y="864"/>
                  </a:lnTo>
                  <a:lnTo>
                    <a:pt x="900" y="888"/>
                  </a:lnTo>
                  <a:lnTo>
                    <a:pt x="900" y="912"/>
                  </a:lnTo>
                  <a:lnTo>
                    <a:pt x="888" y="936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8816" name="Rectangle 16"/>
            <p:cNvSpPr>
              <a:spLocks noChangeArrowheads="1"/>
            </p:cNvSpPr>
            <p:nvPr/>
          </p:nvSpPr>
          <p:spPr bwMode="auto">
            <a:xfrm>
              <a:off x="4573" y="3313"/>
              <a:ext cx="826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2400">
                  <a:solidFill>
                    <a:srgbClr val="008000"/>
                  </a:solidFill>
                  <a:latin typeface="Times" charset="0"/>
                </a:rPr>
                <a:t>PG</a:t>
              </a:r>
            </a:p>
          </p:txBody>
        </p:sp>
        <p:sp>
          <p:nvSpPr>
            <p:cNvPr id="588817" name="Freeform 17"/>
            <p:cNvSpPr>
              <a:spLocks/>
            </p:cNvSpPr>
            <p:nvPr/>
          </p:nvSpPr>
          <p:spPr bwMode="auto">
            <a:xfrm>
              <a:off x="2052" y="1656"/>
              <a:ext cx="169" cy="193"/>
            </a:xfrm>
            <a:custGeom>
              <a:avLst/>
              <a:gdLst>
                <a:gd name="T0" fmla="*/ 108 w 169"/>
                <a:gd name="T1" fmla="*/ 12 h 193"/>
                <a:gd name="T2" fmla="*/ 84 w 169"/>
                <a:gd name="T3" fmla="*/ 24 h 193"/>
                <a:gd name="T4" fmla="*/ 60 w 169"/>
                <a:gd name="T5" fmla="*/ 36 h 193"/>
                <a:gd name="T6" fmla="*/ 36 w 169"/>
                <a:gd name="T7" fmla="*/ 48 h 193"/>
                <a:gd name="T8" fmla="*/ 24 w 169"/>
                <a:gd name="T9" fmla="*/ 72 h 193"/>
                <a:gd name="T10" fmla="*/ 0 w 169"/>
                <a:gd name="T11" fmla="*/ 96 h 193"/>
                <a:gd name="T12" fmla="*/ 0 w 169"/>
                <a:gd name="T13" fmla="*/ 120 h 193"/>
                <a:gd name="T14" fmla="*/ 0 w 169"/>
                <a:gd name="T15" fmla="*/ 144 h 193"/>
                <a:gd name="T16" fmla="*/ 24 w 169"/>
                <a:gd name="T17" fmla="*/ 156 h 193"/>
                <a:gd name="T18" fmla="*/ 36 w 169"/>
                <a:gd name="T19" fmla="*/ 180 h 193"/>
                <a:gd name="T20" fmla="*/ 60 w 169"/>
                <a:gd name="T21" fmla="*/ 192 h 193"/>
                <a:gd name="T22" fmla="*/ 84 w 169"/>
                <a:gd name="T23" fmla="*/ 192 h 193"/>
                <a:gd name="T24" fmla="*/ 108 w 169"/>
                <a:gd name="T25" fmla="*/ 192 h 193"/>
                <a:gd name="T26" fmla="*/ 132 w 169"/>
                <a:gd name="T27" fmla="*/ 180 h 193"/>
                <a:gd name="T28" fmla="*/ 144 w 169"/>
                <a:gd name="T29" fmla="*/ 156 h 193"/>
                <a:gd name="T30" fmla="*/ 156 w 169"/>
                <a:gd name="T31" fmla="*/ 132 h 193"/>
                <a:gd name="T32" fmla="*/ 168 w 169"/>
                <a:gd name="T33" fmla="*/ 108 h 193"/>
                <a:gd name="T34" fmla="*/ 168 w 169"/>
                <a:gd name="T35" fmla="*/ 84 h 193"/>
                <a:gd name="T36" fmla="*/ 168 w 169"/>
                <a:gd name="T37" fmla="*/ 60 h 193"/>
                <a:gd name="T38" fmla="*/ 156 w 169"/>
                <a:gd name="T39" fmla="*/ 36 h 193"/>
                <a:gd name="T40" fmla="*/ 144 w 169"/>
                <a:gd name="T41" fmla="*/ 12 h 193"/>
                <a:gd name="T42" fmla="*/ 120 w 169"/>
                <a:gd name="T43" fmla="*/ 0 h 193"/>
                <a:gd name="T44" fmla="*/ 108 w 169"/>
                <a:gd name="T45" fmla="*/ 12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9" h="193">
                  <a:moveTo>
                    <a:pt x="108" y="12"/>
                  </a:moveTo>
                  <a:lnTo>
                    <a:pt x="84" y="24"/>
                  </a:lnTo>
                  <a:lnTo>
                    <a:pt x="60" y="36"/>
                  </a:lnTo>
                  <a:lnTo>
                    <a:pt x="36" y="48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0" y="144"/>
                  </a:lnTo>
                  <a:lnTo>
                    <a:pt x="24" y="156"/>
                  </a:lnTo>
                  <a:lnTo>
                    <a:pt x="36" y="180"/>
                  </a:lnTo>
                  <a:lnTo>
                    <a:pt x="60" y="192"/>
                  </a:lnTo>
                  <a:lnTo>
                    <a:pt x="84" y="192"/>
                  </a:lnTo>
                  <a:lnTo>
                    <a:pt x="108" y="192"/>
                  </a:lnTo>
                  <a:lnTo>
                    <a:pt x="132" y="180"/>
                  </a:lnTo>
                  <a:lnTo>
                    <a:pt x="144" y="156"/>
                  </a:lnTo>
                  <a:lnTo>
                    <a:pt x="156" y="132"/>
                  </a:lnTo>
                  <a:lnTo>
                    <a:pt x="168" y="108"/>
                  </a:lnTo>
                  <a:lnTo>
                    <a:pt x="168" y="84"/>
                  </a:lnTo>
                  <a:lnTo>
                    <a:pt x="168" y="60"/>
                  </a:lnTo>
                  <a:lnTo>
                    <a:pt x="156" y="36"/>
                  </a:lnTo>
                  <a:lnTo>
                    <a:pt x="144" y="12"/>
                  </a:lnTo>
                  <a:lnTo>
                    <a:pt x="120" y="0"/>
                  </a:lnTo>
                  <a:lnTo>
                    <a:pt x="108" y="12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8818" name="Freeform 18"/>
            <p:cNvSpPr>
              <a:spLocks/>
            </p:cNvSpPr>
            <p:nvPr/>
          </p:nvSpPr>
          <p:spPr bwMode="auto">
            <a:xfrm>
              <a:off x="1932" y="2100"/>
              <a:ext cx="277" cy="577"/>
            </a:xfrm>
            <a:custGeom>
              <a:avLst/>
              <a:gdLst>
                <a:gd name="T0" fmla="*/ 180 w 277"/>
                <a:gd name="T1" fmla="*/ 0 h 577"/>
                <a:gd name="T2" fmla="*/ 204 w 277"/>
                <a:gd name="T3" fmla="*/ 24 h 577"/>
                <a:gd name="T4" fmla="*/ 228 w 277"/>
                <a:gd name="T5" fmla="*/ 36 h 577"/>
                <a:gd name="T6" fmla="*/ 240 w 277"/>
                <a:gd name="T7" fmla="*/ 60 h 577"/>
                <a:gd name="T8" fmla="*/ 264 w 277"/>
                <a:gd name="T9" fmla="*/ 84 h 577"/>
                <a:gd name="T10" fmla="*/ 276 w 277"/>
                <a:gd name="T11" fmla="*/ 108 h 577"/>
                <a:gd name="T12" fmla="*/ 276 w 277"/>
                <a:gd name="T13" fmla="*/ 132 h 577"/>
                <a:gd name="T14" fmla="*/ 276 w 277"/>
                <a:gd name="T15" fmla="*/ 156 h 577"/>
                <a:gd name="T16" fmla="*/ 276 w 277"/>
                <a:gd name="T17" fmla="*/ 180 h 577"/>
                <a:gd name="T18" fmla="*/ 276 w 277"/>
                <a:gd name="T19" fmla="*/ 204 h 577"/>
                <a:gd name="T20" fmla="*/ 276 w 277"/>
                <a:gd name="T21" fmla="*/ 228 h 577"/>
                <a:gd name="T22" fmla="*/ 276 w 277"/>
                <a:gd name="T23" fmla="*/ 252 h 577"/>
                <a:gd name="T24" fmla="*/ 276 w 277"/>
                <a:gd name="T25" fmla="*/ 276 h 577"/>
                <a:gd name="T26" fmla="*/ 276 w 277"/>
                <a:gd name="T27" fmla="*/ 300 h 577"/>
                <a:gd name="T28" fmla="*/ 264 w 277"/>
                <a:gd name="T29" fmla="*/ 324 h 577"/>
                <a:gd name="T30" fmla="*/ 264 w 277"/>
                <a:gd name="T31" fmla="*/ 348 h 577"/>
                <a:gd name="T32" fmla="*/ 252 w 277"/>
                <a:gd name="T33" fmla="*/ 372 h 577"/>
                <a:gd name="T34" fmla="*/ 240 w 277"/>
                <a:gd name="T35" fmla="*/ 396 h 577"/>
                <a:gd name="T36" fmla="*/ 216 w 277"/>
                <a:gd name="T37" fmla="*/ 420 h 577"/>
                <a:gd name="T38" fmla="*/ 204 w 277"/>
                <a:gd name="T39" fmla="*/ 444 h 577"/>
                <a:gd name="T40" fmla="*/ 192 w 277"/>
                <a:gd name="T41" fmla="*/ 468 h 577"/>
                <a:gd name="T42" fmla="*/ 168 w 277"/>
                <a:gd name="T43" fmla="*/ 480 h 577"/>
                <a:gd name="T44" fmla="*/ 168 w 277"/>
                <a:gd name="T45" fmla="*/ 504 h 577"/>
                <a:gd name="T46" fmla="*/ 144 w 277"/>
                <a:gd name="T47" fmla="*/ 516 h 577"/>
                <a:gd name="T48" fmla="*/ 132 w 277"/>
                <a:gd name="T49" fmla="*/ 540 h 577"/>
                <a:gd name="T50" fmla="*/ 108 w 277"/>
                <a:gd name="T51" fmla="*/ 552 h 577"/>
                <a:gd name="T52" fmla="*/ 96 w 277"/>
                <a:gd name="T53" fmla="*/ 576 h 577"/>
                <a:gd name="T54" fmla="*/ 72 w 277"/>
                <a:gd name="T55" fmla="*/ 576 h 577"/>
                <a:gd name="T56" fmla="*/ 48 w 277"/>
                <a:gd name="T57" fmla="*/ 576 h 577"/>
                <a:gd name="T58" fmla="*/ 12 w 277"/>
                <a:gd name="T59" fmla="*/ 552 h 577"/>
                <a:gd name="T60" fmla="*/ 12 w 277"/>
                <a:gd name="T61" fmla="*/ 528 h 577"/>
                <a:gd name="T62" fmla="*/ 0 w 277"/>
                <a:gd name="T63" fmla="*/ 504 h 577"/>
                <a:gd name="T64" fmla="*/ 12 w 277"/>
                <a:gd name="T65" fmla="*/ 480 h 577"/>
                <a:gd name="T66" fmla="*/ 24 w 277"/>
                <a:gd name="T67" fmla="*/ 456 h 577"/>
                <a:gd name="T68" fmla="*/ 24 w 277"/>
                <a:gd name="T69" fmla="*/ 432 h 577"/>
                <a:gd name="T70" fmla="*/ 48 w 277"/>
                <a:gd name="T71" fmla="*/ 420 h 577"/>
                <a:gd name="T72" fmla="*/ 60 w 277"/>
                <a:gd name="T73" fmla="*/ 396 h 577"/>
                <a:gd name="T74" fmla="*/ 72 w 277"/>
                <a:gd name="T75" fmla="*/ 372 h 577"/>
                <a:gd name="T76" fmla="*/ 96 w 277"/>
                <a:gd name="T77" fmla="*/ 360 h 577"/>
                <a:gd name="T78" fmla="*/ 96 w 277"/>
                <a:gd name="T79" fmla="*/ 336 h 577"/>
                <a:gd name="T80" fmla="*/ 120 w 277"/>
                <a:gd name="T81" fmla="*/ 312 h 577"/>
                <a:gd name="T82" fmla="*/ 132 w 277"/>
                <a:gd name="T83" fmla="*/ 276 h 577"/>
                <a:gd name="T84" fmla="*/ 144 w 277"/>
                <a:gd name="T85" fmla="*/ 252 h 577"/>
                <a:gd name="T86" fmla="*/ 156 w 277"/>
                <a:gd name="T87" fmla="*/ 228 h 577"/>
                <a:gd name="T88" fmla="*/ 168 w 277"/>
                <a:gd name="T89" fmla="*/ 204 h 577"/>
                <a:gd name="T90" fmla="*/ 180 w 277"/>
                <a:gd name="T91" fmla="*/ 180 h 577"/>
                <a:gd name="T92" fmla="*/ 180 w 277"/>
                <a:gd name="T93" fmla="*/ 156 h 577"/>
                <a:gd name="T94" fmla="*/ 180 w 277"/>
                <a:gd name="T95" fmla="*/ 132 h 577"/>
                <a:gd name="T96" fmla="*/ 180 w 277"/>
                <a:gd name="T97" fmla="*/ 108 h 577"/>
                <a:gd name="T98" fmla="*/ 180 w 277"/>
                <a:gd name="T99" fmla="*/ 84 h 577"/>
                <a:gd name="T100" fmla="*/ 180 w 277"/>
                <a:gd name="T101" fmla="*/ 60 h 577"/>
                <a:gd name="T102" fmla="*/ 180 w 277"/>
                <a:gd name="T103" fmla="*/ 36 h 577"/>
                <a:gd name="T104" fmla="*/ 180 w 277"/>
                <a:gd name="T105" fmla="*/ 12 h 577"/>
                <a:gd name="T106" fmla="*/ 204 w 277"/>
                <a:gd name="T107" fmla="*/ 0 h 577"/>
                <a:gd name="T108" fmla="*/ 180 w 277"/>
                <a:gd name="T109" fmla="*/ 0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7" h="577">
                  <a:moveTo>
                    <a:pt x="180" y="0"/>
                  </a:moveTo>
                  <a:lnTo>
                    <a:pt x="204" y="24"/>
                  </a:lnTo>
                  <a:lnTo>
                    <a:pt x="228" y="36"/>
                  </a:lnTo>
                  <a:lnTo>
                    <a:pt x="240" y="60"/>
                  </a:lnTo>
                  <a:lnTo>
                    <a:pt x="264" y="84"/>
                  </a:lnTo>
                  <a:lnTo>
                    <a:pt x="276" y="108"/>
                  </a:lnTo>
                  <a:lnTo>
                    <a:pt x="276" y="132"/>
                  </a:lnTo>
                  <a:lnTo>
                    <a:pt x="276" y="156"/>
                  </a:lnTo>
                  <a:lnTo>
                    <a:pt x="276" y="180"/>
                  </a:lnTo>
                  <a:lnTo>
                    <a:pt x="276" y="204"/>
                  </a:lnTo>
                  <a:lnTo>
                    <a:pt x="276" y="228"/>
                  </a:lnTo>
                  <a:lnTo>
                    <a:pt x="276" y="252"/>
                  </a:lnTo>
                  <a:lnTo>
                    <a:pt x="276" y="276"/>
                  </a:lnTo>
                  <a:lnTo>
                    <a:pt x="276" y="300"/>
                  </a:lnTo>
                  <a:lnTo>
                    <a:pt x="264" y="324"/>
                  </a:lnTo>
                  <a:lnTo>
                    <a:pt x="264" y="348"/>
                  </a:lnTo>
                  <a:lnTo>
                    <a:pt x="252" y="372"/>
                  </a:lnTo>
                  <a:lnTo>
                    <a:pt x="240" y="396"/>
                  </a:lnTo>
                  <a:lnTo>
                    <a:pt x="216" y="420"/>
                  </a:lnTo>
                  <a:lnTo>
                    <a:pt x="204" y="444"/>
                  </a:lnTo>
                  <a:lnTo>
                    <a:pt x="192" y="468"/>
                  </a:lnTo>
                  <a:lnTo>
                    <a:pt x="168" y="480"/>
                  </a:lnTo>
                  <a:lnTo>
                    <a:pt x="168" y="504"/>
                  </a:lnTo>
                  <a:lnTo>
                    <a:pt x="144" y="516"/>
                  </a:lnTo>
                  <a:lnTo>
                    <a:pt x="132" y="540"/>
                  </a:lnTo>
                  <a:lnTo>
                    <a:pt x="108" y="552"/>
                  </a:lnTo>
                  <a:lnTo>
                    <a:pt x="96" y="576"/>
                  </a:lnTo>
                  <a:lnTo>
                    <a:pt x="72" y="576"/>
                  </a:lnTo>
                  <a:lnTo>
                    <a:pt x="48" y="576"/>
                  </a:lnTo>
                  <a:lnTo>
                    <a:pt x="12" y="552"/>
                  </a:lnTo>
                  <a:lnTo>
                    <a:pt x="12" y="528"/>
                  </a:lnTo>
                  <a:lnTo>
                    <a:pt x="0" y="504"/>
                  </a:lnTo>
                  <a:lnTo>
                    <a:pt x="12" y="480"/>
                  </a:lnTo>
                  <a:lnTo>
                    <a:pt x="24" y="456"/>
                  </a:lnTo>
                  <a:lnTo>
                    <a:pt x="24" y="432"/>
                  </a:lnTo>
                  <a:lnTo>
                    <a:pt x="48" y="420"/>
                  </a:lnTo>
                  <a:lnTo>
                    <a:pt x="60" y="396"/>
                  </a:lnTo>
                  <a:lnTo>
                    <a:pt x="72" y="372"/>
                  </a:lnTo>
                  <a:lnTo>
                    <a:pt x="96" y="360"/>
                  </a:lnTo>
                  <a:lnTo>
                    <a:pt x="96" y="336"/>
                  </a:lnTo>
                  <a:lnTo>
                    <a:pt x="120" y="312"/>
                  </a:lnTo>
                  <a:lnTo>
                    <a:pt x="132" y="276"/>
                  </a:lnTo>
                  <a:lnTo>
                    <a:pt x="144" y="252"/>
                  </a:lnTo>
                  <a:lnTo>
                    <a:pt x="156" y="228"/>
                  </a:lnTo>
                  <a:lnTo>
                    <a:pt x="168" y="204"/>
                  </a:lnTo>
                  <a:lnTo>
                    <a:pt x="180" y="180"/>
                  </a:lnTo>
                  <a:lnTo>
                    <a:pt x="180" y="156"/>
                  </a:lnTo>
                  <a:lnTo>
                    <a:pt x="180" y="132"/>
                  </a:lnTo>
                  <a:lnTo>
                    <a:pt x="180" y="108"/>
                  </a:lnTo>
                  <a:lnTo>
                    <a:pt x="180" y="84"/>
                  </a:lnTo>
                  <a:lnTo>
                    <a:pt x="180" y="60"/>
                  </a:lnTo>
                  <a:lnTo>
                    <a:pt x="180" y="36"/>
                  </a:lnTo>
                  <a:lnTo>
                    <a:pt x="180" y="12"/>
                  </a:lnTo>
                  <a:lnTo>
                    <a:pt x="204" y="0"/>
                  </a:lnTo>
                  <a:lnTo>
                    <a:pt x="180" y="0"/>
                  </a:lnTo>
                </a:path>
              </a:pathLst>
            </a:custGeom>
            <a:noFill/>
            <a:ln w="25400" cap="rnd" cmpd="sng">
              <a:solidFill>
                <a:srgbClr val="00AE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8819" name="Freeform 19"/>
            <p:cNvSpPr>
              <a:spLocks/>
            </p:cNvSpPr>
            <p:nvPr/>
          </p:nvSpPr>
          <p:spPr bwMode="auto">
            <a:xfrm>
              <a:off x="2100" y="1848"/>
              <a:ext cx="37" cy="265"/>
            </a:xfrm>
            <a:custGeom>
              <a:avLst/>
              <a:gdLst>
                <a:gd name="T0" fmla="*/ 12 w 37"/>
                <a:gd name="T1" fmla="*/ 12 h 265"/>
                <a:gd name="T2" fmla="*/ 36 w 37"/>
                <a:gd name="T3" fmla="*/ 0 h 265"/>
                <a:gd name="T4" fmla="*/ 36 w 37"/>
                <a:gd name="T5" fmla="*/ 24 h 265"/>
                <a:gd name="T6" fmla="*/ 36 w 37"/>
                <a:gd name="T7" fmla="*/ 48 h 265"/>
                <a:gd name="T8" fmla="*/ 36 w 37"/>
                <a:gd name="T9" fmla="*/ 72 h 265"/>
                <a:gd name="T10" fmla="*/ 36 w 37"/>
                <a:gd name="T11" fmla="*/ 96 h 265"/>
                <a:gd name="T12" fmla="*/ 24 w 37"/>
                <a:gd name="T13" fmla="*/ 120 h 265"/>
                <a:gd name="T14" fmla="*/ 12 w 37"/>
                <a:gd name="T15" fmla="*/ 144 h 265"/>
                <a:gd name="T16" fmla="*/ 0 w 37"/>
                <a:gd name="T17" fmla="*/ 168 h 265"/>
                <a:gd name="T18" fmla="*/ 0 w 37"/>
                <a:gd name="T19" fmla="*/ 192 h 265"/>
                <a:gd name="T20" fmla="*/ 0 w 37"/>
                <a:gd name="T21" fmla="*/ 216 h 265"/>
                <a:gd name="T22" fmla="*/ 0 w 37"/>
                <a:gd name="T23" fmla="*/ 240 h 265"/>
                <a:gd name="T24" fmla="*/ 12 w 37"/>
                <a:gd name="T25" fmla="*/ 264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265">
                  <a:moveTo>
                    <a:pt x="12" y="12"/>
                  </a:moveTo>
                  <a:lnTo>
                    <a:pt x="36" y="0"/>
                  </a:lnTo>
                  <a:lnTo>
                    <a:pt x="36" y="24"/>
                  </a:lnTo>
                  <a:lnTo>
                    <a:pt x="36" y="48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24" y="120"/>
                  </a:lnTo>
                  <a:lnTo>
                    <a:pt x="12" y="144"/>
                  </a:lnTo>
                  <a:lnTo>
                    <a:pt x="0" y="168"/>
                  </a:lnTo>
                  <a:lnTo>
                    <a:pt x="0" y="192"/>
                  </a:lnTo>
                  <a:lnTo>
                    <a:pt x="0" y="216"/>
                  </a:lnTo>
                  <a:lnTo>
                    <a:pt x="0" y="240"/>
                  </a:lnTo>
                  <a:lnTo>
                    <a:pt x="12" y="264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8820" name="Rectangle 20"/>
            <p:cNvSpPr>
              <a:spLocks noChangeArrowheads="1"/>
            </p:cNvSpPr>
            <p:nvPr/>
          </p:nvSpPr>
          <p:spPr bwMode="auto">
            <a:xfrm>
              <a:off x="2173" y="1501"/>
              <a:ext cx="802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2400">
                  <a:solidFill>
                    <a:srgbClr val="022380"/>
                  </a:solidFill>
                  <a:latin typeface="Times" charset="0"/>
                </a:rPr>
                <a:t>SG</a:t>
              </a:r>
            </a:p>
          </p:txBody>
        </p:sp>
        <p:sp>
          <p:nvSpPr>
            <p:cNvPr id="588821" name="Rectangle 21"/>
            <p:cNvSpPr>
              <a:spLocks noChangeArrowheads="1"/>
            </p:cNvSpPr>
            <p:nvPr/>
          </p:nvSpPr>
          <p:spPr bwMode="auto">
            <a:xfrm>
              <a:off x="1585" y="3553"/>
              <a:ext cx="442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2400">
                  <a:solidFill>
                    <a:srgbClr val="008000"/>
                  </a:solidFill>
                  <a:latin typeface="Times" charset="0"/>
                </a:rPr>
                <a:t>RS</a:t>
              </a:r>
            </a:p>
          </p:txBody>
        </p:sp>
        <p:sp>
          <p:nvSpPr>
            <p:cNvPr id="588822" name="Rectangle 22"/>
            <p:cNvSpPr>
              <a:spLocks noChangeArrowheads="1"/>
            </p:cNvSpPr>
            <p:nvPr/>
          </p:nvSpPr>
          <p:spPr bwMode="auto">
            <a:xfrm>
              <a:off x="1273" y="625"/>
              <a:ext cx="526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2400">
                  <a:solidFill>
                    <a:srgbClr val="008000"/>
                  </a:solidFill>
                  <a:latin typeface="Times" charset="0"/>
                </a:rPr>
                <a:t>MS</a:t>
              </a:r>
            </a:p>
          </p:txBody>
        </p:sp>
        <p:sp>
          <p:nvSpPr>
            <p:cNvPr id="588823" name="Rectangle 23"/>
            <p:cNvSpPr>
              <a:spLocks noChangeArrowheads="1"/>
            </p:cNvSpPr>
            <p:nvPr/>
          </p:nvSpPr>
          <p:spPr bwMode="auto">
            <a:xfrm>
              <a:off x="1944" y="2760"/>
              <a:ext cx="105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24" name="Line 24"/>
            <p:cNvSpPr>
              <a:spLocks noChangeShapeType="1"/>
            </p:cNvSpPr>
            <p:nvPr/>
          </p:nvSpPr>
          <p:spPr bwMode="auto">
            <a:xfrm>
              <a:off x="1100" y="2208"/>
              <a:ext cx="4124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25" name="Line 25"/>
            <p:cNvSpPr>
              <a:spLocks noChangeShapeType="1"/>
            </p:cNvSpPr>
            <p:nvPr/>
          </p:nvSpPr>
          <p:spPr bwMode="auto">
            <a:xfrm>
              <a:off x="3144" y="620"/>
              <a:ext cx="0" cy="3152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26" name="Rectangle 26"/>
            <p:cNvSpPr>
              <a:spLocks noChangeArrowheads="1"/>
            </p:cNvSpPr>
            <p:nvPr/>
          </p:nvSpPr>
          <p:spPr bwMode="auto">
            <a:xfrm>
              <a:off x="1646" y="2276"/>
              <a:ext cx="1090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2400">
                  <a:solidFill>
                    <a:srgbClr val="008000"/>
                  </a:solidFill>
                  <a:latin typeface="Times" charset="0"/>
                </a:rPr>
                <a:t>DS</a:t>
              </a:r>
            </a:p>
          </p:txBody>
        </p:sp>
        <p:sp>
          <p:nvSpPr>
            <p:cNvPr id="588827" name="Oval 27"/>
            <p:cNvSpPr>
              <a:spLocks noChangeArrowheads="1"/>
            </p:cNvSpPr>
            <p:nvPr/>
          </p:nvSpPr>
          <p:spPr bwMode="auto">
            <a:xfrm>
              <a:off x="4243" y="2840"/>
              <a:ext cx="122" cy="118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28" name="Rectangle 28"/>
            <p:cNvSpPr>
              <a:spLocks noChangeArrowheads="1"/>
            </p:cNvSpPr>
            <p:nvPr/>
          </p:nvSpPr>
          <p:spPr bwMode="auto">
            <a:xfrm>
              <a:off x="2571" y="709"/>
              <a:ext cx="512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29" name="Rectangle 29"/>
            <p:cNvSpPr>
              <a:spLocks noChangeArrowheads="1"/>
            </p:cNvSpPr>
            <p:nvPr/>
          </p:nvSpPr>
          <p:spPr bwMode="auto">
            <a:xfrm>
              <a:off x="4344" y="2769"/>
              <a:ext cx="52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2400">
                  <a:solidFill>
                    <a:schemeClr val="accent1"/>
                  </a:solidFill>
                  <a:latin typeface="Times" charset="0"/>
                </a:rPr>
                <a:t>U</a:t>
              </a:r>
              <a:endParaRPr lang="en-US" sz="2400">
                <a:solidFill>
                  <a:srgbClr val="008000"/>
                </a:solidFill>
                <a:latin typeface="Times" charset="0"/>
              </a:endParaRPr>
            </a:p>
          </p:txBody>
        </p:sp>
        <p:sp>
          <p:nvSpPr>
            <p:cNvPr id="588830" name="Rectangle 30"/>
            <p:cNvSpPr>
              <a:spLocks noChangeArrowheads="1"/>
            </p:cNvSpPr>
            <p:nvPr/>
          </p:nvSpPr>
          <p:spPr bwMode="auto">
            <a:xfrm>
              <a:off x="1942" y="1618"/>
              <a:ext cx="253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400">
                  <a:solidFill>
                    <a:srgbClr val="008000"/>
                  </a:solidFill>
                  <a:latin typeface="Times" charset="0"/>
                </a:rPr>
                <a:t>C</a:t>
              </a:r>
            </a:p>
          </p:txBody>
        </p:sp>
        <p:sp>
          <p:nvSpPr>
            <p:cNvPr id="588831" name="Oval 31"/>
            <p:cNvSpPr>
              <a:spLocks noChangeArrowheads="1"/>
            </p:cNvSpPr>
            <p:nvPr/>
          </p:nvSpPr>
          <p:spPr bwMode="auto">
            <a:xfrm>
              <a:off x="1874" y="2038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32" name="Rectangle 32"/>
            <p:cNvSpPr>
              <a:spLocks noChangeArrowheads="1"/>
            </p:cNvSpPr>
            <p:nvPr/>
          </p:nvSpPr>
          <p:spPr bwMode="auto">
            <a:xfrm>
              <a:off x="1718" y="1939"/>
              <a:ext cx="210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0080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400">
                  <a:solidFill>
                    <a:srgbClr val="008000"/>
                  </a:solidFill>
                  <a:latin typeface="Times" charset="0"/>
                </a:rPr>
                <a:t>J</a:t>
              </a:r>
            </a:p>
          </p:txBody>
        </p:sp>
        <p:sp>
          <p:nvSpPr>
            <p:cNvPr id="588833" name="Oval 33"/>
            <p:cNvSpPr>
              <a:spLocks noChangeArrowheads="1"/>
            </p:cNvSpPr>
            <p:nvPr/>
          </p:nvSpPr>
          <p:spPr bwMode="auto">
            <a:xfrm>
              <a:off x="2215" y="2017"/>
              <a:ext cx="122" cy="118"/>
            </a:xfrm>
            <a:prstGeom prst="ellips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8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34" name="Oval 34"/>
            <p:cNvSpPr>
              <a:spLocks noChangeArrowheads="1"/>
            </p:cNvSpPr>
            <p:nvPr/>
          </p:nvSpPr>
          <p:spPr bwMode="auto">
            <a:xfrm>
              <a:off x="1831" y="2881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35" name="Rectangle 35"/>
            <p:cNvSpPr>
              <a:spLocks noChangeArrowheads="1"/>
            </p:cNvSpPr>
            <p:nvPr/>
          </p:nvSpPr>
          <p:spPr bwMode="auto">
            <a:xfrm>
              <a:off x="1932" y="2804"/>
              <a:ext cx="391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400">
                  <a:solidFill>
                    <a:srgbClr val="008000"/>
                  </a:solidFill>
                  <a:latin typeface="Times" charset="0"/>
                </a:rPr>
                <a:t>KB</a:t>
              </a:r>
            </a:p>
          </p:txBody>
        </p:sp>
        <p:sp>
          <p:nvSpPr>
            <p:cNvPr id="588836" name="Oval 36"/>
            <p:cNvSpPr>
              <a:spLocks noChangeArrowheads="1"/>
            </p:cNvSpPr>
            <p:nvPr/>
          </p:nvSpPr>
          <p:spPr bwMode="auto">
            <a:xfrm>
              <a:off x="1885" y="3330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37" name="Rectangle 37"/>
            <p:cNvSpPr>
              <a:spLocks noChangeArrowheads="1"/>
            </p:cNvSpPr>
            <p:nvPr/>
          </p:nvSpPr>
          <p:spPr bwMode="auto">
            <a:xfrm>
              <a:off x="2003" y="3253"/>
              <a:ext cx="402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400">
                  <a:solidFill>
                    <a:srgbClr val="008000"/>
                  </a:solidFill>
                  <a:latin typeface="Times" charset="0"/>
                </a:rPr>
                <a:t>MS</a:t>
              </a:r>
            </a:p>
          </p:txBody>
        </p:sp>
        <p:sp>
          <p:nvSpPr>
            <p:cNvPr id="588838" name="Oval 38"/>
            <p:cNvSpPr>
              <a:spLocks noChangeArrowheads="1"/>
            </p:cNvSpPr>
            <p:nvPr/>
          </p:nvSpPr>
          <p:spPr bwMode="auto">
            <a:xfrm>
              <a:off x="1053" y="2637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39" name="Rectangle 39"/>
            <p:cNvSpPr>
              <a:spLocks noChangeArrowheads="1"/>
            </p:cNvSpPr>
            <p:nvPr/>
          </p:nvSpPr>
          <p:spPr bwMode="auto">
            <a:xfrm>
              <a:off x="1140" y="2571"/>
              <a:ext cx="242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0080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400">
                  <a:solidFill>
                    <a:srgbClr val="008000"/>
                  </a:solidFill>
                  <a:latin typeface="Times" charset="0"/>
                </a:rPr>
                <a:t>E</a:t>
              </a:r>
            </a:p>
          </p:txBody>
        </p:sp>
        <p:sp>
          <p:nvSpPr>
            <p:cNvPr id="588840" name="Rectangle 40"/>
            <p:cNvSpPr>
              <a:spLocks noChangeArrowheads="1"/>
            </p:cNvSpPr>
            <p:nvPr/>
          </p:nvSpPr>
          <p:spPr bwMode="auto">
            <a:xfrm>
              <a:off x="2363" y="1939"/>
              <a:ext cx="434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400">
                  <a:solidFill>
                    <a:srgbClr val="022380"/>
                  </a:solidFill>
                  <a:latin typeface="Times" charset="0"/>
                </a:rPr>
                <a:t>MN</a:t>
              </a:r>
            </a:p>
          </p:txBody>
        </p:sp>
        <p:sp>
          <p:nvSpPr>
            <p:cNvPr id="588841" name="Oval 41"/>
            <p:cNvSpPr>
              <a:spLocks noChangeArrowheads="1"/>
            </p:cNvSpPr>
            <p:nvPr/>
          </p:nvSpPr>
          <p:spPr bwMode="auto">
            <a:xfrm>
              <a:off x="1776" y="2640"/>
              <a:ext cx="672" cy="624"/>
            </a:xfrm>
            <a:prstGeom prst="ellips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/>
            </a:ln>
            <a:effectLst>
              <a:outerShdw blurRad="63500" dist="109250" dir="2132261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42" name="Rectangle 42"/>
            <p:cNvSpPr>
              <a:spLocks noChangeArrowheads="1"/>
            </p:cNvSpPr>
            <p:nvPr/>
          </p:nvSpPr>
          <p:spPr bwMode="auto">
            <a:xfrm>
              <a:off x="3673" y="1817"/>
              <a:ext cx="52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4729B7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2400">
                  <a:solidFill>
                    <a:schemeClr val="accent1"/>
                  </a:solidFill>
                  <a:latin typeface="Times" charset="0"/>
                </a:rPr>
                <a:t>B</a:t>
              </a:r>
            </a:p>
          </p:txBody>
        </p:sp>
        <p:sp>
          <p:nvSpPr>
            <p:cNvPr id="588843" name="Oval 43"/>
            <p:cNvSpPr>
              <a:spLocks noChangeArrowheads="1"/>
            </p:cNvSpPr>
            <p:nvPr/>
          </p:nvSpPr>
          <p:spPr bwMode="auto">
            <a:xfrm>
              <a:off x="3592" y="1911"/>
              <a:ext cx="122" cy="11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AE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44" name="Rectangle 44"/>
            <p:cNvSpPr>
              <a:spLocks noChangeArrowheads="1"/>
            </p:cNvSpPr>
            <p:nvPr/>
          </p:nvSpPr>
          <p:spPr bwMode="auto">
            <a:xfrm>
              <a:off x="3457" y="1141"/>
              <a:ext cx="52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331B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2400">
                  <a:solidFill>
                    <a:srgbClr val="0331B3"/>
                  </a:solidFill>
                  <a:latin typeface="Times" charset="0"/>
                </a:rPr>
                <a:t>H</a:t>
              </a:r>
            </a:p>
          </p:txBody>
        </p:sp>
        <p:sp>
          <p:nvSpPr>
            <p:cNvPr id="588845" name="Oval 45"/>
            <p:cNvSpPr>
              <a:spLocks noChangeArrowheads="1"/>
            </p:cNvSpPr>
            <p:nvPr/>
          </p:nvSpPr>
          <p:spPr bwMode="auto">
            <a:xfrm>
              <a:off x="3347" y="1249"/>
              <a:ext cx="122" cy="118"/>
            </a:xfrm>
            <a:prstGeom prst="ellipse">
              <a:avLst/>
            </a:prstGeom>
            <a:solidFill>
              <a:srgbClr val="0331B3"/>
            </a:solidFill>
            <a:ln w="25400">
              <a:solidFill>
                <a:srgbClr val="0331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46" name="Rectangle 46"/>
            <p:cNvSpPr>
              <a:spLocks noChangeArrowheads="1"/>
            </p:cNvSpPr>
            <p:nvPr/>
          </p:nvSpPr>
          <p:spPr bwMode="auto">
            <a:xfrm>
              <a:off x="4465" y="961"/>
              <a:ext cx="814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331B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2400">
                  <a:solidFill>
                    <a:srgbClr val="0331B3"/>
                  </a:solidFill>
                  <a:latin typeface="Times" charset="0"/>
                </a:rPr>
                <a:t>N(A)</a:t>
              </a:r>
            </a:p>
          </p:txBody>
        </p:sp>
        <p:sp>
          <p:nvSpPr>
            <p:cNvPr id="588847" name="Oval 47"/>
            <p:cNvSpPr>
              <a:spLocks noChangeArrowheads="1"/>
            </p:cNvSpPr>
            <p:nvPr/>
          </p:nvSpPr>
          <p:spPr bwMode="auto">
            <a:xfrm>
              <a:off x="4360" y="1036"/>
              <a:ext cx="122" cy="118"/>
            </a:xfrm>
            <a:prstGeom prst="ellipse">
              <a:avLst/>
            </a:prstGeom>
            <a:solidFill>
              <a:srgbClr val="0331B3"/>
            </a:solidFill>
            <a:ln w="25400">
              <a:solidFill>
                <a:srgbClr val="0331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48" name="Oval 48"/>
            <p:cNvSpPr>
              <a:spLocks noChangeArrowheads="1"/>
            </p:cNvSpPr>
            <p:nvPr/>
          </p:nvSpPr>
          <p:spPr bwMode="auto">
            <a:xfrm>
              <a:off x="1810" y="1729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49" name="Freeform 49"/>
            <p:cNvSpPr>
              <a:spLocks/>
            </p:cNvSpPr>
            <p:nvPr/>
          </p:nvSpPr>
          <p:spPr bwMode="auto">
            <a:xfrm>
              <a:off x="1767" y="798"/>
              <a:ext cx="575" cy="2120"/>
            </a:xfrm>
            <a:custGeom>
              <a:avLst/>
              <a:gdLst>
                <a:gd name="T0" fmla="*/ 147 w 575"/>
                <a:gd name="T1" fmla="*/ 2120 h 2120"/>
                <a:gd name="T2" fmla="*/ 100 w 575"/>
                <a:gd name="T3" fmla="*/ 2049 h 2120"/>
                <a:gd name="T4" fmla="*/ 84 w 575"/>
                <a:gd name="T5" fmla="*/ 2002 h 2120"/>
                <a:gd name="T6" fmla="*/ 68 w 575"/>
                <a:gd name="T7" fmla="*/ 1971 h 2120"/>
                <a:gd name="T8" fmla="*/ 53 w 575"/>
                <a:gd name="T9" fmla="*/ 1908 h 2120"/>
                <a:gd name="T10" fmla="*/ 45 w 575"/>
                <a:gd name="T11" fmla="*/ 1877 h 2120"/>
                <a:gd name="T12" fmla="*/ 92 w 575"/>
                <a:gd name="T13" fmla="*/ 1257 h 2120"/>
                <a:gd name="T14" fmla="*/ 162 w 575"/>
                <a:gd name="T15" fmla="*/ 1069 h 2120"/>
                <a:gd name="T16" fmla="*/ 257 w 575"/>
                <a:gd name="T17" fmla="*/ 888 h 2120"/>
                <a:gd name="T18" fmla="*/ 312 w 575"/>
                <a:gd name="T19" fmla="*/ 818 h 2120"/>
                <a:gd name="T20" fmla="*/ 390 w 575"/>
                <a:gd name="T21" fmla="*/ 669 h 2120"/>
                <a:gd name="T22" fmla="*/ 437 w 575"/>
                <a:gd name="T23" fmla="*/ 575 h 2120"/>
                <a:gd name="T24" fmla="*/ 500 w 575"/>
                <a:gd name="T25" fmla="*/ 410 h 2120"/>
                <a:gd name="T26" fmla="*/ 531 w 575"/>
                <a:gd name="T27" fmla="*/ 300 h 2120"/>
                <a:gd name="T28" fmla="*/ 555 w 575"/>
                <a:gd name="T29" fmla="*/ 182 h 2120"/>
                <a:gd name="T30" fmla="*/ 492 w 575"/>
                <a:gd name="T31" fmla="*/ 2 h 2120"/>
                <a:gd name="T32" fmla="*/ 437 w 575"/>
                <a:gd name="T33" fmla="*/ 2 h 2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5" h="2120">
                  <a:moveTo>
                    <a:pt x="147" y="2120"/>
                  </a:moveTo>
                  <a:cubicBezTo>
                    <a:pt x="131" y="2096"/>
                    <a:pt x="111" y="2075"/>
                    <a:pt x="100" y="2049"/>
                  </a:cubicBezTo>
                  <a:cubicBezTo>
                    <a:pt x="93" y="2033"/>
                    <a:pt x="91" y="2016"/>
                    <a:pt x="84" y="2002"/>
                  </a:cubicBezTo>
                  <a:cubicBezTo>
                    <a:pt x="78" y="1991"/>
                    <a:pt x="73" y="1981"/>
                    <a:pt x="68" y="1971"/>
                  </a:cubicBezTo>
                  <a:cubicBezTo>
                    <a:pt x="63" y="1950"/>
                    <a:pt x="58" y="1928"/>
                    <a:pt x="53" y="1908"/>
                  </a:cubicBezTo>
                  <a:cubicBezTo>
                    <a:pt x="50" y="1897"/>
                    <a:pt x="45" y="1877"/>
                    <a:pt x="45" y="1877"/>
                  </a:cubicBezTo>
                  <a:cubicBezTo>
                    <a:pt x="29" y="1737"/>
                    <a:pt x="0" y="1405"/>
                    <a:pt x="92" y="1257"/>
                  </a:cubicBezTo>
                  <a:cubicBezTo>
                    <a:pt x="103" y="1200"/>
                    <a:pt x="128" y="1114"/>
                    <a:pt x="162" y="1069"/>
                  </a:cubicBezTo>
                  <a:cubicBezTo>
                    <a:pt x="182" y="1008"/>
                    <a:pt x="220" y="941"/>
                    <a:pt x="257" y="888"/>
                  </a:cubicBezTo>
                  <a:cubicBezTo>
                    <a:pt x="273" y="863"/>
                    <a:pt x="298" y="844"/>
                    <a:pt x="312" y="818"/>
                  </a:cubicBezTo>
                  <a:cubicBezTo>
                    <a:pt x="336" y="767"/>
                    <a:pt x="361" y="717"/>
                    <a:pt x="390" y="669"/>
                  </a:cubicBezTo>
                  <a:cubicBezTo>
                    <a:pt x="408" y="637"/>
                    <a:pt x="416" y="604"/>
                    <a:pt x="437" y="575"/>
                  </a:cubicBezTo>
                  <a:cubicBezTo>
                    <a:pt x="450" y="519"/>
                    <a:pt x="473" y="461"/>
                    <a:pt x="500" y="410"/>
                  </a:cubicBezTo>
                  <a:cubicBezTo>
                    <a:pt x="507" y="368"/>
                    <a:pt x="512" y="337"/>
                    <a:pt x="531" y="300"/>
                  </a:cubicBezTo>
                  <a:cubicBezTo>
                    <a:pt x="537" y="260"/>
                    <a:pt x="547" y="221"/>
                    <a:pt x="555" y="182"/>
                  </a:cubicBezTo>
                  <a:cubicBezTo>
                    <a:pt x="552" y="133"/>
                    <a:pt x="575" y="10"/>
                    <a:pt x="492" y="2"/>
                  </a:cubicBezTo>
                  <a:cubicBezTo>
                    <a:pt x="473" y="0"/>
                    <a:pt x="455" y="2"/>
                    <a:pt x="437" y="2"/>
                  </a:cubicBezTo>
                </a:path>
              </a:pathLst>
            </a:custGeom>
            <a:noFill/>
            <a:ln w="57150" cap="flat" cmpd="sng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50" name="Freeform 50"/>
            <p:cNvSpPr>
              <a:spLocks/>
            </p:cNvSpPr>
            <p:nvPr/>
          </p:nvSpPr>
          <p:spPr bwMode="auto">
            <a:xfrm>
              <a:off x="1446" y="786"/>
              <a:ext cx="731" cy="2204"/>
            </a:xfrm>
            <a:custGeom>
              <a:avLst/>
              <a:gdLst>
                <a:gd name="T0" fmla="*/ 731 w 731"/>
                <a:gd name="T1" fmla="*/ 0 h 2204"/>
                <a:gd name="T2" fmla="*/ 606 w 731"/>
                <a:gd name="T3" fmla="*/ 71 h 2204"/>
                <a:gd name="T4" fmla="*/ 590 w 731"/>
                <a:gd name="T5" fmla="*/ 479 h 2204"/>
                <a:gd name="T6" fmla="*/ 504 w 731"/>
                <a:gd name="T7" fmla="*/ 698 h 2204"/>
                <a:gd name="T8" fmla="*/ 339 w 731"/>
                <a:gd name="T9" fmla="*/ 1012 h 2204"/>
                <a:gd name="T10" fmla="*/ 229 w 731"/>
                <a:gd name="T11" fmla="*/ 1184 h 2204"/>
                <a:gd name="T12" fmla="*/ 80 w 731"/>
                <a:gd name="T13" fmla="*/ 1475 h 2204"/>
                <a:gd name="T14" fmla="*/ 25 w 731"/>
                <a:gd name="T15" fmla="*/ 1679 h 2204"/>
                <a:gd name="T16" fmla="*/ 190 w 731"/>
                <a:gd name="T17" fmla="*/ 2157 h 2204"/>
                <a:gd name="T18" fmla="*/ 308 w 731"/>
                <a:gd name="T19" fmla="*/ 2204 h 2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1" h="2204">
                  <a:moveTo>
                    <a:pt x="731" y="0"/>
                  </a:moveTo>
                  <a:cubicBezTo>
                    <a:pt x="639" y="8"/>
                    <a:pt x="641" y="0"/>
                    <a:pt x="606" y="71"/>
                  </a:cubicBezTo>
                  <a:cubicBezTo>
                    <a:pt x="579" y="253"/>
                    <a:pt x="608" y="35"/>
                    <a:pt x="590" y="479"/>
                  </a:cubicBezTo>
                  <a:cubicBezTo>
                    <a:pt x="586" y="557"/>
                    <a:pt x="535" y="628"/>
                    <a:pt x="504" y="698"/>
                  </a:cubicBezTo>
                  <a:cubicBezTo>
                    <a:pt x="454" y="805"/>
                    <a:pt x="399" y="910"/>
                    <a:pt x="339" y="1012"/>
                  </a:cubicBezTo>
                  <a:cubicBezTo>
                    <a:pt x="304" y="1070"/>
                    <a:pt x="278" y="1136"/>
                    <a:pt x="229" y="1184"/>
                  </a:cubicBezTo>
                  <a:cubicBezTo>
                    <a:pt x="198" y="1288"/>
                    <a:pt x="119" y="1374"/>
                    <a:pt x="80" y="1475"/>
                  </a:cubicBezTo>
                  <a:cubicBezTo>
                    <a:pt x="54" y="1539"/>
                    <a:pt x="38" y="1610"/>
                    <a:pt x="25" y="1679"/>
                  </a:cubicBezTo>
                  <a:cubicBezTo>
                    <a:pt x="31" y="1895"/>
                    <a:pt x="0" y="2036"/>
                    <a:pt x="190" y="2157"/>
                  </a:cubicBezTo>
                  <a:cubicBezTo>
                    <a:pt x="226" y="2179"/>
                    <a:pt x="263" y="2204"/>
                    <a:pt x="308" y="2204"/>
                  </a:cubicBezTo>
                </a:path>
              </a:pathLst>
            </a:custGeom>
            <a:noFill/>
            <a:ln w="57150" cap="flat" cmpd="sng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51" name="Freeform 51"/>
            <p:cNvSpPr>
              <a:spLocks/>
            </p:cNvSpPr>
            <p:nvPr/>
          </p:nvSpPr>
          <p:spPr bwMode="auto">
            <a:xfrm>
              <a:off x="1932" y="2100"/>
              <a:ext cx="277" cy="577"/>
            </a:xfrm>
            <a:custGeom>
              <a:avLst/>
              <a:gdLst>
                <a:gd name="T0" fmla="*/ 180 w 277"/>
                <a:gd name="T1" fmla="*/ 0 h 577"/>
                <a:gd name="T2" fmla="*/ 204 w 277"/>
                <a:gd name="T3" fmla="*/ 24 h 577"/>
                <a:gd name="T4" fmla="*/ 228 w 277"/>
                <a:gd name="T5" fmla="*/ 36 h 577"/>
                <a:gd name="T6" fmla="*/ 240 w 277"/>
                <a:gd name="T7" fmla="*/ 60 h 577"/>
                <a:gd name="T8" fmla="*/ 264 w 277"/>
                <a:gd name="T9" fmla="*/ 84 h 577"/>
                <a:gd name="T10" fmla="*/ 276 w 277"/>
                <a:gd name="T11" fmla="*/ 108 h 577"/>
                <a:gd name="T12" fmla="*/ 276 w 277"/>
                <a:gd name="T13" fmla="*/ 132 h 577"/>
                <a:gd name="T14" fmla="*/ 276 w 277"/>
                <a:gd name="T15" fmla="*/ 156 h 577"/>
                <a:gd name="T16" fmla="*/ 276 w 277"/>
                <a:gd name="T17" fmla="*/ 180 h 577"/>
                <a:gd name="T18" fmla="*/ 276 w 277"/>
                <a:gd name="T19" fmla="*/ 204 h 577"/>
                <a:gd name="T20" fmla="*/ 276 w 277"/>
                <a:gd name="T21" fmla="*/ 228 h 577"/>
                <a:gd name="T22" fmla="*/ 276 w 277"/>
                <a:gd name="T23" fmla="*/ 252 h 577"/>
                <a:gd name="T24" fmla="*/ 276 w 277"/>
                <a:gd name="T25" fmla="*/ 276 h 577"/>
                <a:gd name="T26" fmla="*/ 276 w 277"/>
                <a:gd name="T27" fmla="*/ 300 h 577"/>
                <a:gd name="T28" fmla="*/ 264 w 277"/>
                <a:gd name="T29" fmla="*/ 324 h 577"/>
                <a:gd name="T30" fmla="*/ 264 w 277"/>
                <a:gd name="T31" fmla="*/ 348 h 577"/>
                <a:gd name="T32" fmla="*/ 252 w 277"/>
                <a:gd name="T33" fmla="*/ 372 h 577"/>
                <a:gd name="T34" fmla="*/ 240 w 277"/>
                <a:gd name="T35" fmla="*/ 396 h 577"/>
                <a:gd name="T36" fmla="*/ 216 w 277"/>
                <a:gd name="T37" fmla="*/ 420 h 577"/>
                <a:gd name="T38" fmla="*/ 204 w 277"/>
                <a:gd name="T39" fmla="*/ 444 h 577"/>
                <a:gd name="T40" fmla="*/ 192 w 277"/>
                <a:gd name="T41" fmla="*/ 468 h 577"/>
                <a:gd name="T42" fmla="*/ 168 w 277"/>
                <a:gd name="T43" fmla="*/ 480 h 577"/>
                <a:gd name="T44" fmla="*/ 168 w 277"/>
                <a:gd name="T45" fmla="*/ 504 h 577"/>
                <a:gd name="T46" fmla="*/ 144 w 277"/>
                <a:gd name="T47" fmla="*/ 516 h 577"/>
                <a:gd name="T48" fmla="*/ 132 w 277"/>
                <a:gd name="T49" fmla="*/ 540 h 577"/>
                <a:gd name="T50" fmla="*/ 108 w 277"/>
                <a:gd name="T51" fmla="*/ 552 h 577"/>
                <a:gd name="T52" fmla="*/ 96 w 277"/>
                <a:gd name="T53" fmla="*/ 576 h 577"/>
                <a:gd name="T54" fmla="*/ 72 w 277"/>
                <a:gd name="T55" fmla="*/ 576 h 577"/>
                <a:gd name="T56" fmla="*/ 48 w 277"/>
                <a:gd name="T57" fmla="*/ 576 h 577"/>
                <a:gd name="T58" fmla="*/ 12 w 277"/>
                <a:gd name="T59" fmla="*/ 552 h 577"/>
                <a:gd name="T60" fmla="*/ 12 w 277"/>
                <a:gd name="T61" fmla="*/ 528 h 577"/>
                <a:gd name="T62" fmla="*/ 0 w 277"/>
                <a:gd name="T63" fmla="*/ 504 h 577"/>
                <a:gd name="T64" fmla="*/ 12 w 277"/>
                <a:gd name="T65" fmla="*/ 480 h 577"/>
                <a:gd name="T66" fmla="*/ 24 w 277"/>
                <a:gd name="T67" fmla="*/ 456 h 577"/>
                <a:gd name="T68" fmla="*/ 24 w 277"/>
                <a:gd name="T69" fmla="*/ 432 h 577"/>
                <a:gd name="T70" fmla="*/ 48 w 277"/>
                <a:gd name="T71" fmla="*/ 420 h 577"/>
                <a:gd name="T72" fmla="*/ 60 w 277"/>
                <a:gd name="T73" fmla="*/ 396 h 577"/>
                <a:gd name="T74" fmla="*/ 72 w 277"/>
                <a:gd name="T75" fmla="*/ 372 h 577"/>
                <a:gd name="T76" fmla="*/ 96 w 277"/>
                <a:gd name="T77" fmla="*/ 360 h 577"/>
                <a:gd name="T78" fmla="*/ 96 w 277"/>
                <a:gd name="T79" fmla="*/ 336 h 577"/>
                <a:gd name="T80" fmla="*/ 120 w 277"/>
                <a:gd name="T81" fmla="*/ 312 h 577"/>
                <a:gd name="T82" fmla="*/ 132 w 277"/>
                <a:gd name="T83" fmla="*/ 276 h 577"/>
                <a:gd name="T84" fmla="*/ 144 w 277"/>
                <a:gd name="T85" fmla="*/ 252 h 577"/>
                <a:gd name="T86" fmla="*/ 156 w 277"/>
                <a:gd name="T87" fmla="*/ 228 h 577"/>
                <a:gd name="T88" fmla="*/ 168 w 277"/>
                <a:gd name="T89" fmla="*/ 204 h 577"/>
                <a:gd name="T90" fmla="*/ 180 w 277"/>
                <a:gd name="T91" fmla="*/ 180 h 577"/>
                <a:gd name="T92" fmla="*/ 180 w 277"/>
                <a:gd name="T93" fmla="*/ 156 h 577"/>
                <a:gd name="T94" fmla="*/ 180 w 277"/>
                <a:gd name="T95" fmla="*/ 132 h 577"/>
                <a:gd name="T96" fmla="*/ 180 w 277"/>
                <a:gd name="T97" fmla="*/ 108 h 577"/>
                <a:gd name="T98" fmla="*/ 180 w 277"/>
                <a:gd name="T99" fmla="*/ 84 h 577"/>
                <a:gd name="T100" fmla="*/ 180 w 277"/>
                <a:gd name="T101" fmla="*/ 60 h 577"/>
                <a:gd name="T102" fmla="*/ 180 w 277"/>
                <a:gd name="T103" fmla="*/ 36 h 577"/>
                <a:gd name="T104" fmla="*/ 180 w 277"/>
                <a:gd name="T105" fmla="*/ 12 h 577"/>
                <a:gd name="T106" fmla="*/ 204 w 277"/>
                <a:gd name="T107" fmla="*/ 0 h 577"/>
                <a:gd name="T108" fmla="*/ 180 w 277"/>
                <a:gd name="T109" fmla="*/ 0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7" h="577">
                  <a:moveTo>
                    <a:pt x="180" y="0"/>
                  </a:moveTo>
                  <a:lnTo>
                    <a:pt x="204" y="24"/>
                  </a:lnTo>
                  <a:lnTo>
                    <a:pt x="228" y="36"/>
                  </a:lnTo>
                  <a:lnTo>
                    <a:pt x="240" y="60"/>
                  </a:lnTo>
                  <a:lnTo>
                    <a:pt x="264" y="84"/>
                  </a:lnTo>
                  <a:lnTo>
                    <a:pt x="276" y="108"/>
                  </a:lnTo>
                  <a:lnTo>
                    <a:pt x="276" y="132"/>
                  </a:lnTo>
                  <a:lnTo>
                    <a:pt x="276" y="156"/>
                  </a:lnTo>
                  <a:lnTo>
                    <a:pt x="276" y="180"/>
                  </a:lnTo>
                  <a:lnTo>
                    <a:pt x="276" y="204"/>
                  </a:lnTo>
                  <a:lnTo>
                    <a:pt x="276" y="228"/>
                  </a:lnTo>
                  <a:lnTo>
                    <a:pt x="276" y="252"/>
                  </a:lnTo>
                  <a:lnTo>
                    <a:pt x="276" y="276"/>
                  </a:lnTo>
                  <a:lnTo>
                    <a:pt x="276" y="300"/>
                  </a:lnTo>
                  <a:lnTo>
                    <a:pt x="264" y="324"/>
                  </a:lnTo>
                  <a:lnTo>
                    <a:pt x="264" y="348"/>
                  </a:lnTo>
                  <a:lnTo>
                    <a:pt x="252" y="372"/>
                  </a:lnTo>
                  <a:lnTo>
                    <a:pt x="240" y="396"/>
                  </a:lnTo>
                  <a:lnTo>
                    <a:pt x="216" y="420"/>
                  </a:lnTo>
                  <a:lnTo>
                    <a:pt x="204" y="444"/>
                  </a:lnTo>
                  <a:lnTo>
                    <a:pt x="192" y="468"/>
                  </a:lnTo>
                  <a:lnTo>
                    <a:pt x="168" y="480"/>
                  </a:lnTo>
                  <a:lnTo>
                    <a:pt x="168" y="504"/>
                  </a:lnTo>
                  <a:lnTo>
                    <a:pt x="144" y="516"/>
                  </a:lnTo>
                  <a:lnTo>
                    <a:pt x="132" y="540"/>
                  </a:lnTo>
                  <a:lnTo>
                    <a:pt x="108" y="552"/>
                  </a:lnTo>
                  <a:lnTo>
                    <a:pt x="96" y="576"/>
                  </a:lnTo>
                  <a:lnTo>
                    <a:pt x="72" y="576"/>
                  </a:lnTo>
                  <a:lnTo>
                    <a:pt x="48" y="576"/>
                  </a:lnTo>
                  <a:lnTo>
                    <a:pt x="12" y="552"/>
                  </a:lnTo>
                  <a:lnTo>
                    <a:pt x="12" y="528"/>
                  </a:lnTo>
                  <a:lnTo>
                    <a:pt x="0" y="504"/>
                  </a:lnTo>
                  <a:lnTo>
                    <a:pt x="12" y="480"/>
                  </a:lnTo>
                  <a:lnTo>
                    <a:pt x="24" y="456"/>
                  </a:lnTo>
                  <a:lnTo>
                    <a:pt x="24" y="432"/>
                  </a:lnTo>
                  <a:lnTo>
                    <a:pt x="48" y="420"/>
                  </a:lnTo>
                  <a:lnTo>
                    <a:pt x="60" y="396"/>
                  </a:lnTo>
                  <a:lnTo>
                    <a:pt x="72" y="372"/>
                  </a:lnTo>
                  <a:lnTo>
                    <a:pt x="96" y="360"/>
                  </a:lnTo>
                  <a:lnTo>
                    <a:pt x="96" y="336"/>
                  </a:lnTo>
                  <a:lnTo>
                    <a:pt x="120" y="312"/>
                  </a:lnTo>
                  <a:lnTo>
                    <a:pt x="132" y="276"/>
                  </a:lnTo>
                  <a:lnTo>
                    <a:pt x="144" y="252"/>
                  </a:lnTo>
                  <a:lnTo>
                    <a:pt x="156" y="228"/>
                  </a:lnTo>
                  <a:lnTo>
                    <a:pt x="168" y="204"/>
                  </a:lnTo>
                  <a:lnTo>
                    <a:pt x="180" y="180"/>
                  </a:lnTo>
                  <a:lnTo>
                    <a:pt x="180" y="156"/>
                  </a:lnTo>
                  <a:lnTo>
                    <a:pt x="180" y="132"/>
                  </a:lnTo>
                  <a:lnTo>
                    <a:pt x="180" y="108"/>
                  </a:lnTo>
                  <a:lnTo>
                    <a:pt x="180" y="84"/>
                  </a:lnTo>
                  <a:lnTo>
                    <a:pt x="180" y="60"/>
                  </a:lnTo>
                  <a:lnTo>
                    <a:pt x="180" y="36"/>
                  </a:lnTo>
                  <a:lnTo>
                    <a:pt x="180" y="12"/>
                  </a:lnTo>
                  <a:lnTo>
                    <a:pt x="204" y="0"/>
                  </a:lnTo>
                  <a:lnTo>
                    <a:pt x="180" y="0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8852" name="Text Box 52"/>
            <p:cNvSpPr txBox="1">
              <a:spLocks noChangeArrowheads="1"/>
            </p:cNvSpPr>
            <p:nvPr/>
          </p:nvSpPr>
          <p:spPr bwMode="auto">
            <a:xfrm>
              <a:off x="5494" y="57"/>
              <a:ext cx="16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solidFill>
                    <a:srgbClr val="FFA27C"/>
                  </a:solidFill>
                </a:rPr>
                <a:t> </a:t>
              </a:r>
            </a:p>
          </p:txBody>
        </p:sp>
      </p:grpSp>
      <p:sp>
        <p:nvSpPr>
          <p:cNvPr id="588853" name="Rectangle 53"/>
          <p:cNvSpPr>
            <a:spLocks noChangeArrowheads="1"/>
          </p:cNvSpPr>
          <p:nvPr/>
        </p:nvSpPr>
        <p:spPr bwMode="auto">
          <a:xfrm>
            <a:off x="1633538" y="792163"/>
            <a:ext cx="6804025" cy="5218112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54" name="Text Box 54"/>
          <p:cNvSpPr txBox="1">
            <a:spLocks noChangeArrowheads="1"/>
          </p:cNvSpPr>
          <p:nvPr/>
        </p:nvSpPr>
        <p:spPr bwMode="auto">
          <a:xfrm>
            <a:off x="2922588" y="1262063"/>
            <a:ext cx="4597400" cy="36988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0"/>
              </a:spcBef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algn="l">
              <a:spcBef>
                <a:spcPct val="0"/>
              </a:spcBef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algn="l">
              <a:spcBef>
                <a:spcPct val="0"/>
              </a:spcBef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algn="l">
              <a:spcBef>
                <a:spcPct val="0"/>
              </a:spcBef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algn="l">
              <a:spcBef>
                <a:spcPct val="0"/>
              </a:spcBef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sz="2000">
                <a:solidFill>
                  <a:schemeClr val="tx2"/>
                </a:solidFill>
                <a:latin typeface="Comic Sans MS" charset="0"/>
              </a:rPr>
              <a:t>TWELVE SPIES: TWO REPORTS</a:t>
            </a:r>
            <a:endParaRPr lang="en-US" sz="1800">
              <a:solidFill>
                <a:srgbClr val="33CC33"/>
              </a:solidFill>
              <a:latin typeface="Comic Sans MS" charset="0"/>
            </a:endParaRPr>
          </a:p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sz="1800">
                <a:solidFill>
                  <a:schemeClr val="hlink"/>
                </a:solidFill>
                <a:latin typeface="Comic Sans MS" charset="0"/>
              </a:rPr>
              <a:t>10 SPIES: A MAJORITY OPINION</a:t>
            </a:r>
            <a:endParaRPr lang="en-US" sz="1800">
              <a:solidFill>
                <a:srgbClr val="33CC33"/>
              </a:solidFill>
              <a:latin typeface="Comic Sans MS" charset="0"/>
            </a:endParaRPr>
          </a:p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sz="1800">
                <a:solidFill>
                  <a:srgbClr val="33CC33"/>
                </a:solidFill>
                <a:latin typeface="Comic Sans MS" charset="0"/>
              </a:rPr>
              <a:t>	</a:t>
            </a:r>
            <a:r>
              <a:rPr lang="en-US" sz="1800">
                <a:solidFill>
                  <a:schemeClr val="tx2"/>
                </a:solidFill>
                <a:latin typeface="Comic Sans MS" charset="0"/>
              </a:rPr>
              <a:t>LAND OF MILK AND HONEY!</a:t>
            </a:r>
          </a:p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sz="1800">
                <a:solidFill>
                  <a:schemeClr val="tx2"/>
                </a:solidFill>
                <a:latin typeface="Comic Sans MS" charset="0"/>
              </a:rPr>
              <a:t>	GIANTS IN THE LAND!</a:t>
            </a:r>
          </a:p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sz="1800">
                <a:solidFill>
                  <a:schemeClr val="tx2"/>
                </a:solidFill>
                <a:latin typeface="Comic Sans MS" charset="0"/>
              </a:rPr>
              <a:t>	</a:t>
            </a:r>
            <a:r>
              <a:rPr lang="en-US" sz="1800">
                <a:solidFill>
                  <a:srgbClr val="FF0000"/>
                </a:solidFill>
                <a:latin typeface="Comic Sans MS" charset="0"/>
              </a:rPr>
              <a:t>GO BACK TO EGYPT!</a:t>
            </a:r>
            <a:endParaRPr lang="en-US" sz="1800">
              <a:solidFill>
                <a:srgbClr val="33CC33"/>
              </a:solidFill>
              <a:latin typeface="Comic Sans MS" charset="0"/>
            </a:endParaRPr>
          </a:p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sz="1800">
                <a:solidFill>
                  <a:schemeClr val="hlink"/>
                </a:solidFill>
                <a:latin typeface="Comic Sans MS" charset="0"/>
              </a:rPr>
              <a:t>2 SPIES: A MINORITY OPINION</a:t>
            </a:r>
            <a:endParaRPr lang="en-US" sz="1800">
              <a:solidFill>
                <a:srgbClr val="33CC33"/>
              </a:solidFill>
              <a:latin typeface="Comic Sans MS" charset="0"/>
            </a:endParaRPr>
          </a:p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sz="1800">
                <a:solidFill>
                  <a:srgbClr val="33CC33"/>
                </a:solidFill>
                <a:latin typeface="Comic Sans MS" charset="0"/>
              </a:rPr>
              <a:t>	</a:t>
            </a:r>
            <a:r>
              <a:rPr lang="en-US" sz="1800">
                <a:solidFill>
                  <a:schemeClr val="tx2"/>
                </a:solidFill>
                <a:latin typeface="Comic Sans MS" charset="0"/>
              </a:rPr>
              <a:t>LAND OF MILK AND HONEY!</a:t>
            </a:r>
          </a:p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sz="1800">
                <a:solidFill>
                  <a:schemeClr val="tx2"/>
                </a:solidFill>
                <a:latin typeface="Comic Sans MS" charset="0"/>
              </a:rPr>
              <a:t>	GIANTS IN THE LAND!</a:t>
            </a:r>
          </a:p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sz="1800">
                <a:solidFill>
                  <a:schemeClr val="tx2"/>
                </a:solidFill>
                <a:latin typeface="Comic Sans MS" charset="0"/>
              </a:rPr>
              <a:t>	</a:t>
            </a:r>
            <a:r>
              <a:rPr lang="en-US" sz="1800">
                <a:solidFill>
                  <a:srgbClr val="FF0000"/>
                </a:solidFill>
                <a:latin typeface="Comic Sans MS" charset="0"/>
              </a:rPr>
              <a:t>GOD IS WITH US!</a:t>
            </a:r>
            <a:endParaRPr lang="en-US" sz="1800">
              <a:solidFill>
                <a:srgbClr val="33CC33"/>
              </a:solidFill>
              <a:latin typeface="Comic Sans MS" charset="0"/>
            </a:endParaRPr>
          </a:p>
        </p:txBody>
      </p:sp>
      <p:grpSp>
        <p:nvGrpSpPr>
          <p:cNvPr id="588855" name="Group 55"/>
          <p:cNvGrpSpPr>
            <a:grpSpLocks/>
          </p:cNvGrpSpPr>
          <p:nvPr/>
        </p:nvGrpSpPr>
        <p:grpSpPr bwMode="auto">
          <a:xfrm>
            <a:off x="2286000" y="1762125"/>
            <a:ext cx="5257800" cy="2400300"/>
            <a:chOff x="1440" y="1110"/>
            <a:chExt cx="3312" cy="1512"/>
          </a:xfrm>
        </p:grpSpPr>
        <p:sp>
          <p:nvSpPr>
            <p:cNvPr id="588856" name="Oval 56"/>
            <p:cNvSpPr>
              <a:spLocks noChangeArrowheads="1"/>
            </p:cNvSpPr>
            <p:nvPr/>
          </p:nvSpPr>
          <p:spPr bwMode="auto">
            <a:xfrm>
              <a:off x="1440" y="1110"/>
              <a:ext cx="3312" cy="32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57" name="Oval 57"/>
            <p:cNvSpPr>
              <a:spLocks noChangeArrowheads="1"/>
            </p:cNvSpPr>
            <p:nvPr/>
          </p:nvSpPr>
          <p:spPr bwMode="auto">
            <a:xfrm>
              <a:off x="1440" y="2302"/>
              <a:ext cx="3312" cy="32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88858" name="Oval 58"/>
          <p:cNvSpPr>
            <a:spLocks noChangeArrowheads="1"/>
          </p:cNvSpPr>
          <p:nvPr/>
        </p:nvSpPr>
        <p:spPr bwMode="auto">
          <a:xfrm>
            <a:off x="1754188" y="1579563"/>
            <a:ext cx="6197600" cy="863600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60" name="Text Box 60"/>
          <p:cNvSpPr txBox="1">
            <a:spLocks noChangeArrowheads="1"/>
          </p:cNvSpPr>
          <p:nvPr/>
        </p:nvSpPr>
        <p:spPr bwMode="auto">
          <a:xfrm>
            <a:off x="3127375" y="5389563"/>
            <a:ext cx="4403725" cy="641350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>
                <a:solidFill>
                  <a:srgbClr val="54C8F6"/>
                </a:solidFill>
              </a:rPr>
              <a:t>SO...LET</a:t>
            </a:r>
            <a:r>
              <a:rPr lang="ja-JP" altLang="en-US">
                <a:solidFill>
                  <a:srgbClr val="54C8F6"/>
                </a:solidFill>
                <a:latin typeface="Arial"/>
              </a:rPr>
              <a:t>’</a:t>
            </a:r>
            <a:r>
              <a:rPr lang="en-US">
                <a:solidFill>
                  <a:srgbClr val="54C8F6"/>
                </a:solidFill>
              </a:rPr>
              <a:t>S GO!!!!!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588879" name="Text Box 79"/>
          <p:cNvSpPr txBox="1">
            <a:spLocks noChangeArrowheads="1"/>
          </p:cNvSpPr>
          <p:nvPr/>
        </p:nvSpPr>
        <p:spPr bwMode="auto">
          <a:xfrm rot="-26776">
            <a:off x="2114550" y="596900"/>
            <a:ext cx="4930775" cy="57943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66FFCC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>
                <a:solidFill>
                  <a:srgbClr val="66FFCC"/>
                </a:solidFill>
              </a:rPr>
              <a:t>Here</a:t>
            </a:r>
            <a:r>
              <a:rPr lang="ja-JP" altLang="en-US" sz="3200">
                <a:solidFill>
                  <a:srgbClr val="66FFCC"/>
                </a:solidFill>
                <a:latin typeface="Arial"/>
              </a:rPr>
              <a:t>’</a:t>
            </a:r>
            <a:r>
              <a:rPr lang="en-US" sz="3200">
                <a:solidFill>
                  <a:srgbClr val="66FFCC"/>
                </a:solidFill>
              </a:rPr>
              <a:t>s the situation:</a:t>
            </a:r>
          </a:p>
        </p:txBody>
      </p:sp>
      <p:sp>
        <p:nvSpPr>
          <p:cNvPr id="588881" name="Rectangle 81"/>
          <p:cNvSpPr>
            <a:spLocks noChangeArrowheads="1"/>
          </p:cNvSpPr>
          <p:nvPr/>
        </p:nvSpPr>
        <p:spPr bwMode="auto">
          <a:xfrm>
            <a:off x="1646238" y="766763"/>
            <a:ext cx="6804025" cy="5256212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80" name="AutoShape 80"/>
          <p:cNvSpPr>
            <a:spLocks noChangeArrowheads="1"/>
          </p:cNvSpPr>
          <p:nvPr/>
        </p:nvSpPr>
        <p:spPr bwMode="auto">
          <a:xfrm>
            <a:off x="2273300" y="774700"/>
            <a:ext cx="5575300" cy="5275263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59" name="Text Box 59"/>
          <p:cNvSpPr txBox="1">
            <a:spLocks noChangeArrowheads="1"/>
          </p:cNvSpPr>
          <p:nvPr/>
        </p:nvSpPr>
        <p:spPr bwMode="auto">
          <a:xfrm rot="-2066509">
            <a:off x="-496888" y="1520825"/>
            <a:ext cx="10113963" cy="4116388"/>
          </a:xfrm>
          <a:prstGeom prst="rect">
            <a:avLst/>
          </a:prstGeom>
          <a:noFill/>
          <a:ln>
            <a:noFill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8800">
                <a:solidFill>
                  <a:srgbClr val="FFFF00"/>
                </a:solidFill>
              </a:rPr>
              <a:t>SAFARI IIIFUTILWA MBALI</a:t>
            </a:r>
          </a:p>
        </p:txBody>
      </p:sp>
      <p:sp>
        <p:nvSpPr>
          <p:cNvPr id="588861" name="Rectangle 61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62" name="Rectangle 62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588863" name="AutoShape 63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64" name="Rectangle 64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65" name="AutoShape 65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66" name="Line 66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67" name="Line 67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68" name="Line 68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69" name="Line 69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70" name="Line 70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71" name="Rectangle 71"/>
          <p:cNvSpPr>
            <a:spLocks noChangeArrowheads="1"/>
          </p:cNvSpPr>
          <p:nvPr/>
        </p:nvSpPr>
        <p:spPr bwMode="auto">
          <a:xfrm>
            <a:off x="8007350" y="3429000"/>
            <a:ext cx="517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Chicago" charset="0"/>
              </a:rPr>
              <a:t>MUSA</a:t>
            </a:r>
          </a:p>
        </p:txBody>
      </p:sp>
      <p:sp>
        <p:nvSpPr>
          <p:cNvPr id="588872" name="Rectangle 72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Sinai</a:t>
            </a:r>
          </a:p>
        </p:txBody>
      </p:sp>
      <p:sp>
        <p:nvSpPr>
          <p:cNvPr id="588873" name="Rectangle 73"/>
          <p:cNvSpPr>
            <a:spLocks noChangeArrowheads="1"/>
          </p:cNvSpPr>
          <p:nvPr/>
        </p:nvSpPr>
        <p:spPr bwMode="auto">
          <a:xfrm>
            <a:off x="8075613" y="402590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K-U-I</a:t>
            </a:r>
          </a:p>
        </p:txBody>
      </p:sp>
      <p:sp>
        <p:nvSpPr>
          <p:cNvPr id="588874" name="Rectangle 74"/>
          <p:cNvSpPr>
            <a:spLocks noChangeArrowheads="1"/>
          </p:cNvSpPr>
          <p:nvPr/>
        </p:nvSpPr>
        <p:spPr bwMode="auto">
          <a:xfrm>
            <a:off x="7912100" y="4197350"/>
            <a:ext cx="1012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Kadesh Barnea</a:t>
            </a:r>
          </a:p>
        </p:txBody>
      </p:sp>
      <p:sp>
        <p:nvSpPr>
          <p:cNvPr id="588875" name="Line 75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76" name="Rectangle 76"/>
          <p:cNvSpPr>
            <a:spLocks noChangeArrowheads="1"/>
          </p:cNvSpPr>
          <p:nvPr/>
        </p:nvSpPr>
        <p:spPr bwMode="auto">
          <a:xfrm>
            <a:off x="8120063" y="3670300"/>
            <a:ext cx="6699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KUTOKA</a:t>
            </a:r>
          </a:p>
        </p:txBody>
      </p:sp>
      <p:sp>
        <p:nvSpPr>
          <p:cNvPr id="588882" name="Rectangle 82"/>
          <p:cNvSpPr>
            <a:spLocks noChangeArrowheads="1"/>
          </p:cNvSpPr>
          <p:nvPr/>
        </p:nvSpPr>
        <p:spPr bwMode="auto">
          <a:xfrm>
            <a:off x="8093075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21</a:t>
            </a:r>
          </a:p>
        </p:txBody>
      </p:sp>
      <p:sp>
        <p:nvSpPr>
          <p:cNvPr id="588883" name="Text Box 83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26-29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88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88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88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88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8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8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8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8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8880" grpId="0" animBg="1"/>
      <p:bldP spid="588859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Rectangle 2"/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219" name="Rectangle 3"/>
          <p:cNvSpPr>
            <a:spLocks noChangeArrowheads="1"/>
          </p:cNvSpPr>
          <p:nvPr/>
        </p:nvSpPr>
        <p:spPr bwMode="auto">
          <a:xfrm>
            <a:off x="3152775" y="3033713"/>
            <a:ext cx="283368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400">
                <a:solidFill>
                  <a:schemeClr val="bg2"/>
                </a:solidFill>
                <a:latin typeface="Times" charset="0"/>
              </a:rPr>
              <a:t>KADESH BARNEA</a:t>
            </a:r>
          </a:p>
        </p:txBody>
      </p:sp>
      <p:sp>
        <p:nvSpPr>
          <p:cNvPr id="521220" name="AutoShape 4"/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221" name="Rectangle 5"/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222" name="Rectangle 6"/>
          <p:cNvSpPr>
            <a:spLocks noChangeArrowheads="1"/>
          </p:cNvSpPr>
          <p:nvPr/>
        </p:nvSpPr>
        <p:spPr bwMode="auto">
          <a:xfrm>
            <a:off x="3021013" y="866775"/>
            <a:ext cx="14954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800">
                <a:solidFill>
                  <a:schemeClr val="accent2"/>
                </a:solidFill>
                <a:latin typeface="Times" charset="0"/>
              </a:rPr>
              <a:t>   MUSA</a:t>
            </a:r>
          </a:p>
        </p:txBody>
      </p:sp>
      <p:sp>
        <p:nvSpPr>
          <p:cNvPr id="521223" name="Line 7"/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224" name="Line 8"/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225" name="Line 9"/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226" name="Line 10"/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227" name="Line 11"/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228" name="Line 12"/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229" name="Rectangle 13"/>
          <p:cNvSpPr>
            <a:spLocks noChangeArrowheads="1"/>
          </p:cNvSpPr>
          <p:nvPr/>
        </p:nvSpPr>
        <p:spPr bwMode="auto">
          <a:xfrm>
            <a:off x="3630613" y="1616075"/>
            <a:ext cx="176053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800">
                <a:solidFill>
                  <a:schemeClr val="bg2"/>
                </a:solidFill>
                <a:latin typeface="Times" charset="0"/>
              </a:rPr>
              <a:t>KUTOKA</a:t>
            </a:r>
          </a:p>
        </p:txBody>
      </p:sp>
      <p:sp>
        <p:nvSpPr>
          <p:cNvPr id="521230" name="Rectangle 14"/>
          <p:cNvSpPr>
            <a:spLocks noChangeArrowheads="1"/>
          </p:cNvSpPr>
          <p:nvPr/>
        </p:nvSpPr>
        <p:spPr bwMode="auto">
          <a:xfrm>
            <a:off x="3897313" y="2073275"/>
            <a:ext cx="116998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800">
                <a:solidFill>
                  <a:schemeClr val="bg2"/>
                </a:solidFill>
                <a:latin typeface="Times" charset="0"/>
              </a:rPr>
              <a:t>SINAI</a:t>
            </a:r>
          </a:p>
        </p:txBody>
      </p:sp>
      <p:sp>
        <p:nvSpPr>
          <p:cNvPr id="521231" name="Rectangle 15"/>
          <p:cNvSpPr>
            <a:spLocks noChangeArrowheads="1"/>
          </p:cNvSpPr>
          <p:nvPr/>
        </p:nvSpPr>
        <p:spPr bwMode="auto">
          <a:xfrm>
            <a:off x="3681413" y="2530475"/>
            <a:ext cx="11795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800">
                <a:solidFill>
                  <a:schemeClr val="bg2"/>
                </a:solidFill>
                <a:latin typeface="Times" charset="0"/>
              </a:rPr>
              <a:t>K-U-I </a:t>
            </a:r>
          </a:p>
        </p:txBody>
      </p:sp>
      <p:sp>
        <p:nvSpPr>
          <p:cNvPr id="521232" name="Rectangle 16"/>
          <p:cNvSpPr>
            <a:spLocks noChangeArrowheads="1"/>
          </p:cNvSpPr>
          <p:nvPr/>
        </p:nvSpPr>
        <p:spPr bwMode="auto">
          <a:xfrm>
            <a:off x="4214813" y="3444875"/>
            <a:ext cx="5365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800">
                <a:solidFill>
                  <a:schemeClr val="accent2"/>
                </a:solidFill>
                <a:latin typeface="Times" charset="0"/>
              </a:rPr>
              <a:t>40</a:t>
            </a:r>
            <a:endParaRPr lang="en-US" sz="2800">
              <a:solidFill>
                <a:schemeClr val="bg2"/>
              </a:solidFill>
              <a:latin typeface="Times" charset="0"/>
            </a:endParaRPr>
          </a:p>
        </p:txBody>
      </p:sp>
      <p:sp>
        <p:nvSpPr>
          <p:cNvPr id="521233" name="Rectangle 17"/>
          <p:cNvSpPr>
            <a:spLocks noChangeArrowheads="1"/>
          </p:cNvSpPr>
          <p:nvPr/>
        </p:nvSpPr>
        <p:spPr bwMode="auto">
          <a:xfrm>
            <a:off x="4773613" y="963613"/>
            <a:ext cx="1457325" cy="3635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800">
                <a:solidFill>
                  <a:schemeClr val="tx2"/>
                </a:solidFill>
                <a:latin typeface="Times" charset="0"/>
              </a:rPr>
              <a:t>ca. 1500 B.C.</a:t>
            </a:r>
          </a:p>
        </p:txBody>
      </p:sp>
      <p:sp>
        <p:nvSpPr>
          <p:cNvPr id="521235" name="Rectangle 19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236" name="Rectangle 20"/>
          <p:cNvSpPr>
            <a:spLocks noChangeArrowheads="1"/>
          </p:cNvSpPr>
          <p:nvPr/>
        </p:nvSpPr>
        <p:spPr bwMode="auto">
          <a:xfrm>
            <a:off x="6308725" y="3881438"/>
            <a:ext cx="61912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237" name="Rectangle 21"/>
          <p:cNvSpPr>
            <a:spLocks noChangeArrowheads="1"/>
          </p:cNvSpPr>
          <p:nvPr/>
        </p:nvSpPr>
        <p:spPr bwMode="auto">
          <a:xfrm>
            <a:off x="5635625" y="5056188"/>
            <a:ext cx="22685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238" name="Rectangle 22"/>
          <p:cNvSpPr>
            <a:spLocks noChangeArrowheads="1"/>
          </p:cNvSpPr>
          <p:nvPr/>
        </p:nvSpPr>
        <p:spPr bwMode="auto">
          <a:xfrm>
            <a:off x="758825" y="2482850"/>
            <a:ext cx="1987550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4000" b="0">
                <a:solidFill>
                  <a:schemeClr val="tx2"/>
                </a:solidFill>
                <a:latin typeface="Times" charset="0"/>
              </a:rPr>
              <a:t>IY</a:t>
            </a:r>
            <a:r>
              <a:rPr lang="en-US" sz="8000" b="0">
                <a:solidFill>
                  <a:srgbClr val="00FF00"/>
                </a:solidFill>
                <a:latin typeface="Times" charset="0"/>
              </a:rPr>
              <a:t>M</a:t>
            </a:r>
            <a:r>
              <a:rPr lang="en-US" sz="4000" b="0">
                <a:solidFill>
                  <a:schemeClr val="tx2"/>
                </a:solidFill>
                <a:latin typeface="Times" charset="0"/>
              </a:rPr>
              <a:t>Y</a:t>
            </a:r>
          </a:p>
        </p:txBody>
      </p:sp>
      <p:sp>
        <p:nvSpPr>
          <p:cNvPr id="521239" name="Rectangle 23"/>
          <p:cNvSpPr>
            <a:spLocks noChangeArrowheads="1"/>
          </p:cNvSpPr>
          <p:nvPr/>
        </p:nvSpPr>
        <p:spPr bwMode="auto">
          <a:xfrm>
            <a:off x="7315200" y="56086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240" name="Rectangle 24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8800" b="0">
                <a:solidFill>
                  <a:schemeClr val="tx2"/>
                </a:solidFill>
                <a:latin typeface="Times" charset="0"/>
              </a:rPr>
              <a:t>7</a:t>
            </a:r>
          </a:p>
        </p:txBody>
      </p:sp>
      <p:sp>
        <p:nvSpPr>
          <p:cNvPr id="521241" name="Line 25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263" name="Text Box 47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521264" name="Text Box 48"/>
          <p:cNvSpPr txBox="1">
            <a:spLocks noChangeArrowheads="1"/>
          </p:cNvSpPr>
          <p:nvPr/>
        </p:nvSpPr>
        <p:spPr bwMode="auto">
          <a:xfrm>
            <a:off x="1768475" y="47625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</a:rPr>
              <a:t>HES. 32:13</a:t>
            </a:r>
            <a:endParaRPr lang="en-US" sz="800" u="sng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521265" name="Rectangle 49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266" name="Rectangle 50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521267" name="AutoShape 51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268" name="Rectangle 52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269" name="AutoShape 53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270" name="Line 54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271" name="Line 55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272" name="Line 56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273" name="Line 57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274" name="Line 58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275" name="Rectangle 59"/>
          <p:cNvSpPr>
            <a:spLocks noChangeArrowheads="1"/>
          </p:cNvSpPr>
          <p:nvPr/>
        </p:nvSpPr>
        <p:spPr bwMode="auto">
          <a:xfrm>
            <a:off x="8007350" y="3429000"/>
            <a:ext cx="517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Chicago" charset="0"/>
              </a:rPr>
              <a:t>MUSA</a:t>
            </a:r>
          </a:p>
        </p:txBody>
      </p:sp>
      <p:sp>
        <p:nvSpPr>
          <p:cNvPr id="521276" name="Rectangle 60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Sinai</a:t>
            </a:r>
          </a:p>
        </p:txBody>
      </p:sp>
      <p:sp>
        <p:nvSpPr>
          <p:cNvPr id="521277" name="Rectangle 61"/>
          <p:cNvSpPr>
            <a:spLocks noChangeArrowheads="1"/>
          </p:cNvSpPr>
          <p:nvPr/>
        </p:nvSpPr>
        <p:spPr bwMode="auto">
          <a:xfrm>
            <a:off x="8075613" y="402590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K-U-I</a:t>
            </a:r>
          </a:p>
        </p:txBody>
      </p:sp>
      <p:sp>
        <p:nvSpPr>
          <p:cNvPr id="521278" name="Rectangle 62"/>
          <p:cNvSpPr>
            <a:spLocks noChangeArrowheads="1"/>
          </p:cNvSpPr>
          <p:nvPr/>
        </p:nvSpPr>
        <p:spPr bwMode="auto">
          <a:xfrm>
            <a:off x="7912100" y="4197350"/>
            <a:ext cx="1012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Kadesh Barnea</a:t>
            </a:r>
          </a:p>
        </p:txBody>
      </p:sp>
      <p:sp>
        <p:nvSpPr>
          <p:cNvPr id="521279" name="Rectangle 63"/>
          <p:cNvSpPr>
            <a:spLocks noChangeArrowheads="1"/>
          </p:cNvSpPr>
          <p:nvPr/>
        </p:nvSpPr>
        <p:spPr bwMode="auto">
          <a:xfrm>
            <a:off x="8267700" y="4381500"/>
            <a:ext cx="307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521280" name="Line 64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281" name="Rectangle 65"/>
          <p:cNvSpPr>
            <a:spLocks noChangeArrowheads="1"/>
          </p:cNvSpPr>
          <p:nvPr/>
        </p:nvSpPr>
        <p:spPr bwMode="auto">
          <a:xfrm>
            <a:off x="8096250" y="3670300"/>
            <a:ext cx="6699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KUTOKA</a:t>
            </a:r>
          </a:p>
        </p:txBody>
      </p:sp>
      <p:sp>
        <p:nvSpPr>
          <p:cNvPr id="521282" name="Text Box 66"/>
          <p:cNvSpPr txBox="1">
            <a:spLocks noChangeArrowheads="1"/>
          </p:cNvSpPr>
          <p:nvPr/>
        </p:nvSpPr>
        <p:spPr bwMode="auto">
          <a:xfrm>
            <a:off x="8642350" y="90488"/>
            <a:ext cx="412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</a:rPr>
              <a:t>   </a:t>
            </a:r>
          </a:p>
        </p:txBody>
      </p:sp>
      <p:sp>
        <p:nvSpPr>
          <p:cNvPr id="521286" name="Rectangle 7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22</a:t>
            </a:r>
          </a:p>
        </p:txBody>
      </p:sp>
      <p:sp>
        <p:nvSpPr>
          <p:cNvPr id="521287" name="Text Box 7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26-29</a:t>
            </a:r>
          </a:p>
        </p:txBody>
      </p:sp>
      <p:grpSp>
        <p:nvGrpSpPr>
          <p:cNvPr id="521288" name="Group 72"/>
          <p:cNvGrpSpPr>
            <a:grpSpLocks/>
          </p:cNvGrpSpPr>
          <p:nvPr/>
        </p:nvGrpSpPr>
        <p:grpSpPr bwMode="auto">
          <a:xfrm>
            <a:off x="5951538" y="3552825"/>
            <a:ext cx="1262062" cy="1347788"/>
            <a:chOff x="1084" y="711"/>
            <a:chExt cx="2950" cy="2769"/>
          </a:xfrm>
        </p:grpSpPr>
        <p:grpSp>
          <p:nvGrpSpPr>
            <p:cNvPr id="521289" name="Group 73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521290" name="Group 74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521291" name="Freeform 75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1292" name="Freeform 76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521293" name="Picture 77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E844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521294" name="Freeform 78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295" name="Freeform 79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296" name="Freeform 80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297" name="Freeform 81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298" name="Freeform 82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1299" name="Rectangle 83"/>
          <p:cNvSpPr>
            <a:spLocks noChangeArrowheads="1"/>
          </p:cNvSpPr>
          <p:nvPr/>
        </p:nvSpPr>
        <p:spPr bwMode="auto">
          <a:xfrm>
            <a:off x="6226175" y="3735388"/>
            <a:ext cx="180975" cy="454025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endParaRPr lang="en-GB" sz="2400" b="0" i="1">
              <a:solidFill>
                <a:srgbClr val="FFFFFF"/>
              </a:solidFill>
              <a:latin typeface="Helvetica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1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21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1232" grpId="0" autoUpdateAnimBg="0"/>
      <p:bldP spid="521299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857" name="Picture 393" descr="D:\0 Adds\3 Judah\Machtesh Qatan\sr\Machtesh Qatan from east2, tb n112500 sr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050" y="2439988"/>
            <a:ext cx="2162175" cy="1620837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10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4863" name="Picture 399" descr="E:\Todd Sites\0 Adds\4 Judah\121701 Nabatean Negev\sr\Machtesh Gadol looking southeast, tb n121701.jpg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138" y="2087563"/>
            <a:ext cx="2633662" cy="19764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4861" name="Picture 397" descr="C:\0Images\Todd Sites\0Adds\3 Judah adds\062600 Detroit trip\sr\Nahal Zin from above, tb n062400 sr.jpg"/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363" y="4297363"/>
            <a:ext cx="2632075" cy="19748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10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4864" name="Picture 400" descr="E:\Todd Sites\0 Adds\4 Judah\121701 Nabatean Negev\sr\Machtesh Gadol looking south, tb n121701.jpg"/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3178175"/>
            <a:ext cx="3970337" cy="29797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4860" name="Picture 396" descr="E:\Todd Sites\0 Adds\4 Judah\df\Negev\sr\Machtesh Ramon from north2, df 111001.jpg"/>
          <p:cNvPicPr preferRelativeResize="0"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050" y="2095500"/>
            <a:ext cx="2806700" cy="18796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4858" name="Picture 394" descr="E:\Todd Sites\0 Adds\4 Judah\df\Wilderness of Judah\sr\Solomon's Pillars, df 101101.jpg"/>
          <p:cNvPicPr preferRelativeResize="0"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714375"/>
            <a:ext cx="2030413" cy="161131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4862" name="Picture 398" descr="C:\0Images\SR Slides\Negev\Nahal Zin rugged mountains, 72-5tb.jpg"/>
          <p:cNvPicPr preferRelativeResize="0"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" b="1036"/>
          <a:stretch>
            <a:fillRect/>
          </a:stretch>
        </p:blipFill>
        <p:spPr bwMode="auto">
          <a:xfrm>
            <a:off x="4337050" y="877888"/>
            <a:ext cx="3208338" cy="21336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10"/>
                  <a:srcRect r="519" b="103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4867" name="Text Box 403"/>
          <p:cNvSpPr txBox="1">
            <a:spLocks noChangeArrowheads="1"/>
          </p:cNvSpPr>
          <p:nvPr/>
        </p:nvSpPr>
        <p:spPr bwMode="auto">
          <a:xfrm>
            <a:off x="1092200" y="2260600"/>
            <a:ext cx="8051800" cy="338296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7200">
                <a:solidFill>
                  <a:schemeClr val="accent1"/>
                </a:solidFill>
              </a:rPr>
              <a:t>UNAMAANISHA MIAKA 40? HAPA?</a:t>
            </a:r>
          </a:p>
        </p:txBody>
      </p:sp>
      <p:sp>
        <p:nvSpPr>
          <p:cNvPr id="574866" name="Text Box 402"/>
          <p:cNvSpPr txBox="1">
            <a:spLocks noChangeArrowheads="1"/>
          </p:cNvSpPr>
          <p:nvPr/>
        </p:nvSpPr>
        <p:spPr bwMode="auto">
          <a:xfrm>
            <a:off x="1101725" y="2259013"/>
            <a:ext cx="8042275" cy="3382962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7200">
                <a:solidFill>
                  <a:srgbClr val="FF0000"/>
                </a:solidFill>
              </a:rPr>
              <a:t>UNAMAANISHA MIAKA 40? HAPA?</a:t>
            </a:r>
          </a:p>
        </p:txBody>
      </p:sp>
      <p:sp>
        <p:nvSpPr>
          <p:cNvPr id="574467" name="Rectangle 3"/>
          <p:cNvSpPr>
            <a:spLocks noChangeArrowheads="1"/>
          </p:cNvSpPr>
          <p:nvPr/>
        </p:nvSpPr>
        <p:spPr bwMode="auto">
          <a:xfrm>
            <a:off x="76200" y="304800"/>
            <a:ext cx="2825750" cy="819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400">
                <a:solidFill>
                  <a:schemeClr val="tx2"/>
                </a:solidFill>
                <a:latin typeface="Times" charset="0"/>
              </a:rPr>
              <a:t> KUANDAA JUKWAA</a:t>
            </a:r>
          </a:p>
        </p:txBody>
      </p:sp>
      <p:sp>
        <p:nvSpPr>
          <p:cNvPr id="574865" name="Text Box 401"/>
          <p:cNvSpPr txBox="1">
            <a:spLocks noChangeArrowheads="1"/>
          </p:cNvSpPr>
          <p:nvPr/>
        </p:nvSpPr>
        <p:spPr bwMode="auto">
          <a:xfrm>
            <a:off x="763588" y="2279650"/>
            <a:ext cx="8732837" cy="338296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7200">
                <a:solidFill>
                  <a:srgbClr val="FFEA18"/>
                </a:solidFill>
              </a:rPr>
              <a:t>UNAMAANISHA MIAKA 40? HAPA?</a:t>
            </a:r>
          </a:p>
        </p:txBody>
      </p:sp>
      <p:sp>
        <p:nvSpPr>
          <p:cNvPr id="574466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4468" name="Line 4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4470" name="Text Box 6"/>
          <p:cNvSpPr txBox="1">
            <a:spLocks noChangeArrowheads="1"/>
          </p:cNvSpPr>
          <p:nvPr/>
        </p:nvSpPr>
        <p:spPr bwMode="auto">
          <a:xfrm>
            <a:off x="1770063" y="44450"/>
            <a:ext cx="2874962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</a:rPr>
              <a:t>HES. 32:49; 34:1</a:t>
            </a:r>
          </a:p>
        </p:txBody>
      </p:sp>
      <p:sp>
        <p:nvSpPr>
          <p:cNvPr id="574652" name="Text Box 188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74704" name="Rectangle 24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23</a:t>
            </a:r>
          </a:p>
        </p:txBody>
      </p:sp>
      <p:sp>
        <p:nvSpPr>
          <p:cNvPr id="574750" name="Text Box 28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26-29</a:t>
            </a:r>
          </a:p>
        </p:txBody>
      </p:sp>
      <p:sp>
        <p:nvSpPr>
          <p:cNvPr id="574635" name="Rectangle 171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4636" name="Rectangle 172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574637" name="AutoShape 173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4638" name="Rectangle 174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4639" name="AutoShape 175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4640" name="Line 176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4641" name="Line 177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4642" name="Line 178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4643" name="Line 179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4644" name="Line 180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4645" name="Rectangle 181"/>
          <p:cNvSpPr>
            <a:spLocks noChangeArrowheads="1"/>
          </p:cNvSpPr>
          <p:nvPr/>
        </p:nvSpPr>
        <p:spPr bwMode="auto">
          <a:xfrm>
            <a:off x="8007350" y="3429000"/>
            <a:ext cx="517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Chicago" charset="0"/>
              </a:rPr>
              <a:t>MUSA</a:t>
            </a:r>
          </a:p>
        </p:txBody>
      </p:sp>
      <p:sp>
        <p:nvSpPr>
          <p:cNvPr id="574646" name="Rectangle 182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Sinai</a:t>
            </a:r>
          </a:p>
        </p:txBody>
      </p:sp>
      <p:sp>
        <p:nvSpPr>
          <p:cNvPr id="574647" name="Rectangle 183"/>
          <p:cNvSpPr>
            <a:spLocks noChangeArrowheads="1"/>
          </p:cNvSpPr>
          <p:nvPr/>
        </p:nvSpPr>
        <p:spPr bwMode="auto">
          <a:xfrm>
            <a:off x="8075613" y="402590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K-U-I</a:t>
            </a:r>
          </a:p>
        </p:txBody>
      </p:sp>
      <p:sp>
        <p:nvSpPr>
          <p:cNvPr id="574648" name="Rectangle 184"/>
          <p:cNvSpPr>
            <a:spLocks noChangeArrowheads="1"/>
          </p:cNvSpPr>
          <p:nvPr/>
        </p:nvSpPr>
        <p:spPr bwMode="auto">
          <a:xfrm>
            <a:off x="7912100" y="4197350"/>
            <a:ext cx="1012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Kadesh Barnea</a:t>
            </a:r>
          </a:p>
        </p:txBody>
      </p:sp>
      <p:sp>
        <p:nvSpPr>
          <p:cNvPr id="574649" name="Rectangle 185"/>
          <p:cNvSpPr>
            <a:spLocks noChangeArrowheads="1"/>
          </p:cNvSpPr>
          <p:nvPr/>
        </p:nvSpPr>
        <p:spPr bwMode="auto">
          <a:xfrm>
            <a:off x="8267700" y="4381500"/>
            <a:ext cx="307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574650" name="Line 186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4651" name="Rectangle 187"/>
          <p:cNvSpPr>
            <a:spLocks noChangeArrowheads="1"/>
          </p:cNvSpPr>
          <p:nvPr/>
        </p:nvSpPr>
        <p:spPr bwMode="auto">
          <a:xfrm>
            <a:off x="8120063" y="3670300"/>
            <a:ext cx="66992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KUTOKA</a:t>
            </a:r>
          </a:p>
          <a:p>
            <a:pPr algn="l">
              <a:lnSpc>
                <a:spcPct val="100000"/>
              </a:lnSpc>
              <a:spcBef>
                <a:spcPct val="0"/>
              </a:spcBef>
            </a:pPr>
            <a:endParaRPr lang="en-US" sz="90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574871" name="Text Box 407"/>
          <p:cNvSpPr txBox="1">
            <a:spLocks noChangeArrowheads="1"/>
          </p:cNvSpPr>
          <p:nvPr/>
        </p:nvSpPr>
        <p:spPr bwMode="auto">
          <a:xfrm>
            <a:off x="8591550" y="640715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74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74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74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74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574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74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74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74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74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74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74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74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74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74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74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74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74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4857" grpId="0" autoUpdateAnimBg="0"/>
      <p:bldP spid="574861" grpId="0" autoUpdateAnimBg="0"/>
      <p:bldP spid="574862" grpId="0" autoUpdateAnimBg="0"/>
      <p:bldP spid="574867" grpId="0" autoUpdateAnimBg="0"/>
      <p:bldP spid="574866" grpId="0" autoUpdateAnimBg="0"/>
      <p:bldP spid="574865" grpId="0" autoUpdateAnimBg="0"/>
      <p:bldP spid="574871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6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4276" name="Rectangle 20"/>
          <p:cNvSpPr>
            <a:spLocks noChangeArrowheads="1"/>
          </p:cNvSpPr>
          <p:nvPr/>
        </p:nvSpPr>
        <p:spPr bwMode="auto">
          <a:xfrm>
            <a:off x="0" y="304800"/>
            <a:ext cx="2825750" cy="819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400">
                <a:solidFill>
                  <a:schemeClr val="tx2"/>
                </a:solidFill>
                <a:latin typeface="Times" charset="0"/>
              </a:rPr>
              <a:t> KUANNDAA JUKWAA</a:t>
            </a:r>
          </a:p>
        </p:txBody>
      </p:sp>
      <p:sp>
        <p:nvSpPr>
          <p:cNvPr id="22427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4332" name="Text Box 76"/>
          <p:cNvSpPr txBox="1">
            <a:spLocks noChangeArrowheads="1"/>
          </p:cNvSpPr>
          <p:nvPr/>
        </p:nvSpPr>
        <p:spPr bwMode="auto">
          <a:xfrm>
            <a:off x="1771650" y="44450"/>
            <a:ext cx="2874963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</a:rPr>
              <a:t>hes. 32:49; 34:1</a:t>
            </a:r>
          </a:p>
        </p:txBody>
      </p:sp>
      <p:pic>
        <p:nvPicPr>
          <p:cNvPr id="224335" name="Picture 79" descr="moseswilderness.mcmahah                                        0000653DMaxtor 76 GB HD                B64EB80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63" y="854075"/>
            <a:ext cx="6769100" cy="47371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4339" name="Group 83"/>
          <p:cNvGrpSpPr>
            <a:grpSpLocks/>
          </p:cNvGrpSpPr>
          <p:nvPr/>
        </p:nvGrpSpPr>
        <p:grpSpPr bwMode="auto">
          <a:xfrm>
            <a:off x="1249363" y="5384800"/>
            <a:ext cx="7215187" cy="698500"/>
            <a:chOff x="990" y="3162"/>
            <a:chExt cx="4304" cy="418"/>
          </a:xfrm>
        </p:grpSpPr>
        <p:sp>
          <p:nvSpPr>
            <p:cNvPr id="224338" name="Rectangle 82"/>
            <p:cNvSpPr>
              <a:spLocks noChangeArrowheads="1"/>
            </p:cNvSpPr>
            <p:nvPr/>
          </p:nvSpPr>
          <p:spPr bwMode="auto">
            <a:xfrm>
              <a:off x="1209" y="3162"/>
              <a:ext cx="3903" cy="418"/>
            </a:xfrm>
            <a:prstGeom prst="rect">
              <a:avLst/>
            </a:prstGeom>
            <a:solidFill>
              <a:srgbClr val="A50021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336" name="Text Box 80"/>
            <p:cNvSpPr txBox="1">
              <a:spLocks noChangeArrowheads="1"/>
            </p:cNvSpPr>
            <p:nvPr/>
          </p:nvSpPr>
          <p:spPr bwMode="auto">
            <a:xfrm>
              <a:off x="990" y="3175"/>
              <a:ext cx="4304" cy="311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800">
                  <a:solidFill>
                    <a:schemeClr val="tx2"/>
                  </a:solidFill>
                </a:rPr>
                <a:t>MZUNGUKO WA JANGWANI</a:t>
              </a:r>
            </a:p>
          </p:txBody>
        </p:sp>
      </p:grpSp>
      <p:sp>
        <p:nvSpPr>
          <p:cNvPr id="224391" name="Rectangle 135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4392" name="Rectangle 136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224393" name="AutoShape 137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4394" name="Rectangle 138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4395" name="AutoShape 139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4396" name="Line 140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4397" name="Line 141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4398" name="Line 142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4399" name="Line 143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4400" name="Line 144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4401" name="Rectangle 145"/>
          <p:cNvSpPr>
            <a:spLocks noChangeArrowheads="1"/>
          </p:cNvSpPr>
          <p:nvPr/>
        </p:nvSpPr>
        <p:spPr bwMode="auto">
          <a:xfrm>
            <a:off x="8007350" y="3429000"/>
            <a:ext cx="517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Chicago" charset="0"/>
              </a:rPr>
              <a:t>MUSA</a:t>
            </a:r>
          </a:p>
        </p:txBody>
      </p:sp>
      <p:sp>
        <p:nvSpPr>
          <p:cNvPr id="224402" name="Rectangle 146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Sinai</a:t>
            </a:r>
          </a:p>
        </p:txBody>
      </p:sp>
      <p:sp>
        <p:nvSpPr>
          <p:cNvPr id="224403" name="Rectangle 147"/>
          <p:cNvSpPr>
            <a:spLocks noChangeArrowheads="1"/>
          </p:cNvSpPr>
          <p:nvPr/>
        </p:nvSpPr>
        <p:spPr bwMode="auto">
          <a:xfrm>
            <a:off x="8075613" y="402590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K-U-I</a:t>
            </a:r>
          </a:p>
        </p:txBody>
      </p:sp>
      <p:sp>
        <p:nvSpPr>
          <p:cNvPr id="224404" name="Rectangle 148"/>
          <p:cNvSpPr>
            <a:spLocks noChangeArrowheads="1"/>
          </p:cNvSpPr>
          <p:nvPr/>
        </p:nvSpPr>
        <p:spPr bwMode="auto">
          <a:xfrm>
            <a:off x="7912100" y="4197350"/>
            <a:ext cx="1012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Kadesh Barnea</a:t>
            </a:r>
          </a:p>
        </p:txBody>
      </p:sp>
      <p:sp>
        <p:nvSpPr>
          <p:cNvPr id="224405" name="Rectangle 149"/>
          <p:cNvSpPr>
            <a:spLocks noChangeArrowheads="1"/>
          </p:cNvSpPr>
          <p:nvPr/>
        </p:nvSpPr>
        <p:spPr bwMode="auto">
          <a:xfrm>
            <a:off x="8267700" y="4381500"/>
            <a:ext cx="307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224406" name="Line 150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4407" name="Rectangle 151"/>
          <p:cNvSpPr>
            <a:spLocks noChangeArrowheads="1"/>
          </p:cNvSpPr>
          <p:nvPr/>
        </p:nvSpPr>
        <p:spPr bwMode="auto">
          <a:xfrm>
            <a:off x="8120063" y="3670300"/>
            <a:ext cx="6699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KUTOKA</a:t>
            </a:r>
          </a:p>
        </p:txBody>
      </p:sp>
      <p:sp>
        <p:nvSpPr>
          <p:cNvPr id="224408" name="Text Box 152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24411" name="Text Box 155"/>
          <p:cNvSpPr txBox="1">
            <a:spLocks noChangeArrowheads="1"/>
          </p:cNvSpPr>
          <p:nvPr/>
        </p:nvSpPr>
        <p:spPr bwMode="auto">
          <a:xfrm>
            <a:off x="8591550" y="640715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rgbClr val="FFFFFF"/>
                </a:solidFill>
                <a:latin typeface="Arial" charset="0"/>
              </a:rPr>
              <a:t>3</a:t>
            </a:r>
          </a:p>
        </p:txBody>
      </p:sp>
      <p:sp>
        <p:nvSpPr>
          <p:cNvPr id="224412" name="Rectangle 15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24</a:t>
            </a:r>
          </a:p>
        </p:txBody>
      </p:sp>
      <p:sp>
        <p:nvSpPr>
          <p:cNvPr id="224458" name="Text Box 202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26-29</a:t>
            </a:r>
          </a:p>
        </p:txBody>
      </p:sp>
      <p:sp>
        <p:nvSpPr>
          <p:cNvPr id="224460" name="Freeform 204"/>
          <p:cNvSpPr>
            <a:spLocks/>
          </p:cNvSpPr>
          <p:nvPr/>
        </p:nvSpPr>
        <p:spPr bwMode="auto">
          <a:xfrm>
            <a:off x="2759075" y="3290888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4467" name="Text Box 211"/>
          <p:cNvSpPr txBox="1">
            <a:spLocks noChangeArrowheads="1"/>
          </p:cNvSpPr>
          <p:nvPr/>
        </p:nvSpPr>
        <p:spPr bwMode="auto">
          <a:xfrm>
            <a:off x="3309938" y="1155700"/>
            <a:ext cx="5116512" cy="9144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4B5352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EA18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5400">
                <a:solidFill>
                  <a:schemeClr val="accent2"/>
                </a:solidFill>
              </a:rPr>
              <a:t>KWA NINI?</a:t>
            </a:r>
          </a:p>
        </p:txBody>
      </p:sp>
      <p:sp>
        <p:nvSpPr>
          <p:cNvPr id="224468" name="Text Box 212"/>
          <p:cNvSpPr txBox="1">
            <a:spLocks noChangeArrowheads="1"/>
          </p:cNvSpPr>
          <p:nvPr/>
        </p:nvSpPr>
        <p:spPr bwMode="auto">
          <a:xfrm>
            <a:off x="3949700" y="2451100"/>
            <a:ext cx="3962400" cy="6413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4B5352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EA18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>
                <a:solidFill>
                  <a:schemeClr val="accent2"/>
                </a:solidFill>
              </a:rPr>
              <a:t>KUTOTII!</a:t>
            </a:r>
          </a:p>
        </p:txBody>
      </p:sp>
      <p:sp>
        <p:nvSpPr>
          <p:cNvPr id="224469" name="Text Box 213"/>
          <p:cNvSpPr txBox="1">
            <a:spLocks noChangeArrowheads="1"/>
          </p:cNvSpPr>
          <p:nvPr/>
        </p:nvSpPr>
        <p:spPr bwMode="auto">
          <a:xfrm>
            <a:off x="4152900" y="3517900"/>
            <a:ext cx="3429000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4B5352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EA18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>
                <a:solidFill>
                  <a:schemeClr val="accent2"/>
                </a:solidFill>
              </a:rPr>
              <a:t>KUTOAMINI!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4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4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4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4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4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4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4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4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460" grpId="0" animBg="1"/>
      <p:bldP spid="224467" grpId="0" autoUpdateAnimBg="0"/>
      <p:bldP spid="224468" grpId="0" autoUpdateAnimBg="0"/>
      <p:bldP spid="224469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026" name="Freeform 2"/>
          <p:cNvSpPr>
            <a:spLocks/>
          </p:cNvSpPr>
          <p:nvPr/>
        </p:nvSpPr>
        <p:spPr bwMode="auto">
          <a:xfrm>
            <a:off x="2806700" y="3298825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10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1028" name="Rectangle 4"/>
          <p:cNvSpPr>
            <a:spLocks noChangeArrowheads="1"/>
          </p:cNvSpPr>
          <p:nvPr/>
        </p:nvSpPr>
        <p:spPr bwMode="auto">
          <a:xfrm>
            <a:off x="76200" y="304800"/>
            <a:ext cx="2825750" cy="819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400">
                <a:solidFill>
                  <a:schemeClr val="tx2"/>
                </a:solidFill>
                <a:latin typeface="Times" charset="0"/>
              </a:rPr>
              <a:t> KUANDAA JUKWAA</a:t>
            </a:r>
          </a:p>
        </p:txBody>
      </p:sp>
      <p:sp>
        <p:nvSpPr>
          <p:cNvPr id="641029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1030" name="Text Box 6"/>
          <p:cNvSpPr txBox="1">
            <a:spLocks noChangeArrowheads="1"/>
          </p:cNvSpPr>
          <p:nvPr/>
        </p:nvSpPr>
        <p:spPr bwMode="auto">
          <a:xfrm>
            <a:off x="1771650" y="44450"/>
            <a:ext cx="2874963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</a:rPr>
              <a:t>Num. 32:49; 34:1</a:t>
            </a:r>
          </a:p>
        </p:txBody>
      </p:sp>
      <p:grpSp>
        <p:nvGrpSpPr>
          <p:cNvPr id="641036" name="Group 12"/>
          <p:cNvGrpSpPr>
            <a:grpSpLocks/>
          </p:cNvGrpSpPr>
          <p:nvPr/>
        </p:nvGrpSpPr>
        <p:grpSpPr bwMode="auto">
          <a:xfrm>
            <a:off x="1358900" y="825500"/>
            <a:ext cx="7115175" cy="5257800"/>
            <a:chOff x="1008" y="520"/>
            <a:chExt cx="4391" cy="3312"/>
          </a:xfrm>
        </p:grpSpPr>
        <p:grpSp>
          <p:nvGrpSpPr>
            <p:cNvPr id="641037" name="Group 13"/>
            <p:cNvGrpSpPr>
              <a:grpSpLocks/>
            </p:cNvGrpSpPr>
            <p:nvPr/>
          </p:nvGrpSpPr>
          <p:grpSpPr bwMode="auto">
            <a:xfrm>
              <a:off x="1008" y="520"/>
              <a:ext cx="4320" cy="3312"/>
              <a:chOff x="1008" y="528"/>
              <a:chExt cx="4320" cy="3312"/>
            </a:xfrm>
          </p:grpSpPr>
          <p:sp>
            <p:nvSpPr>
              <p:cNvPr id="641038" name="Rectangle 14"/>
              <p:cNvSpPr>
                <a:spLocks noChangeArrowheads="1"/>
              </p:cNvSpPr>
              <p:nvPr/>
            </p:nvSpPr>
            <p:spPr bwMode="auto">
              <a:xfrm>
                <a:off x="1008" y="528"/>
                <a:ext cx="4320" cy="3312"/>
              </a:xfrm>
              <a:prstGeom prst="rect">
                <a:avLst/>
              </a:prstGeom>
              <a:gradFill rotWithShape="0">
                <a:gsLst>
                  <a:gs pos="0">
                    <a:srgbClr val="0331B3"/>
                  </a:gs>
                  <a:gs pos="100000">
                    <a:srgbClr val="0331B3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76200">
                <a:solidFill>
                  <a:schemeClr val="accent2"/>
                </a:solidFill>
                <a:miter lim="800000"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039" name="Freeform 15"/>
              <p:cNvSpPr>
                <a:spLocks/>
              </p:cNvSpPr>
              <p:nvPr/>
            </p:nvSpPr>
            <p:spPr bwMode="auto">
              <a:xfrm>
                <a:off x="1018" y="541"/>
                <a:ext cx="1021" cy="1921"/>
              </a:xfrm>
              <a:custGeom>
                <a:avLst/>
                <a:gdLst>
                  <a:gd name="T0" fmla="*/ 984 w 1021"/>
                  <a:gd name="T1" fmla="*/ 24 h 1921"/>
                  <a:gd name="T2" fmla="*/ 996 w 1021"/>
                  <a:gd name="T3" fmla="*/ 72 h 1921"/>
                  <a:gd name="T4" fmla="*/ 1008 w 1021"/>
                  <a:gd name="T5" fmla="*/ 120 h 1921"/>
                  <a:gd name="T6" fmla="*/ 1020 w 1021"/>
                  <a:gd name="T7" fmla="*/ 180 h 1921"/>
                  <a:gd name="T8" fmla="*/ 1020 w 1021"/>
                  <a:gd name="T9" fmla="*/ 240 h 1921"/>
                  <a:gd name="T10" fmla="*/ 1020 w 1021"/>
                  <a:gd name="T11" fmla="*/ 300 h 1921"/>
                  <a:gd name="T12" fmla="*/ 1020 w 1021"/>
                  <a:gd name="T13" fmla="*/ 348 h 1921"/>
                  <a:gd name="T14" fmla="*/ 1020 w 1021"/>
                  <a:gd name="T15" fmla="*/ 396 h 1921"/>
                  <a:gd name="T16" fmla="*/ 1008 w 1021"/>
                  <a:gd name="T17" fmla="*/ 456 h 1921"/>
                  <a:gd name="T18" fmla="*/ 996 w 1021"/>
                  <a:gd name="T19" fmla="*/ 516 h 1921"/>
                  <a:gd name="T20" fmla="*/ 996 w 1021"/>
                  <a:gd name="T21" fmla="*/ 564 h 1921"/>
                  <a:gd name="T22" fmla="*/ 972 w 1021"/>
                  <a:gd name="T23" fmla="*/ 636 h 1921"/>
                  <a:gd name="T24" fmla="*/ 972 w 1021"/>
                  <a:gd name="T25" fmla="*/ 696 h 1921"/>
                  <a:gd name="T26" fmla="*/ 948 w 1021"/>
                  <a:gd name="T27" fmla="*/ 744 h 1921"/>
                  <a:gd name="T28" fmla="*/ 936 w 1021"/>
                  <a:gd name="T29" fmla="*/ 792 h 1921"/>
                  <a:gd name="T30" fmla="*/ 924 w 1021"/>
                  <a:gd name="T31" fmla="*/ 864 h 1921"/>
                  <a:gd name="T32" fmla="*/ 900 w 1021"/>
                  <a:gd name="T33" fmla="*/ 912 h 1921"/>
                  <a:gd name="T34" fmla="*/ 888 w 1021"/>
                  <a:gd name="T35" fmla="*/ 960 h 1921"/>
                  <a:gd name="T36" fmla="*/ 864 w 1021"/>
                  <a:gd name="T37" fmla="*/ 1020 h 1921"/>
                  <a:gd name="T38" fmla="*/ 840 w 1021"/>
                  <a:gd name="T39" fmla="*/ 1068 h 1921"/>
                  <a:gd name="T40" fmla="*/ 828 w 1021"/>
                  <a:gd name="T41" fmla="*/ 1116 h 1921"/>
                  <a:gd name="T42" fmla="*/ 792 w 1021"/>
                  <a:gd name="T43" fmla="*/ 1176 h 1921"/>
                  <a:gd name="T44" fmla="*/ 768 w 1021"/>
                  <a:gd name="T45" fmla="*/ 1224 h 1921"/>
                  <a:gd name="T46" fmla="*/ 732 w 1021"/>
                  <a:gd name="T47" fmla="*/ 1284 h 1921"/>
                  <a:gd name="T48" fmla="*/ 696 w 1021"/>
                  <a:gd name="T49" fmla="*/ 1332 h 1921"/>
                  <a:gd name="T50" fmla="*/ 660 w 1021"/>
                  <a:gd name="T51" fmla="*/ 1380 h 1921"/>
                  <a:gd name="T52" fmla="*/ 636 w 1021"/>
                  <a:gd name="T53" fmla="*/ 1428 h 1921"/>
                  <a:gd name="T54" fmla="*/ 600 w 1021"/>
                  <a:gd name="T55" fmla="*/ 1476 h 1921"/>
                  <a:gd name="T56" fmla="*/ 564 w 1021"/>
                  <a:gd name="T57" fmla="*/ 1524 h 1921"/>
                  <a:gd name="T58" fmla="*/ 540 w 1021"/>
                  <a:gd name="T59" fmla="*/ 1560 h 1921"/>
                  <a:gd name="T60" fmla="*/ 516 w 1021"/>
                  <a:gd name="T61" fmla="*/ 1608 h 1921"/>
                  <a:gd name="T62" fmla="*/ 480 w 1021"/>
                  <a:gd name="T63" fmla="*/ 1644 h 1921"/>
                  <a:gd name="T64" fmla="*/ 432 w 1021"/>
                  <a:gd name="T65" fmla="*/ 1692 h 1921"/>
                  <a:gd name="T66" fmla="*/ 396 w 1021"/>
                  <a:gd name="T67" fmla="*/ 1728 h 1921"/>
                  <a:gd name="T68" fmla="*/ 336 w 1021"/>
                  <a:gd name="T69" fmla="*/ 1764 h 1921"/>
                  <a:gd name="T70" fmla="*/ 288 w 1021"/>
                  <a:gd name="T71" fmla="*/ 1800 h 1921"/>
                  <a:gd name="T72" fmla="*/ 228 w 1021"/>
                  <a:gd name="T73" fmla="*/ 1836 h 1921"/>
                  <a:gd name="T74" fmla="*/ 168 w 1021"/>
                  <a:gd name="T75" fmla="*/ 1860 h 1921"/>
                  <a:gd name="T76" fmla="*/ 96 w 1021"/>
                  <a:gd name="T77" fmla="*/ 1884 h 1921"/>
                  <a:gd name="T78" fmla="*/ 48 w 1021"/>
                  <a:gd name="T79" fmla="*/ 1908 h 1921"/>
                  <a:gd name="T80" fmla="*/ 0 w 1021"/>
                  <a:gd name="T81" fmla="*/ 1920 h 19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21" h="1921">
                    <a:moveTo>
                      <a:pt x="984" y="0"/>
                    </a:moveTo>
                    <a:lnTo>
                      <a:pt x="984" y="24"/>
                    </a:lnTo>
                    <a:lnTo>
                      <a:pt x="996" y="48"/>
                    </a:lnTo>
                    <a:lnTo>
                      <a:pt x="996" y="72"/>
                    </a:lnTo>
                    <a:lnTo>
                      <a:pt x="1008" y="96"/>
                    </a:lnTo>
                    <a:lnTo>
                      <a:pt x="1008" y="120"/>
                    </a:lnTo>
                    <a:lnTo>
                      <a:pt x="1020" y="156"/>
                    </a:lnTo>
                    <a:lnTo>
                      <a:pt x="1020" y="180"/>
                    </a:lnTo>
                    <a:lnTo>
                      <a:pt x="1020" y="216"/>
                    </a:lnTo>
                    <a:lnTo>
                      <a:pt x="1020" y="240"/>
                    </a:lnTo>
                    <a:lnTo>
                      <a:pt x="1020" y="264"/>
                    </a:lnTo>
                    <a:lnTo>
                      <a:pt x="1020" y="300"/>
                    </a:lnTo>
                    <a:lnTo>
                      <a:pt x="1020" y="324"/>
                    </a:lnTo>
                    <a:lnTo>
                      <a:pt x="1020" y="348"/>
                    </a:lnTo>
                    <a:lnTo>
                      <a:pt x="1020" y="372"/>
                    </a:lnTo>
                    <a:lnTo>
                      <a:pt x="1020" y="396"/>
                    </a:lnTo>
                    <a:lnTo>
                      <a:pt x="1020" y="432"/>
                    </a:lnTo>
                    <a:lnTo>
                      <a:pt x="1008" y="456"/>
                    </a:lnTo>
                    <a:lnTo>
                      <a:pt x="1008" y="492"/>
                    </a:lnTo>
                    <a:lnTo>
                      <a:pt x="996" y="516"/>
                    </a:lnTo>
                    <a:lnTo>
                      <a:pt x="996" y="540"/>
                    </a:lnTo>
                    <a:lnTo>
                      <a:pt x="996" y="564"/>
                    </a:lnTo>
                    <a:lnTo>
                      <a:pt x="984" y="600"/>
                    </a:lnTo>
                    <a:lnTo>
                      <a:pt x="972" y="636"/>
                    </a:lnTo>
                    <a:lnTo>
                      <a:pt x="972" y="672"/>
                    </a:lnTo>
                    <a:lnTo>
                      <a:pt x="972" y="696"/>
                    </a:lnTo>
                    <a:lnTo>
                      <a:pt x="960" y="720"/>
                    </a:lnTo>
                    <a:lnTo>
                      <a:pt x="948" y="744"/>
                    </a:lnTo>
                    <a:lnTo>
                      <a:pt x="936" y="768"/>
                    </a:lnTo>
                    <a:lnTo>
                      <a:pt x="936" y="792"/>
                    </a:lnTo>
                    <a:lnTo>
                      <a:pt x="924" y="828"/>
                    </a:lnTo>
                    <a:lnTo>
                      <a:pt x="924" y="864"/>
                    </a:lnTo>
                    <a:lnTo>
                      <a:pt x="912" y="888"/>
                    </a:lnTo>
                    <a:lnTo>
                      <a:pt x="900" y="912"/>
                    </a:lnTo>
                    <a:lnTo>
                      <a:pt x="900" y="936"/>
                    </a:lnTo>
                    <a:lnTo>
                      <a:pt x="888" y="960"/>
                    </a:lnTo>
                    <a:lnTo>
                      <a:pt x="876" y="984"/>
                    </a:lnTo>
                    <a:lnTo>
                      <a:pt x="864" y="1020"/>
                    </a:lnTo>
                    <a:lnTo>
                      <a:pt x="852" y="1044"/>
                    </a:lnTo>
                    <a:lnTo>
                      <a:pt x="840" y="1068"/>
                    </a:lnTo>
                    <a:lnTo>
                      <a:pt x="828" y="1092"/>
                    </a:lnTo>
                    <a:lnTo>
                      <a:pt x="828" y="1116"/>
                    </a:lnTo>
                    <a:lnTo>
                      <a:pt x="804" y="1152"/>
                    </a:lnTo>
                    <a:lnTo>
                      <a:pt x="792" y="1176"/>
                    </a:lnTo>
                    <a:lnTo>
                      <a:pt x="780" y="1200"/>
                    </a:lnTo>
                    <a:lnTo>
                      <a:pt x="768" y="1224"/>
                    </a:lnTo>
                    <a:lnTo>
                      <a:pt x="744" y="1236"/>
                    </a:lnTo>
                    <a:lnTo>
                      <a:pt x="732" y="1284"/>
                    </a:lnTo>
                    <a:lnTo>
                      <a:pt x="708" y="1296"/>
                    </a:lnTo>
                    <a:lnTo>
                      <a:pt x="696" y="1332"/>
                    </a:lnTo>
                    <a:lnTo>
                      <a:pt x="684" y="1356"/>
                    </a:lnTo>
                    <a:lnTo>
                      <a:pt x="660" y="1380"/>
                    </a:lnTo>
                    <a:lnTo>
                      <a:pt x="648" y="1404"/>
                    </a:lnTo>
                    <a:lnTo>
                      <a:pt x="636" y="1428"/>
                    </a:lnTo>
                    <a:lnTo>
                      <a:pt x="624" y="1452"/>
                    </a:lnTo>
                    <a:lnTo>
                      <a:pt x="600" y="1476"/>
                    </a:lnTo>
                    <a:lnTo>
                      <a:pt x="588" y="1500"/>
                    </a:lnTo>
                    <a:lnTo>
                      <a:pt x="564" y="1524"/>
                    </a:lnTo>
                    <a:lnTo>
                      <a:pt x="564" y="1548"/>
                    </a:lnTo>
                    <a:lnTo>
                      <a:pt x="540" y="1560"/>
                    </a:lnTo>
                    <a:lnTo>
                      <a:pt x="528" y="1584"/>
                    </a:lnTo>
                    <a:lnTo>
                      <a:pt x="516" y="1608"/>
                    </a:lnTo>
                    <a:lnTo>
                      <a:pt x="492" y="1620"/>
                    </a:lnTo>
                    <a:lnTo>
                      <a:pt x="480" y="1644"/>
                    </a:lnTo>
                    <a:lnTo>
                      <a:pt x="456" y="1668"/>
                    </a:lnTo>
                    <a:lnTo>
                      <a:pt x="432" y="1692"/>
                    </a:lnTo>
                    <a:lnTo>
                      <a:pt x="408" y="1704"/>
                    </a:lnTo>
                    <a:lnTo>
                      <a:pt x="396" y="1728"/>
                    </a:lnTo>
                    <a:lnTo>
                      <a:pt x="360" y="1752"/>
                    </a:lnTo>
                    <a:lnTo>
                      <a:pt x="336" y="1764"/>
                    </a:lnTo>
                    <a:lnTo>
                      <a:pt x="312" y="1788"/>
                    </a:lnTo>
                    <a:lnTo>
                      <a:pt x="288" y="1800"/>
                    </a:lnTo>
                    <a:lnTo>
                      <a:pt x="252" y="1824"/>
                    </a:lnTo>
                    <a:lnTo>
                      <a:pt x="228" y="1836"/>
                    </a:lnTo>
                    <a:lnTo>
                      <a:pt x="192" y="1848"/>
                    </a:lnTo>
                    <a:lnTo>
                      <a:pt x="168" y="1860"/>
                    </a:lnTo>
                    <a:lnTo>
                      <a:pt x="132" y="1884"/>
                    </a:lnTo>
                    <a:lnTo>
                      <a:pt x="96" y="1884"/>
                    </a:lnTo>
                    <a:lnTo>
                      <a:pt x="72" y="1896"/>
                    </a:lnTo>
                    <a:lnTo>
                      <a:pt x="48" y="1908"/>
                    </a:lnTo>
                    <a:lnTo>
                      <a:pt x="24" y="1920"/>
                    </a:lnTo>
                    <a:lnTo>
                      <a:pt x="0" y="1920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1040" name="Freeform 16"/>
              <p:cNvSpPr>
                <a:spLocks/>
              </p:cNvSpPr>
              <p:nvPr/>
            </p:nvSpPr>
            <p:spPr bwMode="auto">
              <a:xfrm>
                <a:off x="4404" y="2506"/>
                <a:ext cx="901" cy="1321"/>
              </a:xfrm>
              <a:custGeom>
                <a:avLst/>
                <a:gdLst>
                  <a:gd name="T0" fmla="*/ 900 w 901"/>
                  <a:gd name="T1" fmla="*/ 0 h 1321"/>
                  <a:gd name="T2" fmla="*/ 876 w 901"/>
                  <a:gd name="T3" fmla="*/ 12 h 1321"/>
                  <a:gd name="T4" fmla="*/ 852 w 901"/>
                  <a:gd name="T5" fmla="*/ 24 h 1321"/>
                  <a:gd name="T6" fmla="*/ 828 w 901"/>
                  <a:gd name="T7" fmla="*/ 36 h 1321"/>
                  <a:gd name="T8" fmla="*/ 804 w 901"/>
                  <a:gd name="T9" fmla="*/ 48 h 1321"/>
                  <a:gd name="T10" fmla="*/ 780 w 901"/>
                  <a:gd name="T11" fmla="*/ 60 h 1321"/>
                  <a:gd name="T12" fmla="*/ 768 w 901"/>
                  <a:gd name="T13" fmla="*/ 84 h 1321"/>
                  <a:gd name="T14" fmla="*/ 744 w 901"/>
                  <a:gd name="T15" fmla="*/ 96 h 1321"/>
                  <a:gd name="T16" fmla="*/ 720 w 901"/>
                  <a:gd name="T17" fmla="*/ 120 h 1321"/>
                  <a:gd name="T18" fmla="*/ 696 w 901"/>
                  <a:gd name="T19" fmla="*/ 132 h 1321"/>
                  <a:gd name="T20" fmla="*/ 684 w 901"/>
                  <a:gd name="T21" fmla="*/ 156 h 1321"/>
                  <a:gd name="T22" fmla="*/ 660 w 901"/>
                  <a:gd name="T23" fmla="*/ 168 h 1321"/>
                  <a:gd name="T24" fmla="*/ 648 w 901"/>
                  <a:gd name="T25" fmla="*/ 192 h 1321"/>
                  <a:gd name="T26" fmla="*/ 624 w 901"/>
                  <a:gd name="T27" fmla="*/ 216 h 1321"/>
                  <a:gd name="T28" fmla="*/ 612 w 901"/>
                  <a:gd name="T29" fmla="*/ 240 h 1321"/>
                  <a:gd name="T30" fmla="*/ 588 w 901"/>
                  <a:gd name="T31" fmla="*/ 252 h 1321"/>
                  <a:gd name="T32" fmla="*/ 576 w 901"/>
                  <a:gd name="T33" fmla="*/ 276 h 1321"/>
                  <a:gd name="T34" fmla="*/ 552 w 901"/>
                  <a:gd name="T35" fmla="*/ 288 h 1321"/>
                  <a:gd name="T36" fmla="*/ 528 w 901"/>
                  <a:gd name="T37" fmla="*/ 312 h 1321"/>
                  <a:gd name="T38" fmla="*/ 516 w 901"/>
                  <a:gd name="T39" fmla="*/ 336 h 1321"/>
                  <a:gd name="T40" fmla="*/ 492 w 901"/>
                  <a:gd name="T41" fmla="*/ 360 h 1321"/>
                  <a:gd name="T42" fmla="*/ 468 w 901"/>
                  <a:gd name="T43" fmla="*/ 372 h 1321"/>
                  <a:gd name="T44" fmla="*/ 456 w 901"/>
                  <a:gd name="T45" fmla="*/ 396 h 1321"/>
                  <a:gd name="T46" fmla="*/ 432 w 901"/>
                  <a:gd name="T47" fmla="*/ 420 h 1321"/>
                  <a:gd name="T48" fmla="*/ 408 w 901"/>
                  <a:gd name="T49" fmla="*/ 444 h 1321"/>
                  <a:gd name="T50" fmla="*/ 396 w 901"/>
                  <a:gd name="T51" fmla="*/ 468 h 1321"/>
                  <a:gd name="T52" fmla="*/ 372 w 901"/>
                  <a:gd name="T53" fmla="*/ 492 h 1321"/>
                  <a:gd name="T54" fmla="*/ 360 w 901"/>
                  <a:gd name="T55" fmla="*/ 516 h 1321"/>
                  <a:gd name="T56" fmla="*/ 336 w 901"/>
                  <a:gd name="T57" fmla="*/ 540 h 1321"/>
                  <a:gd name="T58" fmla="*/ 324 w 901"/>
                  <a:gd name="T59" fmla="*/ 564 h 1321"/>
                  <a:gd name="T60" fmla="*/ 312 w 901"/>
                  <a:gd name="T61" fmla="*/ 588 h 1321"/>
                  <a:gd name="T62" fmla="*/ 288 w 901"/>
                  <a:gd name="T63" fmla="*/ 624 h 1321"/>
                  <a:gd name="T64" fmla="*/ 276 w 901"/>
                  <a:gd name="T65" fmla="*/ 648 h 1321"/>
                  <a:gd name="T66" fmla="*/ 264 w 901"/>
                  <a:gd name="T67" fmla="*/ 684 h 1321"/>
                  <a:gd name="T68" fmla="*/ 240 w 901"/>
                  <a:gd name="T69" fmla="*/ 708 h 1321"/>
                  <a:gd name="T70" fmla="*/ 228 w 901"/>
                  <a:gd name="T71" fmla="*/ 732 h 1321"/>
                  <a:gd name="T72" fmla="*/ 216 w 901"/>
                  <a:gd name="T73" fmla="*/ 756 h 1321"/>
                  <a:gd name="T74" fmla="*/ 204 w 901"/>
                  <a:gd name="T75" fmla="*/ 780 h 1321"/>
                  <a:gd name="T76" fmla="*/ 192 w 901"/>
                  <a:gd name="T77" fmla="*/ 804 h 1321"/>
                  <a:gd name="T78" fmla="*/ 180 w 901"/>
                  <a:gd name="T79" fmla="*/ 828 h 1321"/>
                  <a:gd name="T80" fmla="*/ 168 w 901"/>
                  <a:gd name="T81" fmla="*/ 852 h 1321"/>
                  <a:gd name="T82" fmla="*/ 156 w 901"/>
                  <a:gd name="T83" fmla="*/ 876 h 1321"/>
                  <a:gd name="T84" fmla="*/ 144 w 901"/>
                  <a:gd name="T85" fmla="*/ 900 h 1321"/>
                  <a:gd name="T86" fmla="*/ 132 w 901"/>
                  <a:gd name="T87" fmla="*/ 924 h 1321"/>
                  <a:gd name="T88" fmla="*/ 120 w 901"/>
                  <a:gd name="T89" fmla="*/ 948 h 1321"/>
                  <a:gd name="T90" fmla="*/ 120 w 901"/>
                  <a:gd name="T91" fmla="*/ 972 h 1321"/>
                  <a:gd name="T92" fmla="*/ 108 w 901"/>
                  <a:gd name="T93" fmla="*/ 996 h 1321"/>
                  <a:gd name="T94" fmla="*/ 96 w 901"/>
                  <a:gd name="T95" fmla="*/ 1020 h 1321"/>
                  <a:gd name="T96" fmla="*/ 96 w 901"/>
                  <a:gd name="T97" fmla="*/ 1044 h 1321"/>
                  <a:gd name="T98" fmla="*/ 84 w 901"/>
                  <a:gd name="T99" fmla="*/ 1068 h 1321"/>
                  <a:gd name="T100" fmla="*/ 72 w 901"/>
                  <a:gd name="T101" fmla="*/ 1092 h 1321"/>
                  <a:gd name="T102" fmla="*/ 60 w 901"/>
                  <a:gd name="T103" fmla="*/ 1116 h 1321"/>
                  <a:gd name="T104" fmla="*/ 60 w 901"/>
                  <a:gd name="T105" fmla="*/ 1140 h 1321"/>
                  <a:gd name="T106" fmla="*/ 48 w 901"/>
                  <a:gd name="T107" fmla="*/ 1164 h 1321"/>
                  <a:gd name="T108" fmla="*/ 36 w 901"/>
                  <a:gd name="T109" fmla="*/ 1188 h 1321"/>
                  <a:gd name="T110" fmla="*/ 36 w 901"/>
                  <a:gd name="T111" fmla="*/ 1212 h 1321"/>
                  <a:gd name="T112" fmla="*/ 24 w 901"/>
                  <a:gd name="T113" fmla="*/ 1236 h 1321"/>
                  <a:gd name="T114" fmla="*/ 12 w 901"/>
                  <a:gd name="T115" fmla="*/ 1260 h 1321"/>
                  <a:gd name="T116" fmla="*/ 12 w 901"/>
                  <a:gd name="T117" fmla="*/ 1296 h 1321"/>
                  <a:gd name="T118" fmla="*/ 0 w 901"/>
                  <a:gd name="T119" fmla="*/ 1320 h 1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901" h="1321">
                    <a:moveTo>
                      <a:pt x="900" y="0"/>
                    </a:moveTo>
                    <a:lnTo>
                      <a:pt x="876" y="12"/>
                    </a:lnTo>
                    <a:lnTo>
                      <a:pt x="852" y="24"/>
                    </a:lnTo>
                    <a:lnTo>
                      <a:pt x="828" y="36"/>
                    </a:lnTo>
                    <a:lnTo>
                      <a:pt x="804" y="48"/>
                    </a:lnTo>
                    <a:lnTo>
                      <a:pt x="780" y="60"/>
                    </a:lnTo>
                    <a:lnTo>
                      <a:pt x="768" y="84"/>
                    </a:lnTo>
                    <a:lnTo>
                      <a:pt x="744" y="96"/>
                    </a:lnTo>
                    <a:lnTo>
                      <a:pt x="720" y="120"/>
                    </a:lnTo>
                    <a:lnTo>
                      <a:pt x="696" y="132"/>
                    </a:lnTo>
                    <a:lnTo>
                      <a:pt x="684" y="156"/>
                    </a:lnTo>
                    <a:lnTo>
                      <a:pt x="660" y="168"/>
                    </a:lnTo>
                    <a:lnTo>
                      <a:pt x="648" y="192"/>
                    </a:lnTo>
                    <a:lnTo>
                      <a:pt x="624" y="216"/>
                    </a:lnTo>
                    <a:lnTo>
                      <a:pt x="612" y="240"/>
                    </a:lnTo>
                    <a:lnTo>
                      <a:pt x="588" y="252"/>
                    </a:lnTo>
                    <a:lnTo>
                      <a:pt x="576" y="276"/>
                    </a:lnTo>
                    <a:lnTo>
                      <a:pt x="552" y="288"/>
                    </a:lnTo>
                    <a:lnTo>
                      <a:pt x="528" y="312"/>
                    </a:lnTo>
                    <a:lnTo>
                      <a:pt x="516" y="336"/>
                    </a:lnTo>
                    <a:lnTo>
                      <a:pt x="492" y="360"/>
                    </a:lnTo>
                    <a:lnTo>
                      <a:pt x="468" y="372"/>
                    </a:lnTo>
                    <a:lnTo>
                      <a:pt x="456" y="396"/>
                    </a:lnTo>
                    <a:lnTo>
                      <a:pt x="432" y="420"/>
                    </a:lnTo>
                    <a:lnTo>
                      <a:pt x="408" y="444"/>
                    </a:lnTo>
                    <a:lnTo>
                      <a:pt x="396" y="468"/>
                    </a:lnTo>
                    <a:lnTo>
                      <a:pt x="372" y="492"/>
                    </a:lnTo>
                    <a:lnTo>
                      <a:pt x="360" y="516"/>
                    </a:lnTo>
                    <a:lnTo>
                      <a:pt x="336" y="540"/>
                    </a:lnTo>
                    <a:lnTo>
                      <a:pt x="324" y="564"/>
                    </a:lnTo>
                    <a:lnTo>
                      <a:pt x="312" y="588"/>
                    </a:lnTo>
                    <a:lnTo>
                      <a:pt x="288" y="624"/>
                    </a:lnTo>
                    <a:lnTo>
                      <a:pt x="276" y="648"/>
                    </a:lnTo>
                    <a:lnTo>
                      <a:pt x="264" y="684"/>
                    </a:lnTo>
                    <a:lnTo>
                      <a:pt x="240" y="708"/>
                    </a:lnTo>
                    <a:lnTo>
                      <a:pt x="228" y="732"/>
                    </a:lnTo>
                    <a:lnTo>
                      <a:pt x="216" y="756"/>
                    </a:lnTo>
                    <a:lnTo>
                      <a:pt x="204" y="780"/>
                    </a:lnTo>
                    <a:lnTo>
                      <a:pt x="192" y="804"/>
                    </a:lnTo>
                    <a:lnTo>
                      <a:pt x="180" y="828"/>
                    </a:lnTo>
                    <a:lnTo>
                      <a:pt x="168" y="852"/>
                    </a:lnTo>
                    <a:lnTo>
                      <a:pt x="156" y="876"/>
                    </a:lnTo>
                    <a:lnTo>
                      <a:pt x="144" y="900"/>
                    </a:lnTo>
                    <a:lnTo>
                      <a:pt x="132" y="924"/>
                    </a:lnTo>
                    <a:lnTo>
                      <a:pt x="120" y="948"/>
                    </a:lnTo>
                    <a:lnTo>
                      <a:pt x="120" y="972"/>
                    </a:lnTo>
                    <a:lnTo>
                      <a:pt x="108" y="996"/>
                    </a:lnTo>
                    <a:lnTo>
                      <a:pt x="96" y="1020"/>
                    </a:lnTo>
                    <a:lnTo>
                      <a:pt x="96" y="1044"/>
                    </a:lnTo>
                    <a:lnTo>
                      <a:pt x="84" y="1068"/>
                    </a:lnTo>
                    <a:lnTo>
                      <a:pt x="72" y="1092"/>
                    </a:lnTo>
                    <a:lnTo>
                      <a:pt x="60" y="1116"/>
                    </a:lnTo>
                    <a:lnTo>
                      <a:pt x="60" y="1140"/>
                    </a:lnTo>
                    <a:lnTo>
                      <a:pt x="48" y="1164"/>
                    </a:lnTo>
                    <a:lnTo>
                      <a:pt x="36" y="1188"/>
                    </a:lnTo>
                    <a:lnTo>
                      <a:pt x="36" y="1212"/>
                    </a:lnTo>
                    <a:lnTo>
                      <a:pt x="24" y="1236"/>
                    </a:lnTo>
                    <a:lnTo>
                      <a:pt x="12" y="1260"/>
                    </a:lnTo>
                    <a:lnTo>
                      <a:pt x="12" y="1296"/>
                    </a:lnTo>
                    <a:lnTo>
                      <a:pt x="0" y="1320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1041" name="Freeform 17"/>
              <p:cNvSpPr>
                <a:spLocks/>
              </p:cNvSpPr>
              <p:nvPr/>
            </p:nvSpPr>
            <p:spPr bwMode="auto">
              <a:xfrm>
                <a:off x="2244" y="1068"/>
                <a:ext cx="2581" cy="1837"/>
              </a:xfrm>
              <a:custGeom>
                <a:avLst/>
                <a:gdLst>
                  <a:gd name="T0" fmla="*/ 2555 w 2581"/>
                  <a:gd name="T1" fmla="*/ 1824 h 1837"/>
                  <a:gd name="T2" fmla="*/ 2494 w 2581"/>
                  <a:gd name="T3" fmla="*/ 1800 h 1837"/>
                  <a:gd name="T4" fmla="*/ 2444 w 2581"/>
                  <a:gd name="T5" fmla="*/ 1787 h 1837"/>
                  <a:gd name="T6" fmla="*/ 2395 w 2581"/>
                  <a:gd name="T7" fmla="*/ 1763 h 1837"/>
                  <a:gd name="T8" fmla="*/ 2345 w 2581"/>
                  <a:gd name="T9" fmla="*/ 1727 h 1837"/>
                  <a:gd name="T10" fmla="*/ 2296 w 2581"/>
                  <a:gd name="T11" fmla="*/ 1702 h 1837"/>
                  <a:gd name="T12" fmla="*/ 2247 w 2581"/>
                  <a:gd name="T13" fmla="*/ 1678 h 1837"/>
                  <a:gd name="T14" fmla="*/ 2185 w 2581"/>
                  <a:gd name="T15" fmla="*/ 1641 h 1837"/>
                  <a:gd name="T16" fmla="*/ 2123 w 2581"/>
                  <a:gd name="T17" fmla="*/ 1605 h 1837"/>
                  <a:gd name="T18" fmla="*/ 2074 w 2581"/>
                  <a:gd name="T19" fmla="*/ 1581 h 1837"/>
                  <a:gd name="T20" fmla="*/ 2024 w 2581"/>
                  <a:gd name="T21" fmla="*/ 1556 h 1837"/>
                  <a:gd name="T22" fmla="*/ 1975 w 2581"/>
                  <a:gd name="T23" fmla="*/ 1520 h 1837"/>
                  <a:gd name="T24" fmla="*/ 1926 w 2581"/>
                  <a:gd name="T25" fmla="*/ 1496 h 1837"/>
                  <a:gd name="T26" fmla="*/ 1889 w 2581"/>
                  <a:gd name="T27" fmla="*/ 1471 h 1837"/>
                  <a:gd name="T28" fmla="*/ 1827 w 2581"/>
                  <a:gd name="T29" fmla="*/ 1423 h 1837"/>
                  <a:gd name="T30" fmla="*/ 1778 w 2581"/>
                  <a:gd name="T31" fmla="*/ 1410 h 1837"/>
                  <a:gd name="T32" fmla="*/ 1728 w 2581"/>
                  <a:gd name="T33" fmla="*/ 1362 h 1837"/>
                  <a:gd name="T34" fmla="*/ 1679 w 2581"/>
                  <a:gd name="T35" fmla="*/ 1337 h 1837"/>
                  <a:gd name="T36" fmla="*/ 1629 w 2581"/>
                  <a:gd name="T37" fmla="*/ 1301 h 1837"/>
                  <a:gd name="T38" fmla="*/ 1555 w 2581"/>
                  <a:gd name="T39" fmla="*/ 1240 h 1837"/>
                  <a:gd name="T40" fmla="*/ 1506 w 2581"/>
                  <a:gd name="T41" fmla="*/ 1216 h 1837"/>
                  <a:gd name="T42" fmla="*/ 1457 w 2581"/>
                  <a:gd name="T43" fmla="*/ 1167 h 1837"/>
                  <a:gd name="T44" fmla="*/ 1395 w 2581"/>
                  <a:gd name="T45" fmla="*/ 1106 h 1837"/>
                  <a:gd name="T46" fmla="*/ 1358 w 2581"/>
                  <a:gd name="T47" fmla="*/ 1058 h 1837"/>
                  <a:gd name="T48" fmla="*/ 1333 w 2581"/>
                  <a:gd name="T49" fmla="*/ 1009 h 1837"/>
                  <a:gd name="T50" fmla="*/ 1296 w 2581"/>
                  <a:gd name="T51" fmla="*/ 961 h 1837"/>
                  <a:gd name="T52" fmla="*/ 1234 w 2581"/>
                  <a:gd name="T53" fmla="*/ 912 h 1837"/>
                  <a:gd name="T54" fmla="*/ 1173 w 2581"/>
                  <a:gd name="T55" fmla="*/ 851 h 1837"/>
                  <a:gd name="T56" fmla="*/ 1136 w 2581"/>
                  <a:gd name="T57" fmla="*/ 815 h 1837"/>
                  <a:gd name="T58" fmla="*/ 1099 w 2581"/>
                  <a:gd name="T59" fmla="*/ 766 h 1837"/>
                  <a:gd name="T60" fmla="*/ 1062 w 2581"/>
                  <a:gd name="T61" fmla="*/ 730 h 1837"/>
                  <a:gd name="T62" fmla="*/ 1012 w 2581"/>
                  <a:gd name="T63" fmla="*/ 681 h 1837"/>
                  <a:gd name="T64" fmla="*/ 963 w 2581"/>
                  <a:gd name="T65" fmla="*/ 644 h 1837"/>
                  <a:gd name="T66" fmla="*/ 938 w 2581"/>
                  <a:gd name="T67" fmla="*/ 596 h 1837"/>
                  <a:gd name="T68" fmla="*/ 901 w 2581"/>
                  <a:gd name="T69" fmla="*/ 559 h 1837"/>
                  <a:gd name="T70" fmla="*/ 876 w 2581"/>
                  <a:gd name="T71" fmla="*/ 511 h 1837"/>
                  <a:gd name="T72" fmla="*/ 852 w 2581"/>
                  <a:gd name="T73" fmla="*/ 462 h 1837"/>
                  <a:gd name="T74" fmla="*/ 815 w 2581"/>
                  <a:gd name="T75" fmla="*/ 413 h 1837"/>
                  <a:gd name="T76" fmla="*/ 790 w 2581"/>
                  <a:gd name="T77" fmla="*/ 365 h 1837"/>
                  <a:gd name="T78" fmla="*/ 753 w 2581"/>
                  <a:gd name="T79" fmla="*/ 328 h 1837"/>
                  <a:gd name="T80" fmla="*/ 704 w 2581"/>
                  <a:gd name="T81" fmla="*/ 267 h 1837"/>
                  <a:gd name="T82" fmla="*/ 667 w 2581"/>
                  <a:gd name="T83" fmla="*/ 219 h 1837"/>
                  <a:gd name="T84" fmla="*/ 630 w 2581"/>
                  <a:gd name="T85" fmla="*/ 182 h 1837"/>
                  <a:gd name="T86" fmla="*/ 580 w 2581"/>
                  <a:gd name="T87" fmla="*/ 146 h 1837"/>
                  <a:gd name="T88" fmla="*/ 543 w 2581"/>
                  <a:gd name="T89" fmla="*/ 122 h 1837"/>
                  <a:gd name="T90" fmla="*/ 494 w 2581"/>
                  <a:gd name="T91" fmla="*/ 73 h 1837"/>
                  <a:gd name="T92" fmla="*/ 444 w 2581"/>
                  <a:gd name="T93" fmla="*/ 61 h 1837"/>
                  <a:gd name="T94" fmla="*/ 383 w 2581"/>
                  <a:gd name="T95" fmla="*/ 36 h 1837"/>
                  <a:gd name="T96" fmla="*/ 321 w 2581"/>
                  <a:gd name="T97" fmla="*/ 24 h 1837"/>
                  <a:gd name="T98" fmla="*/ 272 w 2581"/>
                  <a:gd name="T99" fmla="*/ 12 h 1837"/>
                  <a:gd name="T100" fmla="*/ 222 w 2581"/>
                  <a:gd name="T101" fmla="*/ 0 h 1837"/>
                  <a:gd name="T102" fmla="*/ 173 w 2581"/>
                  <a:gd name="T103" fmla="*/ 0 h 1837"/>
                  <a:gd name="T104" fmla="*/ 123 w 2581"/>
                  <a:gd name="T105" fmla="*/ 12 h 1837"/>
                  <a:gd name="T106" fmla="*/ 74 w 2581"/>
                  <a:gd name="T107" fmla="*/ 24 h 1837"/>
                  <a:gd name="T108" fmla="*/ 25 w 2581"/>
                  <a:gd name="T109" fmla="*/ 49 h 1837"/>
                  <a:gd name="T110" fmla="*/ 0 w 2581"/>
                  <a:gd name="T111" fmla="*/ 97 h 1837"/>
                  <a:gd name="T112" fmla="*/ 0 w 2581"/>
                  <a:gd name="T113" fmla="*/ 146 h 1837"/>
                  <a:gd name="T114" fmla="*/ 12 w 2581"/>
                  <a:gd name="T115" fmla="*/ 195 h 1837"/>
                  <a:gd name="T116" fmla="*/ 37 w 2581"/>
                  <a:gd name="T117" fmla="*/ 243 h 1837"/>
                  <a:gd name="T118" fmla="*/ 74 w 2581"/>
                  <a:gd name="T119" fmla="*/ 280 h 1837"/>
                  <a:gd name="T120" fmla="*/ 136 w 2581"/>
                  <a:gd name="T121" fmla="*/ 304 h 1837"/>
                  <a:gd name="T122" fmla="*/ 185 w 2581"/>
                  <a:gd name="T123" fmla="*/ 316 h 1837"/>
                  <a:gd name="T124" fmla="*/ 235 w 2581"/>
                  <a:gd name="T125" fmla="*/ 328 h 18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581" h="1837">
                    <a:moveTo>
                      <a:pt x="2580" y="1836"/>
                    </a:moveTo>
                    <a:lnTo>
                      <a:pt x="2555" y="1824"/>
                    </a:lnTo>
                    <a:lnTo>
                      <a:pt x="2518" y="1812"/>
                    </a:lnTo>
                    <a:lnTo>
                      <a:pt x="2494" y="1800"/>
                    </a:lnTo>
                    <a:lnTo>
                      <a:pt x="2469" y="1800"/>
                    </a:lnTo>
                    <a:lnTo>
                      <a:pt x="2444" y="1787"/>
                    </a:lnTo>
                    <a:lnTo>
                      <a:pt x="2420" y="1763"/>
                    </a:lnTo>
                    <a:lnTo>
                      <a:pt x="2395" y="1763"/>
                    </a:lnTo>
                    <a:lnTo>
                      <a:pt x="2370" y="1739"/>
                    </a:lnTo>
                    <a:lnTo>
                      <a:pt x="2345" y="1727"/>
                    </a:lnTo>
                    <a:lnTo>
                      <a:pt x="2321" y="1714"/>
                    </a:lnTo>
                    <a:lnTo>
                      <a:pt x="2296" y="1702"/>
                    </a:lnTo>
                    <a:lnTo>
                      <a:pt x="2271" y="1690"/>
                    </a:lnTo>
                    <a:lnTo>
                      <a:pt x="2247" y="1678"/>
                    </a:lnTo>
                    <a:lnTo>
                      <a:pt x="2222" y="1654"/>
                    </a:lnTo>
                    <a:lnTo>
                      <a:pt x="2185" y="1641"/>
                    </a:lnTo>
                    <a:lnTo>
                      <a:pt x="2160" y="1617"/>
                    </a:lnTo>
                    <a:lnTo>
                      <a:pt x="2123" y="1605"/>
                    </a:lnTo>
                    <a:lnTo>
                      <a:pt x="2099" y="1593"/>
                    </a:lnTo>
                    <a:lnTo>
                      <a:pt x="2074" y="1581"/>
                    </a:lnTo>
                    <a:lnTo>
                      <a:pt x="2049" y="1569"/>
                    </a:lnTo>
                    <a:lnTo>
                      <a:pt x="2024" y="1556"/>
                    </a:lnTo>
                    <a:lnTo>
                      <a:pt x="2000" y="1544"/>
                    </a:lnTo>
                    <a:lnTo>
                      <a:pt x="1975" y="1520"/>
                    </a:lnTo>
                    <a:lnTo>
                      <a:pt x="1950" y="1508"/>
                    </a:lnTo>
                    <a:lnTo>
                      <a:pt x="1926" y="1496"/>
                    </a:lnTo>
                    <a:lnTo>
                      <a:pt x="1913" y="1471"/>
                    </a:lnTo>
                    <a:lnTo>
                      <a:pt x="1889" y="1471"/>
                    </a:lnTo>
                    <a:lnTo>
                      <a:pt x="1852" y="1447"/>
                    </a:lnTo>
                    <a:lnTo>
                      <a:pt x="1827" y="1423"/>
                    </a:lnTo>
                    <a:lnTo>
                      <a:pt x="1802" y="1423"/>
                    </a:lnTo>
                    <a:lnTo>
                      <a:pt x="1778" y="1410"/>
                    </a:lnTo>
                    <a:lnTo>
                      <a:pt x="1753" y="1386"/>
                    </a:lnTo>
                    <a:lnTo>
                      <a:pt x="1728" y="1362"/>
                    </a:lnTo>
                    <a:lnTo>
                      <a:pt x="1704" y="1350"/>
                    </a:lnTo>
                    <a:lnTo>
                      <a:pt x="1679" y="1337"/>
                    </a:lnTo>
                    <a:lnTo>
                      <a:pt x="1654" y="1313"/>
                    </a:lnTo>
                    <a:lnTo>
                      <a:pt x="1629" y="1301"/>
                    </a:lnTo>
                    <a:lnTo>
                      <a:pt x="1592" y="1265"/>
                    </a:lnTo>
                    <a:lnTo>
                      <a:pt x="1555" y="1240"/>
                    </a:lnTo>
                    <a:lnTo>
                      <a:pt x="1531" y="1228"/>
                    </a:lnTo>
                    <a:lnTo>
                      <a:pt x="1506" y="1216"/>
                    </a:lnTo>
                    <a:lnTo>
                      <a:pt x="1494" y="1192"/>
                    </a:lnTo>
                    <a:lnTo>
                      <a:pt x="1457" y="1167"/>
                    </a:lnTo>
                    <a:lnTo>
                      <a:pt x="1432" y="1131"/>
                    </a:lnTo>
                    <a:lnTo>
                      <a:pt x="1395" y="1106"/>
                    </a:lnTo>
                    <a:lnTo>
                      <a:pt x="1383" y="1082"/>
                    </a:lnTo>
                    <a:lnTo>
                      <a:pt x="1358" y="1058"/>
                    </a:lnTo>
                    <a:lnTo>
                      <a:pt x="1358" y="1034"/>
                    </a:lnTo>
                    <a:lnTo>
                      <a:pt x="1333" y="1009"/>
                    </a:lnTo>
                    <a:lnTo>
                      <a:pt x="1321" y="985"/>
                    </a:lnTo>
                    <a:lnTo>
                      <a:pt x="1296" y="961"/>
                    </a:lnTo>
                    <a:lnTo>
                      <a:pt x="1259" y="924"/>
                    </a:lnTo>
                    <a:lnTo>
                      <a:pt x="1234" y="912"/>
                    </a:lnTo>
                    <a:lnTo>
                      <a:pt x="1197" y="875"/>
                    </a:lnTo>
                    <a:lnTo>
                      <a:pt x="1173" y="851"/>
                    </a:lnTo>
                    <a:lnTo>
                      <a:pt x="1160" y="827"/>
                    </a:lnTo>
                    <a:lnTo>
                      <a:pt x="1136" y="815"/>
                    </a:lnTo>
                    <a:lnTo>
                      <a:pt x="1123" y="790"/>
                    </a:lnTo>
                    <a:lnTo>
                      <a:pt x="1099" y="766"/>
                    </a:lnTo>
                    <a:lnTo>
                      <a:pt x="1086" y="742"/>
                    </a:lnTo>
                    <a:lnTo>
                      <a:pt x="1062" y="730"/>
                    </a:lnTo>
                    <a:lnTo>
                      <a:pt x="1025" y="705"/>
                    </a:lnTo>
                    <a:lnTo>
                      <a:pt x="1012" y="681"/>
                    </a:lnTo>
                    <a:lnTo>
                      <a:pt x="988" y="657"/>
                    </a:lnTo>
                    <a:lnTo>
                      <a:pt x="963" y="644"/>
                    </a:lnTo>
                    <a:lnTo>
                      <a:pt x="951" y="620"/>
                    </a:lnTo>
                    <a:lnTo>
                      <a:pt x="938" y="596"/>
                    </a:lnTo>
                    <a:lnTo>
                      <a:pt x="926" y="571"/>
                    </a:lnTo>
                    <a:lnTo>
                      <a:pt x="901" y="559"/>
                    </a:lnTo>
                    <a:lnTo>
                      <a:pt x="889" y="535"/>
                    </a:lnTo>
                    <a:lnTo>
                      <a:pt x="876" y="511"/>
                    </a:lnTo>
                    <a:lnTo>
                      <a:pt x="864" y="486"/>
                    </a:lnTo>
                    <a:lnTo>
                      <a:pt x="852" y="462"/>
                    </a:lnTo>
                    <a:lnTo>
                      <a:pt x="827" y="438"/>
                    </a:lnTo>
                    <a:lnTo>
                      <a:pt x="815" y="413"/>
                    </a:lnTo>
                    <a:lnTo>
                      <a:pt x="802" y="389"/>
                    </a:lnTo>
                    <a:lnTo>
                      <a:pt x="790" y="365"/>
                    </a:lnTo>
                    <a:lnTo>
                      <a:pt x="778" y="340"/>
                    </a:lnTo>
                    <a:lnTo>
                      <a:pt x="753" y="328"/>
                    </a:lnTo>
                    <a:lnTo>
                      <a:pt x="728" y="292"/>
                    </a:lnTo>
                    <a:lnTo>
                      <a:pt x="704" y="267"/>
                    </a:lnTo>
                    <a:lnTo>
                      <a:pt x="679" y="243"/>
                    </a:lnTo>
                    <a:lnTo>
                      <a:pt x="667" y="219"/>
                    </a:lnTo>
                    <a:lnTo>
                      <a:pt x="642" y="207"/>
                    </a:lnTo>
                    <a:lnTo>
                      <a:pt x="630" y="182"/>
                    </a:lnTo>
                    <a:lnTo>
                      <a:pt x="605" y="158"/>
                    </a:lnTo>
                    <a:lnTo>
                      <a:pt x="580" y="146"/>
                    </a:lnTo>
                    <a:lnTo>
                      <a:pt x="568" y="122"/>
                    </a:lnTo>
                    <a:lnTo>
                      <a:pt x="543" y="122"/>
                    </a:lnTo>
                    <a:lnTo>
                      <a:pt x="531" y="97"/>
                    </a:lnTo>
                    <a:lnTo>
                      <a:pt x="494" y="73"/>
                    </a:lnTo>
                    <a:lnTo>
                      <a:pt x="469" y="73"/>
                    </a:lnTo>
                    <a:lnTo>
                      <a:pt x="444" y="61"/>
                    </a:lnTo>
                    <a:lnTo>
                      <a:pt x="407" y="49"/>
                    </a:lnTo>
                    <a:lnTo>
                      <a:pt x="383" y="36"/>
                    </a:lnTo>
                    <a:lnTo>
                      <a:pt x="358" y="36"/>
                    </a:lnTo>
                    <a:lnTo>
                      <a:pt x="321" y="24"/>
                    </a:lnTo>
                    <a:lnTo>
                      <a:pt x="296" y="12"/>
                    </a:lnTo>
                    <a:lnTo>
                      <a:pt x="272" y="12"/>
                    </a:lnTo>
                    <a:lnTo>
                      <a:pt x="247" y="12"/>
                    </a:lnTo>
                    <a:lnTo>
                      <a:pt x="222" y="0"/>
                    </a:lnTo>
                    <a:lnTo>
                      <a:pt x="198" y="0"/>
                    </a:lnTo>
                    <a:lnTo>
                      <a:pt x="173" y="0"/>
                    </a:lnTo>
                    <a:lnTo>
                      <a:pt x="148" y="12"/>
                    </a:lnTo>
                    <a:lnTo>
                      <a:pt x="123" y="12"/>
                    </a:lnTo>
                    <a:lnTo>
                      <a:pt x="99" y="12"/>
                    </a:lnTo>
                    <a:lnTo>
                      <a:pt x="74" y="24"/>
                    </a:lnTo>
                    <a:lnTo>
                      <a:pt x="49" y="36"/>
                    </a:lnTo>
                    <a:lnTo>
                      <a:pt x="25" y="49"/>
                    </a:lnTo>
                    <a:lnTo>
                      <a:pt x="12" y="73"/>
                    </a:lnTo>
                    <a:lnTo>
                      <a:pt x="0" y="97"/>
                    </a:lnTo>
                    <a:lnTo>
                      <a:pt x="0" y="122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12" y="195"/>
                    </a:lnTo>
                    <a:lnTo>
                      <a:pt x="25" y="219"/>
                    </a:lnTo>
                    <a:lnTo>
                      <a:pt x="37" y="243"/>
                    </a:lnTo>
                    <a:lnTo>
                      <a:pt x="62" y="255"/>
                    </a:lnTo>
                    <a:lnTo>
                      <a:pt x="74" y="280"/>
                    </a:lnTo>
                    <a:lnTo>
                      <a:pt x="99" y="280"/>
                    </a:lnTo>
                    <a:lnTo>
                      <a:pt x="136" y="304"/>
                    </a:lnTo>
                    <a:lnTo>
                      <a:pt x="160" y="316"/>
                    </a:lnTo>
                    <a:lnTo>
                      <a:pt x="185" y="316"/>
                    </a:lnTo>
                    <a:lnTo>
                      <a:pt x="210" y="316"/>
                    </a:lnTo>
                    <a:lnTo>
                      <a:pt x="235" y="328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1042" name="Rectangle 18"/>
              <p:cNvSpPr>
                <a:spLocks noChangeArrowheads="1"/>
              </p:cNvSpPr>
              <p:nvPr/>
            </p:nvSpPr>
            <p:spPr bwMode="auto">
              <a:xfrm>
                <a:off x="2917" y="1669"/>
                <a:ext cx="958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>
                  <a:lnSpc>
                    <a:spcPct val="100000"/>
                  </a:lnSpc>
                </a:pPr>
                <a:r>
                  <a:rPr lang="en-US" sz="2400">
                    <a:solidFill>
                      <a:schemeClr val="folHlink"/>
                    </a:solidFill>
                    <a:latin typeface="Times" charset="0"/>
                  </a:rPr>
                  <a:t>MH</a:t>
                </a:r>
              </a:p>
            </p:txBody>
          </p:sp>
          <p:sp>
            <p:nvSpPr>
              <p:cNvPr id="641043" name="Freeform 19"/>
              <p:cNvSpPr>
                <a:spLocks/>
              </p:cNvSpPr>
              <p:nvPr/>
            </p:nvSpPr>
            <p:spPr bwMode="auto">
              <a:xfrm>
                <a:off x="1284" y="2892"/>
                <a:ext cx="1189" cy="937"/>
              </a:xfrm>
              <a:custGeom>
                <a:avLst/>
                <a:gdLst>
                  <a:gd name="T0" fmla="*/ 276 w 1189"/>
                  <a:gd name="T1" fmla="*/ 888 h 937"/>
                  <a:gd name="T2" fmla="*/ 276 w 1189"/>
                  <a:gd name="T3" fmla="*/ 816 h 937"/>
                  <a:gd name="T4" fmla="*/ 264 w 1189"/>
                  <a:gd name="T5" fmla="*/ 744 h 937"/>
                  <a:gd name="T6" fmla="*/ 240 w 1189"/>
                  <a:gd name="T7" fmla="*/ 672 h 937"/>
                  <a:gd name="T8" fmla="*/ 204 w 1189"/>
                  <a:gd name="T9" fmla="*/ 612 h 937"/>
                  <a:gd name="T10" fmla="*/ 168 w 1189"/>
                  <a:gd name="T11" fmla="*/ 540 h 937"/>
                  <a:gd name="T12" fmla="*/ 132 w 1189"/>
                  <a:gd name="T13" fmla="*/ 468 h 937"/>
                  <a:gd name="T14" fmla="*/ 84 w 1189"/>
                  <a:gd name="T15" fmla="*/ 384 h 937"/>
                  <a:gd name="T16" fmla="*/ 24 w 1189"/>
                  <a:gd name="T17" fmla="*/ 312 h 937"/>
                  <a:gd name="T18" fmla="*/ 0 w 1189"/>
                  <a:gd name="T19" fmla="*/ 240 h 937"/>
                  <a:gd name="T20" fmla="*/ 0 w 1189"/>
                  <a:gd name="T21" fmla="*/ 168 h 937"/>
                  <a:gd name="T22" fmla="*/ 24 w 1189"/>
                  <a:gd name="T23" fmla="*/ 96 h 937"/>
                  <a:gd name="T24" fmla="*/ 84 w 1189"/>
                  <a:gd name="T25" fmla="*/ 36 h 937"/>
                  <a:gd name="T26" fmla="*/ 144 w 1189"/>
                  <a:gd name="T27" fmla="*/ 12 h 937"/>
                  <a:gd name="T28" fmla="*/ 228 w 1189"/>
                  <a:gd name="T29" fmla="*/ 24 h 937"/>
                  <a:gd name="T30" fmla="*/ 300 w 1189"/>
                  <a:gd name="T31" fmla="*/ 60 h 937"/>
                  <a:gd name="T32" fmla="*/ 348 w 1189"/>
                  <a:gd name="T33" fmla="*/ 132 h 937"/>
                  <a:gd name="T34" fmla="*/ 384 w 1189"/>
                  <a:gd name="T35" fmla="*/ 204 h 937"/>
                  <a:gd name="T36" fmla="*/ 408 w 1189"/>
                  <a:gd name="T37" fmla="*/ 276 h 937"/>
                  <a:gd name="T38" fmla="*/ 432 w 1189"/>
                  <a:gd name="T39" fmla="*/ 348 h 937"/>
                  <a:gd name="T40" fmla="*/ 444 w 1189"/>
                  <a:gd name="T41" fmla="*/ 420 h 937"/>
                  <a:gd name="T42" fmla="*/ 456 w 1189"/>
                  <a:gd name="T43" fmla="*/ 492 h 937"/>
                  <a:gd name="T44" fmla="*/ 480 w 1189"/>
                  <a:gd name="T45" fmla="*/ 564 h 937"/>
                  <a:gd name="T46" fmla="*/ 516 w 1189"/>
                  <a:gd name="T47" fmla="*/ 636 h 937"/>
                  <a:gd name="T48" fmla="*/ 600 w 1189"/>
                  <a:gd name="T49" fmla="*/ 672 h 937"/>
                  <a:gd name="T50" fmla="*/ 672 w 1189"/>
                  <a:gd name="T51" fmla="*/ 684 h 937"/>
                  <a:gd name="T52" fmla="*/ 744 w 1189"/>
                  <a:gd name="T53" fmla="*/ 660 h 937"/>
                  <a:gd name="T54" fmla="*/ 804 w 1189"/>
                  <a:gd name="T55" fmla="*/ 588 h 937"/>
                  <a:gd name="T56" fmla="*/ 828 w 1189"/>
                  <a:gd name="T57" fmla="*/ 504 h 937"/>
                  <a:gd name="T58" fmla="*/ 840 w 1189"/>
                  <a:gd name="T59" fmla="*/ 432 h 937"/>
                  <a:gd name="T60" fmla="*/ 876 w 1189"/>
                  <a:gd name="T61" fmla="*/ 360 h 937"/>
                  <a:gd name="T62" fmla="*/ 924 w 1189"/>
                  <a:gd name="T63" fmla="*/ 288 h 937"/>
                  <a:gd name="T64" fmla="*/ 984 w 1189"/>
                  <a:gd name="T65" fmla="*/ 252 h 937"/>
                  <a:gd name="T66" fmla="*/ 1056 w 1189"/>
                  <a:gd name="T67" fmla="*/ 240 h 937"/>
                  <a:gd name="T68" fmla="*/ 1128 w 1189"/>
                  <a:gd name="T69" fmla="*/ 264 h 937"/>
                  <a:gd name="T70" fmla="*/ 1176 w 1189"/>
                  <a:gd name="T71" fmla="*/ 324 h 937"/>
                  <a:gd name="T72" fmla="*/ 1188 w 1189"/>
                  <a:gd name="T73" fmla="*/ 396 h 937"/>
                  <a:gd name="T74" fmla="*/ 1164 w 1189"/>
                  <a:gd name="T75" fmla="*/ 468 h 937"/>
                  <a:gd name="T76" fmla="*/ 1128 w 1189"/>
                  <a:gd name="T77" fmla="*/ 540 h 937"/>
                  <a:gd name="T78" fmla="*/ 1080 w 1189"/>
                  <a:gd name="T79" fmla="*/ 612 h 937"/>
                  <a:gd name="T80" fmla="*/ 1020 w 1189"/>
                  <a:gd name="T81" fmla="*/ 672 h 937"/>
                  <a:gd name="T82" fmla="*/ 984 w 1189"/>
                  <a:gd name="T83" fmla="*/ 744 h 937"/>
                  <a:gd name="T84" fmla="*/ 936 w 1189"/>
                  <a:gd name="T85" fmla="*/ 816 h 937"/>
                  <a:gd name="T86" fmla="*/ 900 w 1189"/>
                  <a:gd name="T87" fmla="*/ 888 h 9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189" h="937">
                    <a:moveTo>
                      <a:pt x="300" y="936"/>
                    </a:moveTo>
                    <a:lnTo>
                      <a:pt x="288" y="912"/>
                    </a:lnTo>
                    <a:lnTo>
                      <a:pt x="276" y="888"/>
                    </a:lnTo>
                    <a:lnTo>
                      <a:pt x="276" y="864"/>
                    </a:lnTo>
                    <a:lnTo>
                      <a:pt x="276" y="840"/>
                    </a:lnTo>
                    <a:lnTo>
                      <a:pt x="276" y="816"/>
                    </a:lnTo>
                    <a:lnTo>
                      <a:pt x="276" y="792"/>
                    </a:lnTo>
                    <a:lnTo>
                      <a:pt x="264" y="768"/>
                    </a:lnTo>
                    <a:lnTo>
                      <a:pt x="264" y="744"/>
                    </a:lnTo>
                    <a:lnTo>
                      <a:pt x="252" y="720"/>
                    </a:lnTo>
                    <a:lnTo>
                      <a:pt x="252" y="696"/>
                    </a:lnTo>
                    <a:lnTo>
                      <a:pt x="240" y="672"/>
                    </a:lnTo>
                    <a:lnTo>
                      <a:pt x="216" y="660"/>
                    </a:lnTo>
                    <a:lnTo>
                      <a:pt x="216" y="636"/>
                    </a:lnTo>
                    <a:lnTo>
                      <a:pt x="204" y="612"/>
                    </a:lnTo>
                    <a:lnTo>
                      <a:pt x="192" y="588"/>
                    </a:lnTo>
                    <a:lnTo>
                      <a:pt x="180" y="564"/>
                    </a:lnTo>
                    <a:lnTo>
                      <a:pt x="168" y="540"/>
                    </a:lnTo>
                    <a:lnTo>
                      <a:pt x="156" y="516"/>
                    </a:lnTo>
                    <a:lnTo>
                      <a:pt x="144" y="492"/>
                    </a:lnTo>
                    <a:lnTo>
                      <a:pt x="132" y="468"/>
                    </a:lnTo>
                    <a:lnTo>
                      <a:pt x="120" y="432"/>
                    </a:lnTo>
                    <a:lnTo>
                      <a:pt x="96" y="408"/>
                    </a:lnTo>
                    <a:lnTo>
                      <a:pt x="84" y="384"/>
                    </a:lnTo>
                    <a:lnTo>
                      <a:pt x="60" y="360"/>
                    </a:lnTo>
                    <a:lnTo>
                      <a:pt x="48" y="336"/>
                    </a:lnTo>
                    <a:lnTo>
                      <a:pt x="24" y="312"/>
                    </a:lnTo>
                    <a:lnTo>
                      <a:pt x="12" y="288"/>
                    </a:lnTo>
                    <a:lnTo>
                      <a:pt x="0" y="264"/>
                    </a:lnTo>
                    <a:lnTo>
                      <a:pt x="0" y="240"/>
                    </a:lnTo>
                    <a:lnTo>
                      <a:pt x="0" y="216"/>
                    </a:lnTo>
                    <a:lnTo>
                      <a:pt x="0" y="192"/>
                    </a:lnTo>
                    <a:lnTo>
                      <a:pt x="0" y="168"/>
                    </a:lnTo>
                    <a:lnTo>
                      <a:pt x="0" y="144"/>
                    </a:lnTo>
                    <a:lnTo>
                      <a:pt x="12" y="120"/>
                    </a:lnTo>
                    <a:lnTo>
                      <a:pt x="24" y="96"/>
                    </a:lnTo>
                    <a:lnTo>
                      <a:pt x="36" y="72"/>
                    </a:lnTo>
                    <a:lnTo>
                      <a:pt x="60" y="48"/>
                    </a:lnTo>
                    <a:lnTo>
                      <a:pt x="84" y="36"/>
                    </a:lnTo>
                    <a:lnTo>
                      <a:pt x="96" y="12"/>
                    </a:lnTo>
                    <a:lnTo>
                      <a:pt x="120" y="12"/>
                    </a:lnTo>
                    <a:lnTo>
                      <a:pt x="144" y="12"/>
                    </a:lnTo>
                    <a:lnTo>
                      <a:pt x="168" y="0"/>
                    </a:lnTo>
                    <a:lnTo>
                      <a:pt x="192" y="12"/>
                    </a:lnTo>
                    <a:lnTo>
                      <a:pt x="228" y="24"/>
                    </a:lnTo>
                    <a:lnTo>
                      <a:pt x="252" y="24"/>
                    </a:lnTo>
                    <a:lnTo>
                      <a:pt x="276" y="48"/>
                    </a:lnTo>
                    <a:lnTo>
                      <a:pt x="300" y="60"/>
                    </a:lnTo>
                    <a:lnTo>
                      <a:pt x="324" y="84"/>
                    </a:lnTo>
                    <a:lnTo>
                      <a:pt x="336" y="108"/>
                    </a:lnTo>
                    <a:lnTo>
                      <a:pt x="348" y="132"/>
                    </a:lnTo>
                    <a:lnTo>
                      <a:pt x="360" y="156"/>
                    </a:lnTo>
                    <a:lnTo>
                      <a:pt x="372" y="180"/>
                    </a:lnTo>
                    <a:lnTo>
                      <a:pt x="384" y="204"/>
                    </a:lnTo>
                    <a:lnTo>
                      <a:pt x="384" y="228"/>
                    </a:lnTo>
                    <a:lnTo>
                      <a:pt x="396" y="252"/>
                    </a:lnTo>
                    <a:lnTo>
                      <a:pt x="408" y="276"/>
                    </a:lnTo>
                    <a:lnTo>
                      <a:pt x="408" y="300"/>
                    </a:lnTo>
                    <a:lnTo>
                      <a:pt x="420" y="324"/>
                    </a:lnTo>
                    <a:lnTo>
                      <a:pt x="432" y="348"/>
                    </a:lnTo>
                    <a:lnTo>
                      <a:pt x="432" y="372"/>
                    </a:lnTo>
                    <a:lnTo>
                      <a:pt x="432" y="396"/>
                    </a:lnTo>
                    <a:lnTo>
                      <a:pt x="444" y="420"/>
                    </a:lnTo>
                    <a:lnTo>
                      <a:pt x="444" y="444"/>
                    </a:lnTo>
                    <a:lnTo>
                      <a:pt x="444" y="468"/>
                    </a:lnTo>
                    <a:lnTo>
                      <a:pt x="456" y="492"/>
                    </a:lnTo>
                    <a:lnTo>
                      <a:pt x="456" y="516"/>
                    </a:lnTo>
                    <a:lnTo>
                      <a:pt x="468" y="540"/>
                    </a:lnTo>
                    <a:lnTo>
                      <a:pt x="480" y="564"/>
                    </a:lnTo>
                    <a:lnTo>
                      <a:pt x="480" y="588"/>
                    </a:lnTo>
                    <a:lnTo>
                      <a:pt x="504" y="612"/>
                    </a:lnTo>
                    <a:lnTo>
                      <a:pt x="516" y="636"/>
                    </a:lnTo>
                    <a:lnTo>
                      <a:pt x="540" y="648"/>
                    </a:lnTo>
                    <a:lnTo>
                      <a:pt x="564" y="660"/>
                    </a:lnTo>
                    <a:lnTo>
                      <a:pt x="600" y="672"/>
                    </a:lnTo>
                    <a:lnTo>
                      <a:pt x="624" y="684"/>
                    </a:lnTo>
                    <a:lnTo>
                      <a:pt x="648" y="684"/>
                    </a:lnTo>
                    <a:lnTo>
                      <a:pt x="672" y="684"/>
                    </a:lnTo>
                    <a:lnTo>
                      <a:pt x="696" y="684"/>
                    </a:lnTo>
                    <a:lnTo>
                      <a:pt x="720" y="672"/>
                    </a:lnTo>
                    <a:lnTo>
                      <a:pt x="744" y="660"/>
                    </a:lnTo>
                    <a:lnTo>
                      <a:pt x="768" y="636"/>
                    </a:lnTo>
                    <a:lnTo>
                      <a:pt x="780" y="612"/>
                    </a:lnTo>
                    <a:lnTo>
                      <a:pt x="804" y="588"/>
                    </a:lnTo>
                    <a:lnTo>
                      <a:pt x="804" y="564"/>
                    </a:lnTo>
                    <a:lnTo>
                      <a:pt x="816" y="540"/>
                    </a:lnTo>
                    <a:lnTo>
                      <a:pt x="828" y="504"/>
                    </a:lnTo>
                    <a:lnTo>
                      <a:pt x="828" y="480"/>
                    </a:lnTo>
                    <a:lnTo>
                      <a:pt x="840" y="456"/>
                    </a:lnTo>
                    <a:lnTo>
                      <a:pt x="840" y="432"/>
                    </a:lnTo>
                    <a:lnTo>
                      <a:pt x="852" y="408"/>
                    </a:lnTo>
                    <a:lnTo>
                      <a:pt x="864" y="384"/>
                    </a:lnTo>
                    <a:lnTo>
                      <a:pt x="876" y="360"/>
                    </a:lnTo>
                    <a:lnTo>
                      <a:pt x="900" y="336"/>
                    </a:lnTo>
                    <a:lnTo>
                      <a:pt x="912" y="312"/>
                    </a:lnTo>
                    <a:lnTo>
                      <a:pt x="924" y="288"/>
                    </a:lnTo>
                    <a:lnTo>
                      <a:pt x="948" y="276"/>
                    </a:lnTo>
                    <a:lnTo>
                      <a:pt x="960" y="252"/>
                    </a:lnTo>
                    <a:lnTo>
                      <a:pt x="984" y="252"/>
                    </a:lnTo>
                    <a:lnTo>
                      <a:pt x="1008" y="240"/>
                    </a:lnTo>
                    <a:lnTo>
                      <a:pt x="1032" y="240"/>
                    </a:lnTo>
                    <a:lnTo>
                      <a:pt x="1056" y="240"/>
                    </a:lnTo>
                    <a:lnTo>
                      <a:pt x="1080" y="240"/>
                    </a:lnTo>
                    <a:lnTo>
                      <a:pt x="1104" y="252"/>
                    </a:lnTo>
                    <a:lnTo>
                      <a:pt x="1128" y="264"/>
                    </a:lnTo>
                    <a:lnTo>
                      <a:pt x="1152" y="276"/>
                    </a:lnTo>
                    <a:lnTo>
                      <a:pt x="1164" y="300"/>
                    </a:lnTo>
                    <a:lnTo>
                      <a:pt x="1176" y="324"/>
                    </a:lnTo>
                    <a:lnTo>
                      <a:pt x="1176" y="348"/>
                    </a:lnTo>
                    <a:lnTo>
                      <a:pt x="1188" y="372"/>
                    </a:lnTo>
                    <a:lnTo>
                      <a:pt x="1188" y="396"/>
                    </a:lnTo>
                    <a:lnTo>
                      <a:pt x="1188" y="420"/>
                    </a:lnTo>
                    <a:lnTo>
                      <a:pt x="1176" y="444"/>
                    </a:lnTo>
                    <a:lnTo>
                      <a:pt x="1164" y="468"/>
                    </a:lnTo>
                    <a:lnTo>
                      <a:pt x="1152" y="492"/>
                    </a:lnTo>
                    <a:lnTo>
                      <a:pt x="1140" y="516"/>
                    </a:lnTo>
                    <a:lnTo>
                      <a:pt x="1128" y="540"/>
                    </a:lnTo>
                    <a:lnTo>
                      <a:pt x="1116" y="564"/>
                    </a:lnTo>
                    <a:lnTo>
                      <a:pt x="1092" y="588"/>
                    </a:lnTo>
                    <a:lnTo>
                      <a:pt x="1080" y="612"/>
                    </a:lnTo>
                    <a:lnTo>
                      <a:pt x="1056" y="624"/>
                    </a:lnTo>
                    <a:lnTo>
                      <a:pt x="1044" y="660"/>
                    </a:lnTo>
                    <a:lnTo>
                      <a:pt x="1020" y="672"/>
                    </a:lnTo>
                    <a:lnTo>
                      <a:pt x="1020" y="696"/>
                    </a:lnTo>
                    <a:lnTo>
                      <a:pt x="996" y="720"/>
                    </a:lnTo>
                    <a:lnTo>
                      <a:pt x="984" y="744"/>
                    </a:lnTo>
                    <a:lnTo>
                      <a:pt x="960" y="768"/>
                    </a:lnTo>
                    <a:lnTo>
                      <a:pt x="948" y="792"/>
                    </a:lnTo>
                    <a:lnTo>
                      <a:pt x="936" y="816"/>
                    </a:lnTo>
                    <a:lnTo>
                      <a:pt x="924" y="840"/>
                    </a:lnTo>
                    <a:lnTo>
                      <a:pt x="912" y="864"/>
                    </a:lnTo>
                    <a:lnTo>
                      <a:pt x="900" y="888"/>
                    </a:lnTo>
                    <a:lnTo>
                      <a:pt x="900" y="912"/>
                    </a:lnTo>
                    <a:lnTo>
                      <a:pt x="888" y="936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1044" name="Freeform 20"/>
              <p:cNvSpPr>
                <a:spLocks/>
              </p:cNvSpPr>
              <p:nvPr/>
            </p:nvSpPr>
            <p:spPr bwMode="auto">
              <a:xfrm>
                <a:off x="2052" y="1656"/>
                <a:ext cx="169" cy="193"/>
              </a:xfrm>
              <a:custGeom>
                <a:avLst/>
                <a:gdLst>
                  <a:gd name="T0" fmla="*/ 108 w 169"/>
                  <a:gd name="T1" fmla="*/ 12 h 193"/>
                  <a:gd name="T2" fmla="*/ 84 w 169"/>
                  <a:gd name="T3" fmla="*/ 24 h 193"/>
                  <a:gd name="T4" fmla="*/ 60 w 169"/>
                  <a:gd name="T5" fmla="*/ 36 h 193"/>
                  <a:gd name="T6" fmla="*/ 36 w 169"/>
                  <a:gd name="T7" fmla="*/ 48 h 193"/>
                  <a:gd name="T8" fmla="*/ 24 w 169"/>
                  <a:gd name="T9" fmla="*/ 72 h 193"/>
                  <a:gd name="T10" fmla="*/ 0 w 169"/>
                  <a:gd name="T11" fmla="*/ 96 h 193"/>
                  <a:gd name="T12" fmla="*/ 0 w 169"/>
                  <a:gd name="T13" fmla="*/ 120 h 193"/>
                  <a:gd name="T14" fmla="*/ 0 w 169"/>
                  <a:gd name="T15" fmla="*/ 144 h 193"/>
                  <a:gd name="T16" fmla="*/ 24 w 169"/>
                  <a:gd name="T17" fmla="*/ 156 h 193"/>
                  <a:gd name="T18" fmla="*/ 36 w 169"/>
                  <a:gd name="T19" fmla="*/ 180 h 193"/>
                  <a:gd name="T20" fmla="*/ 60 w 169"/>
                  <a:gd name="T21" fmla="*/ 192 h 193"/>
                  <a:gd name="T22" fmla="*/ 84 w 169"/>
                  <a:gd name="T23" fmla="*/ 192 h 193"/>
                  <a:gd name="T24" fmla="*/ 108 w 169"/>
                  <a:gd name="T25" fmla="*/ 192 h 193"/>
                  <a:gd name="T26" fmla="*/ 132 w 169"/>
                  <a:gd name="T27" fmla="*/ 180 h 193"/>
                  <a:gd name="T28" fmla="*/ 144 w 169"/>
                  <a:gd name="T29" fmla="*/ 156 h 193"/>
                  <a:gd name="T30" fmla="*/ 156 w 169"/>
                  <a:gd name="T31" fmla="*/ 132 h 193"/>
                  <a:gd name="T32" fmla="*/ 168 w 169"/>
                  <a:gd name="T33" fmla="*/ 108 h 193"/>
                  <a:gd name="T34" fmla="*/ 168 w 169"/>
                  <a:gd name="T35" fmla="*/ 84 h 193"/>
                  <a:gd name="T36" fmla="*/ 168 w 169"/>
                  <a:gd name="T37" fmla="*/ 60 h 193"/>
                  <a:gd name="T38" fmla="*/ 156 w 169"/>
                  <a:gd name="T39" fmla="*/ 36 h 193"/>
                  <a:gd name="T40" fmla="*/ 144 w 169"/>
                  <a:gd name="T41" fmla="*/ 12 h 193"/>
                  <a:gd name="T42" fmla="*/ 120 w 169"/>
                  <a:gd name="T43" fmla="*/ 0 h 193"/>
                  <a:gd name="T44" fmla="*/ 108 w 169"/>
                  <a:gd name="T45" fmla="*/ 12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9" h="193">
                    <a:moveTo>
                      <a:pt x="108" y="12"/>
                    </a:moveTo>
                    <a:lnTo>
                      <a:pt x="84" y="24"/>
                    </a:lnTo>
                    <a:lnTo>
                      <a:pt x="60" y="36"/>
                    </a:lnTo>
                    <a:lnTo>
                      <a:pt x="36" y="48"/>
                    </a:lnTo>
                    <a:lnTo>
                      <a:pt x="24" y="72"/>
                    </a:lnTo>
                    <a:lnTo>
                      <a:pt x="0" y="96"/>
                    </a:lnTo>
                    <a:lnTo>
                      <a:pt x="0" y="120"/>
                    </a:lnTo>
                    <a:lnTo>
                      <a:pt x="0" y="144"/>
                    </a:lnTo>
                    <a:lnTo>
                      <a:pt x="24" y="156"/>
                    </a:lnTo>
                    <a:lnTo>
                      <a:pt x="36" y="180"/>
                    </a:lnTo>
                    <a:lnTo>
                      <a:pt x="60" y="192"/>
                    </a:lnTo>
                    <a:lnTo>
                      <a:pt x="84" y="192"/>
                    </a:lnTo>
                    <a:lnTo>
                      <a:pt x="108" y="192"/>
                    </a:lnTo>
                    <a:lnTo>
                      <a:pt x="132" y="180"/>
                    </a:lnTo>
                    <a:lnTo>
                      <a:pt x="144" y="156"/>
                    </a:lnTo>
                    <a:lnTo>
                      <a:pt x="156" y="132"/>
                    </a:lnTo>
                    <a:lnTo>
                      <a:pt x="168" y="108"/>
                    </a:lnTo>
                    <a:lnTo>
                      <a:pt x="168" y="84"/>
                    </a:lnTo>
                    <a:lnTo>
                      <a:pt x="168" y="60"/>
                    </a:lnTo>
                    <a:lnTo>
                      <a:pt x="156" y="36"/>
                    </a:lnTo>
                    <a:lnTo>
                      <a:pt x="144" y="12"/>
                    </a:lnTo>
                    <a:lnTo>
                      <a:pt x="120" y="0"/>
                    </a:lnTo>
                    <a:lnTo>
                      <a:pt x="108" y="12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1045" name="Freeform 21"/>
              <p:cNvSpPr>
                <a:spLocks/>
              </p:cNvSpPr>
              <p:nvPr/>
            </p:nvSpPr>
            <p:spPr bwMode="auto">
              <a:xfrm>
                <a:off x="1932" y="2100"/>
                <a:ext cx="277" cy="577"/>
              </a:xfrm>
              <a:custGeom>
                <a:avLst/>
                <a:gdLst>
                  <a:gd name="T0" fmla="*/ 180 w 277"/>
                  <a:gd name="T1" fmla="*/ 0 h 577"/>
                  <a:gd name="T2" fmla="*/ 204 w 277"/>
                  <a:gd name="T3" fmla="*/ 24 h 577"/>
                  <a:gd name="T4" fmla="*/ 228 w 277"/>
                  <a:gd name="T5" fmla="*/ 36 h 577"/>
                  <a:gd name="T6" fmla="*/ 240 w 277"/>
                  <a:gd name="T7" fmla="*/ 60 h 577"/>
                  <a:gd name="T8" fmla="*/ 264 w 277"/>
                  <a:gd name="T9" fmla="*/ 84 h 577"/>
                  <a:gd name="T10" fmla="*/ 276 w 277"/>
                  <a:gd name="T11" fmla="*/ 108 h 577"/>
                  <a:gd name="T12" fmla="*/ 276 w 277"/>
                  <a:gd name="T13" fmla="*/ 132 h 577"/>
                  <a:gd name="T14" fmla="*/ 276 w 277"/>
                  <a:gd name="T15" fmla="*/ 156 h 577"/>
                  <a:gd name="T16" fmla="*/ 276 w 277"/>
                  <a:gd name="T17" fmla="*/ 180 h 577"/>
                  <a:gd name="T18" fmla="*/ 276 w 277"/>
                  <a:gd name="T19" fmla="*/ 204 h 577"/>
                  <a:gd name="T20" fmla="*/ 276 w 277"/>
                  <a:gd name="T21" fmla="*/ 228 h 577"/>
                  <a:gd name="T22" fmla="*/ 276 w 277"/>
                  <a:gd name="T23" fmla="*/ 252 h 577"/>
                  <a:gd name="T24" fmla="*/ 276 w 277"/>
                  <a:gd name="T25" fmla="*/ 276 h 577"/>
                  <a:gd name="T26" fmla="*/ 276 w 277"/>
                  <a:gd name="T27" fmla="*/ 300 h 577"/>
                  <a:gd name="T28" fmla="*/ 264 w 277"/>
                  <a:gd name="T29" fmla="*/ 324 h 577"/>
                  <a:gd name="T30" fmla="*/ 264 w 277"/>
                  <a:gd name="T31" fmla="*/ 348 h 577"/>
                  <a:gd name="T32" fmla="*/ 252 w 277"/>
                  <a:gd name="T33" fmla="*/ 372 h 577"/>
                  <a:gd name="T34" fmla="*/ 240 w 277"/>
                  <a:gd name="T35" fmla="*/ 396 h 577"/>
                  <a:gd name="T36" fmla="*/ 216 w 277"/>
                  <a:gd name="T37" fmla="*/ 420 h 577"/>
                  <a:gd name="T38" fmla="*/ 204 w 277"/>
                  <a:gd name="T39" fmla="*/ 444 h 577"/>
                  <a:gd name="T40" fmla="*/ 192 w 277"/>
                  <a:gd name="T41" fmla="*/ 468 h 577"/>
                  <a:gd name="T42" fmla="*/ 168 w 277"/>
                  <a:gd name="T43" fmla="*/ 480 h 577"/>
                  <a:gd name="T44" fmla="*/ 168 w 277"/>
                  <a:gd name="T45" fmla="*/ 504 h 577"/>
                  <a:gd name="T46" fmla="*/ 144 w 277"/>
                  <a:gd name="T47" fmla="*/ 516 h 577"/>
                  <a:gd name="T48" fmla="*/ 132 w 277"/>
                  <a:gd name="T49" fmla="*/ 540 h 577"/>
                  <a:gd name="T50" fmla="*/ 108 w 277"/>
                  <a:gd name="T51" fmla="*/ 552 h 577"/>
                  <a:gd name="T52" fmla="*/ 96 w 277"/>
                  <a:gd name="T53" fmla="*/ 576 h 577"/>
                  <a:gd name="T54" fmla="*/ 72 w 277"/>
                  <a:gd name="T55" fmla="*/ 576 h 577"/>
                  <a:gd name="T56" fmla="*/ 48 w 277"/>
                  <a:gd name="T57" fmla="*/ 576 h 577"/>
                  <a:gd name="T58" fmla="*/ 12 w 277"/>
                  <a:gd name="T59" fmla="*/ 552 h 577"/>
                  <a:gd name="T60" fmla="*/ 12 w 277"/>
                  <a:gd name="T61" fmla="*/ 528 h 577"/>
                  <a:gd name="T62" fmla="*/ 0 w 277"/>
                  <a:gd name="T63" fmla="*/ 504 h 577"/>
                  <a:gd name="T64" fmla="*/ 12 w 277"/>
                  <a:gd name="T65" fmla="*/ 480 h 577"/>
                  <a:gd name="T66" fmla="*/ 24 w 277"/>
                  <a:gd name="T67" fmla="*/ 456 h 577"/>
                  <a:gd name="T68" fmla="*/ 24 w 277"/>
                  <a:gd name="T69" fmla="*/ 432 h 577"/>
                  <a:gd name="T70" fmla="*/ 48 w 277"/>
                  <a:gd name="T71" fmla="*/ 420 h 577"/>
                  <a:gd name="T72" fmla="*/ 60 w 277"/>
                  <a:gd name="T73" fmla="*/ 396 h 577"/>
                  <a:gd name="T74" fmla="*/ 72 w 277"/>
                  <a:gd name="T75" fmla="*/ 372 h 577"/>
                  <a:gd name="T76" fmla="*/ 96 w 277"/>
                  <a:gd name="T77" fmla="*/ 360 h 577"/>
                  <a:gd name="T78" fmla="*/ 96 w 277"/>
                  <a:gd name="T79" fmla="*/ 336 h 577"/>
                  <a:gd name="T80" fmla="*/ 120 w 277"/>
                  <a:gd name="T81" fmla="*/ 312 h 577"/>
                  <a:gd name="T82" fmla="*/ 132 w 277"/>
                  <a:gd name="T83" fmla="*/ 276 h 577"/>
                  <a:gd name="T84" fmla="*/ 144 w 277"/>
                  <a:gd name="T85" fmla="*/ 252 h 577"/>
                  <a:gd name="T86" fmla="*/ 156 w 277"/>
                  <a:gd name="T87" fmla="*/ 228 h 577"/>
                  <a:gd name="T88" fmla="*/ 168 w 277"/>
                  <a:gd name="T89" fmla="*/ 204 h 577"/>
                  <a:gd name="T90" fmla="*/ 180 w 277"/>
                  <a:gd name="T91" fmla="*/ 180 h 577"/>
                  <a:gd name="T92" fmla="*/ 180 w 277"/>
                  <a:gd name="T93" fmla="*/ 156 h 577"/>
                  <a:gd name="T94" fmla="*/ 180 w 277"/>
                  <a:gd name="T95" fmla="*/ 132 h 577"/>
                  <a:gd name="T96" fmla="*/ 180 w 277"/>
                  <a:gd name="T97" fmla="*/ 108 h 577"/>
                  <a:gd name="T98" fmla="*/ 180 w 277"/>
                  <a:gd name="T99" fmla="*/ 84 h 577"/>
                  <a:gd name="T100" fmla="*/ 180 w 277"/>
                  <a:gd name="T101" fmla="*/ 60 h 577"/>
                  <a:gd name="T102" fmla="*/ 180 w 277"/>
                  <a:gd name="T103" fmla="*/ 36 h 577"/>
                  <a:gd name="T104" fmla="*/ 180 w 277"/>
                  <a:gd name="T105" fmla="*/ 12 h 577"/>
                  <a:gd name="T106" fmla="*/ 204 w 277"/>
                  <a:gd name="T107" fmla="*/ 0 h 577"/>
                  <a:gd name="T108" fmla="*/ 180 w 277"/>
                  <a:gd name="T109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77" h="577">
                    <a:moveTo>
                      <a:pt x="180" y="0"/>
                    </a:moveTo>
                    <a:lnTo>
                      <a:pt x="204" y="24"/>
                    </a:lnTo>
                    <a:lnTo>
                      <a:pt x="228" y="36"/>
                    </a:lnTo>
                    <a:lnTo>
                      <a:pt x="240" y="60"/>
                    </a:lnTo>
                    <a:lnTo>
                      <a:pt x="264" y="84"/>
                    </a:lnTo>
                    <a:lnTo>
                      <a:pt x="276" y="108"/>
                    </a:lnTo>
                    <a:lnTo>
                      <a:pt x="276" y="132"/>
                    </a:lnTo>
                    <a:lnTo>
                      <a:pt x="276" y="156"/>
                    </a:lnTo>
                    <a:lnTo>
                      <a:pt x="276" y="180"/>
                    </a:lnTo>
                    <a:lnTo>
                      <a:pt x="276" y="204"/>
                    </a:lnTo>
                    <a:lnTo>
                      <a:pt x="276" y="228"/>
                    </a:lnTo>
                    <a:lnTo>
                      <a:pt x="276" y="252"/>
                    </a:lnTo>
                    <a:lnTo>
                      <a:pt x="276" y="276"/>
                    </a:lnTo>
                    <a:lnTo>
                      <a:pt x="276" y="300"/>
                    </a:lnTo>
                    <a:lnTo>
                      <a:pt x="264" y="324"/>
                    </a:lnTo>
                    <a:lnTo>
                      <a:pt x="264" y="348"/>
                    </a:lnTo>
                    <a:lnTo>
                      <a:pt x="252" y="372"/>
                    </a:lnTo>
                    <a:lnTo>
                      <a:pt x="240" y="396"/>
                    </a:lnTo>
                    <a:lnTo>
                      <a:pt x="216" y="420"/>
                    </a:lnTo>
                    <a:lnTo>
                      <a:pt x="204" y="444"/>
                    </a:lnTo>
                    <a:lnTo>
                      <a:pt x="192" y="468"/>
                    </a:lnTo>
                    <a:lnTo>
                      <a:pt x="168" y="480"/>
                    </a:lnTo>
                    <a:lnTo>
                      <a:pt x="168" y="504"/>
                    </a:lnTo>
                    <a:lnTo>
                      <a:pt x="144" y="516"/>
                    </a:lnTo>
                    <a:lnTo>
                      <a:pt x="132" y="540"/>
                    </a:lnTo>
                    <a:lnTo>
                      <a:pt x="108" y="552"/>
                    </a:lnTo>
                    <a:lnTo>
                      <a:pt x="96" y="576"/>
                    </a:lnTo>
                    <a:lnTo>
                      <a:pt x="72" y="576"/>
                    </a:lnTo>
                    <a:lnTo>
                      <a:pt x="48" y="576"/>
                    </a:lnTo>
                    <a:lnTo>
                      <a:pt x="12" y="552"/>
                    </a:lnTo>
                    <a:lnTo>
                      <a:pt x="12" y="528"/>
                    </a:lnTo>
                    <a:lnTo>
                      <a:pt x="0" y="504"/>
                    </a:lnTo>
                    <a:lnTo>
                      <a:pt x="12" y="480"/>
                    </a:lnTo>
                    <a:lnTo>
                      <a:pt x="24" y="456"/>
                    </a:lnTo>
                    <a:lnTo>
                      <a:pt x="24" y="432"/>
                    </a:lnTo>
                    <a:lnTo>
                      <a:pt x="48" y="420"/>
                    </a:lnTo>
                    <a:lnTo>
                      <a:pt x="60" y="396"/>
                    </a:lnTo>
                    <a:lnTo>
                      <a:pt x="72" y="372"/>
                    </a:lnTo>
                    <a:lnTo>
                      <a:pt x="96" y="360"/>
                    </a:lnTo>
                    <a:lnTo>
                      <a:pt x="96" y="336"/>
                    </a:lnTo>
                    <a:lnTo>
                      <a:pt x="120" y="312"/>
                    </a:lnTo>
                    <a:lnTo>
                      <a:pt x="132" y="276"/>
                    </a:lnTo>
                    <a:lnTo>
                      <a:pt x="144" y="252"/>
                    </a:lnTo>
                    <a:lnTo>
                      <a:pt x="156" y="228"/>
                    </a:lnTo>
                    <a:lnTo>
                      <a:pt x="168" y="204"/>
                    </a:lnTo>
                    <a:lnTo>
                      <a:pt x="180" y="180"/>
                    </a:lnTo>
                    <a:lnTo>
                      <a:pt x="180" y="156"/>
                    </a:lnTo>
                    <a:lnTo>
                      <a:pt x="180" y="132"/>
                    </a:lnTo>
                    <a:lnTo>
                      <a:pt x="180" y="108"/>
                    </a:lnTo>
                    <a:lnTo>
                      <a:pt x="180" y="84"/>
                    </a:lnTo>
                    <a:lnTo>
                      <a:pt x="180" y="60"/>
                    </a:lnTo>
                    <a:lnTo>
                      <a:pt x="180" y="36"/>
                    </a:lnTo>
                    <a:lnTo>
                      <a:pt x="180" y="12"/>
                    </a:lnTo>
                    <a:lnTo>
                      <a:pt x="204" y="0"/>
                    </a:lnTo>
                    <a:lnTo>
                      <a:pt x="180" y="0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1046" name="Freeform 22"/>
              <p:cNvSpPr>
                <a:spLocks/>
              </p:cNvSpPr>
              <p:nvPr/>
            </p:nvSpPr>
            <p:spPr bwMode="auto">
              <a:xfrm>
                <a:off x="2100" y="1848"/>
                <a:ext cx="37" cy="265"/>
              </a:xfrm>
              <a:custGeom>
                <a:avLst/>
                <a:gdLst>
                  <a:gd name="T0" fmla="*/ 12 w 37"/>
                  <a:gd name="T1" fmla="*/ 12 h 265"/>
                  <a:gd name="T2" fmla="*/ 36 w 37"/>
                  <a:gd name="T3" fmla="*/ 0 h 265"/>
                  <a:gd name="T4" fmla="*/ 36 w 37"/>
                  <a:gd name="T5" fmla="*/ 24 h 265"/>
                  <a:gd name="T6" fmla="*/ 36 w 37"/>
                  <a:gd name="T7" fmla="*/ 48 h 265"/>
                  <a:gd name="T8" fmla="*/ 36 w 37"/>
                  <a:gd name="T9" fmla="*/ 72 h 265"/>
                  <a:gd name="T10" fmla="*/ 36 w 37"/>
                  <a:gd name="T11" fmla="*/ 96 h 265"/>
                  <a:gd name="T12" fmla="*/ 24 w 37"/>
                  <a:gd name="T13" fmla="*/ 120 h 265"/>
                  <a:gd name="T14" fmla="*/ 12 w 37"/>
                  <a:gd name="T15" fmla="*/ 144 h 265"/>
                  <a:gd name="T16" fmla="*/ 0 w 37"/>
                  <a:gd name="T17" fmla="*/ 168 h 265"/>
                  <a:gd name="T18" fmla="*/ 0 w 37"/>
                  <a:gd name="T19" fmla="*/ 192 h 265"/>
                  <a:gd name="T20" fmla="*/ 0 w 37"/>
                  <a:gd name="T21" fmla="*/ 216 h 265"/>
                  <a:gd name="T22" fmla="*/ 0 w 37"/>
                  <a:gd name="T23" fmla="*/ 240 h 265"/>
                  <a:gd name="T24" fmla="*/ 12 w 37"/>
                  <a:gd name="T25" fmla="*/ 264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265">
                    <a:moveTo>
                      <a:pt x="12" y="12"/>
                    </a:moveTo>
                    <a:lnTo>
                      <a:pt x="36" y="0"/>
                    </a:lnTo>
                    <a:lnTo>
                      <a:pt x="36" y="24"/>
                    </a:lnTo>
                    <a:lnTo>
                      <a:pt x="36" y="48"/>
                    </a:lnTo>
                    <a:lnTo>
                      <a:pt x="36" y="72"/>
                    </a:lnTo>
                    <a:lnTo>
                      <a:pt x="36" y="96"/>
                    </a:lnTo>
                    <a:lnTo>
                      <a:pt x="24" y="120"/>
                    </a:lnTo>
                    <a:lnTo>
                      <a:pt x="12" y="144"/>
                    </a:lnTo>
                    <a:lnTo>
                      <a:pt x="0" y="168"/>
                    </a:lnTo>
                    <a:lnTo>
                      <a:pt x="0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12" y="264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1047" name="Rectangle 23"/>
              <p:cNvSpPr>
                <a:spLocks noChangeArrowheads="1"/>
              </p:cNvSpPr>
              <p:nvPr/>
            </p:nvSpPr>
            <p:spPr bwMode="auto">
              <a:xfrm>
                <a:off x="2173" y="1501"/>
                <a:ext cx="802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>
                  <a:lnSpc>
                    <a:spcPct val="100000"/>
                  </a:lnSpc>
                </a:pPr>
                <a:r>
                  <a:rPr lang="en-US" sz="2400">
                    <a:solidFill>
                      <a:schemeClr val="folHlink"/>
                    </a:solidFill>
                    <a:latin typeface="Times" charset="0"/>
                  </a:rPr>
                  <a:t>BG</a:t>
                </a:r>
              </a:p>
            </p:txBody>
          </p:sp>
          <p:sp>
            <p:nvSpPr>
              <p:cNvPr id="641048" name="Rectangle 24"/>
              <p:cNvSpPr>
                <a:spLocks noChangeArrowheads="1"/>
              </p:cNvSpPr>
              <p:nvPr/>
            </p:nvSpPr>
            <p:spPr bwMode="auto">
              <a:xfrm>
                <a:off x="1585" y="3553"/>
                <a:ext cx="442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>
                  <a:lnSpc>
                    <a:spcPct val="100000"/>
                  </a:lnSpc>
                </a:pPr>
                <a:r>
                  <a:rPr lang="en-US" sz="2400">
                    <a:solidFill>
                      <a:schemeClr val="folHlink"/>
                    </a:solidFill>
                    <a:latin typeface="Times" charset="0"/>
                  </a:rPr>
                  <a:t>BS</a:t>
                </a:r>
              </a:p>
            </p:txBody>
          </p:sp>
          <p:sp>
            <p:nvSpPr>
              <p:cNvPr id="641049" name="Rectangle 25"/>
              <p:cNvSpPr>
                <a:spLocks noChangeArrowheads="1"/>
              </p:cNvSpPr>
              <p:nvPr/>
            </p:nvSpPr>
            <p:spPr bwMode="auto">
              <a:xfrm>
                <a:off x="1273" y="625"/>
                <a:ext cx="526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>
                  <a:lnSpc>
                    <a:spcPct val="100000"/>
                  </a:lnSpc>
                </a:pPr>
                <a:r>
                  <a:rPr lang="en-US" sz="2400">
                    <a:solidFill>
                      <a:schemeClr val="folHlink"/>
                    </a:solidFill>
                    <a:latin typeface="Times" charset="0"/>
                  </a:rPr>
                  <a:t>BM</a:t>
                </a:r>
              </a:p>
            </p:txBody>
          </p:sp>
          <p:sp>
            <p:nvSpPr>
              <p:cNvPr id="641050" name="Rectangle 26"/>
              <p:cNvSpPr>
                <a:spLocks noChangeArrowheads="1"/>
              </p:cNvSpPr>
              <p:nvPr/>
            </p:nvSpPr>
            <p:spPr bwMode="auto">
              <a:xfrm>
                <a:off x="1944" y="2760"/>
                <a:ext cx="1056" cy="28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051" name="Line 27"/>
              <p:cNvSpPr>
                <a:spLocks noChangeShapeType="1"/>
              </p:cNvSpPr>
              <p:nvPr/>
            </p:nvSpPr>
            <p:spPr bwMode="auto">
              <a:xfrm>
                <a:off x="1100" y="2208"/>
                <a:ext cx="4124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prstDash val="dashDot"/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052" name="Line 28"/>
              <p:cNvSpPr>
                <a:spLocks noChangeShapeType="1"/>
              </p:cNvSpPr>
              <p:nvPr/>
            </p:nvSpPr>
            <p:spPr bwMode="auto">
              <a:xfrm>
                <a:off x="3144" y="620"/>
                <a:ext cx="0" cy="3152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prstDash val="dashDot"/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053" name="Rectangle 29"/>
              <p:cNvSpPr>
                <a:spLocks noChangeArrowheads="1"/>
              </p:cNvSpPr>
              <p:nvPr/>
            </p:nvSpPr>
            <p:spPr bwMode="auto">
              <a:xfrm>
                <a:off x="1646" y="2276"/>
                <a:ext cx="1090" cy="63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>
                  <a:lnSpc>
                    <a:spcPct val="100000"/>
                  </a:lnSpc>
                </a:pPr>
                <a:r>
                  <a:rPr lang="en-US" sz="2400">
                    <a:solidFill>
                      <a:schemeClr val="folHlink"/>
                    </a:solidFill>
                    <a:latin typeface="Times" charset="0"/>
                  </a:rPr>
                  <a:t>BC</a:t>
                </a:r>
              </a:p>
              <a:p>
                <a:pPr algn="l">
                  <a:lnSpc>
                    <a:spcPct val="100000"/>
                  </a:lnSpc>
                </a:pPr>
                <a:endParaRPr lang="en-US" sz="2400">
                  <a:solidFill>
                    <a:schemeClr val="folHlink"/>
                  </a:solidFill>
                  <a:latin typeface="Times" charset="0"/>
                </a:endParaRPr>
              </a:p>
            </p:txBody>
          </p:sp>
          <p:sp>
            <p:nvSpPr>
              <p:cNvPr id="641054" name="Rectangle 30"/>
              <p:cNvSpPr>
                <a:spLocks noChangeArrowheads="1"/>
              </p:cNvSpPr>
              <p:nvPr/>
            </p:nvSpPr>
            <p:spPr bwMode="auto">
              <a:xfrm>
                <a:off x="2571" y="709"/>
                <a:ext cx="512" cy="32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055" name="Rectangle 31"/>
              <p:cNvSpPr>
                <a:spLocks noChangeArrowheads="1"/>
              </p:cNvSpPr>
              <p:nvPr/>
            </p:nvSpPr>
            <p:spPr bwMode="auto">
              <a:xfrm>
                <a:off x="4344" y="2769"/>
                <a:ext cx="526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>
                  <a:lnSpc>
                    <a:spcPct val="100000"/>
                  </a:lnSpc>
                </a:pPr>
                <a:r>
                  <a:rPr lang="en-US" sz="2400">
                    <a:solidFill>
                      <a:schemeClr val="folHlink"/>
                    </a:solidFill>
                    <a:latin typeface="Times" charset="0"/>
                  </a:rPr>
                  <a:t>U</a:t>
                </a:r>
              </a:p>
            </p:txBody>
          </p:sp>
          <p:sp>
            <p:nvSpPr>
              <p:cNvPr id="641056" name="Rectangle 32"/>
              <p:cNvSpPr>
                <a:spLocks noChangeArrowheads="1"/>
              </p:cNvSpPr>
              <p:nvPr/>
            </p:nvSpPr>
            <p:spPr bwMode="auto">
              <a:xfrm>
                <a:off x="3673" y="1817"/>
                <a:ext cx="526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>
                  <a:lnSpc>
                    <a:spcPct val="100000"/>
                  </a:lnSpc>
                </a:pPr>
                <a:r>
                  <a:rPr lang="en-US" sz="2400">
                    <a:solidFill>
                      <a:schemeClr val="folHlink"/>
                    </a:solidFill>
                    <a:latin typeface="Times" charset="0"/>
                  </a:rPr>
                  <a:t>B</a:t>
                </a:r>
              </a:p>
            </p:txBody>
          </p:sp>
          <p:sp>
            <p:nvSpPr>
              <p:cNvPr id="641057" name="Rectangle 33"/>
              <p:cNvSpPr>
                <a:spLocks noChangeArrowheads="1"/>
              </p:cNvSpPr>
              <p:nvPr/>
            </p:nvSpPr>
            <p:spPr bwMode="auto">
              <a:xfrm>
                <a:off x="3457" y="1141"/>
                <a:ext cx="526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>
                  <a:lnSpc>
                    <a:spcPct val="100000"/>
                  </a:lnSpc>
                </a:pPr>
                <a:r>
                  <a:rPr lang="en-US" sz="2400">
                    <a:solidFill>
                      <a:schemeClr val="folHlink"/>
                    </a:solidFill>
                    <a:latin typeface="Times" charset="0"/>
                  </a:rPr>
                  <a:t>H</a:t>
                </a:r>
              </a:p>
            </p:txBody>
          </p:sp>
          <p:sp>
            <p:nvSpPr>
              <p:cNvPr id="641058" name="Rectangle 34"/>
              <p:cNvSpPr>
                <a:spLocks noChangeArrowheads="1"/>
              </p:cNvSpPr>
              <p:nvPr/>
            </p:nvSpPr>
            <p:spPr bwMode="auto">
              <a:xfrm>
                <a:off x="4465" y="961"/>
                <a:ext cx="814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>
                  <a:lnSpc>
                    <a:spcPct val="100000"/>
                  </a:lnSpc>
                </a:pPr>
                <a:r>
                  <a:rPr lang="en-US" sz="2400">
                    <a:solidFill>
                      <a:schemeClr val="folHlink"/>
                    </a:solidFill>
                    <a:latin typeface="Times" charset="0"/>
                  </a:rPr>
                  <a:t>N(A)</a:t>
                </a:r>
              </a:p>
            </p:txBody>
          </p:sp>
          <p:sp>
            <p:nvSpPr>
              <p:cNvPr id="641059" name="Oval 35"/>
              <p:cNvSpPr>
                <a:spLocks noChangeArrowheads="1"/>
              </p:cNvSpPr>
              <p:nvPr/>
            </p:nvSpPr>
            <p:spPr bwMode="auto">
              <a:xfrm>
                <a:off x="4360" y="1036"/>
                <a:ext cx="122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060" name="Rectangle 36"/>
              <p:cNvSpPr>
                <a:spLocks noChangeArrowheads="1"/>
              </p:cNvSpPr>
              <p:nvPr/>
            </p:nvSpPr>
            <p:spPr bwMode="auto">
              <a:xfrm>
                <a:off x="1949" y="1618"/>
                <a:ext cx="248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2400">
                    <a:solidFill>
                      <a:schemeClr val="folHlink"/>
                    </a:solidFill>
                    <a:latin typeface="Times" charset="0"/>
                  </a:rPr>
                  <a:t>C</a:t>
                </a:r>
              </a:p>
            </p:txBody>
          </p:sp>
          <p:sp>
            <p:nvSpPr>
              <p:cNvPr id="641061" name="Oval 37"/>
              <p:cNvSpPr>
                <a:spLocks noChangeArrowheads="1"/>
              </p:cNvSpPr>
              <p:nvPr/>
            </p:nvSpPr>
            <p:spPr bwMode="auto">
              <a:xfrm>
                <a:off x="1874" y="2038"/>
                <a:ext cx="122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062" name="Rectangle 38"/>
              <p:cNvSpPr>
                <a:spLocks noChangeArrowheads="1"/>
              </p:cNvSpPr>
              <p:nvPr/>
            </p:nvSpPr>
            <p:spPr bwMode="auto">
              <a:xfrm>
                <a:off x="1700" y="1939"/>
                <a:ext cx="248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2400">
                    <a:solidFill>
                      <a:schemeClr val="folHlink"/>
                    </a:solidFill>
                    <a:latin typeface="Times" charset="0"/>
                  </a:rPr>
                  <a:t>Y</a:t>
                </a:r>
              </a:p>
            </p:txBody>
          </p:sp>
          <p:sp>
            <p:nvSpPr>
              <p:cNvPr id="641063" name="Rectangle 39"/>
              <p:cNvSpPr>
                <a:spLocks noChangeArrowheads="1"/>
              </p:cNvSpPr>
              <p:nvPr/>
            </p:nvSpPr>
            <p:spPr bwMode="auto">
              <a:xfrm>
                <a:off x="2007" y="3253"/>
                <a:ext cx="394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2400">
                    <a:solidFill>
                      <a:schemeClr val="folHlink"/>
                    </a:solidFill>
                    <a:latin typeface="Times" charset="0"/>
                  </a:rPr>
                  <a:t>MS</a:t>
                </a:r>
              </a:p>
            </p:txBody>
          </p:sp>
          <p:sp>
            <p:nvSpPr>
              <p:cNvPr id="641064" name="Rectangle 40"/>
              <p:cNvSpPr>
                <a:spLocks noChangeArrowheads="1"/>
              </p:cNvSpPr>
              <p:nvPr/>
            </p:nvSpPr>
            <p:spPr bwMode="auto">
              <a:xfrm>
                <a:off x="1117" y="2571"/>
                <a:ext cx="289" cy="63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2400">
                    <a:solidFill>
                      <a:schemeClr val="folHlink"/>
                    </a:solidFill>
                    <a:latin typeface="Times" charset="0"/>
                  </a:rPr>
                  <a:t>M</a:t>
                </a:r>
              </a:p>
              <a:p>
                <a:pPr>
                  <a:lnSpc>
                    <a:spcPct val="100000"/>
                  </a:lnSpc>
                </a:pPr>
                <a:endParaRPr lang="en-US" sz="2400">
                  <a:solidFill>
                    <a:schemeClr val="folHlink"/>
                  </a:solidFill>
                  <a:latin typeface="Times" charset="0"/>
                </a:endParaRPr>
              </a:p>
            </p:txBody>
          </p:sp>
          <p:sp>
            <p:nvSpPr>
              <p:cNvPr id="641065" name="Freeform 41"/>
              <p:cNvSpPr>
                <a:spLocks/>
              </p:cNvSpPr>
              <p:nvPr/>
            </p:nvSpPr>
            <p:spPr bwMode="auto">
              <a:xfrm>
                <a:off x="3664" y="1976"/>
                <a:ext cx="592" cy="896"/>
              </a:xfrm>
              <a:custGeom>
                <a:avLst/>
                <a:gdLst>
                  <a:gd name="T0" fmla="*/ 592 w 592"/>
                  <a:gd name="T1" fmla="*/ 896 h 896"/>
                  <a:gd name="T2" fmla="*/ 328 w 592"/>
                  <a:gd name="T3" fmla="*/ 760 h 896"/>
                  <a:gd name="T4" fmla="*/ 192 w 592"/>
                  <a:gd name="T5" fmla="*/ 576 h 896"/>
                  <a:gd name="T6" fmla="*/ 40 w 592"/>
                  <a:gd name="T7" fmla="*/ 160 h 896"/>
                  <a:gd name="T8" fmla="*/ 24 w 592"/>
                  <a:gd name="T9" fmla="*/ 80 h 896"/>
                  <a:gd name="T10" fmla="*/ 0 w 592"/>
                  <a:gd name="T11" fmla="*/ 0 h 8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2" h="896">
                    <a:moveTo>
                      <a:pt x="592" y="896"/>
                    </a:moveTo>
                    <a:cubicBezTo>
                      <a:pt x="508" y="840"/>
                      <a:pt x="405" y="824"/>
                      <a:pt x="328" y="760"/>
                    </a:cubicBezTo>
                    <a:cubicBezTo>
                      <a:pt x="268" y="710"/>
                      <a:pt x="232" y="640"/>
                      <a:pt x="192" y="576"/>
                    </a:cubicBezTo>
                    <a:cubicBezTo>
                      <a:pt x="107" y="440"/>
                      <a:pt x="78" y="313"/>
                      <a:pt x="40" y="160"/>
                    </a:cubicBezTo>
                    <a:cubicBezTo>
                      <a:pt x="33" y="133"/>
                      <a:pt x="30" y="106"/>
                      <a:pt x="24" y="80"/>
                    </a:cubicBezTo>
                    <a:cubicBezTo>
                      <a:pt x="17" y="55"/>
                      <a:pt x="0" y="26"/>
                      <a:pt x="0" y="0"/>
                    </a:cubicBezTo>
                  </a:path>
                </a:pathLst>
              </a:custGeom>
              <a:noFill/>
              <a:ln w="57150" cap="flat" cmpd="sng">
                <a:solidFill>
                  <a:srgbClr val="2E7E3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A35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066" name="Freeform 42"/>
              <p:cNvSpPr>
                <a:spLocks/>
              </p:cNvSpPr>
              <p:nvPr/>
            </p:nvSpPr>
            <p:spPr bwMode="auto">
              <a:xfrm>
                <a:off x="1840" y="1167"/>
                <a:ext cx="1816" cy="793"/>
              </a:xfrm>
              <a:custGeom>
                <a:avLst/>
                <a:gdLst>
                  <a:gd name="T0" fmla="*/ 1816 w 1816"/>
                  <a:gd name="T1" fmla="*/ 793 h 793"/>
                  <a:gd name="T2" fmla="*/ 1784 w 1816"/>
                  <a:gd name="T3" fmla="*/ 713 h 793"/>
                  <a:gd name="T4" fmla="*/ 1640 w 1816"/>
                  <a:gd name="T5" fmla="*/ 273 h 793"/>
                  <a:gd name="T6" fmla="*/ 1560 w 1816"/>
                  <a:gd name="T7" fmla="*/ 129 h 793"/>
                  <a:gd name="T8" fmla="*/ 1160 w 1816"/>
                  <a:gd name="T9" fmla="*/ 17 h 793"/>
                  <a:gd name="T10" fmla="*/ 560 w 1816"/>
                  <a:gd name="T11" fmla="*/ 65 h 793"/>
                  <a:gd name="T12" fmla="*/ 472 w 1816"/>
                  <a:gd name="T13" fmla="*/ 113 h 793"/>
                  <a:gd name="T14" fmla="*/ 424 w 1816"/>
                  <a:gd name="T15" fmla="*/ 129 h 793"/>
                  <a:gd name="T16" fmla="*/ 224 w 1816"/>
                  <a:gd name="T17" fmla="*/ 241 h 793"/>
                  <a:gd name="T18" fmla="*/ 120 w 1816"/>
                  <a:gd name="T19" fmla="*/ 345 h 793"/>
                  <a:gd name="T20" fmla="*/ 104 w 1816"/>
                  <a:gd name="T21" fmla="*/ 377 h 793"/>
                  <a:gd name="T22" fmla="*/ 72 w 1816"/>
                  <a:gd name="T23" fmla="*/ 409 h 793"/>
                  <a:gd name="T24" fmla="*/ 0 w 1816"/>
                  <a:gd name="T25" fmla="*/ 609 h 7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16" h="793">
                    <a:moveTo>
                      <a:pt x="1816" y="793"/>
                    </a:moveTo>
                    <a:cubicBezTo>
                      <a:pt x="1797" y="764"/>
                      <a:pt x="1796" y="743"/>
                      <a:pt x="1784" y="713"/>
                    </a:cubicBezTo>
                    <a:cubicBezTo>
                      <a:pt x="1723" y="571"/>
                      <a:pt x="1700" y="414"/>
                      <a:pt x="1640" y="273"/>
                    </a:cubicBezTo>
                    <a:cubicBezTo>
                      <a:pt x="1618" y="222"/>
                      <a:pt x="1604" y="165"/>
                      <a:pt x="1560" y="129"/>
                    </a:cubicBezTo>
                    <a:cubicBezTo>
                      <a:pt x="1463" y="48"/>
                      <a:pt x="1278" y="26"/>
                      <a:pt x="1160" y="17"/>
                    </a:cubicBezTo>
                    <a:cubicBezTo>
                      <a:pt x="827" y="22"/>
                      <a:pt x="787" y="0"/>
                      <a:pt x="560" y="65"/>
                    </a:cubicBezTo>
                    <a:cubicBezTo>
                      <a:pt x="531" y="86"/>
                      <a:pt x="504" y="99"/>
                      <a:pt x="472" y="113"/>
                    </a:cubicBezTo>
                    <a:cubicBezTo>
                      <a:pt x="456" y="119"/>
                      <a:pt x="438" y="119"/>
                      <a:pt x="424" y="129"/>
                    </a:cubicBezTo>
                    <a:cubicBezTo>
                      <a:pt x="360" y="171"/>
                      <a:pt x="285" y="195"/>
                      <a:pt x="224" y="241"/>
                    </a:cubicBezTo>
                    <a:cubicBezTo>
                      <a:pt x="187" y="268"/>
                      <a:pt x="144" y="306"/>
                      <a:pt x="120" y="345"/>
                    </a:cubicBezTo>
                    <a:cubicBezTo>
                      <a:pt x="113" y="355"/>
                      <a:pt x="111" y="367"/>
                      <a:pt x="104" y="377"/>
                    </a:cubicBezTo>
                    <a:cubicBezTo>
                      <a:pt x="94" y="389"/>
                      <a:pt x="81" y="396"/>
                      <a:pt x="72" y="409"/>
                    </a:cubicBezTo>
                    <a:cubicBezTo>
                      <a:pt x="34" y="458"/>
                      <a:pt x="0" y="546"/>
                      <a:pt x="0" y="609"/>
                    </a:cubicBezTo>
                  </a:path>
                </a:pathLst>
              </a:custGeom>
              <a:noFill/>
              <a:ln w="57150" cap="flat" cmpd="sng">
                <a:solidFill>
                  <a:srgbClr val="2E7E3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067" name="Freeform 43"/>
              <p:cNvSpPr>
                <a:spLocks/>
              </p:cNvSpPr>
              <p:nvPr/>
            </p:nvSpPr>
            <p:spPr bwMode="auto">
              <a:xfrm>
                <a:off x="1096" y="1784"/>
                <a:ext cx="744" cy="888"/>
              </a:xfrm>
              <a:custGeom>
                <a:avLst/>
                <a:gdLst>
                  <a:gd name="T0" fmla="*/ 744 w 744"/>
                  <a:gd name="T1" fmla="*/ 0 h 888"/>
                  <a:gd name="T2" fmla="*/ 688 w 744"/>
                  <a:gd name="T3" fmla="*/ 344 h 888"/>
                  <a:gd name="T4" fmla="*/ 632 w 744"/>
                  <a:gd name="T5" fmla="*/ 616 h 888"/>
                  <a:gd name="T6" fmla="*/ 456 w 744"/>
                  <a:gd name="T7" fmla="*/ 752 h 888"/>
                  <a:gd name="T8" fmla="*/ 176 w 744"/>
                  <a:gd name="T9" fmla="*/ 824 h 888"/>
                  <a:gd name="T10" fmla="*/ 0 w 744"/>
                  <a:gd name="T11" fmla="*/ 888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4" h="888">
                    <a:moveTo>
                      <a:pt x="744" y="0"/>
                    </a:moveTo>
                    <a:cubicBezTo>
                      <a:pt x="729" y="114"/>
                      <a:pt x="705" y="229"/>
                      <a:pt x="688" y="344"/>
                    </a:cubicBezTo>
                    <a:cubicBezTo>
                      <a:pt x="676" y="417"/>
                      <a:pt x="672" y="555"/>
                      <a:pt x="632" y="616"/>
                    </a:cubicBezTo>
                    <a:cubicBezTo>
                      <a:pt x="592" y="675"/>
                      <a:pt x="521" y="722"/>
                      <a:pt x="456" y="752"/>
                    </a:cubicBezTo>
                    <a:cubicBezTo>
                      <a:pt x="366" y="791"/>
                      <a:pt x="271" y="804"/>
                      <a:pt x="176" y="824"/>
                    </a:cubicBezTo>
                    <a:cubicBezTo>
                      <a:pt x="111" y="836"/>
                      <a:pt x="48" y="839"/>
                      <a:pt x="0" y="888"/>
                    </a:cubicBezTo>
                  </a:path>
                </a:pathLst>
              </a:custGeom>
              <a:noFill/>
              <a:ln w="57150" cap="flat" cmpd="sng">
                <a:solidFill>
                  <a:srgbClr val="2E7E3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068" name="Freeform 44"/>
              <p:cNvSpPr>
                <a:spLocks/>
              </p:cNvSpPr>
              <p:nvPr/>
            </p:nvSpPr>
            <p:spPr bwMode="auto">
              <a:xfrm>
                <a:off x="1039" y="2664"/>
                <a:ext cx="897" cy="749"/>
              </a:xfrm>
              <a:custGeom>
                <a:avLst/>
                <a:gdLst>
                  <a:gd name="T0" fmla="*/ 81 w 897"/>
                  <a:gd name="T1" fmla="*/ 0 h 749"/>
                  <a:gd name="T2" fmla="*/ 481 w 897"/>
                  <a:gd name="T3" fmla="*/ 176 h 749"/>
                  <a:gd name="T4" fmla="*/ 705 w 897"/>
                  <a:gd name="T5" fmla="*/ 384 h 749"/>
                  <a:gd name="T6" fmla="*/ 753 w 897"/>
                  <a:gd name="T7" fmla="*/ 656 h 749"/>
                  <a:gd name="T8" fmla="*/ 793 w 897"/>
                  <a:gd name="T9" fmla="*/ 728 h 749"/>
                  <a:gd name="T10" fmla="*/ 897 w 897"/>
                  <a:gd name="T11" fmla="*/ 744 h 7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97" h="749">
                    <a:moveTo>
                      <a:pt x="81" y="0"/>
                    </a:moveTo>
                    <a:cubicBezTo>
                      <a:pt x="0" y="241"/>
                      <a:pt x="386" y="173"/>
                      <a:pt x="481" y="176"/>
                    </a:cubicBezTo>
                    <a:cubicBezTo>
                      <a:pt x="576" y="207"/>
                      <a:pt x="683" y="277"/>
                      <a:pt x="705" y="384"/>
                    </a:cubicBezTo>
                    <a:cubicBezTo>
                      <a:pt x="723" y="474"/>
                      <a:pt x="727" y="567"/>
                      <a:pt x="753" y="656"/>
                    </a:cubicBezTo>
                    <a:cubicBezTo>
                      <a:pt x="758" y="676"/>
                      <a:pt x="774" y="721"/>
                      <a:pt x="793" y="728"/>
                    </a:cubicBezTo>
                    <a:cubicBezTo>
                      <a:pt x="858" y="749"/>
                      <a:pt x="824" y="744"/>
                      <a:pt x="897" y="744"/>
                    </a:cubicBezTo>
                  </a:path>
                </a:pathLst>
              </a:custGeom>
              <a:noFill/>
              <a:ln w="57150" cap="flat" cmpd="sng">
                <a:solidFill>
                  <a:srgbClr val="2E7E3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069" name="Freeform 45"/>
              <p:cNvSpPr>
                <a:spLocks/>
              </p:cNvSpPr>
              <p:nvPr/>
            </p:nvSpPr>
            <p:spPr bwMode="auto">
              <a:xfrm>
                <a:off x="1900" y="2933"/>
                <a:ext cx="172" cy="476"/>
              </a:xfrm>
              <a:custGeom>
                <a:avLst/>
                <a:gdLst>
                  <a:gd name="T0" fmla="*/ 44 w 172"/>
                  <a:gd name="T1" fmla="*/ 475 h 476"/>
                  <a:gd name="T2" fmla="*/ 116 w 172"/>
                  <a:gd name="T3" fmla="*/ 443 h 476"/>
                  <a:gd name="T4" fmla="*/ 148 w 172"/>
                  <a:gd name="T5" fmla="*/ 395 h 476"/>
                  <a:gd name="T6" fmla="*/ 76 w 172"/>
                  <a:gd name="T7" fmla="*/ 91 h 476"/>
                  <a:gd name="T8" fmla="*/ 44 w 172"/>
                  <a:gd name="T9" fmla="*/ 51 h 476"/>
                  <a:gd name="T10" fmla="*/ 4 w 172"/>
                  <a:gd name="T11" fmla="*/ 3 h 4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2" h="476">
                    <a:moveTo>
                      <a:pt x="44" y="475"/>
                    </a:moveTo>
                    <a:cubicBezTo>
                      <a:pt x="90" y="467"/>
                      <a:pt x="89" y="476"/>
                      <a:pt x="116" y="443"/>
                    </a:cubicBezTo>
                    <a:cubicBezTo>
                      <a:pt x="127" y="427"/>
                      <a:pt x="148" y="395"/>
                      <a:pt x="148" y="395"/>
                    </a:cubicBezTo>
                    <a:cubicBezTo>
                      <a:pt x="172" y="298"/>
                      <a:pt x="135" y="170"/>
                      <a:pt x="76" y="91"/>
                    </a:cubicBezTo>
                    <a:cubicBezTo>
                      <a:pt x="57" y="36"/>
                      <a:pt x="82" y="95"/>
                      <a:pt x="44" y="51"/>
                    </a:cubicBezTo>
                    <a:cubicBezTo>
                      <a:pt x="0" y="0"/>
                      <a:pt x="32" y="3"/>
                      <a:pt x="4" y="3"/>
                    </a:cubicBezTo>
                  </a:path>
                </a:pathLst>
              </a:custGeom>
              <a:noFill/>
              <a:ln w="57150" cap="flat" cmpd="sng">
                <a:solidFill>
                  <a:srgbClr val="2E7E3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070" name="Rectangle 46"/>
              <p:cNvSpPr>
                <a:spLocks noChangeArrowheads="1"/>
              </p:cNvSpPr>
              <p:nvPr/>
            </p:nvSpPr>
            <p:spPr bwMode="auto">
              <a:xfrm>
                <a:off x="2335" y="1864"/>
                <a:ext cx="634" cy="4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4000">
                    <a:solidFill>
                      <a:srgbClr val="EEFF4B"/>
                    </a:solidFill>
                    <a:latin typeface="Times" charset="0"/>
                  </a:rPr>
                  <a:t>MN</a:t>
                </a:r>
              </a:p>
            </p:txBody>
          </p:sp>
          <p:sp>
            <p:nvSpPr>
              <p:cNvPr id="641071" name="Rectangle 47"/>
              <p:cNvSpPr>
                <a:spLocks noChangeArrowheads="1"/>
              </p:cNvSpPr>
              <p:nvPr/>
            </p:nvSpPr>
            <p:spPr bwMode="auto">
              <a:xfrm>
                <a:off x="2454" y="2688"/>
                <a:ext cx="564" cy="4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4000">
                    <a:solidFill>
                      <a:srgbClr val="EEFF4B"/>
                    </a:solidFill>
                    <a:latin typeface="Times" charset="0"/>
                  </a:rPr>
                  <a:t>KB</a:t>
                </a:r>
              </a:p>
            </p:txBody>
          </p:sp>
          <p:sp>
            <p:nvSpPr>
              <p:cNvPr id="641072" name="Oval 48"/>
              <p:cNvSpPr>
                <a:spLocks noChangeArrowheads="1"/>
              </p:cNvSpPr>
              <p:nvPr/>
            </p:nvSpPr>
            <p:spPr bwMode="auto">
              <a:xfrm>
                <a:off x="3592" y="1911"/>
                <a:ext cx="122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073" name="Oval 49"/>
              <p:cNvSpPr>
                <a:spLocks noChangeArrowheads="1"/>
              </p:cNvSpPr>
              <p:nvPr/>
            </p:nvSpPr>
            <p:spPr bwMode="auto">
              <a:xfrm>
                <a:off x="1810" y="1729"/>
                <a:ext cx="122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074" name="Oval 50"/>
              <p:cNvSpPr>
                <a:spLocks noChangeArrowheads="1"/>
              </p:cNvSpPr>
              <p:nvPr/>
            </p:nvSpPr>
            <p:spPr bwMode="auto">
              <a:xfrm>
                <a:off x="3347" y="1249"/>
                <a:ext cx="122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075" name="Oval 51"/>
              <p:cNvSpPr>
                <a:spLocks noChangeArrowheads="1"/>
              </p:cNvSpPr>
              <p:nvPr/>
            </p:nvSpPr>
            <p:spPr bwMode="auto">
              <a:xfrm>
                <a:off x="4243" y="2840"/>
                <a:ext cx="122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076" name="Oval 52"/>
              <p:cNvSpPr>
                <a:spLocks noChangeArrowheads="1"/>
              </p:cNvSpPr>
              <p:nvPr/>
            </p:nvSpPr>
            <p:spPr bwMode="auto">
              <a:xfrm>
                <a:off x="1053" y="2637"/>
                <a:ext cx="122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077" name="Oval 53"/>
              <p:cNvSpPr>
                <a:spLocks noChangeArrowheads="1"/>
              </p:cNvSpPr>
              <p:nvPr/>
            </p:nvSpPr>
            <p:spPr bwMode="auto">
              <a:xfrm>
                <a:off x="1831" y="2881"/>
                <a:ext cx="122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078" name="Oval 54"/>
              <p:cNvSpPr>
                <a:spLocks noChangeArrowheads="1"/>
              </p:cNvSpPr>
              <p:nvPr/>
            </p:nvSpPr>
            <p:spPr bwMode="auto">
              <a:xfrm>
                <a:off x="1885" y="3330"/>
                <a:ext cx="122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079" name="Oval 55"/>
              <p:cNvSpPr>
                <a:spLocks noChangeArrowheads="1"/>
              </p:cNvSpPr>
              <p:nvPr/>
            </p:nvSpPr>
            <p:spPr bwMode="auto">
              <a:xfrm>
                <a:off x="2215" y="2017"/>
                <a:ext cx="122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41080" name="Rectangle 56"/>
            <p:cNvSpPr>
              <a:spLocks noChangeArrowheads="1"/>
            </p:cNvSpPr>
            <p:nvPr/>
          </p:nvSpPr>
          <p:spPr bwMode="auto">
            <a:xfrm>
              <a:off x="4573" y="3305"/>
              <a:ext cx="826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2400">
                  <a:solidFill>
                    <a:schemeClr val="folHlink"/>
                  </a:solidFill>
                  <a:latin typeface="Times" charset="0"/>
                </a:rPr>
                <a:t>GU</a:t>
              </a:r>
            </a:p>
          </p:txBody>
        </p:sp>
      </p:grpSp>
      <p:sp>
        <p:nvSpPr>
          <p:cNvPr id="641081" name="Rectangle 57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1082" name="Rectangle 58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641083" name="AutoShape 59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1084" name="Rectangle 60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1085" name="AutoShape 61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1086" name="Line 62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1087" name="Line 63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1088" name="Line 64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1089" name="Line 65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1090" name="Line 66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1091" name="Rectangle 67"/>
          <p:cNvSpPr>
            <a:spLocks noChangeArrowheads="1"/>
          </p:cNvSpPr>
          <p:nvPr/>
        </p:nvSpPr>
        <p:spPr bwMode="auto">
          <a:xfrm>
            <a:off x="8007350" y="3429000"/>
            <a:ext cx="517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Chicago" charset="0"/>
              </a:rPr>
              <a:t>MUSA</a:t>
            </a:r>
          </a:p>
        </p:txBody>
      </p:sp>
      <p:sp>
        <p:nvSpPr>
          <p:cNvPr id="641092" name="Rectangle 68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Sinai</a:t>
            </a:r>
          </a:p>
        </p:txBody>
      </p:sp>
      <p:sp>
        <p:nvSpPr>
          <p:cNvPr id="641093" name="Rectangle 69"/>
          <p:cNvSpPr>
            <a:spLocks noChangeArrowheads="1"/>
          </p:cNvSpPr>
          <p:nvPr/>
        </p:nvSpPr>
        <p:spPr bwMode="auto">
          <a:xfrm>
            <a:off x="8075613" y="402590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K-U-I</a:t>
            </a:r>
          </a:p>
        </p:txBody>
      </p:sp>
      <p:sp>
        <p:nvSpPr>
          <p:cNvPr id="641094" name="Rectangle 70"/>
          <p:cNvSpPr>
            <a:spLocks noChangeArrowheads="1"/>
          </p:cNvSpPr>
          <p:nvPr/>
        </p:nvSpPr>
        <p:spPr bwMode="auto">
          <a:xfrm>
            <a:off x="7912100" y="4197350"/>
            <a:ext cx="1012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Kadesh Barnea</a:t>
            </a:r>
          </a:p>
        </p:txBody>
      </p:sp>
      <p:sp>
        <p:nvSpPr>
          <p:cNvPr id="641095" name="Rectangle 71"/>
          <p:cNvSpPr>
            <a:spLocks noChangeArrowheads="1"/>
          </p:cNvSpPr>
          <p:nvPr/>
        </p:nvSpPr>
        <p:spPr bwMode="auto">
          <a:xfrm>
            <a:off x="8267700" y="4381500"/>
            <a:ext cx="307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641096" name="Line 72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1097" name="Rectangle 73"/>
          <p:cNvSpPr>
            <a:spLocks noChangeArrowheads="1"/>
          </p:cNvSpPr>
          <p:nvPr/>
        </p:nvSpPr>
        <p:spPr bwMode="auto">
          <a:xfrm>
            <a:off x="8120063" y="3670300"/>
            <a:ext cx="6699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KUTOKA</a:t>
            </a:r>
          </a:p>
        </p:txBody>
      </p:sp>
      <p:sp>
        <p:nvSpPr>
          <p:cNvPr id="641098" name="Text Box 74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641099" name="Text Box 75"/>
          <p:cNvSpPr txBox="1">
            <a:spLocks noChangeArrowheads="1"/>
          </p:cNvSpPr>
          <p:nvPr/>
        </p:nvSpPr>
        <p:spPr bwMode="auto">
          <a:xfrm>
            <a:off x="8661400" y="64071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endParaRPr lang="en-GB" sz="20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41100" name="Rectangle 7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25</a:t>
            </a:r>
          </a:p>
        </p:txBody>
      </p:sp>
      <p:sp>
        <p:nvSpPr>
          <p:cNvPr id="641101" name="Text Box 7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26-29</a:t>
            </a:r>
          </a:p>
        </p:txBody>
      </p:sp>
      <p:sp>
        <p:nvSpPr>
          <p:cNvPr id="641102" name="Freeform 78"/>
          <p:cNvSpPr>
            <a:spLocks/>
          </p:cNvSpPr>
          <p:nvPr/>
        </p:nvSpPr>
        <p:spPr bwMode="auto">
          <a:xfrm>
            <a:off x="2759075" y="3290888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1103" name="AutoShape 79"/>
          <p:cNvSpPr>
            <a:spLocks noChangeArrowheads="1"/>
          </p:cNvSpPr>
          <p:nvPr/>
        </p:nvSpPr>
        <p:spPr bwMode="auto">
          <a:xfrm rot="10751171">
            <a:off x="5030788" y="265430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41104" name="Group 80"/>
          <p:cNvGrpSpPr>
            <a:grpSpLocks/>
          </p:cNvGrpSpPr>
          <p:nvPr/>
        </p:nvGrpSpPr>
        <p:grpSpPr bwMode="auto">
          <a:xfrm>
            <a:off x="3121025" y="2806700"/>
            <a:ext cx="1719263" cy="965200"/>
            <a:chOff x="1965" y="1760"/>
            <a:chExt cx="1083" cy="608"/>
          </a:xfrm>
        </p:grpSpPr>
        <p:grpSp>
          <p:nvGrpSpPr>
            <p:cNvPr id="641105" name="Group 81"/>
            <p:cNvGrpSpPr>
              <a:grpSpLocks/>
            </p:cNvGrpSpPr>
            <p:nvPr/>
          </p:nvGrpSpPr>
          <p:grpSpPr bwMode="auto">
            <a:xfrm>
              <a:off x="1965" y="1776"/>
              <a:ext cx="1072" cy="528"/>
              <a:chOff x="1965" y="1776"/>
              <a:chExt cx="1072" cy="528"/>
            </a:xfrm>
          </p:grpSpPr>
          <p:sp>
            <p:nvSpPr>
              <p:cNvPr id="641106" name="Rectangle 82"/>
              <p:cNvSpPr>
                <a:spLocks noChangeArrowheads="1"/>
              </p:cNvSpPr>
              <p:nvPr/>
            </p:nvSpPr>
            <p:spPr bwMode="auto">
              <a:xfrm>
                <a:off x="2212" y="1850"/>
                <a:ext cx="647" cy="4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4000">
                    <a:solidFill>
                      <a:schemeClr val="tx1"/>
                    </a:solidFill>
                    <a:latin typeface="Times" charset="0"/>
                  </a:rPr>
                  <a:t>MN</a:t>
                </a:r>
              </a:p>
            </p:txBody>
          </p:sp>
          <p:sp>
            <p:nvSpPr>
              <p:cNvPr id="641107" name="Oval 83"/>
              <p:cNvSpPr>
                <a:spLocks noChangeArrowheads="1"/>
              </p:cNvSpPr>
              <p:nvPr/>
            </p:nvSpPr>
            <p:spPr bwMode="auto">
              <a:xfrm>
                <a:off x="1965" y="1776"/>
                <a:ext cx="1072" cy="528"/>
              </a:xfrm>
              <a:prstGeom prst="ellipse">
                <a:avLst/>
              </a:prstGeom>
              <a:noFill/>
              <a:ln>
                <a:noFill/>
              </a:ln>
              <a:effectLst>
                <a:outerShdw blurRad="63500" dist="109250" dir="2132261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71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41108" name="Oval 84"/>
            <p:cNvSpPr>
              <a:spLocks noChangeArrowheads="1"/>
            </p:cNvSpPr>
            <p:nvPr/>
          </p:nvSpPr>
          <p:spPr bwMode="auto">
            <a:xfrm>
              <a:off x="1976" y="1760"/>
              <a:ext cx="1072" cy="608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41109" name="Rectangle 85"/>
          <p:cNvSpPr>
            <a:spLocks noChangeArrowheads="1"/>
          </p:cNvSpPr>
          <p:nvPr/>
        </p:nvSpPr>
        <p:spPr bwMode="auto">
          <a:xfrm>
            <a:off x="8310563" y="634682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endParaRPr lang="en-GB" sz="1600">
              <a:solidFill>
                <a:srgbClr val="00DFCA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41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1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41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41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1026" grpId="0" animBg="1"/>
      <p:bldP spid="64110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1" name="Text Box 11"/>
          <p:cNvSpPr txBox="1">
            <a:spLocks noChangeArrowheads="1"/>
          </p:cNvSpPr>
          <p:nvPr/>
        </p:nvSpPr>
        <p:spPr bwMode="auto">
          <a:xfrm>
            <a:off x="1465263" y="365760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endParaRPr lang="en-GB" sz="1600">
              <a:solidFill>
                <a:schemeClr val="tx1"/>
              </a:solidFill>
            </a:endParaRPr>
          </a:p>
        </p:txBody>
      </p:sp>
      <p:pic>
        <p:nvPicPr>
          <p:cNvPr id="593955" name="Picture 35" descr="nebolookisrael.mcmahah                                         0000653DMaxtor 76 GB HD                B64EB804: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508000"/>
            <a:ext cx="8008937" cy="56800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66" name="Rectangle 4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26</a:t>
            </a:r>
          </a:p>
        </p:txBody>
      </p:sp>
      <p:grpSp>
        <p:nvGrpSpPr>
          <p:cNvPr id="593934" name="Group 14"/>
          <p:cNvGrpSpPr>
            <a:grpSpLocks/>
          </p:cNvGrpSpPr>
          <p:nvPr/>
        </p:nvGrpSpPr>
        <p:grpSpPr bwMode="auto">
          <a:xfrm>
            <a:off x="7912100" y="3429000"/>
            <a:ext cx="1012825" cy="1330325"/>
            <a:chOff x="4984" y="2160"/>
            <a:chExt cx="638" cy="838"/>
          </a:xfrm>
        </p:grpSpPr>
        <p:sp>
          <p:nvSpPr>
            <p:cNvPr id="593935" name="Rectangle 15"/>
            <p:cNvSpPr>
              <a:spLocks noChangeArrowheads="1"/>
            </p:cNvSpPr>
            <p:nvPr/>
          </p:nvSpPr>
          <p:spPr bwMode="auto">
            <a:xfrm>
              <a:off x="5151" y="277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3936" name="Rectangle 16"/>
            <p:cNvSpPr>
              <a:spLocks noChangeArrowheads="1"/>
            </p:cNvSpPr>
            <p:nvPr/>
          </p:nvSpPr>
          <p:spPr bwMode="auto">
            <a:xfrm>
              <a:off x="5116" y="2744"/>
              <a:ext cx="1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40</a:t>
              </a:r>
            </a:p>
          </p:txBody>
        </p:sp>
        <p:sp>
          <p:nvSpPr>
            <p:cNvPr id="593937" name="AutoShape 17"/>
            <p:cNvSpPr>
              <a:spLocks noChangeArrowheads="1"/>
            </p:cNvSpPr>
            <p:nvPr/>
          </p:nvSpPr>
          <p:spPr bwMode="auto">
            <a:xfrm>
              <a:off x="5008" y="217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3938" name="Rectangle 18"/>
            <p:cNvSpPr>
              <a:spLocks noChangeArrowheads="1"/>
            </p:cNvSpPr>
            <p:nvPr/>
          </p:nvSpPr>
          <p:spPr bwMode="auto">
            <a:xfrm>
              <a:off x="5007" y="227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3939" name="AutoShape 19"/>
            <p:cNvSpPr>
              <a:spLocks noChangeArrowheads="1"/>
            </p:cNvSpPr>
            <p:nvPr/>
          </p:nvSpPr>
          <p:spPr bwMode="auto">
            <a:xfrm>
              <a:off x="5020" y="219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3940" name="Line 20"/>
            <p:cNvSpPr>
              <a:spLocks noChangeShapeType="1"/>
            </p:cNvSpPr>
            <p:nvPr/>
          </p:nvSpPr>
          <p:spPr bwMode="auto">
            <a:xfrm>
              <a:off x="5035" y="241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3941" name="Line 21"/>
            <p:cNvSpPr>
              <a:spLocks noChangeShapeType="1"/>
            </p:cNvSpPr>
            <p:nvPr/>
          </p:nvSpPr>
          <p:spPr bwMode="auto">
            <a:xfrm>
              <a:off x="5035" y="253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3942" name="Line 22"/>
            <p:cNvSpPr>
              <a:spLocks noChangeShapeType="1"/>
            </p:cNvSpPr>
            <p:nvPr/>
          </p:nvSpPr>
          <p:spPr bwMode="auto">
            <a:xfrm>
              <a:off x="5035" y="264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3943" name="Line 23"/>
            <p:cNvSpPr>
              <a:spLocks noChangeShapeType="1"/>
            </p:cNvSpPr>
            <p:nvPr/>
          </p:nvSpPr>
          <p:spPr bwMode="auto">
            <a:xfrm>
              <a:off x="5035" y="275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3944" name="Line 24"/>
            <p:cNvSpPr>
              <a:spLocks noChangeShapeType="1"/>
            </p:cNvSpPr>
            <p:nvPr/>
          </p:nvSpPr>
          <p:spPr bwMode="auto">
            <a:xfrm>
              <a:off x="5043" y="286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3945" name="Rectangle 25"/>
            <p:cNvSpPr>
              <a:spLocks noChangeArrowheads="1"/>
            </p:cNvSpPr>
            <p:nvPr/>
          </p:nvSpPr>
          <p:spPr bwMode="auto">
            <a:xfrm>
              <a:off x="5044" y="2160"/>
              <a:ext cx="32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MUSA</a:t>
              </a:r>
            </a:p>
          </p:txBody>
        </p:sp>
        <p:sp>
          <p:nvSpPr>
            <p:cNvPr id="593946" name="Rectangle 26"/>
            <p:cNvSpPr>
              <a:spLocks noChangeArrowheads="1"/>
            </p:cNvSpPr>
            <p:nvPr/>
          </p:nvSpPr>
          <p:spPr bwMode="auto">
            <a:xfrm>
              <a:off x="5138" y="2420"/>
              <a:ext cx="2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Sinai</a:t>
              </a:r>
            </a:p>
          </p:txBody>
        </p:sp>
        <p:sp>
          <p:nvSpPr>
            <p:cNvPr id="593947" name="Rectangle 27"/>
            <p:cNvSpPr>
              <a:spLocks noChangeArrowheads="1"/>
            </p:cNvSpPr>
            <p:nvPr/>
          </p:nvSpPr>
          <p:spPr bwMode="auto">
            <a:xfrm>
              <a:off x="5087" y="2536"/>
              <a:ext cx="2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K-U-I</a:t>
              </a:r>
            </a:p>
          </p:txBody>
        </p:sp>
        <p:sp>
          <p:nvSpPr>
            <p:cNvPr id="593948" name="Rectangle 28"/>
            <p:cNvSpPr>
              <a:spLocks noChangeArrowheads="1"/>
            </p:cNvSpPr>
            <p:nvPr/>
          </p:nvSpPr>
          <p:spPr bwMode="auto">
            <a:xfrm>
              <a:off x="4984" y="2644"/>
              <a:ext cx="63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Kadesh Barnea</a:t>
              </a:r>
            </a:p>
          </p:txBody>
        </p:sp>
        <p:sp>
          <p:nvSpPr>
            <p:cNvPr id="593949" name="Rectangle 29"/>
            <p:cNvSpPr>
              <a:spLocks noChangeArrowheads="1"/>
            </p:cNvSpPr>
            <p:nvPr/>
          </p:nvSpPr>
          <p:spPr bwMode="auto">
            <a:xfrm>
              <a:off x="5208" y="2760"/>
              <a:ext cx="1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40</a:t>
              </a:r>
            </a:p>
          </p:txBody>
        </p:sp>
        <p:sp>
          <p:nvSpPr>
            <p:cNvPr id="593950" name="Line 30"/>
            <p:cNvSpPr>
              <a:spLocks noChangeShapeType="1"/>
            </p:cNvSpPr>
            <p:nvPr/>
          </p:nvSpPr>
          <p:spPr bwMode="auto">
            <a:xfrm>
              <a:off x="5031" y="29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3951" name="Rectangle 31"/>
            <p:cNvSpPr>
              <a:spLocks noChangeArrowheads="1"/>
            </p:cNvSpPr>
            <p:nvPr/>
          </p:nvSpPr>
          <p:spPr bwMode="auto">
            <a:xfrm>
              <a:off x="5115" y="2312"/>
              <a:ext cx="42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KUTOKA</a:t>
              </a:r>
            </a:p>
          </p:txBody>
        </p:sp>
      </p:grpSp>
      <p:sp>
        <p:nvSpPr>
          <p:cNvPr id="593967" name="Text Box 4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26-29</a:t>
            </a:r>
          </a:p>
        </p:txBody>
      </p:sp>
      <p:sp>
        <p:nvSpPr>
          <p:cNvPr id="593968" name="Rectangle 48"/>
          <p:cNvSpPr>
            <a:spLocks noChangeArrowheads="1"/>
          </p:cNvSpPr>
          <p:nvPr/>
        </p:nvSpPr>
        <p:spPr bwMode="auto">
          <a:xfrm>
            <a:off x="614363" y="5187950"/>
            <a:ext cx="5326062" cy="862013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3956" name="Text Box 36"/>
          <p:cNvSpPr txBox="1">
            <a:spLocks noChangeArrowheads="1"/>
          </p:cNvSpPr>
          <p:nvPr/>
        </p:nvSpPr>
        <p:spPr bwMode="auto">
          <a:xfrm>
            <a:off x="654050" y="5141913"/>
            <a:ext cx="6507163" cy="8223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400">
                <a:solidFill>
                  <a:srgbClr val="FFEA18"/>
                </a:solidFill>
              </a:rPr>
              <a:t>Mtazamo wa  </a:t>
            </a:r>
            <a:r>
              <a:rPr lang="ja-JP" altLang="en-US" sz="2400">
                <a:solidFill>
                  <a:srgbClr val="FFEA18"/>
                </a:solidFill>
                <a:latin typeface="Arial"/>
              </a:rPr>
              <a:t>“</a:t>
            </a:r>
            <a:r>
              <a:rPr lang="en-US" sz="2400">
                <a:solidFill>
                  <a:srgbClr val="FFEA18"/>
                </a:solidFill>
              </a:rPr>
              <a:t>Nchi ya ahadi</a:t>
            </a:r>
            <a:r>
              <a:rPr lang="ja-JP" altLang="en-US" sz="2400">
                <a:solidFill>
                  <a:srgbClr val="FFEA18"/>
                </a:solidFill>
                <a:latin typeface="Arial"/>
              </a:rPr>
              <a:t>”</a:t>
            </a:r>
            <a:r>
              <a:rPr lang="en-US" sz="2400">
                <a:solidFill>
                  <a:srgbClr val="FFEA18"/>
                </a:solidFill>
              </a:rPr>
              <a:t>                        kutoka mlima. Nebo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3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6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036" name="Group 36"/>
          <p:cNvGrpSpPr>
            <a:grpSpLocks/>
          </p:cNvGrpSpPr>
          <p:nvPr/>
        </p:nvGrpSpPr>
        <p:grpSpPr bwMode="auto">
          <a:xfrm>
            <a:off x="511175" y="90488"/>
            <a:ext cx="8469313" cy="6710362"/>
            <a:chOff x="322" y="57"/>
            <a:chExt cx="5335" cy="4227"/>
          </a:xfrm>
        </p:grpSpPr>
        <p:sp>
          <p:nvSpPr>
            <p:cNvPr id="640003" name="Text Box 3"/>
            <p:cNvSpPr txBox="1">
              <a:spLocks noChangeArrowheads="1"/>
            </p:cNvSpPr>
            <p:nvPr/>
          </p:nvSpPr>
          <p:spPr bwMode="auto">
            <a:xfrm>
              <a:off x="5493" y="57"/>
              <a:ext cx="16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solidFill>
                    <a:srgbClr val="FFA27C"/>
                  </a:solidFill>
                </a:rPr>
                <a:t> </a:t>
              </a:r>
            </a:p>
          </p:txBody>
        </p:sp>
        <p:sp>
          <p:nvSpPr>
            <p:cNvPr id="640004" name="Text Box 4"/>
            <p:cNvSpPr txBox="1">
              <a:spLocks noChangeArrowheads="1"/>
            </p:cNvSpPr>
            <p:nvPr/>
          </p:nvSpPr>
          <p:spPr bwMode="auto">
            <a:xfrm>
              <a:off x="5454" y="4034"/>
              <a:ext cx="11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lnSpc>
                  <a:spcPct val="100000"/>
                </a:lnSpc>
              </a:pPr>
              <a:endParaRPr lang="en-GB" sz="2000" b="0">
                <a:solidFill>
                  <a:srgbClr val="FFFFFF"/>
                </a:solidFill>
                <a:latin typeface="Arial" charset="0"/>
              </a:endParaRPr>
            </a:p>
          </p:txBody>
        </p:sp>
        <p:graphicFrame>
          <p:nvGraphicFramePr>
            <p:cNvPr id="640007" name="Object 7"/>
            <p:cNvGraphicFramePr>
              <a:graphicFrameLocks noChangeAspect="1"/>
            </p:cNvGraphicFramePr>
            <p:nvPr/>
          </p:nvGraphicFramePr>
          <p:xfrm>
            <a:off x="401" y="360"/>
            <a:ext cx="5043" cy="35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0037" name="Image" r:id="rId3" imgW="6019048" imgH="3923810" progId="Photoshop.Image.6">
                    <p:embed/>
                  </p:oleObj>
                </mc:Choice>
                <mc:Fallback>
                  <p:oleObj name="Image" r:id="rId3" imgW="6019048" imgH="3923810" progId="Photoshop.Image.6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1" y="360"/>
                          <a:ext cx="5043" cy="3579"/>
                        </a:xfrm>
                        <a:prstGeom prst="rect">
                          <a:avLst/>
                        </a:prstGeom>
                        <a:noFill/>
                        <a:ln w="76200">
                          <a:solidFill>
                            <a:schemeClr val="accent2"/>
                          </a:solidFill>
                          <a:miter lim="800000"/>
                          <a:headEnd/>
                          <a:tailEnd/>
                        </a:ln>
                        <a:effectLst>
                          <a:outerShdw blurRad="635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40008" name="Group 8"/>
            <p:cNvGrpSpPr>
              <a:grpSpLocks/>
            </p:cNvGrpSpPr>
            <p:nvPr/>
          </p:nvGrpSpPr>
          <p:grpSpPr bwMode="auto">
            <a:xfrm>
              <a:off x="1049" y="684"/>
              <a:ext cx="4251" cy="1154"/>
              <a:chOff x="986" y="737"/>
              <a:chExt cx="3854" cy="1062"/>
            </a:xfrm>
          </p:grpSpPr>
          <p:sp>
            <p:nvSpPr>
              <p:cNvPr id="640009" name="Oval 9"/>
              <p:cNvSpPr>
                <a:spLocks noChangeArrowheads="1"/>
              </p:cNvSpPr>
              <p:nvPr/>
            </p:nvSpPr>
            <p:spPr bwMode="auto">
              <a:xfrm>
                <a:off x="1813" y="1458"/>
                <a:ext cx="779" cy="341"/>
              </a:xfrm>
              <a:prstGeom prst="ellipse">
                <a:avLst/>
              </a:prstGeom>
              <a:noFill/>
              <a:ln w="50800">
                <a:solidFill>
                  <a:srgbClr val="FAFD00"/>
                </a:solidFill>
                <a:round/>
                <a:headEnd/>
                <a:tailEnd/>
              </a:ln>
              <a:effectLst>
                <a:outerShdw blurRad="635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0010" name="Rectangle 10"/>
              <p:cNvSpPr>
                <a:spLocks noChangeArrowheads="1"/>
              </p:cNvSpPr>
              <p:nvPr/>
            </p:nvSpPr>
            <p:spPr bwMode="auto">
              <a:xfrm>
                <a:off x="986" y="737"/>
                <a:ext cx="3854" cy="29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algn="ctr" rotWithShape="0">
                  <a:srgbClr val="777777">
                    <a:alpha val="74998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>
                  <a:lnSpc>
                    <a:spcPct val="100000"/>
                  </a:lnSpc>
                </a:pPr>
                <a:r>
                  <a:rPr lang="en-US" sz="2800">
                    <a:solidFill>
                      <a:schemeClr val="accent2"/>
                    </a:solidFill>
                  </a:rPr>
                  <a:t>Mlima Nebo (mfano uliochorwa ) </a:t>
                </a:r>
              </a:p>
            </p:txBody>
          </p:sp>
          <p:sp>
            <p:nvSpPr>
              <p:cNvPr id="640011" name="Arc 11"/>
              <p:cNvSpPr>
                <a:spLocks/>
              </p:cNvSpPr>
              <p:nvPr/>
            </p:nvSpPr>
            <p:spPr bwMode="auto">
              <a:xfrm>
                <a:off x="1747" y="1102"/>
                <a:ext cx="400" cy="40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50800" cap="rnd">
                <a:solidFill>
                  <a:schemeClr val="accent2"/>
                </a:solidFill>
                <a:round/>
                <a:headEnd/>
                <a:tailEnd type="triangle" w="med" len="med"/>
              </a:ln>
              <a:effectLst>
                <a:outerShdw blurRad="635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640012" name="Group 12"/>
              <p:cNvGrpSpPr>
                <a:grpSpLocks/>
              </p:cNvGrpSpPr>
              <p:nvPr/>
            </p:nvGrpSpPr>
            <p:grpSpPr bwMode="auto">
              <a:xfrm>
                <a:off x="1896" y="1579"/>
                <a:ext cx="641" cy="76"/>
                <a:chOff x="1696" y="1995"/>
                <a:chExt cx="641" cy="76"/>
              </a:xfrm>
            </p:grpSpPr>
            <p:sp>
              <p:nvSpPr>
                <p:cNvPr id="640013" name="Freeform 13"/>
                <p:cNvSpPr>
                  <a:spLocks/>
                </p:cNvSpPr>
                <p:nvPr/>
              </p:nvSpPr>
              <p:spPr bwMode="auto">
                <a:xfrm>
                  <a:off x="1696" y="1995"/>
                  <a:ext cx="641" cy="65"/>
                </a:xfrm>
                <a:custGeom>
                  <a:avLst/>
                  <a:gdLst>
                    <a:gd name="T0" fmla="*/ 0 w 641"/>
                    <a:gd name="T1" fmla="*/ 54 h 65"/>
                    <a:gd name="T2" fmla="*/ 16 w 641"/>
                    <a:gd name="T3" fmla="*/ 54 h 65"/>
                    <a:gd name="T4" fmla="*/ 32 w 641"/>
                    <a:gd name="T5" fmla="*/ 54 h 65"/>
                    <a:gd name="T6" fmla="*/ 48 w 641"/>
                    <a:gd name="T7" fmla="*/ 54 h 65"/>
                    <a:gd name="T8" fmla="*/ 64 w 641"/>
                    <a:gd name="T9" fmla="*/ 54 h 65"/>
                    <a:gd name="T10" fmla="*/ 80 w 641"/>
                    <a:gd name="T11" fmla="*/ 48 h 65"/>
                    <a:gd name="T12" fmla="*/ 96 w 641"/>
                    <a:gd name="T13" fmla="*/ 43 h 65"/>
                    <a:gd name="T14" fmla="*/ 112 w 641"/>
                    <a:gd name="T15" fmla="*/ 38 h 65"/>
                    <a:gd name="T16" fmla="*/ 128 w 641"/>
                    <a:gd name="T17" fmla="*/ 32 h 65"/>
                    <a:gd name="T18" fmla="*/ 144 w 641"/>
                    <a:gd name="T19" fmla="*/ 27 h 65"/>
                    <a:gd name="T20" fmla="*/ 160 w 641"/>
                    <a:gd name="T21" fmla="*/ 22 h 65"/>
                    <a:gd name="T22" fmla="*/ 176 w 641"/>
                    <a:gd name="T23" fmla="*/ 16 h 65"/>
                    <a:gd name="T24" fmla="*/ 192 w 641"/>
                    <a:gd name="T25" fmla="*/ 16 h 65"/>
                    <a:gd name="T26" fmla="*/ 208 w 641"/>
                    <a:gd name="T27" fmla="*/ 6 h 65"/>
                    <a:gd name="T28" fmla="*/ 224 w 641"/>
                    <a:gd name="T29" fmla="*/ 6 h 65"/>
                    <a:gd name="T30" fmla="*/ 240 w 641"/>
                    <a:gd name="T31" fmla="*/ 0 h 65"/>
                    <a:gd name="T32" fmla="*/ 256 w 641"/>
                    <a:gd name="T33" fmla="*/ 0 h 65"/>
                    <a:gd name="T34" fmla="*/ 272 w 641"/>
                    <a:gd name="T35" fmla="*/ 0 h 65"/>
                    <a:gd name="T36" fmla="*/ 288 w 641"/>
                    <a:gd name="T37" fmla="*/ 0 h 65"/>
                    <a:gd name="T38" fmla="*/ 304 w 641"/>
                    <a:gd name="T39" fmla="*/ 0 h 65"/>
                    <a:gd name="T40" fmla="*/ 320 w 641"/>
                    <a:gd name="T41" fmla="*/ 6 h 65"/>
                    <a:gd name="T42" fmla="*/ 336 w 641"/>
                    <a:gd name="T43" fmla="*/ 6 h 65"/>
                    <a:gd name="T44" fmla="*/ 352 w 641"/>
                    <a:gd name="T45" fmla="*/ 6 h 65"/>
                    <a:gd name="T46" fmla="*/ 368 w 641"/>
                    <a:gd name="T47" fmla="*/ 6 h 65"/>
                    <a:gd name="T48" fmla="*/ 384 w 641"/>
                    <a:gd name="T49" fmla="*/ 11 h 65"/>
                    <a:gd name="T50" fmla="*/ 400 w 641"/>
                    <a:gd name="T51" fmla="*/ 11 h 65"/>
                    <a:gd name="T52" fmla="*/ 421 w 641"/>
                    <a:gd name="T53" fmla="*/ 16 h 65"/>
                    <a:gd name="T54" fmla="*/ 442 w 641"/>
                    <a:gd name="T55" fmla="*/ 22 h 65"/>
                    <a:gd name="T56" fmla="*/ 453 w 641"/>
                    <a:gd name="T57" fmla="*/ 22 h 65"/>
                    <a:gd name="T58" fmla="*/ 469 w 641"/>
                    <a:gd name="T59" fmla="*/ 27 h 65"/>
                    <a:gd name="T60" fmla="*/ 485 w 641"/>
                    <a:gd name="T61" fmla="*/ 32 h 65"/>
                    <a:gd name="T62" fmla="*/ 501 w 641"/>
                    <a:gd name="T63" fmla="*/ 38 h 65"/>
                    <a:gd name="T64" fmla="*/ 512 w 641"/>
                    <a:gd name="T65" fmla="*/ 43 h 65"/>
                    <a:gd name="T66" fmla="*/ 533 w 641"/>
                    <a:gd name="T67" fmla="*/ 43 h 65"/>
                    <a:gd name="T68" fmla="*/ 544 w 641"/>
                    <a:gd name="T69" fmla="*/ 48 h 65"/>
                    <a:gd name="T70" fmla="*/ 560 w 641"/>
                    <a:gd name="T71" fmla="*/ 48 h 65"/>
                    <a:gd name="T72" fmla="*/ 576 w 641"/>
                    <a:gd name="T73" fmla="*/ 54 h 65"/>
                    <a:gd name="T74" fmla="*/ 592 w 641"/>
                    <a:gd name="T75" fmla="*/ 54 h 65"/>
                    <a:gd name="T76" fmla="*/ 608 w 641"/>
                    <a:gd name="T77" fmla="*/ 59 h 65"/>
                    <a:gd name="T78" fmla="*/ 624 w 641"/>
                    <a:gd name="T79" fmla="*/ 64 h 65"/>
                    <a:gd name="T80" fmla="*/ 640 w 641"/>
                    <a:gd name="T81" fmla="*/ 64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641" h="65">
                      <a:moveTo>
                        <a:pt x="0" y="54"/>
                      </a:moveTo>
                      <a:lnTo>
                        <a:pt x="16" y="54"/>
                      </a:lnTo>
                      <a:lnTo>
                        <a:pt x="32" y="54"/>
                      </a:lnTo>
                      <a:lnTo>
                        <a:pt x="48" y="54"/>
                      </a:lnTo>
                      <a:lnTo>
                        <a:pt x="64" y="54"/>
                      </a:lnTo>
                      <a:lnTo>
                        <a:pt x="80" y="48"/>
                      </a:lnTo>
                      <a:lnTo>
                        <a:pt x="96" y="43"/>
                      </a:lnTo>
                      <a:lnTo>
                        <a:pt x="112" y="38"/>
                      </a:lnTo>
                      <a:lnTo>
                        <a:pt x="128" y="32"/>
                      </a:lnTo>
                      <a:lnTo>
                        <a:pt x="144" y="27"/>
                      </a:lnTo>
                      <a:lnTo>
                        <a:pt x="160" y="22"/>
                      </a:lnTo>
                      <a:lnTo>
                        <a:pt x="176" y="16"/>
                      </a:lnTo>
                      <a:lnTo>
                        <a:pt x="192" y="16"/>
                      </a:lnTo>
                      <a:lnTo>
                        <a:pt x="208" y="6"/>
                      </a:lnTo>
                      <a:lnTo>
                        <a:pt x="224" y="6"/>
                      </a:lnTo>
                      <a:lnTo>
                        <a:pt x="240" y="0"/>
                      </a:lnTo>
                      <a:lnTo>
                        <a:pt x="256" y="0"/>
                      </a:lnTo>
                      <a:lnTo>
                        <a:pt x="272" y="0"/>
                      </a:lnTo>
                      <a:lnTo>
                        <a:pt x="288" y="0"/>
                      </a:lnTo>
                      <a:lnTo>
                        <a:pt x="304" y="0"/>
                      </a:lnTo>
                      <a:lnTo>
                        <a:pt x="320" y="6"/>
                      </a:lnTo>
                      <a:lnTo>
                        <a:pt x="336" y="6"/>
                      </a:lnTo>
                      <a:lnTo>
                        <a:pt x="352" y="6"/>
                      </a:lnTo>
                      <a:lnTo>
                        <a:pt x="368" y="6"/>
                      </a:lnTo>
                      <a:lnTo>
                        <a:pt x="384" y="11"/>
                      </a:lnTo>
                      <a:lnTo>
                        <a:pt x="400" y="11"/>
                      </a:lnTo>
                      <a:lnTo>
                        <a:pt x="421" y="16"/>
                      </a:lnTo>
                      <a:lnTo>
                        <a:pt x="442" y="22"/>
                      </a:lnTo>
                      <a:lnTo>
                        <a:pt x="453" y="22"/>
                      </a:lnTo>
                      <a:lnTo>
                        <a:pt x="469" y="27"/>
                      </a:lnTo>
                      <a:lnTo>
                        <a:pt x="485" y="32"/>
                      </a:lnTo>
                      <a:lnTo>
                        <a:pt x="501" y="38"/>
                      </a:lnTo>
                      <a:lnTo>
                        <a:pt x="512" y="43"/>
                      </a:lnTo>
                      <a:lnTo>
                        <a:pt x="533" y="43"/>
                      </a:lnTo>
                      <a:lnTo>
                        <a:pt x="544" y="48"/>
                      </a:lnTo>
                      <a:lnTo>
                        <a:pt x="560" y="48"/>
                      </a:lnTo>
                      <a:lnTo>
                        <a:pt x="576" y="54"/>
                      </a:lnTo>
                      <a:lnTo>
                        <a:pt x="592" y="54"/>
                      </a:lnTo>
                      <a:lnTo>
                        <a:pt x="608" y="59"/>
                      </a:lnTo>
                      <a:lnTo>
                        <a:pt x="624" y="64"/>
                      </a:lnTo>
                      <a:lnTo>
                        <a:pt x="640" y="64"/>
                      </a:lnTo>
                    </a:path>
                  </a:pathLst>
                </a:custGeom>
                <a:solidFill>
                  <a:schemeClr val="accent2"/>
                </a:solidFill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635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0014" name="Freeform 14"/>
                <p:cNvSpPr>
                  <a:spLocks/>
                </p:cNvSpPr>
                <p:nvPr/>
              </p:nvSpPr>
              <p:spPr bwMode="auto">
                <a:xfrm>
                  <a:off x="1786" y="2038"/>
                  <a:ext cx="487" cy="33"/>
                </a:xfrm>
                <a:custGeom>
                  <a:avLst/>
                  <a:gdLst>
                    <a:gd name="T0" fmla="*/ 11 w 487"/>
                    <a:gd name="T1" fmla="*/ 0 h 33"/>
                    <a:gd name="T2" fmla="*/ 0 w 487"/>
                    <a:gd name="T3" fmla="*/ 16 h 33"/>
                    <a:gd name="T4" fmla="*/ 11 w 487"/>
                    <a:gd name="T5" fmla="*/ 16 h 33"/>
                    <a:gd name="T6" fmla="*/ 22 w 487"/>
                    <a:gd name="T7" fmla="*/ 16 h 33"/>
                    <a:gd name="T8" fmla="*/ 38 w 487"/>
                    <a:gd name="T9" fmla="*/ 16 h 33"/>
                    <a:gd name="T10" fmla="*/ 54 w 487"/>
                    <a:gd name="T11" fmla="*/ 11 h 33"/>
                    <a:gd name="T12" fmla="*/ 70 w 487"/>
                    <a:gd name="T13" fmla="*/ 16 h 33"/>
                    <a:gd name="T14" fmla="*/ 86 w 487"/>
                    <a:gd name="T15" fmla="*/ 21 h 33"/>
                    <a:gd name="T16" fmla="*/ 102 w 487"/>
                    <a:gd name="T17" fmla="*/ 21 h 33"/>
                    <a:gd name="T18" fmla="*/ 118 w 487"/>
                    <a:gd name="T19" fmla="*/ 21 h 33"/>
                    <a:gd name="T20" fmla="*/ 134 w 487"/>
                    <a:gd name="T21" fmla="*/ 27 h 33"/>
                    <a:gd name="T22" fmla="*/ 150 w 487"/>
                    <a:gd name="T23" fmla="*/ 27 h 33"/>
                    <a:gd name="T24" fmla="*/ 166 w 487"/>
                    <a:gd name="T25" fmla="*/ 27 h 33"/>
                    <a:gd name="T26" fmla="*/ 187 w 487"/>
                    <a:gd name="T27" fmla="*/ 27 h 33"/>
                    <a:gd name="T28" fmla="*/ 198 w 487"/>
                    <a:gd name="T29" fmla="*/ 27 h 33"/>
                    <a:gd name="T30" fmla="*/ 219 w 487"/>
                    <a:gd name="T31" fmla="*/ 27 h 33"/>
                    <a:gd name="T32" fmla="*/ 230 w 487"/>
                    <a:gd name="T33" fmla="*/ 27 h 33"/>
                    <a:gd name="T34" fmla="*/ 246 w 487"/>
                    <a:gd name="T35" fmla="*/ 21 h 33"/>
                    <a:gd name="T36" fmla="*/ 262 w 487"/>
                    <a:gd name="T37" fmla="*/ 16 h 33"/>
                    <a:gd name="T38" fmla="*/ 278 w 487"/>
                    <a:gd name="T39" fmla="*/ 16 h 33"/>
                    <a:gd name="T40" fmla="*/ 294 w 487"/>
                    <a:gd name="T41" fmla="*/ 21 h 33"/>
                    <a:gd name="T42" fmla="*/ 310 w 487"/>
                    <a:gd name="T43" fmla="*/ 27 h 33"/>
                    <a:gd name="T44" fmla="*/ 326 w 487"/>
                    <a:gd name="T45" fmla="*/ 32 h 33"/>
                    <a:gd name="T46" fmla="*/ 342 w 487"/>
                    <a:gd name="T47" fmla="*/ 32 h 33"/>
                    <a:gd name="T48" fmla="*/ 358 w 487"/>
                    <a:gd name="T49" fmla="*/ 32 h 33"/>
                    <a:gd name="T50" fmla="*/ 374 w 487"/>
                    <a:gd name="T51" fmla="*/ 27 h 33"/>
                    <a:gd name="T52" fmla="*/ 390 w 487"/>
                    <a:gd name="T53" fmla="*/ 32 h 33"/>
                    <a:gd name="T54" fmla="*/ 406 w 487"/>
                    <a:gd name="T55" fmla="*/ 32 h 33"/>
                    <a:gd name="T56" fmla="*/ 422 w 487"/>
                    <a:gd name="T57" fmla="*/ 32 h 33"/>
                    <a:gd name="T58" fmla="*/ 438 w 487"/>
                    <a:gd name="T59" fmla="*/ 27 h 33"/>
                    <a:gd name="T60" fmla="*/ 454 w 487"/>
                    <a:gd name="T61" fmla="*/ 27 h 33"/>
                    <a:gd name="T62" fmla="*/ 470 w 487"/>
                    <a:gd name="T63" fmla="*/ 27 h 33"/>
                    <a:gd name="T64" fmla="*/ 486 w 487"/>
                    <a:gd name="T65" fmla="*/ 27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487" h="33">
                      <a:moveTo>
                        <a:pt x="11" y="0"/>
                      </a:moveTo>
                      <a:lnTo>
                        <a:pt x="0" y="16"/>
                      </a:lnTo>
                      <a:lnTo>
                        <a:pt x="11" y="16"/>
                      </a:lnTo>
                      <a:lnTo>
                        <a:pt x="22" y="16"/>
                      </a:lnTo>
                      <a:lnTo>
                        <a:pt x="38" y="16"/>
                      </a:lnTo>
                      <a:lnTo>
                        <a:pt x="54" y="11"/>
                      </a:lnTo>
                      <a:lnTo>
                        <a:pt x="70" y="16"/>
                      </a:lnTo>
                      <a:lnTo>
                        <a:pt x="86" y="21"/>
                      </a:lnTo>
                      <a:lnTo>
                        <a:pt x="102" y="21"/>
                      </a:lnTo>
                      <a:lnTo>
                        <a:pt x="118" y="21"/>
                      </a:lnTo>
                      <a:lnTo>
                        <a:pt x="134" y="27"/>
                      </a:lnTo>
                      <a:lnTo>
                        <a:pt x="150" y="27"/>
                      </a:lnTo>
                      <a:lnTo>
                        <a:pt x="166" y="27"/>
                      </a:lnTo>
                      <a:lnTo>
                        <a:pt x="187" y="27"/>
                      </a:lnTo>
                      <a:lnTo>
                        <a:pt x="198" y="27"/>
                      </a:lnTo>
                      <a:lnTo>
                        <a:pt x="219" y="27"/>
                      </a:lnTo>
                      <a:lnTo>
                        <a:pt x="230" y="27"/>
                      </a:lnTo>
                      <a:lnTo>
                        <a:pt x="246" y="21"/>
                      </a:lnTo>
                      <a:lnTo>
                        <a:pt x="262" y="16"/>
                      </a:lnTo>
                      <a:lnTo>
                        <a:pt x="278" y="16"/>
                      </a:lnTo>
                      <a:lnTo>
                        <a:pt x="294" y="21"/>
                      </a:lnTo>
                      <a:lnTo>
                        <a:pt x="310" y="27"/>
                      </a:lnTo>
                      <a:lnTo>
                        <a:pt x="326" y="32"/>
                      </a:lnTo>
                      <a:lnTo>
                        <a:pt x="342" y="32"/>
                      </a:lnTo>
                      <a:lnTo>
                        <a:pt x="358" y="32"/>
                      </a:lnTo>
                      <a:lnTo>
                        <a:pt x="374" y="27"/>
                      </a:lnTo>
                      <a:lnTo>
                        <a:pt x="390" y="32"/>
                      </a:lnTo>
                      <a:lnTo>
                        <a:pt x="406" y="32"/>
                      </a:lnTo>
                      <a:lnTo>
                        <a:pt x="422" y="32"/>
                      </a:lnTo>
                      <a:lnTo>
                        <a:pt x="438" y="27"/>
                      </a:lnTo>
                      <a:lnTo>
                        <a:pt x="454" y="27"/>
                      </a:lnTo>
                      <a:lnTo>
                        <a:pt x="470" y="27"/>
                      </a:lnTo>
                      <a:lnTo>
                        <a:pt x="486" y="27"/>
                      </a:lnTo>
                    </a:path>
                  </a:pathLst>
                </a:custGeom>
                <a:solidFill>
                  <a:schemeClr val="accent2"/>
                </a:solidFill>
                <a:ln w="127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635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640015" name="Text Box 15"/>
            <p:cNvSpPr txBox="1">
              <a:spLocks noChangeArrowheads="1"/>
            </p:cNvSpPr>
            <p:nvPr/>
          </p:nvSpPr>
          <p:spPr bwMode="auto">
            <a:xfrm>
              <a:off x="322" y="3303"/>
              <a:ext cx="5246" cy="51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FFEA18"/>
                  </a:solidFill>
                </a:rPr>
                <a:t>Kutoka Yeriko...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FFEA18"/>
                  </a:solidFill>
                </a:rPr>
                <a:t>Ngambo ya mto wa Yordani kuelelekea mlima. Nebo</a:t>
              </a:r>
            </a:p>
          </p:txBody>
        </p:sp>
        <p:sp>
          <p:nvSpPr>
            <p:cNvPr id="640016" name="Rectangle 16"/>
            <p:cNvSpPr>
              <a:spLocks noChangeArrowheads="1"/>
            </p:cNvSpPr>
            <p:nvPr/>
          </p:nvSpPr>
          <p:spPr bwMode="auto">
            <a:xfrm>
              <a:off x="5097" y="4110"/>
              <a:ext cx="21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1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27</a:t>
              </a:r>
            </a:p>
          </p:txBody>
        </p:sp>
        <p:grpSp>
          <p:nvGrpSpPr>
            <p:cNvPr id="640017" name="Group 17"/>
            <p:cNvGrpSpPr>
              <a:grpSpLocks/>
            </p:cNvGrpSpPr>
            <p:nvPr/>
          </p:nvGrpSpPr>
          <p:grpSpPr bwMode="auto">
            <a:xfrm>
              <a:off x="4984" y="2160"/>
              <a:ext cx="638" cy="838"/>
              <a:chOff x="4984" y="2160"/>
              <a:chExt cx="638" cy="838"/>
            </a:xfrm>
          </p:grpSpPr>
          <p:sp>
            <p:nvSpPr>
              <p:cNvPr id="640018" name="Rectangle 18"/>
              <p:cNvSpPr>
                <a:spLocks noChangeArrowheads="1"/>
              </p:cNvSpPr>
              <p:nvPr/>
            </p:nvSpPr>
            <p:spPr bwMode="auto">
              <a:xfrm>
                <a:off x="5151" y="2774"/>
                <a:ext cx="160" cy="7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0019" name="Rectangle 19"/>
              <p:cNvSpPr>
                <a:spLocks noChangeArrowheads="1"/>
              </p:cNvSpPr>
              <p:nvPr/>
            </p:nvSpPr>
            <p:spPr bwMode="auto">
              <a:xfrm>
                <a:off x="5116" y="2744"/>
                <a:ext cx="186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sz="800">
                    <a:solidFill>
                      <a:srgbClr val="000000"/>
                    </a:solidFill>
                    <a:latin typeface="Helvetica" charset="0"/>
                  </a:rPr>
                  <a:t>40</a:t>
                </a:r>
              </a:p>
            </p:txBody>
          </p:sp>
          <p:sp>
            <p:nvSpPr>
              <p:cNvPr id="640020" name="AutoShape 20"/>
              <p:cNvSpPr>
                <a:spLocks noChangeArrowheads="1"/>
              </p:cNvSpPr>
              <p:nvPr/>
            </p:nvSpPr>
            <p:spPr bwMode="auto">
              <a:xfrm>
                <a:off x="5008" y="2178"/>
                <a:ext cx="460" cy="212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0021" name="Rectangle 21"/>
              <p:cNvSpPr>
                <a:spLocks noChangeArrowheads="1"/>
              </p:cNvSpPr>
              <p:nvPr/>
            </p:nvSpPr>
            <p:spPr bwMode="auto">
              <a:xfrm>
                <a:off x="5007" y="2278"/>
                <a:ext cx="600" cy="72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0022" name="AutoShape 22"/>
              <p:cNvSpPr>
                <a:spLocks noChangeArrowheads="1"/>
              </p:cNvSpPr>
              <p:nvPr/>
            </p:nvSpPr>
            <p:spPr bwMode="auto">
              <a:xfrm>
                <a:off x="5020" y="2196"/>
                <a:ext cx="440" cy="2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0023" name="Line 23"/>
              <p:cNvSpPr>
                <a:spLocks noChangeShapeType="1"/>
              </p:cNvSpPr>
              <p:nvPr/>
            </p:nvSpPr>
            <p:spPr bwMode="auto">
              <a:xfrm>
                <a:off x="5035" y="2418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0024" name="Line 24"/>
              <p:cNvSpPr>
                <a:spLocks noChangeShapeType="1"/>
              </p:cNvSpPr>
              <p:nvPr/>
            </p:nvSpPr>
            <p:spPr bwMode="auto">
              <a:xfrm>
                <a:off x="5035" y="2530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0025" name="Line 25"/>
              <p:cNvSpPr>
                <a:spLocks noChangeShapeType="1"/>
              </p:cNvSpPr>
              <p:nvPr/>
            </p:nvSpPr>
            <p:spPr bwMode="auto">
              <a:xfrm>
                <a:off x="5035" y="2642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0026" name="Line 26"/>
              <p:cNvSpPr>
                <a:spLocks noChangeShapeType="1"/>
              </p:cNvSpPr>
              <p:nvPr/>
            </p:nvSpPr>
            <p:spPr bwMode="auto">
              <a:xfrm>
                <a:off x="5035" y="2754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0027" name="Line 27"/>
              <p:cNvSpPr>
                <a:spLocks noChangeShapeType="1"/>
              </p:cNvSpPr>
              <p:nvPr/>
            </p:nvSpPr>
            <p:spPr bwMode="auto">
              <a:xfrm>
                <a:off x="5043" y="2866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0028" name="Rectangle 28"/>
              <p:cNvSpPr>
                <a:spLocks noChangeArrowheads="1"/>
              </p:cNvSpPr>
              <p:nvPr/>
            </p:nvSpPr>
            <p:spPr bwMode="auto">
              <a:xfrm>
                <a:off x="5044" y="2160"/>
                <a:ext cx="32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sz="900">
                    <a:solidFill>
                      <a:srgbClr val="000000"/>
                    </a:solidFill>
                    <a:latin typeface="Chicago" charset="0"/>
                  </a:rPr>
                  <a:t>MUSA</a:t>
                </a:r>
              </a:p>
            </p:txBody>
          </p:sp>
          <p:sp>
            <p:nvSpPr>
              <p:cNvPr id="640029" name="Rectangle 29"/>
              <p:cNvSpPr>
                <a:spLocks noChangeArrowheads="1"/>
              </p:cNvSpPr>
              <p:nvPr/>
            </p:nvSpPr>
            <p:spPr bwMode="auto">
              <a:xfrm>
                <a:off x="5138" y="2420"/>
                <a:ext cx="28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Sinai</a:t>
                </a:r>
              </a:p>
            </p:txBody>
          </p:sp>
          <p:sp>
            <p:nvSpPr>
              <p:cNvPr id="640030" name="Rectangle 30"/>
              <p:cNvSpPr>
                <a:spLocks noChangeArrowheads="1"/>
              </p:cNvSpPr>
              <p:nvPr/>
            </p:nvSpPr>
            <p:spPr bwMode="auto">
              <a:xfrm>
                <a:off x="5087" y="2536"/>
                <a:ext cx="28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K-U-I</a:t>
                </a:r>
              </a:p>
            </p:txBody>
          </p:sp>
          <p:sp>
            <p:nvSpPr>
              <p:cNvPr id="640031" name="Rectangle 31"/>
              <p:cNvSpPr>
                <a:spLocks noChangeArrowheads="1"/>
              </p:cNvSpPr>
              <p:nvPr/>
            </p:nvSpPr>
            <p:spPr bwMode="auto">
              <a:xfrm>
                <a:off x="4984" y="2644"/>
                <a:ext cx="63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Kadesh Barnea</a:t>
                </a:r>
              </a:p>
            </p:txBody>
          </p:sp>
          <p:sp>
            <p:nvSpPr>
              <p:cNvPr id="640032" name="Rectangle 32"/>
              <p:cNvSpPr>
                <a:spLocks noChangeArrowheads="1"/>
              </p:cNvSpPr>
              <p:nvPr/>
            </p:nvSpPr>
            <p:spPr bwMode="auto">
              <a:xfrm>
                <a:off x="5208" y="2760"/>
                <a:ext cx="19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40</a:t>
                </a:r>
              </a:p>
            </p:txBody>
          </p:sp>
          <p:sp>
            <p:nvSpPr>
              <p:cNvPr id="640033" name="Line 33"/>
              <p:cNvSpPr>
                <a:spLocks noChangeShapeType="1"/>
              </p:cNvSpPr>
              <p:nvPr/>
            </p:nvSpPr>
            <p:spPr bwMode="auto">
              <a:xfrm>
                <a:off x="5031" y="297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0034" name="Rectangle 34"/>
              <p:cNvSpPr>
                <a:spLocks noChangeArrowheads="1"/>
              </p:cNvSpPr>
              <p:nvPr/>
            </p:nvSpPr>
            <p:spPr bwMode="auto">
              <a:xfrm>
                <a:off x="5115" y="2312"/>
                <a:ext cx="422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KUTOKA</a:t>
                </a:r>
              </a:p>
            </p:txBody>
          </p:sp>
        </p:grpSp>
        <p:sp>
          <p:nvSpPr>
            <p:cNvPr id="640035" name="Text Box 35"/>
            <p:cNvSpPr txBox="1">
              <a:spLocks noChangeArrowheads="1"/>
            </p:cNvSpPr>
            <p:nvPr/>
          </p:nvSpPr>
          <p:spPr bwMode="auto">
            <a:xfrm>
              <a:off x="4405" y="3959"/>
              <a:ext cx="102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</a:rPr>
                <a:t>Handbook pg. 26-29</a:t>
              </a:r>
            </a:p>
          </p:txBody>
        </p:sp>
      </p:grpSp>
    </p:spTree>
  </p:cSld>
  <p:clrMapOvr>
    <a:masterClrMapping/>
  </p:clrMapOvr>
  <p:transition xmlns:p14="http://schemas.microsoft.com/office/powerpoint/2010/main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365" name="Group 85"/>
          <p:cNvGrpSpPr>
            <a:grpSpLocks/>
          </p:cNvGrpSpPr>
          <p:nvPr/>
        </p:nvGrpSpPr>
        <p:grpSpPr bwMode="auto">
          <a:xfrm>
            <a:off x="5951538" y="3536950"/>
            <a:ext cx="1262062" cy="1347788"/>
            <a:chOff x="1084" y="711"/>
            <a:chExt cx="2950" cy="2769"/>
          </a:xfrm>
        </p:grpSpPr>
        <p:grpSp>
          <p:nvGrpSpPr>
            <p:cNvPr id="97366" name="Group 86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97367" name="Group 87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97368" name="Freeform 88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7369" name="Freeform 89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97370" name="Picture 90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E844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97371" name="Freeform 91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72" name="Freeform 92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73" name="Freeform 93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74" name="Freeform 94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75" name="Freeform 95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7282" name="Rectangle 2"/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3152775" y="3033713"/>
            <a:ext cx="283368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400">
                <a:solidFill>
                  <a:schemeClr val="bg2"/>
                </a:solidFill>
                <a:latin typeface="Times" charset="0"/>
              </a:rPr>
              <a:t>KADESH BARNEA</a:t>
            </a:r>
          </a:p>
        </p:txBody>
      </p:sp>
      <p:sp>
        <p:nvSpPr>
          <p:cNvPr id="97284" name="AutoShape 4"/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5" name="Rectangle 5"/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6" name="Rectangle 6"/>
          <p:cNvSpPr>
            <a:spLocks noChangeArrowheads="1"/>
          </p:cNvSpPr>
          <p:nvPr/>
        </p:nvSpPr>
        <p:spPr bwMode="auto">
          <a:xfrm>
            <a:off x="3021013" y="866775"/>
            <a:ext cx="14954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800">
                <a:solidFill>
                  <a:schemeClr val="accent2"/>
                </a:solidFill>
                <a:latin typeface="Times" charset="0"/>
              </a:rPr>
              <a:t>   </a:t>
            </a:r>
            <a:r>
              <a:rPr lang="en-US" sz="2800">
                <a:solidFill>
                  <a:srgbClr val="000000"/>
                </a:solidFill>
                <a:latin typeface="Chicago" charset="0"/>
              </a:rPr>
              <a:t>MUSA</a:t>
            </a:r>
          </a:p>
        </p:txBody>
      </p:sp>
      <p:sp>
        <p:nvSpPr>
          <p:cNvPr id="97287" name="Line 7"/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8" name="Line 8"/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9" name="Line 9"/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0" name="Line 10"/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1" name="Line 11"/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2" name="Line 12"/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3" name="Rectangle 13"/>
          <p:cNvSpPr>
            <a:spLocks noChangeArrowheads="1"/>
          </p:cNvSpPr>
          <p:nvPr/>
        </p:nvSpPr>
        <p:spPr bwMode="auto">
          <a:xfrm>
            <a:off x="3630613" y="1616075"/>
            <a:ext cx="170338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Helvetica" charset="0"/>
              </a:rPr>
              <a:t>KUTOKA</a:t>
            </a:r>
          </a:p>
        </p:txBody>
      </p:sp>
      <p:sp>
        <p:nvSpPr>
          <p:cNvPr id="97294" name="Rectangle 14"/>
          <p:cNvSpPr>
            <a:spLocks noChangeArrowheads="1"/>
          </p:cNvSpPr>
          <p:nvPr/>
        </p:nvSpPr>
        <p:spPr bwMode="auto">
          <a:xfrm>
            <a:off x="3897313" y="2073275"/>
            <a:ext cx="116998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800">
                <a:solidFill>
                  <a:schemeClr val="bg2"/>
                </a:solidFill>
                <a:latin typeface="Times" charset="0"/>
              </a:rPr>
              <a:t>SINAI</a:t>
            </a:r>
          </a:p>
        </p:txBody>
      </p:sp>
      <p:sp>
        <p:nvSpPr>
          <p:cNvPr id="97295" name="Rectangle 15"/>
          <p:cNvSpPr>
            <a:spLocks noChangeArrowheads="1"/>
          </p:cNvSpPr>
          <p:nvPr/>
        </p:nvSpPr>
        <p:spPr bwMode="auto">
          <a:xfrm>
            <a:off x="3681413" y="2530475"/>
            <a:ext cx="11795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800">
                <a:solidFill>
                  <a:schemeClr val="bg2"/>
                </a:solidFill>
                <a:latin typeface="Times" charset="0"/>
              </a:rPr>
              <a:t>K-U-I </a:t>
            </a:r>
          </a:p>
        </p:txBody>
      </p:sp>
      <p:sp>
        <p:nvSpPr>
          <p:cNvPr id="97296" name="Rectangle 16"/>
          <p:cNvSpPr>
            <a:spLocks noChangeArrowheads="1"/>
          </p:cNvSpPr>
          <p:nvPr/>
        </p:nvSpPr>
        <p:spPr bwMode="auto">
          <a:xfrm>
            <a:off x="4214813" y="3444875"/>
            <a:ext cx="5365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800">
                <a:solidFill>
                  <a:schemeClr val="bg2"/>
                </a:solidFill>
                <a:latin typeface="Times" charset="0"/>
              </a:rPr>
              <a:t>40</a:t>
            </a:r>
          </a:p>
        </p:txBody>
      </p:sp>
      <p:sp>
        <p:nvSpPr>
          <p:cNvPr id="97297" name="Rectangle 17"/>
          <p:cNvSpPr>
            <a:spLocks noChangeArrowheads="1"/>
          </p:cNvSpPr>
          <p:nvPr/>
        </p:nvSpPr>
        <p:spPr bwMode="auto">
          <a:xfrm>
            <a:off x="3402013" y="3902075"/>
            <a:ext cx="23431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800">
                <a:solidFill>
                  <a:schemeClr val="accent2"/>
                </a:solidFill>
                <a:latin typeface="Times" charset="0"/>
              </a:rPr>
              <a:t>MAHUBIRI 5</a:t>
            </a:r>
          </a:p>
        </p:txBody>
      </p:sp>
      <p:sp>
        <p:nvSpPr>
          <p:cNvPr id="97298" name="Rectangle 18"/>
          <p:cNvSpPr>
            <a:spLocks noChangeArrowheads="1"/>
          </p:cNvSpPr>
          <p:nvPr/>
        </p:nvSpPr>
        <p:spPr bwMode="auto">
          <a:xfrm>
            <a:off x="4773613" y="963613"/>
            <a:ext cx="1457325" cy="3635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800">
                <a:solidFill>
                  <a:schemeClr val="tx2"/>
                </a:solidFill>
                <a:latin typeface="Times" charset="0"/>
              </a:rPr>
              <a:t>ca. 1500 B.C.</a:t>
            </a:r>
          </a:p>
        </p:txBody>
      </p:sp>
      <p:sp>
        <p:nvSpPr>
          <p:cNvPr id="97300" name="Rectangle 20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02" name="Oval 22"/>
          <p:cNvSpPr>
            <a:spLocks noChangeArrowheads="1"/>
          </p:cNvSpPr>
          <p:nvPr/>
        </p:nvSpPr>
        <p:spPr bwMode="auto">
          <a:xfrm>
            <a:off x="5911850" y="3570288"/>
            <a:ext cx="1257300" cy="1079500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04" name="Rectangle 24"/>
          <p:cNvSpPr>
            <a:spLocks noChangeArrowheads="1"/>
          </p:cNvSpPr>
          <p:nvPr/>
        </p:nvSpPr>
        <p:spPr bwMode="auto">
          <a:xfrm>
            <a:off x="758825" y="2482850"/>
            <a:ext cx="1987550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4000" b="0">
                <a:solidFill>
                  <a:schemeClr val="tx2"/>
                </a:solidFill>
                <a:latin typeface="Times" charset="0"/>
              </a:rPr>
              <a:t>IY</a:t>
            </a:r>
            <a:r>
              <a:rPr lang="en-US" sz="8000" b="0">
                <a:solidFill>
                  <a:srgbClr val="00FF00"/>
                </a:solidFill>
                <a:latin typeface="Times" charset="0"/>
              </a:rPr>
              <a:t>M</a:t>
            </a:r>
            <a:r>
              <a:rPr lang="en-US" sz="4000" b="0">
                <a:solidFill>
                  <a:schemeClr val="tx2"/>
                </a:solidFill>
                <a:latin typeface="Times" charset="0"/>
              </a:rPr>
              <a:t>Y</a:t>
            </a:r>
          </a:p>
        </p:txBody>
      </p:sp>
      <p:sp>
        <p:nvSpPr>
          <p:cNvPr id="97305" name="Rectangle 25"/>
          <p:cNvSpPr>
            <a:spLocks noChangeArrowheads="1"/>
          </p:cNvSpPr>
          <p:nvPr/>
        </p:nvSpPr>
        <p:spPr bwMode="auto">
          <a:xfrm>
            <a:off x="7315200" y="56086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06" name="Rectangle 2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8800" b="0">
                <a:solidFill>
                  <a:schemeClr val="tx2"/>
                </a:solidFill>
                <a:latin typeface="Times" charset="0"/>
              </a:rPr>
              <a:t>7</a:t>
            </a:r>
          </a:p>
        </p:txBody>
      </p:sp>
      <p:sp>
        <p:nvSpPr>
          <p:cNvPr id="97307" name="Line 27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29" name="Text Box 49"/>
          <p:cNvSpPr txBox="1">
            <a:spLocks noChangeArrowheads="1"/>
          </p:cNvSpPr>
          <p:nvPr/>
        </p:nvSpPr>
        <p:spPr bwMode="auto">
          <a:xfrm>
            <a:off x="371475" y="5616575"/>
            <a:ext cx="8772525" cy="579438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>
                <a:solidFill>
                  <a:schemeClr val="tx1"/>
                </a:solidFill>
                <a:cs typeface="Times" charset="0"/>
              </a:rPr>
              <a:t>KWA KIZAZI KIPYA NA KICHANGA </a:t>
            </a:r>
          </a:p>
        </p:txBody>
      </p:sp>
      <p:sp>
        <p:nvSpPr>
          <p:cNvPr id="97333" name="Text Box 53"/>
          <p:cNvSpPr txBox="1">
            <a:spLocks noChangeArrowheads="1"/>
          </p:cNvSpPr>
          <p:nvPr/>
        </p:nvSpPr>
        <p:spPr bwMode="auto">
          <a:xfrm>
            <a:off x="1438275" y="5826125"/>
            <a:ext cx="5788025" cy="579438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3200">
                <a:solidFill>
                  <a:schemeClr val="tx1"/>
                </a:solidFill>
                <a:cs typeface="Times" charset="0"/>
              </a:rPr>
              <a:t>MUNGU WAO NI NANI?</a:t>
            </a:r>
          </a:p>
        </p:txBody>
      </p:sp>
      <p:sp>
        <p:nvSpPr>
          <p:cNvPr id="97334" name="Text Box 54"/>
          <p:cNvSpPr txBox="1">
            <a:spLocks noChangeArrowheads="1"/>
          </p:cNvSpPr>
          <p:nvPr/>
        </p:nvSpPr>
        <p:spPr bwMode="auto">
          <a:xfrm>
            <a:off x="1139825" y="5767388"/>
            <a:ext cx="7132638" cy="579437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>
                <a:solidFill>
                  <a:schemeClr val="tx1"/>
                </a:solidFill>
                <a:cs typeface="Times" charset="0"/>
              </a:rPr>
              <a:t>WAO NI NANI! </a:t>
            </a:r>
          </a:p>
        </p:txBody>
      </p:sp>
      <p:sp>
        <p:nvSpPr>
          <p:cNvPr id="97335" name="Text Box 55"/>
          <p:cNvSpPr txBox="1">
            <a:spLocks noChangeArrowheads="1"/>
          </p:cNvSpPr>
          <p:nvPr/>
        </p:nvSpPr>
        <p:spPr bwMode="auto">
          <a:xfrm>
            <a:off x="1708150" y="5599113"/>
            <a:ext cx="6438900" cy="579437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>
                <a:solidFill>
                  <a:schemeClr val="tx1"/>
                </a:solidFill>
                <a:cs typeface="Times" charset="0"/>
              </a:rPr>
              <a:t>JINSI YA KUISHI! </a:t>
            </a:r>
          </a:p>
        </p:txBody>
      </p:sp>
      <p:sp>
        <p:nvSpPr>
          <p:cNvPr id="97336" name="Text Box 56"/>
          <p:cNvSpPr txBox="1">
            <a:spLocks noChangeArrowheads="1"/>
          </p:cNvSpPr>
          <p:nvPr/>
        </p:nvSpPr>
        <p:spPr bwMode="auto">
          <a:xfrm>
            <a:off x="368300" y="5722938"/>
            <a:ext cx="8775700" cy="579437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>
                <a:solidFill>
                  <a:schemeClr val="tx1"/>
                </a:solidFill>
                <a:cs typeface="Times" charset="0"/>
              </a:rPr>
              <a:t>UTAFAUTI WAO WA KIBINAFSI</a:t>
            </a:r>
          </a:p>
        </p:txBody>
      </p:sp>
      <p:sp>
        <p:nvSpPr>
          <p:cNvPr id="97337" name="Text Box 57"/>
          <p:cNvSpPr txBox="1">
            <a:spLocks noChangeArrowheads="1"/>
          </p:cNvSpPr>
          <p:nvPr/>
        </p:nvSpPr>
        <p:spPr bwMode="auto">
          <a:xfrm>
            <a:off x="449263" y="5219700"/>
            <a:ext cx="8694737" cy="1311275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4000">
                <a:solidFill>
                  <a:srgbClr val="FFFF00"/>
                </a:solidFill>
                <a:cs typeface="Times" charset="0"/>
              </a:rPr>
              <a:t>KUMBUKUMBU LA TORATI: MASHARTI YA PILI! </a:t>
            </a:r>
          </a:p>
        </p:txBody>
      </p:sp>
      <p:sp>
        <p:nvSpPr>
          <p:cNvPr id="97338" name="Text Box 58"/>
          <p:cNvSpPr txBox="1">
            <a:spLocks noChangeArrowheads="1"/>
          </p:cNvSpPr>
          <p:nvPr/>
        </p:nvSpPr>
        <p:spPr bwMode="auto">
          <a:xfrm>
            <a:off x="750888" y="5732463"/>
            <a:ext cx="8393112" cy="579437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>
                <a:solidFill>
                  <a:srgbClr val="FFFF00"/>
                </a:solidFill>
                <a:cs typeface="Times" charset="0"/>
              </a:rPr>
              <a:t>AGANO LA NCHI</a:t>
            </a:r>
            <a:r>
              <a:rPr lang="en-US" sz="3200">
                <a:solidFill>
                  <a:schemeClr val="tx2"/>
                </a:solidFill>
                <a:cs typeface="Times" charset="0"/>
              </a:rPr>
              <a:t> </a:t>
            </a:r>
          </a:p>
        </p:txBody>
      </p:sp>
      <p:sp>
        <p:nvSpPr>
          <p:cNvPr id="97339" name="Rectangle 59"/>
          <p:cNvSpPr>
            <a:spLocks noChangeArrowheads="1"/>
          </p:cNvSpPr>
          <p:nvPr/>
        </p:nvSpPr>
        <p:spPr bwMode="auto">
          <a:xfrm>
            <a:off x="2955925" y="3201988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endParaRPr lang="en-GB" sz="1600" b="0">
              <a:solidFill>
                <a:srgbClr val="00DFCA"/>
              </a:solidFill>
            </a:endParaRPr>
          </a:p>
        </p:txBody>
      </p:sp>
      <p:sp>
        <p:nvSpPr>
          <p:cNvPr id="97340" name="Rectangle 60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41" name="Rectangle 61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97342" name="AutoShape 62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43" name="Rectangle 63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44" name="AutoShape 64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45" name="Line 65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46" name="Line 66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47" name="Line 67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48" name="Line 68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49" name="Line 69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50" name="Rectangle 70"/>
          <p:cNvSpPr>
            <a:spLocks noChangeArrowheads="1"/>
          </p:cNvSpPr>
          <p:nvPr/>
        </p:nvSpPr>
        <p:spPr bwMode="auto">
          <a:xfrm>
            <a:off x="8007350" y="3429000"/>
            <a:ext cx="51752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Chicago" charset="0"/>
              </a:rPr>
              <a:t>MUSA</a:t>
            </a:r>
          </a:p>
          <a:p>
            <a:pPr algn="l">
              <a:lnSpc>
                <a:spcPct val="100000"/>
              </a:lnSpc>
              <a:spcBef>
                <a:spcPct val="0"/>
              </a:spcBef>
            </a:pPr>
            <a:endParaRPr 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97351" name="Rectangle 71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Sinai</a:t>
            </a:r>
          </a:p>
        </p:txBody>
      </p:sp>
      <p:sp>
        <p:nvSpPr>
          <p:cNvPr id="97352" name="Rectangle 72"/>
          <p:cNvSpPr>
            <a:spLocks noChangeArrowheads="1"/>
          </p:cNvSpPr>
          <p:nvPr/>
        </p:nvSpPr>
        <p:spPr bwMode="auto">
          <a:xfrm>
            <a:off x="8075613" y="402590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K-U-I</a:t>
            </a:r>
          </a:p>
        </p:txBody>
      </p:sp>
      <p:sp>
        <p:nvSpPr>
          <p:cNvPr id="97353" name="Rectangle 73"/>
          <p:cNvSpPr>
            <a:spLocks noChangeArrowheads="1"/>
          </p:cNvSpPr>
          <p:nvPr/>
        </p:nvSpPr>
        <p:spPr bwMode="auto">
          <a:xfrm>
            <a:off x="7912100" y="4197350"/>
            <a:ext cx="1012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Kadesh Barnea</a:t>
            </a:r>
          </a:p>
        </p:txBody>
      </p:sp>
      <p:sp>
        <p:nvSpPr>
          <p:cNvPr id="97354" name="Rectangle 74"/>
          <p:cNvSpPr>
            <a:spLocks noChangeArrowheads="1"/>
          </p:cNvSpPr>
          <p:nvPr/>
        </p:nvSpPr>
        <p:spPr bwMode="auto">
          <a:xfrm>
            <a:off x="8267700" y="4381500"/>
            <a:ext cx="307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97355" name="Rectangle 75"/>
          <p:cNvSpPr>
            <a:spLocks noChangeArrowheads="1"/>
          </p:cNvSpPr>
          <p:nvPr/>
        </p:nvSpPr>
        <p:spPr bwMode="auto">
          <a:xfrm>
            <a:off x="8032750" y="4552950"/>
            <a:ext cx="847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MAHUBIRI 5</a:t>
            </a:r>
          </a:p>
        </p:txBody>
      </p:sp>
      <p:sp>
        <p:nvSpPr>
          <p:cNvPr id="97356" name="Line 76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57" name="Rectangle 77"/>
          <p:cNvSpPr>
            <a:spLocks noChangeArrowheads="1"/>
          </p:cNvSpPr>
          <p:nvPr/>
        </p:nvSpPr>
        <p:spPr bwMode="auto">
          <a:xfrm>
            <a:off x="8120063" y="3670300"/>
            <a:ext cx="6699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KUTOKA</a:t>
            </a:r>
          </a:p>
        </p:txBody>
      </p:sp>
      <p:sp>
        <p:nvSpPr>
          <p:cNvPr id="97358" name="Text Box 78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97361" name="Text Box 81"/>
          <p:cNvSpPr txBox="1">
            <a:spLocks noChangeArrowheads="1"/>
          </p:cNvSpPr>
          <p:nvPr/>
        </p:nvSpPr>
        <p:spPr bwMode="auto">
          <a:xfrm>
            <a:off x="8591550" y="64103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rgbClr val="FFFFFF"/>
                </a:solidFill>
                <a:latin typeface="Arial" charset="0"/>
              </a:rPr>
              <a:t>8</a:t>
            </a:r>
          </a:p>
        </p:txBody>
      </p:sp>
      <p:sp>
        <p:nvSpPr>
          <p:cNvPr id="97363" name="Rectangle 8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28</a:t>
            </a:r>
          </a:p>
        </p:txBody>
      </p:sp>
      <p:sp>
        <p:nvSpPr>
          <p:cNvPr id="97364" name="Text Box 84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26-29</a:t>
            </a:r>
          </a:p>
        </p:txBody>
      </p:sp>
      <p:grpSp>
        <p:nvGrpSpPr>
          <p:cNvPr id="97379" name="Group 99"/>
          <p:cNvGrpSpPr>
            <a:grpSpLocks/>
          </p:cNvGrpSpPr>
          <p:nvPr/>
        </p:nvGrpSpPr>
        <p:grpSpPr bwMode="auto">
          <a:xfrm>
            <a:off x="5181600" y="2908300"/>
            <a:ext cx="3178175" cy="2695575"/>
            <a:chOff x="3264" y="1832"/>
            <a:chExt cx="2002" cy="1698"/>
          </a:xfrm>
        </p:grpSpPr>
        <p:sp>
          <p:nvSpPr>
            <p:cNvPr id="97303" name="Rectangle 23"/>
            <p:cNvSpPr>
              <a:spLocks noChangeArrowheads="1"/>
            </p:cNvSpPr>
            <p:nvPr/>
          </p:nvSpPr>
          <p:spPr bwMode="auto">
            <a:xfrm>
              <a:off x="3264" y="3128"/>
              <a:ext cx="2002" cy="402"/>
            </a:xfrm>
            <a:prstGeom prst="rect">
              <a:avLst/>
            </a:prstGeom>
            <a:noFill/>
            <a:ln>
              <a:noFill/>
            </a:ln>
            <a:effectLst>
              <a:outerShdw blurRad="63500" dist="57501" dir="372373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i="1">
                  <a:solidFill>
                    <a:schemeClr val="tx1"/>
                  </a:solidFill>
                  <a:latin typeface="Arial" charset="0"/>
                </a:rPr>
                <a:t>KUM. 30: 1-10</a:t>
              </a:r>
            </a:p>
          </p:txBody>
        </p:sp>
        <p:grpSp>
          <p:nvGrpSpPr>
            <p:cNvPr id="97378" name="Group 98"/>
            <p:cNvGrpSpPr>
              <a:grpSpLocks/>
            </p:cNvGrpSpPr>
            <p:nvPr/>
          </p:nvGrpSpPr>
          <p:grpSpPr bwMode="auto">
            <a:xfrm>
              <a:off x="3925" y="1832"/>
              <a:ext cx="522" cy="941"/>
              <a:chOff x="3925" y="1840"/>
              <a:chExt cx="522" cy="941"/>
            </a:xfrm>
          </p:grpSpPr>
          <p:sp>
            <p:nvSpPr>
              <p:cNvPr id="97376" name="Rectangle 96"/>
              <p:cNvSpPr>
                <a:spLocks noChangeArrowheads="1"/>
              </p:cNvSpPr>
              <p:nvPr/>
            </p:nvSpPr>
            <p:spPr bwMode="auto">
              <a:xfrm>
                <a:off x="3929" y="1840"/>
                <a:ext cx="114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46662" dir="2115817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lnSpc>
                    <a:spcPct val="100000"/>
                  </a:lnSpc>
                  <a:spcBef>
                    <a:spcPct val="0"/>
                  </a:spcBef>
                </a:pPr>
                <a:endParaRPr lang="en-GB" sz="2400" b="0" i="1">
                  <a:solidFill>
                    <a:srgbClr val="FFFFFF"/>
                  </a:solidFill>
                  <a:latin typeface="Helvetica" charset="0"/>
                </a:endParaRPr>
              </a:p>
            </p:txBody>
          </p:sp>
          <p:sp>
            <p:nvSpPr>
              <p:cNvPr id="97377" name="Rectangle 97"/>
              <p:cNvSpPr>
                <a:spLocks noChangeArrowheads="1"/>
              </p:cNvSpPr>
              <p:nvPr/>
            </p:nvSpPr>
            <p:spPr bwMode="auto">
              <a:xfrm>
                <a:off x="3925" y="2341"/>
                <a:ext cx="522" cy="4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46662" dir="2115817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sz="4000" i="1">
                    <a:solidFill>
                      <a:srgbClr val="FFFFFF"/>
                    </a:solidFill>
                    <a:latin typeface="Kosher-Normal" charset="0"/>
                  </a:rPr>
                  <a:t>LC</a:t>
                </a:r>
                <a:endParaRPr lang="en-US" sz="2400" b="0" i="1">
                  <a:solidFill>
                    <a:srgbClr val="FFFFFF"/>
                  </a:solidFill>
                  <a:latin typeface="Helvetica" charset="0"/>
                </a:endParaRPr>
              </a:p>
            </p:txBody>
          </p:sp>
        </p:grp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7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7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7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7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7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7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7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7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7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7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7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7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7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7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7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7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7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7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7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7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7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7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7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7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7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7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7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7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7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7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7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7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97" grpId="0" autoUpdateAnimBg="0"/>
      <p:bldP spid="97302" grpId="0" animBg="1"/>
      <p:bldP spid="97329" grpId="0" autoUpdateAnimBg="0"/>
      <p:bldP spid="97333" grpId="0" autoUpdateAnimBg="0"/>
      <p:bldP spid="97334" grpId="0" autoUpdateAnimBg="0"/>
      <p:bldP spid="97335" grpId="0" autoUpdateAnimBg="0"/>
      <p:bldP spid="97336" grpId="0" autoUpdateAnimBg="0"/>
      <p:bldP spid="97337" grpId="0" autoUpdateAnimBg="0"/>
      <p:bldP spid="97338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4" name="Group 4"/>
          <p:cNvGrpSpPr>
            <a:grpSpLocks/>
          </p:cNvGrpSpPr>
          <p:nvPr/>
        </p:nvGrpSpPr>
        <p:grpSpPr bwMode="auto">
          <a:xfrm>
            <a:off x="2425700" y="1531938"/>
            <a:ext cx="4362450" cy="3598862"/>
            <a:chOff x="1512" y="1397"/>
            <a:chExt cx="2748" cy="2267"/>
          </a:xfrm>
        </p:grpSpPr>
        <p:sp>
          <p:nvSpPr>
            <p:cNvPr id="76805" name="Rectangle 5"/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6" name="Rectangle 6"/>
            <p:cNvSpPr>
              <a:spLocks noChangeArrowheads="1"/>
            </p:cNvSpPr>
            <p:nvPr/>
          </p:nvSpPr>
          <p:spPr bwMode="auto">
            <a:xfrm>
              <a:off x="1592" y="1431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76807" name="Rectangle 7"/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8" name="AutoShape 8"/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9" name="Rectangle 9"/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10" name="Rectangle 10"/>
            <p:cNvSpPr>
              <a:spLocks noChangeArrowheads="1"/>
            </p:cNvSpPr>
            <p:nvPr/>
          </p:nvSpPr>
          <p:spPr bwMode="auto">
            <a:xfrm>
              <a:off x="1558" y="1399"/>
              <a:ext cx="63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UMBAJI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76811" name="Line 11"/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12" name="Line 12"/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13" name="Rectangle 13"/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14" name="Rectangle 14"/>
            <p:cNvSpPr>
              <a:spLocks noChangeArrowheads="1"/>
            </p:cNvSpPr>
            <p:nvPr/>
          </p:nvSpPr>
          <p:spPr bwMode="auto">
            <a:xfrm>
              <a:off x="1735" y="160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76815" name="Rectangle 15"/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16" name="AutoShape 16"/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17" name="Rectangle 17"/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18" name="Rectangle 18"/>
            <p:cNvSpPr>
              <a:spLocks noChangeArrowheads="1"/>
            </p:cNvSpPr>
            <p:nvPr/>
          </p:nvSpPr>
          <p:spPr bwMode="auto">
            <a:xfrm>
              <a:off x="1611" y="1566"/>
              <a:ext cx="80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IBRAHIMU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76819" name="Line 19"/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20" name="Line 20"/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21" name="Rectangle 21"/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22" name="Rectangle 22"/>
            <p:cNvSpPr>
              <a:spLocks noChangeArrowheads="1"/>
            </p:cNvSpPr>
            <p:nvPr/>
          </p:nvSpPr>
          <p:spPr bwMode="auto">
            <a:xfrm>
              <a:off x="1878" y="1767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76823" name="Rectangle 23"/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24" name="AutoShape 24"/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25" name="Rectangle 25"/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26" name="Rectangle 26"/>
            <p:cNvSpPr>
              <a:spLocks noChangeArrowheads="1"/>
            </p:cNvSpPr>
            <p:nvPr/>
          </p:nvSpPr>
          <p:spPr bwMode="auto">
            <a:xfrm>
              <a:off x="1791" y="1735"/>
              <a:ext cx="71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YUSUFU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76827" name="Line 27"/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28" name="Line 28"/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29" name="Rectangle 29"/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30" name="AutoShape 30"/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31" name="Rectangle 31"/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32" name="Rectangle 32"/>
            <p:cNvSpPr>
              <a:spLocks noChangeArrowheads="1"/>
            </p:cNvSpPr>
            <p:nvPr/>
          </p:nvSpPr>
          <p:spPr bwMode="auto">
            <a:xfrm>
              <a:off x="2058" y="1896"/>
              <a:ext cx="54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MUSA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76833" name="Line 33"/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34" name="Line 34"/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35" name="Rectangle 35"/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36" name="AutoShape 36"/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37" name="Rectangle 37"/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38" name="Rectangle 38"/>
            <p:cNvSpPr>
              <a:spLocks noChangeArrowheads="1"/>
            </p:cNvSpPr>
            <p:nvPr/>
          </p:nvSpPr>
          <p:spPr bwMode="auto">
            <a:xfrm>
              <a:off x="2092" y="2071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YOSHUA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76839" name="Line 39"/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40" name="Rectangle 40"/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41" name="AutoShape 41"/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42" name="Rectangle 42"/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43" name="Rectangle 43"/>
            <p:cNvSpPr>
              <a:spLocks noChangeArrowheads="1"/>
            </p:cNvSpPr>
            <p:nvPr/>
          </p:nvSpPr>
          <p:spPr bwMode="auto">
            <a:xfrm>
              <a:off x="2178" y="2233"/>
              <a:ext cx="8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KUTOJALI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76844" name="Line 44"/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45" name="Rectangle 45"/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46" name="AutoShape 46"/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47" name="Rectangle 47"/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48" name="Rectangle 48"/>
            <p:cNvSpPr>
              <a:spLocks noChangeArrowheads="1"/>
            </p:cNvSpPr>
            <p:nvPr/>
          </p:nvSpPr>
          <p:spPr bwMode="auto">
            <a:xfrm>
              <a:off x="2348" y="2416"/>
              <a:ext cx="81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UTUKUFU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76849" name="Line 49"/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0" name="Rectangle 50"/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51" name="AutoShape 51"/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52" name="Rectangle 52"/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53" name="Rectangle 53"/>
            <p:cNvSpPr>
              <a:spLocks noChangeArrowheads="1"/>
            </p:cNvSpPr>
            <p:nvPr/>
          </p:nvSpPr>
          <p:spPr bwMode="auto">
            <a:xfrm>
              <a:off x="2513" y="2591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MATEKA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76854" name="Line 54"/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5" name="Line 55"/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6" name="Rectangle 56"/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57" name="AutoShape 57"/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58" name="Rectangle 58"/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59" name="Rectangle 59"/>
            <p:cNvSpPr>
              <a:spLocks noChangeArrowheads="1"/>
            </p:cNvSpPr>
            <p:nvPr/>
          </p:nvSpPr>
          <p:spPr bwMode="auto">
            <a:xfrm>
              <a:off x="2709" y="2777"/>
              <a:ext cx="68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KIMNYA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76860" name="Line 60"/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61" name="Line 61"/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62" name="Rectangle 62"/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63" name="AutoShape 63"/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64" name="Rectangle 64"/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6865" name="Group 65"/>
            <p:cNvGrpSpPr>
              <a:grpSpLocks/>
            </p:cNvGrpSpPr>
            <p:nvPr/>
          </p:nvGrpSpPr>
          <p:grpSpPr bwMode="auto">
            <a:xfrm>
              <a:off x="2973" y="2965"/>
              <a:ext cx="633" cy="280"/>
              <a:chOff x="3061" y="3101"/>
              <a:chExt cx="633" cy="280"/>
            </a:xfrm>
          </p:grpSpPr>
          <p:sp>
            <p:nvSpPr>
              <p:cNvPr id="76866" name="Rectangle 66"/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6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sz="2800">
                    <a:solidFill>
                      <a:schemeClr val="accent1"/>
                    </a:solidFill>
                    <a:latin typeface="Helvetica" charset="0"/>
                  </a:rPr>
                  <a:t>   </a:t>
                </a:r>
                <a:endParaRPr lang="en-US" sz="4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76867" name="Rectangle 67"/>
              <p:cNvSpPr>
                <a:spLocks noChangeArrowheads="1"/>
              </p:cNvSpPr>
              <p:nvPr/>
            </p:nvSpPr>
            <p:spPr bwMode="auto">
              <a:xfrm>
                <a:off x="3061" y="3101"/>
                <a:ext cx="633" cy="2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sz="2900">
                    <a:solidFill>
                      <a:schemeClr val="accent1"/>
                    </a:solidFill>
                    <a:latin typeface="Helvetica" charset="0"/>
                  </a:rPr>
                  <a:t>YESU</a:t>
                </a:r>
                <a:endParaRPr lang="en-US" sz="4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</p:grpSp>
        <p:sp>
          <p:nvSpPr>
            <p:cNvPr id="76868" name="Line 68"/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69" name="Line 69"/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803" name="AutoShape 3"/>
          <p:cNvSpPr>
            <a:spLocks noChangeArrowheads="1"/>
          </p:cNvSpPr>
          <p:nvPr/>
        </p:nvSpPr>
        <p:spPr bwMode="auto">
          <a:xfrm rot="20160000">
            <a:off x="1960563" y="2489200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71" name="Text Box 71"/>
          <p:cNvSpPr txBox="1">
            <a:spLocks noChangeArrowheads="1"/>
          </p:cNvSpPr>
          <p:nvPr/>
        </p:nvSpPr>
        <p:spPr bwMode="auto">
          <a:xfrm>
            <a:off x="1763713" y="23813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400">
                <a:solidFill>
                  <a:schemeClr val="tx1"/>
                </a:solidFill>
              </a:rPr>
              <a:t>KU. 2:10</a:t>
            </a:r>
            <a:endParaRPr lang="en-US" sz="1400" u="sng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76872" name="Text Box 72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76875" name="Rectangle 75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8800" b="0">
                <a:solidFill>
                  <a:schemeClr val="tx2"/>
                </a:solidFill>
                <a:latin typeface="Times" charset="0"/>
              </a:rPr>
              <a:t>7</a:t>
            </a:r>
          </a:p>
        </p:txBody>
      </p:sp>
      <p:sp>
        <p:nvSpPr>
          <p:cNvPr id="76876" name="Line 76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81" name="Rectangle 8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02</a:t>
            </a:r>
          </a:p>
        </p:txBody>
      </p:sp>
      <p:sp>
        <p:nvSpPr>
          <p:cNvPr id="76883" name="Text Box 83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26-29</a:t>
            </a:r>
          </a:p>
        </p:txBody>
      </p:sp>
      <p:grpSp>
        <p:nvGrpSpPr>
          <p:cNvPr id="76889" name="Group 89"/>
          <p:cNvGrpSpPr>
            <a:grpSpLocks/>
          </p:cNvGrpSpPr>
          <p:nvPr/>
        </p:nvGrpSpPr>
        <p:grpSpPr bwMode="auto">
          <a:xfrm>
            <a:off x="4603750" y="1195388"/>
            <a:ext cx="3556000" cy="1563687"/>
            <a:chOff x="2900" y="753"/>
            <a:chExt cx="2240" cy="985"/>
          </a:xfrm>
        </p:grpSpPr>
        <p:grpSp>
          <p:nvGrpSpPr>
            <p:cNvPr id="76885" name="Group 85"/>
            <p:cNvGrpSpPr>
              <a:grpSpLocks/>
            </p:cNvGrpSpPr>
            <p:nvPr/>
          </p:nvGrpSpPr>
          <p:grpSpPr bwMode="auto">
            <a:xfrm>
              <a:off x="4332" y="753"/>
              <a:ext cx="808" cy="985"/>
              <a:chOff x="4491" y="1861"/>
              <a:chExt cx="808" cy="985"/>
            </a:xfrm>
          </p:grpSpPr>
          <p:sp>
            <p:nvSpPr>
              <p:cNvPr id="76886" name="AutoShape 86"/>
              <p:cNvSpPr>
                <a:spLocks noChangeArrowheads="1"/>
              </p:cNvSpPr>
              <p:nvPr/>
            </p:nvSpPr>
            <p:spPr bwMode="auto">
              <a:xfrm>
                <a:off x="4493" y="1861"/>
                <a:ext cx="806" cy="985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02278E">
                      <a:gamma/>
                      <a:shade val="0"/>
                      <a:invGamma/>
                    </a:srgbClr>
                  </a:gs>
                  <a:gs pos="50000">
                    <a:srgbClr val="02278E"/>
                  </a:gs>
                  <a:gs pos="100000">
                    <a:srgbClr val="02278E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87" name="Rectangle 87"/>
              <p:cNvSpPr>
                <a:spLocks noChangeArrowheads="1"/>
              </p:cNvSpPr>
              <p:nvPr/>
            </p:nvSpPr>
            <p:spPr bwMode="auto">
              <a:xfrm>
                <a:off x="4491" y="1936"/>
                <a:ext cx="780" cy="82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25724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ja-JP" altLang="en-US" sz="2000">
                    <a:solidFill>
                      <a:srgbClr val="62D6AC"/>
                    </a:solidFill>
                    <a:latin typeface="Arial"/>
                  </a:rPr>
                  <a:t>“</a:t>
                </a:r>
                <a:r>
                  <a:rPr lang="en-US" sz="2000">
                    <a:solidFill>
                      <a:srgbClr val="FAFD00"/>
                    </a:solidFill>
                    <a:latin typeface="Arial" charset="0"/>
                  </a:rPr>
                  <a:t>I                Y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sz="2000">
                    <a:solidFill>
                      <a:srgbClr val="62D6AC"/>
                    </a:solidFill>
                    <a:latin typeface="Arial" charset="0"/>
                  </a:rPr>
                  <a:t>  </a:t>
                </a:r>
                <a:r>
                  <a:rPr lang="en-US" sz="2000">
                    <a:solidFill>
                      <a:srgbClr val="FAFD00"/>
                    </a:solidFill>
                    <a:latin typeface="Arial" charset="0"/>
                  </a:rPr>
                  <a:t>M</a:t>
                </a:r>
                <a:r>
                  <a:rPr lang="en-US" sz="2000">
                    <a:solidFill>
                      <a:srgbClr val="62D6AC"/>
                    </a:solidFill>
                    <a:latin typeface="Arial" charset="0"/>
                  </a:rPr>
                  <a:t>  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sz="2000">
                    <a:solidFill>
                      <a:srgbClr val="FAFD00"/>
                    </a:solidFill>
                    <a:latin typeface="Arial" charset="0"/>
                  </a:rPr>
                  <a:t>Y</a:t>
                </a:r>
                <a:r>
                  <a:rPr lang="ja-JP" altLang="en-US" sz="2000">
                    <a:solidFill>
                      <a:srgbClr val="62D6AC"/>
                    </a:solidFill>
                    <a:latin typeface="Arial"/>
                  </a:rPr>
                  <a:t>”</a:t>
                </a:r>
                <a:endParaRPr lang="en-US" sz="2000">
                  <a:solidFill>
                    <a:srgbClr val="FAFD00"/>
                  </a:solidFill>
                  <a:latin typeface="Arial" charset="0"/>
                </a:endParaRPr>
              </a:p>
            </p:txBody>
          </p:sp>
        </p:grpSp>
        <p:sp>
          <p:nvSpPr>
            <p:cNvPr id="76888" name="Line 88"/>
            <p:cNvSpPr>
              <a:spLocks noChangeShapeType="1"/>
            </p:cNvSpPr>
            <p:nvPr/>
          </p:nvSpPr>
          <p:spPr bwMode="auto">
            <a:xfrm flipH="1">
              <a:off x="2900" y="1335"/>
              <a:ext cx="1605" cy="235"/>
            </a:xfrm>
            <a:prstGeom prst="line">
              <a:avLst/>
            </a:prstGeom>
            <a:noFill/>
            <a:ln w="76200">
              <a:solidFill>
                <a:srgbClr val="00D500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890" name="Oval 90"/>
          <p:cNvSpPr>
            <a:spLocks noChangeArrowheads="1"/>
          </p:cNvSpPr>
          <p:nvPr/>
        </p:nvSpPr>
        <p:spPr bwMode="auto">
          <a:xfrm>
            <a:off x="6940550" y="1985963"/>
            <a:ext cx="1233488" cy="296862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6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6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animBg="1"/>
      <p:bldP spid="7689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9" name="Rectangle 3"/>
          <p:cNvSpPr>
            <a:spLocks noChangeArrowheads="1"/>
          </p:cNvSpPr>
          <p:nvPr/>
        </p:nvSpPr>
        <p:spPr bwMode="auto">
          <a:xfrm>
            <a:off x="1008063" y="1754188"/>
            <a:ext cx="7110412" cy="47863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800">
                <a:solidFill>
                  <a:schemeClr val="tx1"/>
                </a:solidFill>
                <a:latin typeface="Times" charset="0"/>
              </a:rPr>
              <a:t>                 </a:t>
            </a:r>
            <a:endParaRPr lang="en-US" sz="2400">
              <a:solidFill>
                <a:schemeClr val="tx1"/>
              </a:solidFill>
              <a:latin typeface="Times" charset="0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  <a:latin typeface="Times" charset="0"/>
              </a:rPr>
              <a:t>	</a:t>
            </a:r>
            <a:r>
              <a:rPr lang="en-US" sz="3200" baseline="30000">
                <a:solidFill>
                  <a:schemeClr val="tx1"/>
                </a:solidFill>
                <a:latin typeface="Times" charset="0"/>
              </a:rPr>
              <a:t>5</a:t>
            </a:r>
            <a:r>
              <a:rPr lang="en-US" sz="2800">
                <a:solidFill>
                  <a:schemeClr val="tx1"/>
                </a:solidFill>
                <a:latin typeface="Times" charset="0"/>
              </a:rPr>
              <a:t> Atakuleta BWANA Mungu wako uingie </a:t>
            </a:r>
            <a:r>
              <a:rPr lang="en-US" sz="2800">
                <a:solidFill>
                  <a:srgbClr val="FFFF00"/>
                </a:solidFill>
                <a:latin typeface="Times" charset="0"/>
              </a:rPr>
              <a:t>nchi</a:t>
            </a:r>
            <a:r>
              <a:rPr lang="en-US" sz="2800">
                <a:solidFill>
                  <a:schemeClr val="tx2"/>
                </a:solidFill>
                <a:latin typeface="Times" charset="0"/>
              </a:rPr>
              <a:t> </a:t>
            </a:r>
            <a:r>
              <a:rPr lang="en-US" sz="2800">
                <a:solidFill>
                  <a:srgbClr val="66FF66"/>
                </a:solidFill>
                <a:latin typeface="Times" charset="0"/>
              </a:rPr>
              <a:t>waliyo miliki baba zako, nawe utaimiliki.</a:t>
            </a:r>
            <a:r>
              <a:rPr lang="en-US" sz="2800">
                <a:solidFill>
                  <a:schemeClr val="tx2"/>
                </a:solidFill>
                <a:latin typeface="Times" charset="0"/>
              </a:rPr>
              <a:t>  </a:t>
            </a:r>
            <a:r>
              <a:rPr lang="en-US" sz="2800">
                <a:solidFill>
                  <a:schemeClr val="tx1"/>
                </a:solidFill>
                <a:latin typeface="Times" charset="0"/>
              </a:rPr>
              <a:t>Naye atakutendea mema na kukufanya uwe watu wengi kuliko baba zako.</a:t>
            </a:r>
          </a:p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3200" baseline="30000">
                <a:solidFill>
                  <a:schemeClr val="tx1"/>
                </a:solidFill>
                <a:latin typeface="Times" charset="0"/>
              </a:rPr>
              <a:t>  	6 </a:t>
            </a:r>
            <a:r>
              <a:rPr lang="en-US" sz="2800">
                <a:solidFill>
                  <a:schemeClr val="tx1"/>
                </a:solidFill>
                <a:latin typeface="Times" charset="0"/>
              </a:rPr>
              <a:t>BWANA Mungu wako  </a:t>
            </a:r>
            <a:r>
              <a:rPr lang="en-US" sz="2800">
                <a:solidFill>
                  <a:srgbClr val="66FF66"/>
                </a:solidFill>
                <a:latin typeface="Times" charset="0"/>
              </a:rPr>
              <a:t>atautahiri moyo wako na moyo wa uzao wako</a:t>
            </a:r>
            <a:r>
              <a:rPr lang="en-US" sz="2800">
                <a:solidFill>
                  <a:schemeClr val="tx2"/>
                </a:solidFill>
                <a:latin typeface="Times" charset="0"/>
              </a:rPr>
              <a:t> </a:t>
            </a:r>
            <a:r>
              <a:rPr lang="en-US" sz="2800">
                <a:solidFill>
                  <a:schemeClr val="tx1"/>
                </a:solidFill>
                <a:latin typeface="Times" charset="0"/>
              </a:rPr>
              <a:t>ili umpende BWANA Mungu wako kwa Moyo wako wote,  na kwa roho yako yote, upate kuwa hai</a:t>
            </a:r>
            <a:endParaRPr lang="en-US" sz="18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357380" name="Rectangle 4"/>
          <p:cNvSpPr>
            <a:spLocks noChangeArrowheads="1"/>
          </p:cNvSpPr>
          <p:nvPr/>
        </p:nvSpPr>
        <p:spPr bwMode="auto">
          <a:xfrm>
            <a:off x="1228725" y="517525"/>
            <a:ext cx="7277100" cy="9747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50000"/>
              </a:lnSpc>
            </a:pPr>
            <a:r>
              <a:rPr lang="en-US" sz="3200">
                <a:solidFill>
                  <a:schemeClr val="tx1"/>
                </a:solidFill>
                <a:latin typeface="Times" charset="0"/>
              </a:rPr>
              <a:t>Kumbukumbu la Torati 30</a:t>
            </a:r>
            <a:r>
              <a:rPr lang="en-US" sz="2800">
                <a:solidFill>
                  <a:schemeClr val="tx1"/>
                </a:solidFill>
                <a:latin typeface="Times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sz="2800">
                <a:solidFill>
                  <a:srgbClr val="00FFCC"/>
                </a:solidFill>
                <a:latin typeface="Times" charset="0"/>
              </a:rPr>
              <a:t>AHADI LA NCHI (PALESTINO)</a:t>
            </a:r>
          </a:p>
        </p:txBody>
      </p:sp>
      <p:sp>
        <p:nvSpPr>
          <p:cNvPr id="357381" name="Rectangle 5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8800" b="0">
                <a:solidFill>
                  <a:schemeClr val="tx2"/>
                </a:solidFill>
                <a:latin typeface="Times" charset="0"/>
              </a:rPr>
              <a:t>7</a:t>
            </a:r>
          </a:p>
        </p:txBody>
      </p:sp>
      <p:sp>
        <p:nvSpPr>
          <p:cNvPr id="357382" name="Line 6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7383" name="Oval 7"/>
          <p:cNvSpPr>
            <a:spLocks noChangeArrowheads="1"/>
          </p:cNvSpPr>
          <p:nvPr/>
        </p:nvSpPr>
        <p:spPr bwMode="auto">
          <a:xfrm>
            <a:off x="5118100" y="2146300"/>
            <a:ext cx="1322388" cy="571500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7404" name="Rectangle 28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7405" name="Rectangle 29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357406" name="AutoShape 30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7407" name="Rectangle 31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7408" name="AutoShape 32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7409" name="Line 33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7410" name="Line 34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7411" name="Line 35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7412" name="Line 36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7413" name="Line 37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7414" name="Rectangle 38"/>
          <p:cNvSpPr>
            <a:spLocks noChangeArrowheads="1"/>
          </p:cNvSpPr>
          <p:nvPr/>
        </p:nvSpPr>
        <p:spPr bwMode="auto">
          <a:xfrm>
            <a:off x="8007350" y="3429000"/>
            <a:ext cx="517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Chicago" charset="0"/>
              </a:rPr>
              <a:t>MUSA</a:t>
            </a:r>
          </a:p>
        </p:txBody>
      </p:sp>
      <p:sp>
        <p:nvSpPr>
          <p:cNvPr id="357415" name="Rectangle 39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Sinai</a:t>
            </a:r>
          </a:p>
        </p:txBody>
      </p:sp>
      <p:sp>
        <p:nvSpPr>
          <p:cNvPr id="357416" name="Rectangle 40"/>
          <p:cNvSpPr>
            <a:spLocks noChangeArrowheads="1"/>
          </p:cNvSpPr>
          <p:nvPr/>
        </p:nvSpPr>
        <p:spPr bwMode="auto">
          <a:xfrm>
            <a:off x="8075613" y="402590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K-U-I</a:t>
            </a:r>
          </a:p>
        </p:txBody>
      </p:sp>
      <p:sp>
        <p:nvSpPr>
          <p:cNvPr id="357417" name="Rectangle 41"/>
          <p:cNvSpPr>
            <a:spLocks noChangeArrowheads="1"/>
          </p:cNvSpPr>
          <p:nvPr/>
        </p:nvSpPr>
        <p:spPr bwMode="auto">
          <a:xfrm>
            <a:off x="7912100" y="4197350"/>
            <a:ext cx="1012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Kadesh Barnea</a:t>
            </a:r>
          </a:p>
        </p:txBody>
      </p:sp>
      <p:sp>
        <p:nvSpPr>
          <p:cNvPr id="357418" name="Rectangle 42"/>
          <p:cNvSpPr>
            <a:spLocks noChangeArrowheads="1"/>
          </p:cNvSpPr>
          <p:nvPr/>
        </p:nvSpPr>
        <p:spPr bwMode="auto">
          <a:xfrm>
            <a:off x="8267700" y="4381500"/>
            <a:ext cx="307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357419" name="Rectangle 43"/>
          <p:cNvSpPr>
            <a:spLocks noChangeArrowheads="1"/>
          </p:cNvSpPr>
          <p:nvPr/>
        </p:nvSpPr>
        <p:spPr bwMode="auto">
          <a:xfrm>
            <a:off x="8032750" y="4552950"/>
            <a:ext cx="765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5 Sermons</a:t>
            </a:r>
          </a:p>
        </p:txBody>
      </p:sp>
      <p:sp>
        <p:nvSpPr>
          <p:cNvPr id="357420" name="Line 44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7421" name="Rectangle 45"/>
          <p:cNvSpPr>
            <a:spLocks noChangeArrowheads="1"/>
          </p:cNvSpPr>
          <p:nvPr/>
        </p:nvSpPr>
        <p:spPr bwMode="auto">
          <a:xfrm>
            <a:off x="8120063" y="3670300"/>
            <a:ext cx="66992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KUTOKA</a:t>
            </a:r>
          </a:p>
          <a:p>
            <a:pPr algn="l">
              <a:lnSpc>
                <a:spcPct val="100000"/>
              </a:lnSpc>
              <a:spcBef>
                <a:spcPct val="0"/>
              </a:spcBef>
            </a:pPr>
            <a:endParaRPr lang="en-US" sz="90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357422" name="Text Box 46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57426" name="Rectangle 5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29</a:t>
            </a:r>
          </a:p>
        </p:txBody>
      </p:sp>
      <p:sp>
        <p:nvSpPr>
          <p:cNvPr id="357427" name="Text Box 5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26-29</a:t>
            </a:r>
          </a:p>
        </p:txBody>
      </p:sp>
      <p:sp>
        <p:nvSpPr>
          <p:cNvPr id="357428" name="Text Box 52"/>
          <p:cNvSpPr txBox="1">
            <a:spLocks noChangeArrowheads="1"/>
          </p:cNvSpPr>
          <p:nvPr/>
        </p:nvSpPr>
        <p:spPr bwMode="auto">
          <a:xfrm>
            <a:off x="8591550" y="64103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8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ChangeArrowheads="1"/>
          </p:cNvSpPr>
          <p:nvPr/>
        </p:nvSpPr>
        <p:spPr bwMode="auto">
          <a:xfrm>
            <a:off x="85725" y="954088"/>
            <a:ext cx="8942388" cy="31988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b="0">
                <a:solidFill>
                  <a:srgbClr val="FAFD00"/>
                </a:solidFill>
                <a:latin typeface="Times" charset="0"/>
              </a:rPr>
              <a:t>Ahadi la Kiibrahimu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3200" b="0" i="1">
                <a:solidFill>
                  <a:srgbClr val="00FF00"/>
                </a:solidFill>
                <a:latin typeface="Times" charset="0"/>
              </a:rPr>
              <a:t>Mwa. 12: 1-3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sz="3200" b="0" i="1">
              <a:solidFill>
                <a:srgbClr val="00FF00"/>
              </a:solidFill>
              <a:latin typeface="Times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sz="3200" b="0" i="1">
              <a:solidFill>
                <a:srgbClr val="00FF00"/>
              </a:solidFill>
              <a:latin typeface="Times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b="0">
              <a:solidFill>
                <a:srgbClr val="00DFCA"/>
              </a:solidFill>
              <a:latin typeface="Times" charset="0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b="0">
                <a:solidFill>
                  <a:srgbClr val="FAFD00"/>
                </a:solidFill>
                <a:latin typeface="Times" charset="0"/>
              </a:rPr>
              <a:t>         </a:t>
            </a:r>
            <a:r>
              <a:rPr lang="en-US" b="0">
                <a:solidFill>
                  <a:srgbClr val="00FF00"/>
                </a:solidFill>
                <a:latin typeface="Times" charset="0"/>
              </a:rPr>
              <a:t>NCHI             MBEGU         BARAKA</a:t>
            </a:r>
          </a:p>
        </p:txBody>
      </p:sp>
      <p:sp>
        <p:nvSpPr>
          <p:cNvPr id="99331" name="Line 3"/>
          <p:cNvSpPr>
            <a:spLocks noChangeShapeType="1"/>
          </p:cNvSpPr>
          <p:nvPr/>
        </p:nvSpPr>
        <p:spPr bwMode="auto">
          <a:xfrm>
            <a:off x="4537075" y="2208213"/>
            <a:ext cx="1588" cy="788987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2" name="Line 4"/>
          <p:cNvSpPr>
            <a:spLocks noChangeShapeType="1"/>
          </p:cNvSpPr>
          <p:nvPr/>
        </p:nvSpPr>
        <p:spPr bwMode="auto">
          <a:xfrm>
            <a:off x="1785938" y="3025775"/>
            <a:ext cx="5519737" cy="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3" name="Line 5"/>
          <p:cNvSpPr>
            <a:spLocks noChangeShapeType="1"/>
          </p:cNvSpPr>
          <p:nvPr/>
        </p:nvSpPr>
        <p:spPr bwMode="auto">
          <a:xfrm>
            <a:off x="7334250" y="3036888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4" name="Line 6"/>
          <p:cNvSpPr>
            <a:spLocks noChangeShapeType="1"/>
          </p:cNvSpPr>
          <p:nvPr/>
        </p:nvSpPr>
        <p:spPr bwMode="auto">
          <a:xfrm>
            <a:off x="4538663" y="3052763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5" name="Line 7"/>
          <p:cNvSpPr>
            <a:spLocks noChangeShapeType="1"/>
          </p:cNvSpPr>
          <p:nvPr/>
        </p:nvSpPr>
        <p:spPr bwMode="auto">
          <a:xfrm>
            <a:off x="1795463" y="3054350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6" name="Rectangle 8"/>
          <p:cNvSpPr>
            <a:spLocks noChangeArrowheads="1"/>
          </p:cNvSpPr>
          <p:nvPr/>
        </p:nvSpPr>
        <p:spPr bwMode="auto">
          <a:xfrm>
            <a:off x="3203575" y="4879975"/>
            <a:ext cx="2663825" cy="946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7" name="Rectangle 9"/>
          <p:cNvSpPr>
            <a:spLocks noChangeArrowheads="1"/>
          </p:cNvSpPr>
          <p:nvPr/>
        </p:nvSpPr>
        <p:spPr bwMode="auto">
          <a:xfrm>
            <a:off x="6134100" y="4914900"/>
            <a:ext cx="2119313" cy="5191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1" name="Rectangle 13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8800" b="0">
                <a:solidFill>
                  <a:schemeClr val="tx2"/>
                </a:solidFill>
                <a:latin typeface="Times" charset="0"/>
              </a:rPr>
              <a:t>7</a:t>
            </a:r>
          </a:p>
        </p:txBody>
      </p:sp>
      <p:sp>
        <p:nvSpPr>
          <p:cNvPr id="99342" name="Line 14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8" name="Rectangle 10"/>
          <p:cNvSpPr>
            <a:spLocks noChangeArrowheads="1"/>
          </p:cNvSpPr>
          <p:nvPr/>
        </p:nvSpPr>
        <p:spPr bwMode="auto">
          <a:xfrm>
            <a:off x="733425" y="4899025"/>
            <a:ext cx="2157413" cy="515938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800" b="0" i="1">
                <a:solidFill>
                  <a:srgbClr val="00FF00"/>
                </a:solidFill>
                <a:latin typeface="Times" charset="0"/>
              </a:rPr>
              <a:t>Kum 30: 1-10</a:t>
            </a:r>
          </a:p>
        </p:txBody>
      </p:sp>
      <p:sp>
        <p:nvSpPr>
          <p:cNvPr id="99339" name="Rectangle 11"/>
          <p:cNvSpPr>
            <a:spLocks noChangeArrowheads="1"/>
          </p:cNvSpPr>
          <p:nvPr/>
        </p:nvSpPr>
        <p:spPr bwMode="auto">
          <a:xfrm>
            <a:off x="1047750" y="4113213"/>
            <a:ext cx="1665288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4000" b="0">
                <a:solidFill>
                  <a:srgbClr val="FAFD00"/>
                </a:solidFill>
                <a:latin typeface="Arial" charset="0"/>
              </a:rPr>
              <a:t>NCHI</a:t>
            </a:r>
          </a:p>
        </p:txBody>
      </p:sp>
      <p:sp>
        <p:nvSpPr>
          <p:cNvPr id="99340" name="Rectangle 12"/>
          <p:cNvSpPr>
            <a:spLocks noChangeArrowheads="1"/>
          </p:cNvSpPr>
          <p:nvPr/>
        </p:nvSpPr>
        <p:spPr bwMode="auto">
          <a:xfrm>
            <a:off x="635000" y="3468688"/>
            <a:ext cx="2489200" cy="2082800"/>
          </a:xfrm>
          <a:prstGeom prst="rect">
            <a:avLst/>
          </a:prstGeom>
          <a:noFill/>
          <a:ln w="50800">
            <a:solidFill>
              <a:srgbClr val="FAFD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3" name="Oval 15"/>
          <p:cNvSpPr>
            <a:spLocks noChangeArrowheads="1"/>
          </p:cNvSpPr>
          <p:nvPr/>
        </p:nvSpPr>
        <p:spPr bwMode="auto">
          <a:xfrm>
            <a:off x="361950" y="4090988"/>
            <a:ext cx="2887663" cy="746125"/>
          </a:xfrm>
          <a:prstGeom prst="ellipse">
            <a:avLst/>
          </a:prstGeom>
          <a:noFill/>
          <a:ln w="50800">
            <a:solidFill>
              <a:srgbClr val="FAFD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9364" name="Group 36"/>
          <p:cNvGrpSpPr>
            <a:grpSpLocks/>
          </p:cNvGrpSpPr>
          <p:nvPr/>
        </p:nvGrpSpPr>
        <p:grpSpPr bwMode="auto">
          <a:xfrm>
            <a:off x="7912100" y="3429000"/>
            <a:ext cx="1012825" cy="1349375"/>
            <a:chOff x="4984" y="2160"/>
            <a:chExt cx="638" cy="850"/>
          </a:xfrm>
        </p:grpSpPr>
        <p:sp>
          <p:nvSpPr>
            <p:cNvPr id="99345" name="Rectangle 17"/>
            <p:cNvSpPr>
              <a:spLocks noChangeArrowheads="1"/>
            </p:cNvSpPr>
            <p:nvPr/>
          </p:nvSpPr>
          <p:spPr bwMode="auto">
            <a:xfrm>
              <a:off x="5151" y="277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46" name="Rectangle 18"/>
            <p:cNvSpPr>
              <a:spLocks noChangeArrowheads="1"/>
            </p:cNvSpPr>
            <p:nvPr/>
          </p:nvSpPr>
          <p:spPr bwMode="auto">
            <a:xfrm>
              <a:off x="5116" y="2744"/>
              <a:ext cx="1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40</a:t>
              </a:r>
            </a:p>
          </p:txBody>
        </p:sp>
        <p:sp>
          <p:nvSpPr>
            <p:cNvPr id="99347" name="AutoShape 19"/>
            <p:cNvSpPr>
              <a:spLocks noChangeArrowheads="1"/>
            </p:cNvSpPr>
            <p:nvPr/>
          </p:nvSpPr>
          <p:spPr bwMode="auto">
            <a:xfrm>
              <a:off x="5008" y="217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48" name="Rectangle 20"/>
            <p:cNvSpPr>
              <a:spLocks noChangeArrowheads="1"/>
            </p:cNvSpPr>
            <p:nvPr/>
          </p:nvSpPr>
          <p:spPr bwMode="auto">
            <a:xfrm>
              <a:off x="5007" y="227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49" name="AutoShape 21"/>
            <p:cNvSpPr>
              <a:spLocks noChangeArrowheads="1"/>
            </p:cNvSpPr>
            <p:nvPr/>
          </p:nvSpPr>
          <p:spPr bwMode="auto">
            <a:xfrm>
              <a:off x="5020" y="219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50" name="Line 22"/>
            <p:cNvSpPr>
              <a:spLocks noChangeShapeType="1"/>
            </p:cNvSpPr>
            <p:nvPr/>
          </p:nvSpPr>
          <p:spPr bwMode="auto">
            <a:xfrm>
              <a:off x="5035" y="241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51" name="Line 23"/>
            <p:cNvSpPr>
              <a:spLocks noChangeShapeType="1"/>
            </p:cNvSpPr>
            <p:nvPr/>
          </p:nvSpPr>
          <p:spPr bwMode="auto">
            <a:xfrm>
              <a:off x="5035" y="253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52" name="Line 24"/>
            <p:cNvSpPr>
              <a:spLocks noChangeShapeType="1"/>
            </p:cNvSpPr>
            <p:nvPr/>
          </p:nvSpPr>
          <p:spPr bwMode="auto">
            <a:xfrm>
              <a:off x="5035" y="264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53" name="Line 25"/>
            <p:cNvSpPr>
              <a:spLocks noChangeShapeType="1"/>
            </p:cNvSpPr>
            <p:nvPr/>
          </p:nvSpPr>
          <p:spPr bwMode="auto">
            <a:xfrm>
              <a:off x="5035" y="275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54" name="Line 26"/>
            <p:cNvSpPr>
              <a:spLocks noChangeShapeType="1"/>
            </p:cNvSpPr>
            <p:nvPr/>
          </p:nvSpPr>
          <p:spPr bwMode="auto">
            <a:xfrm>
              <a:off x="5043" y="286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55" name="Rectangle 27"/>
            <p:cNvSpPr>
              <a:spLocks noChangeArrowheads="1"/>
            </p:cNvSpPr>
            <p:nvPr/>
          </p:nvSpPr>
          <p:spPr bwMode="auto">
            <a:xfrm>
              <a:off x="5044" y="2160"/>
              <a:ext cx="32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MUSA</a:t>
              </a:r>
            </a:p>
          </p:txBody>
        </p:sp>
        <p:sp>
          <p:nvSpPr>
            <p:cNvPr id="99356" name="Rectangle 28"/>
            <p:cNvSpPr>
              <a:spLocks noChangeArrowheads="1"/>
            </p:cNvSpPr>
            <p:nvPr/>
          </p:nvSpPr>
          <p:spPr bwMode="auto">
            <a:xfrm>
              <a:off x="5138" y="2420"/>
              <a:ext cx="2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Sinai</a:t>
              </a:r>
            </a:p>
          </p:txBody>
        </p:sp>
        <p:sp>
          <p:nvSpPr>
            <p:cNvPr id="99357" name="Rectangle 29"/>
            <p:cNvSpPr>
              <a:spLocks noChangeArrowheads="1"/>
            </p:cNvSpPr>
            <p:nvPr/>
          </p:nvSpPr>
          <p:spPr bwMode="auto">
            <a:xfrm>
              <a:off x="5087" y="2536"/>
              <a:ext cx="2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K-U-I</a:t>
              </a:r>
            </a:p>
          </p:txBody>
        </p:sp>
        <p:sp>
          <p:nvSpPr>
            <p:cNvPr id="99358" name="Rectangle 30"/>
            <p:cNvSpPr>
              <a:spLocks noChangeArrowheads="1"/>
            </p:cNvSpPr>
            <p:nvPr/>
          </p:nvSpPr>
          <p:spPr bwMode="auto">
            <a:xfrm>
              <a:off x="4984" y="2644"/>
              <a:ext cx="63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Kadesh Barnea</a:t>
              </a:r>
            </a:p>
          </p:txBody>
        </p:sp>
        <p:sp>
          <p:nvSpPr>
            <p:cNvPr id="99359" name="Rectangle 31"/>
            <p:cNvSpPr>
              <a:spLocks noChangeArrowheads="1"/>
            </p:cNvSpPr>
            <p:nvPr/>
          </p:nvSpPr>
          <p:spPr bwMode="auto">
            <a:xfrm>
              <a:off x="5208" y="2760"/>
              <a:ext cx="1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40</a:t>
              </a:r>
            </a:p>
          </p:txBody>
        </p:sp>
        <p:sp>
          <p:nvSpPr>
            <p:cNvPr id="99360" name="Rectangle 32"/>
            <p:cNvSpPr>
              <a:spLocks noChangeArrowheads="1"/>
            </p:cNvSpPr>
            <p:nvPr/>
          </p:nvSpPr>
          <p:spPr bwMode="auto">
            <a:xfrm>
              <a:off x="5060" y="2868"/>
              <a:ext cx="42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Hotuba 5</a:t>
              </a:r>
            </a:p>
          </p:txBody>
        </p:sp>
        <p:sp>
          <p:nvSpPr>
            <p:cNvPr id="99361" name="Line 33"/>
            <p:cNvSpPr>
              <a:spLocks noChangeShapeType="1"/>
            </p:cNvSpPr>
            <p:nvPr/>
          </p:nvSpPr>
          <p:spPr bwMode="auto">
            <a:xfrm>
              <a:off x="5031" y="29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62" name="Rectangle 34"/>
            <p:cNvSpPr>
              <a:spLocks noChangeArrowheads="1"/>
            </p:cNvSpPr>
            <p:nvPr/>
          </p:nvSpPr>
          <p:spPr bwMode="auto">
            <a:xfrm>
              <a:off x="5115" y="2312"/>
              <a:ext cx="42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KUTOKA</a:t>
              </a:r>
            </a:p>
          </p:txBody>
        </p:sp>
      </p:grpSp>
      <p:sp>
        <p:nvSpPr>
          <p:cNvPr id="99365" name="Text Box 37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99369" name="Rectangle 4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30</a:t>
            </a:r>
          </a:p>
        </p:txBody>
      </p:sp>
      <p:sp>
        <p:nvSpPr>
          <p:cNvPr id="99370" name="Text Box 42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26-29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9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9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9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9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8" grpId="0" autoUpdateAnimBg="0"/>
      <p:bldP spid="99339" grpId="0" autoUpdateAnimBg="0"/>
      <p:bldP spid="99340" grpId="0" animBg="1"/>
      <p:bldP spid="9934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730" name="Group 2"/>
          <p:cNvGrpSpPr>
            <a:grpSpLocks/>
          </p:cNvGrpSpPr>
          <p:nvPr/>
        </p:nvGrpSpPr>
        <p:grpSpPr bwMode="auto">
          <a:xfrm>
            <a:off x="4130675" y="615950"/>
            <a:ext cx="1681163" cy="4981575"/>
            <a:chOff x="2602" y="344"/>
            <a:chExt cx="671" cy="3182"/>
          </a:xfrm>
        </p:grpSpPr>
        <p:sp>
          <p:nvSpPr>
            <p:cNvPr id="585731" name="Freeform 3"/>
            <p:cNvSpPr>
              <a:spLocks/>
            </p:cNvSpPr>
            <p:nvPr/>
          </p:nvSpPr>
          <p:spPr bwMode="auto">
            <a:xfrm>
              <a:off x="3113" y="135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5732" name="AutoShape 4"/>
            <p:cNvSpPr>
              <a:spLocks noChangeArrowheads="1"/>
            </p:cNvSpPr>
            <p:nvPr/>
          </p:nvSpPr>
          <p:spPr bwMode="auto">
            <a:xfrm>
              <a:off x="2665" y="1290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33" name="Rectangle 5"/>
            <p:cNvSpPr>
              <a:spLocks noChangeArrowheads="1"/>
            </p:cNvSpPr>
            <p:nvPr/>
          </p:nvSpPr>
          <p:spPr bwMode="auto">
            <a:xfrm>
              <a:off x="2664" y="1389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34" name="Freeform 6"/>
            <p:cNvSpPr>
              <a:spLocks/>
            </p:cNvSpPr>
            <p:nvPr/>
          </p:nvSpPr>
          <p:spPr bwMode="auto">
            <a:xfrm>
              <a:off x="3039" y="224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5735" name="Rectangle 7"/>
            <p:cNvSpPr>
              <a:spLocks noChangeArrowheads="1"/>
            </p:cNvSpPr>
            <p:nvPr/>
          </p:nvSpPr>
          <p:spPr bwMode="auto">
            <a:xfrm>
              <a:off x="2775" y="2456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36" name="Freeform 8"/>
            <p:cNvSpPr>
              <a:spLocks/>
            </p:cNvSpPr>
            <p:nvPr/>
          </p:nvSpPr>
          <p:spPr bwMode="auto">
            <a:xfrm>
              <a:off x="3036" y="2223"/>
              <a:ext cx="148" cy="76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5737" name="AutoShape 9"/>
            <p:cNvSpPr>
              <a:spLocks noChangeArrowheads="1"/>
            </p:cNvSpPr>
            <p:nvPr/>
          </p:nvSpPr>
          <p:spPr bwMode="auto">
            <a:xfrm>
              <a:off x="2672" y="2169"/>
              <a:ext cx="460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38" name="Rectangle 10"/>
            <p:cNvSpPr>
              <a:spLocks noChangeArrowheads="1"/>
            </p:cNvSpPr>
            <p:nvPr/>
          </p:nvSpPr>
          <p:spPr bwMode="auto">
            <a:xfrm>
              <a:off x="2673" y="2262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39" name="Rectangle 11"/>
            <p:cNvSpPr>
              <a:spLocks noChangeArrowheads="1"/>
            </p:cNvSpPr>
            <p:nvPr/>
          </p:nvSpPr>
          <p:spPr bwMode="auto">
            <a:xfrm>
              <a:off x="2743" y="2425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40" name="AutoShape 12"/>
            <p:cNvSpPr>
              <a:spLocks noChangeArrowheads="1"/>
            </p:cNvSpPr>
            <p:nvPr/>
          </p:nvSpPr>
          <p:spPr bwMode="auto">
            <a:xfrm>
              <a:off x="2639" y="355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41" name="Rectangle 13"/>
            <p:cNvSpPr>
              <a:spLocks noChangeArrowheads="1"/>
            </p:cNvSpPr>
            <p:nvPr/>
          </p:nvSpPr>
          <p:spPr bwMode="auto">
            <a:xfrm>
              <a:off x="2638" y="471"/>
              <a:ext cx="600" cy="7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42" name="AutoShape 14"/>
            <p:cNvSpPr>
              <a:spLocks noChangeArrowheads="1"/>
            </p:cNvSpPr>
            <p:nvPr/>
          </p:nvSpPr>
          <p:spPr bwMode="auto">
            <a:xfrm>
              <a:off x="2649" y="369"/>
              <a:ext cx="438" cy="6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43" name="AutoShape 15"/>
            <p:cNvSpPr>
              <a:spLocks noChangeArrowheads="1"/>
            </p:cNvSpPr>
            <p:nvPr/>
          </p:nvSpPr>
          <p:spPr bwMode="auto">
            <a:xfrm>
              <a:off x="2675" y="1306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44" name="AutoShape 16"/>
            <p:cNvSpPr>
              <a:spLocks noChangeArrowheads="1"/>
            </p:cNvSpPr>
            <p:nvPr/>
          </p:nvSpPr>
          <p:spPr bwMode="auto">
            <a:xfrm>
              <a:off x="2686" y="2189"/>
              <a:ext cx="434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45" name="Rectangle 17"/>
            <p:cNvSpPr>
              <a:spLocks noChangeArrowheads="1"/>
            </p:cNvSpPr>
            <p:nvPr/>
          </p:nvSpPr>
          <p:spPr bwMode="auto">
            <a:xfrm>
              <a:off x="2815" y="3288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46" name="Rectangle 18"/>
            <p:cNvSpPr>
              <a:spLocks noChangeArrowheads="1"/>
            </p:cNvSpPr>
            <p:nvPr/>
          </p:nvSpPr>
          <p:spPr bwMode="auto">
            <a:xfrm>
              <a:off x="2780" y="3258"/>
              <a:ext cx="118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40</a:t>
              </a:r>
            </a:p>
          </p:txBody>
        </p:sp>
        <p:sp>
          <p:nvSpPr>
            <p:cNvPr id="585747" name="AutoShape 19"/>
            <p:cNvSpPr>
              <a:spLocks noChangeArrowheads="1"/>
            </p:cNvSpPr>
            <p:nvPr/>
          </p:nvSpPr>
          <p:spPr bwMode="auto">
            <a:xfrm>
              <a:off x="2672" y="2692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48" name="Rectangle 20"/>
            <p:cNvSpPr>
              <a:spLocks noChangeArrowheads="1"/>
            </p:cNvSpPr>
            <p:nvPr/>
          </p:nvSpPr>
          <p:spPr bwMode="auto">
            <a:xfrm>
              <a:off x="2671" y="2792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49" name="AutoShape 21"/>
            <p:cNvSpPr>
              <a:spLocks noChangeArrowheads="1"/>
            </p:cNvSpPr>
            <p:nvPr/>
          </p:nvSpPr>
          <p:spPr bwMode="auto">
            <a:xfrm>
              <a:off x="2684" y="2710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50" name="Line 22"/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51" name="Line 23"/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52" name="Line 24"/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53" name="Line 25"/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54" name="Line 26"/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55" name="Line 27"/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56" name="Rectangle 28"/>
            <p:cNvSpPr>
              <a:spLocks noChangeArrowheads="1"/>
            </p:cNvSpPr>
            <p:nvPr/>
          </p:nvSpPr>
          <p:spPr bwMode="auto">
            <a:xfrm>
              <a:off x="2741" y="538"/>
              <a:ext cx="369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DHAMBI YA 1</a:t>
              </a:r>
            </a:p>
          </p:txBody>
        </p:sp>
        <p:sp>
          <p:nvSpPr>
            <p:cNvPr id="585757" name="Rectangle 29"/>
            <p:cNvSpPr>
              <a:spLocks noChangeArrowheads="1"/>
            </p:cNvSpPr>
            <p:nvPr/>
          </p:nvSpPr>
          <p:spPr bwMode="auto">
            <a:xfrm>
              <a:off x="2690" y="634"/>
              <a:ext cx="311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INJILI YA 1</a:t>
              </a:r>
            </a:p>
          </p:txBody>
        </p:sp>
        <p:sp>
          <p:nvSpPr>
            <p:cNvPr id="585758" name="Rectangle 30"/>
            <p:cNvSpPr>
              <a:spLocks noChangeArrowheads="1"/>
            </p:cNvSpPr>
            <p:nvPr/>
          </p:nvSpPr>
          <p:spPr bwMode="auto">
            <a:xfrm>
              <a:off x="2695" y="738"/>
              <a:ext cx="308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JAMII YA 1</a:t>
              </a:r>
            </a:p>
          </p:txBody>
        </p:sp>
        <p:sp>
          <p:nvSpPr>
            <p:cNvPr id="585759" name="Rectangle 31"/>
            <p:cNvSpPr>
              <a:spLocks noChangeArrowheads="1"/>
            </p:cNvSpPr>
            <p:nvPr/>
          </p:nvSpPr>
          <p:spPr bwMode="auto">
            <a:xfrm>
              <a:off x="2690" y="842"/>
              <a:ext cx="349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MAUAJI YA1</a:t>
              </a:r>
            </a:p>
          </p:txBody>
        </p:sp>
        <p:sp>
          <p:nvSpPr>
            <p:cNvPr id="585760" name="Rectangle 32"/>
            <p:cNvSpPr>
              <a:spLocks noChangeArrowheads="1"/>
            </p:cNvSpPr>
            <p:nvPr/>
          </p:nvSpPr>
          <p:spPr bwMode="auto">
            <a:xfrm>
              <a:off x="2627" y="938"/>
              <a:ext cx="515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GARIKA NA UPINDE</a:t>
              </a:r>
            </a:p>
          </p:txBody>
        </p:sp>
        <p:sp>
          <p:nvSpPr>
            <p:cNvPr id="585761" name="Rectangle 33"/>
            <p:cNvSpPr>
              <a:spLocks noChangeArrowheads="1"/>
            </p:cNvSpPr>
            <p:nvPr/>
          </p:nvSpPr>
          <p:spPr bwMode="auto">
            <a:xfrm>
              <a:off x="2781" y="1042"/>
              <a:ext cx="242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MNARA</a:t>
              </a:r>
            </a:p>
          </p:txBody>
        </p:sp>
        <p:sp>
          <p:nvSpPr>
            <p:cNvPr id="585762" name="Rectangle 34"/>
            <p:cNvSpPr>
              <a:spLocks noChangeArrowheads="1"/>
            </p:cNvSpPr>
            <p:nvPr/>
          </p:nvSpPr>
          <p:spPr bwMode="auto">
            <a:xfrm>
              <a:off x="2607" y="344"/>
              <a:ext cx="252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UMBAJI</a:t>
              </a:r>
            </a:p>
          </p:txBody>
        </p:sp>
        <p:sp>
          <p:nvSpPr>
            <p:cNvPr id="585763" name="Rectangle 35"/>
            <p:cNvSpPr>
              <a:spLocks noChangeArrowheads="1"/>
            </p:cNvSpPr>
            <p:nvPr/>
          </p:nvSpPr>
          <p:spPr bwMode="auto">
            <a:xfrm>
              <a:off x="2602" y="458"/>
              <a:ext cx="451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MME NA MKE WA 1</a:t>
              </a:r>
            </a:p>
          </p:txBody>
        </p:sp>
        <p:sp>
          <p:nvSpPr>
            <p:cNvPr id="585764" name="Line 36"/>
            <p:cNvSpPr>
              <a:spLocks noChangeShapeType="1"/>
            </p:cNvSpPr>
            <p:nvPr/>
          </p:nvSpPr>
          <p:spPr bwMode="auto">
            <a:xfrm>
              <a:off x="2703" y="164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65" name="Line 37"/>
            <p:cNvSpPr>
              <a:spLocks noChangeShapeType="1"/>
            </p:cNvSpPr>
            <p:nvPr/>
          </p:nvSpPr>
          <p:spPr bwMode="auto">
            <a:xfrm>
              <a:off x="2703" y="177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66" name="Rectangle 38"/>
            <p:cNvSpPr>
              <a:spLocks noChangeArrowheads="1"/>
            </p:cNvSpPr>
            <p:nvPr/>
          </p:nvSpPr>
          <p:spPr bwMode="auto">
            <a:xfrm>
              <a:off x="2907" y="1670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67" name="Rectangle 39"/>
            <p:cNvSpPr>
              <a:spLocks noChangeArrowheads="1"/>
            </p:cNvSpPr>
            <p:nvPr/>
          </p:nvSpPr>
          <p:spPr bwMode="auto">
            <a:xfrm>
              <a:off x="2749" y="1531"/>
              <a:ext cx="236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N- M-B</a:t>
              </a:r>
            </a:p>
          </p:txBody>
        </p:sp>
        <p:sp>
          <p:nvSpPr>
            <p:cNvPr id="585768" name="Rectangle 40"/>
            <p:cNvSpPr>
              <a:spLocks noChangeArrowheads="1"/>
            </p:cNvSpPr>
            <p:nvPr/>
          </p:nvSpPr>
          <p:spPr bwMode="auto">
            <a:xfrm>
              <a:off x="2812" y="1771"/>
              <a:ext cx="179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J - E</a:t>
              </a:r>
            </a:p>
          </p:txBody>
        </p:sp>
        <p:sp>
          <p:nvSpPr>
            <p:cNvPr id="585769" name="Rectangle 41"/>
            <p:cNvSpPr>
              <a:spLocks noChangeArrowheads="1"/>
            </p:cNvSpPr>
            <p:nvPr/>
          </p:nvSpPr>
          <p:spPr bwMode="auto">
            <a:xfrm>
              <a:off x="2846" y="1891"/>
              <a:ext cx="128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12</a:t>
              </a:r>
            </a:p>
          </p:txBody>
        </p:sp>
        <p:sp>
          <p:nvSpPr>
            <p:cNvPr id="585770" name="Rectangle 42"/>
            <p:cNvSpPr>
              <a:spLocks noChangeArrowheads="1"/>
            </p:cNvSpPr>
            <p:nvPr/>
          </p:nvSpPr>
          <p:spPr bwMode="auto">
            <a:xfrm>
              <a:off x="2742" y="1414"/>
              <a:ext cx="230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MWITO</a:t>
              </a:r>
            </a:p>
          </p:txBody>
        </p:sp>
        <p:sp>
          <p:nvSpPr>
            <p:cNvPr id="585771" name="Rectangle 43"/>
            <p:cNvSpPr>
              <a:spLocks noChangeArrowheads="1"/>
            </p:cNvSpPr>
            <p:nvPr/>
          </p:nvSpPr>
          <p:spPr bwMode="auto">
            <a:xfrm>
              <a:off x="2634" y="1274"/>
              <a:ext cx="315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IBRAHIMU</a:t>
              </a:r>
            </a:p>
          </p:txBody>
        </p:sp>
        <p:sp>
          <p:nvSpPr>
            <p:cNvPr id="585772" name="Rectangle 44"/>
            <p:cNvSpPr>
              <a:spLocks noChangeArrowheads="1"/>
            </p:cNvSpPr>
            <p:nvPr/>
          </p:nvSpPr>
          <p:spPr bwMode="auto">
            <a:xfrm>
              <a:off x="2834" y="1653"/>
              <a:ext cx="145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I - I</a:t>
              </a:r>
            </a:p>
          </p:txBody>
        </p:sp>
        <p:sp>
          <p:nvSpPr>
            <p:cNvPr id="585773" name="Line 45"/>
            <p:cNvSpPr>
              <a:spLocks noChangeShapeType="1"/>
            </p:cNvSpPr>
            <p:nvPr/>
          </p:nvSpPr>
          <p:spPr bwMode="auto">
            <a:xfrm>
              <a:off x="2701" y="241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74" name="Line 46"/>
            <p:cNvSpPr>
              <a:spLocks noChangeShapeType="1"/>
            </p:cNvSpPr>
            <p:nvPr/>
          </p:nvSpPr>
          <p:spPr bwMode="auto">
            <a:xfrm>
              <a:off x="2699" y="252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75" name="Rectangle 47"/>
            <p:cNvSpPr>
              <a:spLocks noChangeArrowheads="1"/>
            </p:cNvSpPr>
            <p:nvPr/>
          </p:nvSpPr>
          <p:spPr bwMode="auto">
            <a:xfrm>
              <a:off x="2694" y="2152"/>
              <a:ext cx="257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YUSUFU</a:t>
              </a:r>
            </a:p>
          </p:txBody>
        </p:sp>
        <p:sp>
          <p:nvSpPr>
            <p:cNvPr id="585776" name="Rectangle 48"/>
            <p:cNvSpPr>
              <a:spLocks noChangeArrowheads="1"/>
            </p:cNvSpPr>
            <p:nvPr/>
          </p:nvSpPr>
          <p:spPr bwMode="auto">
            <a:xfrm>
              <a:off x="2724" y="2301"/>
              <a:ext cx="318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   UTUMWA</a:t>
              </a:r>
            </a:p>
          </p:txBody>
        </p:sp>
        <p:sp>
          <p:nvSpPr>
            <p:cNvPr id="585777" name="Rectangle 49"/>
            <p:cNvSpPr>
              <a:spLocks noChangeArrowheads="1"/>
            </p:cNvSpPr>
            <p:nvPr/>
          </p:nvSpPr>
          <p:spPr bwMode="auto">
            <a:xfrm>
              <a:off x="2856" y="2420"/>
              <a:ext cx="149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430</a:t>
              </a:r>
            </a:p>
          </p:txBody>
        </p:sp>
        <p:sp>
          <p:nvSpPr>
            <p:cNvPr id="585778" name="Line 50"/>
            <p:cNvSpPr>
              <a:spLocks noChangeShapeType="1"/>
            </p:cNvSpPr>
            <p:nvPr/>
          </p:nvSpPr>
          <p:spPr bwMode="auto">
            <a:xfrm>
              <a:off x="2699" y="152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79" name="Line 51"/>
            <p:cNvSpPr>
              <a:spLocks noChangeShapeType="1"/>
            </p:cNvSpPr>
            <p:nvPr/>
          </p:nvSpPr>
          <p:spPr bwMode="auto">
            <a:xfrm>
              <a:off x="2699" y="1886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80" name="Line 52"/>
            <p:cNvSpPr>
              <a:spLocks noChangeShapeType="1"/>
            </p:cNvSpPr>
            <p:nvPr/>
          </p:nvSpPr>
          <p:spPr bwMode="auto">
            <a:xfrm>
              <a:off x="2699" y="201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81" name="Line 53"/>
            <p:cNvSpPr>
              <a:spLocks noChangeShapeType="1"/>
            </p:cNvSpPr>
            <p:nvPr/>
          </p:nvSpPr>
          <p:spPr bwMode="auto">
            <a:xfrm>
              <a:off x="2699" y="293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82" name="Line 54"/>
            <p:cNvSpPr>
              <a:spLocks noChangeShapeType="1"/>
            </p:cNvSpPr>
            <p:nvPr/>
          </p:nvSpPr>
          <p:spPr bwMode="auto">
            <a:xfrm>
              <a:off x="2699" y="304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83" name="Line 55"/>
            <p:cNvSpPr>
              <a:spLocks noChangeShapeType="1"/>
            </p:cNvSpPr>
            <p:nvPr/>
          </p:nvSpPr>
          <p:spPr bwMode="auto">
            <a:xfrm>
              <a:off x="2699" y="315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84" name="Line 56"/>
            <p:cNvSpPr>
              <a:spLocks noChangeShapeType="1"/>
            </p:cNvSpPr>
            <p:nvPr/>
          </p:nvSpPr>
          <p:spPr bwMode="auto">
            <a:xfrm>
              <a:off x="2699" y="326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85" name="Line 57"/>
            <p:cNvSpPr>
              <a:spLocks noChangeShapeType="1"/>
            </p:cNvSpPr>
            <p:nvPr/>
          </p:nvSpPr>
          <p:spPr bwMode="auto">
            <a:xfrm>
              <a:off x="2707" y="338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86" name="Rectangle 58"/>
            <p:cNvSpPr>
              <a:spLocks noChangeArrowheads="1"/>
            </p:cNvSpPr>
            <p:nvPr/>
          </p:nvSpPr>
          <p:spPr bwMode="auto">
            <a:xfrm>
              <a:off x="2708" y="2674"/>
              <a:ext cx="206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MUSA</a:t>
              </a:r>
            </a:p>
          </p:txBody>
        </p:sp>
        <p:sp>
          <p:nvSpPr>
            <p:cNvPr id="585787" name="Rectangle 59"/>
            <p:cNvSpPr>
              <a:spLocks noChangeArrowheads="1"/>
            </p:cNvSpPr>
            <p:nvPr/>
          </p:nvSpPr>
          <p:spPr bwMode="auto">
            <a:xfrm>
              <a:off x="2802" y="2934"/>
              <a:ext cx="182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Sinai</a:t>
              </a:r>
            </a:p>
          </p:txBody>
        </p:sp>
        <p:sp>
          <p:nvSpPr>
            <p:cNvPr id="585788" name="Rectangle 60"/>
            <p:cNvSpPr>
              <a:spLocks noChangeArrowheads="1"/>
            </p:cNvSpPr>
            <p:nvPr/>
          </p:nvSpPr>
          <p:spPr bwMode="auto">
            <a:xfrm>
              <a:off x="2751" y="3050"/>
              <a:ext cx="181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K-U-I</a:t>
              </a:r>
            </a:p>
          </p:txBody>
        </p:sp>
        <p:sp>
          <p:nvSpPr>
            <p:cNvPr id="585789" name="Rectangle 61"/>
            <p:cNvSpPr>
              <a:spLocks noChangeArrowheads="1"/>
            </p:cNvSpPr>
            <p:nvPr/>
          </p:nvSpPr>
          <p:spPr bwMode="auto">
            <a:xfrm>
              <a:off x="2648" y="3158"/>
              <a:ext cx="405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Kadesh Barnea</a:t>
              </a:r>
            </a:p>
          </p:txBody>
        </p:sp>
        <p:sp>
          <p:nvSpPr>
            <p:cNvPr id="585790" name="Rectangle 62"/>
            <p:cNvSpPr>
              <a:spLocks noChangeArrowheads="1"/>
            </p:cNvSpPr>
            <p:nvPr/>
          </p:nvSpPr>
          <p:spPr bwMode="auto">
            <a:xfrm>
              <a:off x="2872" y="3274"/>
              <a:ext cx="123" cy="1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40</a:t>
              </a:r>
            </a:p>
          </p:txBody>
        </p:sp>
        <p:sp>
          <p:nvSpPr>
            <p:cNvPr id="585791" name="Rectangle 63"/>
            <p:cNvSpPr>
              <a:spLocks noChangeArrowheads="1"/>
            </p:cNvSpPr>
            <p:nvPr/>
          </p:nvSpPr>
          <p:spPr bwMode="auto">
            <a:xfrm>
              <a:off x="2724" y="3382"/>
              <a:ext cx="305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HOTUBA 5</a:t>
              </a:r>
            </a:p>
          </p:txBody>
        </p:sp>
        <p:sp>
          <p:nvSpPr>
            <p:cNvPr id="585792" name="Line 64"/>
            <p:cNvSpPr>
              <a:spLocks noChangeShapeType="1"/>
            </p:cNvSpPr>
            <p:nvPr/>
          </p:nvSpPr>
          <p:spPr bwMode="auto">
            <a:xfrm>
              <a:off x="2695" y="34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93" name="Rectangle 65"/>
            <p:cNvSpPr>
              <a:spLocks noChangeArrowheads="1"/>
            </p:cNvSpPr>
            <p:nvPr/>
          </p:nvSpPr>
          <p:spPr bwMode="auto">
            <a:xfrm>
              <a:off x="2779" y="2826"/>
              <a:ext cx="267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KUTOKA</a:t>
              </a:r>
            </a:p>
          </p:txBody>
        </p:sp>
        <p:sp>
          <p:nvSpPr>
            <p:cNvPr id="585794" name="Line 66"/>
            <p:cNvSpPr>
              <a:spLocks noChangeShapeType="1"/>
            </p:cNvSpPr>
            <p:nvPr/>
          </p:nvSpPr>
          <p:spPr bwMode="auto">
            <a:xfrm>
              <a:off x="2667" y="5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85795" name="AutoShape 67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796" name="Freeform 68"/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797" name="Freeform 69"/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798" name="Freeform 70"/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799" name="Freeform 71"/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00" name="Freeform 72"/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01" name="Freeform 73"/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02" name="Freeform 74"/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03" name="Freeform 75"/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04" name="Freeform 76"/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05" name="Freeform 77"/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06" name="Freeform 78"/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07" name="Freeform 79"/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08" name="Freeform 80"/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09" name="Freeform 81"/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10" name="Freeform 82"/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11" name="Freeform 83"/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12" name="Freeform 84"/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13" name="Freeform 85"/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14" name="Freeform 86"/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15" name="Freeform 87"/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16" name="Freeform 88"/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17" name="Freeform 89"/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18" name="Freeform 90"/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19" name="Freeform 91"/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20" name="Freeform 92"/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21" name="Freeform 93"/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22" name="Freeform 94"/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23" name="Freeform 95"/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24" name="Freeform 96"/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25" name="Freeform 97"/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26" name="Freeform 98"/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27" name="Freeform 99"/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28" name="Freeform 100"/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29" name="Freeform 101"/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30" name="Freeform 102"/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31" name="Freeform 103"/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32" name="Freeform 104"/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33" name="Freeform 105"/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34" name="Freeform 106"/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35" name="Freeform 107"/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36" name="Freeform 108"/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37" name="Freeform 109"/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38" name="Freeform 110"/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42" name="Freeform 114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85843" name="Picture 11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965200"/>
            <a:ext cx="342900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85844" name="Freeform 116"/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45" name="Freeform 117"/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46" name="Freeform 118"/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47" name="Freeform 119"/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48" name="Freeform 120"/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49" name="Freeform 121"/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50" name="Freeform 122"/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51" name="Freeform 123"/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52" name="Freeform 124"/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53" name="Freeform 125"/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54" name="Freeform 126"/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55" name="Freeform 127"/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56" name="Freeform 128"/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57" name="Freeform 129"/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58" name="Freeform 130"/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59" name="Freeform 131"/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60" name="Freeform 132"/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61" name="Freeform 133"/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62" name="Freeform 134"/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63" name="Freeform 135"/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64" name="Freeform 136"/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65" name="Freeform 137"/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66" name="Freeform 138"/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67" name="Freeform 139"/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68" name="Freeform 140"/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69" name="Freeform 141"/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70" name="Freeform 142"/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71" name="Freeform 143"/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72" name="Freeform 144"/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73" name="Freeform 145"/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74" name="Freeform 146"/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75" name="Freeform 147"/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76" name="Freeform 148"/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77" name="Freeform 149"/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78" name="Freeform 150"/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79" name="Freeform 151"/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80" name="Freeform 152"/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81" name="Freeform 153"/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82" name="Freeform 154"/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83" name="Freeform 155"/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84" name="Freeform 156"/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85" name="Freeform 157"/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86" name="Freeform 158"/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87" name="Freeform 159"/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88" name="Freeform 160"/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89" name="Freeform 161"/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90" name="Freeform 162"/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91" name="Freeform 163"/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85892" name="Picture 16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85893" name="Line 165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894" name="Freeform 166"/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95" name="Rectangle 167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585896" name="Rectangle 168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897" name="Rectangle 169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898" name="Rectangle 170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899" name="Rectangle 171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00" name="Rectangle 172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01" name="Rectangle 173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Times" charset="0"/>
              </a:rPr>
              <a:t>S</a:t>
            </a:r>
          </a:p>
        </p:txBody>
      </p:sp>
      <p:sp>
        <p:nvSpPr>
          <p:cNvPr id="585902" name="Rectangle 174"/>
          <p:cNvSpPr>
            <a:spLocks noChangeArrowheads="1"/>
          </p:cNvSpPr>
          <p:nvPr/>
        </p:nvSpPr>
        <p:spPr bwMode="auto">
          <a:xfrm>
            <a:off x="992188" y="2355850"/>
            <a:ext cx="25114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5400" b="0">
                <a:solidFill>
                  <a:srgbClr val="FAFD00"/>
                </a:solidFill>
                <a:latin typeface="Times" charset="0"/>
              </a:rPr>
              <a:t>U7 K Y</a:t>
            </a:r>
          </a:p>
        </p:txBody>
      </p:sp>
      <p:sp>
        <p:nvSpPr>
          <p:cNvPr id="585903" name="Rectangle 175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8800" b="0">
                <a:solidFill>
                  <a:schemeClr val="tx2"/>
                </a:solidFill>
                <a:latin typeface="Times" charset="0"/>
              </a:rPr>
              <a:t>7</a:t>
            </a:r>
          </a:p>
        </p:txBody>
      </p:sp>
      <p:sp>
        <p:nvSpPr>
          <p:cNvPr id="585904" name="Rectangle 176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5400" b="0">
                <a:solidFill>
                  <a:srgbClr val="00FF00"/>
                </a:solidFill>
                <a:latin typeface="Times" charset="0"/>
              </a:rPr>
              <a:t>7 = 4 + 3 </a:t>
            </a:r>
          </a:p>
        </p:txBody>
      </p:sp>
      <p:sp>
        <p:nvSpPr>
          <p:cNvPr id="585905" name="Line 177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06" name="Rectangle 178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07" name="Line 179"/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08" name="Rectangle 180"/>
          <p:cNvSpPr>
            <a:spLocks noChangeArrowheads="1"/>
          </p:cNvSpPr>
          <p:nvPr/>
        </p:nvSpPr>
        <p:spPr bwMode="auto">
          <a:xfrm>
            <a:off x="5930900" y="1497013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09" name="Text Box 181"/>
          <p:cNvSpPr txBox="1">
            <a:spLocks noChangeArrowheads="1"/>
          </p:cNvSpPr>
          <p:nvPr/>
        </p:nvSpPr>
        <p:spPr bwMode="auto">
          <a:xfrm rot="-5400000">
            <a:off x="4984750" y="2573338"/>
            <a:ext cx="2427288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800">
                <a:solidFill>
                  <a:srgbClr val="EEFF4B"/>
                </a:solidFill>
                <a:latin typeface="Times" charset="0"/>
              </a:rPr>
              <a:t>JAMII 3</a:t>
            </a:r>
          </a:p>
        </p:txBody>
      </p:sp>
      <p:sp>
        <p:nvSpPr>
          <p:cNvPr id="585910" name="Rectangle 182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11" name="Rectangle 183"/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12" name="Text Box 184"/>
          <p:cNvSpPr txBox="1">
            <a:spLocks noChangeArrowheads="1"/>
          </p:cNvSpPr>
          <p:nvPr/>
        </p:nvSpPr>
        <p:spPr bwMode="auto">
          <a:xfrm rot="-5385664">
            <a:off x="6037263" y="4411663"/>
            <a:ext cx="354012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800">
                <a:solidFill>
                  <a:srgbClr val="EEFF4B"/>
                </a:solidFill>
                <a:latin typeface="Times" charset="0"/>
              </a:rPr>
              <a:t>S</a:t>
            </a:r>
          </a:p>
        </p:txBody>
      </p:sp>
      <p:sp>
        <p:nvSpPr>
          <p:cNvPr id="585913" name="Text Box 185"/>
          <p:cNvSpPr txBox="1">
            <a:spLocks noChangeArrowheads="1"/>
          </p:cNvSpPr>
          <p:nvPr/>
        </p:nvSpPr>
        <p:spPr bwMode="auto">
          <a:xfrm rot="-5400000">
            <a:off x="6016626" y="5424487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800">
                <a:solidFill>
                  <a:srgbClr val="EEFF4B"/>
                </a:solidFill>
                <a:latin typeface="Times" charset="0"/>
              </a:rPr>
              <a:t>Y</a:t>
            </a:r>
          </a:p>
        </p:txBody>
      </p:sp>
      <p:sp>
        <p:nvSpPr>
          <p:cNvPr id="585914" name="Rectangle 186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15" name="Text Box 187"/>
          <p:cNvSpPr txBox="1">
            <a:spLocks noChangeArrowheads="1"/>
          </p:cNvSpPr>
          <p:nvPr/>
        </p:nvSpPr>
        <p:spPr bwMode="auto">
          <a:xfrm rot="-5388536">
            <a:off x="2816226" y="3871912"/>
            <a:ext cx="1966912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800">
                <a:solidFill>
                  <a:srgbClr val="EEFF4B"/>
                </a:solidFill>
                <a:latin typeface="Times" charset="0"/>
              </a:rPr>
              <a:t>WATU 4</a:t>
            </a:r>
          </a:p>
        </p:txBody>
      </p:sp>
      <p:sp>
        <p:nvSpPr>
          <p:cNvPr id="585916" name="Rectangle 188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17" name="Rectangle 189"/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18" name="Rectangle 190"/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707C77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19" name="Rectangle 191"/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20" name="Text Box 192"/>
          <p:cNvSpPr txBox="1">
            <a:spLocks noChangeArrowheads="1"/>
          </p:cNvSpPr>
          <p:nvPr/>
        </p:nvSpPr>
        <p:spPr bwMode="auto">
          <a:xfrm rot="-5400000">
            <a:off x="3540126" y="1027112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800">
                <a:solidFill>
                  <a:srgbClr val="EEFF4B"/>
                </a:solidFill>
                <a:latin typeface="Times" charset="0"/>
              </a:rPr>
              <a:t>U</a:t>
            </a:r>
          </a:p>
        </p:txBody>
      </p:sp>
      <p:sp>
        <p:nvSpPr>
          <p:cNvPr id="585921" name="Freeform 193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922" name="Freeform 194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923" name="Rectangle 195"/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24" name="AutoShape 196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25" name="Freeform 197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926" name="AutoShape 198"/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27" name="Rectangle 199"/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28" name="AutoShape 200"/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29" name="Rectangle 201"/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30" name="AutoShape 202"/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85931" name="Group 203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585932" name="AutoShape 204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933" name="Rectangle 205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934" name="AutoShape 206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85935" name="Freeform 207"/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936" name="AutoShape 208"/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37" name="Rectangle 209"/>
          <p:cNvSpPr>
            <a:spLocks noChangeArrowheads="1"/>
          </p:cNvSpPr>
          <p:nvPr/>
        </p:nvSpPr>
        <p:spPr bwMode="auto">
          <a:xfrm>
            <a:off x="7269163" y="4330700"/>
            <a:ext cx="7286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rgbClr val="FFFF00"/>
                </a:solidFill>
                <a:latin typeface="Times" charset="0"/>
              </a:rPr>
              <a:t>(500 B.C.)</a:t>
            </a:r>
          </a:p>
        </p:txBody>
      </p:sp>
      <p:sp>
        <p:nvSpPr>
          <p:cNvPr id="585938" name="Rectangle 210"/>
          <p:cNvSpPr>
            <a:spLocks noChangeArrowheads="1"/>
          </p:cNvSpPr>
          <p:nvPr/>
        </p:nvSpPr>
        <p:spPr bwMode="auto">
          <a:xfrm>
            <a:off x="7262813" y="12192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rgbClr val="FFFF00"/>
                </a:solidFill>
                <a:latin typeface="Times" charset="0"/>
              </a:rPr>
              <a:t>(1000 B.C.)</a:t>
            </a:r>
          </a:p>
        </p:txBody>
      </p:sp>
      <p:sp>
        <p:nvSpPr>
          <p:cNvPr id="585939" name="Line 211"/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40" name="Line 212"/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41" name="Line 213"/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42" name="Line 214"/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43" name="Line 215"/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44" name="Line 216"/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45" name="Line 217"/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46" name="Line 218"/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47" name="Line 219"/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48" name="Line 220"/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49" name="Line 221"/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50" name="Line 222"/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51" name="Rectangle 223"/>
          <p:cNvSpPr>
            <a:spLocks noChangeArrowheads="1"/>
          </p:cNvSpPr>
          <p:nvPr/>
        </p:nvSpPr>
        <p:spPr bwMode="auto">
          <a:xfrm>
            <a:off x="6523038" y="3213100"/>
            <a:ext cx="6953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Chicago" charset="0"/>
              </a:rPr>
              <a:t>MATEKA</a:t>
            </a:r>
          </a:p>
        </p:txBody>
      </p:sp>
      <p:sp>
        <p:nvSpPr>
          <p:cNvPr id="585952" name="Line 224"/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53" name="Line 225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54" name="Line 226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55" name="Rectangle 227"/>
          <p:cNvSpPr>
            <a:spLocks noChangeArrowheads="1"/>
          </p:cNvSpPr>
          <p:nvPr/>
        </p:nvSpPr>
        <p:spPr bwMode="auto">
          <a:xfrm>
            <a:off x="6599238" y="4394200"/>
            <a:ext cx="733425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Chicago" charset="0"/>
              </a:rPr>
              <a:t>SILENCE</a:t>
            </a:r>
          </a:p>
        </p:txBody>
      </p:sp>
      <p:sp>
        <p:nvSpPr>
          <p:cNvPr id="585956" name="Line 228"/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57" name="Line 229"/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58" name="Rectangle 230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59" name="AutoShape 231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60" name="Rectangle 232"/>
          <p:cNvSpPr>
            <a:spLocks noChangeArrowheads="1"/>
          </p:cNvSpPr>
          <p:nvPr/>
        </p:nvSpPr>
        <p:spPr bwMode="auto">
          <a:xfrm>
            <a:off x="6610350" y="5102225"/>
            <a:ext cx="585788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Chicago" charset="0"/>
              </a:rPr>
              <a:t>YESU</a:t>
            </a:r>
          </a:p>
        </p:txBody>
      </p:sp>
      <p:sp>
        <p:nvSpPr>
          <p:cNvPr id="585961" name="Line 233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62" name="Line 234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63" name="Line 235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64" name="Line 236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65" name="Line 237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66" name="Line 238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67" name="AutoShape 239"/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68" name="Rectangle 240"/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69" name="AutoShape 241"/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70" name="Rectangle 242"/>
          <p:cNvSpPr>
            <a:spLocks noChangeArrowheads="1"/>
          </p:cNvSpPr>
          <p:nvPr/>
        </p:nvSpPr>
        <p:spPr bwMode="auto">
          <a:xfrm>
            <a:off x="6570663" y="561975"/>
            <a:ext cx="6826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Chicago" charset="0"/>
              </a:rPr>
              <a:t>KUTOTII</a:t>
            </a:r>
          </a:p>
        </p:txBody>
      </p:sp>
      <p:sp>
        <p:nvSpPr>
          <p:cNvPr id="585971" name="Line 243"/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72" name="Line 244"/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73" name="Rectangle 245"/>
          <p:cNvSpPr>
            <a:spLocks noChangeArrowheads="1"/>
          </p:cNvSpPr>
          <p:nvPr/>
        </p:nvSpPr>
        <p:spPr bwMode="auto">
          <a:xfrm>
            <a:off x="6580188" y="1266825"/>
            <a:ext cx="7461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Chicago" charset="0"/>
              </a:rPr>
              <a:t>UTUKUFU</a:t>
            </a:r>
          </a:p>
        </p:txBody>
      </p:sp>
      <p:sp>
        <p:nvSpPr>
          <p:cNvPr id="585974" name="Rectangle 246"/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75" name="AutoShape 247"/>
          <p:cNvSpPr>
            <a:spLocks noChangeArrowheads="1"/>
          </p:cNvSpPr>
          <p:nvPr/>
        </p:nvSpPr>
        <p:spPr bwMode="auto">
          <a:xfrm>
            <a:off x="4265613" y="5700713"/>
            <a:ext cx="701675" cy="3333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76" name="Rectangle 248"/>
          <p:cNvSpPr>
            <a:spLocks noChangeArrowheads="1"/>
          </p:cNvSpPr>
          <p:nvPr/>
        </p:nvSpPr>
        <p:spPr bwMode="auto">
          <a:xfrm>
            <a:off x="4281488" y="5635625"/>
            <a:ext cx="701675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Chicago" charset="0"/>
              </a:rPr>
              <a:t>JOSHUA</a:t>
            </a:r>
          </a:p>
        </p:txBody>
      </p:sp>
      <p:sp>
        <p:nvSpPr>
          <p:cNvPr id="585977" name="Line 249"/>
          <p:cNvSpPr>
            <a:spLocks noChangeShapeType="1"/>
          </p:cNvSpPr>
          <p:nvPr/>
        </p:nvSpPr>
        <p:spPr bwMode="auto">
          <a:xfrm>
            <a:off x="4302125" y="604520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78" name="Line 250"/>
          <p:cNvSpPr>
            <a:spLocks noChangeShapeType="1"/>
          </p:cNvSpPr>
          <p:nvPr/>
        </p:nvSpPr>
        <p:spPr bwMode="auto">
          <a:xfrm flipV="1">
            <a:off x="4305300" y="6229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79" name="Line 251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80" name="Rectangle 252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81" name="Rectangle 253"/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84" name="Text Box 256"/>
          <p:cNvSpPr txBox="1">
            <a:spLocks noChangeArrowheads="1"/>
          </p:cNvSpPr>
          <p:nvPr/>
        </p:nvSpPr>
        <p:spPr bwMode="auto">
          <a:xfrm>
            <a:off x="1778000" y="46038"/>
            <a:ext cx="2382838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</a:rPr>
              <a:t>MWAN. 1-Kum. 34</a:t>
            </a:r>
            <a:endParaRPr lang="en-US" sz="800" u="sng">
              <a:solidFill>
                <a:srgbClr val="000000"/>
              </a:solidFill>
              <a:latin typeface="Geneva" charset="0"/>
            </a:endParaRPr>
          </a:p>
        </p:txBody>
      </p:sp>
      <p:grpSp>
        <p:nvGrpSpPr>
          <p:cNvPr id="585985" name="Group 257"/>
          <p:cNvGrpSpPr>
            <a:grpSpLocks/>
          </p:cNvGrpSpPr>
          <p:nvPr/>
        </p:nvGrpSpPr>
        <p:grpSpPr bwMode="auto">
          <a:xfrm>
            <a:off x="7912100" y="3429000"/>
            <a:ext cx="1012825" cy="1349375"/>
            <a:chOff x="4984" y="2160"/>
            <a:chExt cx="638" cy="850"/>
          </a:xfrm>
        </p:grpSpPr>
        <p:sp>
          <p:nvSpPr>
            <p:cNvPr id="585986" name="Rectangle 258"/>
            <p:cNvSpPr>
              <a:spLocks noChangeArrowheads="1"/>
            </p:cNvSpPr>
            <p:nvPr/>
          </p:nvSpPr>
          <p:spPr bwMode="auto">
            <a:xfrm>
              <a:off x="5151" y="277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987" name="Rectangle 259"/>
            <p:cNvSpPr>
              <a:spLocks noChangeArrowheads="1"/>
            </p:cNvSpPr>
            <p:nvPr/>
          </p:nvSpPr>
          <p:spPr bwMode="auto">
            <a:xfrm>
              <a:off x="5116" y="2744"/>
              <a:ext cx="1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40</a:t>
              </a:r>
            </a:p>
          </p:txBody>
        </p:sp>
        <p:sp>
          <p:nvSpPr>
            <p:cNvPr id="585988" name="AutoShape 260"/>
            <p:cNvSpPr>
              <a:spLocks noChangeArrowheads="1"/>
            </p:cNvSpPr>
            <p:nvPr/>
          </p:nvSpPr>
          <p:spPr bwMode="auto">
            <a:xfrm>
              <a:off x="5008" y="217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989" name="Rectangle 261"/>
            <p:cNvSpPr>
              <a:spLocks noChangeArrowheads="1"/>
            </p:cNvSpPr>
            <p:nvPr/>
          </p:nvSpPr>
          <p:spPr bwMode="auto">
            <a:xfrm>
              <a:off x="5007" y="227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990" name="AutoShape 262"/>
            <p:cNvSpPr>
              <a:spLocks noChangeArrowheads="1"/>
            </p:cNvSpPr>
            <p:nvPr/>
          </p:nvSpPr>
          <p:spPr bwMode="auto">
            <a:xfrm>
              <a:off x="5020" y="219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991" name="Line 263"/>
            <p:cNvSpPr>
              <a:spLocks noChangeShapeType="1"/>
            </p:cNvSpPr>
            <p:nvPr/>
          </p:nvSpPr>
          <p:spPr bwMode="auto">
            <a:xfrm>
              <a:off x="5035" y="241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992" name="Line 264"/>
            <p:cNvSpPr>
              <a:spLocks noChangeShapeType="1"/>
            </p:cNvSpPr>
            <p:nvPr/>
          </p:nvSpPr>
          <p:spPr bwMode="auto">
            <a:xfrm>
              <a:off x="5035" y="253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993" name="Line 265"/>
            <p:cNvSpPr>
              <a:spLocks noChangeShapeType="1"/>
            </p:cNvSpPr>
            <p:nvPr/>
          </p:nvSpPr>
          <p:spPr bwMode="auto">
            <a:xfrm>
              <a:off x="5035" y="264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994" name="Line 266"/>
            <p:cNvSpPr>
              <a:spLocks noChangeShapeType="1"/>
            </p:cNvSpPr>
            <p:nvPr/>
          </p:nvSpPr>
          <p:spPr bwMode="auto">
            <a:xfrm>
              <a:off x="5035" y="275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995" name="Line 267"/>
            <p:cNvSpPr>
              <a:spLocks noChangeShapeType="1"/>
            </p:cNvSpPr>
            <p:nvPr/>
          </p:nvSpPr>
          <p:spPr bwMode="auto">
            <a:xfrm>
              <a:off x="5043" y="286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996" name="Rectangle 268"/>
            <p:cNvSpPr>
              <a:spLocks noChangeArrowheads="1"/>
            </p:cNvSpPr>
            <p:nvPr/>
          </p:nvSpPr>
          <p:spPr bwMode="auto">
            <a:xfrm>
              <a:off x="5044" y="2160"/>
              <a:ext cx="32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MUSA</a:t>
              </a:r>
            </a:p>
          </p:txBody>
        </p:sp>
        <p:sp>
          <p:nvSpPr>
            <p:cNvPr id="585997" name="Rectangle 269"/>
            <p:cNvSpPr>
              <a:spLocks noChangeArrowheads="1"/>
            </p:cNvSpPr>
            <p:nvPr/>
          </p:nvSpPr>
          <p:spPr bwMode="auto">
            <a:xfrm>
              <a:off x="5138" y="2420"/>
              <a:ext cx="2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Sinai</a:t>
              </a:r>
            </a:p>
          </p:txBody>
        </p:sp>
        <p:sp>
          <p:nvSpPr>
            <p:cNvPr id="585998" name="Rectangle 270"/>
            <p:cNvSpPr>
              <a:spLocks noChangeArrowheads="1"/>
            </p:cNvSpPr>
            <p:nvPr/>
          </p:nvSpPr>
          <p:spPr bwMode="auto">
            <a:xfrm>
              <a:off x="5087" y="2536"/>
              <a:ext cx="2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K-U-I</a:t>
              </a:r>
            </a:p>
          </p:txBody>
        </p:sp>
        <p:sp>
          <p:nvSpPr>
            <p:cNvPr id="585999" name="Rectangle 271"/>
            <p:cNvSpPr>
              <a:spLocks noChangeArrowheads="1"/>
            </p:cNvSpPr>
            <p:nvPr/>
          </p:nvSpPr>
          <p:spPr bwMode="auto">
            <a:xfrm>
              <a:off x="4984" y="2644"/>
              <a:ext cx="63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Kadesh Barnea</a:t>
              </a:r>
            </a:p>
          </p:txBody>
        </p:sp>
        <p:sp>
          <p:nvSpPr>
            <p:cNvPr id="586000" name="Rectangle 272"/>
            <p:cNvSpPr>
              <a:spLocks noChangeArrowheads="1"/>
            </p:cNvSpPr>
            <p:nvPr/>
          </p:nvSpPr>
          <p:spPr bwMode="auto">
            <a:xfrm>
              <a:off x="5208" y="2760"/>
              <a:ext cx="1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40</a:t>
              </a:r>
            </a:p>
          </p:txBody>
        </p:sp>
        <p:sp>
          <p:nvSpPr>
            <p:cNvPr id="586001" name="Rectangle 273"/>
            <p:cNvSpPr>
              <a:spLocks noChangeArrowheads="1"/>
            </p:cNvSpPr>
            <p:nvPr/>
          </p:nvSpPr>
          <p:spPr bwMode="auto">
            <a:xfrm>
              <a:off x="5060" y="2868"/>
              <a:ext cx="46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HOTUBA5</a:t>
              </a:r>
            </a:p>
          </p:txBody>
        </p:sp>
        <p:sp>
          <p:nvSpPr>
            <p:cNvPr id="586002" name="Line 274"/>
            <p:cNvSpPr>
              <a:spLocks noChangeShapeType="1"/>
            </p:cNvSpPr>
            <p:nvPr/>
          </p:nvSpPr>
          <p:spPr bwMode="auto">
            <a:xfrm>
              <a:off x="5031" y="29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003" name="Rectangle 275"/>
            <p:cNvSpPr>
              <a:spLocks noChangeArrowheads="1"/>
            </p:cNvSpPr>
            <p:nvPr/>
          </p:nvSpPr>
          <p:spPr bwMode="auto">
            <a:xfrm>
              <a:off x="5115" y="2312"/>
              <a:ext cx="42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KUTOKA</a:t>
              </a:r>
            </a:p>
          </p:txBody>
        </p:sp>
      </p:grpSp>
      <p:sp>
        <p:nvSpPr>
          <p:cNvPr id="586005" name="Text Box 277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86009" name="Rectangle 28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31</a:t>
            </a:r>
          </a:p>
        </p:txBody>
      </p:sp>
      <p:grpSp>
        <p:nvGrpSpPr>
          <p:cNvPr id="586063" name="Group 335"/>
          <p:cNvGrpSpPr>
            <a:grpSpLocks/>
          </p:cNvGrpSpPr>
          <p:nvPr/>
        </p:nvGrpSpPr>
        <p:grpSpPr bwMode="auto">
          <a:xfrm>
            <a:off x="5154613" y="1331913"/>
            <a:ext cx="2894012" cy="4484687"/>
            <a:chOff x="3247" y="839"/>
            <a:chExt cx="1823" cy="2825"/>
          </a:xfrm>
        </p:grpSpPr>
        <p:grpSp>
          <p:nvGrpSpPr>
            <p:cNvPr id="586011" name="Group 283"/>
            <p:cNvGrpSpPr>
              <a:grpSpLocks/>
            </p:cNvGrpSpPr>
            <p:nvPr/>
          </p:nvGrpSpPr>
          <p:grpSpPr bwMode="auto">
            <a:xfrm>
              <a:off x="3247" y="1390"/>
              <a:ext cx="331" cy="369"/>
              <a:chOff x="1567" y="1192"/>
              <a:chExt cx="331" cy="369"/>
            </a:xfrm>
          </p:grpSpPr>
          <p:grpSp>
            <p:nvGrpSpPr>
              <p:cNvPr id="586012" name="Group 284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586013" name="Group 285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586014" name="Group 286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86015" name="Freeform 287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6016" name="Freeform 288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86017" name="Picture 289"/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86018" name="Freeform 290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19" name="Freeform 291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20" name="Freeform 292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21" name="Freeform 293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22" name="Freeform 294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86023" name="Rectangle 295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sz="1600" i="1">
                    <a:solidFill>
                      <a:schemeClr val="bg2"/>
                    </a:solidFill>
                    <a:latin typeface="Kosher-Normal" charset="0"/>
                  </a:rPr>
                  <a:t>AC</a:t>
                </a:r>
                <a:endParaRPr lang="en-US" sz="1600" b="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586024" name="Group 296"/>
            <p:cNvGrpSpPr>
              <a:grpSpLocks/>
            </p:cNvGrpSpPr>
            <p:nvPr/>
          </p:nvGrpSpPr>
          <p:grpSpPr bwMode="auto">
            <a:xfrm>
              <a:off x="3250" y="3295"/>
              <a:ext cx="331" cy="369"/>
              <a:chOff x="1567" y="1192"/>
              <a:chExt cx="331" cy="369"/>
            </a:xfrm>
          </p:grpSpPr>
          <p:grpSp>
            <p:nvGrpSpPr>
              <p:cNvPr id="586025" name="Group 297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586026" name="Group 298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586027" name="Group 299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86028" name="Freeform 300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6029" name="Freeform 301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86030" name="Picture 302"/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86031" name="Freeform 303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32" name="Freeform 304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33" name="Freeform 305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34" name="Freeform 306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35" name="Freeform 307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86036" name="Rectangle 308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16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sz="1600" i="1">
                    <a:solidFill>
                      <a:schemeClr val="bg2"/>
                    </a:solidFill>
                    <a:latin typeface="Kosher-Normal" charset="0"/>
                  </a:rPr>
                  <a:t>LC</a:t>
                </a:r>
                <a:endParaRPr lang="en-US" sz="1600" b="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586037" name="Group 309"/>
            <p:cNvGrpSpPr>
              <a:grpSpLocks/>
            </p:cNvGrpSpPr>
            <p:nvPr/>
          </p:nvGrpSpPr>
          <p:grpSpPr bwMode="auto">
            <a:xfrm>
              <a:off x="4739" y="839"/>
              <a:ext cx="331" cy="369"/>
              <a:chOff x="1567" y="1192"/>
              <a:chExt cx="331" cy="369"/>
            </a:xfrm>
          </p:grpSpPr>
          <p:grpSp>
            <p:nvGrpSpPr>
              <p:cNvPr id="586038" name="Group 310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586039" name="Group 311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586040" name="Group 312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86041" name="Freeform 313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6042" name="Freeform 314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86043" name="Picture 315"/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86044" name="Freeform 316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45" name="Freeform 317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46" name="Freeform 318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47" name="Freeform 319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48" name="Freeform 320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86049" name="Rectangle 321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lnSpc>
                    <a:spcPct val="100000"/>
                  </a:lnSpc>
                  <a:spcBef>
                    <a:spcPct val="0"/>
                  </a:spcBef>
                </a:pPr>
                <a:endParaRPr lang="en-GB" sz="1600" b="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586050" name="Group 322"/>
            <p:cNvGrpSpPr>
              <a:grpSpLocks/>
            </p:cNvGrpSpPr>
            <p:nvPr/>
          </p:nvGrpSpPr>
          <p:grpSpPr bwMode="auto">
            <a:xfrm>
              <a:off x="4739" y="1351"/>
              <a:ext cx="331" cy="369"/>
              <a:chOff x="1567" y="1192"/>
              <a:chExt cx="331" cy="369"/>
            </a:xfrm>
          </p:grpSpPr>
          <p:grpSp>
            <p:nvGrpSpPr>
              <p:cNvPr id="586051" name="Group 323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586052" name="Group 324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586053" name="Group 325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86054" name="Freeform 326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6055" name="Freeform 327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86056" name="Picture 328"/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86057" name="Freeform 329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58" name="Freeform 330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59" name="Freeform 331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60" name="Freeform 332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61" name="Freeform 333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86062" name="Rectangle 334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lnSpc>
                    <a:spcPct val="100000"/>
                  </a:lnSpc>
                  <a:spcBef>
                    <a:spcPct val="0"/>
                  </a:spcBef>
                </a:pPr>
                <a:endParaRPr lang="en-GB" sz="1600" b="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</p:grpSp>
      <p:sp>
        <p:nvSpPr>
          <p:cNvPr id="585982" name="Rectangle 254"/>
          <p:cNvSpPr>
            <a:spLocks noChangeArrowheads="1"/>
          </p:cNvSpPr>
          <p:nvPr/>
        </p:nvSpPr>
        <p:spPr bwMode="auto">
          <a:xfrm>
            <a:off x="4087813" y="2001838"/>
            <a:ext cx="1625600" cy="36671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004" name="AutoShape 276"/>
          <p:cNvSpPr>
            <a:spLocks noChangeArrowheads="1"/>
          </p:cNvSpPr>
          <p:nvPr/>
        </p:nvSpPr>
        <p:spPr bwMode="auto">
          <a:xfrm rot="-1050159">
            <a:off x="5341938" y="4076700"/>
            <a:ext cx="2732087" cy="463550"/>
          </a:xfrm>
          <a:prstGeom prst="leftArrow">
            <a:avLst>
              <a:gd name="adj1" fmla="val 50000"/>
              <a:gd name="adj2" fmla="val 147346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5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59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859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85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5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5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5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5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586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5981" grpId="0" animBg="1"/>
      <p:bldP spid="585982" grpId="0" animBg="1"/>
      <p:bldP spid="58600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ChangeArrowheads="1"/>
          </p:cNvSpPr>
          <p:nvPr/>
        </p:nvSpPr>
        <p:spPr bwMode="auto">
          <a:xfrm>
            <a:off x="701675" y="1908175"/>
            <a:ext cx="2382838" cy="25257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3200" b="0">
                <a:solidFill>
                  <a:srgbClr val="FAFD00"/>
                </a:solidFill>
                <a:latin typeface="Times" charset="0"/>
              </a:rPr>
              <a:t>WA </a:t>
            </a:r>
            <a:r>
              <a:rPr lang="en-US" sz="3200" b="0">
                <a:solidFill>
                  <a:schemeClr val="tx2"/>
                </a:solidFill>
                <a:latin typeface="Times" charset="0"/>
              </a:rPr>
              <a:t> </a:t>
            </a:r>
            <a:r>
              <a:rPr lang="en-US" sz="3200" b="0" i="1">
                <a:solidFill>
                  <a:schemeClr val="tx1"/>
                </a:solidFill>
                <a:latin typeface="Times" charset="0"/>
              </a:rPr>
              <a:t>NNE</a:t>
            </a:r>
            <a:endParaRPr lang="en-US" sz="3200" b="0">
              <a:solidFill>
                <a:schemeClr val="tx2"/>
              </a:solidFill>
              <a:latin typeface="Times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3200" b="0">
                <a:solidFill>
                  <a:srgbClr val="FAFD00"/>
                </a:solidFill>
                <a:latin typeface="Times" charset="0"/>
              </a:rPr>
              <a:t>Kwa wale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3200">
                <a:solidFill>
                  <a:schemeClr val="tx1"/>
                </a:solidFill>
                <a:latin typeface="Times" charset="0"/>
              </a:rPr>
              <a:t>WATU 4</a:t>
            </a:r>
            <a:endParaRPr lang="en-US" sz="3200" b="0">
              <a:solidFill>
                <a:schemeClr val="tx2"/>
              </a:solidFill>
              <a:latin typeface="Times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3200" b="0">
                <a:solidFill>
                  <a:srgbClr val="FAFD00"/>
                </a:solidFill>
                <a:latin typeface="Times" charset="0"/>
              </a:rPr>
              <a:t>NI: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sz="3200" b="0">
              <a:solidFill>
                <a:srgbClr val="FAFD00"/>
              </a:solidFill>
              <a:latin typeface="Times" charset="0"/>
            </a:endParaRPr>
          </a:p>
        </p:txBody>
      </p:sp>
      <p:grpSp>
        <p:nvGrpSpPr>
          <p:cNvPr id="101383" name="Group 7"/>
          <p:cNvGrpSpPr>
            <a:grpSpLocks/>
          </p:cNvGrpSpPr>
          <p:nvPr/>
        </p:nvGrpSpPr>
        <p:grpSpPr bwMode="auto">
          <a:xfrm>
            <a:off x="1204913" y="1330325"/>
            <a:ext cx="7081837" cy="5362575"/>
            <a:chOff x="759" y="838"/>
            <a:chExt cx="4461" cy="3378"/>
          </a:xfrm>
        </p:grpSpPr>
        <p:sp>
          <p:nvSpPr>
            <p:cNvPr id="101379" name="Rectangle 3"/>
            <p:cNvSpPr>
              <a:spLocks noChangeArrowheads="1"/>
            </p:cNvSpPr>
            <p:nvPr/>
          </p:nvSpPr>
          <p:spPr bwMode="auto">
            <a:xfrm>
              <a:off x="2156" y="838"/>
              <a:ext cx="3064" cy="24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9600" b="0">
                  <a:solidFill>
                    <a:srgbClr val="FAFD00"/>
                  </a:solidFill>
                  <a:latin typeface="Times" charset="0"/>
                </a:rPr>
                <a:t>IYM</a:t>
              </a:r>
              <a:r>
                <a:rPr lang="en-US" sz="25200" b="0">
                  <a:solidFill>
                    <a:srgbClr val="00FF00"/>
                  </a:solidFill>
                  <a:latin typeface="Times" charset="0"/>
                </a:rPr>
                <a:t>Y</a:t>
              </a:r>
            </a:p>
          </p:txBody>
        </p:sp>
        <p:sp>
          <p:nvSpPr>
            <p:cNvPr id="101380" name="Rectangle 4"/>
            <p:cNvSpPr>
              <a:spLocks noChangeArrowheads="1"/>
            </p:cNvSpPr>
            <p:nvPr/>
          </p:nvSpPr>
          <p:spPr bwMode="auto">
            <a:xfrm>
              <a:off x="759" y="2662"/>
              <a:ext cx="668" cy="155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15600" b="0">
                  <a:solidFill>
                    <a:srgbClr val="D83104"/>
                  </a:solidFill>
                  <a:latin typeface="Times" charset="0"/>
                </a:rPr>
                <a:t>?</a:t>
              </a:r>
              <a:endParaRPr lang="en-US" sz="15600" b="0">
                <a:solidFill>
                  <a:srgbClr val="51DC00"/>
                </a:solidFill>
                <a:latin typeface="Times" charset="0"/>
              </a:endParaRPr>
            </a:p>
          </p:txBody>
        </p:sp>
      </p:grp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8800" b="0">
                <a:solidFill>
                  <a:schemeClr val="tx2"/>
                </a:solidFill>
                <a:latin typeface="Times" charset="0"/>
              </a:rPr>
              <a:t>7</a:t>
            </a:r>
          </a:p>
        </p:txBody>
      </p:sp>
      <p:sp>
        <p:nvSpPr>
          <p:cNvPr id="101382" name="Line 6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5" name="Text Box 9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32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Rectangle 3"/>
          <p:cNvSpPr>
            <a:spLocks noChangeArrowheads="1"/>
          </p:cNvSpPr>
          <p:nvPr/>
        </p:nvSpPr>
        <p:spPr bwMode="auto">
          <a:xfrm>
            <a:off x="3422650" y="1330325"/>
            <a:ext cx="4864100" cy="39290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9600" b="0">
                <a:solidFill>
                  <a:srgbClr val="FAFD00"/>
                </a:solidFill>
                <a:latin typeface="Times" charset="0"/>
              </a:rPr>
              <a:t>IYM</a:t>
            </a:r>
            <a:r>
              <a:rPr lang="en-US" sz="25200" b="0">
                <a:solidFill>
                  <a:srgbClr val="00FF00"/>
                </a:solidFill>
                <a:latin typeface="Times" charset="0"/>
              </a:rPr>
              <a:t>Y</a:t>
            </a:r>
          </a:p>
        </p:txBody>
      </p:sp>
      <p:sp>
        <p:nvSpPr>
          <p:cNvPr id="102404" name="Rectangle 4"/>
          <p:cNvSpPr>
            <a:spLocks noChangeArrowheads="1"/>
          </p:cNvSpPr>
          <p:nvPr/>
        </p:nvSpPr>
        <p:spPr bwMode="auto">
          <a:xfrm>
            <a:off x="2009775" y="4756150"/>
            <a:ext cx="5205413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ja-JP" altLang="en-US" sz="8000" b="0" i="1">
                <a:solidFill>
                  <a:srgbClr val="00FF00"/>
                </a:solidFill>
                <a:latin typeface="Arial"/>
              </a:rPr>
              <a:t>“</a:t>
            </a:r>
            <a:r>
              <a:rPr lang="en-US" sz="8000" b="0" i="1">
                <a:solidFill>
                  <a:srgbClr val="00FF00"/>
                </a:solidFill>
                <a:latin typeface="Times" charset="0"/>
              </a:rPr>
              <a:t>YOSHUA</a:t>
            </a:r>
            <a:r>
              <a:rPr lang="ja-JP" altLang="en-US" sz="8000" b="0" i="1">
                <a:solidFill>
                  <a:srgbClr val="00FF00"/>
                </a:solidFill>
                <a:latin typeface="Arial"/>
              </a:rPr>
              <a:t>”</a:t>
            </a:r>
            <a:endParaRPr lang="en-US" sz="8000" b="0" i="1">
              <a:solidFill>
                <a:srgbClr val="00FF00"/>
              </a:solidFill>
              <a:latin typeface="Times" charset="0"/>
            </a:endParaRPr>
          </a:p>
        </p:txBody>
      </p:sp>
      <p:sp>
        <p:nvSpPr>
          <p:cNvPr id="102405" name="Rectangle 5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8800" b="0">
                <a:solidFill>
                  <a:schemeClr val="tx2"/>
                </a:solidFill>
                <a:latin typeface="Times" charset="0"/>
              </a:rPr>
              <a:t>7</a:t>
            </a:r>
          </a:p>
        </p:txBody>
      </p:sp>
      <p:sp>
        <p:nvSpPr>
          <p:cNvPr id="102406" name="Line 6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07" name="Rectangle 7"/>
          <p:cNvSpPr>
            <a:spLocks noChangeArrowheads="1"/>
          </p:cNvSpPr>
          <p:nvPr/>
        </p:nvSpPr>
        <p:spPr bwMode="auto">
          <a:xfrm>
            <a:off x="701675" y="1908175"/>
            <a:ext cx="2382838" cy="30130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3200" b="0">
                <a:solidFill>
                  <a:srgbClr val="FAFD00"/>
                </a:solidFill>
                <a:latin typeface="Times" charset="0"/>
              </a:rPr>
              <a:t>The</a:t>
            </a:r>
            <a:r>
              <a:rPr lang="en-US" sz="3200" b="0">
                <a:solidFill>
                  <a:schemeClr val="tx2"/>
                </a:solidFill>
                <a:latin typeface="Times" charset="0"/>
              </a:rPr>
              <a:t> </a:t>
            </a:r>
            <a:r>
              <a:rPr lang="en-US" sz="3200" b="0" i="1">
                <a:solidFill>
                  <a:schemeClr val="tx1"/>
                </a:solidFill>
                <a:latin typeface="Times" charset="0"/>
              </a:rPr>
              <a:t>FOURTH</a:t>
            </a:r>
            <a:r>
              <a:rPr lang="en-US" sz="3200" b="0">
                <a:solidFill>
                  <a:schemeClr val="tx2"/>
                </a:solidFill>
                <a:latin typeface="Times" charset="0"/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3200" b="0">
                <a:solidFill>
                  <a:srgbClr val="FAFD00"/>
                </a:solidFill>
                <a:latin typeface="Times" charset="0"/>
              </a:rPr>
              <a:t>of the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3200">
                <a:solidFill>
                  <a:schemeClr val="tx1"/>
                </a:solidFill>
                <a:latin typeface="Times" charset="0"/>
              </a:rPr>
              <a:t>4</a:t>
            </a:r>
            <a:r>
              <a:rPr lang="en-US" sz="3200">
                <a:solidFill>
                  <a:srgbClr val="00FF00"/>
                </a:solidFill>
                <a:latin typeface="Times" charset="0"/>
              </a:rPr>
              <a:t> </a:t>
            </a:r>
            <a:r>
              <a:rPr lang="en-US" sz="3200">
                <a:solidFill>
                  <a:schemeClr val="tx1"/>
                </a:solidFill>
                <a:latin typeface="Times" charset="0"/>
              </a:rPr>
              <a:t>PEOPLE</a:t>
            </a:r>
            <a:endParaRPr lang="en-US" sz="3200" b="0">
              <a:solidFill>
                <a:schemeClr val="tx2"/>
              </a:solidFill>
              <a:latin typeface="Times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3200" b="0">
                <a:solidFill>
                  <a:srgbClr val="FAFD00"/>
                </a:solidFill>
                <a:latin typeface="Times" charset="0"/>
              </a:rPr>
              <a:t>is: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sz="3200" b="0">
              <a:solidFill>
                <a:srgbClr val="FAFD00"/>
              </a:solidFill>
              <a:latin typeface="Times" charset="0"/>
            </a:endParaRPr>
          </a:p>
        </p:txBody>
      </p:sp>
      <p:sp>
        <p:nvSpPr>
          <p:cNvPr id="102409" name="Text Box 9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02413" name="Rectangle 1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33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Line 1026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51" name="Rectangle 1027"/>
          <p:cNvSpPr>
            <a:spLocks noChangeArrowheads="1"/>
          </p:cNvSpPr>
          <p:nvPr/>
        </p:nvSpPr>
        <p:spPr bwMode="auto">
          <a:xfrm>
            <a:off x="698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52" name="Rectangle 1028"/>
          <p:cNvSpPr>
            <a:spLocks noChangeArrowheads="1"/>
          </p:cNvSpPr>
          <p:nvPr/>
        </p:nvSpPr>
        <p:spPr bwMode="auto">
          <a:xfrm>
            <a:off x="738188" y="900113"/>
            <a:ext cx="7921625" cy="4483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>
                <a:solidFill>
                  <a:srgbClr val="FAFD00"/>
                </a:solidFill>
                <a:latin typeface="Times" charset="0"/>
              </a:rPr>
              <a:t>MAKISIO YA NYAKATI: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>
              <a:solidFill>
                <a:srgbClr val="FAFD00"/>
              </a:solidFill>
              <a:latin typeface="Times" charset="0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>
                <a:solidFill>
                  <a:srgbClr val="FAFD00"/>
                </a:solidFill>
                <a:latin typeface="Times" charset="0"/>
              </a:rPr>
              <a:t>IBRAHIMU-YUSUFU  	2000 B.C.</a:t>
            </a:r>
          </a:p>
          <a:p>
            <a:pPr algn="l">
              <a:lnSpc>
                <a:spcPct val="100000"/>
              </a:lnSpc>
              <a:spcBef>
                <a:spcPct val="0"/>
              </a:spcBef>
            </a:pPr>
            <a:endParaRPr lang="en-US">
              <a:solidFill>
                <a:srgbClr val="FAFD00"/>
              </a:solidFill>
              <a:latin typeface="Times" charset="0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>
                <a:solidFill>
                  <a:schemeClr val="hlink"/>
                </a:solidFill>
                <a:latin typeface="Times" charset="0"/>
              </a:rPr>
              <a:t>MUSA-YOSHUA	  		1500 B.C.</a:t>
            </a:r>
            <a:endParaRPr lang="en-US">
              <a:solidFill>
                <a:srgbClr val="FAFD00"/>
              </a:solidFill>
              <a:latin typeface="Times" charset="0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</a:pPr>
            <a:endParaRPr lang="en-US">
              <a:solidFill>
                <a:srgbClr val="FAFD00"/>
              </a:solidFill>
              <a:latin typeface="Times" charset="0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</a:pPr>
            <a:endParaRPr lang="en-US">
              <a:solidFill>
                <a:srgbClr val="FAFD00"/>
              </a:solidFill>
              <a:latin typeface="Times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>
              <a:solidFill>
                <a:srgbClr val="FAFD00"/>
              </a:solidFill>
              <a:latin typeface="Times" charset="0"/>
            </a:endParaRPr>
          </a:p>
        </p:txBody>
      </p:sp>
      <p:sp>
        <p:nvSpPr>
          <p:cNvPr id="104453" name="Rectangle 1029"/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55" name="Text Box 1031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04459" name="Rectangle 103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34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428" name="Group 4"/>
          <p:cNvGrpSpPr>
            <a:grpSpLocks/>
          </p:cNvGrpSpPr>
          <p:nvPr/>
        </p:nvGrpSpPr>
        <p:grpSpPr bwMode="auto">
          <a:xfrm>
            <a:off x="2425700" y="1531938"/>
            <a:ext cx="4362450" cy="3598862"/>
            <a:chOff x="1512" y="1397"/>
            <a:chExt cx="2748" cy="2267"/>
          </a:xfrm>
        </p:grpSpPr>
        <p:sp>
          <p:nvSpPr>
            <p:cNvPr id="103429" name="Rectangle 5"/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30" name="Rectangle 6"/>
            <p:cNvSpPr>
              <a:spLocks noChangeArrowheads="1"/>
            </p:cNvSpPr>
            <p:nvPr/>
          </p:nvSpPr>
          <p:spPr bwMode="auto">
            <a:xfrm>
              <a:off x="1592" y="1431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103431" name="Rectangle 7"/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32" name="AutoShape 8"/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33" name="Rectangle 9"/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34" name="Rectangle 10"/>
            <p:cNvSpPr>
              <a:spLocks noChangeArrowheads="1"/>
            </p:cNvSpPr>
            <p:nvPr/>
          </p:nvSpPr>
          <p:spPr bwMode="auto">
            <a:xfrm>
              <a:off x="1558" y="1399"/>
              <a:ext cx="63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UMBAJI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03435" name="Line 11"/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36" name="Line 12"/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37" name="Rectangle 13"/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38" name="Rectangle 14"/>
            <p:cNvSpPr>
              <a:spLocks noChangeArrowheads="1"/>
            </p:cNvSpPr>
            <p:nvPr/>
          </p:nvSpPr>
          <p:spPr bwMode="auto">
            <a:xfrm>
              <a:off x="1735" y="160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103439" name="Rectangle 15"/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40" name="AutoShape 16"/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41" name="Rectangle 17"/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42" name="Rectangle 18"/>
            <p:cNvSpPr>
              <a:spLocks noChangeArrowheads="1"/>
            </p:cNvSpPr>
            <p:nvPr/>
          </p:nvSpPr>
          <p:spPr bwMode="auto">
            <a:xfrm>
              <a:off x="1611" y="1566"/>
              <a:ext cx="80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IBRAHIMU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03443" name="Line 19"/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44" name="Line 20"/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45" name="Rectangle 21"/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46" name="Rectangle 22"/>
            <p:cNvSpPr>
              <a:spLocks noChangeArrowheads="1"/>
            </p:cNvSpPr>
            <p:nvPr/>
          </p:nvSpPr>
          <p:spPr bwMode="auto">
            <a:xfrm>
              <a:off x="1878" y="1767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103447" name="Rectangle 23"/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48" name="AutoShape 24"/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49" name="Rectangle 25"/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50" name="Rectangle 26"/>
            <p:cNvSpPr>
              <a:spLocks noChangeArrowheads="1"/>
            </p:cNvSpPr>
            <p:nvPr/>
          </p:nvSpPr>
          <p:spPr bwMode="auto">
            <a:xfrm>
              <a:off x="1831" y="1735"/>
              <a:ext cx="63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YUSUFU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03451" name="Line 27"/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52" name="Line 28"/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53" name="Rectangle 29"/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54" name="AutoShape 30"/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55" name="Rectangle 31"/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56" name="Rectangle 32"/>
            <p:cNvSpPr>
              <a:spLocks noChangeArrowheads="1"/>
            </p:cNvSpPr>
            <p:nvPr/>
          </p:nvSpPr>
          <p:spPr bwMode="auto">
            <a:xfrm>
              <a:off x="2058" y="1896"/>
              <a:ext cx="54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MUSA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03457" name="Line 33"/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58" name="Line 34"/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59" name="Rectangle 35"/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60" name="AutoShape 36"/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61" name="Rectangle 37"/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62" name="Rectangle 38"/>
            <p:cNvSpPr>
              <a:spLocks noChangeArrowheads="1"/>
            </p:cNvSpPr>
            <p:nvPr/>
          </p:nvSpPr>
          <p:spPr bwMode="auto">
            <a:xfrm>
              <a:off x="2092" y="2071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YOSHUA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03463" name="Line 39"/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64" name="Rectangle 40"/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65" name="AutoShape 41"/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66" name="Rectangle 42"/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67" name="Rectangle 43"/>
            <p:cNvSpPr>
              <a:spLocks noChangeArrowheads="1"/>
            </p:cNvSpPr>
            <p:nvPr/>
          </p:nvSpPr>
          <p:spPr bwMode="auto">
            <a:xfrm>
              <a:off x="2250" y="2233"/>
              <a:ext cx="69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KUTOTII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03468" name="Line 44"/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69" name="Rectangle 45"/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70" name="AutoShape 46"/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71" name="Rectangle 47"/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72" name="Rectangle 48"/>
            <p:cNvSpPr>
              <a:spLocks noChangeArrowheads="1"/>
            </p:cNvSpPr>
            <p:nvPr/>
          </p:nvSpPr>
          <p:spPr bwMode="auto">
            <a:xfrm>
              <a:off x="2348" y="2416"/>
              <a:ext cx="81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UTUKUFU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03473" name="Line 49"/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74" name="Rectangle 50"/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75" name="AutoShape 51"/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76" name="Rectangle 52"/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77" name="Rectangle 53"/>
            <p:cNvSpPr>
              <a:spLocks noChangeArrowheads="1"/>
            </p:cNvSpPr>
            <p:nvPr/>
          </p:nvSpPr>
          <p:spPr bwMode="auto">
            <a:xfrm>
              <a:off x="2513" y="2591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MATEKA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03478" name="Line 54"/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79" name="Line 55"/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80" name="Rectangle 56"/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81" name="AutoShape 57"/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82" name="Rectangle 58"/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83" name="Rectangle 59"/>
            <p:cNvSpPr>
              <a:spLocks noChangeArrowheads="1"/>
            </p:cNvSpPr>
            <p:nvPr/>
          </p:nvSpPr>
          <p:spPr bwMode="auto">
            <a:xfrm>
              <a:off x="2709" y="2777"/>
              <a:ext cx="68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KIMNYA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03484" name="Line 60"/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85" name="Line 61"/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86" name="Rectangle 62"/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87" name="AutoShape 63"/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88" name="Rectangle 64"/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3489" name="Group 65"/>
            <p:cNvGrpSpPr>
              <a:grpSpLocks/>
            </p:cNvGrpSpPr>
            <p:nvPr/>
          </p:nvGrpSpPr>
          <p:grpSpPr bwMode="auto">
            <a:xfrm>
              <a:off x="2973" y="2965"/>
              <a:ext cx="633" cy="280"/>
              <a:chOff x="3061" y="3101"/>
              <a:chExt cx="633" cy="280"/>
            </a:xfrm>
          </p:grpSpPr>
          <p:sp>
            <p:nvSpPr>
              <p:cNvPr id="103490" name="Rectangle 66"/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6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sz="2800">
                    <a:solidFill>
                      <a:schemeClr val="accent1"/>
                    </a:solidFill>
                    <a:latin typeface="Helvetica" charset="0"/>
                  </a:rPr>
                  <a:t>   </a:t>
                </a:r>
                <a:endParaRPr lang="en-US" sz="4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103491" name="Rectangle 67"/>
              <p:cNvSpPr>
                <a:spLocks noChangeArrowheads="1"/>
              </p:cNvSpPr>
              <p:nvPr/>
            </p:nvSpPr>
            <p:spPr bwMode="auto">
              <a:xfrm>
                <a:off x="3061" y="3101"/>
                <a:ext cx="633" cy="2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sz="2900">
                    <a:solidFill>
                      <a:schemeClr val="accent1"/>
                    </a:solidFill>
                    <a:latin typeface="Helvetica" charset="0"/>
                  </a:rPr>
                  <a:t>YESU</a:t>
                </a:r>
                <a:endParaRPr lang="en-US" sz="4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</p:grpSp>
        <p:sp>
          <p:nvSpPr>
            <p:cNvPr id="103492" name="Line 68"/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93" name="Line 69"/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3427" name="AutoShape 3"/>
          <p:cNvSpPr>
            <a:spLocks noChangeArrowheads="1"/>
          </p:cNvSpPr>
          <p:nvPr/>
        </p:nvSpPr>
        <p:spPr bwMode="auto">
          <a:xfrm rot="20160000">
            <a:off x="2044700" y="2743200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95" name="Text Box 71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103496" name="Text Box 72"/>
          <p:cNvSpPr txBox="1">
            <a:spLocks noChangeArrowheads="1"/>
          </p:cNvSpPr>
          <p:nvPr/>
        </p:nvSpPr>
        <p:spPr bwMode="auto">
          <a:xfrm>
            <a:off x="1776413" y="50800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</a:rPr>
              <a:t>YOS 1:1</a:t>
            </a:r>
            <a:endParaRPr lang="en-US" sz="800" u="sng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103497" name="Text Box 73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03501" name="Rectangle 7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35</a:t>
            </a:r>
          </a:p>
        </p:txBody>
      </p:sp>
      <p:sp>
        <p:nvSpPr>
          <p:cNvPr id="103502" name="Text Box 7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29-31</a:t>
            </a:r>
          </a:p>
        </p:txBody>
      </p:sp>
      <p:grpSp>
        <p:nvGrpSpPr>
          <p:cNvPr id="103503" name="Group 79"/>
          <p:cNvGrpSpPr>
            <a:grpSpLocks/>
          </p:cNvGrpSpPr>
          <p:nvPr/>
        </p:nvGrpSpPr>
        <p:grpSpPr bwMode="auto">
          <a:xfrm>
            <a:off x="4740275" y="1479550"/>
            <a:ext cx="3556000" cy="1563688"/>
            <a:chOff x="2815" y="598"/>
            <a:chExt cx="2240" cy="985"/>
          </a:xfrm>
        </p:grpSpPr>
        <p:grpSp>
          <p:nvGrpSpPr>
            <p:cNvPr id="103504" name="Group 80"/>
            <p:cNvGrpSpPr>
              <a:grpSpLocks/>
            </p:cNvGrpSpPr>
            <p:nvPr/>
          </p:nvGrpSpPr>
          <p:grpSpPr bwMode="auto">
            <a:xfrm>
              <a:off x="4247" y="598"/>
              <a:ext cx="808" cy="985"/>
              <a:chOff x="4491" y="1861"/>
              <a:chExt cx="808" cy="985"/>
            </a:xfrm>
          </p:grpSpPr>
          <p:sp>
            <p:nvSpPr>
              <p:cNvPr id="103505" name="AutoShape 81"/>
              <p:cNvSpPr>
                <a:spLocks noChangeArrowheads="1"/>
              </p:cNvSpPr>
              <p:nvPr/>
            </p:nvSpPr>
            <p:spPr bwMode="auto">
              <a:xfrm>
                <a:off x="4493" y="1861"/>
                <a:ext cx="806" cy="985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02278E">
                      <a:gamma/>
                      <a:shade val="0"/>
                      <a:invGamma/>
                    </a:srgbClr>
                  </a:gs>
                  <a:gs pos="50000">
                    <a:srgbClr val="02278E"/>
                  </a:gs>
                  <a:gs pos="100000">
                    <a:srgbClr val="02278E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506" name="Rectangle 82"/>
              <p:cNvSpPr>
                <a:spLocks noChangeArrowheads="1"/>
              </p:cNvSpPr>
              <p:nvPr/>
            </p:nvSpPr>
            <p:spPr bwMode="auto">
              <a:xfrm>
                <a:off x="4491" y="1936"/>
                <a:ext cx="780" cy="82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25724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ja-JP" altLang="en-US" sz="2000">
                    <a:solidFill>
                      <a:srgbClr val="62D6AC"/>
                    </a:solidFill>
                    <a:latin typeface="Arial"/>
                  </a:rPr>
                  <a:t>“</a:t>
                </a:r>
                <a:r>
                  <a:rPr lang="en-US" sz="2000">
                    <a:solidFill>
                      <a:srgbClr val="FAFD00"/>
                    </a:solidFill>
                    <a:latin typeface="Arial" charset="0"/>
                  </a:rPr>
                  <a:t>I                Y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sz="2000">
                    <a:solidFill>
                      <a:srgbClr val="62D6AC"/>
                    </a:solidFill>
                    <a:latin typeface="Arial" charset="0"/>
                  </a:rPr>
                  <a:t>  </a:t>
                </a:r>
                <a:r>
                  <a:rPr lang="en-US" sz="2000">
                    <a:solidFill>
                      <a:srgbClr val="FAFD00"/>
                    </a:solidFill>
                    <a:latin typeface="Arial" charset="0"/>
                  </a:rPr>
                  <a:t>M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sz="2000">
                    <a:solidFill>
                      <a:srgbClr val="62D6AC"/>
                    </a:solidFill>
                    <a:latin typeface="Arial" charset="0"/>
                  </a:rPr>
                  <a:t> Y</a:t>
                </a:r>
                <a:r>
                  <a:rPr lang="ja-JP" altLang="en-US" sz="2000">
                    <a:solidFill>
                      <a:srgbClr val="62D6AC"/>
                    </a:solidFill>
                    <a:latin typeface="Arial"/>
                  </a:rPr>
                  <a:t>”</a:t>
                </a:r>
                <a:endParaRPr lang="en-US" sz="2000">
                  <a:solidFill>
                    <a:srgbClr val="FAFD00"/>
                  </a:solidFill>
                  <a:latin typeface="Arial" charset="0"/>
                </a:endParaRPr>
              </a:p>
            </p:txBody>
          </p:sp>
        </p:grpSp>
        <p:sp>
          <p:nvSpPr>
            <p:cNvPr id="103507" name="Line 83"/>
            <p:cNvSpPr>
              <a:spLocks noChangeShapeType="1"/>
            </p:cNvSpPr>
            <p:nvPr/>
          </p:nvSpPr>
          <p:spPr bwMode="auto">
            <a:xfrm flipH="1">
              <a:off x="2815" y="1009"/>
              <a:ext cx="1504" cy="406"/>
            </a:xfrm>
            <a:prstGeom prst="line">
              <a:avLst/>
            </a:prstGeom>
            <a:noFill/>
            <a:ln w="76200">
              <a:solidFill>
                <a:srgbClr val="00D500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3508" name="Oval 84"/>
          <p:cNvSpPr>
            <a:spLocks noChangeArrowheads="1"/>
          </p:cNvSpPr>
          <p:nvPr/>
        </p:nvSpPr>
        <p:spPr bwMode="auto">
          <a:xfrm>
            <a:off x="7029450" y="2570163"/>
            <a:ext cx="1233488" cy="296862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3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3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7" grpId="0" animBg="1"/>
      <p:bldP spid="10350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75" name="AutoShape 3"/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76" name="Rectangle 4"/>
          <p:cNvSpPr>
            <a:spLocks noChangeArrowheads="1"/>
          </p:cNvSpPr>
          <p:nvPr/>
        </p:nvSpPr>
        <p:spPr bwMode="auto">
          <a:xfrm>
            <a:off x="2894013" y="931863"/>
            <a:ext cx="197008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800">
                <a:solidFill>
                  <a:schemeClr val="bg2"/>
                </a:solidFill>
                <a:latin typeface="Times" charset="0"/>
              </a:rPr>
              <a:t>   YOSHUA</a:t>
            </a:r>
          </a:p>
        </p:txBody>
      </p:sp>
      <p:sp>
        <p:nvSpPr>
          <p:cNvPr id="105477" name="Rectangle 5"/>
          <p:cNvSpPr>
            <a:spLocks noChangeArrowheads="1"/>
          </p:cNvSpPr>
          <p:nvPr/>
        </p:nvSpPr>
        <p:spPr bwMode="auto">
          <a:xfrm>
            <a:off x="752475" y="2482850"/>
            <a:ext cx="1903413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4000" b="0">
                <a:solidFill>
                  <a:schemeClr val="tx2"/>
                </a:solidFill>
                <a:latin typeface="Times" charset="0"/>
              </a:rPr>
              <a:t>IYM</a:t>
            </a:r>
            <a:r>
              <a:rPr lang="en-US" sz="8000" b="0">
                <a:solidFill>
                  <a:srgbClr val="00FF00"/>
                </a:solidFill>
                <a:latin typeface="Times" charset="0"/>
              </a:rPr>
              <a:t>Y</a:t>
            </a:r>
          </a:p>
        </p:txBody>
      </p:sp>
      <p:sp>
        <p:nvSpPr>
          <p:cNvPr id="105478" name="Rectangle 6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79" name="Line 7"/>
          <p:cNvSpPr>
            <a:spLocks noChangeShapeType="1"/>
          </p:cNvSpPr>
          <p:nvPr/>
        </p:nvSpPr>
        <p:spPr bwMode="auto">
          <a:xfrm>
            <a:off x="3387725" y="23336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80" name="Rectangle 8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81" name="Line 9"/>
          <p:cNvSpPr>
            <a:spLocks noChangeShapeType="1"/>
          </p:cNvSpPr>
          <p:nvPr/>
        </p:nvSpPr>
        <p:spPr bwMode="auto">
          <a:xfrm>
            <a:off x="3403600" y="277336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82" name="Rectangle 10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8800" b="0">
                <a:solidFill>
                  <a:schemeClr val="tx2"/>
                </a:solidFill>
                <a:latin typeface="Times" charset="0"/>
              </a:rPr>
              <a:t>7</a:t>
            </a:r>
          </a:p>
        </p:txBody>
      </p:sp>
      <p:sp>
        <p:nvSpPr>
          <p:cNvPr id="105483" name="Line 11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500" name="Text Box 28"/>
          <p:cNvSpPr txBox="1">
            <a:spLocks noChangeArrowheads="1"/>
          </p:cNvSpPr>
          <p:nvPr/>
        </p:nvSpPr>
        <p:spPr bwMode="auto">
          <a:xfrm>
            <a:off x="1781175" y="47625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</a:rPr>
              <a:t>YOSH. 1:1</a:t>
            </a:r>
            <a:endParaRPr lang="en-US" sz="800" u="sng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105501" name="Freeform 29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502" name="Rectangle 30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503" name="Freeform 31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504" name="AutoShape 32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505" name="Rectangle 33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506" name="Rectangle 34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507" name="AutoShape 35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508" name="Line 36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509" name="Line 37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510" name="Rectangle 38"/>
          <p:cNvSpPr>
            <a:spLocks noChangeArrowheads="1"/>
          </p:cNvSpPr>
          <p:nvPr/>
        </p:nvSpPr>
        <p:spPr bwMode="auto">
          <a:xfrm>
            <a:off x="8053388" y="3429000"/>
            <a:ext cx="6699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Chicago" charset="0"/>
              </a:rPr>
              <a:t>YOSHUA</a:t>
            </a:r>
          </a:p>
        </p:txBody>
      </p:sp>
      <p:sp>
        <p:nvSpPr>
          <p:cNvPr id="105511" name="Text Box 39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05517" name="Rectangle 4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36</a:t>
            </a:r>
          </a:p>
        </p:txBody>
      </p:sp>
      <p:sp>
        <p:nvSpPr>
          <p:cNvPr id="105518" name="Text Box 4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29-31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478" name="Rectangle 94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387" name="Freeform 3"/>
          <p:cNvSpPr>
            <a:spLocks/>
          </p:cNvSpPr>
          <p:nvPr/>
        </p:nvSpPr>
        <p:spPr bwMode="auto">
          <a:xfrm>
            <a:off x="16033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38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38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39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39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39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rgbClr val="006600"/>
                </a:solidFill>
                <a:latin typeface="Times" charset="0"/>
              </a:rPr>
              <a:t>MH</a:t>
            </a:r>
          </a:p>
        </p:txBody>
      </p:sp>
      <p:sp>
        <p:nvSpPr>
          <p:cNvPr id="27239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39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rgbClr val="006600"/>
                </a:solidFill>
                <a:latin typeface="Times" charset="0"/>
              </a:rPr>
              <a:t>GU</a:t>
            </a:r>
          </a:p>
        </p:txBody>
      </p:sp>
      <p:sp>
        <p:nvSpPr>
          <p:cNvPr id="27239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39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39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39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rgbClr val="006600"/>
                </a:solidFill>
                <a:latin typeface="Times" charset="0"/>
              </a:rPr>
              <a:t>BG</a:t>
            </a:r>
          </a:p>
        </p:txBody>
      </p:sp>
      <p:sp>
        <p:nvSpPr>
          <p:cNvPr id="27239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rgbClr val="006600"/>
                </a:solidFill>
                <a:latin typeface="Times" charset="0"/>
              </a:rPr>
              <a:t>BS</a:t>
            </a:r>
          </a:p>
        </p:txBody>
      </p:sp>
      <p:sp>
        <p:nvSpPr>
          <p:cNvPr id="27240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10017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BM</a:t>
            </a:r>
          </a:p>
          <a:p>
            <a:pPr algn="l">
              <a:lnSpc>
                <a:spcPct val="100000"/>
              </a:lnSpc>
            </a:pPr>
            <a:endParaRPr lang="en-US" sz="240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27240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0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0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>
            <a:outerShdw blurRad="63500" dist="12700" dir="162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04" name="Rectangle 20"/>
          <p:cNvSpPr>
            <a:spLocks noChangeArrowheads="1"/>
          </p:cNvSpPr>
          <p:nvPr/>
        </p:nvSpPr>
        <p:spPr bwMode="auto">
          <a:xfrm>
            <a:off x="76200" y="304800"/>
            <a:ext cx="2825750" cy="819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400">
                <a:solidFill>
                  <a:schemeClr val="tx2"/>
                </a:solidFill>
                <a:latin typeface="Times" charset="0"/>
              </a:rPr>
              <a:t> KUANDAA JUKWAA</a:t>
            </a:r>
          </a:p>
        </p:txBody>
      </p:sp>
      <p:sp>
        <p:nvSpPr>
          <p:cNvPr id="27240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rgbClr val="006600"/>
                </a:solidFill>
                <a:latin typeface="Times" charset="0"/>
              </a:rPr>
              <a:t>BC</a:t>
            </a:r>
          </a:p>
        </p:txBody>
      </p:sp>
      <p:sp>
        <p:nvSpPr>
          <p:cNvPr id="27240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07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08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U</a:t>
            </a:r>
          </a:p>
        </p:txBody>
      </p:sp>
      <p:sp>
        <p:nvSpPr>
          <p:cNvPr id="272409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B</a:t>
            </a:r>
          </a:p>
        </p:txBody>
      </p:sp>
      <p:sp>
        <p:nvSpPr>
          <p:cNvPr id="272410" name="Rectangle 26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rgbClr val="006600"/>
                </a:solidFill>
                <a:latin typeface="Times" charset="0"/>
              </a:rPr>
              <a:t>H</a:t>
            </a:r>
          </a:p>
        </p:txBody>
      </p:sp>
      <p:sp>
        <p:nvSpPr>
          <p:cNvPr id="272411" name="Rectangle 27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N(A)</a:t>
            </a:r>
          </a:p>
        </p:txBody>
      </p:sp>
      <p:sp>
        <p:nvSpPr>
          <p:cNvPr id="272412" name="Oval 28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13" name="Rectangle 29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rgbClr val="006600"/>
                </a:solidFill>
                <a:latin typeface="Times" charset="0"/>
              </a:rPr>
              <a:t>C</a:t>
            </a:r>
          </a:p>
        </p:txBody>
      </p:sp>
      <p:sp>
        <p:nvSpPr>
          <p:cNvPr id="272414" name="Rectangle 30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rgbClr val="006600"/>
                </a:solidFill>
                <a:latin typeface="Times" charset="0"/>
              </a:rPr>
              <a:t>J</a:t>
            </a:r>
          </a:p>
        </p:txBody>
      </p:sp>
      <p:sp>
        <p:nvSpPr>
          <p:cNvPr id="272415" name="Rectangle 31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rgbClr val="006600"/>
                </a:solidFill>
                <a:latin typeface="Times" charset="0"/>
              </a:rPr>
              <a:t>KB</a:t>
            </a:r>
          </a:p>
        </p:txBody>
      </p:sp>
      <p:sp>
        <p:nvSpPr>
          <p:cNvPr id="272416" name="Rectangle 32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rgbClr val="006600"/>
                </a:solidFill>
                <a:latin typeface="Times" charset="0"/>
              </a:rPr>
              <a:t>MS</a:t>
            </a:r>
          </a:p>
        </p:txBody>
      </p:sp>
      <p:sp>
        <p:nvSpPr>
          <p:cNvPr id="272417" name="Rectangle 33"/>
          <p:cNvSpPr>
            <a:spLocks noChangeArrowheads="1"/>
          </p:cNvSpPr>
          <p:nvPr/>
        </p:nvSpPr>
        <p:spPr bwMode="auto">
          <a:xfrm>
            <a:off x="1768475" y="4081463"/>
            <a:ext cx="468313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rgbClr val="006600"/>
                </a:solidFill>
                <a:latin typeface="Times" charset="0"/>
              </a:rPr>
              <a:t>M</a:t>
            </a:r>
          </a:p>
        </p:txBody>
      </p:sp>
      <p:sp>
        <p:nvSpPr>
          <p:cNvPr id="272418" name="Rectangle 34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rgbClr val="006600"/>
                </a:solidFill>
                <a:latin typeface="Times" charset="0"/>
              </a:rPr>
              <a:t>MN</a:t>
            </a:r>
          </a:p>
        </p:txBody>
      </p:sp>
      <p:sp>
        <p:nvSpPr>
          <p:cNvPr id="272419" name="Freeform 35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20" name="Freeform 36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21" name="Freeform 37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22" name="Freeform 38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23" name="Freeform 39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24" name="Freeform 40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25" name="Oval 41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26" name="Oval 4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27" name="Oval 4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28" name="Oval 44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29" name="Oval 45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30" name="Oval 46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31" name="Oval 47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32" name="Oval 48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33" name="Oval 4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42" name="Line 58"/>
          <p:cNvSpPr>
            <a:spLocks noChangeShapeType="1"/>
          </p:cNvSpPr>
          <p:nvPr/>
        </p:nvSpPr>
        <p:spPr bwMode="auto">
          <a:xfrm flipH="1">
            <a:off x="2362200" y="1562100"/>
            <a:ext cx="1079500" cy="24384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43" name="Line 59"/>
          <p:cNvSpPr>
            <a:spLocks noChangeShapeType="1"/>
          </p:cNvSpPr>
          <p:nvPr/>
        </p:nvSpPr>
        <p:spPr bwMode="auto">
          <a:xfrm>
            <a:off x="2438400" y="3022600"/>
            <a:ext cx="3092450" cy="15875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44" name="Text Box 60"/>
          <p:cNvSpPr txBox="1">
            <a:spLocks noChangeArrowheads="1"/>
          </p:cNvSpPr>
          <p:nvPr/>
        </p:nvSpPr>
        <p:spPr bwMode="auto">
          <a:xfrm>
            <a:off x="3954463" y="1176338"/>
            <a:ext cx="2959100" cy="1373187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800">
                <a:solidFill>
                  <a:srgbClr val="FFFF00"/>
                </a:solidFill>
              </a:rPr>
              <a:t>AHADI YA MUNGU KWA YOSHUA:</a:t>
            </a:r>
          </a:p>
        </p:txBody>
      </p:sp>
      <p:sp>
        <p:nvSpPr>
          <p:cNvPr id="272445" name="Text Box 61"/>
          <p:cNvSpPr txBox="1">
            <a:spLocks noChangeArrowheads="1"/>
          </p:cNvSpPr>
          <p:nvPr/>
        </p:nvSpPr>
        <p:spPr bwMode="auto">
          <a:xfrm>
            <a:off x="165100" y="2259013"/>
            <a:ext cx="2997200" cy="1373187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800">
                <a:solidFill>
                  <a:srgbClr val="EEFF4B"/>
                </a:solidFill>
              </a:rPr>
              <a:t>KUTOKA JANGWA HADI LEBANINI…</a:t>
            </a:r>
          </a:p>
        </p:txBody>
      </p:sp>
      <p:sp>
        <p:nvSpPr>
          <p:cNvPr id="272446" name="Text Box 62"/>
          <p:cNvSpPr txBox="1">
            <a:spLocks noChangeArrowheads="1"/>
          </p:cNvSpPr>
          <p:nvPr/>
        </p:nvSpPr>
        <p:spPr bwMode="auto">
          <a:xfrm>
            <a:off x="2654300" y="4794250"/>
            <a:ext cx="5553075" cy="1373188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800">
                <a:solidFill>
                  <a:srgbClr val="EEFF4B"/>
                </a:solidFill>
              </a:rPr>
              <a:t>…KUTOKA MTO WA HIDEKELI HADI BAHARI KUU</a:t>
            </a:r>
          </a:p>
        </p:txBody>
      </p:sp>
      <p:sp>
        <p:nvSpPr>
          <p:cNvPr id="272462" name="Text Box 78"/>
          <p:cNvSpPr txBox="1">
            <a:spLocks noChangeArrowheads="1"/>
          </p:cNvSpPr>
          <p:nvPr/>
        </p:nvSpPr>
        <p:spPr bwMode="auto">
          <a:xfrm>
            <a:off x="1771650" y="47625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</a:rPr>
              <a:t>Josh. 1:4</a:t>
            </a:r>
          </a:p>
        </p:txBody>
      </p:sp>
      <p:sp>
        <p:nvSpPr>
          <p:cNvPr id="272463" name="Freeform 79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464" name="Rectangle 80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65" name="Freeform 81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466" name="AutoShape 82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67" name="Rectangle 83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68" name="Rectangle 84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69" name="AutoShape 85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70" name="Line 86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71" name="Line 87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72" name="Rectangle 88"/>
          <p:cNvSpPr>
            <a:spLocks noChangeArrowheads="1"/>
          </p:cNvSpPr>
          <p:nvPr/>
        </p:nvSpPr>
        <p:spPr bwMode="auto">
          <a:xfrm>
            <a:off x="8053388" y="3429000"/>
            <a:ext cx="688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Chicago" charset="0"/>
              </a:rPr>
              <a:t>YOAHUA</a:t>
            </a:r>
          </a:p>
        </p:txBody>
      </p:sp>
      <p:sp>
        <p:nvSpPr>
          <p:cNvPr id="272473" name="Text Box 89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72476" name="Text Box 92"/>
          <p:cNvSpPr txBox="1">
            <a:spLocks noChangeArrowheads="1"/>
          </p:cNvSpPr>
          <p:nvPr/>
        </p:nvSpPr>
        <p:spPr bwMode="auto">
          <a:xfrm>
            <a:off x="8591550" y="64103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272477" name="Rectangle 9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37</a:t>
            </a:r>
          </a:p>
        </p:txBody>
      </p:sp>
      <p:sp>
        <p:nvSpPr>
          <p:cNvPr id="272479" name="Text Box 95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29-31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2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2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2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2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2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2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2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2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2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2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2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2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2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72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442" grpId="0" animBg="1"/>
      <p:bldP spid="272443" grpId="0" animBg="1"/>
      <p:bldP spid="272444" grpId="0" autoUpdateAnimBg="0"/>
      <p:bldP spid="272445" grpId="0" autoUpdateAnimBg="0"/>
      <p:bldP spid="272446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3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394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4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4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394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394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rgbClr val="4729B7"/>
                </a:solidFill>
                <a:latin typeface="Times" charset="0"/>
              </a:rPr>
              <a:t>ER</a:t>
            </a:r>
          </a:p>
        </p:txBody>
      </p:sp>
      <p:sp>
        <p:nvSpPr>
          <p:cNvPr id="42394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394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GU</a:t>
            </a:r>
          </a:p>
        </p:txBody>
      </p:sp>
      <p:sp>
        <p:nvSpPr>
          <p:cNvPr id="42394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394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394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395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BG</a:t>
            </a:r>
          </a:p>
        </p:txBody>
      </p:sp>
      <p:sp>
        <p:nvSpPr>
          <p:cNvPr id="423951" name="Rectangle 15"/>
          <p:cNvSpPr>
            <a:spLocks noChangeArrowheads="1"/>
          </p:cNvSpPr>
          <p:nvPr/>
        </p:nvSpPr>
        <p:spPr bwMode="auto">
          <a:xfrm>
            <a:off x="258603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BS</a:t>
            </a:r>
          </a:p>
        </p:txBody>
      </p:sp>
      <p:sp>
        <p:nvSpPr>
          <p:cNvPr id="423952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MS</a:t>
            </a:r>
          </a:p>
        </p:txBody>
      </p:sp>
      <p:sp>
        <p:nvSpPr>
          <p:cNvPr id="42395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5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5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56" name="Rectangle 20"/>
          <p:cNvSpPr>
            <a:spLocks noChangeArrowheads="1"/>
          </p:cNvSpPr>
          <p:nvPr/>
        </p:nvSpPr>
        <p:spPr bwMode="auto">
          <a:xfrm>
            <a:off x="76200" y="304800"/>
            <a:ext cx="2825750" cy="819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400">
                <a:solidFill>
                  <a:schemeClr val="tx2"/>
                </a:solidFill>
                <a:latin typeface="Times" charset="0"/>
              </a:rPr>
              <a:t> KUANDAA JUKWAA</a:t>
            </a:r>
          </a:p>
        </p:txBody>
      </p:sp>
      <p:sp>
        <p:nvSpPr>
          <p:cNvPr id="42395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BC</a:t>
            </a:r>
          </a:p>
        </p:txBody>
      </p:sp>
      <p:sp>
        <p:nvSpPr>
          <p:cNvPr id="42395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5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60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  <a:latin typeface="Times" charset="0"/>
              </a:rPr>
              <a:t>U</a:t>
            </a:r>
          </a:p>
        </p:txBody>
      </p:sp>
      <p:sp>
        <p:nvSpPr>
          <p:cNvPr id="423961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  <a:latin typeface="Times" charset="0"/>
              </a:rPr>
              <a:t>B</a:t>
            </a:r>
          </a:p>
        </p:txBody>
      </p:sp>
      <p:sp>
        <p:nvSpPr>
          <p:cNvPr id="423962" name="Rectangle 26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  <a:latin typeface="Times" charset="0"/>
              </a:rPr>
              <a:t>H</a:t>
            </a:r>
          </a:p>
        </p:txBody>
      </p:sp>
      <p:sp>
        <p:nvSpPr>
          <p:cNvPr id="423963" name="Rectangle 27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N(A)</a:t>
            </a:r>
          </a:p>
        </p:txBody>
      </p:sp>
      <p:sp>
        <p:nvSpPr>
          <p:cNvPr id="423964" name="Oval 28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65" name="Rectangle 29"/>
          <p:cNvSpPr>
            <a:spLocks noChangeArrowheads="1"/>
          </p:cNvSpPr>
          <p:nvPr/>
        </p:nvSpPr>
        <p:spPr bwMode="auto">
          <a:xfrm>
            <a:off x="3074988" y="2568575"/>
            <a:ext cx="4175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K</a:t>
            </a:r>
          </a:p>
        </p:txBody>
      </p:sp>
      <p:sp>
        <p:nvSpPr>
          <p:cNvPr id="423966" name="Rectangle 30"/>
          <p:cNvSpPr>
            <a:spLocks noChangeArrowheads="1"/>
          </p:cNvSpPr>
          <p:nvPr/>
        </p:nvSpPr>
        <p:spPr bwMode="auto">
          <a:xfrm>
            <a:off x="2693988" y="3078163"/>
            <a:ext cx="40163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Y</a:t>
            </a:r>
          </a:p>
        </p:txBody>
      </p:sp>
      <p:sp>
        <p:nvSpPr>
          <p:cNvPr id="423967" name="Rectangle 31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KB</a:t>
            </a:r>
          </a:p>
        </p:txBody>
      </p:sp>
      <p:sp>
        <p:nvSpPr>
          <p:cNvPr id="423968" name="Rectangle 32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MS</a:t>
            </a:r>
          </a:p>
        </p:txBody>
      </p:sp>
      <p:sp>
        <p:nvSpPr>
          <p:cNvPr id="423969" name="Rectangle 33"/>
          <p:cNvSpPr>
            <a:spLocks noChangeArrowheads="1"/>
          </p:cNvSpPr>
          <p:nvPr/>
        </p:nvSpPr>
        <p:spPr bwMode="auto">
          <a:xfrm>
            <a:off x="1768475" y="4081463"/>
            <a:ext cx="4683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M</a:t>
            </a:r>
          </a:p>
        </p:txBody>
      </p:sp>
      <p:sp>
        <p:nvSpPr>
          <p:cNvPr id="423970" name="Rectangle 34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MN</a:t>
            </a:r>
          </a:p>
        </p:txBody>
      </p:sp>
      <p:sp>
        <p:nvSpPr>
          <p:cNvPr id="423971" name="Freeform 35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72" name="Freeform 36"/>
          <p:cNvSpPr>
            <a:spLocks/>
          </p:cNvSpPr>
          <p:nvPr/>
        </p:nvSpPr>
        <p:spPr bwMode="auto">
          <a:xfrm>
            <a:off x="29083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73" name="Freeform 37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74" name="Freeform 38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75" name="Freeform 39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76" name="Freeform 40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77" name="Oval 41"/>
          <p:cNvSpPr>
            <a:spLocks noChangeArrowheads="1"/>
          </p:cNvSpPr>
          <p:nvPr/>
        </p:nvSpPr>
        <p:spPr bwMode="auto">
          <a:xfrm>
            <a:off x="6723063" y="4495800"/>
            <a:ext cx="193675" cy="187325"/>
          </a:xfrm>
          <a:prstGeom prst="ellipse">
            <a:avLst/>
          </a:prstGeom>
          <a:solidFill>
            <a:srgbClr val="4729B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AE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78" name="Oval 4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4729B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AE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79" name="Oval 4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4729B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AE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80" name="Oval 44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81" name="Oval 45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82" name="Oval 46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83" name="Oval 47"/>
          <p:cNvSpPr>
            <a:spLocks noChangeArrowheads="1"/>
          </p:cNvSpPr>
          <p:nvPr/>
        </p:nvSpPr>
        <p:spPr bwMode="auto">
          <a:xfrm>
            <a:off x="2740025" y="3330575"/>
            <a:ext cx="169863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84" name="Oval 48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85" name="Oval 4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4012" name="Text Box 76"/>
          <p:cNvSpPr txBox="1">
            <a:spLocks noChangeArrowheads="1"/>
          </p:cNvSpPr>
          <p:nvPr/>
        </p:nvSpPr>
        <p:spPr bwMode="auto">
          <a:xfrm>
            <a:off x="4460875" y="1341438"/>
            <a:ext cx="4141788" cy="23225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26000" tIns="82800" rIns="126000" bIns="82800"/>
          <a:lstStyle/>
          <a:p>
            <a:r>
              <a:rPr lang="ja-JP" altLang="en-US">
                <a:latin typeface="Arial"/>
              </a:rPr>
              <a:t>“</a:t>
            </a:r>
            <a:r>
              <a:rPr lang="en-US"/>
              <a:t>YOSHUA</a:t>
            </a:r>
          </a:p>
          <a:p>
            <a:r>
              <a:rPr lang="en-US"/>
              <a:t>INGIA NDANI</a:t>
            </a:r>
          </a:p>
          <a:p>
            <a:r>
              <a:rPr lang="en-US"/>
              <a:t> NA UMILIKI </a:t>
            </a:r>
          </a:p>
          <a:p>
            <a:r>
              <a:rPr lang="en-US"/>
              <a:t>NCHI!</a:t>
            </a:r>
            <a:r>
              <a:rPr lang="ja-JP" altLang="en-US">
                <a:latin typeface="Arial"/>
              </a:rPr>
              <a:t>”</a:t>
            </a:r>
            <a:endParaRPr lang="en-US"/>
          </a:p>
          <a:p>
            <a:endParaRPr lang="en-US"/>
          </a:p>
        </p:txBody>
      </p:sp>
      <p:grpSp>
        <p:nvGrpSpPr>
          <p:cNvPr id="424013" name="Group 77"/>
          <p:cNvGrpSpPr>
            <a:grpSpLocks/>
          </p:cNvGrpSpPr>
          <p:nvPr/>
        </p:nvGrpSpPr>
        <p:grpSpPr bwMode="auto">
          <a:xfrm>
            <a:off x="1614488" y="336550"/>
            <a:ext cx="2576512" cy="4049713"/>
            <a:chOff x="1017" y="404"/>
            <a:chExt cx="1623" cy="2551"/>
          </a:xfrm>
        </p:grpSpPr>
        <p:sp>
          <p:nvSpPr>
            <p:cNvPr id="424014" name="Oval 78"/>
            <p:cNvSpPr>
              <a:spLocks noChangeArrowheads="1"/>
            </p:cNvSpPr>
            <p:nvPr/>
          </p:nvSpPr>
          <p:spPr bwMode="auto">
            <a:xfrm rot="1740000">
              <a:off x="1017" y="653"/>
              <a:ext cx="509" cy="2145"/>
            </a:xfrm>
            <a:prstGeom prst="ellipse">
              <a:avLst/>
            </a:prstGeom>
            <a:gradFill rotWithShape="0">
              <a:gsLst>
                <a:gs pos="0">
                  <a:srgbClr val="114FFB"/>
                </a:gs>
                <a:gs pos="100000">
                  <a:srgbClr val="114FFB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4015" name="Rectangle 79"/>
            <p:cNvSpPr>
              <a:spLocks noChangeArrowheads="1"/>
            </p:cNvSpPr>
            <p:nvPr/>
          </p:nvSpPr>
          <p:spPr bwMode="auto">
            <a:xfrm rot="18000000">
              <a:off x="166" y="1365"/>
              <a:ext cx="2323" cy="40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i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NCHI</a:t>
              </a:r>
            </a:p>
          </p:txBody>
        </p:sp>
        <p:sp>
          <p:nvSpPr>
            <p:cNvPr id="424016" name="Line 80"/>
            <p:cNvSpPr>
              <a:spLocks noChangeShapeType="1"/>
            </p:cNvSpPr>
            <p:nvPr/>
          </p:nvSpPr>
          <p:spPr bwMode="auto">
            <a:xfrm>
              <a:off x="1733" y="1381"/>
              <a:ext cx="907" cy="171"/>
            </a:xfrm>
            <a:prstGeom prst="lin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4017" name="Line 81"/>
            <p:cNvSpPr>
              <a:spLocks noChangeShapeType="1"/>
            </p:cNvSpPr>
            <p:nvPr/>
          </p:nvSpPr>
          <p:spPr bwMode="auto">
            <a:xfrm>
              <a:off x="1200" y="2357"/>
              <a:ext cx="587" cy="598"/>
            </a:xfrm>
            <a:prstGeom prst="lin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24019" name="Text Box 83"/>
          <p:cNvSpPr txBox="1">
            <a:spLocks noChangeArrowheads="1"/>
          </p:cNvSpPr>
          <p:nvPr/>
        </p:nvSpPr>
        <p:spPr bwMode="auto">
          <a:xfrm>
            <a:off x="1781175" y="47625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</a:rPr>
              <a:t>YOSHUA 1:11</a:t>
            </a:r>
          </a:p>
        </p:txBody>
      </p:sp>
      <p:sp>
        <p:nvSpPr>
          <p:cNvPr id="424020" name="Freeform 84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4021" name="Rectangle 85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4022" name="Freeform 86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4023" name="AutoShape 87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4024" name="Rectangle 88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4025" name="Rectangle 89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4026" name="AutoShape 90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4027" name="Line 91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4028" name="Line 92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4029" name="Rectangle 93"/>
          <p:cNvSpPr>
            <a:spLocks noChangeArrowheads="1"/>
          </p:cNvSpPr>
          <p:nvPr/>
        </p:nvSpPr>
        <p:spPr bwMode="auto">
          <a:xfrm>
            <a:off x="8077200" y="3476625"/>
            <a:ext cx="6699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Chicago" charset="0"/>
              </a:rPr>
              <a:t>YOSHUA</a:t>
            </a:r>
          </a:p>
        </p:txBody>
      </p:sp>
      <p:sp>
        <p:nvSpPr>
          <p:cNvPr id="424031" name="Text Box 95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24035" name="Rectangle 9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38</a:t>
            </a:r>
          </a:p>
        </p:txBody>
      </p:sp>
      <p:sp>
        <p:nvSpPr>
          <p:cNvPr id="424036" name="Text Box 100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29-31</a:t>
            </a:r>
          </a:p>
        </p:txBody>
      </p:sp>
      <p:sp>
        <p:nvSpPr>
          <p:cNvPr id="424037" name="Rectangle 101"/>
          <p:cNvSpPr>
            <a:spLocks noChangeArrowheads="1"/>
          </p:cNvSpPr>
          <p:nvPr/>
        </p:nvSpPr>
        <p:spPr bwMode="auto">
          <a:xfrm>
            <a:off x="0" y="3132138"/>
            <a:ext cx="9144000" cy="5937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Chicago" charset="0"/>
              </a:rPr>
              <a:t>MUSA</a:t>
            </a:r>
          </a:p>
          <a:p>
            <a:pPr algn="l">
              <a:lnSpc>
                <a:spcPct val="100000"/>
              </a:lnSpc>
              <a:spcBef>
                <a:spcPct val="0"/>
              </a:spcBef>
            </a:pPr>
            <a:endParaRPr lang="en-US" sz="2400" b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424038" name="Rectangle 102"/>
          <p:cNvSpPr>
            <a:spLocks noChangeArrowheads="1"/>
          </p:cNvSpPr>
          <p:nvPr/>
        </p:nvSpPr>
        <p:spPr bwMode="auto">
          <a:xfrm>
            <a:off x="0" y="3725863"/>
            <a:ext cx="9144000" cy="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24039" name="Rectangle 103"/>
          <p:cNvSpPr>
            <a:spLocks noChangeArrowheads="1"/>
          </p:cNvSpPr>
          <p:nvPr/>
        </p:nvSpPr>
        <p:spPr bwMode="auto">
          <a:xfrm>
            <a:off x="0" y="3132138"/>
            <a:ext cx="9144000" cy="5937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Chicago" charset="0"/>
              </a:rPr>
              <a:t>MUSA</a:t>
            </a:r>
          </a:p>
          <a:p>
            <a:pPr algn="l">
              <a:lnSpc>
                <a:spcPct val="100000"/>
              </a:lnSpc>
              <a:spcBef>
                <a:spcPct val="0"/>
              </a:spcBef>
            </a:pPr>
            <a:endParaRPr lang="en-US" sz="2400" b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424040" name="Rectangle 104"/>
          <p:cNvSpPr>
            <a:spLocks noChangeArrowheads="1"/>
          </p:cNvSpPr>
          <p:nvPr/>
        </p:nvSpPr>
        <p:spPr bwMode="auto">
          <a:xfrm>
            <a:off x="0" y="3725863"/>
            <a:ext cx="9144000" cy="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24041" name="Rectangle 105"/>
          <p:cNvSpPr>
            <a:spLocks noChangeArrowheads="1"/>
          </p:cNvSpPr>
          <p:nvPr/>
        </p:nvSpPr>
        <p:spPr bwMode="auto">
          <a:xfrm>
            <a:off x="0" y="3132138"/>
            <a:ext cx="9144000" cy="5937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Chicago" charset="0"/>
              </a:rPr>
              <a:t>MUSA</a:t>
            </a:r>
          </a:p>
          <a:p>
            <a:pPr algn="l">
              <a:lnSpc>
                <a:spcPct val="100000"/>
              </a:lnSpc>
              <a:spcBef>
                <a:spcPct val="0"/>
              </a:spcBef>
            </a:pPr>
            <a:endParaRPr lang="en-US" sz="2400" b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424042" name="Rectangle 106"/>
          <p:cNvSpPr>
            <a:spLocks noChangeArrowheads="1"/>
          </p:cNvSpPr>
          <p:nvPr/>
        </p:nvSpPr>
        <p:spPr bwMode="auto">
          <a:xfrm>
            <a:off x="0" y="3725863"/>
            <a:ext cx="9144000" cy="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4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4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4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4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/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55" name="AutoShape 3"/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56" name="Rectangle 4"/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100000"/>
              </a:lnSpc>
              <a:spcBef>
                <a:spcPct val="0"/>
              </a:spcBef>
            </a:pPr>
            <a:endParaRPr lang="en-US" sz="2800">
              <a:solidFill>
                <a:schemeClr val="accent2"/>
              </a:solidFill>
              <a:latin typeface="Times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GB" sz="1600">
              <a:solidFill>
                <a:srgbClr val="00DFCA"/>
              </a:solidFill>
            </a:endParaRPr>
          </a:p>
        </p:txBody>
      </p:sp>
      <p:sp>
        <p:nvSpPr>
          <p:cNvPr id="561157" name="Rectangle 5"/>
          <p:cNvSpPr>
            <a:spLocks noChangeArrowheads="1"/>
          </p:cNvSpPr>
          <p:nvPr/>
        </p:nvSpPr>
        <p:spPr bwMode="auto">
          <a:xfrm>
            <a:off x="3021013" y="866775"/>
            <a:ext cx="14954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800">
                <a:solidFill>
                  <a:schemeClr val="accent2"/>
                </a:solidFill>
                <a:latin typeface="Times" charset="0"/>
              </a:rPr>
              <a:t>   MUSA</a:t>
            </a:r>
          </a:p>
        </p:txBody>
      </p:sp>
      <p:sp>
        <p:nvSpPr>
          <p:cNvPr id="561158" name="Line 6"/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59" name="Line 7"/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60" name="Line 8"/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61" name="Line 9"/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62" name="Line 10"/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63" name="Line 11"/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66" name="Rectangle 14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68" name="Rectangle 1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8800" b="0">
                <a:solidFill>
                  <a:schemeClr val="tx2"/>
                </a:solidFill>
                <a:latin typeface="Times" charset="0"/>
              </a:rPr>
              <a:t>7</a:t>
            </a:r>
          </a:p>
        </p:txBody>
      </p:sp>
      <p:sp>
        <p:nvSpPr>
          <p:cNvPr id="561169" name="Line 17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71" name="Rectangle 19"/>
          <p:cNvSpPr>
            <a:spLocks noChangeArrowheads="1"/>
          </p:cNvSpPr>
          <p:nvPr/>
        </p:nvSpPr>
        <p:spPr bwMode="auto">
          <a:xfrm>
            <a:off x="676275" y="2312988"/>
            <a:ext cx="2157413" cy="32575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3200">
                <a:solidFill>
                  <a:srgbClr val="FAFD00"/>
                </a:solidFill>
                <a:latin typeface="Times" charset="0"/>
              </a:rPr>
              <a:t>Wa </a:t>
            </a:r>
            <a:r>
              <a:rPr lang="en-US" sz="3200" i="1">
                <a:solidFill>
                  <a:schemeClr val="tx1"/>
                </a:solidFill>
                <a:latin typeface="Times" charset="0"/>
              </a:rPr>
              <a:t>TATU</a:t>
            </a:r>
            <a:r>
              <a:rPr lang="en-US" sz="3200">
                <a:solidFill>
                  <a:schemeClr val="tx2"/>
                </a:solidFill>
                <a:latin typeface="Times" charset="0"/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3200">
                <a:solidFill>
                  <a:srgbClr val="FAFD00"/>
                </a:solidFill>
                <a:latin typeface="Times" charset="0"/>
              </a:rPr>
              <a:t>Kwa wale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ja-JP" altLang="en-US" sz="3200">
                <a:solidFill>
                  <a:schemeClr val="tx2"/>
                </a:solidFill>
                <a:latin typeface="Arial"/>
              </a:rPr>
              <a:t>“</a:t>
            </a:r>
            <a:r>
              <a:rPr lang="en-US" sz="3200">
                <a:solidFill>
                  <a:schemeClr val="tx1"/>
                </a:solidFill>
                <a:latin typeface="Times" charset="0"/>
              </a:rPr>
              <a:t>WATU 4</a:t>
            </a:r>
            <a:r>
              <a:rPr lang="ja-JP" altLang="en-US" sz="3200">
                <a:solidFill>
                  <a:schemeClr val="tx2"/>
                </a:solidFill>
                <a:latin typeface="Arial"/>
              </a:rPr>
              <a:t>”</a:t>
            </a:r>
            <a:endParaRPr lang="en-US" sz="3200">
              <a:solidFill>
                <a:schemeClr val="tx2"/>
              </a:solidFill>
              <a:latin typeface="Times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3200">
                <a:solidFill>
                  <a:srgbClr val="FAFD00"/>
                </a:solidFill>
                <a:latin typeface="Times" charset="0"/>
              </a:rPr>
              <a:t>Ni: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4000">
                <a:solidFill>
                  <a:srgbClr val="FAFD00"/>
                </a:solidFill>
                <a:latin typeface="Times" charset="0"/>
              </a:rPr>
              <a:t>IY</a:t>
            </a:r>
            <a:r>
              <a:rPr lang="en-US" sz="8000">
                <a:solidFill>
                  <a:srgbClr val="00FF00"/>
                </a:solidFill>
                <a:latin typeface="Times" charset="0"/>
              </a:rPr>
              <a:t>M</a:t>
            </a:r>
            <a:r>
              <a:rPr lang="en-US" sz="4000">
                <a:solidFill>
                  <a:srgbClr val="FAFD00"/>
                </a:solidFill>
                <a:latin typeface="Times" charset="0"/>
              </a:rPr>
              <a:t>Y</a:t>
            </a:r>
          </a:p>
        </p:txBody>
      </p:sp>
      <p:sp>
        <p:nvSpPr>
          <p:cNvPr id="561172" name="Rectangle 20"/>
          <p:cNvSpPr>
            <a:spLocks noChangeArrowheads="1"/>
          </p:cNvSpPr>
          <p:nvPr/>
        </p:nvSpPr>
        <p:spPr bwMode="auto">
          <a:xfrm>
            <a:off x="4811713" y="823913"/>
            <a:ext cx="2165350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800">
                <a:solidFill>
                  <a:srgbClr val="FAFD00"/>
                </a:solidFill>
                <a:latin typeface="Times" charset="0"/>
              </a:rPr>
              <a:t>ca. 1500 B.C.</a:t>
            </a:r>
          </a:p>
        </p:txBody>
      </p:sp>
      <p:grpSp>
        <p:nvGrpSpPr>
          <p:cNvPr id="561187" name="Group 35"/>
          <p:cNvGrpSpPr>
            <a:grpSpLocks/>
          </p:cNvGrpSpPr>
          <p:nvPr/>
        </p:nvGrpSpPr>
        <p:grpSpPr bwMode="auto">
          <a:xfrm>
            <a:off x="2857500" y="2273300"/>
            <a:ext cx="4864100" cy="1122363"/>
            <a:chOff x="1976" y="2328"/>
            <a:chExt cx="3064" cy="707"/>
          </a:xfrm>
        </p:grpSpPr>
        <p:sp>
          <p:nvSpPr>
            <p:cNvPr id="561188" name="Rectangle 36"/>
            <p:cNvSpPr>
              <a:spLocks noChangeArrowheads="1"/>
            </p:cNvSpPr>
            <p:nvPr/>
          </p:nvSpPr>
          <p:spPr bwMode="auto">
            <a:xfrm>
              <a:off x="1976" y="2328"/>
              <a:ext cx="3032" cy="632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20784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20784"/>
                    <a:invGamma/>
                  </a:schemeClr>
                </a:gs>
              </a:gsLst>
              <a:lin ang="5400000" scaled="1"/>
            </a:gradFill>
            <a:ln w="76200">
              <a:solidFill>
                <a:srgbClr val="28038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189" name="Text Box 37"/>
            <p:cNvSpPr txBox="1">
              <a:spLocks noChangeArrowheads="1"/>
            </p:cNvSpPr>
            <p:nvPr/>
          </p:nvSpPr>
          <p:spPr bwMode="auto">
            <a:xfrm>
              <a:off x="1984" y="2439"/>
              <a:ext cx="3056" cy="596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2E7E3B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800">
                  <a:solidFill>
                    <a:srgbClr val="EEFF4B"/>
                  </a:solidFill>
                </a:rPr>
                <a:t>WAPE WATU WANGU RUHUSA WAENDE!</a:t>
              </a:r>
            </a:p>
          </p:txBody>
        </p:sp>
      </p:grpSp>
      <p:sp>
        <p:nvSpPr>
          <p:cNvPr id="561192" name="Text Box 40"/>
          <p:cNvSpPr txBox="1">
            <a:spLocks noChangeArrowheads="1"/>
          </p:cNvSpPr>
          <p:nvPr/>
        </p:nvSpPr>
        <p:spPr bwMode="auto">
          <a:xfrm>
            <a:off x="1768475" y="22225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400">
                <a:solidFill>
                  <a:schemeClr val="tx1"/>
                </a:solidFill>
              </a:rPr>
              <a:t>Ku. 7-8</a:t>
            </a:r>
            <a:endParaRPr lang="en-US" sz="1200" u="sng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561194" name="Rectangle 42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95" name="Rectangle 43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561196" name="AutoShape 44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97" name="Rectangle 45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98" name="AutoShape 46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99" name="Line 47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200" name="Line 48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201" name="Line 49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202" name="Line 50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203" name="Line 51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204" name="Rectangle 52"/>
          <p:cNvSpPr>
            <a:spLocks noChangeArrowheads="1"/>
          </p:cNvSpPr>
          <p:nvPr/>
        </p:nvSpPr>
        <p:spPr bwMode="auto">
          <a:xfrm>
            <a:off x="8007350" y="3429000"/>
            <a:ext cx="517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Chicago" charset="0"/>
              </a:rPr>
              <a:t>MUSA</a:t>
            </a:r>
          </a:p>
        </p:txBody>
      </p:sp>
      <p:sp>
        <p:nvSpPr>
          <p:cNvPr id="561205" name="Line 53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207" name="Text Box 55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61213" name="Rectangle 6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  <p:sp>
        <p:nvSpPr>
          <p:cNvPr id="561214" name="Text Box 62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26-29</a:t>
            </a:r>
          </a:p>
        </p:txBody>
      </p:sp>
      <p:grpSp>
        <p:nvGrpSpPr>
          <p:cNvPr id="561252" name="Group 100"/>
          <p:cNvGrpSpPr>
            <a:grpSpLocks/>
          </p:cNvGrpSpPr>
          <p:nvPr/>
        </p:nvGrpSpPr>
        <p:grpSpPr bwMode="auto">
          <a:xfrm>
            <a:off x="5951538" y="3552825"/>
            <a:ext cx="1262062" cy="1347788"/>
            <a:chOff x="1084" y="711"/>
            <a:chExt cx="2950" cy="2769"/>
          </a:xfrm>
        </p:grpSpPr>
        <p:grpSp>
          <p:nvGrpSpPr>
            <p:cNvPr id="561253" name="Group 101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561254" name="Group 102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561255" name="Freeform 103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1256" name="Freeform 104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561257" name="Picture 105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E844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561258" name="Freeform 106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259" name="Freeform 107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260" name="Freeform 108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261" name="Freeform 109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262" name="Freeform 110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61265" name="Text Box 113"/>
          <p:cNvSpPr txBox="1">
            <a:spLocks noChangeArrowheads="1"/>
          </p:cNvSpPr>
          <p:nvPr/>
        </p:nvSpPr>
        <p:spPr bwMode="auto">
          <a:xfrm>
            <a:off x="8572500" y="640715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1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1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1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1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1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1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1171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Rectangle 1026"/>
          <p:cNvSpPr>
            <a:spLocks noChangeArrowheads="1"/>
          </p:cNvSpPr>
          <p:nvPr/>
        </p:nvSpPr>
        <p:spPr bwMode="auto">
          <a:xfrm>
            <a:off x="1598613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03" name="Freeform 1027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5204" name="Rectangle 1028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05" name="Rectangle 1029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06" name="Freeform 1030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5207" name="Freeform 1031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5208" name="Rectangle 103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ER</a:t>
            </a:r>
          </a:p>
        </p:txBody>
      </p:sp>
      <p:sp>
        <p:nvSpPr>
          <p:cNvPr id="435209" name="Freeform 1033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5210" name="Rectangle 103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GU</a:t>
            </a:r>
          </a:p>
        </p:txBody>
      </p:sp>
      <p:sp>
        <p:nvSpPr>
          <p:cNvPr id="435211" name="Freeform 1035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5212" name="Freeform 1036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5213" name="Freeform 1037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5214" name="Rectangle 1038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BG</a:t>
            </a:r>
          </a:p>
        </p:txBody>
      </p:sp>
      <p:sp>
        <p:nvSpPr>
          <p:cNvPr id="435215" name="Rectangle 1039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BS</a:t>
            </a:r>
          </a:p>
        </p:txBody>
      </p:sp>
      <p:sp>
        <p:nvSpPr>
          <p:cNvPr id="435216" name="Rectangle 1040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MS</a:t>
            </a:r>
          </a:p>
        </p:txBody>
      </p:sp>
      <p:sp>
        <p:nvSpPr>
          <p:cNvPr id="435217" name="Rectangle 1041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18" name="Line 1042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19" name="Line 1043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20" name="Rectangle 1044"/>
          <p:cNvSpPr>
            <a:spLocks noChangeArrowheads="1"/>
          </p:cNvSpPr>
          <p:nvPr/>
        </p:nvSpPr>
        <p:spPr bwMode="auto">
          <a:xfrm>
            <a:off x="76200" y="304800"/>
            <a:ext cx="2825750" cy="819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400">
                <a:solidFill>
                  <a:schemeClr val="tx2"/>
                </a:solidFill>
                <a:latin typeface="Times" charset="0"/>
              </a:rPr>
              <a:t>  KUANDAA JUKWAA</a:t>
            </a:r>
          </a:p>
        </p:txBody>
      </p:sp>
      <p:sp>
        <p:nvSpPr>
          <p:cNvPr id="435221" name="Rectangle 1045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DS</a:t>
            </a:r>
          </a:p>
        </p:txBody>
      </p:sp>
      <p:sp>
        <p:nvSpPr>
          <p:cNvPr id="435222" name="Line 1046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23" name="Rectangle 1047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24" name="Rectangle 1048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U</a:t>
            </a:r>
          </a:p>
        </p:txBody>
      </p:sp>
      <p:sp>
        <p:nvSpPr>
          <p:cNvPr id="435225" name="Rectangle 1049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B</a:t>
            </a:r>
          </a:p>
        </p:txBody>
      </p:sp>
      <p:sp>
        <p:nvSpPr>
          <p:cNvPr id="435226" name="Rectangle 1050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H</a:t>
            </a:r>
          </a:p>
        </p:txBody>
      </p:sp>
      <p:sp>
        <p:nvSpPr>
          <p:cNvPr id="435227" name="Rectangle 105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N(A)</a:t>
            </a:r>
          </a:p>
        </p:txBody>
      </p:sp>
      <p:sp>
        <p:nvSpPr>
          <p:cNvPr id="435228" name="Oval 105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29" name="Rectangle 105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C</a:t>
            </a:r>
          </a:p>
        </p:txBody>
      </p:sp>
      <p:sp>
        <p:nvSpPr>
          <p:cNvPr id="435230" name="Rectangle 1054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J</a:t>
            </a:r>
          </a:p>
        </p:txBody>
      </p:sp>
      <p:sp>
        <p:nvSpPr>
          <p:cNvPr id="435231" name="Rectangle 1055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KB</a:t>
            </a:r>
          </a:p>
        </p:txBody>
      </p:sp>
      <p:sp>
        <p:nvSpPr>
          <p:cNvPr id="435232" name="Rectangle 1056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MS</a:t>
            </a:r>
          </a:p>
        </p:txBody>
      </p:sp>
      <p:sp>
        <p:nvSpPr>
          <p:cNvPr id="435233" name="Rectangle 1057"/>
          <p:cNvSpPr>
            <a:spLocks noChangeArrowheads="1"/>
          </p:cNvSpPr>
          <p:nvPr/>
        </p:nvSpPr>
        <p:spPr bwMode="auto">
          <a:xfrm>
            <a:off x="1768475" y="4081463"/>
            <a:ext cx="4683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M</a:t>
            </a:r>
          </a:p>
        </p:txBody>
      </p:sp>
      <p:sp>
        <p:nvSpPr>
          <p:cNvPr id="435234" name="Rectangle 1058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MN</a:t>
            </a:r>
          </a:p>
        </p:txBody>
      </p:sp>
      <p:sp>
        <p:nvSpPr>
          <p:cNvPr id="435235" name="Freeform 1059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36" name="Freeform 1060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37" name="Freeform 1061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38" name="Freeform 1062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39" name="Freeform 1063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40" name="Freeform 1064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41" name="Oval 1065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42" name="Oval 106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43" name="Oval 1067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44" name="Oval 1068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45" name="Oval 106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46" name="Oval 107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47" name="Oval 1071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48" name="Oval 1072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49" name="Oval 1073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51" name="Text Box 1075"/>
          <p:cNvSpPr txBox="1">
            <a:spLocks noChangeArrowheads="1"/>
          </p:cNvSpPr>
          <p:nvPr/>
        </p:nvSpPr>
        <p:spPr bwMode="auto">
          <a:xfrm>
            <a:off x="4343400" y="2212975"/>
            <a:ext cx="3995738" cy="296068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>
              <a:lnSpc>
                <a:spcPct val="120000"/>
              </a:lnSpc>
            </a:pPr>
            <a:r>
              <a:rPr lang="en-US" sz="2800">
                <a:solidFill>
                  <a:srgbClr val="EEFF4B"/>
                </a:solidFill>
              </a:rPr>
              <a:t>KUTOKA MLIMA NEBO… JESHI LA YOSHUA LAZIMA LIVUKE MTO WA YORDANI</a:t>
            </a:r>
          </a:p>
        </p:txBody>
      </p:sp>
      <p:sp>
        <p:nvSpPr>
          <p:cNvPr id="435266" name="AutoShape 1090"/>
          <p:cNvSpPr>
            <a:spLocks noChangeArrowheads="1"/>
          </p:cNvSpPr>
          <p:nvPr/>
        </p:nvSpPr>
        <p:spPr bwMode="auto">
          <a:xfrm rot="-4575445">
            <a:off x="2724944" y="2413794"/>
            <a:ext cx="1060450" cy="442912"/>
          </a:xfrm>
          <a:prstGeom prst="curvedDownArrow">
            <a:avLst>
              <a:gd name="adj1" fmla="val 55234"/>
              <a:gd name="adj2" fmla="val 106933"/>
              <a:gd name="adj3" fmla="val 33333"/>
            </a:avLst>
          </a:prstGeom>
          <a:solidFill>
            <a:schemeClr val="tx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67" name="AutoShape 1091"/>
          <p:cNvSpPr>
            <a:spLocks noChangeArrowheads="1"/>
          </p:cNvSpPr>
          <p:nvPr/>
        </p:nvSpPr>
        <p:spPr bwMode="auto">
          <a:xfrm rot="7343733" flipV="1">
            <a:off x="2247107" y="3269456"/>
            <a:ext cx="1200150" cy="468313"/>
          </a:xfrm>
          <a:prstGeom prst="curvedDownArrow">
            <a:avLst>
              <a:gd name="adj1" fmla="val 59868"/>
              <a:gd name="adj2" fmla="val 123603"/>
              <a:gd name="adj3" fmla="val 33333"/>
            </a:avLst>
          </a:prstGeom>
          <a:solidFill>
            <a:schemeClr val="tx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35268" name="Group 1092"/>
          <p:cNvGrpSpPr>
            <a:grpSpLocks/>
          </p:cNvGrpSpPr>
          <p:nvPr/>
        </p:nvGrpSpPr>
        <p:grpSpPr bwMode="auto">
          <a:xfrm>
            <a:off x="1614488" y="534988"/>
            <a:ext cx="2576512" cy="3851275"/>
            <a:chOff x="1017" y="529"/>
            <a:chExt cx="1623" cy="2426"/>
          </a:xfrm>
        </p:grpSpPr>
        <p:sp>
          <p:nvSpPr>
            <p:cNvPr id="435269" name="Oval 1093"/>
            <p:cNvSpPr>
              <a:spLocks noChangeArrowheads="1"/>
            </p:cNvSpPr>
            <p:nvPr/>
          </p:nvSpPr>
          <p:spPr bwMode="auto">
            <a:xfrm rot="1740000">
              <a:off x="1017" y="653"/>
              <a:ext cx="509" cy="2145"/>
            </a:xfrm>
            <a:prstGeom prst="ellipse">
              <a:avLst/>
            </a:prstGeom>
            <a:gradFill rotWithShape="0">
              <a:gsLst>
                <a:gs pos="0">
                  <a:srgbClr val="114FFB"/>
                </a:gs>
                <a:gs pos="100000">
                  <a:srgbClr val="114FFB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5270" name="Rectangle 1094"/>
            <p:cNvSpPr>
              <a:spLocks noChangeArrowheads="1"/>
            </p:cNvSpPr>
            <p:nvPr/>
          </p:nvSpPr>
          <p:spPr bwMode="auto">
            <a:xfrm rot="18000000">
              <a:off x="391" y="1230"/>
              <a:ext cx="2323" cy="92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i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NCHI</a:t>
              </a:r>
            </a:p>
            <a:p>
              <a:pPr>
                <a:lnSpc>
                  <a:spcPct val="100000"/>
                </a:lnSpc>
              </a:pPr>
              <a:endParaRPr lang="en-US" i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435271" name="Line 1095"/>
            <p:cNvSpPr>
              <a:spLocks noChangeShapeType="1"/>
            </p:cNvSpPr>
            <p:nvPr/>
          </p:nvSpPr>
          <p:spPr bwMode="auto">
            <a:xfrm>
              <a:off x="1733" y="1381"/>
              <a:ext cx="907" cy="171"/>
            </a:xfrm>
            <a:prstGeom prst="lin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5272" name="Line 1096"/>
            <p:cNvSpPr>
              <a:spLocks noChangeShapeType="1"/>
            </p:cNvSpPr>
            <p:nvPr/>
          </p:nvSpPr>
          <p:spPr bwMode="auto">
            <a:xfrm>
              <a:off x="1200" y="2357"/>
              <a:ext cx="587" cy="598"/>
            </a:xfrm>
            <a:prstGeom prst="lin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5274" name="Text Box 1098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435275" name="Text Box 1099"/>
          <p:cNvSpPr txBox="1">
            <a:spLocks noChangeArrowheads="1"/>
          </p:cNvSpPr>
          <p:nvPr/>
        </p:nvSpPr>
        <p:spPr bwMode="auto">
          <a:xfrm>
            <a:off x="1778000" y="47625"/>
            <a:ext cx="2989263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</a:rPr>
              <a:t>YOSHUA. 1:11</a:t>
            </a:r>
          </a:p>
        </p:txBody>
      </p:sp>
      <p:sp>
        <p:nvSpPr>
          <p:cNvPr id="435276" name="Freeform 1100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5277" name="Rectangle 1101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78" name="Freeform 1102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5279" name="AutoShape 1103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80" name="Rectangle 1104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81" name="Rectangle 1105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82" name="AutoShape 1106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83" name="Line 1107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84" name="Line 1108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85" name="Rectangle 1109"/>
          <p:cNvSpPr>
            <a:spLocks noChangeArrowheads="1"/>
          </p:cNvSpPr>
          <p:nvPr/>
        </p:nvSpPr>
        <p:spPr bwMode="auto">
          <a:xfrm>
            <a:off x="8053388" y="3429000"/>
            <a:ext cx="6699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Chicago" charset="0"/>
              </a:rPr>
              <a:t>YOSHUA</a:t>
            </a:r>
          </a:p>
        </p:txBody>
      </p:sp>
      <p:sp>
        <p:nvSpPr>
          <p:cNvPr id="435286" name="Rectangle 1110"/>
          <p:cNvSpPr>
            <a:spLocks noChangeArrowheads="1"/>
          </p:cNvSpPr>
          <p:nvPr/>
        </p:nvSpPr>
        <p:spPr bwMode="auto">
          <a:xfrm>
            <a:off x="8118475" y="3644900"/>
            <a:ext cx="7334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Jericho/Ai</a:t>
            </a:r>
          </a:p>
        </p:txBody>
      </p:sp>
      <p:sp>
        <p:nvSpPr>
          <p:cNvPr id="435287" name="Text Box 1111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35291" name="Rectangle 111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39</a:t>
            </a:r>
          </a:p>
        </p:txBody>
      </p:sp>
      <p:sp>
        <p:nvSpPr>
          <p:cNvPr id="435292" name="Text Box 111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29-31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5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5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35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5251" grpId="0" autoUpdateAnimBg="0"/>
      <p:bldP spid="435266" grpId="0" animBg="1"/>
      <p:bldP spid="43526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8" name="Rectangle 8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8800" b="0">
                <a:solidFill>
                  <a:schemeClr val="tx2"/>
                </a:solidFill>
                <a:latin typeface="Times" charset="0"/>
              </a:rPr>
              <a:t>7</a:t>
            </a:r>
          </a:p>
        </p:txBody>
      </p:sp>
      <p:sp>
        <p:nvSpPr>
          <p:cNvPr id="107524" name="Rectangle 4"/>
          <p:cNvSpPr>
            <a:spLocks noChangeArrowheads="1"/>
          </p:cNvSpPr>
          <p:nvPr/>
        </p:nvSpPr>
        <p:spPr bwMode="auto">
          <a:xfrm>
            <a:off x="3508375" y="2868613"/>
            <a:ext cx="2484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5" name="Rectangle 5"/>
          <p:cNvSpPr>
            <a:spLocks noChangeArrowheads="1"/>
          </p:cNvSpPr>
          <p:nvPr/>
        </p:nvSpPr>
        <p:spPr bwMode="auto">
          <a:xfrm>
            <a:off x="3375025" y="3173413"/>
            <a:ext cx="2582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9" name="Line 9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56" name="Text Box 36"/>
          <p:cNvSpPr txBox="1">
            <a:spLocks noChangeArrowheads="1"/>
          </p:cNvSpPr>
          <p:nvPr/>
        </p:nvSpPr>
        <p:spPr bwMode="auto">
          <a:xfrm>
            <a:off x="1781175" y="50800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</a:rPr>
              <a:t>yOSHUA 1:16</a:t>
            </a:r>
            <a:endParaRPr lang="en-US" sz="800" u="sng">
              <a:solidFill>
                <a:srgbClr val="000000"/>
              </a:solidFill>
              <a:latin typeface="Geneva" charset="0"/>
            </a:endParaRPr>
          </a:p>
        </p:txBody>
      </p:sp>
      <p:pic>
        <p:nvPicPr>
          <p:cNvPr id="107575" name="Picture 55" descr="MASADA TRAIL                                                   0000006B2nd Copy 11/2002 #04           B9EB2F1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679450"/>
            <a:ext cx="4635500" cy="30591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59" name="Freeform 39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60" name="Rectangle 40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61" name="Freeform 41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62" name="AutoShape 42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63" name="Rectangle 43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64" name="Rectangle 44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65" name="AutoShape 45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66" name="Line 46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67" name="Line 47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68" name="Rectangle 48"/>
          <p:cNvSpPr>
            <a:spLocks noChangeArrowheads="1"/>
          </p:cNvSpPr>
          <p:nvPr/>
        </p:nvSpPr>
        <p:spPr bwMode="auto">
          <a:xfrm>
            <a:off x="8053388" y="3429000"/>
            <a:ext cx="581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Chicago" charset="0"/>
              </a:rPr>
              <a:t>YOSUA</a:t>
            </a:r>
          </a:p>
        </p:txBody>
      </p:sp>
      <p:sp>
        <p:nvSpPr>
          <p:cNvPr id="107569" name="Rectangle 49"/>
          <p:cNvSpPr>
            <a:spLocks noChangeArrowheads="1"/>
          </p:cNvSpPr>
          <p:nvPr/>
        </p:nvSpPr>
        <p:spPr bwMode="auto">
          <a:xfrm>
            <a:off x="8118475" y="3644900"/>
            <a:ext cx="847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YERIKOA/AI</a:t>
            </a:r>
          </a:p>
        </p:txBody>
      </p:sp>
      <p:sp>
        <p:nvSpPr>
          <p:cNvPr id="107577" name="Rectangle 5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40</a:t>
            </a:r>
          </a:p>
        </p:txBody>
      </p:sp>
      <p:pic>
        <p:nvPicPr>
          <p:cNvPr id="107574" name="Picture 54" descr="blum.jpg                                                       00048A2BMacintosh HD                   ABA78158: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460375"/>
            <a:ext cx="3732212" cy="23177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7534" name="Group 14"/>
          <p:cNvGrpSpPr>
            <a:grpSpLocks/>
          </p:cNvGrpSpPr>
          <p:nvPr/>
        </p:nvGrpSpPr>
        <p:grpSpPr bwMode="auto">
          <a:xfrm>
            <a:off x="6102350" y="3582988"/>
            <a:ext cx="1536700" cy="2682875"/>
            <a:chOff x="2000" y="776"/>
            <a:chExt cx="1648" cy="2426"/>
          </a:xfrm>
        </p:grpSpPr>
        <p:pic>
          <p:nvPicPr>
            <p:cNvPr id="107535" name="Picture 15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4" y="788"/>
              <a:ext cx="1644" cy="241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7536" name="Rectangle 16"/>
            <p:cNvSpPr>
              <a:spLocks noChangeArrowheads="1"/>
            </p:cNvSpPr>
            <p:nvPr/>
          </p:nvSpPr>
          <p:spPr bwMode="auto">
            <a:xfrm>
              <a:off x="2000" y="776"/>
              <a:ext cx="1648" cy="2416"/>
            </a:xfrm>
            <a:prstGeom prst="rect">
              <a:avLst/>
            </a:prstGeom>
            <a:noFill/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7537" name="Freeform 17"/>
          <p:cNvSpPr>
            <a:spLocks/>
          </p:cNvSpPr>
          <p:nvPr/>
        </p:nvSpPr>
        <p:spPr bwMode="auto">
          <a:xfrm>
            <a:off x="6534150" y="5094288"/>
            <a:ext cx="679450" cy="531812"/>
          </a:xfrm>
          <a:custGeom>
            <a:avLst/>
            <a:gdLst>
              <a:gd name="T0" fmla="*/ 728 w 729"/>
              <a:gd name="T1" fmla="*/ 8 h 481"/>
              <a:gd name="T2" fmla="*/ 712 w 729"/>
              <a:gd name="T3" fmla="*/ 8 h 481"/>
              <a:gd name="T4" fmla="*/ 696 w 729"/>
              <a:gd name="T5" fmla="*/ 0 h 481"/>
              <a:gd name="T6" fmla="*/ 680 w 729"/>
              <a:gd name="T7" fmla="*/ 0 h 481"/>
              <a:gd name="T8" fmla="*/ 664 w 729"/>
              <a:gd name="T9" fmla="*/ 0 h 481"/>
              <a:gd name="T10" fmla="*/ 640 w 729"/>
              <a:gd name="T11" fmla="*/ 0 h 481"/>
              <a:gd name="T12" fmla="*/ 624 w 729"/>
              <a:gd name="T13" fmla="*/ 0 h 481"/>
              <a:gd name="T14" fmla="*/ 608 w 729"/>
              <a:gd name="T15" fmla="*/ 0 h 481"/>
              <a:gd name="T16" fmla="*/ 584 w 729"/>
              <a:gd name="T17" fmla="*/ 0 h 481"/>
              <a:gd name="T18" fmla="*/ 560 w 729"/>
              <a:gd name="T19" fmla="*/ 0 h 481"/>
              <a:gd name="T20" fmla="*/ 544 w 729"/>
              <a:gd name="T21" fmla="*/ 0 h 481"/>
              <a:gd name="T22" fmla="*/ 528 w 729"/>
              <a:gd name="T23" fmla="*/ 0 h 481"/>
              <a:gd name="T24" fmla="*/ 504 w 729"/>
              <a:gd name="T25" fmla="*/ 0 h 481"/>
              <a:gd name="T26" fmla="*/ 488 w 729"/>
              <a:gd name="T27" fmla="*/ 0 h 481"/>
              <a:gd name="T28" fmla="*/ 472 w 729"/>
              <a:gd name="T29" fmla="*/ 0 h 481"/>
              <a:gd name="T30" fmla="*/ 448 w 729"/>
              <a:gd name="T31" fmla="*/ 8 h 481"/>
              <a:gd name="T32" fmla="*/ 432 w 729"/>
              <a:gd name="T33" fmla="*/ 16 h 481"/>
              <a:gd name="T34" fmla="*/ 408 w 729"/>
              <a:gd name="T35" fmla="*/ 16 h 481"/>
              <a:gd name="T36" fmla="*/ 392 w 729"/>
              <a:gd name="T37" fmla="*/ 24 h 481"/>
              <a:gd name="T38" fmla="*/ 376 w 729"/>
              <a:gd name="T39" fmla="*/ 24 h 481"/>
              <a:gd name="T40" fmla="*/ 360 w 729"/>
              <a:gd name="T41" fmla="*/ 32 h 481"/>
              <a:gd name="T42" fmla="*/ 344 w 729"/>
              <a:gd name="T43" fmla="*/ 32 h 481"/>
              <a:gd name="T44" fmla="*/ 328 w 729"/>
              <a:gd name="T45" fmla="*/ 32 h 481"/>
              <a:gd name="T46" fmla="*/ 312 w 729"/>
              <a:gd name="T47" fmla="*/ 40 h 481"/>
              <a:gd name="T48" fmla="*/ 296 w 729"/>
              <a:gd name="T49" fmla="*/ 48 h 481"/>
              <a:gd name="T50" fmla="*/ 280 w 729"/>
              <a:gd name="T51" fmla="*/ 56 h 481"/>
              <a:gd name="T52" fmla="*/ 264 w 729"/>
              <a:gd name="T53" fmla="*/ 56 h 481"/>
              <a:gd name="T54" fmla="*/ 248 w 729"/>
              <a:gd name="T55" fmla="*/ 72 h 481"/>
              <a:gd name="T56" fmla="*/ 232 w 729"/>
              <a:gd name="T57" fmla="*/ 80 h 481"/>
              <a:gd name="T58" fmla="*/ 216 w 729"/>
              <a:gd name="T59" fmla="*/ 88 h 481"/>
              <a:gd name="T60" fmla="*/ 200 w 729"/>
              <a:gd name="T61" fmla="*/ 96 h 481"/>
              <a:gd name="T62" fmla="*/ 192 w 729"/>
              <a:gd name="T63" fmla="*/ 112 h 481"/>
              <a:gd name="T64" fmla="*/ 176 w 729"/>
              <a:gd name="T65" fmla="*/ 128 h 481"/>
              <a:gd name="T66" fmla="*/ 160 w 729"/>
              <a:gd name="T67" fmla="*/ 144 h 481"/>
              <a:gd name="T68" fmla="*/ 152 w 729"/>
              <a:gd name="T69" fmla="*/ 160 h 481"/>
              <a:gd name="T70" fmla="*/ 136 w 729"/>
              <a:gd name="T71" fmla="*/ 168 h 481"/>
              <a:gd name="T72" fmla="*/ 128 w 729"/>
              <a:gd name="T73" fmla="*/ 184 h 481"/>
              <a:gd name="T74" fmla="*/ 120 w 729"/>
              <a:gd name="T75" fmla="*/ 200 h 481"/>
              <a:gd name="T76" fmla="*/ 104 w 729"/>
              <a:gd name="T77" fmla="*/ 208 h 481"/>
              <a:gd name="T78" fmla="*/ 104 w 729"/>
              <a:gd name="T79" fmla="*/ 224 h 481"/>
              <a:gd name="T80" fmla="*/ 88 w 729"/>
              <a:gd name="T81" fmla="*/ 232 h 481"/>
              <a:gd name="T82" fmla="*/ 88 w 729"/>
              <a:gd name="T83" fmla="*/ 248 h 481"/>
              <a:gd name="T84" fmla="*/ 72 w 729"/>
              <a:gd name="T85" fmla="*/ 256 h 481"/>
              <a:gd name="T86" fmla="*/ 72 w 729"/>
              <a:gd name="T87" fmla="*/ 272 h 481"/>
              <a:gd name="T88" fmla="*/ 64 w 729"/>
              <a:gd name="T89" fmla="*/ 288 h 481"/>
              <a:gd name="T90" fmla="*/ 56 w 729"/>
              <a:gd name="T91" fmla="*/ 304 h 481"/>
              <a:gd name="T92" fmla="*/ 48 w 729"/>
              <a:gd name="T93" fmla="*/ 320 h 481"/>
              <a:gd name="T94" fmla="*/ 48 w 729"/>
              <a:gd name="T95" fmla="*/ 336 h 481"/>
              <a:gd name="T96" fmla="*/ 40 w 729"/>
              <a:gd name="T97" fmla="*/ 352 h 481"/>
              <a:gd name="T98" fmla="*/ 32 w 729"/>
              <a:gd name="T99" fmla="*/ 368 h 481"/>
              <a:gd name="T100" fmla="*/ 24 w 729"/>
              <a:gd name="T101" fmla="*/ 384 h 481"/>
              <a:gd name="T102" fmla="*/ 24 w 729"/>
              <a:gd name="T103" fmla="*/ 400 h 481"/>
              <a:gd name="T104" fmla="*/ 16 w 729"/>
              <a:gd name="T105" fmla="*/ 416 h 481"/>
              <a:gd name="T106" fmla="*/ 8 w 729"/>
              <a:gd name="T107" fmla="*/ 432 h 481"/>
              <a:gd name="T108" fmla="*/ 8 w 729"/>
              <a:gd name="T109" fmla="*/ 448 h 481"/>
              <a:gd name="T110" fmla="*/ 8 w 729"/>
              <a:gd name="T111" fmla="*/ 464 h 481"/>
              <a:gd name="T112" fmla="*/ 8 w 729"/>
              <a:gd name="T113" fmla="*/ 480 h 481"/>
              <a:gd name="T114" fmla="*/ 0 w 729"/>
              <a:gd name="T115" fmla="*/ 464 h 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29" h="481">
                <a:moveTo>
                  <a:pt x="728" y="8"/>
                </a:moveTo>
                <a:lnTo>
                  <a:pt x="712" y="8"/>
                </a:lnTo>
                <a:lnTo>
                  <a:pt x="696" y="0"/>
                </a:lnTo>
                <a:lnTo>
                  <a:pt x="680" y="0"/>
                </a:lnTo>
                <a:lnTo>
                  <a:pt x="664" y="0"/>
                </a:lnTo>
                <a:lnTo>
                  <a:pt x="640" y="0"/>
                </a:lnTo>
                <a:lnTo>
                  <a:pt x="624" y="0"/>
                </a:lnTo>
                <a:lnTo>
                  <a:pt x="608" y="0"/>
                </a:lnTo>
                <a:lnTo>
                  <a:pt x="584" y="0"/>
                </a:lnTo>
                <a:lnTo>
                  <a:pt x="560" y="0"/>
                </a:lnTo>
                <a:lnTo>
                  <a:pt x="544" y="0"/>
                </a:lnTo>
                <a:lnTo>
                  <a:pt x="528" y="0"/>
                </a:lnTo>
                <a:lnTo>
                  <a:pt x="504" y="0"/>
                </a:lnTo>
                <a:lnTo>
                  <a:pt x="488" y="0"/>
                </a:lnTo>
                <a:lnTo>
                  <a:pt x="472" y="0"/>
                </a:lnTo>
                <a:lnTo>
                  <a:pt x="448" y="8"/>
                </a:lnTo>
                <a:lnTo>
                  <a:pt x="432" y="16"/>
                </a:lnTo>
                <a:lnTo>
                  <a:pt x="408" y="16"/>
                </a:lnTo>
                <a:lnTo>
                  <a:pt x="392" y="24"/>
                </a:lnTo>
                <a:lnTo>
                  <a:pt x="376" y="24"/>
                </a:lnTo>
                <a:lnTo>
                  <a:pt x="360" y="32"/>
                </a:lnTo>
                <a:lnTo>
                  <a:pt x="344" y="32"/>
                </a:lnTo>
                <a:lnTo>
                  <a:pt x="328" y="32"/>
                </a:lnTo>
                <a:lnTo>
                  <a:pt x="312" y="40"/>
                </a:lnTo>
                <a:lnTo>
                  <a:pt x="296" y="48"/>
                </a:lnTo>
                <a:lnTo>
                  <a:pt x="280" y="56"/>
                </a:lnTo>
                <a:lnTo>
                  <a:pt x="264" y="56"/>
                </a:lnTo>
                <a:lnTo>
                  <a:pt x="248" y="72"/>
                </a:lnTo>
                <a:lnTo>
                  <a:pt x="232" y="80"/>
                </a:lnTo>
                <a:lnTo>
                  <a:pt x="216" y="88"/>
                </a:lnTo>
                <a:lnTo>
                  <a:pt x="200" y="96"/>
                </a:lnTo>
                <a:lnTo>
                  <a:pt x="192" y="112"/>
                </a:lnTo>
                <a:lnTo>
                  <a:pt x="176" y="128"/>
                </a:lnTo>
                <a:lnTo>
                  <a:pt x="160" y="144"/>
                </a:lnTo>
                <a:lnTo>
                  <a:pt x="152" y="160"/>
                </a:lnTo>
                <a:lnTo>
                  <a:pt x="136" y="168"/>
                </a:lnTo>
                <a:lnTo>
                  <a:pt x="128" y="184"/>
                </a:lnTo>
                <a:lnTo>
                  <a:pt x="120" y="200"/>
                </a:lnTo>
                <a:lnTo>
                  <a:pt x="104" y="208"/>
                </a:lnTo>
                <a:lnTo>
                  <a:pt x="104" y="224"/>
                </a:lnTo>
                <a:lnTo>
                  <a:pt x="88" y="232"/>
                </a:lnTo>
                <a:lnTo>
                  <a:pt x="88" y="248"/>
                </a:lnTo>
                <a:lnTo>
                  <a:pt x="72" y="256"/>
                </a:lnTo>
                <a:lnTo>
                  <a:pt x="72" y="272"/>
                </a:lnTo>
                <a:lnTo>
                  <a:pt x="64" y="288"/>
                </a:lnTo>
                <a:lnTo>
                  <a:pt x="56" y="304"/>
                </a:lnTo>
                <a:lnTo>
                  <a:pt x="48" y="320"/>
                </a:lnTo>
                <a:lnTo>
                  <a:pt x="48" y="336"/>
                </a:lnTo>
                <a:lnTo>
                  <a:pt x="40" y="352"/>
                </a:lnTo>
                <a:lnTo>
                  <a:pt x="32" y="368"/>
                </a:lnTo>
                <a:lnTo>
                  <a:pt x="24" y="384"/>
                </a:lnTo>
                <a:lnTo>
                  <a:pt x="24" y="400"/>
                </a:lnTo>
                <a:lnTo>
                  <a:pt x="16" y="416"/>
                </a:lnTo>
                <a:lnTo>
                  <a:pt x="8" y="432"/>
                </a:lnTo>
                <a:lnTo>
                  <a:pt x="8" y="448"/>
                </a:lnTo>
                <a:lnTo>
                  <a:pt x="8" y="464"/>
                </a:lnTo>
                <a:lnTo>
                  <a:pt x="8" y="480"/>
                </a:lnTo>
                <a:lnTo>
                  <a:pt x="0" y="464"/>
                </a:lnTo>
              </a:path>
            </a:pathLst>
          </a:custGeom>
          <a:noFill/>
          <a:ln w="50800" cap="rnd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38" name="Freeform 18"/>
          <p:cNvSpPr>
            <a:spLocks/>
          </p:cNvSpPr>
          <p:nvPr/>
        </p:nvSpPr>
        <p:spPr bwMode="auto">
          <a:xfrm>
            <a:off x="6813550" y="3760788"/>
            <a:ext cx="433388" cy="1239837"/>
          </a:xfrm>
          <a:custGeom>
            <a:avLst/>
            <a:gdLst>
              <a:gd name="T0" fmla="*/ 448 w 465"/>
              <a:gd name="T1" fmla="*/ 1104 h 1121"/>
              <a:gd name="T2" fmla="*/ 416 w 465"/>
              <a:gd name="T3" fmla="*/ 1096 h 1121"/>
              <a:gd name="T4" fmla="*/ 384 w 465"/>
              <a:gd name="T5" fmla="*/ 1096 h 1121"/>
              <a:gd name="T6" fmla="*/ 352 w 465"/>
              <a:gd name="T7" fmla="*/ 1080 h 1121"/>
              <a:gd name="T8" fmla="*/ 320 w 465"/>
              <a:gd name="T9" fmla="*/ 1064 h 1121"/>
              <a:gd name="T10" fmla="*/ 288 w 465"/>
              <a:gd name="T11" fmla="*/ 1056 h 1121"/>
              <a:gd name="T12" fmla="*/ 256 w 465"/>
              <a:gd name="T13" fmla="*/ 1040 h 1121"/>
              <a:gd name="T14" fmla="*/ 224 w 465"/>
              <a:gd name="T15" fmla="*/ 1024 h 1121"/>
              <a:gd name="T16" fmla="*/ 184 w 465"/>
              <a:gd name="T17" fmla="*/ 992 h 1121"/>
              <a:gd name="T18" fmla="*/ 152 w 465"/>
              <a:gd name="T19" fmla="*/ 976 h 1121"/>
              <a:gd name="T20" fmla="*/ 128 w 465"/>
              <a:gd name="T21" fmla="*/ 952 h 1121"/>
              <a:gd name="T22" fmla="*/ 96 w 465"/>
              <a:gd name="T23" fmla="*/ 928 h 1121"/>
              <a:gd name="T24" fmla="*/ 64 w 465"/>
              <a:gd name="T25" fmla="*/ 896 h 1121"/>
              <a:gd name="T26" fmla="*/ 48 w 465"/>
              <a:gd name="T27" fmla="*/ 864 h 1121"/>
              <a:gd name="T28" fmla="*/ 24 w 465"/>
              <a:gd name="T29" fmla="*/ 840 h 1121"/>
              <a:gd name="T30" fmla="*/ 8 w 465"/>
              <a:gd name="T31" fmla="*/ 808 h 1121"/>
              <a:gd name="T32" fmla="*/ 8 w 465"/>
              <a:gd name="T33" fmla="*/ 776 h 1121"/>
              <a:gd name="T34" fmla="*/ 0 w 465"/>
              <a:gd name="T35" fmla="*/ 744 h 1121"/>
              <a:gd name="T36" fmla="*/ 0 w 465"/>
              <a:gd name="T37" fmla="*/ 704 h 1121"/>
              <a:gd name="T38" fmla="*/ 0 w 465"/>
              <a:gd name="T39" fmla="*/ 648 h 1121"/>
              <a:gd name="T40" fmla="*/ 0 w 465"/>
              <a:gd name="T41" fmla="*/ 608 h 1121"/>
              <a:gd name="T42" fmla="*/ 0 w 465"/>
              <a:gd name="T43" fmla="*/ 576 h 1121"/>
              <a:gd name="T44" fmla="*/ 0 w 465"/>
              <a:gd name="T45" fmla="*/ 544 h 1121"/>
              <a:gd name="T46" fmla="*/ 8 w 465"/>
              <a:gd name="T47" fmla="*/ 512 h 1121"/>
              <a:gd name="T48" fmla="*/ 16 w 465"/>
              <a:gd name="T49" fmla="*/ 480 h 1121"/>
              <a:gd name="T50" fmla="*/ 32 w 465"/>
              <a:gd name="T51" fmla="*/ 440 h 1121"/>
              <a:gd name="T52" fmla="*/ 40 w 465"/>
              <a:gd name="T53" fmla="*/ 408 h 1121"/>
              <a:gd name="T54" fmla="*/ 64 w 465"/>
              <a:gd name="T55" fmla="*/ 384 h 1121"/>
              <a:gd name="T56" fmla="*/ 80 w 465"/>
              <a:gd name="T57" fmla="*/ 352 h 1121"/>
              <a:gd name="T58" fmla="*/ 104 w 465"/>
              <a:gd name="T59" fmla="*/ 320 h 1121"/>
              <a:gd name="T60" fmla="*/ 136 w 465"/>
              <a:gd name="T61" fmla="*/ 280 h 1121"/>
              <a:gd name="T62" fmla="*/ 168 w 465"/>
              <a:gd name="T63" fmla="*/ 240 h 1121"/>
              <a:gd name="T64" fmla="*/ 200 w 465"/>
              <a:gd name="T65" fmla="*/ 216 h 1121"/>
              <a:gd name="T66" fmla="*/ 216 w 465"/>
              <a:gd name="T67" fmla="*/ 200 h 1121"/>
              <a:gd name="T68" fmla="*/ 232 w 465"/>
              <a:gd name="T69" fmla="*/ 184 h 1121"/>
              <a:gd name="T70" fmla="*/ 256 w 465"/>
              <a:gd name="T71" fmla="*/ 152 h 1121"/>
              <a:gd name="T72" fmla="*/ 296 w 465"/>
              <a:gd name="T73" fmla="*/ 120 h 1121"/>
              <a:gd name="T74" fmla="*/ 320 w 465"/>
              <a:gd name="T75" fmla="*/ 96 h 1121"/>
              <a:gd name="T76" fmla="*/ 344 w 465"/>
              <a:gd name="T77" fmla="*/ 72 h 1121"/>
              <a:gd name="T78" fmla="*/ 376 w 465"/>
              <a:gd name="T79" fmla="*/ 48 h 1121"/>
              <a:gd name="T80" fmla="*/ 408 w 465"/>
              <a:gd name="T81" fmla="*/ 24 h 1121"/>
              <a:gd name="T82" fmla="*/ 432 w 465"/>
              <a:gd name="T83" fmla="*/ 0 h 1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65" h="1121">
                <a:moveTo>
                  <a:pt x="464" y="1120"/>
                </a:moveTo>
                <a:lnTo>
                  <a:pt x="448" y="1104"/>
                </a:lnTo>
                <a:lnTo>
                  <a:pt x="432" y="1104"/>
                </a:lnTo>
                <a:lnTo>
                  <a:pt x="416" y="1096"/>
                </a:lnTo>
                <a:lnTo>
                  <a:pt x="400" y="1096"/>
                </a:lnTo>
                <a:lnTo>
                  <a:pt x="384" y="1096"/>
                </a:lnTo>
                <a:lnTo>
                  <a:pt x="368" y="1088"/>
                </a:lnTo>
                <a:lnTo>
                  <a:pt x="352" y="1080"/>
                </a:lnTo>
                <a:lnTo>
                  <a:pt x="336" y="1072"/>
                </a:lnTo>
                <a:lnTo>
                  <a:pt x="320" y="1064"/>
                </a:lnTo>
                <a:lnTo>
                  <a:pt x="304" y="1064"/>
                </a:lnTo>
                <a:lnTo>
                  <a:pt x="288" y="1056"/>
                </a:lnTo>
                <a:lnTo>
                  <a:pt x="272" y="1048"/>
                </a:lnTo>
                <a:lnTo>
                  <a:pt x="256" y="1040"/>
                </a:lnTo>
                <a:lnTo>
                  <a:pt x="240" y="1032"/>
                </a:lnTo>
                <a:lnTo>
                  <a:pt x="224" y="1024"/>
                </a:lnTo>
                <a:lnTo>
                  <a:pt x="200" y="1008"/>
                </a:lnTo>
                <a:lnTo>
                  <a:pt x="184" y="992"/>
                </a:lnTo>
                <a:lnTo>
                  <a:pt x="168" y="984"/>
                </a:lnTo>
                <a:lnTo>
                  <a:pt x="152" y="976"/>
                </a:lnTo>
                <a:lnTo>
                  <a:pt x="136" y="968"/>
                </a:lnTo>
                <a:lnTo>
                  <a:pt x="128" y="952"/>
                </a:lnTo>
                <a:lnTo>
                  <a:pt x="112" y="944"/>
                </a:lnTo>
                <a:lnTo>
                  <a:pt x="96" y="928"/>
                </a:lnTo>
                <a:lnTo>
                  <a:pt x="72" y="912"/>
                </a:lnTo>
                <a:lnTo>
                  <a:pt x="64" y="896"/>
                </a:lnTo>
                <a:lnTo>
                  <a:pt x="56" y="880"/>
                </a:lnTo>
                <a:lnTo>
                  <a:pt x="48" y="864"/>
                </a:lnTo>
                <a:lnTo>
                  <a:pt x="32" y="856"/>
                </a:lnTo>
                <a:lnTo>
                  <a:pt x="24" y="840"/>
                </a:lnTo>
                <a:lnTo>
                  <a:pt x="16" y="824"/>
                </a:lnTo>
                <a:lnTo>
                  <a:pt x="8" y="808"/>
                </a:lnTo>
                <a:lnTo>
                  <a:pt x="8" y="792"/>
                </a:lnTo>
                <a:lnTo>
                  <a:pt x="8" y="776"/>
                </a:lnTo>
                <a:lnTo>
                  <a:pt x="0" y="760"/>
                </a:lnTo>
                <a:lnTo>
                  <a:pt x="0" y="744"/>
                </a:lnTo>
                <a:lnTo>
                  <a:pt x="0" y="728"/>
                </a:lnTo>
                <a:lnTo>
                  <a:pt x="0" y="704"/>
                </a:lnTo>
                <a:lnTo>
                  <a:pt x="0" y="664"/>
                </a:lnTo>
                <a:lnTo>
                  <a:pt x="0" y="648"/>
                </a:lnTo>
                <a:lnTo>
                  <a:pt x="0" y="624"/>
                </a:lnTo>
                <a:lnTo>
                  <a:pt x="0" y="608"/>
                </a:lnTo>
                <a:lnTo>
                  <a:pt x="0" y="592"/>
                </a:lnTo>
                <a:lnTo>
                  <a:pt x="0" y="576"/>
                </a:lnTo>
                <a:lnTo>
                  <a:pt x="0" y="560"/>
                </a:lnTo>
                <a:lnTo>
                  <a:pt x="0" y="544"/>
                </a:lnTo>
                <a:lnTo>
                  <a:pt x="8" y="528"/>
                </a:lnTo>
                <a:lnTo>
                  <a:pt x="8" y="512"/>
                </a:lnTo>
                <a:lnTo>
                  <a:pt x="16" y="496"/>
                </a:lnTo>
                <a:lnTo>
                  <a:pt x="16" y="480"/>
                </a:lnTo>
                <a:lnTo>
                  <a:pt x="24" y="464"/>
                </a:lnTo>
                <a:lnTo>
                  <a:pt x="32" y="440"/>
                </a:lnTo>
                <a:lnTo>
                  <a:pt x="32" y="424"/>
                </a:lnTo>
                <a:lnTo>
                  <a:pt x="40" y="408"/>
                </a:lnTo>
                <a:lnTo>
                  <a:pt x="48" y="392"/>
                </a:lnTo>
                <a:lnTo>
                  <a:pt x="64" y="384"/>
                </a:lnTo>
                <a:lnTo>
                  <a:pt x="64" y="368"/>
                </a:lnTo>
                <a:lnTo>
                  <a:pt x="80" y="352"/>
                </a:lnTo>
                <a:lnTo>
                  <a:pt x="96" y="336"/>
                </a:lnTo>
                <a:lnTo>
                  <a:pt x="104" y="320"/>
                </a:lnTo>
                <a:lnTo>
                  <a:pt x="120" y="296"/>
                </a:lnTo>
                <a:lnTo>
                  <a:pt x="136" y="280"/>
                </a:lnTo>
                <a:lnTo>
                  <a:pt x="152" y="256"/>
                </a:lnTo>
                <a:lnTo>
                  <a:pt x="168" y="240"/>
                </a:lnTo>
                <a:lnTo>
                  <a:pt x="184" y="224"/>
                </a:lnTo>
                <a:lnTo>
                  <a:pt x="200" y="216"/>
                </a:lnTo>
                <a:lnTo>
                  <a:pt x="200" y="200"/>
                </a:lnTo>
                <a:lnTo>
                  <a:pt x="216" y="200"/>
                </a:lnTo>
                <a:lnTo>
                  <a:pt x="216" y="184"/>
                </a:lnTo>
                <a:lnTo>
                  <a:pt x="232" y="184"/>
                </a:lnTo>
                <a:lnTo>
                  <a:pt x="240" y="168"/>
                </a:lnTo>
                <a:lnTo>
                  <a:pt x="256" y="152"/>
                </a:lnTo>
                <a:lnTo>
                  <a:pt x="280" y="136"/>
                </a:lnTo>
                <a:lnTo>
                  <a:pt x="296" y="120"/>
                </a:lnTo>
                <a:lnTo>
                  <a:pt x="312" y="112"/>
                </a:lnTo>
                <a:lnTo>
                  <a:pt x="320" y="96"/>
                </a:lnTo>
                <a:lnTo>
                  <a:pt x="336" y="88"/>
                </a:lnTo>
                <a:lnTo>
                  <a:pt x="344" y="72"/>
                </a:lnTo>
                <a:lnTo>
                  <a:pt x="360" y="64"/>
                </a:lnTo>
                <a:lnTo>
                  <a:pt x="376" y="48"/>
                </a:lnTo>
                <a:lnTo>
                  <a:pt x="392" y="40"/>
                </a:lnTo>
                <a:lnTo>
                  <a:pt x="408" y="24"/>
                </a:lnTo>
                <a:lnTo>
                  <a:pt x="424" y="16"/>
                </a:lnTo>
                <a:lnTo>
                  <a:pt x="432" y="0"/>
                </a:lnTo>
              </a:path>
            </a:pathLst>
          </a:custGeom>
          <a:noFill/>
          <a:ln w="50800" cap="rnd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40" name="Text Box 20"/>
          <p:cNvSpPr txBox="1">
            <a:spLocks noChangeArrowheads="1"/>
          </p:cNvSpPr>
          <p:nvPr/>
        </p:nvSpPr>
        <p:spPr bwMode="auto">
          <a:xfrm>
            <a:off x="1955800" y="2578100"/>
            <a:ext cx="5308600" cy="898525"/>
          </a:xfrm>
          <a:prstGeom prst="rect">
            <a:avLst/>
          </a:prstGeom>
          <a:gradFill rotWithShape="0">
            <a:gsLst>
              <a:gs pos="0">
                <a:srgbClr val="2D1A74"/>
              </a:gs>
              <a:gs pos="50000">
                <a:srgbClr val="2D1A74">
                  <a:gamma/>
                  <a:shade val="46275"/>
                  <a:invGamma/>
                </a:srgbClr>
              </a:gs>
              <a:gs pos="100000">
                <a:srgbClr val="2D1A74"/>
              </a:gs>
            </a:gsLst>
            <a:lin ang="5400000" scaled="1"/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tx2"/>
                </a:solidFill>
              </a:rPr>
              <a:t>MAJARIBIO YA NYIKA ZILIZOMKUMBA YOSHUA</a:t>
            </a:r>
          </a:p>
        </p:txBody>
      </p:sp>
      <p:sp>
        <p:nvSpPr>
          <p:cNvPr id="107578" name="Text Box 5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29-31</a:t>
            </a:r>
          </a:p>
        </p:txBody>
      </p:sp>
      <p:pic>
        <p:nvPicPr>
          <p:cNvPr id="107579" name="Picture 59" descr="JORDAN JUNGLE.JPEG                                             00000010a-BIGMAC                       ABA78158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3395663"/>
            <a:ext cx="3971925" cy="27765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80" name="Text Box 60"/>
          <p:cNvSpPr txBox="1">
            <a:spLocks noChangeArrowheads="1"/>
          </p:cNvSpPr>
          <p:nvPr/>
        </p:nvSpPr>
        <p:spPr bwMode="auto">
          <a:xfrm>
            <a:off x="8591550" y="64103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rgbClr val="FFFFFF"/>
                </a:solidFill>
                <a:latin typeface="Arial" charset="0"/>
              </a:rPr>
              <a:t>4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7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7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7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7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7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37" grpId="0" animBg="1"/>
      <p:bldP spid="10753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7" name="Rectangle 3"/>
          <p:cNvSpPr>
            <a:spLocks noChangeArrowheads="1"/>
          </p:cNvSpPr>
          <p:nvPr/>
        </p:nvSpPr>
        <p:spPr bwMode="auto">
          <a:xfrm>
            <a:off x="3360738" y="1870075"/>
            <a:ext cx="211613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800">
                <a:solidFill>
                  <a:schemeClr val="accent2"/>
                </a:solidFill>
                <a:latin typeface="Times" charset="0"/>
              </a:rPr>
              <a:t>YERIKO/AI</a:t>
            </a:r>
          </a:p>
        </p:txBody>
      </p:sp>
      <p:sp>
        <p:nvSpPr>
          <p:cNvPr id="108548" name="AutoShape 4"/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9" name="Rectangle 5"/>
          <p:cNvSpPr>
            <a:spLocks noChangeArrowheads="1"/>
          </p:cNvSpPr>
          <p:nvPr/>
        </p:nvSpPr>
        <p:spPr bwMode="auto">
          <a:xfrm>
            <a:off x="2894013" y="931863"/>
            <a:ext cx="197008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800">
                <a:solidFill>
                  <a:schemeClr val="accent2"/>
                </a:solidFill>
                <a:latin typeface="Times" charset="0"/>
              </a:rPr>
              <a:t>   YOSHUA</a:t>
            </a:r>
          </a:p>
        </p:txBody>
      </p:sp>
      <p:sp>
        <p:nvSpPr>
          <p:cNvPr id="108550" name="Rectangle 6"/>
          <p:cNvSpPr>
            <a:spLocks noChangeArrowheads="1"/>
          </p:cNvSpPr>
          <p:nvPr/>
        </p:nvSpPr>
        <p:spPr bwMode="auto">
          <a:xfrm>
            <a:off x="752475" y="2482850"/>
            <a:ext cx="1903413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4000" b="0">
                <a:solidFill>
                  <a:schemeClr val="tx2"/>
                </a:solidFill>
                <a:latin typeface="Times" charset="0"/>
              </a:rPr>
              <a:t>IYM</a:t>
            </a:r>
            <a:r>
              <a:rPr lang="en-US" sz="8000" b="0">
                <a:solidFill>
                  <a:srgbClr val="00FF00"/>
                </a:solidFill>
                <a:latin typeface="Times" charset="0"/>
              </a:rPr>
              <a:t>Y</a:t>
            </a:r>
          </a:p>
        </p:txBody>
      </p:sp>
      <p:sp>
        <p:nvSpPr>
          <p:cNvPr id="108551" name="Rectangle 7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2" name="Line 8"/>
          <p:cNvSpPr>
            <a:spLocks noChangeShapeType="1"/>
          </p:cNvSpPr>
          <p:nvPr/>
        </p:nvSpPr>
        <p:spPr bwMode="auto">
          <a:xfrm>
            <a:off x="3387725" y="23336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3" name="Rectangle 9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4" name="Line 10"/>
          <p:cNvSpPr>
            <a:spLocks noChangeShapeType="1"/>
          </p:cNvSpPr>
          <p:nvPr/>
        </p:nvSpPr>
        <p:spPr bwMode="auto">
          <a:xfrm>
            <a:off x="3403600" y="277336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5" name="Rectangle 11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8800" b="0">
                <a:solidFill>
                  <a:schemeClr val="tx2"/>
                </a:solidFill>
                <a:latin typeface="Times" charset="0"/>
              </a:rPr>
              <a:t>7</a:t>
            </a:r>
          </a:p>
        </p:txBody>
      </p:sp>
      <p:sp>
        <p:nvSpPr>
          <p:cNvPr id="108556" name="Line 12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72" name="Text Box 28"/>
          <p:cNvSpPr txBox="1">
            <a:spLocks noChangeArrowheads="1"/>
          </p:cNvSpPr>
          <p:nvPr/>
        </p:nvSpPr>
        <p:spPr bwMode="auto">
          <a:xfrm>
            <a:off x="533400" y="6483350"/>
            <a:ext cx="1993900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endParaRPr lang="en-US" sz="1600">
              <a:solidFill>
                <a:schemeClr val="tx1"/>
              </a:solidFill>
            </a:endParaRPr>
          </a:p>
          <a:p>
            <a:pPr algn="l">
              <a:lnSpc>
                <a:spcPct val="100000"/>
              </a:lnSpc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08573" name="Text Box 29"/>
          <p:cNvSpPr txBox="1">
            <a:spLocks noChangeArrowheads="1"/>
          </p:cNvSpPr>
          <p:nvPr/>
        </p:nvSpPr>
        <p:spPr bwMode="auto">
          <a:xfrm>
            <a:off x="1779588" y="50800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</a:rPr>
              <a:t>YOSHUA 6:2; 8:26</a:t>
            </a:r>
          </a:p>
        </p:txBody>
      </p:sp>
      <p:sp>
        <p:nvSpPr>
          <p:cNvPr id="108574" name="Freeform 30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75" name="Rectangle 31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76" name="Freeform 32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77" name="AutoShape 33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78" name="Rectangle 34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79" name="Rectangle 35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80" name="AutoShape 36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81" name="Line 37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82" name="Line 38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83" name="Rectangle 39"/>
          <p:cNvSpPr>
            <a:spLocks noChangeArrowheads="1"/>
          </p:cNvSpPr>
          <p:nvPr/>
        </p:nvSpPr>
        <p:spPr bwMode="auto">
          <a:xfrm>
            <a:off x="8053388" y="3429000"/>
            <a:ext cx="6699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Chicago" charset="0"/>
              </a:rPr>
              <a:t>YOSHUA</a:t>
            </a:r>
          </a:p>
        </p:txBody>
      </p:sp>
      <p:sp>
        <p:nvSpPr>
          <p:cNvPr id="108584" name="Rectangle 40"/>
          <p:cNvSpPr>
            <a:spLocks noChangeArrowheads="1"/>
          </p:cNvSpPr>
          <p:nvPr/>
        </p:nvSpPr>
        <p:spPr bwMode="auto">
          <a:xfrm>
            <a:off x="8118475" y="3644900"/>
            <a:ext cx="765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YERIKO/AI</a:t>
            </a:r>
          </a:p>
        </p:txBody>
      </p:sp>
      <p:sp>
        <p:nvSpPr>
          <p:cNvPr id="108585" name="Text Box 41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08589" name="Rectangle 4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41</a:t>
            </a:r>
          </a:p>
        </p:txBody>
      </p:sp>
      <p:sp>
        <p:nvSpPr>
          <p:cNvPr id="108590" name="Text Box 4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29-31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7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88" name="Text Box 20"/>
          <p:cNvSpPr txBox="1">
            <a:spLocks noChangeArrowheads="1"/>
          </p:cNvSpPr>
          <p:nvPr/>
        </p:nvSpPr>
        <p:spPr bwMode="auto">
          <a:xfrm>
            <a:off x="1752600" y="47625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</a:rPr>
              <a:t>KUM. 34:3</a:t>
            </a:r>
          </a:p>
        </p:txBody>
      </p:sp>
      <p:sp>
        <p:nvSpPr>
          <p:cNvPr id="109600" name="Text Box 32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09605" name="Rectangle 3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42</a:t>
            </a:r>
          </a:p>
        </p:txBody>
      </p:sp>
      <p:sp>
        <p:nvSpPr>
          <p:cNvPr id="109606" name="Text Box 3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29-31</a:t>
            </a:r>
          </a:p>
        </p:txBody>
      </p:sp>
      <p:pic>
        <p:nvPicPr>
          <p:cNvPr id="109607" name="Picture 39" descr="D:\3 Judah and the South\Jericho\Jericho sr\Jericho view from Mount of Temptation, 80-06tb sr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"/>
          <a:stretch>
            <a:fillRect/>
          </a:stretch>
        </p:blipFill>
        <p:spPr bwMode="auto">
          <a:xfrm>
            <a:off x="534988" y="534988"/>
            <a:ext cx="8034337" cy="577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 l="39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9571" name="Rectangle 3"/>
          <p:cNvSpPr>
            <a:spLocks noChangeArrowheads="1"/>
          </p:cNvSpPr>
          <p:nvPr/>
        </p:nvSpPr>
        <p:spPr bwMode="auto">
          <a:xfrm>
            <a:off x="1084263" y="5141913"/>
            <a:ext cx="6958012" cy="10636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2800">
                <a:solidFill>
                  <a:schemeClr val="tx2"/>
                </a:solidFill>
              </a:rPr>
              <a:t> </a:t>
            </a:r>
            <a:r>
              <a:rPr lang="en-US" sz="3200">
                <a:solidFill>
                  <a:schemeClr val="tx2"/>
                </a:solidFill>
              </a:rPr>
              <a:t>Mtazamo wa Yeriko mashariki mwa Mlima wa majaribio</a:t>
            </a:r>
            <a:endParaRPr lang="en-US" sz="3200">
              <a:solidFill>
                <a:schemeClr val="accent2"/>
              </a:solidFill>
            </a:endParaRPr>
          </a:p>
        </p:txBody>
      </p:sp>
      <p:sp>
        <p:nvSpPr>
          <p:cNvPr id="109589" name="Freeform 21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590" name="Rectangle 22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91" name="Freeform 23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592" name="AutoShape 24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93" name="Rectangle 25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94" name="Rectangle 26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95" name="AutoShape 27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96" name="Line 28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97" name="Line 29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98" name="Rectangle 30"/>
          <p:cNvSpPr>
            <a:spLocks noChangeArrowheads="1"/>
          </p:cNvSpPr>
          <p:nvPr/>
        </p:nvSpPr>
        <p:spPr bwMode="auto">
          <a:xfrm>
            <a:off x="8053388" y="3429000"/>
            <a:ext cx="6699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Chicago" charset="0"/>
              </a:rPr>
              <a:t>YOSHUA</a:t>
            </a:r>
          </a:p>
        </p:txBody>
      </p:sp>
      <p:sp>
        <p:nvSpPr>
          <p:cNvPr id="109599" name="Rectangle 31"/>
          <p:cNvSpPr>
            <a:spLocks noChangeArrowheads="1"/>
          </p:cNvSpPr>
          <p:nvPr/>
        </p:nvSpPr>
        <p:spPr bwMode="auto">
          <a:xfrm>
            <a:off x="8118475" y="3644900"/>
            <a:ext cx="765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YERIKO/AI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11" name="Freeform 19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12" name="Rectangle 20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13" name="Freeform 21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14" name="AutoShape 22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15" name="Rectangle 23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16" name="Rectangle 24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17" name="AutoShape 25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18" name="Line 26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19" name="Line 27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20" name="Rectangle 28"/>
          <p:cNvSpPr>
            <a:spLocks noChangeArrowheads="1"/>
          </p:cNvSpPr>
          <p:nvPr/>
        </p:nvSpPr>
        <p:spPr bwMode="auto">
          <a:xfrm>
            <a:off x="8053388" y="3429000"/>
            <a:ext cx="676275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Chicago" charset="0"/>
              </a:rPr>
              <a:t>JOSHUA</a:t>
            </a:r>
          </a:p>
        </p:txBody>
      </p:sp>
      <p:sp>
        <p:nvSpPr>
          <p:cNvPr id="110621" name="Rectangle 29"/>
          <p:cNvSpPr>
            <a:spLocks noChangeArrowheads="1"/>
          </p:cNvSpPr>
          <p:nvPr/>
        </p:nvSpPr>
        <p:spPr bwMode="auto">
          <a:xfrm>
            <a:off x="8118475" y="3644900"/>
            <a:ext cx="7334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Jericho/Ai</a:t>
            </a:r>
          </a:p>
        </p:txBody>
      </p:sp>
      <p:sp>
        <p:nvSpPr>
          <p:cNvPr id="110622" name="Text Box 30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10628" name="Rectangle 3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43</a:t>
            </a:r>
          </a:p>
        </p:txBody>
      </p:sp>
      <p:sp>
        <p:nvSpPr>
          <p:cNvPr id="110629" name="Text Box 3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29-31</a:t>
            </a:r>
          </a:p>
        </p:txBody>
      </p:sp>
      <p:pic>
        <p:nvPicPr>
          <p:cNvPr id="110630" name="Picture 38" descr="D:\3 Judah and the South\Jericho\Jericho sr\Jericho looking east with tell in foreground, 44-35tb sr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534988"/>
            <a:ext cx="8148637" cy="57785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0595" name="Rectangle 3"/>
          <p:cNvSpPr>
            <a:spLocks noChangeArrowheads="1"/>
          </p:cNvSpPr>
          <p:nvPr/>
        </p:nvSpPr>
        <p:spPr bwMode="auto">
          <a:xfrm>
            <a:off x="488950" y="5646738"/>
            <a:ext cx="8027988" cy="57626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2800">
                <a:solidFill>
                  <a:schemeClr val="tx2"/>
                </a:solidFill>
              </a:rPr>
              <a:t> </a:t>
            </a:r>
            <a:r>
              <a:rPr lang="en-US" sz="3200">
                <a:solidFill>
                  <a:schemeClr val="tx2"/>
                </a:solidFill>
              </a:rPr>
              <a:t>Yeriko kutoka mashariki mwa Yordani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51" name="Rectangle 1031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8800" b="0">
                <a:solidFill>
                  <a:schemeClr val="tx2"/>
                </a:solidFill>
                <a:latin typeface="Times" charset="0"/>
              </a:rPr>
              <a:t>7</a:t>
            </a:r>
          </a:p>
        </p:txBody>
      </p:sp>
      <p:sp>
        <p:nvSpPr>
          <p:cNvPr id="364552" name="Line 1032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64559" name="Group 1039"/>
          <p:cNvGrpSpPr>
            <a:grpSpLocks/>
          </p:cNvGrpSpPr>
          <p:nvPr/>
        </p:nvGrpSpPr>
        <p:grpSpPr bwMode="auto">
          <a:xfrm>
            <a:off x="336550" y="0"/>
            <a:ext cx="7969250" cy="5745163"/>
            <a:chOff x="360" y="352"/>
            <a:chExt cx="5020" cy="3619"/>
          </a:xfrm>
        </p:grpSpPr>
        <p:pic>
          <p:nvPicPr>
            <p:cNvPr id="364560" name="Picture 1040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" y="352"/>
              <a:ext cx="5020" cy="3619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64561" name="Rectangle 1041"/>
            <p:cNvSpPr>
              <a:spLocks noChangeArrowheads="1"/>
            </p:cNvSpPr>
            <p:nvPr/>
          </p:nvSpPr>
          <p:spPr bwMode="auto">
            <a:xfrm>
              <a:off x="400" y="459"/>
              <a:ext cx="4267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2400">
                  <a:solidFill>
                    <a:schemeClr val="accent2"/>
                  </a:solidFill>
                </a:rPr>
                <a:t>Yezreeli bonde la  Mlima wa Tabori</a:t>
              </a:r>
              <a:endParaRPr lang="en-US" sz="2400">
                <a:solidFill>
                  <a:schemeClr val="accent2"/>
                </a:solidFill>
                <a:latin typeface="Times" charset="0"/>
              </a:endParaRPr>
            </a:p>
          </p:txBody>
        </p:sp>
      </p:grpSp>
      <p:sp>
        <p:nvSpPr>
          <p:cNvPr id="364575" name="Text Box 105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364576" name="Text Box 1056"/>
          <p:cNvSpPr txBox="1">
            <a:spLocks noChangeArrowheads="1"/>
          </p:cNvSpPr>
          <p:nvPr/>
        </p:nvSpPr>
        <p:spPr bwMode="auto">
          <a:xfrm>
            <a:off x="1781175" y="44450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</a:rPr>
              <a:t>Yoshua. 17:16</a:t>
            </a:r>
          </a:p>
        </p:txBody>
      </p:sp>
      <p:sp>
        <p:nvSpPr>
          <p:cNvPr id="364577" name="Freeform 1057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4578" name="Rectangle 1058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4579" name="Freeform 1059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4580" name="AutoShape 1060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4581" name="Rectangle 1061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4582" name="Rectangle 1062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4583" name="AutoShape 1063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4584" name="Line 1064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4585" name="Line 1065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4586" name="Rectangle 1066"/>
          <p:cNvSpPr>
            <a:spLocks noChangeArrowheads="1"/>
          </p:cNvSpPr>
          <p:nvPr/>
        </p:nvSpPr>
        <p:spPr bwMode="auto">
          <a:xfrm>
            <a:off x="8053388" y="3429000"/>
            <a:ext cx="6699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Chicago" charset="0"/>
              </a:rPr>
              <a:t>YOSHUA</a:t>
            </a:r>
          </a:p>
        </p:txBody>
      </p:sp>
      <p:sp>
        <p:nvSpPr>
          <p:cNvPr id="364587" name="Rectangle 1067"/>
          <p:cNvSpPr>
            <a:spLocks noChangeArrowheads="1"/>
          </p:cNvSpPr>
          <p:nvPr/>
        </p:nvSpPr>
        <p:spPr bwMode="auto">
          <a:xfrm>
            <a:off x="8118475" y="3644900"/>
            <a:ext cx="765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YERIKO/AI</a:t>
            </a:r>
          </a:p>
        </p:txBody>
      </p:sp>
      <p:sp>
        <p:nvSpPr>
          <p:cNvPr id="364589" name="Text Box 1069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64593" name="Rectangle 107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44</a:t>
            </a:r>
          </a:p>
        </p:txBody>
      </p:sp>
      <p:sp>
        <p:nvSpPr>
          <p:cNvPr id="364594" name="Text Box 1074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29-31</a:t>
            </a:r>
          </a:p>
        </p:txBody>
      </p:sp>
      <p:sp>
        <p:nvSpPr>
          <p:cNvPr id="364595" name="Text Box 1075"/>
          <p:cNvSpPr txBox="1">
            <a:spLocks noChangeArrowheads="1"/>
          </p:cNvSpPr>
          <p:nvPr/>
        </p:nvSpPr>
        <p:spPr bwMode="auto">
          <a:xfrm>
            <a:off x="965200" y="4865688"/>
            <a:ext cx="7513638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FFEA18"/>
                </a:solidFill>
              </a:rPr>
              <a:t>Hii ndiyo asali na maziwa!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64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64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595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9" name="Text Box 1053"/>
          <p:cNvSpPr txBox="1">
            <a:spLocks noChangeArrowheads="1"/>
          </p:cNvSpPr>
          <p:nvPr/>
        </p:nvSpPr>
        <p:spPr bwMode="auto">
          <a:xfrm>
            <a:off x="1787525" y="41275"/>
            <a:ext cx="3146425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</a:rPr>
              <a:t>yos3:1-12:24</a:t>
            </a:r>
          </a:p>
        </p:txBody>
      </p:sp>
      <p:sp>
        <p:nvSpPr>
          <p:cNvPr id="112688" name="Text Box 1072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pic>
        <p:nvPicPr>
          <p:cNvPr id="112691" name="Picture 1075" descr="BANIAS FALLS.jpg                                               00000010MAGNUM                         ABA78158:"/>
          <p:cNvPicPr>
            <a:picLocks noChangeAspect="1" noChangeArrowheads="1"/>
          </p:cNvPicPr>
          <p:nvPr/>
        </p:nvPicPr>
        <p:blipFill>
          <a:blip r:embed="rId2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565150"/>
            <a:ext cx="4200525" cy="32527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2" name="Picture 1076" descr=" DEAD SEA PALMS.jpg                                            00000010MAGNUM                         ABA78158: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0" y="3100388"/>
            <a:ext cx="4535488" cy="31146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51" name="Rectangle 1035"/>
          <p:cNvSpPr>
            <a:spLocks noChangeArrowheads="1"/>
          </p:cNvSpPr>
          <p:nvPr/>
        </p:nvSpPr>
        <p:spPr bwMode="auto">
          <a:xfrm>
            <a:off x="3883025" y="666750"/>
            <a:ext cx="4595813" cy="530225"/>
          </a:xfrm>
          <a:prstGeom prst="rect">
            <a:avLst/>
          </a:prstGeom>
          <a:solidFill>
            <a:schemeClr val="tx1"/>
          </a:soli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chemeClr val="bg2"/>
                </a:solidFill>
              </a:rPr>
              <a:t> </a:t>
            </a:r>
            <a:r>
              <a:rPr lang="en-US" sz="2400">
                <a:solidFill>
                  <a:schemeClr val="accent2"/>
                </a:solidFill>
              </a:rPr>
              <a:t>…Kutoka dani kazkazini ...</a:t>
            </a:r>
          </a:p>
        </p:txBody>
      </p:sp>
      <p:sp>
        <p:nvSpPr>
          <p:cNvPr id="112652" name="Rectangle 1036"/>
          <p:cNvSpPr>
            <a:spLocks noChangeArrowheads="1"/>
          </p:cNvSpPr>
          <p:nvPr/>
        </p:nvSpPr>
        <p:spPr bwMode="auto">
          <a:xfrm>
            <a:off x="1254125" y="5770563"/>
            <a:ext cx="5116513" cy="530225"/>
          </a:xfrm>
          <a:prstGeom prst="rect">
            <a:avLst/>
          </a:prstGeom>
          <a:solidFill>
            <a:schemeClr val="tx1"/>
          </a:soli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chemeClr val="bg2"/>
                </a:solidFill>
              </a:rPr>
              <a:t> </a:t>
            </a:r>
            <a:r>
              <a:rPr lang="en-US" sz="2400">
                <a:solidFill>
                  <a:schemeClr val="accent2"/>
                </a:solidFill>
              </a:rPr>
              <a:t>…hadi Beersheba kusini...</a:t>
            </a:r>
          </a:p>
        </p:txBody>
      </p:sp>
      <p:sp>
        <p:nvSpPr>
          <p:cNvPr id="112675" name="Freeform 1059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76" name="Rectangle 1060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77" name="Freeform 1061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78" name="AutoShape 1062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79" name="Rectangle 1063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80" name="Rectangle 1064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81" name="AutoShape 1065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82" name="Line 1066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83" name="Line 1067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84" name="Rectangle 1068"/>
          <p:cNvSpPr>
            <a:spLocks noChangeArrowheads="1"/>
          </p:cNvSpPr>
          <p:nvPr/>
        </p:nvSpPr>
        <p:spPr bwMode="auto">
          <a:xfrm>
            <a:off x="8053388" y="3429000"/>
            <a:ext cx="6699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Chicago" charset="0"/>
              </a:rPr>
              <a:t>YOSHUA</a:t>
            </a:r>
          </a:p>
        </p:txBody>
      </p:sp>
      <p:sp>
        <p:nvSpPr>
          <p:cNvPr id="112685" name="Rectangle 1069"/>
          <p:cNvSpPr>
            <a:spLocks noChangeArrowheads="1"/>
          </p:cNvSpPr>
          <p:nvPr/>
        </p:nvSpPr>
        <p:spPr bwMode="auto">
          <a:xfrm>
            <a:off x="8118475" y="3644900"/>
            <a:ext cx="765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YERIKO/AI</a:t>
            </a:r>
          </a:p>
        </p:txBody>
      </p:sp>
      <p:sp>
        <p:nvSpPr>
          <p:cNvPr id="112686" name="Rectangle 1070"/>
          <p:cNvSpPr>
            <a:spLocks noChangeArrowheads="1"/>
          </p:cNvSpPr>
          <p:nvPr/>
        </p:nvSpPr>
        <p:spPr bwMode="auto">
          <a:xfrm>
            <a:off x="8035925" y="3835400"/>
            <a:ext cx="1082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Kugawanya nchi</a:t>
            </a:r>
          </a:p>
        </p:txBody>
      </p:sp>
      <p:pic>
        <p:nvPicPr>
          <p:cNvPr id="112644" name="Picture 102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5" y="1549400"/>
            <a:ext cx="2609850" cy="3832225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2671" name="AutoShape 1055"/>
          <p:cNvSpPr>
            <a:spLocks noChangeArrowheads="1"/>
          </p:cNvSpPr>
          <p:nvPr/>
        </p:nvSpPr>
        <p:spPr bwMode="auto">
          <a:xfrm rot="2223925">
            <a:off x="3905250" y="3335338"/>
            <a:ext cx="482600" cy="1724025"/>
          </a:xfrm>
          <a:prstGeom prst="curvedRightArrow">
            <a:avLst>
              <a:gd name="adj1" fmla="val 71447"/>
              <a:gd name="adj2" fmla="val 142895"/>
              <a:gd name="adj3" fmla="val 33333"/>
            </a:avLst>
          </a:prstGeom>
          <a:gradFill rotWithShape="0">
            <a:gsLst>
              <a:gs pos="0">
                <a:srgbClr val="66FF66"/>
              </a:gs>
              <a:gs pos="100000">
                <a:srgbClr val="66FF66">
                  <a:gamma/>
                  <a:shade val="0"/>
                  <a:invGamma/>
                </a:srgbClr>
              </a:gs>
            </a:gsLst>
            <a:lin ang="5400000" scaled="1"/>
          </a:gra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72" name="AutoShape 1056"/>
          <p:cNvSpPr>
            <a:spLocks noChangeArrowheads="1"/>
          </p:cNvSpPr>
          <p:nvPr/>
        </p:nvSpPr>
        <p:spPr bwMode="auto">
          <a:xfrm flipV="1">
            <a:off x="4387850" y="1816100"/>
            <a:ext cx="614363" cy="2300288"/>
          </a:xfrm>
          <a:prstGeom prst="curvedRightArrow">
            <a:avLst>
              <a:gd name="adj1" fmla="val 74884"/>
              <a:gd name="adj2" fmla="val 149767"/>
              <a:gd name="adj3" fmla="val 33333"/>
            </a:avLst>
          </a:prstGeom>
          <a:gradFill rotWithShape="0">
            <a:gsLst>
              <a:gs pos="0">
                <a:srgbClr val="66FF66">
                  <a:gamma/>
                  <a:shade val="0"/>
                  <a:invGamma/>
                </a:srgbClr>
              </a:gs>
              <a:gs pos="100000">
                <a:srgbClr val="66FF66"/>
              </a:gs>
            </a:gsLst>
            <a:lin ang="5400000" scaled="1"/>
          </a:gra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95" name="Rectangle 107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45</a:t>
            </a:r>
          </a:p>
        </p:txBody>
      </p:sp>
      <p:sp>
        <p:nvSpPr>
          <p:cNvPr id="112696" name="Text Box 1080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29-31</a:t>
            </a:r>
          </a:p>
        </p:txBody>
      </p:sp>
      <p:sp>
        <p:nvSpPr>
          <p:cNvPr id="112698" name="Text Box 1082"/>
          <p:cNvSpPr txBox="1">
            <a:spLocks noChangeArrowheads="1"/>
          </p:cNvSpPr>
          <p:nvPr/>
        </p:nvSpPr>
        <p:spPr bwMode="auto">
          <a:xfrm>
            <a:off x="8591550" y="64103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rgbClr val="FFFFFF"/>
                </a:solidFill>
                <a:latin typeface="Arial" charset="0"/>
              </a:rPr>
              <a:t>3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2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2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2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2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2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51" grpId="0" animBg="1" autoUpdateAnimBg="0"/>
      <p:bldP spid="112652" grpId="0" animBg="1" autoUpdateAnimBg="0"/>
      <p:bldP spid="112671" grpId="0" animBg="1"/>
      <p:bldP spid="11267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69" name="Rectangle 53"/>
          <p:cNvSpPr>
            <a:spLocks noChangeArrowheads="1"/>
          </p:cNvSpPr>
          <p:nvPr/>
        </p:nvSpPr>
        <p:spPr bwMode="auto">
          <a:xfrm>
            <a:off x="8118475" y="3644900"/>
            <a:ext cx="7651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YERIKO/AI</a:t>
            </a:r>
          </a:p>
          <a:p>
            <a:pPr algn="l">
              <a:lnSpc>
                <a:spcPct val="100000"/>
              </a:lnSpc>
              <a:spcBef>
                <a:spcPct val="0"/>
              </a:spcBef>
            </a:pPr>
            <a:endParaRPr lang="en-US" sz="90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111618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3360738" y="1870075"/>
            <a:ext cx="1997075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Helvetica" charset="0"/>
              </a:rPr>
              <a:t>YERIKO/AI</a:t>
            </a:r>
          </a:p>
          <a:p>
            <a:pPr algn="l">
              <a:lnSpc>
                <a:spcPct val="100000"/>
              </a:lnSpc>
              <a:spcBef>
                <a:spcPct val="0"/>
              </a:spcBef>
            </a:pPr>
            <a:endParaRPr lang="en-US" sz="2800">
              <a:solidFill>
                <a:schemeClr val="bg2"/>
              </a:solidFill>
              <a:latin typeface="Times" charset="0"/>
            </a:endParaRPr>
          </a:p>
        </p:txBody>
      </p:sp>
      <p:sp>
        <p:nvSpPr>
          <p:cNvPr id="111620" name="Rectangle 4"/>
          <p:cNvSpPr>
            <a:spLocks noChangeArrowheads="1"/>
          </p:cNvSpPr>
          <p:nvPr/>
        </p:nvSpPr>
        <p:spPr bwMode="auto">
          <a:xfrm>
            <a:off x="3228975" y="2311400"/>
            <a:ext cx="3076575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800">
                <a:solidFill>
                  <a:schemeClr val="accent2"/>
                </a:solidFill>
                <a:latin typeface="Times" charset="0"/>
              </a:rPr>
              <a:t>KUGAWANYWA </a:t>
            </a:r>
          </a:p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800">
                <a:solidFill>
                  <a:schemeClr val="accent2"/>
                </a:solidFill>
                <a:latin typeface="Times" charset="0"/>
              </a:rPr>
              <a:t>NCHI</a:t>
            </a:r>
          </a:p>
        </p:txBody>
      </p:sp>
      <p:sp>
        <p:nvSpPr>
          <p:cNvPr id="111621" name="AutoShape 5"/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2" name="Rectangle 6"/>
          <p:cNvSpPr>
            <a:spLocks noChangeArrowheads="1"/>
          </p:cNvSpPr>
          <p:nvPr/>
        </p:nvSpPr>
        <p:spPr bwMode="auto">
          <a:xfrm>
            <a:off x="2894013" y="931863"/>
            <a:ext cx="197008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800">
                <a:solidFill>
                  <a:schemeClr val="accent2"/>
                </a:solidFill>
                <a:latin typeface="Times" charset="0"/>
              </a:rPr>
              <a:t>   </a:t>
            </a:r>
            <a:r>
              <a:rPr lang="en-US" sz="2800">
                <a:solidFill>
                  <a:srgbClr val="000000"/>
                </a:solidFill>
                <a:latin typeface="Chicago" charset="0"/>
              </a:rPr>
              <a:t>YOSHUA</a:t>
            </a:r>
          </a:p>
        </p:txBody>
      </p:sp>
      <p:sp>
        <p:nvSpPr>
          <p:cNvPr id="111623" name="Rectangle 7"/>
          <p:cNvSpPr>
            <a:spLocks noChangeArrowheads="1"/>
          </p:cNvSpPr>
          <p:nvPr/>
        </p:nvSpPr>
        <p:spPr bwMode="auto">
          <a:xfrm>
            <a:off x="752475" y="2482850"/>
            <a:ext cx="1903413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4000" b="0">
                <a:solidFill>
                  <a:schemeClr val="tx2"/>
                </a:solidFill>
                <a:latin typeface="Times" charset="0"/>
              </a:rPr>
              <a:t>IYM</a:t>
            </a:r>
            <a:r>
              <a:rPr lang="en-US" sz="8000" b="0">
                <a:solidFill>
                  <a:srgbClr val="00FF00"/>
                </a:solidFill>
                <a:latin typeface="Times" charset="0"/>
              </a:rPr>
              <a:t>Y</a:t>
            </a:r>
          </a:p>
        </p:txBody>
      </p:sp>
      <p:sp>
        <p:nvSpPr>
          <p:cNvPr id="111625" name="Line 9"/>
          <p:cNvSpPr>
            <a:spLocks noChangeShapeType="1"/>
          </p:cNvSpPr>
          <p:nvPr/>
        </p:nvSpPr>
        <p:spPr bwMode="auto">
          <a:xfrm>
            <a:off x="3387725" y="23336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6" name="Rectangle 10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7" name="Line 11"/>
          <p:cNvSpPr>
            <a:spLocks noChangeShapeType="1"/>
          </p:cNvSpPr>
          <p:nvPr/>
        </p:nvSpPr>
        <p:spPr bwMode="auto">
          <a:xfrm>
            <a:off x="3519488" y="2773363"/>
            <a:ext cx="2347912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8" name="Rectangle 12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8800" b="0">
                <a:solidFill>
                  <a:schemeClr val="tx2"/>
                </a:solidFill>
                <a:latin typeface="Times" charset="0"/>
              </a:rPr>
              <a:t>7</a:t>
            </a:r>
          </a:p>
        </p:txBody>
      </p:sp>
      <p:sp>
        <p:nvSpPr>
          <p:cNvPr id="111629" name="Line 13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58" name="Text Box 42"/>
          <p:cNvSpPr txBox="1">
            <a:spLocks noChangeArrowheads="1"/>
          </p:cNvSpPr>
          <p:nvPr/>
        </p:nvSpPr>
        <p:spPr bwMode="auto">
          <a:xfrm>
            <a:off x="1781175" y="44450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</a:rPr>
              <a:t>Josh 14:5</a:t>
            </a:r>
            <a:endParaRPr lang="en-US" sz="800" u="sng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111659" name="Freeform 43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60" name="Rectangle 44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61" name="Freeform 45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62" name="AutoShape 46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63" name="Rectangle 47"/>
          <p:cNvSpPr>
            <a:spLocks noChangeArrowheads="1"/>
          </p:cNvSpPr>
          <p:nvPr/>
        </p:nvSpPr>
        <p:spPr bwMode="auto">
          <a:xfrm>
            <a:off x="7900988" y="3368675"/>
            <a:ext cx="1069975" cy="9667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64" name="Rectangle 48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65" name="AutoShape 49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66" name="Line 50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67" name="Line 51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71" name="Text Box 55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11670" name="Rectangle 54"/>
          <p:cNvSpPr>
            <a:spLocks noChangeArrowheads="1"/>
          </p:cNvSpPr>
          <p:nvPr/>
        </p:nvSpPr>
        <p:spPr bwMode="auto">
          <a:xfrm>
            <a:off x="8162925" y="3835400"/>
            <a:ext cx="9810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KUGAWNAYA </a:t>
            </a:r>
          </a:p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KWA NCHI</a:t>
            </a:r>
          </a:p>
        </p:txBody>
      </p:sp>
      <p:sp>
        <p:nvSpPr>
          <p:cNvPr id="111675" name="Rectangle 5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46</a:t>
            </a:r>
          </a:p>
        </p:txBody>
      </p:sp>
      <p:sp>
        <p:nvSpPr>
          <p:cNvPr id="111676" name="Text Box 60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29-31</a:t>
            </a:r>
          </a:p>
        </p:txBody>
      </p:sp>
      <p:sp>
        <p:nvSpPr>
          <p:cNvPr id="111668" name="Rectangle 52"/>
          <p:cNvSpPr>
            <a:spLocks noChangeArrowheads="1"/>
          </p:cNvSpPr>
          <p:nvPr/>
        </p:nvSpPr>
        <p:spPr bwMode="auto">
          <a:xfrm>
            <a:off x="8053388" y="3429000"/>
            <a:ext cx="6699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Chicago" charset="0"/>
              </a:rPr>
              <a:t>YOSHUA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0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68" name="Rectangle 1080"/>
          <p:cNvSpPr>
            <a:spLocks noChangeArrowheads="1"/>
          </p:cNvSpPr>
          <p:nvPr/>
        </p:nvSpPr>
        <p:spPr bwMode="auto">
          <a:xfrm>
            <a:off x="2527300" y="635000"/>
            <a:ext cx="5753100" cy="5600700"/>
          </a:xfrm>
          <a:prstGeom prst="rect">
            <a:avLst/>
          </a:prstGeom>
          <a:gradFill rotWithShape="0">
            <a:gsLst>
              <a:gs pos="0">
                <a:srgbClr val="0337CB">
                  <a:gamma/>
                  <a:shade val="0"/>
                  <a:invGamma/>
                </a:srgbClr>
              </a:gs>
              <a:gs pos="50000">
                <a:srgbClr val="0337CB"/>
              </a:gs>
              <a:gs pos="100000">
                <a:srgbClr val="0337CB">
                  <a:gamma/>
                  <a:shade val="0"/>
                  <a:invGamma/>
                </a:srgbClr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316" name="Rectangle 1028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8800" b="0">
                <a:solidFill>
                  <a:schemeClr val="tx2"/>
                </a:solidFill>
                <a:latin typeface="Times" charset="0"/>
              </a:rPr>
              <a:t>7</a:t>
            </a:r>
          </a:p>
        </p:txBody>
      </p:sp>
      <p:sp>
        <p:nvSpPr>
          <p:cNvPr id="525317" name="Line 1029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25371" name="Group 1083"/>
          <p:cNvGrpSpPr>
            <a:grpSpLocks/>
          </p:cNvGrpSpPr>
          <p:nvPr/>
        </p:nvGrpSpPr>
        <p:grpSpPr bwMode="auto">
          <a:xfrm>
            <a:off x="5473700" y="2120900"/>
            <a:ext cx="558800" cy="3644900"/>
            <a:chOff x="3448" y="1336"/>
            <a:chExt cx="352" cy="2296"/>
          </a:xfrm>
        </p:grpSpPr>
        <p:grpSp>
          <p:nvGrpSpPr>
            <p:cNvPr id="525370" name="Group 1082"/>
            <p:cNvGrpSpPr>
              <a:grpSpLocks/>
            </p:cNvGrpSpPr>
            <p:nvPr/>
          </p:nvGrpSpPr>
          <p:grpSpPr bwMode="auto">
            <a:xfrm>
              <a:off x="3656" y="1336"/>
              <a:ext cx="144" cy="1416"/>
              <a:chOff x="3656" y="1336"/>
              <a:chExt cx="144" cy="1416"/>
            </a:xfrm>
          </p:grpSpPr>
          <p:sp>
            <p:nvSpPr>
              <p:cNvPr id="525344" name="Freeform 1056" descr="Large confetti"/>
              <p:cNvSpPr>
                <a:spLocks/>
              </p:cNvSpPr>
              <p:nvPr/>
            </p:nvSpPr>
            <p:spPr bwMode="auto">
              <a:xfrm>
                <a:off x="3656" y="1336"/>
                <a:ext cx="144" cy="249"/>
              </a:xfrm>
              <a:custGeom>
                <a:avLst/>
                <a:gdLst>
                  <a:gd name="T0" fmla="*/ 80 w 144"/>
                  <a:gd name="T1" fmla="*/ 224 h 249"/>
                  <a:gd name="T2" fmla="*/ 128 w 144"/>
                  <a:gd name="T3" fmla="*/ 136 h 249"/>
                  <a:gd name="T4" fmla="*/ 144 w 144"/>
                  <a:gd name="T5" fmla="*/ 88 h 249"/>
                  <a:gd name="T6" fmla="*/ 80 w 144"/>
                  <a:gd name="T7" fmla="*/ 0 h 249"/>
                  <a:gd name="T8" fmla="*/ 0 w 144"/>
                  <a:gd name="T9" fmla="*/ 64 h 249"/>
                  <a:gd name="T10" fmla="*/ 64 w 144"/>
                  <a:gd name="T11" fmla="*/ 160 h 249"/>
                  <a:gd name="T12" fmla="*/ 72 w 144"/>
                  <a:gd name="T13" fmla="*/ 232 h 249"/>
                  <a:gd name="T14" fmla="*/ 96 w 144"/>
                  <a:gd name="T15" fmla="*/ 248 h 249"/>
                  <a:gd name="T16" fmla="*/ 112 w 144"/>
                  <a:gd name="T17" fmla="*/ 224 h 249"/>
                  <a:gd name="T18" fmla="*/ 80 w 144"/>
                  <a:gd name="T19" fmla="*/ 224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4" h="249">
                    <a:moveTo>
                      <a:pt x="80" y="224"/>
                    </a:moveTo>
                    <a:cubicBezTo>
                      <a:pt x="117" y="199"/>
                      <a:pt x="114" y="176"/>
                      <a:pt x="128" y="136"/>
                    </a:cubicBezTo>
                    <a:cubicBezTo>
                      <a:pt x="133" y="120"/>
                      <a:pt x="144" y="88"/>
                      <a:pt x="144" y="88"/>
                    </a:cubicBezTo>
                    <a:cubicBezTo>
                      <a:pt x="133" y="36"/>
                      <a:pt x="131" y="17"/>
                      <a:pt x="80" y="0"/>
                    </a:cubicBezTo>
                    <a:cubicBezTo>
                      <a:pt x="26" y="8"/>
                      <a:pt x="13" y="11"/>
                      <a:pt x="0" y="64"/>
                    </a:cubicBezTo>
                    <a:cubicBezTo>
                      <a:pt x="11" y="111"/>
                      <a:pt x="21" y="131"/>
                      <a:pt x="64" y="160"/>
                    </a:cubicBezTo>
                    <a:cubicBezTo>
                      <a:pt x="66" y="184"/>
                      <a:pt x="63" y="209"/>
                      <a:pt x="72" y="232"/>
                    </a:cubicBezTo>
                    <a:cubicBezTo>
                      <a:pt x="75" y="241"/>
                      <a:pt x="86" y="249"/>
                      <a:pt x="96" y="248"/>
                    </a:cubicBezTo>
                    <a:cubicBezTo>
                      <a:pt x="105" y="246"/>
                      <a:pt x="117" y="232"/>
                      <a:pt x="112" y="224"/>
                    </a:cubicBezTo>
                    <a:cubicBezTo>
                      <a:pt x="106" y="215"/>
                      <a:pt x="90" y="224"/>
                      <a:pt x="80" y="224"/>
                    </a:cubicBezTo>
                    <a:close/>
                  </a:path>
                </a:pathLst>
              </a:custGeom>
              <a:pattFill prst="lgConfetti">
                <a:fgClr>
                  <a:schemeClr val="accent1"/>
                </a:fgClr>
                <a:bgClr>
                  <a:schemeClr val="tx1"/>
                </a:bgClr>
              </a:pattFill>
              <a:ln w="12700" cap="flat" cmpd="sng">
                <a:solidFill>
                  <a:srgbClr val="7AFEEE"/>
                </a:solidFill>
                <a:prstDash val="solid"/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5345" name="Freeform 1057"/>
              <p:cNvSpPr>
                <a:spLocks/>
              </p:cNvSpPr>
              <p:nvPr/>
            </p:nvSpPr>
            <p:spPr bwMode="auto">
              <a:xfrm>
                <a:off x="3672" y="1568"/>
                <a:ext cx="72" cy="1184"/>
              </a:xfrm>
              <a:custGeom>
                <a:avLst/>
                <a:gdLst>
                  <a:gd name="T0" fmla="*/ 72 w 72"/>
                  <a:gd name="T1" fmla="*/ 0 h 1184"/>
                  <a:gd name="T2" fmla="*/ 24 w 72"/>
                  <a:gd name="T3" fmla="*/ 256 h 1184"/>
                  <a:gd name="T4" fmla="*/ 48 w 72"/>
                  <a:gd name="T5" fmla="*/ 616 h 1184"/>
                  <a:gd name="T6" fmla="*/ 16 w 72"/>
                  <a:gd name="T7" fmla="*/ 744 h 1184"/>
                  <a:gd name="T8" fmla="*/ 0 w 72"/>
                  <a:gd name="T9" fmla="*/ 792 h 1184"/>
                  <a:gd name="T10" fmla="*/ 40 w 72"/>
                  <a:gd name="T11" fmla="*/ 1120 h 1184"/>
                  <a:gd name="T12" fmla="*/ 32 w 72"/>
                  <a:gd name="T13" fmla="*/ 1160 h 1184"/>
                  <a:gd name="T14" fmla="*/ 24 w 72"/>
                  <a:gd name="T15" fmla="*/ 1184 h 1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" h="1184">
                    <a:moveTo>
                      <a:pt x="72" y="0"/>
                    </a:moveTo>
                    <a:cubicBezTo>
                      <a:pt x="50" y="84"/>
                      <a:pt x="34" y="169"/>
                      <a:pt x="24" y="256"/>
                    </a:cubicBezTo>
                    <a:cubicBezTo>
                      <a:pt x="28" y="414"/>
                      <a:pt x="16" y="490"/>
                      <a:pt x="48" y="616"/>
                    </a:cubicBezTo>
                    <a:cubicBezTo>
                      <a:pt x="41" y="661"/>
                      <a:pt x="30" y="700"/>
                      <a:pt x="16" y="744"/>
                    </a:cubicBezTo>
                    <a:cubicBezTo>
                      <a:pt x="10" y="760"/>
                      <a:pt x="0" y="792"/>
                      <a:pt x="0" y="792"/>
                    </a:cubicBezTo>
                    <a:cubicBezTo>
                      <a:pt x="5" y="925"/>
                      <a:pt x="10" y="1002"/>
                      <a:pt x="40" y="1120"/>
                    </a:cubicBezTo>
                    <a:cubicBezTo>
                      <a:pt x="37" y="1133"/>
                      <a:pt x="35" y="1146"/>
                      <a:pt x="32" y="1160"/>
                    </a:cubicBezTo>
                    <a:cubicBezTo>
                      <a:pt x="29" y="1168"/>
                      <a:pt x="24" y="1184"/>
                      <a:pt x="24" y="1184"/>
                    </a:cubicBezTo>
                  </a:path>
                </a:pathLst>
              </a:custGeom>
              <a:noFill/>
              <a:ln w="28575" cap="flat" cmpd="sng">
                <a:solidFill>
                  <a:srgbClr val="7AFEEE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25346" name="Freeform 1058" descr="Large confetti"/>
            <p:cNvSpPr>
              <a:spLocks/>
            </p:cNvSpPr>
            <p:nvPr/>
          </p:nvSpPr>
          <p:spPr bwMode="auto">
            <a:xfrm>
              <a:off x="3448" y="2692"/>
              <a:ext cx="274" cy="940"/>
            </a:xfrm>
            <a:custGeom>
              <a:avLst/>
              <a:gdLst>
                <a:gd name="T0" fmla="*/ 248 w 274"/>
                <a:gd name="T1" fmla="*/ 4 h 940"/>
                <a:gd name="T2" fmla="*/ 192 w 274"/>
                <a:gd name="T3" fmla="*/ 28 h 940"/>
                <a:gd name="T4" fmla="*/ 144 w 274"/>
                <a:gd name="T5" fmla="*/ 148 h 940"/>
                <a:gd name="T6" fmla="*/ 72 w 274"/>
                <a:gd name="T7" fmla="*/ 300 h 940"/>
                <a:gd name="T8" fmla="*/ 48 w 274"/>
                <a:gd name="T9" fmla="*/ 588 h 940"/>
                <a:gd name="T10" fmla="*/ 0 w 274"/>
                <a:gd name="T11" fmla="*/ 724 h 940"/>
                <a:gd name="T12" fmla="*/ 88 w 274"/>
                <a:gd name="T13" fmla="*/ 940 h 940"/>
                <a:gd name="T14" fmla="*/ 160 w 274"/>
                <a:gd name="T15" fmla="*/ 892 h 940"/>
                <a:gd name="T16" fmla="*/ 176 w 274"/>
                <a:gd name="T17" fmla="*/ 844 h 940"/>
                <a:gd name="T18" fmla="*/ 184 w 274"/>
                <a:gd name="T19" fmla="*/ 820 h 940"/>
                <a:gd name="T20" fmla="*/ 176 w 274"/>
                <a:gd name="T21" fmla="*/ 740 h 940"/>
                <a:gd name="T22" fmla="*/ 144 w 274"/>
                <a:gd name="T23" fmla="*/ 692 h 940"/>
                <a:gd name="T24" fmla="*/ 128 w 274"/>
                <a:gd name="T25" fmla="*/ 644 h 940"/>
                <a:gd name="T26" fmla="*/ 216 w 274"/>
                <a:gd name="T27" fmla="*/ 596 h 940"/>
                <a:gd name="T28" fmla="*/ 232 w 274"/>
                <a:gd name="T29" fmla="*/ 412 h 940"/>
                <a:gd name="T30" fmla="*/ 272 w 274"/>
                <a:gd name="T31" fmla="*/ 276 h 940"/>
                <a:gd name="T32" fmla="*/ 272 w 274"/>
                <a:gd name="T33" fmla="*/ 76 h 940"/>
                <a:gd name="T34" fmla="*/ 264 w 274"/>
                <a:gd name="T35" fmla="*/ 28 h 940"/>
                <a:gd name="T36" fmla="*/ 248 w 274"/>
                <a:gd name="T37" fmla="*/ 4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" h="940">
                  <a:moveTo>
                    <a:pt x="248" y="4"/>
                  </a:moveTo>
                  <a:cubicBezTo>
                    <a:pt x="232" y="7"/>
                    <a:pt x="202" y="11"/>
                    <a:pt x="192" y="28"/>
                  </a:cubicBezTo>
                  <a:cubicBezTo>
                    <a:pt x="170" y="62"/>
                    <a:pt x="166" y="114"/>
                    <a:pt x="144" y="148"/>
                  </a:cubicBezTo>
                  <a:cubicBezTo>
                    <a:pt x="108" y="201"/>
                    <a:pt x="87" y="238"/>
                    <a:pt x="72" y="300"/>
                  </a:cubicBezTo>
                  <a:cubicBezTo>
                    <a:pt x="68" y="393"/>
                    <a:pt x="69" y="494"/>
                    <a:pt x="48" y="588"/>
                  </a:cubicBezTo>
                  <a:cubicBezTo>
                    <a:pt x="36" y="637"/>
                    <a:pt x="10" y="673"/>
                    <a:pt x="0" y="724"/>
                  </a:cubicBezTo>
                  <a:cubicBezTo>
                    <a:pt x="8" y="812"/>
                    <a:pt x="9" y="887"/>
                    <a:pt x="88" y="940"/>
                  </a:cubicBezTo>
                  <a:cubicBezTo>
                    <a:pt x="120" y="931"/>
                    <a:pt x="145" y="925"/>
                    <a:pt x="160" y="892"/>
                  </a:cubicBezTo>
                  <a:cubicBezTo>
                    <a:pt x="166" y="876"/>
                    <a:pt x="170" y="860"/>
                    <a:pt x="176" y="844"/>
                  </a:cubicBezTo>
                  <a:cubicBezTo>
                    <a:pt x="178" y="836"/>
                    <a:pt x="184" y="820"/>
                    <a:pt x="184" y="820"/>
                  </a:cubicBezTo>
                  <a:cubicBezTo>
                    <a:pt x="181" y="793"/>
                    <a:pt x="183" y="765"/>
                    <a:pt x="176" y="740"/>
                  </a:cubicBezTo>
                  <a:cubicBezTo>
                    <a:pt x="170" y="721"/>
                    <a:pt x="150" y="710"/>
                    <a:pt x="144" y="692"/>
                  </a:cubicBezTo>
                  <a:cubicBezTo>
                    <a:pt x="138" y="676"/>
                    <a:pt x="128" y="644"/>
                    <a:pt x="128" y="644"/>
                  </a:cubicBezTo>
                  <a:cubicBezTo>
                    <a:pt x="142" y="601"/>
                    <a:pt x="175" y="609"/>
                    <a:pt x="216" y="596"/>
                  </a:cubicBezTo>
                  <a:cubicBezTo>
                    <a:pt x="242" y="517"/>
                    <a:pt x="216" y="602"/>
                    <a:pt x="232" y="412"/>
                  </a:cubicBezTo>
                  <a:cubicBezTo>
                    <a:pt x="235" y="366"/>
                    <a:pt x="260" y="320"/>
                    <a:pt x="272" y="276"/>
                  </a:cubicBezTo>
                  <a:cubicBezTo>
                    <a:pt x="264" y="204"/>
                    <a:pt x="248" y="145"/>
                    <a:pt x="272" y="76"/>
                  </a:cubicBezTo>
                  <a:cubicBezTo>
                    <a:pt x="269" y="60"/>
                    <a:pt x="274" y="40"/>
                    <a:pt x="264" y="28"/>
                  </a:cubicBezTo>
                  <a:cubicBezTo>
                    <a:pt x="239" y="0"/>
                    <a:pt x="177" y="21"/>
                    <a:pt x="248" y="4"/>
                  </a:cubicBezTo>
                  <a:close/>
                </a:path>
              </a:pathLst>
            </a:custGeom>
            <a:pattFill prst="lgConfetti">
              <a:fgClr>
                <a:schemeClr val="accent1"/>
              </a:fgClr>
              <a:bgClr>
                <a:schemeClr val="hlink"/>
              </a:bgClr>
            </a:pattFill>
            <a:ln w="12700" cap="flat" cmpd="sng">
              <a:solidFill>
                <a:srgbClr val="7AFEEE"/>
              </a:solidFill>
              <a:prstDash val="solid"/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25369" name="Group 1081"/>
          <p:cNvGrpSpPr>
            <a:grpSpLocks/>
          </p:cNvGrpSpPr>
          <p:nvPr/>
        </p:nvGrpSpPr>
        <p:grpSpPr bwMode="auto">
          <a:xfrm>
            <a:off x="3073400" y="1079500"/>
            <a:ext cx="2317750" cy="4584700"/>
            <a:chOff x="1936" y="680"/>
            <a:chExt cx="1460" cy="2888"/>
          </a:xfrm>
        </p:grpSpPr>
        <p:sp>
          <p:nvSpPr>
            <p:cNvPr id="525347" name="Freeform 1059"/>
            <p:cNvSpPr>
              <a:spLocks/>
            </p:cNvSpPr>
            <p:nvPr/>
          </p:nvSpPr>
          <p:spPr bwMode="auto">
            <a:xfrm>
              <a:off x="2304" y="680"/>
              <a:ext cx="1092" cy="2608"/>
            </a:xfrm>
            <a:custGeom>
              <a:avLst/>
              <a:gdLst>
                <a:gd name="T0" fmla="*/ 1080 w 1092"/>
                <a:gd name="T1" fmla="*/ 0 h 2608"/>
                <a:gd name="T2" fmla="*/ 1072 w 1092"/>
                <a:gd name="T3" fmla="*/ 120 h 2608"/>
                <a:gd name="T4" fmla="*/ 1040 w 1092"/>
                <a:gd name="T5" fmla="*/ 168 h 2608"/>
                <a:gd name="T6" fmla="*/ 968 w 1092"/>
                <a:gd name="T7" fmla="*/ 320 h 2608"/>
                <a:gd name="T8" fmla="*/ 944 w 1092"/>
                <a:gd name="T9" fmla="*/ 368 h 2608"/>
                <a:gd name="T10" fmla="*/ 904 w 1092"/>
                <a:gd name="T11" fmla="*/ 488 h 2608"/>
                <a:gd name="T12" fmla="*/ 880 w 1092"/>
                <a:gd name="T13" fmla="*/ 536 h 2608"/>
                <a:gd name="T14" fmla="*/ 872 w 1092"/>
                <a:gd name="T15" fmla="*/ 664 h 2608"/>
                <a:gd name="T16" fmla="*/ 800 w 1092"/>
                <a:gd name="T17" fmla="*/ 696 h 2608"/>
                <a:gd name="T18" fmla="*/ 776 w 1092"/>
                <a:gd name="T19" fmla="*/ 704 h 2608"/>
                <a:gd name="T20" fmla="*/ 744 w 1092"/>
                <a:gd name="T21" fmla="*/ 848 h 2608"/>
                <a:gd name="T22" fmla="*/ 720 w 1092"/>
                <a:gd name="T23" fmla="*/ 1120 h 2608"/>
                <a:gd name="T24" fmla="*/ 576 w 1092"/>
                <a:gd name="T25" fmla="*/ 1664 h 2608"/>
                <a:gd name="T26" fmla="*/ 456 w 1092"/>
                <a:gd name="T27" fmla="*/ 1976 h 2608"/>
                <a:gd name="T28" fmla="*/ 408 w 1092"/>
                <a:gd name="T29" fmla="*/ 2048 h 2608"/>
                <a:gd name="T30" fmla="*/ 376 w 1092"/>
                <a:gd name="T31" fmla="*/ 2096 h 2608"/>
                <a:gd name="T32" fmla="*/ 320 w 1092"/>
                <a:gd name="T33" fmla="*/ 2184 h 2608"/>
                <a:gd name="T34" fmla="*/ 240 w 1092"/>
                <a:gd name="T35" fmla="*/ 2264 h 2608"/>
                <a:gd name="T36" fmla="*/ 152 w 1092"/>
                <a:gd name="T37" fmla="*/ 2384 h 2608"/>
                <a:gd name="T38" fmla="*/ 80 w 1092"/>
                <a:gd name="T39" fmla="*/ 2480 h 2608"/>
                <a:gd name="T40" fmla="*/ 40 w 1092"/>
                <a:gd name="T41" fmla="*/ 2528 h 2608"/>
                <a:gd name="T42" fmla="*/ 0 w 1092"/>
                <a:gd name="T43" fmla="*/ 2608 h 2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92" h="2608">
                  <a:moveTo>
                    <a:pt x="1080" y="0"/>
                  </a:moveTo>
                  <a:cubicBezTo>
                    <a:pt x="1092" y="37"/>
                    <a:pt x="1091" y="84"/>
                    <a:pt x="1072" y="120"/>
                  </a:cubicBezTo>
                  <a:cubicBezTo>
                    <a:pt x="1062" y="136"/>
                    <a:pt x="1040" y="168"/>
                    <a:pt x="1040" y="168"/>
                  </a:cubicBezTo>
                  <a:cubicBezTo>
                    <a:pt x="1031" y="254"/>
                    <a:pt x="1031" y="272"/>
                    <a:pt x="968" y="320"/>
                  </a:cubicBezTo>
                  <a:cubicBezTo>
                    <a:pt x="938" y="407"/>
                    <a:pt x="985" y="274"/>
                    <a:pt x="944" y="368"/>
                  </a:cubicBezTo>
                  <a:cubicBezTo>
                    <a:pt x="928" y="402"/>
                    <a:pt x="925" y="456"/>
                    <a:pt x="904" y="488"/>
                  </a:cubicBezTo>
                  <a:cubicBezTo>
                    <a:pt x="883" y="519"/>
                    <a:pt x="891" y="502"/>
                    <a:pt x="880" y="536"/>
                  </a:cubicBezTo>
                  <a:cubicBezTo>
                    <a:pt x="877" y="578"/>
                    <a:pt x="881" y="622"/>
                    <a:pt x="872" y="664"/>
                  </a:cubicBezTo>
                  <a:cubicBezTo>
                    <a:pt x="869" y="676"/>
                    <a:pt x="817" y="690"/>
                    <a:pt x="800" y="696"/>
                  </a:cubicBezTo>
                  <a:cubicBezTo>
                    <a:pt x="792" y="698"/>
                    <a:pt x="776" y="704"/>
                    <a:pt x="776" y="704"/>
                  </a:cubicBezTo>
                  <a:cubicBezTo>
                    <a:pt x="742" y="753"/>
                    <a:pt x="749" y="778"/>
                    <a:pt x="744" y="848"/>
                  </a:cubicBezTo>
                  <a:cubicBezTo>
                    <a:pt x="737" y="938"/>
                    <a:pt x="733" y="1029"/>
                    <a:pt x="720" y="1120"/>
                  </a:cubicBezTo>
                  <a:cubicBezTo>
                    <a:pt x="691" y="1304"/>
                    <a:pt x="651" y="1493"/>
                    <a:pt x="576" y="1664"/>
                  </a:cubicBezTo>
                  <a:cubicBezTo>
                    <a:pt x="530" y="1765"/>
                    <a:pt x="518" y="1882"/>
                    <a:pt x="456" y="1976"/>
                  </a:cubicBezTo>
                  <a:cubicBezTo>
                    <a:pt x="446" y="2013"/>
                    <a:pt x="439" y="2026"/>
                    <a:pt x="408" y="2048"/>
                  </a:cubicBezTo>
                  <a:cubicBezTo>
                    <a:pt x="397" y="2064"/>
                    <a:pt x="382" y="2077"/>
                    <a:pt x="376" y="2096"/>
                  </a:cubicBezTo>
                  <a:cubicBezTo>
                    <a:pt x="361" y="2140"/>
                    <a:pt x="358" y="2158"/>
                    <a:pt x="320" y="2184"/>
                  </a:cubicBezTo>
                  <a:cubicBezTo>
                    <a:pt x="302" y="2210"/>
                    <a:pt x="266" y="2246"/>
                    <a:pt x="240" y="2264"/>
                  </a:cubicBezTo>
                  <a:cubicBezTo>
                    <a:pt x="211" y="2306"/>
                    <a:pt x="196" y="2354"/>
                    <a:pt x="152" y="2384"/>
                  </a:cubicBezTo>
                  <a:cubicBezTo>
                    <a:pt x="128" y="2418"/>
                    <a:pt x="106" y="2448"/>
                    <a:pt x="80" y="2480"/>
                  </a:cubicBezTo>
                  <a:cubicBezTo>
                    <a:pt x="62" y="2501"/>
                    <a:pt x="51" y="2502"/>
                    <a:pt x="40" y="2528"/>
                  </a:cubicBezTo>
                  <a:cubicBezTo>
                    <a:pt x="23" y="2564"/>
                    <a:pt x="27" y="2580"/>
                    <a:pt x="0" y="2608"/>
                  </a:cubicBezTo>
                </a:path>
              </a:pathLst>
            </a:custGeom>
            <a:noFill/>
            <a:ln w="38100" cap="flat" cmpd="sng">
              <a:solidFill>
                <a:srgbClr val="7AFEEE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348" name="Freeform 1060"/>
            <p:cNvSpPr>
              <a:spLocks/>
            </p:cNvSpPr>
            <p:nvPr/>
          </p:nvSpPr>
          <p:spPr bwMode="auto">
            <a:xfrm>
              <a:off x="1936" y="3248"/>
              <a:ext cx="392" cy="320"/>
            </a:xfrm>
            <a:custGeom>
              <a:avLst/>
              <a:gdLst>
                <a:gd name="T0" fmla="*/ 392 w 392"/>
                <a:gd name="T1" fmla="*/ 0 h 320"/>
                <a:gd name="T2" fmla="*/ 336 w 392"/>
                <a:gd name="T3" fmla="*/ 64 h 320"/>
                <a:gd name="T4" fmla="*/ 256 w 392"/>
                <a:gd name="T5" fmla="*/ 144 h 320"/>
                <a:gd name="T6" fmla="*/ 0 w 392"/>
                <a:gd name="T7" fmla="*/ 32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2" h="320">
                  <a:moveTo>
                    <a:pt x="392" y="0"/>
                  </a:moveTo>
                  <a:cubicBezTo>
                    <a:pt x="354" y="55"/>
                    <a:pt x="375" y="37"/>
                    <a:pt x="336" y="64"/>
                  </a:cubicBezTo>
                  <a:cubicBezTo>
                    <a:pt x="323" y="101"/>
                    <a:pt x="285" y="119"/>
                    <a:pt x="256" y="144"/>
                  </a:cubicBezTo>
                  <a:cubicBezTo>
                    <a:pt x="175" y="211"/>
                    <a:pt x="94" y="272"/>
                    <a:pt x="0" y="320"/>
                  </a:cubicBezTo>
                </a:path>
              </a:pathLst>
            </a:custGeom>
            <a:noFill/>
            <a:ln w="38100" cap="flat" cmpd="sng">
              <a:solidFill>
                <a:srgbClr val="7AFEEE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5349" name="Text Box 1061"/>
          <p:cNvSpPr txBox="1">
            <a:spLocks noChangeArrowheads="1"/>
          </p:cNvSpPr>
          <p:nvPr/>
        </p:nvSpPr>
        <p:spPr bwMode="auto">
          <a:xfrm>
            <a:off x="5664200" y="1574800"/>
            <a:ext cx="16129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200" b="0" i="1">
                <a:solidFill>
                  <a:srgbClr val="00FF00"/>
                </a:solidFill>
              </a:rPr>
              <a:t>Bahari ya Galilaya</a:t>
            </a:r>
          </a:p>
        </p:txBody>
      </p:sp>
      <p:sp>
        <p:nvSpPr>
          <p:cNvPr id="525350" name="Text Box 1062"/>
          <p:cNvSpPr txBox="1">
            <a:spLocks noChangeArrowheads="1"/>
          </p:cNvSpPr>
          <p:nvPr/>
        </p:nvSpPr>
        <p:spPr bwMode="auto">
          <a:xfrm>
            <a:off x="5518150" y="269875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 b="0" i="1">
                <a:solidFill>
                  <a:srgbClr val="00FF00"/>
                </a:solidFill>
              </a:rPr>
              <a:t>Mt. Gilboa</a:t>
            </a:r>
          </a:p>
        </p:txBody>
      </p:sp>
      <p:sp>
        <p:nvSpPr>
          <p:cNvPr id="525351" name="Text Box 1063"/>
          <p:cNvSpPr txBox="1">
            <a:spLocks noChangeArrowheads="1"/>
          </p:cNvSpPr>
          <p:nvPr/>
        </p:nvSpPr>
        <p:spPr bwMode="auto">
          <a:xfrm>
            <a:off x="4838700" y="466090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 b="0" i="1">
                <a:solidFill>
                  <a:srgbClr val="00FF00"/>
                </a:solidFill>
              </a:rPr>
              <a:t>Hebron</a:t>
            </a:r>
          </a:p>
        </p:txBody>
      </p:sp>
      <p:sp>
        <p:nvSpPr>
          <p:cNvPr id="525352" name="Text Box 1064"/>
          <p:cNvSpPr txBox="1">
            <a:spLocks noChangeArrowheads="1"/>
          </p:cNvSpPr>
          <p:nvPr/>
        </p:nvSpPr>
        <p:spPr bwMode="auto">
          <a:xfrm rot="-5286213">
            <a:off x="4381500" y="135890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>
                <a:solidFill>
                  <a:srgbClr val="FFFF00"/>
                </a:solidFill>
              </a:rPr>
              <a:t>ASHER</a:t>
            </a:r>
          </a:p>
        </p:txBody>
      </p:sp>
      <p:sp>
        <p:nvSpPr>
          <p:cNvPr id="525353" name="Text Box 1065"/>
          <p:cNvSpPr txBox="1">
            <a:spLocks noChangeArrowheads="1"/>
          </p:cNvSpPr>
          <p:nvPr/>
        </p:nvSpPr>
        <p:spPr bwMode="auto">
          <a:xfrm rot="-844665">
            <a:off x="5080000" y="241300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>
                <a:solidFill>
                  <a:srgbClr val="FFFF00"/>
                </a:solidFill>
              </a:rPr>
              <a:t>ISSACHAR</a:t>
            </a:r>
          </a:p>
        </p:txBody>
      </p:sp>
      <p:sp>
        <p:nvSpPr>
          <p:cNvPr id="525355" name="Text Box 1067"/>
          <p:cNvSpPr txBox="1">
            <a:spLocks noChangeArrowheads="1"/>
          </p:cNvSpPr>
          <p:nvPr/>
        </p:nvSpPr>
        <p:spPr bwMode="auto">
          <a:xfrm rot="2606806">
            <a:off x="5854700" y="429260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>
                <a:solidFill>
                  <a:srgbClr val="FFFF00"/>
                </a:solidFill>
              </a:rPr>
              <a:t>GAD</a:t>
            </a:r>
          </a:p>
        </p:txBody>
      </p:sp>
      <p:sp>
        <p:nvSpPr>
          <p:cNvPr id="525356" name="Text Box 1068"/>
          <p:cNvSpPr txBox="1">
            <a:spLocks noChangeArrowheads="1"/>
          </p:cNvSpPr>
          <p:nvPr/>
        </p:nvSpPr>
        <p:spPr bwMode="auto">
          <a:xfrm rot="-2225045">
            <a:off x="4560888" y="3597275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>
                <a:solidFill>
                  <a:srgbClr val="FFFF00"/>
                </a:solidFill>
              </a:rPr>
              <a:t>EPHRAIMu</a:t>
            </a:r>
          </a:p>
        </p:txBody>
      </p:sp>
      <p:sp>
        <p:nvSpPr>
          <p:cNvPr id="525357" name="Text Box 1069"/>
          <p:cNvSpPr txBox="1">
            <a:spLocks noChangeArrowheads="1"/>
          </p:cNvSpPr>
          <p:nvPr/>
        </p:nvSpPr>
        <p:spPr bwMode="auto">
          <a:xfrm>
            <a:off x="4800600" y="426720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>
                <a:solidFill>
                  <a:srgbClr val="FFFF00"/>
                </a:solidFill>
              </a:rPr>
              <a:t>BENJAMIN</a:t>
            </a:r>
          </a:p>
        </p:txBody>
      </p:sp>
      <p:sp>
        <p:nvSpPr>
          <p:cNvPr id="525358" name="Text Box 1070"/>
          <p:cNvSpPr txBox="1">
            <a:spLocks noChangeArrowheads="1"/>
          </p:cNvSpPr>
          <p:nvPr/>
        </p:nvSpPr>
        <p:spPr bwMode="auto">
          <a:xfrm rot="2953560">
            <a:off x="5753100" y="502920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>
                <a:solidFill>
                  <a:srgbClr val="FFFF00"/>
                </a:solidFill>
              </a:rPr>
              <a:t>REUBEN</a:t>
            </a:r>
          </a:p>
        </p:txBody>
      </p:sp>
      <p:sp>
        <p:nvSpPr>
          <p:cNvPr id="525359" name="Text Box 1071"/>
          <p:cNvSpPr txBox="1">
            <a:spLocks noChangeArrowheads="1"/>
          </p:cNvSpPr>
          <p:nvPr/>
        </p:nvSpPr>
        <p:spPr bwMode="auto">
          <a:xfrm rot="-3254640">
            <a:off x="3838575" y="397510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>
                <a:solidFill>
                  <a:srgbClr val="FFFF00"/>
                </a:solidFill>
              </a:rPr>
              <a:t>DAN</a:t>
            </a:r>
          </a:p>
        </p:txBody>
      </p:sp>
      <p:sp>
        <p:nvSpPr>
          <p:cNvPr id="525360" name="Text Box 1072"/>
          <p:cNvSpPr txBox="1">
            <a:spLocks noChangeArrowheads="1"/>
          </p:cNvSpPr>
          <p:nvPr/>
        </p:nvSpPr>
        <p:spPr bwMode="auto">
          <a:xfrm rot="-2428638">
            <a:off x="3752850" y="4703763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>
                <a:solidFill>
                  <a:srgbClr val="FFFF00"/>
                </a:solidFill>
              </a:rPr>
              <a:t>yuda</a:t>
            </a:r>
          </a:p>
        </p:txBody>
      </p:sp>
      <p:sp>
        <p:nvSpPr>
          <p:cNvPr id="525361" name="Text Box 1073"/>
          <p:cNvSpPr txBox="1">
            <a:spLocks noChangeArrowheads="1"/>
          </p:cNvSpPr>
          <p:nvPr/>
        </p:nvSpPr>
        <p:spPr bwMode="auto">
          <a:xfrm>
            <a:off x="3898900" y="55372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>
                <a:solidFill>
                  <a:srgbClr val="FFFF00"/>
                </a:solidFill>
              </a:rPr>
              <a:t>SIMEONi</a:t>
            </a:r>
          </a:p>
        </p:txBody>
      </p:sp>
      <p:grpSp>
        <p:nvGrpSpPr>
          <p:cNvPr id="525382" name="Group 1094"/>
          <p:cNvGrpSpPr>
            <a:grpSpLocks/>
          </p:cNvGrpSpPr>
          <p:nvPr/>
        </p:nvGrpSpPr>
        <p:grpSpPr bwMode="auto">
          <a:xfrm>
            <a:off x="4419600" y="3048000"/>
            <a:ext cx="2997200" cy="568325"/>
            <a:chOff x="2784" y="1920"/>
            <a:chExt cx="1888" cy="358"/>
          </a:xfrm>
        </p:grpSpPr>
        <p:sp>
          <p:nvSpPr>
            <p:cNvPr id="525354" name="Text Box 1066"/>
            <p:cNvSpPr txBox="1">
              <a:spLocks noChangeArrowheads="1"/>
            </p:cNvSpPr>
            <p:nvPr/>
          </p:nvSpPr>
          <p:spPr bwMode="auto">
            <a:xfrm rot="469584">
              <a:off x="2784" y="1920"/>
              <a:ext cx="1016" cy="236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600">
                  <a:solidFill>
                    <a:srgbClr val="FFFF00"/>
                  </a:solidFill>
                </a:rPr>
                <a:t>MANASSEH</a:t>
              </a:r>
            </a:p>
          </p:txBody>
        </p:sp>
        <p:sp>
          <p:nvSpPr>
            <p:cNvPr id="525362" name="Text Box 1074"/>
            <p:cNvSpPr txBox="1">
              <a:spLocks noChangeArrowheads="1"/>
            </p:cNvSpPr>
            <p:nvPr/>
          </p:nvSpPr>
          <p:spPr bwMode="auto">
            <a:xfrm rot="-1471107">
              <a:off x="3656" y="2042"/>
              <a:ext cx="1016" cy="236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600">
                  <a:solidFill>
                    <a:srgbClr val="FFFF00"/>
                  </a:solidFill>
                </a:rPr>
                <a:t>MANASSEH</a:t>
              </a:r>
            </a:p>
          </p:txBody>
        </p:sp>
      </p:grpSp>
      <p:sp>
        <p:nvSpPr>
          <p:cNvPr id="525363" name="Text Box 1075"/>
          <p:cNvSpPr txBox="1">
            <a:spLocks noChangeArrowheads="1"/>
          </p:cNvSpPr>
          <p:nvPr/>
        </p:nvSpPr>
        <p:spPr bwMode="auto">
          <a:xfrm rot="-4430452">
            <a:off x="5791200" y="124460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>
                <a:solidFill>
                  <a:srgbClr val="FFFF00"/>
                </a:solidFill>
              </a:rPr>
              <a:t>NAPHTALI</a:t>
            </a:r>
          </a:p>
        </p:txBody>
      </p:sp>
      <p:sp>
        <p:nvSpPr>
          <p:cNvPr id="525364" name="Text Box 1076"/>
          <p:cNvSpPr txBox="1">
            <a:spLocks noChangeArrowheads="1"/>
          </p:cNvSpPr>
          <p:nvPr/>
        </p:nvSpPr>
        <p:spPr bwMode="auto">
          <a:xfrm rot="-5105054">
            <a:off x="4737100" y="149860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>
                <a:solidFill>
                  <a:srgbClr val="FFFF00"/>
                </a:solidFill>
              </a:rPr>
              <a:t>ZEBULON</a:t>
            </a:r>
          </a:p>
        </p:txBody>
      </p:sp>
      <p:sp>
        <p:nvSpPr>
          <p:cNvPr id="525365" name="Text Box 1077"/>
          <p:cNvSpPr txBox="1">
            <a:spLocks noChangeArrowheads="1"/>
          </p:cNvSpPr>
          <p:nvPr/>
        </p:nvSpPr>
        <p:spPr bwMode="auto">
          <a:xfrm>
            <a:off x="4051300" y="23114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 i="1">
                <a:solidFill>
                  <a:srgbClr val="66FF66"/>
                </a:solidFill>
              </a:rPr>
              <a:t>ml. Carmel</a:t>
            </a:r>
          </a:p>
        </p:txBody>
      </p:sp>
      <p:sp>
        <p:nvSpPr>
          <p:cNvPr id="525366" name="Text Box 1078"/>
          <p:cNvSpPr txBox="1">
            <a:spLocks noChangeArrowheads="1"/>
          </p:cNvSpPr>
          <p:nvPr/>
        </p:nvSpPr>
        <p:spPr bwMode="auto">
          <a:xfrm>
            <a:off x="5448300" y="214630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 b="0" i="1">
                <a:solidFill>
                  <a:srgbClr val="00FF00"/>
                </a:solidFill>
              </a:rPr>
              <a:t>Mt. Tabor</a:t>
            </a:r>
          </a:p>
        </p:txBody>
      </p:sp>
      <p:sp>
        <p:nvSpPr>
          <p:cNvPr id="525367" name="Text Box 1079"/>
          <p:cNvSpPr txBox="1">
            <a:spLocks noChangeArrowheads="1"/>
          </p:cNvSpPr>
          <p:nvPr/>
        </p:nvSpPr>
        <p:spPr bwMode="auto">
          <a:xfrm>
            <a:off x="4914900" y="5092700"/>
            <a:ext cx="1612900" cy="5810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 i="1">
                <a:solidFill>
                  <a:srgbClr val="00FF00"/>
                </a:solidFill>
              </a:rPr>
              <a:t>Bahari ya chumvi</a:t>
            </a:r>
          </a:p>
        </p:txBody>
      </p:sp>
      <p:sp>
        <p:nvSpPr>
          <p:cNvPr id="525372" name="Text Box 1084"/>
          <p:cNvSpPr txBox="1">
            <a:spLocks noChangeArrowheads="1"/>
          </p:cNvSpPr>
          <p:nvPr/>
        </p:nvSpPr>
        <p:spPr bwMode="auto">
          <a:xfrm>
            <a:off x="2959100" y="852488"/>
            <a:ext cx="1612900" cy="8223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 i="1">
                <a:solidFill>
                  <a:srgbClr val="00FF00"/>
                </a:solidFill>
              </a:rPr>
              <a:t>Bahari Kuu</a:t>
            </a:r>
          </a:p>
        </p:txBody>
      </p:sp>
      <p:sp>
        <p:nvSpPr>
          <p:cNvPr id="525373" name="Oval 1085"/>
          <p:cNvSpPr>
            <a:spLocks noChangeArrowheads="1"/>
          </p:cNvSpPr>
          <p:nvPr/>
        </p:nvSpPr>
        <p:spPr bwMode="auto">
          <a:xfrm>
            <a:off x="4953000" y="49530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374" name="Oval 1086"/>
          <p:cNvSpPr>
            <a:spLocks noChangeArrowheads="1"/>
          </p:cNvSpPr>
          <p:nvPr/>
        </p:nvSpPr>
        <p:spPr bwMode="auto">
          <a:xfrm>
            <a:off x="5435600" y="28702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375" name="Oval 1087"/>
          <p:cNvSpPr>
            <a:spLocks noChangeArrowheads="1"/>
          </p:cNvSpPr>
          <p:nvPr/>
        </p:nvSpPr>
        <p:spPr bwMode="auto">
          <a:xfrm>
            <a:off x="5461000" y="24257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376" name="Oval 1088"/>
          <p:cNvSpPr>
            <a:spLocks noChangeArrowheads="1"/>
          </p:cNvSpPr>
          <p:nvPr/>
        </p:nvSpPr>
        <p:spPr bwMode="auto">
          <a:xfrm>
            <a:off x="4902200" y="22860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377" name="Text Box 1089"/>
          <p:cNvSpPr txBox="1">
            <a:spLocks noChangeArrowheads="1"/>
          </p:cNvSpPr>
          <p:nvPr/>
        </p:nvSpPr>
        <p:spPr bwMode="auto">
          <a:xfrm rot="-37201">
            <a:off x="6938963" y="3671888"/>
            <a:ext cx="1328737" cy="23352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65000"/>
              </a:lnSpc>
            </a:pPr>
            <a:r>
              <a:rPr lang="en-US" sz="2000" i="1">
                <a:solidFill>
                  <a:srgbClr val="FFFF00"/>
                </a:solidFill>
              </a:rPr>
              <a:t>WALAWI</a:t>
            </a:r>
          </a:p>
          <a:p>
            <a:pPr algn="r">
              <a:lnSpc>
                <a:spcPct val="65000"/>
              </a:lnSpc>
            </a:pPr>
            <a:r>
              <a:rPr lang="en-US" sz="2000" i="1">
                <a:solidFill>
                  <a:srgbClr val="FFFF00"/>
                </a:solidFill>
              </a:rPr>
              <a:t>waliishi </a:t>
            </a:r>
          </a:p>
          <a:p>
            <a:pPr algn="r">
              <a:lnSpc>
                <a:spcPct val="65000"/>
              </a:lnSpc>
            </a:pPr>
            <a:r>
              <a:rPr lang="en-US" sz="2000" i="1">
                <a:solidFill>
                  <a:srgbClr val="FFFF00"/>
                </a:solidFill>
              </a:rPr>
              <a:t>Katika</a:t>
            </a:r>
          </a:p>
          <a:p>
            <a:pPr algn="r">
              <a:lnSpc>
                <a:spcPct val="65000"/>
              </a:lnSpc>
            </a:pPr>
            <a:r>
              <a:rPr lang="en-US" sz="2000" i="1">
                <a:solidFill>
                  <a:srgbClr val="FFFF00"/>
                </a:solidFill>
              </a:rPr>
              <a:t>  vikiji iliwaweze kulinda# maaskani ya Hema</a:t>
            </a:r>
          </a:p>
        </p:txBody>
      </p:sp>
      <p:sp>
        <p:nvSpPr>
          <p:cNvPr id="525380" name="Text Box 1092"/>
          <p:cNvSpPr txBox="1">
            <a:spLocks noChangeArrowheads="1"/>
          </p:cNvSpPr>
          <p:nvPr/>
        </p:nvSpPr>
        <p:spPr bwMode="auto">
          <a:xfrm>
            <a:off x="1776413" y="47625"/>
            <a:ext cx="3787775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</a:rPr>
              <a:t>Josh. 13:1-21:43; 13:14 (Levi)</a:t>
            </a:r>
            <a:endParaRPr lang="en-US" sz="800" u="sng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525381" name="AutoShape 1093"/>
          <p:cNvSpPr>
            <a:spLocks noChangeArrowheads="1"/>
          </p:cNvSpPr>
          <p:nvPr/>
        </p:nvSpPr>
        <p:spPr bwMode="auto">
          <a:xfrm>
            <a:off x="6854825" y="3405188"/>
            <a:ext cx="1522413" cy="269240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383" name="Text Box 1095"/>
          <p:cNvSpPr txBox="1">
            <a:spLocks noChangeArrowheads="1"/>
          </p:cNvSpPr>
          <p:nvPr/>
        </p:nvSpPr>
        <p:spPr bwMode="auto">
          <a:xfrm>
            <a:off x="619125" y="822325"/>
            <a:ext cx="2387600" cy="35083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2800" i="1">
                <a:solidFill>
                  <a:srgbClr val="FFFF00"/>
                </a:solidFill>
              </a:rPr>
              <a:t>Kila kabila lilitulia tayari kujifunza kuishi katika nchi mpya urithi wa Ibrahimu.</a:t>
            </a:r>
          </a:p>
        </p:txBody>
      </p:sp>
      <p:sp>
        <p:nvSpPr>
          <p:cNvPr id="525384" name="Freeform 1096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5385" name="Rectangle 1097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386" name="Freeform 1098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5387" name="AutoShape 1099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388" name="Rectangle 1100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389" name="Rectangle 1101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390" name="AutoShape 1102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391" name="Line 1103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392" name="Line 1104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393" name="Rectangle 1105"/>
          <p:cNvSpPr>
            <a:spLocks noChangeArrowheads="1"/>
          </p:cNvSpPr>
          <p:nvPr/>
        </p:nvSpPr>
        <p:spPr bwMode="auto">
          <a:xfrm>
            <a:off x="8053388" y="3429000"/>
            <a:ext cx="6699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Chicago" charset="0"/>
              </a:rPr>
              <a:t>YOSHUA</a:t>
            </a:r>
          </a:p>
        </p:txBody>
      </p:sp>
      <p:sp>
        <p:nvSpPr>
          <p:cNvPr id="525394" name="Rectangle 1106"/>
          <p:cNvSpPr>
            <a:spLocks noChangeArrowheads="1"/>
          </p:cNvSpPr>
          <p:nvPr/>
        </p:nvSpPr>
        <p:spPr bwMode="auto">
          <a:xfrm>
            <a:off x="8118475" y="3644900"/>
            <a:ext cx="765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YERIKO/AI</a:t>
            </a:r>
          </a:p>
        </p:txBody>
      </p:sp>
      <p:sp>
        <p:nvSpPr>
          <p:cNvPr id="525395" name="Rectangle 1107"/>
          <p:cNvSpPr>
            <a:spLocks noChangeArrowheads="1"/>
          </p:cNvSpPr>
          <p:nvPr/>
        </p:nvSpPr>
        <p:spPr bwMode="auto">
          <a:xfrm>
            <a:off x="8035925" y="3835400"/>
            <a:ext cx="1012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Kugawaya nchi</a:t>
            </a:r>
          </a:p>
        </p:txBody>
      </p:sp>
      <p:sp>
        <p:nvSpPr>
          <p:cNvPr id="525396" name="Text Box 1108"/>
          <p:cNvSpPr txBox="1">
            <a:spLocks noChangeArrowheads="1"/>
          </p:cNvSpPr>
          <p:nvPr/>
        </p:nvSpPr>
        <p:spPr bwMode="auto">
          <a:xfrm>
            <a:off x="8721725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25399" name="Text Box 1111"/>
          <p:cNvSpPr txBox="1">
            <a:spLocks noChangeArrowheads="1"/>
          </p:cNvSpPr>
          <p:nvPr/>
        </p:nvSpPr>
        <p:spPr bwMode="auto">
          <a:xfrm>
            <a:off x="8518525" y="6410325"/>
            <a:ext cx="466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rgbClr val="FFFFFF"/>
                </a:solidFill>
                <a:latin typeface="Arial" charset="0"/>
              </a:rPr>
              <a:t>13</a:t>
            </a:r>
          </a:p>
        </p:txBody>
      </p:sp>
      <p:sp>
        <p:nvSpPr>
          <p:cNvPr id="525400" name="Rectangle 111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47</a:t>
            </a:r>
          </a:p>
        </p:txBody>
      </p:sp>
      <p:grpSp>
        <p:nvGrpSpPr>
          <p:cNvPr id="525401" name="Group 1113"/>
          <p:cNvGrpSpPr>
            <a:grpSpLocks/>
          </p:cNvGrpSpPr>
          <p:nvPr/>
        </p:nvGrpSpPr>
        <p:grpSpPr bwMode="auto">
          <a:xfrm>
            <a:off x="4275138" y="2395538"/>
            <a:ext cx="3800475" cy="1992312"/>
            <a:chOff x="2693" y="1509"/>
            <a:chExt cx="2394" cy="1255"/>
          </a:xfrm>
        </p:grpSpPr>
        <p:sp>
          <p:nvSpPr>
            <p:cNvPr id="525402" name="Text Box 1114"/>
            <p:cNvSpPr txBox="1">
              <a:spLocks noChangeArrowheads="1"/>
            </p:cNvSpPr>
            <p:nvPr/>
          </p:nvSpPr>
          <p:spPr bwMode="auto">
            <a:xfrm>
              <a:off x="4071" y="1509"/>
              <a:ext cx="1016" cy="366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chemeClr val="tx1"/>
                  </a:solidFill>
                </a:rPr>
                <a:t>Wana wa YUSUFU</a:t>
              </a:r>
              <a:endParaRPr lang="en-US" sz="1600">
                <a:solidFill>
                  <a:srgbClr val="FFFF00"/>
                </a:solidFill>
              </a:endParaRPr>
            </a:p>
          </p:txBody>
        </p:sp>
        <p:sp>
          <p:nvSpPr>
            <p:cNvPr id="525403" name="Freeform 1115"/>
            <p:cNvSpPr>
              <a:spLocks/>
            </p:cNvSpPr>
            <p:nvPr/>
          </p:nvSpPr>
          <p:spPr bwMode="auto">
            <a:xfrm>
              <a:off x="2693" y="1876"/>
              <a:ext cx="1893" cy="888"/>
            </a:xfrm>
            <a:custGeom>
              <a:avLst/>
              <a:gdLst>
                <a:gd name="T0" fmla="*/ 507 w 1893"/>
                <a:gd name="T1" fmla="*/ 9 h 888"/>
                <a:gd name="T2" fmla="*/ 103 w 1893"/>
                <a:gd name="T3" fmla="*/ 17 h 888"/>
                <a:gd name="T4" fmla="*/ 39 w 1893"/>
                <a:gd name="T5" fmla="*/ 65 h 888"/>
                <a:gd name="T6" fmla="*/ 0 w 1893"/>
                <a:gd name="T7" fmla="*/ 152 h 888"/>
                <a:gd name="T8" fmla="*/ 55 w 1893"/>
                <a:gd name="T9" fmla="*/ 215 h 888"/>
                <a:gd name="T10" fmla="*/ 79 w 1893"/>
                <a:gd name="T11" fmla="*/ 247 h 888"/>
                <a:gd name="T12" fmla="*/ 158 w 1893"/>
                <a:gd name="T13" fmla="*/ 286 h 888"/>
                <a:gd name="T14" fmla="*/ 206 w 1893"/>
                <a:gd name="T15" fmla="*/ 318 h 888"/>
                <a:gd name="T16" fmla="*/ 245 w 1893"/>
                <a:gd name="T17" fmla="*/ 358 h 888"/>
                <a:gd name="T18" fmla="*/ 269 w 1893"/>
                <a:gd name="T19" fmla="*/ 429 h 888"/>
                <a:gd name="T20" fmla="*/ 277 w 1893"/>
                <a:gd name="T21" fmla="*/ 453 h 888"/>
                <a:gd name="T22" fmla="*/ 237 w 1893"/>
                <a:gd name="T23" fmla="*/ 722 h 888"/>
                <a:gd name="T24" fmla="*/ 325 w 1893"/>
                <a:gd name="T25" fmla="*/ 888 h 888"/>
                <a:gd name="T26" fmla="*/ 515 w 1893"/>
                <a:gd name="T27" fmla="*/ 857 h 888"/>
                <a:gd name="T28" fmla="*/ 768 w 1893"/>
                <a:gd name="T29" fmla="*/ 627 h 888"/>
                <a:gd name="T30" fmla="*/ 1014 w 1893"/>
                <a:gd name="T31" fmla="*/ 619 h 888"/>
                <a:gd name="T32" fmla="*/ 1101 w 1893"/>
                <a:gd name="T33" fmla="*/ 603 h 888"/>
                <a:gd name="T34" fmla="*/ 1204 w 1893"/>
                <a:gd name="T35" fmla="*/ 524 h 888"/>
                <a:gd name="T36" fmla="*/ 1291 w 1893"/>
                <a:gd name="T37" fmla="*/ 492 h 888"/>
                <a:gd name="T38" fmla="*/ 1624 w 1893"/>
                <a:gd name="T39" fmla="*/ 429 h 888"/>
                <a:gd name="T40" fmla="*/ 1671 w 1893"/>
                <a:gd name="T41" fmla="*/ 397 h 888"/>
                <a:gd name="T42" fmla="*/ 1774 w 1893"/>
                <a:gd name="T43" fmla="*/ 334 h 888"/>
                <a:gd name="T44" fmla="*/ 1790 w 1893"/>
                <a:gd name="T45" fmla="*/ 310 h 888"/>
                <a:gd name="T46" fmla="*/ 1814 w 1893"/>
                <a:gd name="T47" fmla="*/ 294 h 888"/>
                <a:gd name="T48" fmla="*/ 1861 w 1893"/>
                <a:gd name="T49" fmla="*/ 247 h 888"/>
                <a:gd name="T50" fmla="*/ 1869 w 1893"/>
                <a:gd name="T51" fmla="*/ 223 h 888"/>
                <a:gd name="T52" fmla="*/ 1877 w 1893"/>
                <a:gd name="T53" fmla="*/ 191 h 888"/>
                <a:gd name="T54" fmla="*/ 1893 w 1893"/>
                <a:gd name="T55" fmla="*/ 144 h 888"/>
                <a:gd name="T56" fmla="*/ 1798 w 1893"/>
                <a:gd name="T57" fmla="*/ 57 h 888"/>
                <a:gd name="T58" fmla="*/ 1750 w 1893"/>
                <a:gd name="T59" fmla="*/ 41 h 888"/>
                <a:gd name="T60" fmla="*/ 1441 w 1893"/>
                <a:gd name="T61" fmla="*/ 49 h 888"/>
                <a:gd name="T62" fmla="*/ 1386 w 1893"/>
                <a:gd name="T63" fmla="*/ 81 h 888"/>
                <a:gd name="T64" fmla="*/ 1243 w 1893"/>
                <a:gd name="T65" fmla="*/ 160 h 888"/>
                <a:gd name="T66" fmla="*/ 950 w 1893"/>
                <a:gd name="T67" fmla="*/ 144 h 888"/>
                <a:gd name="T68" fmla="*/ 808 w 1893"/>
                <a:gd name="T69" fmla="*/ 65 h 888"/>
                <a:gd name="T70" fmla="*/ 507 w 1893"/>
                <a:gd name="T71" fmla="*/ 9 h 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93" h="888">
                  <a:moveTo>
                    <a:pt x="507" y="9"/>
                  </a:moveTo>
                  <a:cubicBezTo>
                    <a:pt x="372" y="11"/>
                    <a:pt x="236" y="0"/>
                    <a:pt x="103" y="17"/>
                  </a:cubicBezTo>
                  <a:cubicBezTo>
                    <a:pt x="76" y="20"/>
                    <a:pt x="39" y="65"/>
                    <a:pt x="39" y="65"/>
                  </a:cubicBezTo>
                  <a:cubicBezTo>
                    <a:pt x="0" y="123"/>
                    <a:pt x="11" y="93"/>
                    <a:pt x="0" y="152"/>
                  </a:cubicBezTo>
                  <a:cubicBezTo>
                    <a:pt x="11" y="186"/>
                    <a:pt x="31" y="190"/>
                    <a:pt x="55" y="215"/>
                  </a:cubicBezTo>
                  <a:cubicBezTo>
                    <a:pt x="64" y="224"/>
                    <a:pt x="68" y="238"/>
                    <a:pt x="79" y="247"/>
                  </a:cubicBezTo>
                  <a:cubicBezTo>
                    <a:pt x="97" y="263"/>
                    <a:pt x="134" y="278"/>
                    <a:pt x="158" y="286"/>
                  </a:cubicBezTo>
                  <a:cubicBezTo>
                    <a:pt x="174" y="296"/>
                    <a:pt x="195" y="302"/>
                    <a:pt x="206" y="318"/>
                  </a:cubicBezTo>
                  <a:cubicBezTo>
                    <a:pt x="227" y="349"/>
                    <a:pt x="214" y="336"/>
                    <a:pt x="245" y="358"/>
                  </a:cubicBezTo>
                  <a:cubicBezTo>
                    <a:pt x="263" y="412"/>
                    <a:pt x="255" y="389"/>
                    <a:pt x="269" y="429"/>
                  </a:cubicBezTo>
                  <a:cubicBezTo>
                    <a:pt x="271" y="437"/>
                    <a:pt x="277" y="453"/>
                    <a:pt x="277" y="453"/>
                  </a:cubicBezTo>
                  <a:cubicBezTo>
                    <a:pt x="271" y="553"/>
                    <a:pt x="267" y="630"/>
                    <a:pt x="237" y="722"/>
                  </a:cubicBezTo>
                  <a:cubicBezTo>
                    <a:pt x="245" y="835"/>
                    <a:pt x="223" y="858"/>
                    <a:pt x="325" y="888"/>
                  </a:cubicBezTo>
                  <a:cubicBezTo>
                    <a:pt x="389" y="882"/>
                    <a:pt x="451" y="872"/>
                    <a:pt x="515" y="857"/>
                  </a:cubicBezTo>
                  <a:cubicBezTo>
                    <a:pt x="592" y="777"/>
                    <a:pt x="639" y="634"/>
                    <a:pt x="768" y="627"/>
                  </a:cubicBezTo>
                  <a:cubicBezTo>
                    <a:pt x="849" y="622"/>
                    <a:pt x="932" y="621"/>
                    <a:pt x="1014" y="619"/>
                  </a:cubicBezTo>
                  <a:cubicBezTo>
                    <a:pt x="1027" y="617"/>
                    <a:pt x="1080" y="614"/>
                    <a:pt x="1101" y="603"/>
                  </a:cubicBezTo>
                  <a:cubicBezTo>
                    <a:pt x="1137" y="582"/>
                    <a:pt x="1168" y="544"/>
                    <a:pt x="1204" y="524"/>
                  </a:cubicBezTo>
                  <a:cubicBezTo>
                    <a:pt x="1230" y="508"/>
                    <a:pt x="1262" y="504"/>
                    <a:pt x="1291" y="492"/>
                  </a:cubicBezTo>
                  <a:cubicBezTo>
                    <a:pt x="1407" y="441"/>
                    <a:pt x="1490" y="435"/>
                    <a:pt x="1624" y="429"/>
                  </a:cubicBezTo>
                  <a:cubicBezTo>
                    <a:pt x="1681" y="408"/>
                    <a:pt x="1607" y="438"/>
                    <a:pt x="1671" y="397"/>
                  </a:cubicBezTo>
                  <a:cubicBezTo>
                    <a:pt x="1703" y="375"/>
                    <a:pt x="1749" y="370"/>
                    <a:pt x="1774" y="334"/>
                  </a:cubicBezTo>
                  <a:cubicBezTo>
                    <a:pt x="1779" y="326"/>
                    <a:pt x="1783" y="316"/>
                    <a:pt x="1790" y="310"/>
                  </a:cubicBezTo>
                  <a:cubicBezTo>
                    <a:pt x="1796" y="303"/>
                    <a:pt x="1806" y="300"/>
                    <a:pt x="1814" y="294"/>
                  </a:cubicBezTo>
                  <a:cubicBezTo>
                    <a:pt x="1830" y="279"/>
                    <a:pt x="1861" y="247"/>
                    <a:pt x="1861" y="247"/>
                  </a:cubicBezTo>
                  <a:cubicBezTo>
                    <a:pt x="1863" y="239"/>
                    <a:pt x="1866" y="231"/>
                    <a:pt x="1869" y="223"/>
                  </a:cubicBezTo>
                  <a:cubicBezTo>
                    <a:pt x="1872" y="212"/>
                    <a:pt x="1873" y="201"/>
                    <a:pt x="1877" y="191"/>
                  </a:cubicBezTo>
                  <a:cubicBezTo>
                    <a:pt x="1881" y="175"/>
                    <a:pt x="1893" y="144"/>
                    <a:pt x="1893" y="144"/>
                  </a:cubicBezTo>
                  <a:cubicBezTo>
                    <a:pt x="1880" y="94"/>
                    <a:pt x="1845" y="72"/>
                    <a:pt x="1798" y="57"/>
                  </a:cubicBezTo>
                  <a:cubicBezTo>
                    <a:pt x="1782" y="51"/>
                    <a:pt x="1750" y="41"/>
                    <a:pt x="1750" y="41"/>
                  </a:cubicBezTo>
                  <a:cubicBezTo>
                    <a:pt x="1647" y="43"/>
                    <a:pt x="1543" y="44"/>
                    <a:pt x="1441" y="49"/>
                  </a:cubicBezTo>
                  <a:cubicBezTo>
                    <a:pt x="1418" y="50"/>
                    <a:pt x="1402" y="70"/>
                    <a:pt x="1386" y="81"/>
                  </a:cubicBezTo>
                  <a:cubicBezTo>
                    <a:pt x="1336" y="111"/>
                    <a:pt x="1300" y="145"/>
                    <a:pt x="1243" y="160"/>
                  </a:cubicBezTo>
                  <a:cubicBezTo>
                    <a:pt x="1232" y="159"/>
                    <a:pt x="1000" y="152"/>
                    <a:pt x="950" y="144"/>
                  </a:cubicBezTo>
                  <a:cubicBezTo>
                    <a:pt x="892" y="134"/>
                    <a:pt x="859" y="77"/>
                    <a:pt x="808" y="65"/>
                  </a:cubicBezTo>
                  <a:cubicBezTo>
                    <a:pt x="704" y="39"/>
                    <a:pt x="614" y="16"/>
                    <a:pt x="507" y="9"/>
                  </a:cubicBezTo>
                  <a:close/>
                </a:path>
              </a:pathLst>
            </a:custGeom>
            <a:noFill/>
            <a:ln w="38100" cap="flat" cmpd="sng">
              <a:solidFill>
                <a:srgbClr val="FFFF00"/>
              </a:solidFill>
              <a:prstDash val="solid"/>
              <a:round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5404" name="Text Box 111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29-31</a:t>
            </a:r>
          </a:p>
        </p:txBody>
      </p:sp>
      <p:sp>
        <p:nvSpPr>
          <p:cNvPr id="525405" name="Text Box 1117"/>
          <p:cNvSpPr txBox="1">
            <a:spLocks noChangeArrowheads="1"/>
          </p:cNvSpPr>
          <p:nvPr/>
        </p:nvSpPr>
        <p:spPr bwMode="auto">
          <a:xfrm>
            <a:off x="914400" y="4327525"/>
            <a:ext cx="3309938" cy="1920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4000" i="1">
                <a:solidFill>
                  <a:srgbClr val="FFFF00"/>
                </a:solidFill>
              </a:rPr>
              <a:t>Nchi ya kanani uligawanywa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5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525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5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25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5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5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5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25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2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2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2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2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2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2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2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5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25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25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5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25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25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25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25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25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25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25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25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25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25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25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25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25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25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25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25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25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25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25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25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25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25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25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25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25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25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25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25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25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25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25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25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25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25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25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25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25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25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2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5352" grpId="0" autoUpdateAnimBg="0"/>
      <p:bldP spid="525353" grpId="0" autoUpdateAnimBg="0"/>
      <p:bldP spid="525355" grpId="0" autoUpdateAnimBg="0"/>
      <p:bldP spid="525356" grpId="0" autoUpdateAnimBg="0"/>
      <p:bldP spid="525357" grpId="0" autoUpdateAnimBg="0"/>
      <p:bldP spid="525358" grpId="0" autoUpdateAnimBg="0"/>
      <p:bldP spid="525359" grpId="0" autoUpdateAnimBg="0"/>
      <p:bldP spid="525360" grpId="0" autoUpdateAnimBg="0"/>
      <p:bldP spid="525361" grpId="0" autoUpdateAnimBg="0"/>
      <p:bldP spid="525363" grpId="0" autoUpdateAnimBg="0"/>
      <p:bldP spid="525364" grpId="0" autoUpdateAnimBg="0"/>
      <p:bldP spid="525377" grpId="0" autoUpdateAnimBg="0"/>
      <p:bldP spid="525381" grpId="0" animBg="1"/>
      <p:bldP spid="525383" grpId="0" autoUpdateAnimBg="0"/>
      <p:bldP spid="525405" grpId="0" autoUpdateAnimBg="0"/>
      <p:bldP spid="525405" grpId="1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Rectangle 2"/>
          <p:cNvSpPr>
            <a:spLocks noChangeArrowheads="1"/>
          </p:cNvSpPr>
          <p:nvPr/>
        </p:nvSpPr>
        <p:spPr bwMode="auto">
          <a:xfrm>
            <a:off x="2527300" y="635000"/>
            <a:ext cx="5753100" cy="5600700"/>
          </a:xfrm>
          <a:prstGeom prst="rect">
            <a:avLst/>
          </a:prstGeom>
          <a:gradFill rotWithShape="0">
            <a:gsLst>
              <a:gs pos="0">
                <a:srgbClr val="0337CB">
                  <a:gamma/>
                  <a:shade val="0"/>
                  <a:invGamma/>
                </a:srgbClr>
              </a:gs>
              <a:gs pos="50000">
                <a:srgbClr val="0337CB"/>
              </a:gs>
              <a:gs pos="100000">
                <a:srgbClr val="0337CB">
                  <a:gamma/>
                  <a:shade val="0"/>
                  <a:invGamma/>
                </a:srgbClr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6515" name="Rectangle 3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8800" b="0">
                <a:solidFill>
                  <a:schemeClr val="tx2"/>
                </a:solidFill>
                <a:latin typeface="Times" charset="0"/>
              </a:rPr>
              <a:t>7</a:t>
            </a:r>
          </a:p>
        </p:txBody>
      </p:sp>
      <p:sp>
        <p:nvSpPr>
          <p:cNvPr id="576516" name="Line 4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76530" name="Group 18"/>
          <p:cNvGrpSpPr>
            <a:grpSpLocks/>
          </p:cNvGrpSpPr>
          <p:nvPr/>
        </p:nvGrpSpPr>
        <p:grpSpPr bwMode="auto">
          <a:xfrm>
            <a:off x="5473700" y="2120900"/>
            <a:ext cx="558800" cy="3644900"/>
            <a:chOff x="3448" y="1336"/>
            <a:chExt cx="352" cy="2296"/>
          </a:xfrm>
        </p:grpSpPr>
        <p:grpSp>
          <p:nvGrpSpPr>
            <p:cNvPr id="576531" name="Group 19" descr="Large confetti"/>
            <p:cNvGrpSpPr>
              <a:grpSpLocks/>
            </p:cNvGrpSpPr>
            <p:nvPr/>
          </p:nvGrpSpPr>
          <p:grpSpPr bwMode="auto">
            <a:xfrm>
              <a:off x="3656" y="1336"/>
              <a:ext cx="144" cy="1416"/>
              <a:chOff x="3656" y="1336"/>
              <a:chExt cx="144" cy="1416"/>
            </a:xfrm>
          </p:grpSpPr>
          <p:sp>
            <p:nvSpPr>
              <p:cNvPr id="576532" name="Freeform 20" descr="Large confetti"/>
              <p:cNvSpPr>
                <a:spLocks/>
              </p:cNvSpPr>
              <p:nvPr/>
            </p:nvSpPr>
            <p:spPr bwMode="auto">
              <a:xfrm>
                <a:off x="3656" y="1336"/>
                <a:ext cx="144" cy="249"/>
              </a:xfrm>
              <a:custGeom>
                <a:avLst/>
                <a:gdLst>
                  <a:gd name="T0" fmla="*/ 80 w 144"/>
                  <a:gd name="T1" fmla="*/ 224 h 249"/>
                  <a:gd name="T2" fmla="*/ 128 w 144"/>
                  <a:gd name="T3" fmla="*/ 136 h 249"/>
                  <a:gd name="T4" fmla="*/ 144 w 144"/>
                  <a:gd name="T5" fmla="*/ 88 h 249"/>
                  <a:gd name="T6" fmla="*/ 80 w 144"/>
                  <a:gd name="T7" fmla="*/ 0 h 249"/>
                  <a:gd name="T8" fmla="*/ 0 w 144"/>
                  <a:gd name="T9" fmla="*/ 64 h 249"/>
                  <a:gd name="T10" fmla="*/ 64 w 144"/>
                  <a:gd name="T11" fmla="*/ 160 h 249"/>
                  <a:gd name="T12" fmla="*/ 72 w 144"/>
                  <a:gd name="T13" fmla="*/ 232 h 249"/>
                  <a:gd name="T14" fmla="*/ 96 w 144"/>
                  <a:gd name="T15" fmla="*/ 248 h 249"/>
                  <a:gd name="T16" fmla="*/ 112 w 144"/>
                  <a:gd name="T17" fmla="*/ 224 h 249"/>
                  <a:gd name="T18" fmla="*/ 80 w 144"/>
                  <a:gd name="T19" fmla="*/ 224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4" h="249">
                    <a:moveTo>
                      <a:pt x="80" y="224"/>
                    </a:moveTo>
                    <a:cubicBezTo>
                      <a:pt x="117" y="199"/>
                      <a:pt x="114" y="176"/>
                      <a:pt x="128" y="136"/>
                    </a:cubicBezTo>
                    <a:cubicBezTo>
                      <a:pt x="133" y="120"/>
                      <a:pt x="144" y="88"/>
                      <a:pt x="144" y="88"/>
                    </a:cubicBezTo>
                    <a:cubicBezTo>
                      <a:pt x="133" y="36"/>
                      <a:pt x="131" y="17"/>
                      <a:pt x="80" y="0"/>
                    </a:cubicBezTo>
                    <a:cubicBezTo>
                      <a:pt x="26" y="8"/>
                      <a:pt x="13" y="11"/>
                      <a:pt x="0" y="64"/>
                    </a:cubicBezTo>
                    <a:cubicBezTo>
                      <a:pt x="11" y="111"/>
                      <a:pt x="21" y="131"/>
                      <a:pt x="64" y="160"/>
                    </a:cubicBezTo>
                    <a:cubicBezTo>
                      <a:pt x="66" y="184"/>
                      <a:pt x="63" y="209"/>
                      <a:pt x="72" y="232"/>
                    </a:cubicBezTo>
                    <a:cubicBezTo>
                      <a:pt x="75" y="241"/>
                      <a:pt x="86" y="249"/>
                      <a:pt x="96" y="248"/>
                    </a:cubicBezTo>
                    <a:cubicBezTo>
                      <a:pt x="105" y="246"/>
                      <a:pt x="117" y="232"/>
                      <a:pt x="112" y="224"/>
                    </a:cubicBezTo>
                    <a:cubicBezTo>
                      <a:pt x="106" y="215"/>
                      <a:pt x="90" y="224"/>
                      <a:pt x="80" y="224"/>
                    </a:cubicBezTo>
                    <a:close/>
                  </a:path>
                </a:pathLst>
              </a:custGeom>
              <a:pattFill prst="lgConfetti">
                <a:fgClr>
                  <a:schemeClr val="accent1"/>
                </a:fgClr>
                <a:bgClr>
                  <a:schemeClr val="bg1"/>
                </a:bgClr>
              </a:pattFill>
              <a:ln w="12700" cap="flat" cmpd="sng">
                <a:solidFill>
                  <a:schemeClr val="accent1"/>
                </a:solidFill>
                <a:prstDash val="solid"/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6533" name="Freeform 21" descr="Large confetti"/>
              <p:cNvSpPr>
                <a:spLocks/>
              </p:cNvSpPr>
              <p:nvPr/>
            </p:nvSpPr>
            <p:spPr bwMode="auto">
              <a:xfrm>
                <a:off x="3672" y="1568"/>
                <a:ext cx="72" cy="1184"/>
              </a:xfrm>
              <a:custGeom>
                <a:avLst/>
                <a:gdLst>
                  <a:gd name="T0" fmla="*/ 72 w 72"/>
                  <a:gd name="T1" fmla="*/ 0 h 1184"/>
                  <a:gd name="T2" fmla="*/ 24 w 72"/>
                  <a:gd name="T3" fmla="*/ 256 h 1184"/>
                  <a:gd name="T4" fmla="*/ 48 w 72"/>
                  <a:gd name="T5" fmla="*/ 616 h 1184"/>
                  <a:gd name="T6" fmla="*/ 16 w 72"/>
                  <a:gd name="T7" fmla="*/ 744 h 1184"/>
                  <a:gd name="T8" fmla="*/ 0 w 72"/>
                  <a:gd name="T9" fmla="*/ 792 h 1184"/>
                  <a:gd name="T10" fmla="*/ 40 w 72"/>
                  <a:gd name="T11" fmla="*/ 1120 h 1184"/>
                  <a:gd name="T12" fmla="*/ 32 w 72"/>
                  <a:gd name="T13" fmla="*/ 1160 h 1184"/>
                  <a:gd name="T14" fmla="*/ 24 w 72"/>
                  <a:gd name="T15" fmla="*/ 1184 h 1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" h="1184">
                    <a:moveTo>
                      <a:pt x="72" y="0"/>
                    </a:moveTo>
                    <a:cubicBezTo>
                      <a:pt x="50" y="84"/>
                      <a:pt x="34" y="169"/>
                      <a:pt x="24" y="256"/>
                    </a:cubicBezTo>
                    <a:cubicBezTo>
                      <a:pt x="28" y="414"/>
                      <a:pt x="16" y="490"/>
                      <a:pt x="48" y="616"/>
                    </a:cubicBezTo>
                    <a:cubicBezTo>
                      <a:pt x="41" y="661"/>
                      <a:pt x="30" y="700"/>
                      <a:pt x="16" y="744"/>
                    </a:cubicBezTo>
                    <a:cubicBezTo>
                      <a:pt x="10" y="760"/>
                      <a:pt x="0" y="792"/>
                      <a:pt x="0" y="792"/>
                    </a:cubicBezTo>
                    <a:cubicBezTo>
                      <a:pt x="5" y="925"/>
                      <a:pt x="10" y="1002"/>
                      <a:pt x="40" y="1120"/>
                    </a:cubicBezTo>
                    <a:cubicBezTo>
                      <a:pt x="37" y="1133"/>
                      <a:pt x="35" y="1146"/>
                      <a:pt x="32" y="1160"/>
                    </a:cubicBezTo>
                    <a:cubicBezTo>
                      <a:pt x="29" y="1168"/>
                      <a:pt x="24" y="1184"/>
                      <a:pt x="24" y="1184"/>
                    </a:cubicBezTo>
                  </a:path>
                </a:pathLst>
              </a:custGeom>
              <a:pattFill prst="lgConfetti">
                <a:fgClr>
                  <a:schemeClr val="accent1"/>
                </a:fgClr>
                <a:bgClr>
                  <a:schemeClr val="bg1"/>
                </a:bgClr>
              </a:pattFill>
              <a:ln w="285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76534" name="Freeform 22" descr="Large confetti"/>
            <p:cNvSpPr>
              <a:spLocks/>
            </p:cNvSpPr>
            <p:nvPr/>
          </p:nvSpPr>
          <p:spPr bwMode="auto">
            <a:xfrm>
              <a:off x="3448" y="2692"/>
              <a:ext cx="274" cy="940"/>
            </a:xfrm>
            <a:custGeom>
              <a:avLst/>
              <a:gdLst>
                <a:gd name="T0" fmla="*/ 248 w 274"/>
                <a:gd name="T1" fmla="*/ 4 h 940"/>
                <a:gd name="T2" fmla="*/ 192 w 274"/>
                <a:gd name="T3" fmla="*/ 28 h 940"/>
                <a:gd name="T4" fmla="*/ 144 w 274"/>
                <a:gd name="T5" fmla="*/ 148 h 940"/>
                <a:gd name="T6" fmla="*/ 72 w 274"/>
                <a:gd name="T7" fmla="*/ 300 h 940"/>
                <a:gd name="T8" fmla="*/ 48 w 274"/>
                <a:gd name="T9" fmla="*/ 588 h 940"/>
                <a:gd name="T10" fmla="*/ 0 w 274"/>
                <a:gd name="T11" fmla="*/ 724 h 940"/>
                <a:gd name="T12" fmla="*/ 88 w 274"/>
                <a:gd name="T13" fmla="*/ 940 h 940"/>
                <a:gd name="T14" fmla="*/ 160 w 274"/>
                <a:gd name="T15" fmla="*/ 892 h 940"/>
                <a:gd name="T16" fmla="*/ 176 w 274"/>
                <a:gd name="T17" fmla="*/ 844 h 940"/>
                <a:gd name="T18" fmla="*/ 184 w 274"/>
                <a:gd name="T19" fmla="*/ 820 h 940"/>
                <a:gd name="T20" fmla="*/ 176 w 274"/>
                <a:gd name="T21" fmla="*/ 740 h 940"/>
                <a:gd name="T22" fmla="*/ 144 w 274"/>
                <a:gd name="T23" fmla="*/ 692 h 940"/>
                <a:gd name="T24" fmla="*/ 128 w 274"/>
                <a:gd name="T25" fmla="*/ 644 h 940"/>
                <a:gd name="T26" fmla="*/ 216 w 274"/>
                <a:gd name="T27" fmla="*/ 596 h 940"/>
                <a:gd name="T28" fmla="*/ 232 w 274"/>
                <a:gd name="T29" fmla="*/ 412 h 940"/>
                <a:gd name="T30" fmla="*/ 272 w 274"/>
                <a:gd name="T31" fmla="*/ 276 h 940"/>
                <a:gd name="T32" fmla="*/ 272 w 274"/>
                <a:gd name="T33" fmla="*/ 76 h 940"/>
                <a:gd name="T34" fmla="*/ 264 w 274"/>
                <a:gd name="T35" fmla="*/ 28 h 940"/>
                <a:gd name="T36" fmla="*/ 248 w 274"/>
                <a:gd name="T37" fmla="*/ 4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" h="940">
                  <a:moveTo>
                    <a:pt x="248" y="4"/>
                  </a:moveTo>
                  <a:cubicBezTo>
                    <a:pt x="232" y="7"/>
                    <a:pt x="202" y="11"/>
                    <a:pt x="192" y="28"/>
                  </a:cubicBezTo>
                  <a:cubicBezTo>
                    <a:pt x="170" y="62"/>
                    <a:pt x="166" y="114"/>
                    <a:pt x="144" y="148"/>
                  </a:cubicBezTo>
                  <a:cubicBezTo>
                    <a:pt x="108" y="201"/>
                    <a:pt x="87" y="238"/>
                    <a:pt x="72" y="300"/>
                  </a:cubicBezTo>
                  <a:cubicBezTo>
                    <a:pt x="68" y="393"/>
                    <a:pt x="69" y="494"/>
                    <a:pt x="48" y="588"/>
                  </a:cubicBezTo>
                  <a:cubicBezTo>
                    <a:pt x="36" y="637"/>
                    <a:pt x="10" y="673"/>
                    <a:pt x="0" y="724"/>
                  </a:cubicBezTo>
                  <a:cubicBezTo>
                    <a:pt x="8" y="812"/>
                    <a:pt x="9" y="887"/>
                    <a:pt x="88" y="940"/>
                  </a:cubicBezTo>
                  <a:cubicBezTo>
                    <a:pt x="120" y="931"/>
                    <a:pt x="145" y="925"/>
                    <a:pt x="160" y="892"/>
                  </a:cubicBezTo>
                  <a:cubicBezTo>
                    <a:pt x="166" y="876"/>
                    <a:pt x="170" y="860"/>
                    <a:pt x="176" y="844"/>
                  </a:cubicBezTo>
                  <a:cubicBezTo>
                    <a:pt x="178" y="836"/>
                    <a:pt x="184" y="820"/>
                    <a:pt x="184" y="820"/>
                  </a:cubicBezTo>
                  <a:cubicBezTo>
                    <a:pt x="181" y="793"/>
                    <a:pt x="183" y="765"/>
                    <a:pt x="176" y="740"/>
                  </a:cubicBezTo>
                  <a:cubicBezTo>
                    <a:pt x="170" y="721"/>
                    <a:pt x="150" y="710"/>
                    <a:pt x="144" y="692"/>
                  </a:cubicBezTo>
                  <a:cubicBezTo>
                    <a:pt x="138" y="676"/>
                    <a:pt x="128" y="644"/>
                    <a:pt x="128" y="644"/>
                  </a:cubicBezTo>
                  <a:cubicBezTo>
                    <a:pt x="142" y="601"/>
                    <a:pt x="175" y="609"/>
                    <a:pt x="216" y="596"/>
                  </a:cubicBezTo>
                  <a:cubicBezTo>
                    <a:pt x="242" y="517"/>
                    <a:pt x="216" y="602"/>
                    <a:pt x="232" y="412"/>
                  </a:cubicBezTo>
                  <a:cubicBezTo>
                    <a:pt x="235" y="366"/>
                    <a:pt x="260" y="320"/>
                    <a:pt x="272" y="276"/>
                  </a:cubicBezTo>
                  <a:cubicBezTo>
                    <a:pt x="264" y="204"/>
                    <a:pt x="248" y="145"/>
                    <a:pt x="272" y="76"/>
                  </a:cubicBezTo>
                  <a:cubicBezTo>
                    <a:pt x="269" y="60"/>
                    <a:pt x="274" y="40"/>
                    <a:pt x="264" y="28"/>
                  </a:cubicBezTo>
                  <a:cubicBezTo>
                    <a:pt x="239" y="0"/>
                    <a:pt x="177" y="21"/>
                    <a:pt x="248" y="4"/>
                  </a:cubicBezTo>
                  <a:close/>
                </a:path>
              </a:pathLst>
            </a:custGeom>
            <a:pattFill prst="lgConfetti">
              <a:fgClr>
                <a:schemeClr val="accent1"/>
              </a:fgClr>
              <a:bgClr>
                <a:schemeClr val="bg1"/>
              </a:bgClr>
            </a:pattFill>
            <a:ln w="12700" cap="flat" cmpd="sng">
              <a:solidFill>
                <a:schemeClr val="accent1"/>
              </a:solidFill>
              <a:prstDash val="solid"/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76535" name="Group 23"/>
          <p:cNvGrpSpPr>
            <a:grpSpLocks/>
          </p:cNvGrpSpPr>
          <p:nvPr/>
        </p:nvGrpSpPr>
        <p:grpSpPr bwMode="auto">
          <a:xfrm>
            <a:off x="3073400" y="1079500"/>
            <a:ext cx="2317750" cy="4584700"/>
            <a:chOff x="1936" y="680"/>
            <a:chExt cx="1460" cy="2888"/>
          </a:xfrm>
        </p:grpSpPr>
        <p:sp>
          <p:nvSpPr>
            <p:cNvPr id="576536" name="Freeform 24"/>
            <p:cNvSpPr>
              <a:spLocks/>
            </p:cNvSpPr>
            <p:nvPr/>
          </p:nvSpPr>
          <p:spPr bwMode="auto">
            <a:xfrm>
              <a:off x="2304" y="680"/>
              <a:ext cx="1092" cy="2608"/>
            </a:xfrm>
            <a:custGeom>
              <a:avLst/>
              <a:gdLst>
                <a:gd name="T0" fmla="*/ 1080 w 1092"/>
                <a:gd name="T1" fmla="*/ 0 h 2608"/>
                <a:gd name="T2" fmla="*/ 1072 w 1092"/>
                <a:gd name="T3" fmla="*/ 120 h 2608"/>
                <a:gd name="T4" fmla="*/ 1040 w 1092"/>
                <a:gd name="T5" fmla="*/ 168 h 2608"/>
                <a:gd name="T6" fmla="*/ 968 w 1092"/>
                <a:gd name="T7" fmla="*/ 320 h 2608"/>
                <a:gd name="T8" fmla="*/ 944 w 1092"/>
                <a:gd name="T9" fmla="*/ 368 h 2608"/>
                <a:gd name="T10" fmla="*/ 904 w 1092"/>
                <a:gd name="T11" fmla="*/ 488 h 2608"/>
                <a:gd name="T12" fmla="*/ 880 w 1092"/>
                <a:gd name="T13" fmla="*/ 536 h 2608"/>
                <a:gd name="T14" fmla="*/ 872 w 1092"/>
                <a:gd name="T15" fmla="*/ 664 h 2608"/>
                <a:gd name="T16" fmla="*/ 800 w 1092"/>
                <a:gd name="T17" fmla="*/ 696 h 2608"/>
                <a:gd name="T18" fmla="*/ 776 w 1092"/>
                <a:gd name="T19" fmla="*/ 704 h 2608"/>
                <a:gd name="T20" fmla="*/ 744 w 1092"/>
                <a:gd name="T21" fmla="*/ 848 h 2608"/>
                <a:gd name="T22" fmla="*/ 720 w 1092"/>
                <a:gd name="T23" fmla="*/ 1120 h 2608"/>
                <a:gd name="T24" fmla="*/ 576 w 1092"/>
                <a:gd name="T25" fmla="*/ 1664 h 2608"/>
                <a:gd name="T26" fmla="*/ 456 w 1092"/>
                <a:gd name="T27" fmla="*/ 1976 h 2608"/>
                <a:gd name="T28" fmla="*/ 408 w 1092"/>
                <a:gd name="T29" fmla="*/ 2048 h 2608"/>
                <a:gd name="T30" fmla="*/ 376 w 1092"/>
                <a:gd name="T31" fmla="*/ 2096 h 2608"/>
                <a:gd name="T32" fmla="*/ 320 w 1092"/>
                <a:gd name="T33" fmla="*/ 2184 h 2608"/>
                <a:gd name="T34" fmla="*/ 240 w 1092"/>
                <a:gd name="T35" fmla="*/ 2264 h 2608"/>
                <a:gd name="T36" fmla="*/ 152 w 1092"/>
                <a:gd name="T37" fmla="*/ 2384 h 2608"/>
                <a:gd name="T38" fmla="*/ 80 w 1092"/>
                <a:gd name="T39" fmla="*/ 2480 h 2608"/>
                <a:gd name="T40" fmla="*/ 40 w 1092"/>
                <a:gd name="T41" fmla="*/ 2528 h 2608"/>
                <a:gd name="T42" fmla="*/ 0 w 1092"/>
                <a:gd name="T43" fmla="*/ 2608 h 2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92" h="2608">
                  <a:moveTo>
                    <a:pt x="1080" y="0"/>
                  </a:moveTo>
                  <a:cubicBezTo>
                    <a:pt x="1092" y="37"/>
                    <a:pt x="1091" y="84"/>
                    <a:pt x="1072" y="120"/>
                  </a:cubicBezTo>
                  <a:cubicBezTo>
                    <a:pt x="1062" y="136"/>
                    <a:pt x="1040" y="168"/>
                    <a:pt x="1040" y="168"/>
                  </a:cubicBezTo>
                  <a:cubicBezTo>
                    <a:pt x="1031" y="254"/>
                    <a:pt x="1031" y="272"/>
                    <a:pt x="968" y="320"/>
                  </a:cubicBezTo>
                  <a:cubicBezTo>
                    <a:pt x="938" y="407"/>
                    <a:pt x="985" y="274"/>
                    <a:pt x="944" y="368"/>
                  </a:cubicBezTo>
                  <a:cubicBezTo>
                    <a:pt x="928" y="402"/>
                    <a:pt x="925" y="456"/>
                    <a:pt x="904" y="488"/>
                  </a:cubicBezTo>
                  <a:cubicBezTo>
                    <a:pt x="883" y="519"/>
                    <a:pt x="891" y="502"/>
                    <a:pt x="880" y="536"/>
                  </a:cubicBezTo>
                  <a:cubicBezTo>
                    <a:pt x="877" y="578"/>
                    <a:pt x="881" y="622"/>
                    <a:pt x="872" y="664"/>
                  </a:cubicBezTo>
                  <a:cubicBezTo>
                    <a:pt x="869" y="676"/>
                    <a:pt x="817" y="690"/>
                    <a:pt x="800" y="696"/>
                  </a:cubicBezTo>
                  <a:cubicBezTo>
                    <a:pt x="792" y="698"/>
                    <a:pt x="776" y="704"/>
                    <a:pt x="776" y="704"/>
                  </a:cubicBezTo>
                  <a:cubicBezTo>
                    <a:pt x="742" y="753"/>
                    <a:pt x="749" y="778"/>
                    <a:pt x="744" y="848"/>
                  </a:cubicBezTo>
                  <a:cubicBezTo>
                    <a:pt x="737" y="938"/>
                    <a:pt x="733" y="1029"/>
                    <a:pt x="720" y="1120"/>
                  </a:cubicBezTo>
                  <a:cubicBezTo>
                    <a:pt x="691" y="1304"/>
                    <a:pt x="651" y="1493"/>
                    <a:pt x="576" y="1664"/>
                  </a:cubicBezTo>
                  <a:cubicBezTo>
                    <a:pt x="530" y="1765"/>
                    <a:pt x="518" y="1882"/>
                    <a:pt x="456" y="1976"/>
                  </a:cubicBezTo>
                  <a:cubicBezTo>
                    <a:pt x="446" y="2013"/>
                    <a:pt x="439" y="2026"/>
                    <a:pt x="408" y="2048"/>
                  </a:cubicBezTo>
                  <a:cubicBezTo>
                    <a:pt x="397" y="2064"/>
                    <a:pt x="382" y="2077"/>
                    <a:pt x="376" y="2096"/>
                  </a:cubicBezTo>
                  <a:cubicBezTo>
                    <a:pt x="361" y="2140"/>
                    <a:pt x="358" y="2158"/>
                    <a:pt x="320" y="2184"/>
                  </a:cubicBezTo>
                  <a:cubicBezTo>
                    <a:pt x="302" y="2210"/>
                    <a:pt x="266" y="2246"/>
                    <a:pt x="240" y="2264"/>
                  </a:cubicBezTo>
                  <a:cubicBezTo>
                    <a:pt x="211" y="2306"/>
                    <a:pt x="196" y="2354"/>
                    <a:pt x="152" y="2384"/>
                  </a:cubicBezTo>
                  <a:cubicBezTo>
                    <a:pt x="128" y="2418"/>
                    <a:pt x="106" y="2448"/>
                    <a:pt x="80" y="2480"/>
                  </a:cubicBezTo>
                  <a:cubicBezTo>
                    <a:pt x="62" y="2501"/>
                    <a:pt x="51" y="2502"/>
                    <a:pt x="40" y="2528"/>
                  </a:cubicBezTo>
                  <a:cubicBezTo>
                    <a:pt x="23" y="2564"/>
                    <a:pt x="27" y="2580"/>
                    <a:pt x="0" y="2608"/>
                  </a:cubicBezTo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6537" name="Freeform 25"/>
            <p:cNvSpPr>
              <a:spLocks/>
            </p:cNvSpPr>
            <p:nvPr/>
          </p:nvSpPr>
          <p:spPr bwMode="auto">
            <a:xfrm>
              <a:off x="1936" y="3248"/>
              <a:ext cx="392" cy="320"/>
            </a:xfrm>
            <a:custGeom>
              <a:avLst/>
              <a:gdLst>
                <a:gd name="T0" fmla="*/ 392 w 392"/>
                <a:gd name="T1" fmla="*/ 0 h 320"/>
                <a:gd name="T2" fmla="*/ 336 w 392"/>
                <a:gd name="T3" fmla="*/ 64 h 320"/>
                <a:gd name="T4" fmla="*/ 256 w 392"/>
                <a:gd name="T5" fmla="*/ 144 h 320"/>
                <a:gd name="T6" fmla="*/ 0 w 392"/>
                <a:gd name="T7" fmla="*/ 32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2" h="320">
                  <a:moveTo>
                    <a:pt x="392" y="0"/>
                  </a:moveTo>
                  <a:cubicBezTo>
                    <a:pt x="354" y="55"/>
                    <a:pt x="375" y="37"/>
                    <a:pt x="336" y="64"/>
                  </a:cubicBezTo>
                  <a:cubicBezTo>
                    <a:pt x="323" y="101"/>
                    <a:pt x="285" y="119"/>
                    <a:pt x="256" y="144"/>
                  </a:cubicBezTo>
                  <a:cubicBezTo>
                    <a:pt x="175" y="211"/>
                    <a:pt x="94" y="272"/>
                    <a:pt x="0" y="320"/>
                  </a:cubicBezTo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76538" name="Text Box 26"/>
          <p:cNvSpPr txBox="1">
            <a:spLocks noChangeArrowheads="1"/>
          </p:cNvSpPr>
          <p:nvPr/>
        </p:nvSpPr>
        <p:spPr bwMode="auto">
          <a:xfrm>
            <a:off x="5664200" y="1574800"/>
            <a:ext cx="16129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200" b="0" i="1">
                <a:solidFill>
                  <a:srgbClr val="00FF00"/>
                </a:solidFill>
              </a:rPr>
              <a:t>Bahari ya Galilaya</a:t>
            </a:r>
          </a:p>
        </p:txBody>
      </p:sp>
      <p:sp>
        <p:nvSpPr>
          <p:cNvPr id="576539" name="Text Box 27"/>
          <p:cNvSpPr txBox="1">
            <a:spLocks noChangeArrowheads="1"/>
          </p:cNvSpPr>
          <p:nvPr/>
        </p:nvSpPr>
        <p:spPr bwMode="auto">
          <a:xfrm>
            <a:off x="5518150" y="269875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 b="0" i="1">
                <a:solidFill>
                  <a:srgbClr val="00FF00"/>
                </a:solidFill>
              </a:rPr>
              <a:t>ml. Gilboa</a:t>
            </a:r>
          </a:p>
        </p:txBody>
      </p:sp>
      <p:sp>
        <p:nvSpPr>
          <p:cNvPr id="576540" name="Text Box 28"/>
          <p:cNvSpPr txBox="1">
            <a:spLocks noChangeArrowheads="1"/>
          </p:cNvSpPr>
          <p:nvPr/>
        </p:nvSpPr>
        <p:spPr bwMode="auto">
          <a:xfrm>
            <a:off x="4838700" y="466090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 b="0" i="1">
                <a:solidFill>
                  <a:srgbClr val="00FF00"/>
                </a:solidFill>
              </a:rPr>
              <a:t>Hebron</a:t>
            </a:r>
          </a:p>
        </p:txBody>
      </p:sp>
      <p:sp>
        <p:nvSpPr>
          <p:cNvPr id="576541" name="Text Box 29"/>
          <p:cNvSpPr txBox="1">
            <a:spLocks noChangeArrowheads="1"/>
          </p:cNvSpPr>
          <p:nvPr/>
        </p:nvSpPr>
        <p:spPr bwMode="auto">
          <a:xfrm rot="-5286213">
            <a:off x="4381500" y="135890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>
                <a:solidFill>
                  <a:srgbClr val="FF3300"/>
                </a:solidFill>
              </a:rPr>
              <a:t>ASHER</a:t>
            </a:r>
          </a:p>
        </p:txBody>
      </p:sp>
      <p:sp>
        <p:nvSpPr>
          <p:cNvPr id="576542" name="Text Box 30"/>
          <p:cNvSpPr txBox="1">
            <a:spLocks noChangeArrowheads="1"/>
          </p:cNvSpPr>
          <p:nvPr/>
        </p:nvSpPr>
        <p:spPr bwMode="auto">
          <a:xfrm rot="-844665">
            <a:off x="5080000" y="241300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>
                <a:solidFill>
                  <a:schemeClr val="tx1"/>
                </a:solidFill>
              </a:rPr>
              <a:t>ISSACHAR</a:t>
            </a:r>
          </a:p>
        </p:txBody>
      </p:sp>
      <p:sp>
        <p:nvSpPr>
          <p:cNvPr id="576543" name="Text Box 31"/>
          <p:cNvSpPr txBox="1">
            <a:spLocks noChangeArrowheads="1"/>
          </p:cNvSpPr>
          <p:nvPr/>
        </p:nvSpPr>
        <p:spPr bwMode="auto">
          <a:xfrm rot="469584">
            <a:off x="4419600" y="304800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>
                <a:solidFill>
                  <a:srgbClr val="00FF00"/>
                </a:solidFill>
              </a:rPr>
              <a:t>MANASSEH</a:t>
            </a:r>
          </a:p>
        </p:txBody>
      </p:sp>
      <p:sp>
        <p:nvSpPr>
          <p:cNvPr id="576544" name="Text Box 32"/>
          <p:cNvSpPr txBox="1">
            <a:spLocks noChangeArrowheads="1"/>
          </p:cNvSpPr>
          <p:nvPr/>
        </p:nvSpPr>
        <p:spPr bwMode="auto">
          <a:xfrm rot="2606806">
            <a:off x="5854700" y="429260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>
                <a:solidFill>
                  <a:srgbClr val="FFFF00"/>
                </a:solidFill>
              </a:rPr>
              <a:t>GAD</a:t>
            </a:r>
          </a:p>
        </p:txBody>
      </p:sp>
      <p:sp>
        <p:nvSpPr>
          <p:cNvPr id="576545" name="Text Box 33"/>
          <p:cNvSpPr txBox="1">
            <a:spLocks noChangeArrowheads="1"/>
          </p:cNvSpPr>
          <p:nvPr/>
        </p:nvSpPr>
        <p:spPr bwMode="auto">
          <a:xfrm rot="-2225045">
            <a:off x="4572000" y="359410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>
                <a:solidFill>
                  <a:srgbClr val="FF00FF"/>
                </a:solidFill>
              </a:rPr>
              <a:t>EPHRAIM</a:t>
            </a:r>
          </a:p>
        </p:txBody>
      </p:sp>
      <p:sp>
        <p:nvSpPr>
          <p:cNvPr id="576546" name="Text Box 34"/>
          <p:cNvSpPr txBox="1">
            <a:spLocks noChangeArrowheads="1"/>
          </p:cNvSpPr>
          <p:nvPr/>
        </p:nvSpPr>
        <p:spPr bwMode="auto">
          <a:xfrm>
            <a:off x="4800600" y="426720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>
                <a:solidFill>
                  <a:srgbClr val="FFFF00"/>
                </a:solidFill>
              </a:rPr>
              <a:t>BENJAMIN</a:t>
            </a:r>
          </a:p>
        </p:txBody>
      </p:sp>
      <p:sp>
        <p:nvSpPr>
          <p:cNvPr id="576547" name="Text Box 35"/>
          <p:cNvSpPr txBox="1">
            <a:spLocks noChangeArrowheads="1"/>
          </p:cNvSpPr>
          <p:nvPr/>
        </p:nvSpPr>
        <p:spPr bwMode="auto">
          <a:xfrm rot="2953560">
            <a:off x="5753100" y="502920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>
                <a:solidFill>
                  <a:srgbClr val="FF3300"/>
                </a:solidFill>
              </a:rPr>
              <a:t>REUBEN</a:t>
            </a:r>
          </a:p>
        </p:txBody>
      </p:sp>
      <p:sp>
        <p:nvSpPr>
          <p:cNvPr id="576548" name="Text Box 36"/>
          <p:cNvSpPr txBox="1">
            <a:spLocks noChangeArrowheads="1"/>
          </p:cNvSpPr>
          <p:nvPr/>
        </p:nvSpPr>
        <p:spPr bwMode="auto">
          <a:xfrm rot="-3254640">
            <a:off x="3822700" y="3979863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>
                <a:solidFill>
                  <a:srgbClr val="FF3300"/>
                </a:solidFill>
              </a:rPr>
              <a:t>DANI</a:t>
            </a:r>
          </a:p>
        </p:txBody>
      </p:sp>
      <p:sp>
        <p:nvSpPr>
          <p:cNvPr id="576549" name="Text Box 37"/>
          <p:cNvSpPr txBox="1">
            <a:spLocks noChangeArrowheads="1"/>
          </p:cNvSpPr>
          <p:nvPr/>
        </p:nvSpPr>
        <p:spPr bwMode="auto">
          <a:xfrm rot="-2428638">
            <a:off x="3752850" y="4703763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>
                <a:solidFill>
                  <a:schemeClr val="tx1"/>
                </a:solidFill>
              </a:rPr>
              <a:t>YUDAH</a:t>
            </a:r>
          </a:p>
        </p:txBody>
      </p:sp>
      <p:sp>
        <p:nvSpPr>
          <p:cNvPr id="576550" name="Text Box 38"/>
          <p:cNvSpPr txBox="1">
            <a:spLocks noChangeArrowheads="1"/>
          </p:cNvSpPr>
          <p:nvPr/>
        </p:nvSpPr>
        <p:spPr bwMode="auto">
          <a:xfrm>
            <a:off x="3898900" y="55372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>
                <a:solidFill>
                  <a:srgbClr val="00FF00"/>
                </a:solidFill>
              </a:rPr>
              <a:t>SIMEONI</a:t>
            </a:r>
          </a:p>
        </p:txBody>
      </p:sp>
      <p:sp>
        <p:nvSpPr>
          <p:cNvPr id="576551" name="Text Box 39"/>
          <p:cNvSpPr txBox="1">
            <a:spLocks noChangeArrowheads="1"/>
          </p:cNvSpPr>
          <p:nvPr/>
        </p:nvSpPr>
        <p:spPr bwMode="auto">
          <a:xfrm rot="-1471107">
            <a:off x="5803900" y="3241675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>
                <a:solidFill>
                  <a:srgbClr val="00FF00"/>
                </a:solidFill>
              </a:rPr>
              <a:t>MANASSEH</a:t>
            </a:r>
          </a:p>
        </p:txBody>
      </p:sp>
      <p:sp>
        <p:nvSpPr>
          <p:cNvPr id="576552" name="Text Box 40"/>
          <p:cNvSpPr txBox="1">
            <a:spLocks noChangeArrowheads="1"/>
          </p:cNvSpPr>
          <p:nvPr/>
        </p:nvSpPr>
        <p:spPr bwMode="auto">
          <a:xfrm rot="-4430452">
            <a:off x="5791200" y="124460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>
                <a:solidFill>
                  <a:srgbClr val="FFFF00"/>
                </a:solidFill>
              </a:rPr>
              <a:t>NAPHTALI</a:t>
            </a:r>
          </a:p>
        </p:txBody>
      </p:sp>
      <p:sp>
        <p:nvSpPr>
          <p:cNvPr id="576553" name="Text Box 41"/>
          <p:cNvSpPr txBox="1">
            <a:spLocks noChangeArrowheads="1"/>
          </p:cNvSpPr>
          <p:nvPr/>
        </p:nvSpPr>
        <p:spPr bwMode="auto">
          <a:xfrm rot="-5105054">
            <a:off x="4737100" y="149860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>
                <a:solidFill>
                  <a:srgbClr val="FF00FF"/>
                </a:solidFill>
              </a:rPr>
              <a:t>ZEBULON</a:t>
            </a:r>
          </a:p>
        </p:txBody>
      </p:sp>
      <p:sp>
        <p:nvSpPr>
          <p:cNvPr id="576554" name="Text Box 42"/>
          <p:cNvSpPr txBox="1">
            <a:spLocks noChangeArrowheads="1"/>
          </p:cNvSpPr>
          <p:nvPr/>
        </p:nvSpPr>
        <p:spPr bwMode="auto">
          <a:xfrm>
            <a:off x="4051300" y="23114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 i="1">
                <a:solidFill>
                  <a:srgbClr val="FFFF00"/>
                </a:solidFill>
              </a:rPr>
              <a:t>ml. Carmel</a:t>
            </a:r>
          </a:p>
        </p:txBody>
      </p:sp>
      <p:sp>
        <p:nvSpPr>
          <p:cNvPr id="576555" name="Text Box 43"/>
          <p:cNvSpPr txBox="1">
            <a:spLocks noChangeArrowheads="1"/>
          </p:cNvSpPr>
          <p:nvPr/>
        </p:nvSpPr>
        <p:spPr bwMode="auto">
          <a:xfrm>
            <a:off x="5448300" y="21463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 b="0" i="1">
                <a:solidFill>
                  <a:srgbClr val="00FF00"/>
                </a:solidFill>
              </a:rPr>
              <a:t>ml. Tabor</a:t>
            </a:r>
          </a:p>
        </p:txBody>
      </p:sp>
      <p:sp>
        <p:nvSpPr>
          <p:cNvPr id="576556" name="Text Box 44"/>
          <p:cNvSpPr txBox="1">
            <a:spLocks noChangeArrowheads="1"/>
          </p:cNvSpPr>
          <p:nvPr/>
        </p:nvSpPr>
        <p:spPr bwMode="auto">
          <a:xfrm>
            <a:off x="4914900" y="5092700"/>
            <a:ext cx="1612900" cy="5810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 b="0" i="1">
                <a:solidFill>
                  <a:srgbClr val="00FF00"/>
                </a:solidFill>
              </a:rPr>
              <a:t>Bahari ya chumvi</a:t>
            </a:r>
          </a:p>
        </p:txBody>
      </p:sp>
      <p:sp>
        <p:nvSpPr>
          <p:cNvPr id="576557" name="Text Box 45"/>
          <p:cNvSpPr txBox="1">
            <a:spLocks noChangeArrowheads="1"/>
          </p:cNvSpPr>
          <p:nvPr/>
        </p:nvSpPr>
        <p:spPr bwMode="auto">
          <a:xfrm>
            <a:off x="2959100" y="852488"/>
            <a:ext cx="1612900" cy="8223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 i="1">
                <a:solidFill>
                  <a:srgbClr val="00FF00"/>
                </a:solidFill>
              </a:rPr>
              <a:t>Bahari kuu</a:t>
            </a:r>
          </a:p>
        </p:txBody>
      </p:sp>
      <p:sp>
        <p:nvSpPr>
          <p:cNvPr id="576558" name="Oval 46"/>
          <p:cNvSpPr>
            <a:spLocks noChangeArrowheads="1"/>
          </p:cNvSpPr>
          <p:nvPr/>
        </p:nvSpPr>
        <p:spPr bwMode="auto">
          <a:xfrm>
            <a:off x="4953000" y="4953000"/>
            <a:ext cx="1524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76559" name="Oval 47"/>
          <p:cNvSpPr>
            <a:spLocks noChangeArrowheads="1"/>
          </p:cNvSpPr>
          <p:nvPr/>
        </p:nvSpPr>
        <p:spPr bwMode="auto">
          <a:xfrm>
            <a:off x="5435600" y="2870200"/>
            <a:ext cx="1524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76560" name="Oval 48"/>
          <p:cNvSpPr>
            <a:spLocks noChangeArrowheads="1"/>
          </p:cNvSpPr>
          <p:nvPr/>
        </p:nvSpPr>
        <p:spPr bwMode="auto">
          <a:xfrm>
            <a:off x="5461000" y="2425700"/>
            <a:ext cx="1524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76561" name="Oval 49"/>
          <p:cNvSpPr>
            <a:spLocks noChangeArrowheads="1"/>
          </p:cNvSpPr>
          <p:nvPr/>
        </p:nvSpPr>
        <p:spPr bwMode="auto">
          <a:xfrm>
            <a:off x="4902200" y="2286000"/>
            <a:ext cx="1524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76563" name="Text Box 51"/>
          <p:cNvSpPr txBox="1">
            <a:spLocks noChangeArrowheads="1"/>
          </p:cNvSpPr>
          <p:nvPr/>
        </p:nvSpPr>
        <p:spPr bwMode="auto">
          <a:xfrm>
            <a:off x="0" y="1504950"/>
            <a:ext cx="3822700" cy="4781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ja-JP" altLang="en-US" sz="4400" i="1">
                <a:solidFill>
                  <a:srgbClr val="FFFF00"/>
                </a:solidFill>
                <a:latin typeface="Arial"/>
              </a:rPr>
              <a:t>“</a:t>
            </a:r>
            <a:r>
              <a:rPr lang="en-US" sz="4400" i="1">
                <a:solidFill>
                  <a:srgbClr val="FFFF00"/>
                </a:solidFill>
              </a:rPr>
              <a:t>Kila mtu alifanya hayo aliyoyaona kuwa ni mema machoni pake mwenyewe.</a:t>
            </a:r>
            <a:r>
              <a:rPr lang="ja-JP" altLang="en-US" sz="4400" i="1">
                <a:solidFill>
                  <a:srgbClr val="FFFF00"/>
                </a:solidFill>
                <a:latin typeface="Arial"/>
              </a:rPr>
              <a:t>”</a:t>
            </a:r>
            <a:endParaRPr lang="en-US" sz="4400" i="1">
              <a:solidFill>
                <a:srgbClr val="FFFF00"/>
              </a:solidFill>
            </a:endParaRPr>
          </a:p>
        </p:txBody>
      </p:sp>
      <p:sp>
        <p:nvSpPr>
          <p:cNvPr id="576565" name="Text Box 53"/>
          <p:cNvSpPr txBox="1">
            <a:spLocks noChangeArrowheads="1"/>
          </p:cNvSpPr>
          <p:nvPr/>
        </p:nvSpPr>
        <p:spPr bwMode="auto">
          <a:xfrm>
            <a:off x="1781175" y="44450"/>
            <a:ext cx="5534025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</a:rPr>
              <a:t>Waam. 17:6</a:t>
            </a:r>
          </a:p>
        </p:txBody>
      </p:sp>
      <p:sp>
        <p:nvSpPr>
          <p:cNvPr id="576567" name="Freeform 55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6568" name="Rectangle 56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6569" name="Freeform 57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6570" name="AutoShape 58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6571" name="Rectangle 59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6572" name="Rectangle 60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6573" name="AutoShape 61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6574" name="Line 62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6575" name="Line 63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6576" name="Rectangle 64"/>
          <p:cNvSpPr>
            <a:spLocks noChangeArrowheads="1"/>
          </p:cNvSpPr>
          <p:nvPr/>
        </p:nvSpPr>
        <p:spPr bwMode="auto">
          <a:xfrm>
            <a:off x="8053388" y="3429000"/>
            <a:ext cx="6699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Chicago" charset="0"/>
              </a:rPr>
              <a:t>YOSHUA</a:t>
            </a:r>
          </a:p>
        </p:txBody>
      </p:sp>
      <p:sp>
        <p:nvSpPr>
          <p:cNvPr id="576577" name="Rectangle 65"/>
          <p:cNvSpPr>
            <a:spLocks noChangeArrowheads="1"/>
          </p:cNvSpPr>
          <p:nvPr/>
        </p:nvSpPr>
        <p:spPr bwMode="auto">
          <a:xfrm>
            <a:off x="8142288" y="3644900"/>
            <a:ext cx="741362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YERIKO/AI</a:t>
            </a:r>
          </a:p>
        </p:txBody>
      </p:sp>
      <p:sp>
        <p:nvSpPr>
          <p:cNvPr id="576578" name="Rectangle 66"/>
          <p:cNvSpPr>
            <a:spLocks noChangeArrowheads="1"/>
          </p:cNvSpPr>
          <p:nvPr/>
        </p:nvSpPr>
        <p:spPr bwMode="auto">
          <a:xfrm>
            <a:off x="8035925" y="3835400"/>
            <a:ext cx="1355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NCHI ULGAWANYWA</a:t>
            </a:r>
          </a:p>
        </p:txBody>
      </p:sp>
      <p:sp>
        <p:nvSpPr>
          <p:cNvPr id="576579" name="Text Box 67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76584" name="Rectangle 7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48</a:t>
            </a:r>
          </a:p>
        </p:txBody>
      </p:sp>
      <p:sp>
        <p:nvSpPr>
          <p:cNvPr id="576585" name="Text Box 73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29-31</a:t>
            </a:r>
          </a:p>
        </p:txBody>
      </p:sp>
      <p:sp>
        <p:nvSpPr>
          <p:cNvPr id="576586" name="Text Box 74"/>
          <p:cNvSpPr txBox="1">
            <a:spLocks noChangeArrowheads="1"/>
          </p:cNvSpPr>
          <p:nvPr/>
        </p:nvSpPr>
        <p:spPr bwMode="auto">
          <a:xfrm rot="-37201">
            <a:off x="6430963" y="3938588"/>
            <a:ext cx="1495425" cy="2590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>
              <a:lnSpc>
                <a:spcPct val="65000"/>
              </a:lnSpc>
            </a:pPr>
            <a:r>
              <a:rPr lang="en-US" sz="2000" i="1">
                <a:solidFill>
                  <a:srgbClr val="FFFF00"/>
                </a:solidFill>
              </a:rPr>
              <a:t>WALAWI</a:t>
            </a:r>
          </a:p>
          <a:p>
            <a:pPr algn="r">
              <a:lnSpc>
                <a:spcPct val="65000"/>
              </a:lnSpc>
            </a:pPr>
            <a:r>
              <a:rPr lang="en-US" sz="2000" i="1">
                <a:solidFill>
                  <a:srgbClr val="FFFF00"/>
                </a:solidFill>
              </a:rPr>
              <a:t>  waliishi </a:t>
            </a:r>
          </a:p>
          <a:p>
            <a:pPr algn="r">
              <a:lnSpc>
                <a:spcPct val="65000"/>
              </a:lnSpc>
            </a:pPr>
            <a:r>
              <a:rPr lang="en-US" sz="2000" i="1">
                <a:solidFill>
                  <a:srgbClr val="FFFF00"/>
                </a:solidFill>
              </a:rPr>
              <a:t>Katika</a:t>
            </a:r>
          </a:p>
          <a:p>
            <a:pPr algn="r">
              <a:lnSpc>
                <a:spcPct val="65000"/>
              </a:lnSpc>
            </a:pPr>
            <a:r>
              <a:rPr lang="en-US" sz="2000" i="1">
                <a:solidFill>
                  <a:srgbClr val="FFFF00"/>
                </a:solidFill>
              </a:rPr>
              <a:t>  vikiji iliwaweze kulinda# maaskani ya Hema!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7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6563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74" name="Rectangle 2"/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43075" name="AutoShape 3"/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3076" name="Rectangle 4"/>
          <p:cNvSpPr>
            <a:spLocks noChangeArrowheads="1"/>
          </p:cNvSpPr>
          <p:nvPr/>
        </p:nvSpPr>
        <p:spPr bwMode="auto">
          <a:xfrm>
            <a:off x="3154363" y="1165225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100000"/>
              </a:lnSpc>
              <a:spcBef>
                <a:spcPct val="0"/>
              </a:spcBef>
            </a:pPr>
            <a:endParaRPr lang="en-US" sz="2800">
              <a:solidFill>
                <a:schemeClr val="accent2"/>
              </a:solidFill>
              <a:latin typeface="Times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2800">
                <a:solidFill>
                  <a:schemeClr val="accent2"/>
                </a:solidFill>
                <a:latin typeface="Times" charset="0"/>
              </a:rPr>
              <a:t>KUTOKA</a:t>
            </a:r>
            <a:endParaRPr lang="en-GB" sz="2800">
              <a:solidFill>
                <a:schemeClr val="accent2"/>
              </a:solidFill>
              <a:latin typeface="Times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GB" sz="1600">
              <a:solidFill>
                <a:srgbClr val="00DFCA"/>
              </a:solidFill>
            </a:endParaRPr>
          </a:p>
        </p:txBody>
      </p:sp>
      <p:sp>
        <p:nvSpPr>
          <p:cNvPr id="643077" name="Rectangle 5"/>
          <p:cNvSpPr>
            <a:spLocks noChangeArrowheads="1"/>
          </p:cNvSpPr>
          <p:nvPr/>
        </p:nvSpPr>
        <p:spPr bwMode="auto">
          <a:xfrm>
            <a:off x="3021013" y="866775"/>
            <a:ext cx="14954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800">
                <a:solidFill>
                  <a:schemeClr val="accent2"/>
                </a:solidFill>
                <a:latin typeface="Times" charset="0"/>
              </a:rPr>
              <a:t>   MUSA</a:t>
            </a:r>
          </a:p>
        </p:txBody>
      </p:sp>
      <p:sp>
        <p:nvSpPr>
          <p:cNvPr id="643078" name="Line 6"/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3079" name="Line 7"/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3080" name="Line 8"/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3081" name="Line 9"/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3082" name="Line 10"/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3083" name="Line 11"/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3084" name="Rectangle 12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3085" name="Rectangle 13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8800" b="0">
                <a:solidFill>
                  <a:schemeClr val="tx2"/>
                </a:solidFill>
                <a:latin typeface="Times" charset="0"/>
              </a:rPr>
              <a:t>7</a:t>
            </a:r>
          </a:p>
        </p:txBody>
      </p:sp>
      <p:sp>
        <p:nvSpPr>
          <p:cNvPr id="643086" name="Line 14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3087" name="Rectangle 15"/>
          <p:cNvSpPr>
            <a:spLocks noChangeArrowheads="1"/>
          </p:cNvSpPr>
          <p:nvPr/>
        </p:nvSpPr>
        <p:spPr bwMode="auto">
          <a:xfrm>
            <a:off x="676275" y="2312988"/>
            <a:ext cx="2157413" cy="32575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3200">
                <a:solidFill>
                  <a:srgbClr val="FAFD00"/>
                </a:solidFill>
                <a:latin typeface="Times" charset="0"/>
              </a:rPr>
              <a:t>Wa </a:t>
            </a:r>
            <a:r>
              <a:rPr lang="en-US" sz="3200" i="1">
                <a:solidFill>
                  <a:schemeClr val="tx1"/>
                </a:solidFill>
                <a:latin typeface="Times" charset="0"/>
              </a:rPr>
              <a:t>TATU</a:t>
            </a:r>
            <a:r>
              <a:rPr lang="en-US" sz="3200">
                <a:solidFill>
                  <a:schemeClr val="tx2"/>
                </a:solidFill>
                <a:latin typeface="Times" charset="0"/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3200">
                <a:solidFill>
                  <a:srgbClr val="FAFD00"/>
                </a:solidFill>
                <a:latin typeface="Times" charset="0"/>
              </a:rPr>
              <a:t>Kwa wale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ja-JP" altLang="en-US" sz="3200">
                <a:solidFill>
                  <a:schemeClr val="tx2"/>
                </a:solidFill>
                <a:latin typeface="Arial"/>
              </a:rPr>
              <a:t>“</a:t>
            </a:r>
            <a:r>
              <a:rPr lang="en-US" sz="3200">
                <a:solidFill>
                  <a:schemeClr val="tx1"/>
                </a:solidFill>
                <a:latin typeface="Times" charset="0"/>
              </a:rPr>
              <a:t>WATU 4</a:t>
            </a:r>
            <a:r>
              <a:rPr lang="ja-JP" altLang="en-US" sz="3200">
                <a:solidFill>
                  <a:schemeClr val="tx2"/>
                </a:solidFill>
                <a:latin typeface="Arial"/>
              </a:rPr>
              <a:t>”</a:t>
            </a:r>
            <a:endParaRPr lang="en-US" sz="3200">
              <a:solidFill>
                <a:schemeClr val="tx2"/>
              </a:solidFill>
              <a:latin typeface="Times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3200">
                <a:solidFill>
                  <a:srgbClr val="FAFD00"/>
                </a:solidFill>
                <a:latin typeface="Times" charset="0"/>
              </a:rPr>
              <a:t>Ni: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4000">
                <a:solidFill>
                  <a:srgbClr val="FAFD00"/>
                </a:solidFill>
                <a:latin typeface="Times" charset="0"/>
              </a:rPr>
              <a:t>IY</a:t>
            </a:r>
            <a:r>
              <a:rPr lang="en-US" sz="8000">
                <a:solidFill>
                  <a:srgbClr val="00FF00"/>
                </a:solidFill>
                <a:latin typeface="Times" charset="0"/>
              </a:rPr>
              <a:t>M</a:t>
            </a:r>
            <a:r>
              <a:rPr lang="en-US" sz="4000">
                <a:solidFill>
                  <a:srgbClr val="FAFD00"/>
                </a:solidFill>
                <a:latin typeface="Times" charset="0"/>
              </a:rPr>
              <a:t>Y</a:t>
            </a:r>
          </a:p>
        </p:txBody>
      </p:sp>
      <p:sp>
        <p:nvSpPr>
          <p:cNvPr id="643088" name="Rectangle 16"/>
          <p:cNvSpPr>
            <a:spLocks noChangeArrowheads="1"/>
          </p:cNvSpPr>
          <p:nvPr/>
        </p:nvSpPr>
        <p:spPr bwMode="auto">
          <a:xfrm>
            <a:off x="4811713" y="823913"/>
            <a:ext cx="2165350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800">
                <a:solidFill>
                  <a:srgbClr val="FAFD00"/>
                </a:solidFill>
                <a:latin typeface="Times" charset="0"/>
              </a:rPr>
              <a:t>ca. 1500 B.C.</a:t>
            </a:r>
          </a:p>
        </p:txBody>
      </p:sp>
      <p:grpSp>
        <p:nvGrpSpPr>
          <p:cNvPr id="643089" name="Group 17"/>
          <p:cNvGrpSpPr>
            <a:grpSpLocks/>
          </p:cNvGrpSpPr>
          <p:nvPr/>
        </p:nvGrpSpPr>
        <p:grpSpPr bwMode="auto">
          <a:xfrm>
            <a:off x="2787650" y="2273300"/>
            <a:ext cx="4864100" cy="1122363"/>
            <a:chOff x="1976" y="2328"/>
            <a:chExt cx="3064" cy="707"/>
          </a:xfrm>
        </p:grpSpPr>
        <p:sp>
          <p:nvSpPr>
            <p:cNvPr id="643090" name="Rectangle 18"/>
            <p:cNvSpPr>
              <a:spLocks noChangeArrowheads="1"/>
            </p:cNvSpPr>
            <p:nvPr/>
          </p:nvSpPr>
          <p:spPr bwMode="auto">
            <a:xfrm>
              <a:off x="1976" y="2328"/>
              <a:ext cx="3032" cy="632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20784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20784"/>
                    <a:invGamma/>
                  </a:schemeClr>
                </a:gs>
              </a:gsLst>
              <a:lin ang="5400000" scaled="1"/>
            </a:gradFill>
            <a:ln w="76200">
              <a:solidFill>
                <a:srgbClr val="28038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3091" name="Text Box 19"/>
            <p:cNvSpPr txBox="1">
              <a:spLocks noChangeArrowheads="1"/>
            </p:cNvSpPr>
            <p:nvPr/>
          </p:nvSpPr>
          <p:spPr bwMode="auto">
            <a:xfrm>
              <a:off x="1984" y="2439"/>
              <a:ext cx="3056" cy="596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2E7E3B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800">
                  <a:solidFill>
                    <a:srgbClr val="EEFF4B"/>
                  </a:solidFill>
                </a:rPr>
                <a:t>WAPE WATU WANGU RUHUSA WAENDE!</a:t>
              </a:r>
            </a:p>
          </p:txBody>
        </p:sp>
      </p:grpSp>
      <p:sp>
        <p:nvSpPr>
          <p:cNvPr id="643092" name="Text Box 20"/>
          <p:cNvSpPr txBox="1">
            <a:spLocks noChangeArrowheads="1"/>
          </p:cNvSpPr>
          <p:nvPr/>
        </p:nvSpPr>
        <p:spPr bwMode="auto">
          <a:xfrm>
            <a:off x="1768475" y="22225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400">
                <a:solidFill>
                  <a:schemeClr val="tx1"/>
                </a:solidFill>
              </a:rPr>
              <a:t>Ku. 7-8</a:t>
            </a:r>
            <a:endParaRPr lang="en-US" sz="1200" u="sng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643093" name="Rectangle 21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3094" name="Rectangle 22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643095" name="AutoShape 23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3096" name="Rectangle 24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3097" name="AutoShape 25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3098" name="Line 26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3099" name="Line 27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3100" name="Line 28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3101" name="Line 29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3102" name="Line 30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3103" name="Rectangle 31"/>
          <p:cNvSpPr>
            <a:spLocks noChangeArrowheads="1"/>
          </p:cNvSpPr>
          <p:nvPr/>
        </p:nvSpPr>
        <p:spPr bwMode="auto">
          <a:xfrm>
            <a:off x="8007350" y="3429000"/>
            <a:ext cx="517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Chicago" charset="0"/>
              </a:rPr>
              <a:t>MUSA</a:t>
            </a:r>
          </a:p>
        </p:txBody>
      </p:sp>
      <p:sp>
        <p:nvSpPr>
          <p:cNvPr id="643104" name="Line 32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3105" name="Text Box 33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643106" name="Rectangle 3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  <p:sp>
        <p:nvSpPr>
          <p:cNvPr id="643107" name="Text Box 35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26-29</a:t>
            </a:r>
          </a:p>
        </p:txBody>
      </p:sp>
      <p:grpSp>
        <p:nvGrpSpPr>
          <p:cNvPr id="643108" name="Group 36"/>
          <p:cNvGrpSpPr>
            <a:grpSpLocks/>
          </p:cNvGrpSpPr>
          <p:nvPr/>
        </p:nvGrpSpPr>
        <p:grpSpPr bwMode="auto">
          <a:xfrm>
            <a:off x="5951538" y="3552825"/>
            <a:ext cx="1262062" cy="1347788"/>
            <a:chOff x="1084" y="711"/>
            <a:chExt cx="2950" cy="2769"/>
          </a:xfrm>
        </p:grpSpPr>
        <p:grpSp>
          <p:nvGrpSpPr>
            <p:cNvPr id="643109" name="Group 37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643110" name="Group 38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643111" name="Freeform 39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3112" name="Freeform 40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643113" name="Picture 41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E844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643114" name="Freeform 42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3115" name="Freeform 43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3116" name="Freeform 44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3117" name="Freeform 45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3118" name="Freeform 46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43119" name="Text Box 47"/>
          <p:cNvSpPr txBox="1">
            <a:spLocks noChangeArrowheads="1"/>
          </p:cNvSpPr>
          <p:nvPr/>
        </p:nvSpPr>
        <p:spPr bwMode="auto">
          <a:xfrm>
            <a:off x="8572500" y="640715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3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3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43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43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3087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313" name="Rectangle 25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4319" name="Rectangle 31"/>
          <p:cNvSpPr>
            <a:spLocks noChangeArrowheads="1"/>
          </p:cNvSpPr>
          <p:nvPr/>
        </p:nvSpPr>
        <p:spPr bwMode="auto">
          <a:xfrm>
            <a:off x="7781925" y="3859213"/>
            <a:ext cx="13620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NCHI ULIGAWANYAA</a:t>
            </a:r>
          </a:p>
        </p:txBody>
      </p:sp>
      <p:sp>
        <p:nvSpPr>
          <p:cNvPr id="524290" name="Line 2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4291" name="Rectangle 3"/>
          <p:cNvSpPr>
            <a:spLocks noChangeArrowheads="1"/>
          </p:cNvSpPr>
          <p:nvPr/>
        </p:nvSpPr>
        <p:spPr bwMode="auto">
          <a:xfrm>
            <a:off x="698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4292" name="Rectangle 4"/>
          <p:cNvSpPr>
            <a:spLocks noChangeArrowheads="1"/>
          </p:cNvSpPr>
          <p:nvPr/>
        </p:nvSpPr>
        <p:spPr bwMode="auto">
          <a:xfrm>
            <a:off x="738188" y="900113"/>
            <a:ext cx="7921625" cy="4483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>
                <a:solidFill>
                  <a:srgbClr val="FAFD00"/>
                </a:solidFill>
                <a:latin typeface="Times" charset="0"/>
              </a:rPr>
              <a:t>MAKISIYO YA NYAKATI: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>
              <a:solidFill>
                <a:srgbClr val="FAFD00"/>
              </a:solidFill>
              <a:latin typeface="Times" charset="0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>
                <a:solidFill>
                  <a:srgbClr val="FAFD00"/>
                </a:solidFill>
                <a:latin typeface="Times" charset="0"/>
              </a:rPr>
              <a:t>IBRAHIMU-YUSUFU  	2000 B.C.</a:t>
            </a:r>
          </a:p>
          <a:p>
            <a:pPr algn="l">
              <a:lnSpc>
                <a:spcPct val="100000"/>
              </a:lnSpc>
              <a:spcBef>
                <a:spcPct val="0"/>
              </a:spcBef>
            </a:pPr>
            <a:endParaRPr lang="en-US">
              <a:solidFill>
                <a:srgbClr val="FAFD00"/>
              </a:solidFill>
              <a:latin typeface="Times" charset="0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>
                <a:solidFill>
                  <a:schemeClr val="hlink"/>
                </a:solidFill>
                <a:latin typeface="Times" charset="0"/>
              </a:rPr>
              <a:t>MUSA-YOSHUA  		1500 B.C.</a:t>
            </a:r>
            <a:endParaRPr lang="en-US">
              <a:solidFill>
                <a:srgbClr val="FAFD00"/>
              </a:solidFill>
              <a:latin typeface="Times" charset="0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</a:pPr>
            <a:endParaRPr lang="en-US">
              <a:solidFill>
                <a:srgbClr val="FAFD00"/>
              </a:solidFill>
              <a:latin typeface="Times" charset="0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</a:pPr>
            <a:endParaRPr lang="en-US">
              <a:solidFill>
                <a:srgbClr val="FAFD00"/>
              </a:solidFill>
              <a:latin typeface="Times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>
              <a:solidFill>
                <a:srgbClr val="FAFD00"/>
              </a:solidFill>
              <a:latin typeface="Times" charset="0"/>
            </a:endParaRPr>
          </a:p>
        </p:txBody>
      </p:sp>
      <p:sp>
        <p:nvSpPr>
          <p:cNvPr id="524293" name="Rectangle 5"/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4308" name="Freeform 20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4309" name="Rectangle 21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4312" name="Rectangle 24"/>
          <p:cNvSpPr>
            <a:spLocks noChangeArrowheads="1"/>
          </p:cNvSpPr>
          <p:nvPr/>
        </p:nvSpPr>
        <p:spPr bwMode="auto">
          <a:xfrm>
            <a:off x="7994650" y="3603625"/>
            <a:ext cx="976313" cy="709613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24310" name="Freeform 22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4311" name="AutoShape 23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4314" name="AutoShape 26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4315" name="Line 27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4316" name="Line 28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4317" name="Rectangle 29"/>
          <p:cNvSpPr>
            <a:spLocks noChangeArrowheads="1"/>
          </p:cNvSpPr>
          <p:nvPr/>
        </p:nvSpPr>
        <p:spPr bwMode="auto">
          <a:xfrm>
            <a:off x="8053388" y="3429000"/>
            <a:ext cx="6699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Chicago" charset="0"/>
              </a:rPr>
              <a:t>YOSHUA</a:t>
            </a:r>
          </a:p>
        </p:txBody>
      </p:sp>
      <p:sp>
        <p:nvSpPr>
          <p:cNvPr id="524318" name="Rectangle 30"/>
          <p:cNvSpPr>
            <a:spLocks noChangeArrowheads="1"/>
          </p:cNvSpPr>
          <p:nvPr/>
        </p:nvSpPr>
        <p:spPr bwMode="auto">
          <a:xfrm>
            <a:off x="8050213" y="3667125"/>
            <a:ext cx="765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YERIKO/AI</a:t>
            </a:r>
          </a:p>
        </p:txBody>
      </p:sp>
      <p:sp>
        <p:nvSpPr>
          <p:cNvPr id="524320" name="Text Box 32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24325" name="Rectangle 3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49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6754" name="Group 2"/>
          <p:cNvGrpSpPr>
            <a:grpSpLocks/>
          </p:cNvGrpSpPr>
          <p:nvPr/>
        </p:nvGrpSpPr>
        <p:grpSpPr bwMode="auto">
          <a:xfrm>
            <a:off x="4037013" y="546100"/>
            <a:ext cx="1216025" cy="5762625"/>
            <a:chOff x="2602" y="344"/>
            <a:chExt cx="766" cy="3630"/>
          </a:xfrm>
        </p:grpSpPr>
        <p:sp>
          <p:nvSpPr>
            <p:cNvPr id="586755" name="Freeform 3"/>
            <p:cNvSpPr>
              <a:spLocks/>
            </p:cNvSpPr>
            <p:nvPr/>
          </p:nvSpPr>
          <p:spPr bwMode="auto">
            <a:xfrm>
              <a:off x="3113" y="135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6756" name="AutoShape 4"/>
            <p:cNvSpPr>
              <a:spLocks noChangeArrowheads="1"/>
            </p:cNvSpPr>
            <p:nvPr/>
          </p:nvSpPr>
          <p:spPr bwMode="auto">
            <a:xfrm>
              <a:off x="2665" y="1290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57" name="Rectangle 5"/>
            <p:cNvSpPr>
              <a:spLocks noChangeArrowheads="1"/>
            </p:cNvSpPr>
            <p:nvPr/>
          </p:nvSpPr>
          <p:spPr bwMode="auto">
            <a:xfrm>
              <a:off x="2664" y="1389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58" name="Freeform 6"/>
            <p:cNvSpPr>
              <a:spLocks/>
            </p:cNvSpPr>
            <p:nvPr/>
          </p:nvSpPr>
          <p:spPr bwMode="auto">
            <a:xfrm>
              <a:off x="3039" y="224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6759" name="Rectangle 7"/>
            <p:cNvSpPr>
              <a:spLocks noChangeArrowheads="1"/>
            </p:cNvSpPr>
            <p:nvPr/>
          </p:nvSpPr>
          <p:spPr bwMode="auto">
            <a:xfrm>
              <a:off x="2775" y="2456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60" name="Freeform 8"/>
            <p:cNvSpPr>
              <a:spLocks/>
            </p:cNvSpPr>
            <p:nvPr/>
          </p:nvSpPr>
          <p:spPr bwMode="auto">
            <a:xfrm>
              <a:off x="3036" y="2223"/>
              <a:ext cx="148" cy="76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6761" name="AutoShape 9"/>
            <p:cNvSpPr>
              <a:spLocks noChangeArrowheads="1"/>
            </p:cNvSpPr>
            <p:nvPr/>
          </p:nvSpPr>
          <p:spPr bwMode="auto">
            <a:xfrm>
              <a:off x="2672" y="2169"/>
              <a:ext cx="460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62" name="Rectangle 10"/>
            <p:cNvSpPr>
              <a:spLocks noChangeArrowheads="1"/>
            </p:cNvSpPr>
            <p:nvPr/>
          </p:nvSpPr>
          <p:spPr bwMode="auto">
            <a:xfrm>
              <a:off x="2673" y="2262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63" name="Rectangle 11"/>
            <p:cNvSpPr>
              <a:spLocks noChangeArrowheads="1"/>
            </p:cNvSpPr>
            <p:nvPr/>
          </p:nvSpPr>
          <p:spPr bwMode="auto">
            <a:xfrm>
              <a:off x="2743" y="2425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64" name="AutoShape 12"/>
            <p:cNvSpPr>
              <a:spLocks noChangeArrowheads="1"/>
            </p:cNvSpPr>
            <p:nvPr/>
          </p:nvSpPr>
          <p:spPr bwMode="auto">
            <a:xfrm>
              <a:off x="2639" y="355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65" name="Rectangle 13"/>
            <p:cNvSpPr>
              <a:spLocks noChangeArrowheads="1"/>
            </p:cNvSpPr>
            <p:nvPr/>
          </p:nvSpPr>
          <p:spPr bwMode="auto">
            <a:xfrm>
              <a:off x="2638" y="471"/>
              <a:ext cx="600" cy="7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66" name="AutoShape 14"/>
            <p:cNvSpPr>
              <a:spLocks noChangeArrowheads="1"/>
            </p:cNvSpPr>
            <p:nvPr/>
          </p:nvSpPr>
          <p:spPr bwMode="auto">
            <a:xfrm>
              <a:off x="2649" y="369"/>
              <a:ext cx="438" cy="6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67" name="AutoShape 15"/>
            <p:cNvSpPr>
              <a:spLocks noChangeArrowheads="1"/>
            </p:cNvSpPr>
            <p:nvPr/>
          </p:nvSpPr>
          <p:spPr bwMode="auto">
            <a:xfrm>
              <a:off x="2675" y="1306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68" name="AutoShape 16"/>
            <p:cNvSpPr>
              <a:spLocks noChangeArrowheads="1"/>
            </p:cNvSpPr>
            <p:nvPr/>
          </p:nvSpPr>
          <p:spPr bwMode="auto">
            <a:xfrm>
              <a:off x="2686" y="2189"/>
              <a:ext cx="434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69" name="Rectangle 17"/>
            <p:cNvSpPr>
              <a:spLocks noChangeArrowheads="1"/>
            </p:cNvSpPr>
            <p:nvPr/>
          </p:nvSpPr>
          <p:spPr bwMode="auto">
            <a:xfrm>
              <a:off x="2815" y="3288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70" name="Rectangle 18"/>
            <p:cNvSpPr>
              <a:spLocks noChangeArrowheads="1"/>
            </p:cNvSpPr>
            <p:nvPr/>
          </p:nvSpPr>
          <p:spPr bwMode="auto">
            <a:xfrm>
              <a:off x="2780" y="3258"/>
              <a:ext cx="1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40</a:t>
              </a:r>
            </a:p>
          </p:txBody>
        </p:sp>
        <p:sp>
          <p:nvSpPr>
            <p:cNvPr id="586771" name="AutoShape 19"/>
            <p:cNvSpPr>
              <a:spLocks noChangeArrowheads="1"/>
            </p:cNvSpPr>
            <p:nvPr/>
          </p:nvSpPr>
          <p:spPr bwMode="auto">
            <a:xfrm>
              <a:off x="2672" y="2692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72" name="Rectangle 20"/>
            <p:cNvSpPr>
              <a:spLocks noChangeArrowheads="1"/>
            </p:cNvSpPr>
            <p:nvPr/>
          </p:nvSpPr>
          <p:spPr bwMode="auto">
            <a:xfrm>
              <a:off x="2671" y="2792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73" name="AutoShape 21"/>
            <p:cNvSpPr>
              <a:spLocks noChangeArrowheads="1"/>
            </p:cNvSpPr>
            <p:nvPr/>
          </p:nvSpPr>
          <p:spPr bwMode="auto">
            <a:xfrm>
              <a:off x="2684" y="2710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74" name="Freeform 22"/>
            <p:cNvSpPr>
              <a:spLocks/>
            </p:cNvSpPr>
            <p:nvPr/>
          </p:nvSpPr>
          <p:spPr bwMode="auto">
            <a:xfrm>
              <a:off x="3041" y="36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6775" name="Rectangle 23"/>
            <p:cNvSpPr>
              <a:spLocks noChangeArrowheads="1"/>
            </p:cNvSpPr>
            <p:nvPr/>
          </p:nvSpPr>
          <p:spPr bwMode="auto">
            <a:xfrm>
              <a:off x="2777" y="3854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76" name="Freeform 24"/>
            <p:cNvSpPr>
              <a:spLocks/>
            </p:cNvSpPr>
            <p:nvPr/>
          </p:nvSpPr>
          <p:spPr bwMode="auto">
            <a:xfrm>
              <a:off x="3038" y="3621"/>
              <a:ext cx="148" cy="76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6777" name="AutoShape 25"/>
            <p:cNvSpPr>
              <a:spLocks noChangeArrowheads="1"/>
            </p:cNvSpPr>
            <p:nvPr/>
          </p:nvSpPr>
          <p:spPr bwMode="auto">
            <a:xfrm>
              <a:off x="2678" y="3567"/>
              <a:ext cx="464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78" name="Rectangle 26"/>
            <p:cNvSpPr>
              <a:spLocks noChangeArrowheads="1"/>
            </p:cNvSpPr>
            <p:nvPr/>
          </p:nvSpPr>
          <p:spPr bwMode="auto">
            <a:xfrm>
              <a:off x="2675" y="3660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79" name="Rectangle 27"/>
            <p:cNvSpPr>
              <a:spLocks noChangeArrowheads="1"/>
            </p:cNvSpPr>
            <p:nvPr/>
          </p:nvSpPr>
          <p:spPr bwMode="auto">
            <a:xfrm>
              <a:off x="2745" y="3823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80" name="AutoShape 28"/>
            <p:cNvSpPr>
              <a:spLocks noChangeArrowheads="1"/>
            </p:cNvSpPr>
            <p:nvPr/>
          </p:nvSpPr>
          <p:spPr bwMode="auto">
            <a:xfrm>
              <a:off x="2688" y="3583"/>
              <a:ext cx="448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81" name="Line 29"/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82" name="Line 30"/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83" name="Line 31"/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84" name="Line 32"/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85" name="Line 33"/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86" name="Line 34"/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87" name="Rectangle 35"/>
            <p:cNvSpPr>
              <a:spLocks noChangeArrowheads="1"/>
            </p:cNvSpPr>
            <p:nvPr/>
          </p:nvSpPr>
          <p:spPr bwMode="auto">
            <a:xfrm>
              <a:off x="2741" y="538"/>
              <a:ext cx="58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DHAMBI YA 1</a:t>
              </a:r>
            </a:p>
          </p:txBody>
        </p:sp>
        <p:sp>
          <p:nvSpPr>
            <p:cNvPr id="586788" name="Rectangle 36"/>
            <p:cNvSpPr>
              <a:spLocks noChangeArrowheads="1"/>
            </p:cNvSpPr>
            <p:nvPr/>
          </p:nvSpPr>
          <p:spPr bwMode="auto">
            <a:xfrm>
              <a:off x="2690" y="634"/>
              <a:ext cx="4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INJILI YA 1</a:t>
              </a:r>
            </a:p>
          </p:txBody>
        </p:sp>
        <p:sp>
          <p:nvSpPr>
            <p:cNvPr id="586789" name="Rectangle 37"/>
            <p:cNvSpPr>
              <a:spLocks noChangeArrowheads="1"/>
            </p:cNvSpPr>
            <p:nvPr/>
          </p:nvSpPr>
          <p:spPr bwMode="auto">
            <a:xfrm>
              <a:off x="2695" y="738"/>
              <a:ext cx="42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JAII YA 1</a:t>
              </a:r>
            </a:p>
          </p:txBody>
        </p:sp>
        <p:sp>
          <p:nvSpPr>
            <p:cNvPr id="586790" name="Rectangle 38"/>
            <p:cNvSpPr>
              <a:spLocks noChangeArrowheads="1"/>
            </p:cNvSpPr>
            <p:nvPr/>
          </p:nvSpPr>
          <p:spPr bwMode="auto">
            <a:xfrm>
              <a:off x="2690" y="842"/>
              <a:ext cx="57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MAUAJI YA 1</a:t>
              </a:r>
            </a:p>
          </p:txBody>
        </p:sp>
        <p:sp>
          <p:nvSpPr>
            <p:cNvPr id="586791" name="Rectangle 39"/>
            <p:cNvSpPr>
              <a:spLocks noChangeArrowheads="1"/>
            </p:cNvSpPr>
            <p:nvPr/>
          </p:nvSpPr>
          <p:spPr bwMode="auto">
            <a:xfrm>
              <a:off x="2627" y="938"/>
              <a:ext cx="71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GARIKA/ UPINDE</a:t>
              </a:r>
            </a:p>
          </p:txBody>
        </p:sp>
        <p:sp>
          <p:nvSpPr>
            <p:cNvPr id="586792" name="Rectangle 40"/>
            <p:cNvSpPr>
              <a:spLocks noChangeArrowheads="1"/>
            </p:cNvSpPr>
            <p:nvPr/>
          </p:nvSpPr>
          <p:spPr bwMode="auto">
            <a:xfrm>
              <a:off x="2781" y="1042"/>
              <a:ext cx="38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MNARA</a:t>
              </a:r>
            </a:p>
          </p:txBody>
        </p:sp>
        <p:sp>
          <p:nvSpPr>
            <p:cNvPr id="586793" name="Rectangle 41"/>
            <p:cNvSpPr>
              <a:spLocks noChangeArrowheads="1"/>
            </p:cNvSpPr>
            <p:nvPr/>
          </p:nvSpPr>
          <p:spPr bwMode="auto">
            <a:xfrm>
              <a:off x="2607" y="344"/>
              <a:ext cx="39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UMBAJI</a:t>
              </a:r>
            </a:p>
          </p:txBody>
        </p:sp>
        <p:sp>
          <p:nvSpPr>
            <p:cNvPr id="586794" name="Rectangle 42"/>
            <p:cNvSpPr>
              <a:spLocks noChangeArrowheads="1"/>
            </p:cNvSpPr>
            <p:nvPr/>
          </p:nvSpPr>
          <p:spPr bwMode="auto">
            <a:xfrm>
              <a:off x="2602" y="458"/>
              <a:ext cx="605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MME NA MKE  1</a:t>
              </a:r>
            </a:p>
          </p:txBody>
        </p:sp>
        <p:sp>
          <p:nvSpPr>
            <p:cNvPr id="586795" name="Line 43"/>
            <p:cNvSpPr>
              <a:spLocks noChangeShapeType="1"/>
            </p:cNvSpPr>
            <p:nvPr/>
          </p:nvSpPr>
          <p:spPr bwMode="auto">
            <a:xfrm>
              <a:off x="2703" y="164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96" name="Line 44"/>
            <p:cNvSpPr>
              <a:spLocks noChangeShapeType="1"/>
            </p:cNvSpPr>
            <p:nvPr/>
          </p:nvSpPr>
          <p:spPr bwMode="auto">
            <a:xfrm>
              <a:off x="2703" y="177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97" name="Rectangle 45"/>
            <p:cNvSpPr>
              <a:spLocks noChangeArrowheads="1"/>
            </p:cNvSpPr>
            <p:nvPr/>
          </p:nvSpPr>
          <p:spPr bwMode="auto">
            <a:xfrm>
              <a:off x="2907" y="1670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98" name="Rectangle 46"/>
            <p:cNvSpPr>
              <a:spLocks noChangeArrowheads="1"/>
            </p:cNvSpPr>
            <p:nvPr/>
          </p:nvSpPr>
          <p:spPr bwMode="auto">
            <a:xfrm>
              <a:off x="2749" y="1531"/>
              <a:ext cx="351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N-M-B</a:t>
              </a:r>
            </a:p>
          </p:txBody>
        </p:sp>
        <p:sp>
          <p:nvSpPr>
            <p:cNvPr id="586799" name="Rectangle 47"/>
            <p:cNvSpPr>
              <a:spLocks noChangeArrowheads="1"/>
            </p:cNvSpPr>
            <p:nvPr/>
          </p:nvSpPr>
          <p:spPr bwMode="auto">
            <a:xfrm>
              <a:off x="2812" y="1771"/>
              <a:ext cx="30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JY-M</a:t>
              </a:r>
            </a:p>
          </p:txBody>
        </p:sp>
        <p:sp>
          <p:nvSpPr>
            <p:cNvPr id="586800" name="Rectangle 48"/>
            <p:cNvSpPr>
              <a:spLocks noChangeArrowheads="1"/>
            </p:cNvSpPr>
            <p:nvPr/>
          </p:nvSpPr>
          <p:spPr bwMode="auto">
            <a:xfrm>
              <a:off x="2846" y="1891"/>
              <a:ext cx="20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12</a:t>
              </a:r>
            </a:p>
          </p:txBody>
        </p:sp>
        <p:sp>
          <p:nvSpPr>
            <p:cNvPr id="586801" name="Rectangle 49"/>
            <p:cNvSpPr>
              <a:spLocks noChangeArrowheads="1"/>
            </p:cNvSpPr>
            <p:nvPr/>
          </p:nvSpPr>
          <p:spPr bwMode="auto">
            <a:xfrm>
              <a:off x="2742" y="1414"/>
              <a:ext cx="36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MWITO</a:t>
              </a:r>
            </a:p>
          </p:txBody>
        </p:sp>
        <p:sp>
          <p:nvSpPr>
            <p:cNvPr id="586802" name="Rectangle 50"/>
            <p:cNvSpPr>
              <a:spLocks noChangeArrowheads="1"/>
            </p:cNvSpPr>
            <p:nvPr/>
          </p:nvSpPr>
          <p:spPr bwMode="auto">
            <a:xfrm>
              <a:off x="2634" y="1274"/>
              <a:ext cx="47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BRAHIMU</a:t>
              </a:r>
            </a:p>
          </p:txBody>
        </p:sp>
        <p:sp>
          <p:nvSpPr>
            <p:cNvPr id="586803" name="Rectangle 51"/>
            <p:cNvSpPr>
              <a:spLocks noChangeArrowheads="1"/>
            </p:cNvSpPr>
            <p:nvPr/>
          </p:nvSpPr>
          <p:spPr bwMode="auto">
            <a:xfrm>
              <a:off x="2834" y="1653"/>
              <a:ext cx="22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I - I</a:t>
              </a:r>
            </a:p>
          </p:txBody>
        </p:sp>
        <p:sp>
          <p:nvSpPr>
            <p:cNvPr id="586804" name="Line 52"/>
            <p:cNvSpPr>
              <a:spLocks noChangeShapeType="1"/>
            </p:cNvSpPr>
            <p:nvPr/>
          </p:nvSpPr>
          <p:spPr bwMode="auto">
            <a:xfrm>
              <a:off x="2701" y="241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805" name="Line 53"/>
            <p:cNvSpPr>
              <a:spLocks noChangeShapeType="1"/>
            </p:cNvSpPr>
            <p:nvPr/>
          </p:nvSpPr>
          <p:spPr bwMode="auto">
            <a:xfrm>
              <a:off x="2699" y="252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806" name="Rectangle 54"/>
            <p:cNvSpPr>
              <a:spLocks noChangeArrowheads="1"/>
            </p:cNvSpPr>
            <p:nvPr/>
          </p:nvSpPr>
          <p:spPr bwMode="auto">
            <a:xfrm>
              <a:off x="2694" y="2152"/>
              <a:ext cx="40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YUSUFU</a:t>
              </a:r>
            </a:p>
          </p:txBody>
        </p:sp>
        <p:sp>
          <p:nvSpPr>
            <p:cNvPr id="586807" name="Rectangle 55"/>
            <p:cNvSpPr>
              <a:spLocks noChangeArrowheads="1"/>
            </p:cNvSpPr>
            <p:nvPr/>
          </p:nvSpPr>
          <p:spPr bwMode="auto">
            <a:xfrm>
              <a:off x="2724" y="2301"/>
              <a:ext cx="50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   UTUMWA</a:t>
              </a:r>
            </a:p>
          </p:txBody>
        </p:sp>
        <p:sp>
          <p:nvSpPr>
            <p:cNvPr id="586808" name="Rectangle 56"/>
            <p:cNvSpPr>
              <a:spLocks noChangeArrowheads="1"/>
            </p:cNvSpPr>
            <p:nvPr/>
          </p:nvSpPr>
          <p:spPr bwMode="auto">
            <a:xfrm>
              <a:off x="2856" y="2420"/>
              <a:ext cx="23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430</a:t>
              </a:r>
            </a:p>
          </p:txBody>
        </p:sp>
        <p:sp>
          <p:nvSpPr>
            <p:cNvPr id="586809" name="Line 57"/>
            <p:cNvSpPr>
              <a:spLocks noChangeShapeType="1"/>
            </p:cNvSpPr>
            <p:nvPr/>
          </p:nvSpPr>
          <p:spPr bwMode="auto">
            <a:xfrm>
              <a:off x="2699" y="152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810" name="Line 58"/>
            <p:cNvSpPr>
              <a:spLocks noChangeShapeType="1"/>
            </p:cNvSpPr>
            <p:nvPr/>
          </p:nvSpPr>
          <p:spPr bwMode="auto">
            <a:xfrm>
              <a:off x="2699" y="1886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811" name="Line 59"/>
            <p:cNvSpPr>
              <a:spLocks noChangeShapeType="1"/>
            </p:cNvSpPr>
            <p:nvPr/>
          </p:nvSpPr>
          <p:spPr bwMode="auto">
            <a:xfrm>
              <a:off x="2699" y="201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812" name="Line 60"/>
            <p:cNvSpPr>
              <a:spLocks noChangeShapeType="1"/>
            </p:cNvSpPr>
            <p:nvPr/>
          </p:nvSpPr>
          <p:spPr bwMode="auto">
            <a:xfrm>
              <a:off x="2699" y="293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813" name="Line 61"/>
            <p:cNvSpPr>
              <a:spLocks noChangeShapeType="1"/>
            </p:cNvSpPr>
            <p:nvPr/>
          </p:nvSpPr>
          <p:spPr bwMode="auto">
            <a:xfrm>
              <a:off x="2699" y="304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814" name="Line 62"/>
            <p:cNvSpPr>
              <a:spLocks noChangeShapeType="1"/>
            </p:cNvSpPr>
            <p:nvPr/>
          </p:nvSpPr>
          <p:spPr bwMode="auto">
            <a:xfrm>
              <a:off x="2699" y="315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815" name="Line 63"/>
            <p:cNvSpPr>
              <a:spLocks noChangeShapeType="1"/>
            </p:cNvSpPr>
            <p:nvPr/>
          </p:nvSpPr>
          <p:spPr bwMode="auto">
            <a:xfrm>
              <a:off x="2699" y="326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816" name="Line 64"/>
            <p:cNvSpPr>
              <a:spLocks noChangeShapeType="1"/>
            </p:cNvSpPr>
            <p:nvPr/>
          </p:nvSpPr>
          <p:spPr bwMode="auto">
            <a:xfrm>
              <a:off x="2707" y="338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817" name="Rectangle 65"/>
            <p:cNvSpPr>
              <a:spLocks noChangeArrowheads="1"/>
            </p:cNvSpPr>
            <p:nvPr/>
          </p:nvSpPr>
          <p:spPr bwMode="auto">
            <a:xfrm>
              <a:off x="2708" y="2674"/>
              <a:ext cx="32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MUSA</a:t>
              </a:r>
            </a:p>
          </p:txBody>
        </p:sp>
        <p:sp>
          <p:nvSpPr>
            <p:cNvPr id="586818" name="Rectangle 66"/>
            <p:cNvSpPr>
              <a:spLocks noChangeArrowheads="1"/>
            </p:cNvSpPr>
            <p:nvPr/>
          </p:nvSpPr>
          <p:spPr bwMode="auto">
            <a:xfrm>
              <a:off x="2802" y="2934"/>
              <a:ext cx="2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Sinai</a:t>
              </a:r>
            </a:p>
          </p:txBody>
        </p:sp>
        <p:sp>
          <p:nvSpPr>
            <p:cNvPr id="586819" name="Rectangle 67"/>
            <p:cNvSpPr>
              <a:spLocks noChangeArrowheads="1"/>
            </p:cNvSpPr>
            <p:nvPr/>
          </p:nvSpPr>
          <p:spPr bwMode="auto">
            <a:xfrm>
              <a:off x="2751" y="3050"/>
              <a:ext cx="2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K-U-I</a:t>
              </a:r>
            </a:p>
          </p:txBody>
        </p:sp>
        <p:sp>
          <p:nvSpPr>
            <p:cNvPr id="586820" name="Rectangle 68"/>
            <p:cNvSpPr>
              <a:spLocks noChangeArrowheads="1"/>
            </p:cNvSpPr>
            <p:nvPr/>
          </p:nvSpPr>
          <p:spPr bwMode="auto">
            <a:xfrm>
              <a:off x="2648" y="3158"/>
              <a:ext cx="63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Kadesh Barnea</a:t>
              </a:r>
            </a:p>
          </p:txBody>
        </p:sp>
        <p:sp>
          <p:nvSpPr>
            <p:cNvPr id="586821" name="Rectangle 69"/>
            <p:cNvSpPr>
              <a:spLocks noChangeArrowheads="1"/>
            </p:cNvSpPr>
            <p:nvPr/>
          </p:nvSpPr>
          <p:spPr bwMode="auto">
            <a:xfrm>
              <a:off x="2872" y="3274"/>
              <a:ext cx="1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40</a:t>
              </a:r>
            </a:p>
          </p:txBody>
        </p:sp>
        <p:sp>
          <p:nvSpPr>
            <p:cNvPr id="586822" name="Rectangle 70"/>
            <p:cNvSpPr>
              <a:spLocks noChangeArrowheads="1"/>
            </p:cNvSpPr>
            <p:nvPr/>
          </p:nvSpPr>
          <p:spPr bwMode="auto">
            <a:xfrm>
              <a:off x="2724" y="3382"/>
              <a:ext cx="48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HOTUBA 5</a:t>
              </a:r>
            </a:p>
          </p:txBody>
        </p:sp>
        <p:sp>
          <p:nvSpPr>
            <p:cNvPr id="586823" name="Line 71"/>
            <p:cNvSpPr>
              <a:spLocks noChangeShapeType="1"/>
            </p:cNvSpPr>
            <p:nvPr/>
          </p:nvSpPr>
          <p:spPr bwMode="auto">
            <a:xfrm>
              <a:off x="2695" y="34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824" name="Rectangle 72"/>
            <p:cNvSpPr>
              <a:spLocks noChangeArrowheads="1"/>
            </p:cNvSpPr>
            <p:nvPr/>
          </p:nvSpPr>
          <p:spPr bwMode="auto">
            <a:xfrm>
              <a:off x="2779" y="2826"/>
              <a:ext cx="46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KUTOKAs</a:t>
              </a:r>
            </a:p>
          </p:txBody>
        </p:sp>
        <p:sp>
          <p:nvSpPr>
            <p:cNvPr id="586825" name="Line 73"/>
            <p:cNvSpPr>
              <a:spLocks noChangeShapeType="1"/>
            </p:cNvSpPr>
            <p:nvPr/>
          </p:nvSpPr>
          <p:spPr bwMode="auto">
            <a:xfrm>
              <a:off x="2667" y="5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826" name="Line 74"/>
            <p:cNvSpPr>
              <a:spLocks noChangeShapeType="1"/>
            </p:cNvSpPr>
            <p:nvPr/>
          </p:nvSpPr>
          <p:spPr bwMode="auto">
            <a:xfrm>
              <a:off x="2695" y="380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827" name="Line 75"/>
            <p:cNvSpPr>
              <a:spLocks noChangeShapeType="1"/>
            </p:cNvSpPr>
            <p:nvPr/>
          </p:nvSpPr>
          <p:spPr bwMode="auto">
            <a:xfrm>
              <a:off x="2695" y="392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828" name="Rectangle 76"/>
            <p:cNvSpPr>
              <a:spLocks noChangeArrowheads="1"/>
            </p:cNvSpPr>
            <p:nvPr/>
          </p:nvSpPr>
          <p:spPr bwMode="auto">
            <a:xfrm>
              <a:off x="2697" y="3550"/>
              <a:ext cx="42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YOSHUA</a:t>
              </a:r>
            </a:p>
          </p:txBody>
        </p:sp>
        <p:sp>
          <p:nvSpPr>
            <p:cNvPr id="586829" name="Rectangle 77"/>
            <p:cNvSpPr>
              <a:spLocks noChangeArrowheads="1"/>
            </p:cNvSpPr>
            <p:nvPr/>
          </p:nvSpPr>
          <p:spPr bwMode="auto">
            <a:xfrm>
              <a:off x="2738" y="3686"/>
              <a:ext cx="48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YERIKO/AI</a:t>
              </a:r>
            </a:p>
          </p:txBody>
        </p:sp>
        <p:sp>
          <p:nvSpPr>
            <p:cNvPr id="586830" name="Rectangle 78"/>
            <p:cNvSpPr>
              <a:spLocks noChangeArrowheads="1"/>
            </p:cNvSpPr>
            <p:nvPr/>
          </p:nvSpPr>
          <p:spPr bwMode="auto">
            <a:xfrm>
              <a:off x="2686" y="3806"/>
              <a:ext cx="68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Kugawanya nchi</a:t>
              </a:r>
            </a:p>
          </p:txBody>
        </p:sp>
      </p:grpSp>
      <p:sp>
        <p:nvSpPr>
          <p:cNvPr id="586831" name="AutoShape 79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832" name="Freeform 80"/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33" name="Freeform 81"/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34" name="Freeform 82"/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35" name="Freeform 83"/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36" name="Freeform 84"/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37" name="Freeform 85"/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38" name="Freeform 86"/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39" name="Freeform 87"/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40" name="Freeform 88"/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41" name="Freeform 89"/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42" name="Freeform 90"/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43" name="Freeform 91"/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44" name="Freeform 92"/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45" name="Freeform 93"/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46" name="Freeform 94"/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47" name="Freeform 95"/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48" name="Freeform 96"/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49" name="Freeform 97"/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50" name="Freeform 98"/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51" name="Freeform 99"/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52" name="Freeform 100"/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53" name="Freeform 101"/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54" name="Freeform 102"/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55" name="Freeform 103"/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56" name="Freeform 104"/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57" name="Freeform 105"/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58" name="Freeform 106"/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59" name="Freeform 107"/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60" name="Freeform 108"/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61" name="Freeform 109"/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62" name="Freeform 110"/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63" name="Freeform 111"/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64" name="Freeform 112"/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65" name="Freeform 113"/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66" name="Freeform 114"/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67" name="Freeform 115"/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68" name="Freeform 116"/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69" name="Freeform 117"/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70" name="Freeform 118"/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71" name="Freeform 119"/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72" name="Freeform 120"/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73" name="Freeform 121"/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74" name="Freeform 122"/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78" name="Freeform 126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86879" name="Picture 12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965200"/>
            <a:ext cx="342900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86881" name="Picture 12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86882" name="Line 130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883" name="Freeform 131"/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84" name="Rectangle 132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586885" name="Rectangle 133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886" name="Rectangle 134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887" name="Rectangle 135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888" name="Rectangle 136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889" name="Rectangle 137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890" name="Rectangle 138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Times" charset="0"/>
              </a:rPr>
              <a:t>S</a:t>
            </a:r>
          </a:p>
        </p:txBody>
      </p:sp>
      <p:sp>
        <p:nvSpPr>
          <p:cNvPr id="586891" name="Rectangle 139"/>
          <p:cNvSpPr>
            <a:spLocks noChangeArrowheads="1"/>
          </p:cNvSpPr>
          <p:nvPr/>
        </p:nvSpPr>
        <p:spPr bwMode="auto">
          <a:xfrm>
            <a:off x="4900613" y="19685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rgbClr val="FFFF00"/>
                </a:solidFill>
                <a:latin typeface="Times" charset="0"/>
              </a:rPr>
              <a:t>(2000 B.C.)</a:t>
            </a:r>
          </a:p>
        </p:txBody>
      </p:sp>
      <p:sp>
        <p:nvSpPr>
          <p:cNvPr id="586892" name="Rectangle 140"/>
          <p:cNvSpPr>
            <a:spLocks noChangeArrowheads="1"/>
          </p:cNvSpPr>
          <p:nvPr/>
        </p:nvSpPr>
        <p:spPr bwMode="auto">
          <a:xfrm>
            <a:off x="852488" y="2355850"/>
            <a:ext cx="26511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5400" b="0">
                <a:solidFill>
                  <a:srgbClr val="FAFD00"/>
                </a:solidFill>
                <a:latin typeface="Times" charset="0"/>
              </a:rPr>
              <a:t>U 7 K Y</a:t>
            </a:r>
          </a:p>
        </p:txBody>
      </p:sp>
      <p:sp>
        <p:nvSpPr>
          <p:cNvPr id="586893" name="Rectangle 141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8800" b="0">
                <a:solidFill>
                  <a:schemeClr val="tx2"/>
                </a:solidFill>
                <a:latin typeface="Times" charset="0"/>
              </a:rPr>
              <a:t>7</a:t>
            </a:r>
          </a:p>
        </p:txBody>
      </p:sp>
      <p:sp>
        <p:nvSpPr>
          <p:cNvPr id="586894" name="Rectangle 142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5400" b="0">
                <a:solidFill>
                  <a:srgbClr val="00FF00"/>
                </a:solidFill>
                <a:latin typeface="Times" charset="0"/>
              </a:rPr>
              <a:t>7 = 4 + 3 </a:t>
            </a:r>
          </a:p>
        </p:txBody>
      </p:sp>
      <p:sp>
        <p:nvSpPr>
          <p:cNvPr id="586895" name="Line 143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896" name="Rectangle 144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897" name="Line 145"/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898" name="Rectangle 146"/>
          <p:cNvSpPr>
            <a:spLocks noChangeArrowheads="1"/>
          </p:cNvSpPr>
          <p:nvPr/>
        </p:nvSpPr>
        <p:spPr bwMode="auto">
          <a:xfrm>
            <a:off x="5930900" y="1520825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899" name="Text Box 147"/>
          <p:cNvSpPr txBox="1">
            <a:spLocks noChangeArrowheads="1"/>
          </p:cNvSpPr>
          <p:nvPr/>
        </p:nvSpPr>
        <p:spPr bwMode="auto">
          <a:xfrm rot="-5400000">
            <a:off x="4984750" y="2573338"/>
            <a:ext cx="2427288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800">
                <a:solidFill>
                  <a:srgbClr val="EEFF4B"/>
                </a:solidFill>
                <a:latin typeface="Times" charset="0"/>
              </a:rPr>
              <a:t>JAMII 3</a:t>
            </a:r>
          </a:p>
        </p:txBody>
      </p:sp>
      <p:sp>
        <p:nvSpPr>
          <p:cNvPr id="586900" name="Rectangle 148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01" name="Rectangle 149"/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02" name="Text Box 150"/>
          <p:cNvSpPr txBox="1">
            <a:spLocks noChangeArrowheads="1"/>
          </p:cNvSpPr>
          <p:nvPr/>
        </p:nvSpPr>
        <p:spPr bwMode="auto">
          <a:xfrm rot="-5385664">
            <a:off x="6037263" y="4411663"/>
            <a:ext cx="354012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800">
                <a:solidFill>
                  <a:srgbClr val="EEFF4B"/>
                </a:solidFill>
                <a:latin typeface="Times" charset="0"/>
              </a:rPr>
              <a:t>K</a:t>
            </a:r>
          </a:p>
        </p:txBody>
      </p:sp>
      <p:sp>
        <p:nvSpPr>
          <p:cNvPr id="586903" name="Text Box 151"/>
          <p:cNvSpPr txBox="1">
            <a:spLocks noChangeArrowheads="1"/>
          </p:cNvSpPr>
          <p:nvPr/>
        </p:nvSpPr>
        <p:spPr bwMode="auto">
          <a:xfrm rot="-5400000">
            <a:off x="6016626" y="5424487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800">
                <a:solidFill>
                  <a:srgbClr val="EEFF4B"/>
                </a:solidFill>
                <a:latin typeface="Times" charset="0"/>
              </a:rPr>
              <a:t>Y</a:t>
            </a:r>
          </a:p>
        </p:txBody>
      </p:sp>
      <p:sp>
        <p:nvSpPr>
          <p:cNvPr id="586904" name="Rectangle 152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05" name="Text Box 153"/>
          <p:cNvSpPr txBox="1">
            <a:spLocks noChangeArrowheads="1"/>
          </p:cNvSpPr>
          <p:nvPr/>
        </p:nvSpPr>
        <p:spPr bwMode="auto">
          <a:xfrm rot="-5388536">
            <a:off x="2816226" y="3871912"/>
            <a:ext cx="1966912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800">
                <a:solidFill>
                  <a:srgbClr val="EEFF4B"/>
                </a:solidFill>
                <a:latin typeface="Times" charset="0"/>
              </a:rPr>
              <a:t>WATU 4</a:t>
            </a:r>
          </a:p>
        </p:txBody>
      </p:sp>
      <p:sp>
        <p:nvSpPr>
          <p:cNvPr id="586906" name="Rectangle 154"/>
          <p:cNvSpPr>
            <a:spLocks noChangeArrowheads="1"/>
          </p:cNvSpPr>
          <p:nvPr/>
        </p:nvSpPr>
        <p:spPr bwMode="auto">
          <a:xfrm>
            <a:off x="3151188" y="5438775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07" name="Rectangle 155"/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08" name="Text Box 156"/>
          <p:cNvSpPr txBox="1">
            <a:spLocks noChangeArrowheads="1"/>
          </p:cNvSpPr>
          <p:nvPr/>
        </p:nvSpPr>
        <p:spPr bwMode="auto">
          <a:xfrm rot="-5400000">
            <a:off x="3540126" y="1027112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800">
                <a:solidFill>
                  <a:srgbClr val="EEFF4B"/>
                </a:solidFill>
                <a:latin typeface="Times" charset="0"/>
              </a:rPr>
              <a:t>U</a:t>
            </a:r>
          </a:p>
        </p:txBody>
      </p:sp>
      <p:sp>
        <p:nvSpPr>
          <p:cNvPr id="586909" name="Freeform 157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910" name="Freeform 158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911" name="Rectangle 159"/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12" name="AutoShape 160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13" name="Freeform 161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914" name="Rectangle 162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15" name="AutoShape 163"/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16" name="Rectangle 164"/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17" name="AutoShape 165"/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18" name="Rectangle 166"/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19" name="AutoShape 167"/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86920" name="Group 168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586921" name="AutoShape 169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922" name="Rectangle 170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923" name="AutoShape 171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86924" name="Rectangle 172"/>
          <p:cNvSpPr>
            <a:spLocks noChangeArrowheads="1"/>
          </p:cNvSpPr>
          <p:nvPr/>
        </p:nvSpPr>
        <p:spPr bwMode="auto">
          <a:xfrm>
            <a:off x="4913313" y="42037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rgbClr val="FFFF00"/>
                </a:solidFill>
                <a:latin typeface="Times" charset="0"/>
              </a:rPr>
              <a:t>(1500 B.C.)</a:t>
            </a:r>
          </a:p>
        </p:txBody>
      </p:sp>
      <p:sp>
        <p:nvSpPr>
          <p:cNvPr id="586925" name="Rectangle 173"/>
          <p:cNvSpPr>
            <a:spLocks noChangeArrowheads="1"/>
          </p:cNvSpPr>
          <p:nvPr/>
        </p:nvSpPr>
        <p:spPr bwMode="auto">
          <a:xfrm>
            <a:off x="7269163" y="4330700"/>
            <a:ext cx="7286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rgbClr val="FFFF00"/>
                </a:solidFill>
                <a:latin typeface="Times" charset="0"/>
              </a:rPr>
              <a:t>(500 B.C.)</a:t>
            </a:r>
          </a:p>
        </p:txBody>
      </p:sp>
      <p:sp>
        <p:nvSpPr>
          <p:cNvPr id="586926" name="Rectangle 174"/>
          <p:cNvSpPr>
            <a:spLocks noChangeArrowheads="1"/>
          </p:cNvSpPr>
          <p:nvPr/>
        </p:nvSpPr>
        <p:spPr bwMode="auto">
          <a:xfrm>
            <a:off x="7262813" y="12192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rgbClr val="FFFF00"/>
                </a:solidFill>
                <a:latin typeface="Times" charset="0"/>
              </a:rPr>
              <a:t>(1000 B.C.)</a:t>
            </a:r>
          </a:p>
        </p:txBody>
      </p:sp>
      <p:sp>
        <p:nvSpPr>
          <p:cNvPr id="586927" name="Line 175"/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28" name="Line 176"/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29" name="Line 177"/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30" name="Line 178"/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31" name="Line 179"/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32" name="Line 180"/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33" name="Line 181"/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34" name="Line 182"/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35" name="Line 183"/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36" name="Line 184"/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37" name="Line 185"/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38" name="Line 186"/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39" name="Rectangle 187"/>
          <p:cNvSpPr>
            <a:spLocks noChangeArrowheads="1"/>
          </p:cNvSpPr>
          <p:nvPr/>
        </p:nvSpPr>
        <p:spPr bwMode="auto">
          <a:xfrm>
            <a:off x="6523038" y="3213100"/>
            <a:ext cx="6953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Chicago" charset="0"/>
              </a:rPr>
              <a:t>MATEKA</a:t>
            </a:r>
          </a:p>
        </p:txBody>
      </p:sp>
      <p:sp>
        <p:nvSpPr>
          <p:cNvPr id="586940" name="Line 188"/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41" name="Line 189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42" name="Line 190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43" name="Rectangle 191"/>
          <p:cNvSpPr>
            <a:spLocks noChangeArrowheads="1"/>
          </p:cNvSpPr>
          <p:nvPr/>
        </p:nvSpPr>
        <p:spPr bwMode="auto">
          <a:xfrm>
            <a:off x="6599238" y="4394200"/>
            <a:ext cx="6699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Chicago" charset="0"/>
              </a:rPr>
              <a:t>KIMNYA</a:t>
            </a:r>
          </a:p>
        </p:txBody>
      </p:sp>
      <p:sp>
        <p:nvSpPr>
          <p:cNvPr id="586944" name="Line 192"/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45" name="Line 193"/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46" name="Rectangle 194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47" name="AutoShape 195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48" name="Rectangle 196"/>
          <p:cNvSpPr>
            <a:spLocks noChangeArrowheads="1"/>
          </p:cNvSpPr>
          <p:nvPr/>
        </p:nvSpPr>
        <p:spPr bwMode="auto">
          <a:xfrm>
            <a:off x="6610350" y="5102225"/>
            <a:ext cx="585788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Chicago" charset="0"/>
              </a:rPr>
              <a:t>YESU</a:t>
            </a:r>
          </a:p>
        </p:txBody>
      </p:sp>
      <p:sp>
        <p:nvSpPr>
          <p:cNvPr id="586949" name="Line 197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50" name="Line 198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51" name="Line 199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52" name="Line 200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53" name="Line 201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54" name="Line 202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55" name="AutoShape 203"/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56" name="Rectangle 204"/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57" name="AutoShape 205"/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58" name="Rectangle 206"/>
          <p:cNvSpPr>
            <a:spLocks noChangeArrowheads="1"/>
          </p:cNvSpPr>
          <p:nvPr/>
        </p:nvSpPr>
        <p:spPr bwMode="auto">
          <a:xfrm>
            <a:off x="6570663" y="561975"/>
            <a:ext cx="6826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Chicago" charset="0"/>
              </a:rPr>
              <a:t>KUTOTII</a:t>
            </a:r>
          </a:p>
        </p:txBody>
      </p:sp>
      <p:sp>
        <p:nvSpPr>
          <p:cNvPr id="586959" name="Line 207"/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60" name="Line 208"/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61" name="Rectangle 209"/>
          <p:cNvSpPr>
            <a:spLocks noChangeArrowheads="1"/>
          </p:cNvSpPr>
          <p:nvPr/>
        </p:nvSpPr>
        <p:spPr bwMode="auto">
          <a:xfrm>
            <a:off x="6580188" y="1266825"/>
            <a:ext cx="7461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Chicago" charset="0"/>
              </a:rPr>
              <a:t>UTUKUFU</a:t>
            </a:r>
          </a:p>
        </p:txBody>
      </p:sp>
      <p:sp>
        <p:nvSpPr>
          <p:cNvPr id="586962" name="Line 210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63" name="Rectangle 211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64" name="Rectangle 212"/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65" name="Rectangle 213"/>
          <p:cNvSpPr>
            <a:spLocks noChangeArrowheads="1"/>
          </p:cNvSpPr>
          <p:nvPr/>
        </p:nvSpPr>
        <p:spPr bwMode="auto">
          <a:xfrm>
            <a:off x="4097338" y="2001838"/>
            <a:ext cx="1625600" cy="43402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67" name="Text Box 21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586968" name="Text Box 216"/>
          <p:cNvSpPr txBox="1">
            <a:spLocks noChangeArrowheads="1"/>
          </p:cNvSpPr>
          <p:nvPr/>
        </p:nvSpPr>
        <p:spPr bwMode="auto">
          <a:xfrm>
            <a:off x="1773238" y="47625"/>
            <a:ext cx="2247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</a:rPr>
              <a:t>MWA 1 - yOSHUA 24</a:t>
            </a:r>
          </a:p>
        </p:txBody>
      </p:sp>
      <p:sp>
        <p:nvSpPr>
          <p:cNvPr id="586969" name="Freeform 217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970" name="Rectangle 218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71" name="Freeform 219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972" name="AutoShape 220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73" name="Rectangle 221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74" name="Rectangle 222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75" name="AutoShape 223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76" name="Line 224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77" name="Line 225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78" name="Rectangle 226"/>
          <p:cNvSpPr>
            <a:spLocks noChangeArrowheads="1"/>
          </p:cNvSpPr>
          <p:nvPr/>
        </p:nvSpPr>
        <p:spPr bwMode="auto">
          <a:xfrm>
            <a:off x="8053388" y="3429000"/>
            <a:ext cx="6699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Chicago" charset="0"/>
              </a:rPr>
              <a:t>YOSHUA</a:t>
            </a:r>
          </a:p>
        </p:txBody>
      </p:sp>
      <p:sp>
        <p:nvSpPr>
          <p:cNvPr id="586979" name="Rectangle 227"/>
          <p:cNvSpPr>
            <a:spLocks noChangeArrowheads="1"/>
          </p:cNvSpPr>
          <p:nvPr/>
        </p:nvSpPr>
        <p:spPr bwMode="auto">
          <a:xfrm>
            <a:off x="8118475" y="3644900"/>
            <a:ext cx="765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YERIKO/AI</a:t>
            </a:r>
          </a:p>
        </p:txBody>
      </p:sp>
      <p:sp>
        <p:nvSpPr>
          <p:cNvPr id="586980" name="Rectangle 228"/>
          <p:cNvSpPr>
            <a:spLocks noChangeArrowheads="1"/>
          </p:cNvSpPr>
          <p:nvPr/>
        </p:nvSpPr>
        <p:spPr bwMode="auto">
          <a:xfrm>
            <a:off x="8035925" y="3835400"/>
            <a:ext cx="1082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Kugawanya nchi</a:t>
            </a:r>
          </a:p>
        </p:txBody>
      </p:sp>
      <p:sp>
        <p:nvSpPr>
          <p:cNvPr id="586982" name="Text Box 230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86987" name="Rectangle 23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50</a:t>
            </a:r>
          </a:p>
        </p:txBody>
      </p:sp>
      <p:grpSp>
        <p:nvGrpSpPr>
          <p:cNvPr id="586988" name="Group 236"/>
          <p:cNvGrpSpPr>
            <a:grpSpLocks/>
          </p:cNvGrpSpPr>
          <p:nvPr/>
        </p:nvGrpSpPr>
        <p:grpSpPr bwMode="auto">
          <a:xfrm>
            <a:off x="5154613" y="1331913"/>
            <a:ext cx="2894012" cy="4484687"/>
            <a:chOff x="3247" y="839"/>
            <a:chExt cx="1823" cy="2825"/>
          </a:xfrm>
        </p:grpSpPr>
        <p:grpSp>
          <p:nvGrpSpPr>
            <p:cNvPr id="586989" name="Group 237"/>
            <p:cNvGrpSpPr>
              <a:grpSpLocks/>
            </p:cNvGrpSpPr>
            <p:nvPr/>
          </p:nvGrpSpPr>
          <p:grpSpPr bwMode="auto">
            <a:xfrm>
              <a:off x="3247" y="1390"/>
              <a:ext cx="331" cy="369"/>
              <a:chOff x="1567" y="1192"/>
              <a:chExt cx="331" cy="369"/>
            </a:xfrm>
          </p:grpSpPr>
          <p:grpSp>
            <p:nvGrpSpPr>
              <p:cNvPr id="586990" name="Group 238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586991" name="Group 239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586992" name="Group 240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86993" name="Freeform 241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6994" name="Freeform 242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86995" name="Picture 243"/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86996" name="Freeform 244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997" name="Freeform 245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998" name="Freeform 246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999" name="Freeform 247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7000" name="Freeform 248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87001" name="Rectangle 249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sz="1600" i="1">
                    <a:solidFill>
                      <a:schemeClr val="bg2"/>
                    </a:solidFill>
                    <a:latin typeface="Kosher-Normal" charset="0"/>
                  </a:rPr>
                  <a:t>AC</a:t>
                </a:r>
                <a:endParaRPr lang="en-US" sz="1600" b="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587002" name="Group 250"/>
            <p:cNvGrpSpPr>
              <a:grpSpLocks/>
            </p:cNvGrpSpPr>
            <p:nvPr/>
          </p:nvGrpSpPr>
          <p:grpSpPr bwMode="auto">
            <a:xfrm>
              <a:off x="3250" y="3295"/>
              <a:ext cx="331" cy="369"/>
              <a:chOff x="1567" y="1192"/>
              <a:chExt cx="331" cy="369"/>
            </a:xfrm>
          </p:grpSpPr>
          <p:grpSp>
            <p:nvGrpSpPr>
              <p:cNvPr id="587003" name="Group 251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587004" name="Group 252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587005" name="Group 253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87006" name="Freeform 254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7007" name="Freeform 255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87008" name="Picture 256"/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87009" name="Freeform 257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7010" name="Freeform 258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7011" name="Freeform 259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7012" name="Freeform 260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7013" name="Freeform 261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87014" name="Rectangle 262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16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sz="1600" i="1">
                    <a:solidFill>
                      <a:schemeClr val="bg2"/>
                    </a:solidFill>
                    <a:latin typeface="Kosher-Normal" charset="0"/>
                  </a:rPr>
                  <a:t>LC</a:t>
                </a:r>
                <a:endParaRPr lang="en-US" sz="1600" b="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587015" name="Group 263"/>
            <p:cNvGrpSpPr>
              <a:grpSpLocks/>
            </p:cNvGrpSpPr>
            <p:nvPr/>
          </p:nvGrpSpPr>
          <p:grpSpPr bwMode="auto">
            <a:xfrm>
              <a:off x="4739" y="839"/>
              <a:ext cx="331" cy="369"/>
              <a:chOff x="1567" y="1192"/>
              <a:chExt cx="331" cy="369"/>
            </a:xfrm>
          </p:grpSpPr>
          <p:grpSp>
            <p:nvGrpSpPr>
              <p:cNvPr id="587016" name="Group 264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587017" name="Group 265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587018" name="Group 266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87019" name="Freeform 267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7020" name="Freeform 268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87021" name="Picture 269"/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87022" name="Freeform 270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7023" name="Freeform 271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7024" name="Freeform 272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7025" name="Freeform 273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7026" name="Freeform 274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87027" name="Rectangle 275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lnSpc>
                    <a:spcPct val="100000"/>
                  </a:lnSpc>
                  <a:spcBef>
                    <a:spcPct val="0"/>
                  </a:spcBef>
                </a:pPr>
                <a:endParaRPr lang="en-GB" sz="1600" b="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587028" name="Group 276"/>
            <p:cNvGrpSpPr>
              <a:grpSpLocks/>
            </p:cNvGrpSpPr>
            <p:nvPr/>
          </p:nvGrpSpPr>
          <p:grpSpPr bwMode="auto">
            <a:xfrm>
              <a:off x="4739" y="1351"/>
              <a:ext cx="331" cy="369"/>
              <a:chOff x="1567" y="1192"/>
              <a:chExt cx="331" cy="369"/>
            </a:xfrm>
          </p:grpSpPr>
          <p:grpSp>
            <p:nvGrpSpPr>
              <p:cNvPr id="587029" name="Group 277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587030" name="Group 278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587031" name="Group 279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87032" name="Freeform 280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7033" name="Freeform 281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87034" name="Picture 282"/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87035" name="Freeform 283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7036" name="Freeform 284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7037" name="Freeform 285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7038" name="Freeform 286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7039" name="Freeform 287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87040" name="Rectangle 288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lnSpc>
                    <a:spcPct val="100000"/>
                  </a:lnSpc>
                  <a:spcBef>
                    <a:spcPct val="0"/>
                  </a:spcBef>
                </a:pPr>
                <a:endParaRPr lang="en-GB" sz="1600" b="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</p:grpSp>
      <p:sp>
        <p:nvSpPr>
          <p:cNvPr id="587042" name="Text Box 290"/>
          <p:cNvSpPr txBox="1">
            <a:spLocks noChangeArrowheads="1"/>
          </p:cNvSpPr>
          <p:nvPr/>
        </p:nvSpPr>
        <p:spPr bwMode="auto">
          <a:xfrm>
            <a:off x="8588375" y="64103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587043" name="AutoShape 291"/>
          <p:cNvSpPr>
            <a:spLocks noChangeArrowheads="1"/>
          </p:cNvSpPr>
          <p:nvPr/>
        </p:nvSpPr>
        <p:spPr bwMode="auto">
          <a:xfrm>
            <a:off x="5054600" y="2159000"/>
            <a:ext cx="647700" cy="6223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00CC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7044" name="AutoShape 292"/>
          <p:cNvSpPr>
            <a:spLocks noChangeArrowheads="1"/>
          </p:cNvSpPr>
          <p:nvPr/>
        </p:nvSpPr>
        <p:spPr bwMode="auto">
          <a:xfrm>
            <a:off x="5080000" y="5143500"/>
            <a:ext cx="647700" cy="6223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00CC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81" name="AutoShape 229"/>
          <p:cNvSpPr>
            <a:spLocks noChangeArrowheads="1"/>
          </p:cNvSpPr>
          <p:nvPr/>
        </p:nvSpPr>
        <p:spPr bwMode="auto">
          <a:xfrm rot="-2030762">
            <a:off x="5073650" y="4665663"/>
            <a:ext cx="3349625" cy="463550"/>
          </a:xfrm>
          <a:prstGeom prst="leftArrow">
            <a:avLst>
              <a:gd name="adj1" fmla="val 50000"/>
              <a:gd name="adj2" fmla="val 180651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6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6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86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86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6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6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6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6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86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87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7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7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87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87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87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87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87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6964" grpId="0" animBg="1"/>
      <p:bldP spid="586965" grpId="0" animBg="1"/>
      <p:bldP spid="587043" grpId="0" animBg="1"/>
      <p:bldP spid="587044" grpId="0" animBg="1"/>
      <p:bldP spid="58698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Biblia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Kwa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U</a:t>
            </a:r>
            <a:r>
              <a:rPr lang="en-US" sz="24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jumla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link 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at 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sz="4000">
                <a:solidFill>
                  <a:srgbClr val="FFFFFF"/>
                </a:solidFill>
                <a:latin typeface="Arial" charset="0"/>
                <a:cs typeface="Arial" charset="0"/>
              </a:rPr>
              <a:t>Get this presentation for free!</a:t>
            </a:r>
            <a:endParaRPr lang="en-US" sz="14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654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2">
            <a:hlinkClick r:id="rId2" action="ppaction://hlinkpres?slideindex=1&amp;slidetitle=PowerPoint Presentation"/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9599" name="Text Box 15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©2003 TBBMI</a:t>
            </a:r>
          </a:p>
        </p:txBody>
      </p:sp>
      <p:sp>
        <p:nvSpPr>
          <p:cNvPr id="579600" name="Rectangle 16"/>
          <p:cNvSpPr>
            <a:spLocks noChangeArrowheads="1"/>
          </p:cNvSpPr>
          <p:nvPr/>
        </p:nvSpPr>
        <p:spPr bwMode="auto">
          <a:xfrm>
            <a:off x="7558088" y="6515100"/>
            <a:ext cx="727075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7.2.03c.</a:t>
            </a:r>
          </a:p>
        </p:txBody>
      </p:sp>
      <p:sp>
        <p:nvSpPr>
          <p:cNvPr id="579603" name="Rectangle 1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51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8" name="Rectangle 2"/>
          <p:cNvSpPr>
            <a:spLocks noChangeArrowheads="1"/>
          </p:cNvSpPr>
          <p:nvPr/>
        </p:nvSpPr>
        <p:spPr bwMode="auto">
          <a:xfrm>
            <a:off x="1577975" y="814388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3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754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4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4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754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754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ER</a:t>
            </a:r>
          </a:p>
        </p:txBody>
      </p:sp>
      <p:sp>
        <p:nvSpPr>
          <p:cNvPr id="57754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754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GU</a:t>
            </a:r>
          </a:p>
        </p:txBody>
      </p:sp>
      <p:sp>
        <p:nvSpPr>
          <p:cNvPr id="57754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754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754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755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SG</a:t>
            </a:r>
          </a:p>
        </p:txBody>
      </p:sp>
      <p:sp>
        <p:nvSpPr>
          <p:cNvPr id="577551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BS</a:t>
            </a:r>
          </a:p>
        </p:txBody>
      </p:sp>
      <p:sp>
        <p:nvSpPr>
          <p:cNvPr id="577552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BK</a:t>
            </a:r>
          </a:p>
        </p:txBody>
      </p:sp>
      <p:sp>
        <p:nvSpPr>
          <p:cNvPr id="57755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5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5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56" name="Rectangle 20"/>
          <p:cNvSpPr>
            <a:spLocks noChangeArrowheads="1"/>
          </p:cNvSpPr>
          <p:nvPr/>
        </p:nvSpPr>
        <p:spPr bwMode="auto">
          <a:xfrm>
            <a:off x="76200" y="304800"/>
            <a:ext cx="2825750" cy="819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400">
                <a:solidFill>
                  <a:schemeClr val="tx2"/>
                </a:solidFill>
                <a:latin typeface="Times" charset="0"/>
              </a:rPr>
              <a:t> KUANDAA JUKWAA</a:t>
            </a:r>
          </a:p>
        </p:txBody>
      </p:sp>
      <p:sp>
        <p:nvSpPr>
          <p:cNvPr id="57755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BC</a:t>
            </a:r>
          </a:p>
        </p:txBody>
      </p:sp>
      <p:sp>
        <p:nvSpPr>
          <p:cNvPr id="57755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5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60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U</a:t>
            </a:r>
          </a:p>
        </p:txBody>
      </p:sp>
      <p:sp>
        <p:nvSpPr>
          <p:cNvPr id="577561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B</a:t>
            </a:r>
          </a:p>
        </p:txBody>
      </p:sp>
      <p:sp>
        <p:nvSpPr>
          <p:cNvPr id="577562" name="Rectangle 26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H</a:t>
            </a:r>
          </a:p>
        </p:txBody>
      </p:sp>
      <p:sp>
        <p:nvSpPr>
          <p:cNvPr id="577563" name="Rectangle 27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N(A)</a:t>
            </a:r>
          </a:p>
        </p:txBody>
      </p:sp>
      <p:sp>
        <p:nvSpPr>
          <p:cNvPr id="577564" name="Oval 28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65" name="Rectangle 29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C</a:t>
            </a:r>
          </a:p>
        </p:txBody>
      </p:sp>
      <p:sp>
        <p:nvSpPr>
          <p:cNvPr id="577566" name="Oval 30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67" name="Rectangle 31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J</a:t>
            </a:r>
          </a:p>
        </p:txBody>
      </p:sp>
      <p:sp>
        <p:nvSpPr>
          <p:cNvPr id="577568" name="Oval 32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69" name="Oval 33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70" name="Rectangle 34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KB</a:t>
            </a:r>
          </a:p>
        </p:txBody>
      </p:sp>
      <p:sp>
        <p:nvSpPr>
          <p:cNvPr id="577571" name="Rectangle 35"/>
          <p:cNvSpPr>
            <a:spLocks noChangeArrowheads="1"/>
          </p:cNvSpPr>
          <p:nvPr/>
        </p:nvSpPr>
        <p:spPr bwMode="auto">
          <a:xfrm>
            <a:off x="1768475" y="4081463"/>
            <a:ext cx="4683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M</a:t>
            </a:r>
          </a:p>
        </p:txBody>
      </p:sp>
      <p:sp>
        <p:nvSpPr>
          <p:cNvPr id="577572" name="Rectangle 36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MN</a:t>
            </a:r>
          </a:p>
        </p:txBody>
      </p:sp>
      <p:sp>
        <p:nvSpPr>
          <p:cNvPr id="577573" name="Freeform 37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74" name="Freeform 38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75" name="Freeform 39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76" name="Freeform 40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77" name="Oval 41"/>
          <p:cNvSpPr>
            <a:spLocks noChangeArrowheads="1"/>
          </p:cNvSpPr>
          <p:nvPr/>
        </p:nvSpPr>
        <p:spPr bwMode="auto">
          <a:xfrm>
            <a:off x="2514600" y="4867275"/>
            <a:ext cx="1090613" cy="1038225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78" name="Oval 4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79" name="Oval 4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80" name="Oval 4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81" name="Oval 45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82" name="Oval 46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83" name="Rectangle 47"/>
          <p:cNvSpPr>
            <a:spLocks noChangeArrowheads="1"/>
          </p:cNvSpPr>
          <p:nvPr/>
        </p:nvSpPr>
        <p:spPr bwMode="auto">
          <a:xfrm>
            <a:off x="3027363" y="5164138"/>
            <a:ext cx="94297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000">
                <a:solidFill>
                  <a:srgbClr val="EEFF4B"/>
                </a:solidFill>
                <a:latin typeface="Times" charset="0"/>
              </a:rPr>
              <a:t>MS</a:t>
            </a:r>
          </a:p>
        </p:txBody>
      </p:sp>
      <p:grpSp>
        <p:nvGrpSpPr>
          <p:cNvPr id="577584" name="Group 48"/>
          <p:cNvGrpSpPr>
            <a:grpSpLocks/>
          </p:cNvGrpSpPr>
          <p:nvPr/>
        </p:nvGrpSpPr>
        <p:grpSpPr bwMode="auto">
          <a:xfrm>
            <a:off x="2857500" y="2273300"/>
            <a:ext cx="4864100" cy="1122363"/>
            <a:chOff x="1976" y="2328"/>
            <a:chExt cx="3064" cy="707"/>
          </a:xfrm>
        </p:grpSpPr>
        <p:sp>
          <p:nvSpPr>
            <p:cNvPr id="577585" name="Rectangle 49"/>
            <p:cNvSpPr>
              <a:spLocks noChangeArrowheads="1"/>
            </p:cNvSpPr>
            <p:nvPr/>
          </p:nvSpPr>
          <p:spPr bwMode="auto">
            <a:xfrm>
              <a:off x="1976" y="2328"/>
              <a:ext cx="3032" cy="632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20784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20784"/>
                    <a:invGamma/>
                  </a:schemeClr>
                </a:gs>
              </a:gsLst>
              <a:lin ang="5400000" scaled="1"/>
            </a:gradFill>
            <a:ln w="76200">
              <a:solidFill>
                <a:srgbClr val="28038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7586" name="Text Box 50"/>
            <p:cNvSpPr txBox="1">
              <a:spLocks noChangeArrowheads="1"/>
            </p:cNvSpPr>
            <p:nvPr/>
          </p:nvSpPr>
          <p:spPr bwMode="auto">
            <a:xfrm>
              <a:off x="1984" y="2439"/>
              <a:ext cx="3056" cy="596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2E7E3B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800">
                  <a:solidFill>
                    <a:srgbClr val="EEFF4B"/>
                  </a:solidFill>
                </a:rPr>
                <a:t>WAPE WATU WANGU RUHUSA WAENDE!</a:t>
              </a:r>
            </a:p>
          </p:txBody>
        </p:sp>
      </p:grpSp>
      <p:sp>
        <p:nvSpPr>
          <p:cNvPr id="577601" name="Text Box 65"/>
          <p:cNvSpPr txBox="1">
            <a:spLocks noChangeArrowheads="1"/>
          </p:cNvSpPr>
          <p:nvPr/>
        </p:nvSpPr>
        <p:spPr bwMode="auto">
          <a:xfrm>
            <a:off x="1768475" y="25400"/>
            <a:ext cx="34417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400">
                <a:solidFill>
                  <a:schemeClr val="tx1"/>
                </a:solidFill>
              </a:rPr>
              <a:t>Ku 12:31-18:27</a:t>
            </a:r>
            <a:endParaRPr lang="en-US" sz="800" u="sng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577603" name="Oval 67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604" name="Rectangle 68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605" name="Rectangle 69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577606" name="AutoShape 70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607" name="Rectangle 71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608" name="AutoShape 72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609" name="Line 73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610" name="Line 74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611" name="Line 75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612" name="Line 76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613" name="Line 77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614" name="Rectangle 78"/>
          <p:cNvSpPr>
            <a:spLocks noChangeArrowheads="1"/>
          </p:cNvSpPr>
          <p:nvPr/>
        </p:nvSpPr>
        <p:spPr bwMode="auto">
          <a:xfrm>
            <a:off x="8007350" y="3429000"/>
            <a:ext cx="517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Chicago" charset="0"/>
              </a:rPr>
              <a:t>MUSA</a:t>
            </a:r>
          </a:p>
        </p:txBody>
      </p:sp>
      <p:sp>
        <p:nvSpPr>
          <p:cNvPr id="577615" name="Line 79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616" name="Rectangle 80"/>
          <p:cNvSpPr>
            <a:spLocks noChangeArrowheads="1"/>
          </p:cNvSpPr>
          <p:nvPr/>
        </p:nvSpPr>
        <p:spPr bwMode="auto">
          <a:xfrm>
            <a:off x="8120063" y="3670300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kutoka</a:t>
            </a:r>
          </a:p>
        </p:txBody>
      </p:sp>
      <p:sp>
        <p:nvSpPr>
          <p:cNvPr id="577617" name="Text Box 81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77621" name="Rectangle 8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05</a:t>
            </a:r>
          </a:p>
        </p:txBody>
      </p:sp>
      <p:sp>
        <p:nvSpPr>
          <p:cNvPr id="577622" name="Text Box 8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26-29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7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77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7576" grpId="0" animBg="1"/>
      <p:bldP spid="57757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36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136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3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36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136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136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MH</a:t>
            </a:r>
          </a:p>
        </p:txBody>
      </p:sp>
      <p:sp>
        <p:nvSpPr>
          <p:cNvPr id="27136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137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PG</a:t>
            </a:r>
          </a:p>
        </p:txBody>
      </p:sp>
      <p:sp>
        <p:nvSpPr>
          <p:cNvPr id="27137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137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137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137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SG</a:t>
            </a:r>
          </a:p>
        </p:txBody>
      </p:sp>
      <p:sp>
        <p:nvSpPr>
          <p:cNvPr id="27137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BS</a:t>
            </a:r>
          </a:p>
        </p:txBody>
      </p:sp>
      <p:sp>
        <p:nvSpPr>
          <p:cNvPr id="27137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BM</a:t>
            </a:r>
          </a:p>
        </p:txBody>
      </p:sp>
      <p:sp>
        <p:nvSpPr>
          <p:cNvPr id="27137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37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37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380" name="Rectangle 20"/>
          <p:cNvSpPr>
            <a:spLocks noChangeArrowheads="1"/>
          </p:cNvSpPr>
          <p:nvPr/>
        </p:nvSpPr>
        <p:spPr bwMode="auto">
          <a:xfrm>
            <a:off x="76200" y="304800"/>
            <a:ext cx="2825750" cy="819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400">
                <a:solidFill>
                  <a:schemeClr val="tx2"/>
                </a:solidFill>
                <a:latin typeface="Times" charset="0"/>
              </a:rPr>
              <a:t> KUANDA JUKWAAA</a:t>
            </a:r>
          </a:p>
        </p:txBody>
      </p:sp>
      <p:sp>
        <p:nvSpPr>
          <p:cNvPr id="27138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BC</a:t>
            </a:r>
          </a:p>
        </p:txBody>
      </p:sp>
      <p:sp>
        <p:nvSpPr>
          <p:cNvPr id="27138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383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384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U</a:t>
            </a:r>
          </a:p>
        </p:txBody>
      </p:sp>
      <p:sp>
        <p:nvSpPr>
          <p:cNvPr id="271385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B</a:t>
            </a:r>
          </a:p>
        </p:txBody>
      </p:sp>
      <p:sp>
        <p:nvSpPr>
          <p:cNvPr id="271386" name="Rectangle 26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H</a:t>
            </a:r>
          </a:p>
        </p:txBody>
      </p:sp>
      <p:sp>
        <p:nvSpPr>
          <p:cNvPr id="271387" name="Rectangle 27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N(A)</a:t>
            </a:r>
          </a:p>
        </p:txBody>
      </p:sp>
      <p:sp>
        <p:nvSpPr>
          <p:cNvPr id="271388" name="Oval 28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389" name="Rectangle 29"/>
          <p:cNvSpPr>
            <a:spLocks noChangeArrowheads="1"/>
          </p:cNvSpPr>
          <p:nvPr/>
        </p:nvSpPr>
        <p:spPr bwMode="auto">
          <a:xfrm>
            <a:off x="3074988" y="2568575"/>
            <a:ext cx="4175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K</a:t>
            </a:r>
          </a:p>
        </p:txBody>
      </p:sp>
      <p:sp>
        <p:nvSpPr>
          <p:cNvPr id="271390" name="Oval 30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391" name="Rectangle 31"/>
          <p:cNvSpPr>
            <a:spLocks noChangeArrowheads="1"/>
          </p:cNvSpPr>
          <p:nvPr/>
        </p:nvSpPr>
        <p:spPr bwMode="auto">
          <a:xfrm>
            <a:off x="2693988" y="3078163"/>
            <a:ext cx="40163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Y</a:t>
            </a:r>
          </a:p>
        </p:txBody>
      </p:sp>
      <p:sp>
        <p:nvSpPr>
          <p:cNvPr id="271392" name="Oval 32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393" name="Oval 33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394" name="Rectangle 34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KB</a:t>
            </a:r>
          </a:p>
        </p:txBody>
      </p:sp>
      <p:sp>
        <p:nvSpPr>
          <p:cNvPr id="271395" name="Oval 35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396" name="Rectangle 36"/>
          <p:cNvSpPr>
            <a:spLocks noChangeArrowheads="1"/>
          </p:cNvSpPr>
          <p:nvPr/>
        </p:nvSpPr>
        <p:spPr bwMode="auto">
          <a:xfrm>
            <a:off x="1768475" y="4081463"/>
            <a:ext cx="4683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M</a:t>
            </a:r>
          </a:p>
        </p:txBody>
      </p:sp>
      <p:sp>
        <p:nvSpPr>
          <p:cNvPr id="271397" name="Rectangle 37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MN</a:t>
            </a:r>
          </a:p>
        </p:txBody>
      </p:sp>
      <p:sp>
        <p:nvSpPr>
          <p:cNvPr id="271398" name="Freeform 38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399" name="Freeform 39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400" name="Freeform 40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401" name="Freeform 41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403" name="Oval 43"/>
          <p:cNvSpPr>
            <a:spLocks noChangeArrowheads="1"/>
          </p:cNvSpPr>
          <p:nvPr/>
        </p:nvSpPr>
        <p:spPr bwMode="auto">
          <a:xfrm>
            <a:off x="2514600" y="49149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404" name="Oval 44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405" name="Oval 45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406" name="Oval 46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407" name="Oval 4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408" name="Oval 4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409" name="Rectangle 49"/>
          <p:cNvSpPr>
            <a:spLocks noChangeArrowheads="1"/>
          </p:cNvSpPr>
          <p:nvPr/>
        </p:nvSpPr>
        <p:spPr bwMode="auto">
          <a:xfrm>
            <a:off x="3027363" y="5164138"/>
            <a:ext cx="94297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000">
                <a:solidFill>
                  <a:srgbClr val="EEFF4B"/>
                </a:solidFill>
                <a:latin typeface="Times" charset="0"/>
              </a:rPr>
              <a:t>MS</a:t>
            </a:r>
          </a:p>
        </p:txBody>
      </p:sp>
      <p:grpSp>
        <p:nvGrpSpPr>
          <p:cNvPr id="271420" name="Group 60"/>
          <p:cNvGrpSpPr>
            <a:grpSpLocks/>
          </p:cNvGrpSpPr>
          <p:nvPr/>
        </p:nvGrpSpPr>
        <p:grpSpPr bwMode="auto">
          <a:xfrm>
            <a:off x="3814763" y="4148138"/>
            <a:ext cx="4305300" cy="1371600"/>
            <a:chOff x="1824" y="944"/>
            <a:chExt cx="2712" cy="864"/>
          </a:xfrm>
        </p:grpSpPr>
        <p:grpSp>
          <p:nvGrpSpPr>
            <p:cNvPr id="271416" name="Group 56"/>
            <p:cNvGrpSpPr>
              <a:grpSpLocks/>
            </p:cNvGrpSpPr>
            <p:nvPr/>
          </p:nvGrpSpPr>
          <p:grpSpPr bwMode="auto">
            <a:xfrm>
              <a:off x="1824" y="944"/>
              <a:ext cx="2712" cy="864"/>
              <a:chOff x="1976" y="2328"/>
              <a:chExt cx="3064" cy="632"/>
            </a:xfrm>
          </p:grpSpPr>
          <p:sp>
            <p:nvSpPr>
              <p:cNvPr id="271417" name="Rectangle 57"/>
              <p:cNvSpPr>
                <a:spLocks noChangeArrowheads="1"/>
              </p:cNvSpPr>
              <p:nvPr/>
            </p:nvSpPr>
            <p:spPr bwMode="auto">
              <a:xfrm>
                <a:off x="1976" y="2328"/>
                <a:ext cx="3032" cy="632"/>
              </a:xfrm>
              <a:prstGeom prst="rect">
                <a:avLst/>
              </a:prstGeom>
              <a:gradFill rotWithShape="0">
                <a:gsLst>
                  <a:gs pos="0">
                    <a:schemeClr val="accent1">
                      <a:gamma/>
                      <a:shade val="20784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20784"/>
                      <a:invGamma/>
                    </a:schemeClr>
                  </a:gs>
                </a:gsLst>
                <a:lin ang="5400000" scaled="1"/>
              </a:gradFill>
              <a:ln w="76200">
                <a:solidFill>
                  <a:srgbClr val="280383"/>
                </a:solidFill>
                <a:miter lim="800000"/>
                <a:headEnd/>
                <a:tailEnd/>
              </a:ln>
              <a:effectLst>
                <a:outerShdw blurRad="63500" dist="26940" dir="54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1418" name="Text Box 58"/>
              <p:cNvSpPr txBox="1">
                <a:spLocks noChangeArrowheads="1"/>
              </p:cNvSpPr>
              <p:nvPr/>
            </p:nvSpPr>
            <p:spPr bwMode="auto">
              <a:xfrm>
                <a:off x="1984" y="2439"/>
                <a:ext cx="3056" cy="20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26940" dir="54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2E7E3B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lnSpc>
                    <a:spcPct val="70000"/>
                  </a:lnSpc>
                </a:pPr>
                <a:endParaRPr lang="en-GB" sz="2800">
                  <a:solidFill>
                    <a:srgbClr val="EEFF4B"/>
                  </a:solidFill>
                </a:endParaRPr>
              </a:p>
            </p:txBody>
          </p:sp>
        </p:grpSp>
        <p:sp>
          <p:nvSpPr>
            <p:cNvPr id="271419" name="Rectangle 59"/>
            <p:cNvSpPr>
              <a:spLocks noChangeArrowheads="1"/>
            </p:cNvSpPr>
            <p:nvPr/>
          </p:nvSpPr>
          <p:spPr bwMode="auto">
            <a:xfrm>
              <a:off x="1952" y="1036"/>
              <a:ext cx="2473" cy="569"/>
            </a:xfrm>
            <a:prstGeom prst="rect">
              <a:avLst/>
            </a:prstGeom>
            <a:noFill/>
            <a:ln>
              <a:noFill/>
            </a:ln>
            <a:effectLst>
              <a:outerShdw blurRad="63500" dist="74053" dir="3542175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2800">
                  <a:solidFill>
                    <a:srgbClr val="EEFF4B"/>
                  </a:solidFill>
                </a:rPr>
                <a:t>BAHARI YA SHAMU:</a:t>
              </a:r>
            </a:p>
            <a:p>
              <a:pPr>
                <a:lnSpc>
                  <a:spcPct val="70000"/>
                </a:lnSpc>
              </a:pPr>
              <a:r>
                <a:rPr lang="ja-JP" altLang="en-US" sz="2800">
                  <a:solidFill>
                    <a:srgbClr val="EEFF4B"/>
                  </a:solidFill>
                  <a:latin typeface="Arial"/>
                </a:rPr>
                <a:t>“</a:t>
              </a:r>
              <a:r>
                <a:rPr lang="en-US" sz="2800">
                  <a:solidFill>
                    <a:srgbClr val="EEFF4B"/>
                  </a:solidFill>
                </a:rPr>
                <a:t>YAM SUPH</a:t>
              </a:r>
              <a:r>
                <a:rPr lang="ja-JP" altLang="en-US" sz="2800">
                  <a:solidFill>
                    <a:srgbClr val="EEFF4B"/>
                  </a:solidFill>
                  <a:latin typeface="Arial"/>
                </a:rPr>
                <a:t>”</a:t>
              </a:r>
              <a:endParaRPr lang="en-US" sz="2800">
                <a:solidFill>
                  <a:srgbClr val="EEFF4B"/>
                </a:solidFill>
              </a:endParaRPr>
            </a:p>
          </p:txBody>
        </p:sp>
      </p:grpSp>
      <p:sp>
        <p:nvSpPr>
          <p:cNvPr id="271441" name="Text Box 81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271442" name="Text Box 82"/>
          <p:cNvSpPr txBox="1">
            <a:spLocks noChangeArrowheads="1"/>
          </p:cNvSpPr>
          <p:nvPr/>
        </p:nvSpPr>
        <p:spPr bwMode="auto">
          <a:xfrm>
            <a:off x="1766888" y="22225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400">
                <a:solidFill>
                  <a:schemeClr val="tx1"/>
                </a:solidFill>
              </a:rPr>
              <a:t>KU. 13:18</a:t>
            </a:r>
          </a:p>
        </p:txBody>
      </p:sp>
      <p:sp>
        <p:nvSpPr>
          <p:cNvPr id="271445" name="AutoShape 85"/>
          <p:cNvSpPr>
            <a:spLocks noChangeArrowheads="1"/>
          </p:cNvSpPr>
          <p:nvPr/>
        </p:nvSpPr>
        <p:spPr bwMode="auto">
          <a:xfrm rot="-17501693">
            <a:off x="1121569" y="2740819"/>
            <a:ext cx="2100263" cy="1444625"/>
          </a:xfrm>
          <a:custGeom>
            <a:avLst/>
            <a:gdLst>
              <a:gd name="G0" fmla="+- 15781 0 0"/>
              <a:gd name="G1" fmla="+- 7407 0 0"/>
              <a:gd name="G2" fmla="+- 21600 0 7407"/>
              <a:gd name="G3" fmla="+- 10800 0 7407"/>
              <a:gd name="G4" fmla="+- 21600 0 15781"/>
              <a:gd name="G5" fmla="*/ G4 G3 10800"/>
              <a:gd name="G6" fmla="+- 21600 0 G5"/>
              <a:gd name="T0" fmla="*/ 15781 w 21600"/>
              <a:gd name="T1" fmla="*/ 0 h 21600"/>
              <a:gd name="T2" fmla="*/ 0 w 21600"/>
              <a:gd name="T3" fmla="*/ 10800 h 21600"/>
              <a:gd name="T4" fmla="*/ 15781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5781" y="0"/>
                </a:moveTo>
                <a:lnTo>
                  <a:pt x="15781" y="7407"/>
                </a:lnTo>
                <a:lnTo>
                  <a:pt x="3375" y="7407"/>
                </a:lnTo>
                <a:lnTo>
                  <a:pt x="3375" y="14193"/>
                </a:lnTo>
                <a:lnTo>
                  <a:pt x="15781" y="14193"/>
                </a:lnTo>
                <a:lnTo>
                  <a:pt x="15781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7407"/>
                </a:moveTo>
                <a:lnTo>
                  <a:pt x="1350" y="14193"/>
                </a:lnTo>
                <a:lnTo>
                  <a:pt x="2700" y="14193"/>
                </a:lnTo>
                <a:lnTo>
                  <a:pt x="2700" y="7407"/>
                </a:lnTo>
                <a:close/>
              </a:path>
              <a:path w="21600" h="21600">
                <a:moveTo>
                  <a:pt x="0" y="7407"/>
                </a:moveTo>
                <a:lnTo>
                  <a:pt x="0" y="14193"/>
                </a:lnTo>
                <a:lnTo>
                  <a:pt x="675" y="14193"/>
                </a:lnTo>
                <a:lnTo>
                  <a:pt x="675" y="7407"/>
                </a:lnTo>
                <a:close/>
              </a:path>
            </a:pathLst>
          </a:custGeom>
          <a:solidFill>
            <a:srgbClr val="66FF66"/>
          </a:solidFill>
          <a:ln w="12700">
            <a:miter lim="800000"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66FF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271446" name="Rectangle 86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447" name="Rectangle 87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271448" name="AutoShape 88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449" name="Rectangle 89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450" name="AutoShape 90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451" name="Line 91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452" name="Line 92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453" name="Line 93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454" name="Line 94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455" name="Line 95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456" name="Rectangle 96"/>
          <p:cNvSpPr>
            <a:spLocks noChangeArrowheads="1"/>
          </p:cNvSpPr>
          <p:nvPr/>
        </p:nvSpPr>
        <p:spPr bwMode="auto">
          <a:xfrm>
            <a:off x="8031163" y="3452813"/>
            <a:ext cx="517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Chicago" charset="0"/>
              </a:rPr>
              <a:t>MUSA</a:t>
            </a:r>
          </a:p>
        </p:txBody>
      </p:sp>
      <p:sp>
        <p:nvSpPr>
          <p:cNvPr id="271458" name="Line 98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459" name="Rectangle 99"/>
          <p:cNvSpPr>
            <a:spLocks noChangeArrowheads="1"/>
          </p:cNvSpPr>
          <p:nvPr/>
        </p:nvSpPr>
        <p:spPr bwMode="auto">
          <a:xfrm>
            <a:off x="8120063" y="3670300"/>
            <a:ext cx="6699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KUTOKA</a:t>
            </a:r>
          </a:p>
        </p:txBody>
      </p:sp>
      <p:sp>
        <p:nvSpPr>
          <p:cNvPr id="271460" name="Text Box 100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71463" name="Text Box 103"/>
          <p:cNvSpPr txBox="1">
            <a:spLocks noChangeArrowheads="1"/>
          </p:cNvSpPr>
          <p:nvPr/>
        </p:nvSpPr>
        <p:spPr bwMode="auto">
          <a:xfrm>
            <a:off x="8572500" y="640715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grpSp>
        <p:nvGrpSpPr>
          <p:cNvPr id="271465" name="Group 105"/>
          <p:cNvGrpSpPr>
            <a:grpSpLocks/>
          </p:cNvGrpSpPr>
          <p:nvPr/>
        </p:nvGrpSpPr>
        <p:grpSpPr bwMode="auto">
          <a:xfrm>
            <a:off x="2433638" y="796925"/>
            <a:ext cx="5683250" cy="3267075"/>
            <a:chOff x="1283" y="402"/>
            <a:chExt cx="3580" cy="2058"/>
          </a:xfrm>
        </p:grpSpPr>
        <p:pic>
          <p:nvPicPr>
            <p:cNvPr id="271421" name="Picture 61" descr="&#10;Picture 32                                                     00000002Macintosh HD                   ABA78158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2" t="30208" r="52600" b="37741"/>
            <a:stretch>
              <a:fillRect/>
            </a:stretch>
          </p:blipFill>
          <p:spPr bwMode="auto">
            <a:xfrm>
              <a:off x="1283" y="402"/>
              <a:ext cx="3580" cy="205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43684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1422" name="Text Box 62"/>
            <p:cNvSpPr txBox="1">
              <a:spLocks noChangeArrowheads="1"/>
            </p:cNvSpPr>
            <p:nvPr/>
          </p:nvSpPr>
          <p:spPr bwMode="auto">
            <a:xfrm>
              <a:off x="1545" y="2106"/>
              <a:ext cx="3204" cy="21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43684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FFFF00"/>
                  </a:solidFill>
                </a:rPr>
                <a:t>KUVUKA GUBA LA SUES WA LEO</a:t>
              </a:r>
              <a:endParaRPr lang="en-US" sz="1600">
                <a:solidFill>
                  <a:srgbClr val="00DFCA"/>
                </a:solidFill>
              </a:endParaRPr>
            </a:p>
          </p:txBody>
        </p:sp>
        <p:sp>
          <p:nvSpPr>
            <p:cNvPr id="271464" name="Rectangle 104"/>
            <p:cNvSpPr>
              <a:spLocks noChangeArrowheads="1"/>
            </p:cNvSpPr>
            <p:nvPr/>
          </p:nvSpPr>
          <p:spPr bwMode="auto">
            <a:xfrm>
              <a:off x="3315" y="456"/>
              <a:ext cx="344" cy="198"/>
            </a:xfrm>
            <a:prstGeom prst="rect">
              <a:avLst/>
            </a:prstGeom>
            <a:solidFill>
              <a:srgbClr val="A3CFF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71466" name="Rectangle 10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06</a:t>
            </a:r>
          </a:p>
        </p:txBody>
      </p:sp>
      <p:sp>
        <p:nvSpPr>
          <p:cNvPr id="271467" name="Text Box 10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26-29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1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1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1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1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1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1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71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4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15" name="AutoShape 3"/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3021013" y="866775"/>
            <a:ext cx="14954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800">
                <a:solidFill>
                  <a:schemeClr val="accent2"/>
                </a:solidFill>
                <a:latin typeface="Times" charset="0"/>
              </a:rPr>
              <a:t>   MUSA</a:t>
            </a:r>
          </a:p>
        </p:txBody>
      </p:sp>
      <p:sp>
        <p:nvSpPr>
          <p:cNvPr id="90118" name="Line 6"/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19" name="Line 7"/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0" name="Line 8"/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1" name="Line 9"/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2" name="Line 10"/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3" name="Line 11"/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4" name="Rectangle 12"/>
          <p:cNvSpPr>
            <a:spLocks noChangeArrowheads="1"/>
          </p:cNvSpPr>
          <p:nvPr/>
        </p:nvSpPr>
        <p:spPr bwMode="auto">
          <a:xfrm>
            <a:off x="3630613" y="1616075"/>
            <a:ext cx="176053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800">
                <a:solidFill>
                  <a:schemeClr val="bg2"/>
                </a:solidFill>
                <a:latin typeface="Times" charset="0"/>
              </a:rPr>
              <a:t>KUTOKA</a:t>
            </a:r>
          </a:p>
        </p:txBody>
      </p:sp>
      <p:sp>
        <p:nvSpPr>
          <p:cNvPr id="90125" name="Rectangle 13"/>
          <p:cNvSpPr>
            <a:spLocks noChangeArrowheads="1"/>
          </p:cNvSpPr>
          <p:nvPr/>
        </p:nvSpPr>
        <p:spPr bwMode="auto">
          <a:xfrm>
            <a:off x="3897313" y="2073275"/>
            <a:ext cx="116998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800">
                <a:solidFill>
                  <a:schemeClr val="accent2"/>
                </a:solidFill>
                <a:latin typeface="Times" charset="0"/>
              </a:rPr>
              <a:t>SINAI</a:t>
            </a:r>
          </a:p>
        </p:txBody>
      </p:sp>
      <p:sp>
        <p:nvSpPr>
          <p:cNvPr id="90127" name="Rectangle 15"/>
          <p:cNvSpPr>
            <a:spLocks noChangeArrowheads="1"/>
          </p:cNvSpPr>
          <p:nvPr/>
        </p:nvSpPr>
        <p:spPr bwMode="auto">
          <a:xfrm>
            <a:off x="4773613" y="963613"/>
            <a:ext cx="1457325" cy="3635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800">
                <a:solidFill>
                  <a:schemeClr val="tx2"/>
                </a:solidFill>
                <a:latin typeface="Times" charset="0"/>
              </a:rPr>
              <a:t>ca. 1500 B.C.</a:t>
            </a:r>
          </a:p>
        </p:txBody>
      </p:sp>
      <p:sp>
        <p:nvSpPr>
          <p:cNvPr id="90129" name="Rectangle 17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30" name="Rectangle 18"/>
          <p:cNvSpPr>
            <a:spLocks noChangeArrowheads="1"/>
          </p:cNvSpPr>
          <p:nvPr/>
        </p:nvSpPr>
        <p:spPr bwMode="auto">
          <a:xfrm>
            <a:off x="758825" y="2482850"/>
            <a:ext cx="1987550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4000" b="0">
                <a:solidFill>
                  <a:schemeClr val="tx2"/>
                </a:solidFill>
                <a:latin typeface="Times" charset="0"/>
              </a:rPr>
              <a:t>IY</a:t>
            </a:r>
            <a:r>
              <a:rPr lang="en-US" sz="8000" b="0">
                <a:solidFill>
                  <a:srgbClr val="00FF00"/>
                </a:solidFill>
                <a:latin typeface="Times" charset="0"/>
              </a:rPr>
              <a:t>M</a:t>
            </a:r>
            <a:r>
              <a:rPr lang="en-US" sz="4000" b="0">
                <a:solidFill>
                  <a:schemeClr val="tx2"/>
                </a:solidFill>
                <a:latin typeface="Times" charset="0"/>
              </a:rPr>
              <a:t>Y</a:t>
            </a:r>
          </a:p>
        </p:txBody>
      </p:sp>
      <p:sp>
        <p:nvSpPr>
          <p:cNvPr id="90132" name="Rectangle 20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8800" b="0">
                <a:solidFill>
                  <a:schemeClr val="tx2"/>
                </a:solidFill>
                <a:latin typeface="Times" charset="0"/>
              </a:rPr>
              <a:t>7</a:t>
            </a:r>
          </a:p>
        </p:txBody>
      </p:sp>
      <p:sp>
        <p:nvSpPr>
          <p:cNvPr id="90133" name="Line 21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55" name="Text Box 43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90156" name="Text Box 44"/>
          <p:cNvSpPr txBox="1">
            <a:spLocks noChangeArrowheads="1"/>
          </p:cNvSpPr>
          <p:nvPr/>
        </p:nvSpPr>
        <p:spPr bwMode="auto">
          <a:xfrm>
            <a:off x="1762125" y="25400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400">
                <a:solidFill>
                  <a:schemeClr val="tx1"/>
                </a:solidFill>
              </a:rPr>
              <a:t>kU. 19</a:t>
            </a:r>
            <a:endParaRPr lang="en-US" sz="800" u="sng">
              <a:solidFill>
                <a:srgbClr val="000000"/>
              </a:solidFill>
              <a:latin typeface="Geneva" charset="0"/>
            </a:endParaRPr>
          </a:p>
        </p:txBody>
      </p:sp>
      <p:pic>
        <p:nvPicPr>
          <p:cNvPr id="90159" name="Picture 47" descr=" Picture 5                                                      00000002 MAGNUM                        B64EDBC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3" t="39844" r="56836" b="20052"/>
          <a:stretch>
            <a:fillRect/>
          </a:stretch>
        </p:blipFill>
        <p:spPr bwMode="auto">
          <a:xfrm>
            <a:off x="2143125" y="2759075"/>
            <a:ext cx="2713038" cy="357028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60" name="Rectangle 48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61" name="Rectangle 49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90162" name="AutoShape 50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63" name="Rectangle 51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64" name="AutoShape 52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65" name="Line 53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66" name="Line 54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67" name="Line 55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68" name="Line 56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69" name="Line 57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70" name="Rectangle 58"/>
          <p:cNvSpPr>
            <a:spLocks noChangeArrowheads="1"/>
          </p:cNvSpPr>
          <p:nvPr/>
        </p:nvSpPr>
        <p:spPr bwMode="auto">
          <a:xfrm>
            <a:off x="8007350" y="3429000"/>
            <a:ext cx="517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Chicago" charset="0"/>
              </a:rPr>
              <a:t>MUSA</a:t>
            </a:r>
          </a:p>
        </p:txBody>
      </p:sp>
      <p:sp>
        <p:nvSpPr>
          <p:cNvPr id="90171" name="Rectangle 59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Sinai</a:t>
            </a:r>
          </a:p>
        </p:txBody>
      </p:sp>
      <p:sp>
        <p:nvSpPr>
          <p:cNvPr id="90172" name="Line 60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73" name="Rectangle 61"/>
          <p:cNvSpPr>
            <a:spLocks noChangeArrowheads="1"/>
          </p:cNvSpPr>
          <p:nvPr/>
        </p:nvSpPr>
        <p:spPr bwMode="auto">
          <a:xfrm>
            <a:off x="8120063" y="3670300"/>
            <a:ext cx="7334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KUTOKAs</a:t>
            </a:r>
          </a:p>
        </p:txBody>
      </p:sp>
      <p:sp>
        <p:nvSpPr>
          <p:cNvPr id="90174" name="Text Box 62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90178" name="Rectangle 6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07</a:t>
            </a:r>
          </a:p>
        </p:txBody>
      </p:sp>
      <p:sp>
        <p:nvSpPr>
          <p:cNvPr id="90179" name="Text Box 6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26-29</a:t>
            </a:r>
          </a:p>
        </p:txBody>
      </p:sp>
      <p:grpSp>
        <p:nvGrpSpPr>
          <p:cNvPr id="90180" name="Group 68"/>
          <p:cNvGrpSpPr>
            <a:grpSpLocks/>
          </p:cNvGrpSpPr>
          <p:nvPr/>
        </p:nvGrpSpPr>
        <p:grpSpPr bwMode="auto">
          <a:xfrm>
            <a:off x="5951538" y="3552825"/>
            <a:ext cx="1262062" cy="1347788"/>
            <a:chOff x="1084" y="711"/>
            <a:chExt cx="2950" cy="2769"/>
          </a:xfrm>
        </p:grpSpPr>
        <p:grpSp>
          <p:nvGrpSpPr>
            <p:cNvPr id="90181" name="Group 69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90182" name="Group 70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90183" name="Freeform 71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0184" name="Freeform 72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90185" name="Picture 73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E844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90186" name="Freeform 74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87" name="Freeform 75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88" name="Freeform 76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89" name="Freeform 77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90" name="Freeform 78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0192" name="Text Box 80"/>
          <p:cNvSpPr txBox="1">
            <a:spLocks noChangeArrowheads="1"/>
          </p:cNvSpPr>
          <p:nvPr/>
        </p:nvSpPr>
        <p:spPr bwMode="auto">
          <a:xfrm>
            <a:off x="8572500" y="640715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0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25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ChangeArrowheads="1"/>
          </p:cNvSpPr>
          <p:nvPr/>
        </p:nvSpPr>
        <p:spPr bwMode="auto">
          <a:xfrm>
            <a:off x="4117975" y="2849563"/>
            <a:ext cx="9953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5427" name="Text Box 35"/>
          <p:cNvSpPr txBox="1">
            <a:spLocks noChangeArrowheads="1"/>
          </p:cNvSpPr>
          <p:nvPr/>
        </p:nvSpPr>
        <p:spPr bwMode="auto">
          <a:xfrm>
            <a:off x="1760538" y="25400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400">
                <a:solidFill>
                  <a:schemeClr val="tx1"/>
                </a:solidFill>
              </a:rPr>
              <a:t>KU. 19:2</a:t>
            </a:r>
            <a:endParaRPr lang="en-US" sz="800" u="sng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315443" name="Text Box 51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15447" name="Rectangle 5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08</a:t>
            </a:r>
          </a:p>
        </p:txBody>
      </p:sp>
      <p:sp>
        <p:nvSpPr>
          <p:cNvPr id="315453" name="Text Box 6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26-29</a:t>
            </a:r>
          </a:p>
        </p:txBody>
      </p:sp>
      <p:pic>
        <p:nvPicPr>
          <p:cNvPr id="315454" name="Picture 62" descr="E:\Todd Sites\6 Egypt\Egypt new sr\Jebel Musa\Elijah's Spring from above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8" y="708025"/>
            <a:ext cx="2365375" cy="17748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8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315455" name="Picture 63" descr="E:\Todd Sites\6 Egypt\Egypt new sr\Jebel Musa\Elijah's Hollow from above.jpg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88" y="3692525"/>
            <a:ext cx="3263900" cy="24479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8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315456" name="Picture 64" descr="E:\Todd Sites\6 Egypt\Egypt new sr\Jebel Musa\Sunrise from Jebel Musa3.jpg"/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3652838"/>
            <a:ext cx="2746375" cy="20605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8"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315397" name="Rectangle 5"/>
          <p:cNvSpPr>
            <a:spLocks noChangeArrowheads="1"/>
          </p:cNvSpPr>
          <p:nvPr/>
        </p:nvSpPr>
        <p:spPr bwMode="auto">
          <a:xfrm>
            <a:off x="0" y="5530850"/>
            <a:ext cx="9144000" cy="7937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2800">
                <a:solidFill>
                  <a:schemeClr val="tx2"/>
                </a:solidFill>
              </a:rPr>
              <a:t>Mlima. Sinai:</a:t>
            </a:r>
          </a:p>
          <a:p>
            <a:pPr>
              <a:lnSpc>
                <a:spcPct val="65000"/>
              </a:lnSpc>
              <a:spcBef>
                <a:spcPct val="0"/>
              </a:spcBef>
            </a:pPr>
            <a:r>
              <a:rPr lang="en-US" sz="2800">
                <a:solidFill>
                  <a:schemeClr val="tx2"/>
                </a:solidFill>
              </a:rPr>
              <a:t>panapotambuliwa kwa kupokea kwa sheria</a:t>
            </a:r>
          </a:p>
        </p:txBody>
      </p:sp>
      <p:pic>
        <p:nvPicPr>
          <p:cNvPr id="315459" name="Picture 67" descr="E:\Todd Sites\6 Egypt\Egypt new sr\Jebel Musa\Jebel Musa Steps of Repentance.jpg"/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563" y="265113"/>
            <a:ext cx="3667125" cy="27511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8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315458" name="Picture 66" descr="E:\Todd Sites\6 Egypt\Egypt new sr\Jebel Musa\Sinai view2.jpg"/>
          <p:cNvPicPr preferRelativeResize="0"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513" y="1331913"/>
            <a:ext cx="3881437" cy="29114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8"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315428" name="Rectangle 36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5429" name="Rectangle 37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315430" name="AutoShape 38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5431" name="Rectangle 39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5432" name="AutoShape 40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5433" name="Line 41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5434" name="Line 42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5435" name="Line 43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5436" name="Line 44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5437" name="Line 45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5438" name="Rectangle 46"/>
          <p:cNvSpPr>
            <a:spLocks noChangeArrowheads="1"/>
          </p:cNvSpPr>
          <p:nvPr/>
        </p:nvSpPr>
        <p:spPr bwMode="auto">
          <a:xfrm>
            <a:off x="8007350" y="3429000"/>
            <a:ext cx="517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Chicago" charset="0"/>
              </a:rPr>
              <a:t>MUSA</a:t>
            </a:r>
          </a:p>
        </p:txBody>
      </p:sp>
      <p:sp>
        <p:nvSpPr>
          <p:cNvPr id="315439" name="Rectangle 47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Sinai</a:t>
            </a:r>
          </a:p>
        </p:txBody>
      </p:sp>
      <p:sp>
        <p:nvSpPr>
          <p:cNvPr id="315441" name="Line 49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5442" name="Rectangle 50"/>
          <p:cNvSpPr>
            <a:spLocks noChangeArrowheads="1"/>
          </p:cNvSpPr>
          <p:nvPr/>
        </p:nvSpPr>
        <p:spPr bwMode="auto">
          <a:xfrm>
            <a:off x="8120063" y="3670300"/>
            <a:ext cx="6699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KUTOKA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5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15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15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15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15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454" grpId="0" animBg="1" autoUpdateAnimBg="0"/>
      <p:bldP spid="315455" grpId="0" animBg="1" autoUpdateAnimBg="0"/>
      <p:bldP spid="315456" grpId="0" animBg="1" autoUpdateAnimBg="0"/>
      <p:bldP spid="315459" grpId="0" animBg="1" autoUpdateAnimBg="0"/>
      <p:bldP spid="315458" grpId="0" animBg="1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Elijah's Spring from above.jp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121701 Nabatean Negev\sr\Machtesh Gadol looking south, tb n121701.jp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df\Negev\sr\Machtesh Ramon from north2, df 111001.jp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df\Wilderness of Judah\sr\Solomon's Pillars, df 101101.jp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SR Slides\Negev\Nahal Zin rugged mountains, 72-5tb.jp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ericho\Jericho sr\Jericho view from Mount of Temptation, 80-06tb sr.jp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ericho\Jericho sr\Jericho looking east with tell in foreground, 44-35tb sr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Elijah's Hollow from above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Sunrise from Jebel Musa3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Jebel Musa Steps of Repentance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Sinai view2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600 Detroit trip\sr\Nahal Zin, tb n062400 sr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3 Judah\Machtesh Qatan\sr\Machtesh Qatan from east2, tb n112500 sr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121701 Nabatean Negev\sr\Machtesh Gadol looking southeast, tb n121701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600 Detroit trip\sr\Nahal Zin from above, tb n062400 sr.jpg"/>
</p:tagLst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71842" dir="2700000" algn="ctr" rotWithShape="0">
            <a:schemeClr val="bg2"/>
          </a:outerShdw>
        </a:effectLst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6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>
            <a:ln>
              <a:noFill/>
            </a:ln>
            <a:solidFill>
              <a:srgbClr val="DFED5D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71842" dir="2700000" algn="ctr" rotWithShape="0">
            <a:schemeClr val="bg2"/>
          </a:outerShdw>
        </a:effectLst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6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>
            <a:ln>
              <a:noFill/>
            </a:ln>
            <a:solidFill>
              <a:srgbClr val="DFED5D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107763" dir="2700000" algn="ctr" rotWithShape="0">
            <a:schemeClr val="bg2"/>
          </a:outerShdw>
        </a:effectLst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0487" tIns="44450" rIns="90487" bIns="4445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4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107763" dir="2700000" algn="ctr" rotWithShape="0">
            <a:schemeClr val="bg2"/>
          </a:outerShdw>
        </a:effectLst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0487" tIns="44450" rIns="90487" bIns="4445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4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983</TotalTime>
  <Pages>52</Pages>
  <Words>2342</Words>
  <Application>Microsoft Macintosh PowerPoint</Application>
  <PresentationFormat>On-screen Show (4:3)</PresentationFormat>
  <Paragraphs>1018</Paragraphs>
  <Slides>53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6" baseType="lpstr">
      <vt:lpstr>Times</vt:lpstr>
      <vt:lpstr>Monotype Sorts</vt:lpstr>
      <vt:lpstr>Arial</vt:lpstr>
      <vt:lpstr>Comic Sans MS</vt:lpstr>
      <vt:lpstr>Helvetica</vt:lpstr>
      <vt:lpstr>Geneva</vt:lpstr>
      <vt:lpstr>Chicago</vt:lpstr>
      <vt:lpstr>Kosher-Normal</vt:lpstr>
      <vt:lpstr>Times New Roman</vt:lpstr>
      <vt:lpstr>untitled 3</vt:lpstr>
      <vt:lpstr>untitled 1</vt:lpstr>
      <vt:lpstr>Orbit</vt:lpstr>
      <vt:lpstr>Adobe Photoshop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Biblia Kwa Ujumla link at BibleStudyDownloads.org</vt:lpstr>
      <vt:lpstr>PowerPoint Presentation</vt:lpstr>
    </vt:vector>
  </TitlesOfParts>
  <Company>n.a.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slide show seminar presentation</dc:subject>
  <dc:creator>John Fryman</dc:creator>
  <cp:keywords/>
  <dc:description/>
  <cp:lastModifiedBy>Rick Griffith</cp:lastModifiedBy>
  <cp:revision>33</cp:revision>
  <cp:lastPrinted>2003-05-21T18:09:48Z</cp:lastPrinted>
  <dcterms:created xsi:type="dcterms:W3CDTF">2003-07-10T16:24:15Z</dcterms:created>
  <dcterms:modified xsi:type="dcterms:W3CDTF">2016-06-20T04:11:12Z</dcterms:modified>
</cp:coreProperties>
</file>