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5.xml" ContentType="application/vnd.openxmlformats-officedocument.presentationml.tags+xml"/>
  <Override PartName="/ppt/notesSlides/notesSlide4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19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327" r:id="rId3"/>
    <p:sldId id="326" r:id="rId4"/>
    <p:sldId id="747" r:id="rId5"/>
    <p:sldId id="777" r:id="rId6"/>
    <p:sldId id="756" r:id="rId7"/>
    <p:sldId id="505" r:id="rId8"/>
    <p:sldId id="339" r:id="rId9"/>
    <p:sldId id="543" r:id="rId10"/>
    <p:sldId id="547" r:id="rId11"/>
    <p:sldId id="788" r:id="rId12"/>
    <p:sldId id="338" r:id="rId13"/>
    <p:sldId id="786" r:id="rId14"/>
    <p:sldId id="787" r:id="rId15"/>
    <p:sldId id="504" r:id="rId16"/>
    <p:sldId id="342" r:id="rId17"/>
    <p:sldId id="488" r:id="rId18"/>
    <p:sldId id="776" r:id="rId19"/>
    <p:sldId id="464" r:id="rId20"/>
    <p:sldId id="480" r:id="rId21"/>
    <p:sldId id="790" r:id="rId22"/>
    <p:sldId id="789" r:id="rId23"/>
    <p:sldId id="711" r:id="rId24"/>
    <p:sldId id="753" r:id="rId25"/>
    <p:sldId id="465" r:id="rId26"/>
    <p:sldId id="771" r:id="rId27"/>
    <p:sldId id="769" r:id="rId28"/>
    <p:sldId id="773" r:id="rId29"/>
    <p:sldId id="346" r:id="rId30"/>
    <p:sldId id="578" r:id="rId31"/>
    <p:sldId id="775" r:id="rId32"/>
    <p:sldId id="762" r:id="rId33"/>
    <p:sldId id="350" r:id="rId34"/>
    <p:sldId id="351" r:id="rId35"/>
    <p:sldId id="353" r:id="rId36"/>
    <p:sldId id="352" r:id="rId37"/>
    <p:sldId id="354" r:id="rId38"/>
    <p:sldId id="506" r:id="rId39"/>
    <p:sldId id="623" r:id="rId40"/>
    <p:sldId id="633" r:id="rId41"/>
    <p:sldId id="356" r:id="rId42"/>
    <p:sldId id="357" r:id="rId43"/>
    <p:sldId id="774" r:id="rId44"/>
    <p:sldId id="359" r:id="rId45"/>
    <p:sldId id="585" r:id="rId46"/>
    <p:sldId id="361" r:id="rId47"/>
    <p:sldId id="360" r:id="rId48"/>
    <p:sldId id="715" r:id="rId49"/>
    <p:sldId id="781" r:id="rId50"/>
    <p:sldId id="714" r:id="rId51"/>
    <p:sldId id="763" r:id="rId52"/>
    <p:sldId id="758" r:id="rId53"/>
    <p:sldId id="792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rgbClr val="00DFCA"/>
        </a:solidFill>
        <a:latin typeface="Capital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66FF33"/>
    <a:srgbClr val="051C87"/>
    <a:srgbClr val="021C83"/>
    <a:srgbClr val="00145C"/>
    <a:srgbClr val="0000FF"/>
    <a:srgbClr val="FF0000"/>
    <a:srgbClr val="11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-1488" y="-112"/>
      </p:cViewPr>
      <p:guideLst>
        <p:guide orient="horz" pos="3939"/>
        <p:guide orient="horz" pos="4223"/>
        <p:guide orient="horz" pos="276"/>
        <p:guide pos="311"/>
        <p:guide pos="5512"/>
        <p:guide pos="50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68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4A48455-E47A-974B-B9BA-93E22479EF26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96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8096154-FEB5-014B-947D-AF66A02F19AD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26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819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97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017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355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489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5916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971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222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2259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3431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11241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331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77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975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559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3533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6497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13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114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612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29065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06796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3528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grpSp>
          <p:nvGrpSpPr>
            <p:cNvPr id="1032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46088" y="6535738"/>
            <a:ext cx="9858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62850" y="65325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9.6.03c.</a:t>
            </a:r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517525" y="44450"/>
            <a:ext cx="854075" cy="170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s-ES" sz="10600" b="0">
                <a:solidFill>
                  <a:srgbClr val="FFFF00"/>
                </a:solidFill>
                <a:latin typeface="Times" charset="0"/>
              </a:rPr>
              <a:t>7</a:t>
            </a:r>
            <a:endParaRPr lang="es-ES" sz="2800" b="0">
              <a:latin typeface="Matura MT Script Capitals" charset="0"/>
            </a:endParaRPr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flipV="1">
            <a:off x="792163" y="966788"/>
            <a:ext cx="39687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4845473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3" Type="http://schemas.openxmlformats.org/officeDocument/2006/relationships/image" Target="../media/image18.jpe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6" Type="http://schemas.openxmlformats.org/officeDocument/2006/relationships/image" Target="../media/image21.jpeg"/><Relationship Id="rId17" Type="http://schemas.openxmlformats.org/officeDocument/2006/relationships/image" Target="../media/image22.jpeg"/><Relationship Id="rId18" Type="http://schemas.openxmlformats.org/officeDocument/2006/relationships/image" Target="../media/image23.jpeg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tags" Target="../tags/tag12.xml"/><Relationship Id="rId8" Type="http://schemas.openxmlformats.org/officeDocument/2006/relationships/tags" Target="../tags/tag13.xml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35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3.xml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41.jpe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hyperlink" Target="file://localhost/Macintosh%20HD/Desktop%20Folder/TBB%20BIG%20SHOW%207.0/7.0.03C-3%20SOC%2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7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8.xml"/><Relationship Id="rId8" Type="http://schemas.openxmlformats.org/officeDocument/2006/relationships/image" Target="../media/image3.jpeg"/><Relationship Id="rId9" Type="http://schemas.openxmlformats.org/officeDocument/2006/relationships/image" Target="../media/image4.jpeg"/><Relationship Id="rId10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0"/>
          <p:cNvSpPr>
            <a:spLocks noChangeArrowheads="1"/>
          </p:cNvSpPr>
          <p:nvPr/>
        </p:nvSpPr>
        <p:spPr bwMode="auto">
          <a:xfrm>
            <a:off x="0" y="0"/>
            <a:ext cx="1843088" cy="1852613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>
                <a:solidFill>
                  <a:srgbClr val="FAFD00"/>
                </a:solidFill>
                <a:latin typeface="Times" charset="0"/>
              </a:rPr>
              <a:t>Fecha aproximada:</a:t>
            </a: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      Abraham-José	  	2000 a.C.</a:t>
            </a:r>
            <a:endParaRPr lang="en-US" sz="3600">
              <a:solidFill>
                <a:schemeClr val="hlink"/>
              </a:solidFill>
              <a:latin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chemeClr val="hlink"/>
                </a:solidFill>
                <a:latin typeface="Times" charset="0"/>
              </a:rPr>
              <a:t>      Moisés-Josué	  	1500 a.C.</a:t>
            </a:r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325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38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22256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>
                <a:solidFill>
                  <a:srgbClr val="FAFD00"/>
                </a:solidFill>
                <a:latin typeface="Times" charset="0"/>
                <a:cs typeface="Times" charset="0"/>
              </a:rPr>
              <a:t>La ley (Tora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Times" charset="0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latin typeface="Times" charset="0"/>
                <a:cs typeface="Times" charset="0"/>
              </a:rPr>
              <a:t>Una educación piadosa en tres partes:</a:t>
            </a:r>
            <a:r>
              <a:rPr lang="en-US" sz="2400">
                <a:latin typeface="Times" charset="0"/>
                <a:cs typeface="Times" charset="0"/>
              </a:rPr>
              <a:t> </a:t>
            </a:r>
            <a:endParaRPr lang="en-US" sz="280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41381" name="Text Box 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25-31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41398" name="Rectangle 22"/>
          <p:cNvSpPr>
            <a:spLocks noChangeArrowheads="1"/>
          </p:cNvSpPr>
          <p:nvPr/>
        </p:nvSpPr>
        <p:spPr bwMode="auto">
          <a:xfrm>
            <a:off x="8093075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32670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>
                <a:solidFill>
                  <a:srgbClr val="FAFD00"/>
                </a:solidFill>
                <a:latin typeface="Times" charset="0"/>
                <a:cs typeface="Times" charset="0"/>
              </a:rPr>
              <a:t>La ley (Tora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Times" charset="0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latin typeface="Times" charset="0"/>
                <a:cs typeface="Times" charset="0"/>
              </a:rPr>
              <a:t>Una educación piadosa en tres partes:</a:t>
            </a:r>
            <a:r>
              <a:rPr lang="en-US" sz="2400">
                <a:latin typeface="Times" charset="0"/>
                <a:cs typeface="Times" charset="0"/>
              </a:rPr>
              <a:t> </a:t>
            </a:r>
            <a:endParaRPr lang="en-US" sz="280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Moral: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Los Diez Mandamientos, la base para 	nuestro sistema jurídico actual</a:t>
            </a:r>
            <a:r>
              <a:rPr lang="en-US" sz="2400">
                <a:solidFill>
                  <a:schemeClr val="hlink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25-31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5846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Rectangle 2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5848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Rectangle 36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35857" name="Rectangle 3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35858" name="Rectangle 3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35859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Rectangle 41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35861" name="Text Box 4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466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35863" name="Text Box 4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8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3084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>
                <a:solidFill>
                  <a:srgbClr val="FAFD00"/>
                </a:solidFill>
                <a:latin typeface="Times" charset="0"/>
                <a:cs typeface="Times" charset="0"/>
              </a:rPr>
              <a:t>La ley (Tora</a:t>
            </a:r>
            <a:r>
              <a:rPr lang="en-US" sz="4400">
                <a:solidFill>
                  <a:srgbClr val="FAFD00"/>
                </a:solidFill>
                <a:latin typeface="Times" charset="0"/>
                <a:cs typeface="Times" charset="0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latin typeface="Times" charset="0"/>
                <a:cs typeface="Times" charset="0"/>
              </a:rPr>
              <a:t>Una educación piadosa en tres partes:</a:t>
            </a:r>
            <a:r>
              <a:rPr lang="en-US" sz="2400">
                <a:latin typeface="Times" charset="0"/>
                <a:cs typeface="Times" charset="0"/>
              </a:rPr>
              <a:t> </a:t>
            </a:r>
            <a:endParaRPr lang="en-US" sz="280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Moral: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Los Diez Mandamientos, la base para 	nuestro sistema jurídico actual</a:t>
            </a:r>
            <a:r>
              <a:rPr lang="en-US" sz="2400">
                <a:solidFill>
                  <a:schemeClr val="hlink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Civil: </a:t>
            </a:r>
            <a:r>
              <a:rPr lang="en-US" sz="2400">
                <a:solidFill>
                  <a:schemeClr val="hlink"/>
                </a:solidFill>
                <a:latin typeface="Times" charset="0"/>
                <a:cs typeface="Times" charset="0"/>
              </a:rPr>
              <a:t>Cómo deben convivir las personas en la 	nueva estructura social</a:t>
            </a:r>
            <a:r>
              <a:rPr lang="en-US" sz="2400">
                <a:solidFill>
                  <a:schemeClr val="hlink"/>
                </a:solidFill>
                <a:latin typeface="Times" charset="0"/>
                <a:ea typeface="Times" charset="0"/>
                <a:cs typeface="Times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hlink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25-31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37302" name="Rectangle 22"/>
          <p:cNvSpPr>
            <a:spLocks noChangeArrowheads="1"/>
          </p:cNvSpPr>
          <p:nvPr/>
        </p:nvSpPr>
        <p:spPr bwMode="auto">
          <a:xfrm>
            <a:off x="8093075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33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6926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0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La ley (Tora</a:t>
            </a:r>
            <a:r>
              <a:rPr lang="en-US" sz="44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)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>
                <a:latin typeface="Times" pitchFamily="1" charset="0"/>
                <a:ea typeface="Times" pitchFamily="1" charset="0"/>
                <a:cs typeface="Times" pitchFamily="1" charset="0"/>
              </a:rPr>
              <a:t>Una educación piadosa en tres partes:</a:t>
            </a:r>
            <a:r>
              <a:rPr lang="en-US" sz="2400">
                <a:latin typeface="Times" pitchFamily="1" charset="0"/>
                <a:ea typeface="Times" pitchFamily="1" charset="0"/>
                <a:cs typeface="Times" pitchFamily="1" charset="0"/>
              </a:rPr>
              <a:t> </a:t>
            </a:r>
            <a:endParaRPr lang="en-US" sz="2800">
              <a:latin typeface="Times" pitchFamily="1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2400">
              <a:solidFill>
                <a:schemeClr val="hlink"/>
              </a:solidFill>
              <a:latin typeface="Times" pitchFamily="1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Moral: </a:t>
            </a:r>
            <a:r>
              <a:rPr lang="en-US" sz="2400">
                <a:solidFill>
                  <a:schemeClr val="hlink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Los Diez Mandamientos, la base para 	nuestro sistema jurídico actual</a:t>
            </a:r>
            <a:r>
              <a:rPr lang="en-US" sz="2400">
                <a:solidFill>
                  <a:schemeClr val="hlink"/>
                </a:solidFill>
                <a:latin typeface="Times" pitchFamily="1" charset="0"/>
                <a:ea typeface="+mn-ea"/>
                <a:cs typeface="+mn-cs"/>
              </a:rPr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>
              <a:solidFill>
                <a:schemeClr val="hlink"/>
              </a:solidFill>
              <a:latin typeface="Times" pitchFamily="1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Civil: </a:t>
            </a:r>
            <a:r>
              <a:rPr lang="en-US" sz="2400">
                <a:solidFill>
                  <a:schemeClr val="hlink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Cómo deben convivir las personas en la 	nueva estructura social</a:t>
            </a:r>
            <a:r>
              <a:rPr lang="en-US" sz="2400">
                <a:solidFill>
                  <a:schemeClr val="hlink"/>
                </a:solidFill>
                <a:latin typeface="Times" pitchFamily="1" charset="0"/>
                <a:ea typeface="+mn-ea"/>
                <a:cs typeface="+mn-cs"/>
              </a:rPr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>
              <a:solidFill>
                <a:schemeClr val="hlink"/>
              </a:solidFill>
              <a:latin typeface="Times" pitchFamily="1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Ceremonial: </a:t>
            </a:r>
            <a:r>
              <a:rPr lang="en-US" sz="2400">
                <a:solidFill>
                  <a:schemeClr val="hlink"/>
                </a:solidFill>
                <a:latin typeface="Times" pitchFamily="1" charset="0"/>
                <a:ea typeface="+mn-ea"/>
                <a:cs typeface="+mn-cs"/>
              </a:rPr>
              <a:t>Cómo adorar a Dios en la nueva 	estructura social.</a:t>
            </a:r>
          </a:p>
        </p:txBody>
      </p:sp>
      <p:sp>
        <p:nvSpPr>
          <p:cNvPr id="739333" name="Text Box 5"/>
          <p:cNvSpPr txBox="1">
            <a:spLocks noChangeArrowheads="1"/>
          </p:cNvSpPr>
          <p:nvPr/>
        </p:nvSpPr>
        <p:spPr bwMode="auto">
          <a:xfrm>
            <a:off x="1770063" y="1587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25-31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AutoShape 1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39350" name="Rectangle 22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2"/>
          <p:cNvSpPr>
            <a:spLocks noChangeArrowheads="1"/>
          </p:cNvSpPr>
          <p:nvPr/>
        </p:nvSpPr>
        <p:spPr bwMode="auto">
          <a:xfrm>
            <a:off x="0" y="0"/>
            <a:ext cx="18208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423" name="Rectangle 111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199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4199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4199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693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693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4200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6933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6933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6933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42013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41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42015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6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44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269345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69346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6934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6934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022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6935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69352" name="AutoShape 40"/>
          <p:cNvSpPr>
            <a:spLocks noChangeArrowheads="1"/>
          </p:cNvSpPr>
          <p:nvPr/>
        </p:nvSpPr>
        <p:spPr bwMode="auto">
          <a:xfrm rot="7507952">
            <a:off x="2824163" y="3381375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026" name="Oval 4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Oval 4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8" name="Oval 46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9" name="Oval 4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0" name="Oval 4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1" name="Oval 49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362" name="Rectangle 5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69384" name="Text Box 72"/>
          <p:cNvSpPr txBox="1">
            <a:spLocks noChangeArrowheads="1"/>
          </p:cNvSpPr>
          <p:nvPr/>
        </p:nvSpPr>
        <p:spPr bwMode="auto">
          <a:xfrm>
            <a:off x="1765300" y="47625"/>
            <a:ext cx="27225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 20:13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2034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69410" name="Rectangle 9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42036" name="Text Box 99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037" name="Text Box 10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pic>
        <p:nvPicPr>
          <p:cNvPr id="269418" name="Picture 1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617538"/>
            <a:ext cx="6229350" cy="4103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9353" name="Oval 41"/>
          <p:cNvSpPr>
            <a:spLocks noChangeArrowheads="1"/>
          </p:cNvSpPr>
          <p:nvPr/>
        </p:nvSpPr>
        <p:spPr bwMode="auto">
          <a:xfrm>
            <a:off x="2609850" y="4152900"/>
            <a:ext cx="1492250" cy="1641475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69354" name="Rectangle 42"/>
          <p:cNvSpPr>
            <a:spLocks noChangeArrowheads="1"/>
          </p:cNvSpPr>
          <p:nvPr/>
        </p:nvSpPr>
        <p:spPr bwMode="auto">
          <a:xfrm>
            <a:off x="3157538" y="4451350"/>
            <a:ext cx="8874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42041" name="Oval 4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9419" name="Text Box 107"/>
          <p:cNvSpPr txBox="1">
            <a:spLocks noChangeArrowheads="1"/>
          </p:cNvSpPr>
          <p:nvPr/>
        </p:nvSpPr>
        <p:spPr bwMode="auto">
          <a:xfrm>
            <a:off x="1325563" y="3144838"/>
            <a:ext cx="602932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El oasis en Cades-</a:t>
            </a:r>
            <a:r>
              <a:rPr lang="en-US" sz="3200" dirty="0" err="1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Barnea</a:t>
            </a:r>
            <a:r>
              <a:rPr lang="en-US" sz="3200" dirty="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 en el </a:t>
            </a:r>
            <a:r>
              <a:rPr lang="en-US" sz="3200" dirty="0" err="1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Egipto</a:t>
            </a:r>
            <a:r>
              <a:rPr lang="en-US" sz="3200" dirty="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moderno</a:t>
            </a:r>
            <a:endParaRPr lang="en-US" sz="3200" dirty="0">
              <a:solidFill>
                <a:schemeClr val="tx1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2043" name="Rectangle 108"/>
          <p:cNvSpPr>
            <a:spLocks noChangeArrowheads="1"/>
          </p:cNvSpPr>
          <p:nvPr/>
        </p:nvSpPr>
        <p:spPr bwMode="auto">
          <a:xfrm>
            <a:off x="1504950" y="67071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grpSp>
        <p:nvGrpSpPr>
          <p:cNvPr id="42044" name="Group 9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42047" name="Rectangle 73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8" name="Rectangle 74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42049" name="AutoShape 75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0" name="Rectangle 76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1" name="AutoShape 77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2" name="Line 78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3" name="Line 79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4" name="Line 80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5" name="Line 81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6" name="Line 82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7" name="Rectangle 83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42058" name="Rectangle 84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42059" name="Rectangle 85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42060" name="Rectangle 86"/>
            <p:cNvSpPr>
              <a:spLocks noChangeArrowheads="1"/>
            </p:cNvSpPr>
            <p:nvPr/>
          </p:nvSpPr>
          <p:spPr bwMode="auto">
            <a:xfrm>
              <a:off x="4984" y="2644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2061" name="Line 8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2" name="Rectangle 88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  <p:sp>
        <p:nvSpPr>
          <p:cNvPr id="42045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  <p:sp>
        <p:nvSpPr>
          <p:cNvPr id="269422" name="Text Box 110"/>
          <p:cNvSpPr txBox="1">
            <a:spLocks noChangeArrowheads="1"/>
          </p:cNvSpPr>
          <p:nvPr/>
        </p:nvSpPr>
        <p:spPr bwMode="auto">
          <a:xfrm>
            <a:off x="527050" y="6267450"/>
            <a:ext cx="4997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0">
                <a:solidFill>
                  <a:srgbClr val="FFFF00"/>
                </a:solidFill>
                <a:latin typeface="Comic Sans MS" charset="0"/>
              </a:rPr>
              <a:t>Photo: Courtesy Leen Ritmeyer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2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1" grpId="0" animBg="1"/>
      <p:bldP spid="269353" grpId="0" animBg="1"/>
      <p:bldP spid="269419" grpId="0" autoUpdateAnimBg="0"/>
      <p:bldP spid="2694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63938" y="3001963"/>
            <a:ext cx="20272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Cades-Barnea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109913" y="922338"/>
            <a:ext cx="149383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3975100" y="1616075"/>
            <a:ext cx="11493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Éxodo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4064000" y="2073275"/>
            <a:ext cx="9525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Sinaí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3748088" y="2530475"/>
            <a:ext cx="1711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M - C - C </a:t>
            </a: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192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27225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 32:8; Dt 1:19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44052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4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4054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Rectangle 57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44063" name="Rectangle 5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44064" name="Rectangle 5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44065" name="Rectangle 60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44066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7" name="Rectangle 62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44068" name="Text Box 6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44070" name="Text Box 68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93271" name="Oval 87"/>
          <p:cNvSpPr>
            <a:spLocks noChangeArrowheads="1"/>
          </p:cNvSpPr>
          <p:nvPr/>
        </p:nvSpPr>
        <p:spPr bwMode="auto">
          <a:xfrm>
            <a:off x="2946400" y="2895600"/>
            <a:ext cx="3121025" cy="6699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33"/>
          <p:cNvSpPr>
            <a:spLocks noChangeArrowheads="1"/>
          </p:cNvSpPr>
          <p:nvPr/>
        </p:nvSpPr>
        <p:spPr bwMode="auto">
          <a:xfrm rot="1785869">
            <a:off x="4279900" y="2070100"/>
            <a:ext cx="1447800" cy="165100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34"/>
          <p:cNvSpPr>
            <a:spLocks noChangeArrowheads="1"/>
          </p:cNvSpPr>
          <p:nvPr/>
        </p:nvSpPr>
        <p:spPr bwMode="auto">
          <a:xfrm rot="-1804197">
            <a:off x="4013200" y="2019300"/>
            <a:ext cx="1447800" cy="165100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35"/>
          <p:cNvSpPr>
            <a:spLocks noChangeArrowheads="1"/>
          </p:cNvSpPr>
          <p:nvPr/>
        </p:nvSpPr>
        <p:spPr bwMode="auto">
          <a:xfrm rot="8101981">
            <a:off x="1689100" y="2924175"/>
            <a:ext cx="2290763" cy="358775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36"/>
          <p:cNvSpPr>
            <a:spLocks noChangeArrowheads="1"/>
          </p:cNvSpPr>
          <p:nvPr/>
        </p:nvSpPr>
        <p:spPr bwMode="auto">
          <a:xfrm rot="85205">
            <a:off x="5600700" y="2413000"/>
            <a:ext cx="1447800" cy="165100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37"/>
          <p:cNvSpPr>
            <a:spLocks noChangeArrowheads="1"/>
          </p:cNvSpPr>
          <p:nvPr/>
        </p:nvSpPr>
        <p:spPr bwMode="auto">
          <a:xfrm rot="85205">
            <a:off x="2755900" y="2362200"/>
            <a:ext cx="1447800" cy="165100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38"/>
          <p:cNvSpPr>
            <a:spLocks noChangeArrowheads="1"/>
          </p:cNvSpPr>
          <p:nvPr/>
        </p:nvSpPr>
        <p:spPr bwMode="auto">
          <a:xfrm rot="-10688880">
            <a:off x="1935163" y="4903788"/>
            <a:ext cx="5499100" cy="563562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39"/>
          <p:cNvSpPr>
            <a:spLocks noChangeArrowheads="1"/>
          </p:cNvSpPr>
          <p:nvPr/>
        </p:nvSpPr>
        <p:spPr bwMode="auto">
          <a:xfrm rot="3349979">
            <a:off x="5550695" y="3126581"/>
            <a:ext cx="2290762" cy="358775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Nm13</a:t>
            </a: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754188" y="5081588"/>
            <a:ext cx="61912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Comic Sans MS" charset="0"/>
              </a:rPr>
              <a:t> El tabernáculo en el desierto</a:t>
            </a:r>
            <a:endParaRPr lang="en-US" sz="32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46092" name="Rectangle 5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Rectangle 54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6094" name="AutoShape 5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56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AutoShape 5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Line 5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5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6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6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6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Rectangle 63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46103" name="Rectangle 64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46104" name="Rectangle 65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46105" name="Rectangle 66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46106" name="Line 6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Rectangle 68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46108" name="Text Box 6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6109" name="Text Box 72"/>
          <p:cNvSpPr txBox="1">
            <a:spLocks noChangeArrowheads="1"/>
          </p:cNvSpPr>
          <p:nvPr/>
        </p:nvSpPr>
        <p:spPr bwMode="auto">
          <a:xfrm>
            <a:off x="865505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46111" name="Text Box 7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46112" name="Line 75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3" name="Line 76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Line 78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Line 79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Line 80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Line 81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Line 82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577975" y="1811338"/>
            <a:ext cx="64801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  <a:latin typeface="Comic Sans MS" charset="0"/>
              </a:rPr>
              <a:t>Moisés manda a llamar a representantes de cada tribu.</a:t>
            </a:r>
            <a:endParaRPr lang="en-US" sz="40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752600" y="568325"/>
            <a:ext cx="59309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66FF66"/>
                </a:solidFill>
                <a:latin typeface="Comic Sans MS" charset="0"/>
              </a:rPr>
              <a:t>¡Moisés necesita información nueva!</a:t>
            </a:r>
            <a:endParaRPr lang="en-US" sz="40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903413" y="4945063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6122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9" grpId="0" autoUpdateAnimBg="0"/>
      <p:bldP spid="252980" grpId="0" autoUpdateAnimBg="0"/>
      <p:bldP spid="252974" grpId="0" autoUpdateAnimBg="0"/>
      <p:bldP spid="2529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6"/>
          <p:cNvSpPr>
            <a:spLocks noChangeArrowheads="1"/>
          </p:cNvSpPr>
          <p:nvPr/>
        </p:nvSpPr>
        <p:spPr bwMode="auto">
          <a:xfrm rot="1785869">
            <a:off x="4294188" y="1987550"/>
            <a:ext cx="1447800" cy="168275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 rot="-1804197">
            <a:off x="4027488" y="2020888"/>
            <a:ext cx="1447800" cy="169862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8"/>
          <p:cNvSpPr>
            <a:spLocks noChangeArrowheads="1"/>
          </p:cNvSpPr>
          <p:nvPr/>
        </p:nvSpPr>
        <p:spPr bwMode="auto">
          <a:xfrm rot="8101981">
            <a:off x="1703388" y="2863850"/>
            <a:ext cx="2290762" cy="366713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Rectangle 9"/>
          <p:cNvSpPr>
            <a:spLocks noChangeArrowheads="1"/>
          </p:cNvSpPr>
          <p:nvPr/>
        </p:nvSpPr>
        <p:spPr bwMode="auto">
          <a:xfrm rot="85205">
            <a:off x="5613400" y="2400300"/>
            <a:ext cx="796925" cy="227013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Rectangle 10"/>
          <p:cNvSpPr>
            <a:spLocks noChangeArrowheads="1"/>
          </p:cNvSpPr>
          <p:nvPr/>
        </p:nvSpPr>
        <p:spPr bwMode="auto">
          <a:xfrm rot="85205">
            <a:off x="2770188" y="2371725"/>
            <a:ext cx="1447800" cy="169863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Rectangle 11"/>
          <p:cNvSpPr>
            <a:spLocks noChangeArrowheads="1"/>
          </p:cNvSpPr>
          <p:nvPr/>
        </p:nvSpPr>
        <p:spPr bwMode="auto">
          <a:xfrm rot="-10688880">
            <a:off x="1952625" y="4892675"/>
            <a:ext cx="5499100" cy="463550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Rectangle 12"/>
          <p:cNvSpPr>
            <a:spLocks noChangeArrowheads="1"/>
          </p:cNvSpPr>
          <p:nvPr/>
        </p:nvSpPr>
        <p:spPr bwMode="auto">
          <a:xfrm rot="3349979">
            <a:off x="5535613" y="3074987"/>
            <a:ext cx="2349500" cy="358775"/>
          </a:xfrm>
          <a:prstGeom prst="rect">
            <a:avLst/>
          </a:prstGeom>
          <a:solidFill>
            <a:srgbClr val="1F1F1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1779588" y="17463"/>
            <a:ext cx="24765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Nm13;  Dt 1:19-23</a:t>
            </a:r>
          </a:p>
        </p:txBody>
      </p:sp>
      <p:sp>
        <p:nvSpPr>
          <p:cNvPr id="48139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Rectangle 1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8141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27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48150" name="Rectangle 2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48151" name="Rectangle 2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48152" name="Rectangle 30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48153" name="Line 3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Rectangle 32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48155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55395" name="Rectangle 3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8157" name="Text Box 3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48158" name="Line 37"/>
          <p:cNvSpPr>
            <a:spLocks noChangeShapeType="1"/>
          </p:cNvSpPr>
          <p:nvPr/>
        </p:nvSpPr>
        <p:spPr bwMode="auto">
          <a:xfrm>
            <a:off x="5962650" y="2533650"/>
            <a:ext cx="1162050" cy="1847850"/>
          </a:xfrm>
          <a:prstGeom prst="line">
            <a:avLst/>
          </a:prstGeom>
          <a:noFill/>
          <a:ln w="10160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Line 38"/>
          <p:cNvSpPr>
            <a:spLocks noChangeShapeType="1"/>
          </p:cNvSpPr>
          <p:nvPr/>
        </p:nvSpPr>
        <p:spPr bwMode="auto">
          <a:xfrm flipH="1" flipV="1">
            <a:off x="5592763" y="2609850"/>
            <a:ext cx="641350" cy="7938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Line 39"/>
          <p:cNvSpPr>
            <a:spLocks noChangeShapeType="1"/>
          </p:cNvSpPr>
          <p:nvPr/>
        </p:nvSpPr>
        <p:spPr bwMode="auto">
          <a:xfrm>
            <a:off x="4586288" y="2041525"/>
            <a:ext cx="1058862" cy="6032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1" name="Line 40"/>
          <p:cNvSpPr>
            <a:spLocks noChangeShapeType="1"/>
          </p:cNvSpPr>
          <p:nvPr/>
        </p:nvSpPr>
        <p:spPr bwMode="auto">
          <a:xfrm flipH="1">
            <a:off x="4089400" y="2109788"/>
            <a:ext cx="827088" cy="51752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2" name="Line 41"/>
          <p:cNvSpPr>
            <a:spLocks noChangeShapeType="1"/>
          </p:cNvSpPr>
          <p:nvPr/>
        </p:nvSpPr>
        <p:spPr bwMode="auto">
          <a:xfrm flipH="1" flipV="1">
            <a:off x="3373438" y="2557463"/>
            <a:ext cx="811212" cy="15875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3" name="Line 42"/>
          <p:cNvSpPr>
            <a:spLocks noChangeShapeType="1"/>
          </p:cNvSpPr>
          <p:nvPr/>
        </p:nvSpPr>
        <p:spPr bwMode="auto">
          <a:xfrm flipV="1">
            <a:off x="1951038" y="2397125"/>
            <a:ext cx="1820862" cy="1928813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4" name="Line 43"/>
          <p:cNvSpPr>
            <a:spLocks noChangeShapeType="1"/>
          </p:cNvSpPr>
          <p:nvPr/>
        </p:nvSpPr>
        <p:spPr bwMode="auto">
          <a:xfrm>
            <a:off x="2027238" y="4808538"/>
            <a:ext cx="5248275" cy="196850"/>
          </a:xfrm>
          <a:prstGeom prst="line">
            <a:avLst/>
          </a:prstGeom>
          <a:noFill/>
          <a:ln w="120650">
            <a:solidFill>
              <a:srgbClr val="1F1D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65" name="Text Box 52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5413" name="Text Box 53"/>
          <p:cNvSpPr txBox="1">
            <a:spLocks noChangeArrowheads="1"/>
          </p:cNvSpPr>
          <p:nvPr/>
        </p:nvSpPr>
        <p:spPr bwMode="auto">
          <a:xfrm>
            <a:off x="1987550" y="561975"/>
            <a:ext cx="651668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66FF66"/>
                </a:solidFill>
                <a:latin typeface="Comic Sans MS" charset="0"/>
              </a:rPr>
              <a:t>Algunas preguntas elementales…</a:t>
            </a:r>
          </a:p>
        </p:txBody>
      </p:sp>
      <p:sp>
        <p:nvSpPr>
          <p:cNvPr id="48167" name="Text Box 60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6</a:t>
            </a:r>
            <a:endParaRPr lang="en-US" sz="1400">
              <a:latin typeface="Comic Sans MS" charset="0"/>
            </a:endParaRPr>
          </a:p>
        </p:txBody>
      </p:sp>
      <p:sp>
        <p:nvSpPr>
          <p:cNvPr id="48168" name="AutoShape 69"/>
          <p:cNvSpPr>
            <a:spLocks noChangeArrowheads="1"/>
          </p:cNvSpPr>
          <p:nvPr/>
        </p:nvSpPr>
        <p:spPr bwMode="auto">
          <a:xfrm flipV="1">
            <a:off x="1603375" y="2092325"/>
            <a:ext cx="6024563" cy="29114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62 w 21600"/>
              <a:gd name="T13" fmla="*/ 4762 h 21600"/>
              <a:gd name="T14" fmla="*/ 16838 w 21600"/>
              <a:gd name="T15" fmla="*/ 168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923" y="21600"/>
                </a:lnTo>
                <a:lnTo>
                  <a:pt x="1567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11D1A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0" name="Text Box 70"/>
          <p:cNvSpPr txBox="1">
            <a:spLocks noChangeArrowheads="1"/>
          </p:cNvSpPr>
          <p:nvPr/>
        </p:nvSpPr>
        <p:spPr bwMode="auto">
          <a:xfrm>
            <a:off x="1574800" y="1082675"/>
            <a:ext cx="65928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¿Cómo es “la tierra”?</a:t>
            </a:r>
          </a:p>
        </p:txBody>
      </p:sp>
      <p:sp>
        <p:nvSpPr>
          <p:cNvPr id="655431" name="Text Box 71"/>
          <p:cNvSpPr txBox="1">
            <a:spLocks noChangeArrowheads="1"/>
          </p:cNvSpPr>
          <p:nvPr/>
        </p:nvSpPr>
        <p:spPr bwMode="auto">
          <a:xfrm>
            <a:off x="2540000" y="1882775"/>
            <a:ext cx="62992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¿Quiénes son los pueblos?</a:t>
            </a:r>
          </a:p>
        </p:txBody>
      </p:sp>
      <p:sp>
        <p:nvSpPr>
          <p:cNvPr id="655432" name="Text Box 72"/>
          <p:cNvSpPr txBox="1">
            <a:spLocks noChangeArrowheads="1"/>
          </p:cNvSpPr>
          <p:nvPr/>
        </p:nvSpPr>
        <p:spPr bwMode="auto">
          <a:xfrm>
            <a:off x="1620838" y="2682875"/>
            <a:ext cx="5395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¿Ríos y manantiales?</a:t>
            </a:r>
          </a:p>
        </p:txBody>
      </p:sp>
      <p:sp>
        <p:nvSpPr>
          <p:cNvPr id="655433" name="Text Box 73"/>
          <p:cNvSpPr txBox="1">
            <a:spLocks noChangeArrowheads="1"/>
          </p:cNvSpPr>
          <p:nvPr/>
        </p:nvSpPr>
        <p:spPr bwMode="auto">
          <a:xfrm>
            <a:off x="2784475" y="3533775"/>
            <a:ext cx="4851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¿Colinas y bosques?</a:t>
            </a:r>
          </a:p>
        </p:txBody>
      </p:sp>
      <p:sp>
        <p:nvSpPr>
          <p:cNvPr id="655434" name="Text Box 74"/>
          <p:cNvSpPr txBox="1">
            <a:spLocks noChangeArrowheads="1"/>
          </p:cNvSpPr>
          <p:nvPr/>
        </p:nvSpPr>
        <p:spPr bwMode="auto">
          <a:xfrm>
            <a:off x="1593850" y="4371975"/>
            <a:ext cx="7550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¿Tierras de cultivo fértiles?</a:t>
            </a:r>
          </a:p>
        </p:txBody>
      </p:sp>
      <p:sp>
        <p:nvSpPr>
          <p:cNvPr id="655435" name="Text Box 75"/>
          <p:cNvSpPr txBox="1">
            <a:spLocks noChangeArrowheads="1"/>
          </p:cNvSpPr>
          <p:nvPr/>
        </p:nvSpPr>
        <p:spPr bwMode="auto">
          <a:xfrm>
            <a:off x="3000375" y="5124450"/>
            <a:ext cx="56530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¿Comida disponible?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5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5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5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5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5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5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5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5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5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5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5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5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0" grpId="0" autoUpdateAnimBg="0"/>
      <p:bldP spid="655431" grpId="0" autoUpdateAnimBg="0"/>
      <p:bldP spid="655432" grpId="0" autoUpdateAnimBg="0"/>
      <p:bldP spid="655433" grpId="0" autoUpdateAnimBg="0"/>
      <p:bldP spid="655434" grpId="0" autoUpdateAnimBg="0"/>
      <p:bldP spid="65543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22"/>
          <p:cNvSpPr>
            <a:spLocks noChangeArrowheads="1"/>
          </p:cNvSpPr>
          <p:nvPr/>
        </p:nvSpPr>
        <p:spPr bwMode="auto">
          <a:xfrm>
            <a:off x="0" y="0"/>
            <a:ext cx="1843088" cy="1820863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RE</a:t>
            </a:r>
          </a:p>
        </p:txBody>
      </p:sp>
      <p:sp>
        <p:nvSpPr>
          <p:cNvPr id="50186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50188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50194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020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5020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H</a:t>
            </a:r>
          </a:p>
        </p:txBody>
      </p:sp>
      <p:sp>
        <p:nvSpPr>
          <p:cNvPr id="5020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N(A)</a:t>
            </a:r>
          </a:p>
        </p:txBody>
      </p:sp>
      <p:sp>
        <p:nvSpPr>
          <p:cNvPr id="5020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5020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5021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5021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5021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/>
            <a:ahLst/>
            <a:cxnLst>
              <a:cxn ang="0">
                <a:pos x="147" y="2120"/>
              </a:cxn>
              <a:cxn ang="0">
                <a:pos x="100" y="2049"/>
              </a:cxn>
              <a:cxn ang="0">
                <a:pos x="84" y="2002"/>
              </a:cxn>
              <a:cxn ang="0">
                <a:pos x="68" y="1971"/>
              </a:cxn>
              <a:cxn ang="0">
                <a:pos x="53" y="1908"/>
              </a:cxn>
              <a:cxn ang="0">
                <a:pos x="45" y="1877"/>
              </a:cxn>
              <a:cxn ang="0">
                <a:pos x="92" y="1257"/>
              </a:cxn>
              <a:cxn ang="0">
                <a:pos x="162" y="1069"/>
              </a:cxn>
              <a:cxn ang="0">
                <a:pos x="257" y="888"/>
              </a:cxn>
              <a:cxn ang="0">
                <a:pos x="312" y="818"/>
              </a:cxn>
              <a:cxn ang="0">
                <a:pos x="390" y="669"/>
              </a:cxn>
              <a:cxn ang="0">
                <a:pos x="437" y="575"/>
              </a:cxn>
              <a:cxn ang="0">
                <a:pos x="500" y="410"/>
              </a:cxn>
              <a:cxn ang="0">
                <a:pos x="531" y="300"/>
              </a:cxn>
              <a:cxn ang="0">
                <a:pos x="555" y="182"/>
              </a:cxn>
              <a:cxn ang="0">
                <a:pos x="492" y="2"/>
              </a:cxn>
              <a:cxn ang="0">
                <a:pos x="437" y="2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0220" name="Text Box 10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2" name="Group 106"/>
          <p:cNvGrpSpPr>
            <a:grpSpLocks/>
          </p:cNvGrpSpPr>
          <p:nvPr/>
        </p:nvGrpSpPr>
        <p:grpSpPr bwMode="auto">
          <a:xfrm>
            <a:off x="5624513" y="530225"/>
            <a:ext cx="2968625" cy="1971675"/>
            <a:chOff x="3531" y="336"/>
            <a:chExt cx="1870" cy="1242"/>
          </a:xfrm>
        </p:grpSpPr>
        <p:pic>
          <p:nvPicPr>
            <p:cNvPr id="223294" name="Picture 62"/>
            <p:cNvPicPr>
              <a:picLocks noChangeAspect="1" noChangeArrowheads="1"/>
            </p:cNvPicPr>
            <p:nvPr/>
          </p:nvPicPr>
          <p:blipFill>
            <a:blip r:embed="rId3"/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50252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96"/>
                <a:gd name="T23" fmla="*/ 82 w 82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>
              <a:solidFill>
                <a:schemeClr val="tx1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Nm13</a:t>
            </a:r>
          </a:p>
        </p:txBody>
      </p:sp>
      <p:sp>
        <p:nvSpPr>
          <p:cNvPr id="50225" name="Text Box 11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6051550" y="2544763"/>
            <a:ext cx="23907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La </a:t>
            </a:r>
            <a:r>
              <a:rPr lang="en-US" sz="2800" dirty="0" err="1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ruta</a:t>
            </a:r>
            <a:r>
              <a:rPr lang="en-US" sz="2800" dirty="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 de los </a:t>
            </a:r>
            <a:r>
              <a:rPr lang="en-US" sz="2800" dirty="0" err="1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espías</a:t>
            </a:r>
            <a:endParaRPr lang="en-US" sz="2800" dirty="0">
              <a:solidFill>
                <a:srgbClr val="FFEA18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0227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3350" name="Text Box 118"/>
          <p:cNvSpPr txBox="1">
            <a:spLocks noChangeArrowheads="1"/>
          </p:cNvSpPr>
          <p:nvPr/>
        </p:nvSpPr>
        <p:spPr bwMode="auto">
          <a:xfrm>
            <a:off x="101600" y="2252663"/>
            <a:ext cx="2711450" cy="2041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200">
                <a:solidFill>
                  <a:srgbClr val="FFEA18"/>
                </a:solidFill>
                <a:latin typeface="Comic Sans MS" charset="0"/>
              </a:rPr>
              <a:t>Al norte, hacia el sur del Líbano actual …</a:t>
            </a:r>
          </a:p>
        </p:txBody>
      </p:sp>
      <p:pic>
        <p:nvPicPr>
          <p:cNvPr id="223293" name="Picture 61"/>
          <p:cNvPicPr>
            <a:picLocks noChangeAspect="1" noChangeArrowheads="1"/>
          </p:cNvPicPr>
          <p:nvPr/>
        </p:nvPicPr>
        <p:blipFill>
          <a:blip r:embed="rId4"/>
          <a:srcRect l="14844" t="21094" r="46289" b="3645"/>
          <a:stretch>
            <a:fillRect/>
          </a:stretch>
        </p:blipFill>
        <p:spPr bwMode="auto">
          <a:xfrm>
            <a:off x="3787775" y="1174750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0230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pic>
        <p:nvPicPr>
          <p:cNvPr id="223352" name="Picture 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>
            <a:fillRect/>
          </a:stretch>
        </p:blipFill>
        <p:spPr bwMode="auto">
          <a:xfrm>
            <a:off x="5621338" y="3578225"/>
            <a:ext cx="2959100" cy="2589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233" name="Group 119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50235" name="Rectangle 8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6" name="Rectangle 86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0237" name="AutoShape 8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8" name="Rectangle 8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39" name="AutoShape 8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0" name="Line 9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1" name="Line 9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2" name="Line 9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3" name="Line 9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4" name="Line 9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5" name="Rectangle 95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50246" name="Rectangle 9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50247" name="Rectangle 9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0248" name="Rectangle 98"/>
            <p:cNvSpPr>
              <a:spLocks noChangeArrowheads="1"/>
            </p:cNvSpPr>
            <p:nvPr/>
          </p:nvSpPr>
          <p:spPr bwMode="auto">
            <a:xfrm>
              <a:off x="4984" y="2644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50249" name="Line 99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50" name="Rectangle 100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  <p:sp>
        <p:nvSpPr>
          <p:cNvPr id="223353" name="Rectangle 121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90" grpId="0" animBg="1"/>
      <p:bldP spid="223347" grpId="0" autoUpdateAnimBg="0"/>
      <p:bldP spid="22335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26"/>
          <p:cNvSpPr>
            <a:spLocks noChangeArrowheads="1"/>
          </p:cNvSpPr>
          <p:nvPr/>
        </p:nvSpPr>
        <p:spPr bwMode="auto">
          <a:xfrm>
            <a:off x="0" y="0"/>
            <a:ext cx="1831975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589088" y="827088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RE</a:t>
            </a:r>
          </a:p>
        </p:txBody>
      </p:sp>
      <p:sp>
        <p:nvSpPr>
          <p:cNvPr id="52234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24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5224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5225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5225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5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5225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52257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CC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/>
            <a:ahLst/>
            <a:cxnLst>
              <a:cxn ang="0">
                <a:pos x="147" y="2120"/>
              </a:cxn>
              <a:cxn ang="0">
                <a:pos x="100" y="2049"/>
              </a:cxn>
              <a:cxn ang="0">
                <a:pos x="84" y="2002"/>
              </a:cxn>
              <a:cxn ang="0">
                <a:pos x="68" y="1971"/>
              </a:cxn>
              <a:cxn ang="0">
                <a:pos x="53" y="1908"/>
              </a:cxn>
              <a:cxn ang="0">
                <a:pos x="45" y="1877"/>
              </a:cxn>
              <a:cxn ang="0">
                <a:pos x="92" y="1257"/>
              </a:cxn>
              <a:cxn ang="0">
                <a:pos x="162" y="1069"/>
              </a:cxn>
              <a:cxn ang="0">
                <a:pos x="257" y="888"/>
              </a:cxn>
              <a:cxn ang="0">
                <a:pos x="312" y="818"/>
              </a:cxn>
              <a:cxn ang="0">
                <a:pos x="390" y="669"/>
              </a:cxn>
              <a:cxn ang="0">
                <a:pos x="437" y="575"/>
              </a:cxn>
              <a:cxn ang="0">
                <a:pos x="500" y="410"/>
              </a:cxn>
              <a:cxn ang="0">
                <a:pos x="531" y="300"/>
              </a:cxn>
              <a:cxn ang="0">
                <a:pos x="555" y="182"/>
              </a:cxn>
              <a:cxn ang="0">
                <a:pos x="492" y="2"/>
              </a:cxn>
              <a:cxn ang="0">
                <a:pos x="437" y="2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/>
            <a:ahLst/>
            <a:cxnLst>
              <a:cxn ang="0">
                <a:pos x="731" y="0"/>
              </a:cxn>
              <a:cxn ang="0">
                <a:pos x="606" y="71"/>
              </a:cxn>
              <a:cxn ang="0">
                <a:pos x="590" y="479"/>
              </a:cxn>
              <a:cxn ang="0">
                <a:pos x="504" y="698"/>
              </a:cxn>
              <a:cxn ang="0">
                <a:pos x="339" y="1012"/>
              </a:cxn>
              <a:cxn ang="0">
                <a:pos x="229" y="1184"/>
              </a:cxn>
              <a:cxn ang="0">
                <a:pos x="80" y="1475"/>
              </a:cxn>
              <a:cxn ang="0">
                <a:pos x="25" y="1679"/>
              </a:cxn>
              <a:cxn ang="0">
                <a:pos x="190" y="2157"/>
              </a:cxn>
              <a:cxn ang="0">
                <a:pos x="308" y="2204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263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52264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5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H</a:t>
            </a:r>
          </a:p>
        </p:txBody>
      </p:sp>
      <p:sp>
        <p:nvSpPr>
          <p:cNvPr id="52266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67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N(A)</a:t>
            </a:r>
          </a:p>
        </p:txBody>
      </p:sp>
      <p:sp>
        <p:nvSpPr>
          <p:cNvPr id="52268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270" name="Text Box 9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52272" name="Text Box 10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52273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1781" name="Text Box 117"/>
          <p:cNvSpPr txBox="1">
            <a:spLocks noChangeArrowheads="1"/>
          </p:cNvSpPr>
          <p:nvPr/>
        </p:nvSpPr>
        <p:spPr bwMode="auto">
          <a:xfrm>
            <a:off x="180975" y="2314575"/>
            <a:ext cx="2155825" cy="301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…Luego otra vez al sur, hacia Cades-Barnea.</a:t>
            </a:r>
          </a:p>
        </p:txBody>
      </p:sp>
      <p:sp>
        <p:nvSpPr>
          <p:cNvPr id="241783" name="Text Box 119"/>
          <p:cNvSpPr txBox="1">
            <a:spLocks noChangeArrowheads="1"/>
          </p:cNvSpPr>
          <p:nvPr/>
        </p:nvSpPr>
        <p:spPr bwMode="auto">
          <a:xfrm>
            <a:off x="6051550" y="2544763"/>
            <a:ext cx="203835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La </a:t>
            </a:r>
            <a:r>
              <a:rPr lang="en-US" sz="2800" dirty="0" err="1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ruta</a:t>
            </a:r>
            <a:r>
              <a:rPr lang="en-US" sz="2800" dirty="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 de los </a:t>
            </a:r>
            <a:r>
              <a:rPr lang="en-US" sz="2800" dirty="0" err="1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espías</a:t>
            </a:r>
            <a:endParaRPr lang="en-US" sz="2800" dirty="0">
              <a:solidFill>
                <a:srgbClr val="FFEA18"/>
              </a:solidFill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241784" name="Picture 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6"/>
          <a:stretch>
            <a:fillRect/>
          </a:stretch>
        </p:blipFill>
        <p:spPr bwMode="auto">
          <a:xfrm>
            <a:off x="5119688" y="3846513"/>
            <a:ext cx="3014662" cy="19954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77" name="Line 1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1787" name="Picture 1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674688"/>
            <a:ext cx="2663825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767" name="Picture 103"/>
          <p:cNvPicPr>
            <a:picLocks noChangeAspect="1" noChangeArrowheads="1"/>
          </p:cNvPicPr>
          <p:nvPr/>
        </p:nvPicPr>
        <p:blipFill>
          <a:blip r:embed="rId5"/>
          <a:srcRect l="6415" t="2951" r="6853" b="4250"/>
          <a:stretch>
            <a:fillRect/>
          </a:stretch>
        </p:blipFill>
        <p:spPr bwMode="auto">
          <a:xfrm>
            <a:off x="4176713" y="148590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41789" name="Rectangle 125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52281" name="Rectangle 8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2" name="Rectangle 8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283" name="AutoShape 8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84" name="Rectangle 8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85" name="AutoShape 8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6" name="Line 8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7" name="Line 8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8" name="Line 8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9" name="Line 9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90" name="Line 9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91" name="Rectangle 92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52292" name="Rectangle 9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52293" name="Rectangle 94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52294" name="Rectangle 95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52295" name="Line 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96" name="Rectangle 97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14" grpId="0" animBg="1"/>
      <p:bldP spid="24178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23" name="AutoShape 123"/>
          <p:cNvSpPr>
            <a:spLocks noChangeArrowheads="1"/>
          </p:cNvSpPr>
          <p:nvPr/>
        </p:nvSpPr>
        <p:spPr bwMode="auto">
          <a:xfrm>
            <a:off x="5416550" y="1570038"/>
            <a:ext cx="2032000" cy="15589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4020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17423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1692" y="143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7425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>
              <a:off x="1526" y="1399"/>
              <a:ext cx="6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29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1835" y="1606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7433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659" y="1566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37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1978" y="1767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7441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1923" y="1735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45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2026" y="1896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51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2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8" name="Rectangle 38"/>
            <p:cNvSpPr>
              <a:spLocks noChangeArrowheads="1"/>
            </p:cNvSpPr>
            <p:nvPr/>
          </p:nvSpPr>
          <p:spPr bwMode="auto">
            <a:xfrm>
              <a:off x="2192" y="207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57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9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0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Rectangle 43"/>
            <p:cNvSpPr>
              <a:spLocks noChangeArrowheads="1"/>
            </p:cNvSpPr>
            <p:nvPr/>
          </p:nvSpPr>
          <p:spPr bwMode="auto">
            <a:xfrm>
              <a:off x="2226" y="2233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62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5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48" name="Rectangle 48"/>
            <p:cNvSpPr>
              <a:spLocks noChangeArrowheads="1"/>
            </p:cNvSpPr>
            <p:nvPr/>
          </p:nvSpPr>
          <p:spPr bwMode="auto">
            <a:xfrm>
              <a:off x="2428" y="2416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67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8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9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0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Rectangle 53"/>
            <p:cNvSpPr>
              <a:spLocks noChangeArrowheads="1"/>
            </p:cNvSpPr>
            <p:nvPr/>
          </p:nvSpPr>
          <p:spPr bwMode="auto">
            <a:xfrm>
              <a:off x="2453" y="2591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72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3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4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5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Rectangle 59"/>
            <p:cNvSpPr>
              <a:spLocks noChangeArrowheads="1"/>
            </p:cNvSpPr>
            <p:nvPr/>
          </p:nvSpPr>
          <p:spPr bwMode="auto">
            <a:xfrm>
              <a:off x="2717" y="2777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78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0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81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83" name="Group 65"/>
            <p:cNvGrpSpPr>
              <a:grpSpLocks/>
            </p:cNvGrpSpPr>
            <p:nvPr/>
          </p:nvGrpSpPr>
          <p:grpSpPr bwMode="auto">
            <a:xfrm>
              <a:off x="2960" y="2965"/>
              <a:ext cx="658" cy="280"/>
              <a:chOff x="3048" y="3101"/>
              <a:chExt cx="658" cy="280"/>
            </a:xfrm>
          </p:grpSpPr>
          <p:sp>
            <p:nvSpPr>
              <p:cNvPr id="76866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67" name="Rectangle 67"/>
              <p:cNvSpPr>
                <a:spLocks noChangeArrowheads="1"/>
              </p:cNvSpPr>
              <p:nvPr/>
            </p:nvSpPr>
            <p:spPr bwMode="auto">
              <a:xfrm>
                <a:off x="3048" y="3101"/>
                <a:ext cx="658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Jesús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17484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5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-144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2:10</a:t>
            </a:r>
            <a:endParaRPr lang="en-US" sz="14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7414" name="Text Box 7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17416" name="Text Box 8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grpSp>
        <p:nvGrpSpPr>
          <p:cNvPr id="17417" name="Group 117"/>
          <p:cNvGrpSpPr>
            <a:grpSpLocks/>
          </p:cNvGrpSpPr>
          <p:nvPr/>
        </p:nvGrpSpPr>
        <p:grpSpPr bwMode="auto">
          <a:xfrm>
            <a:off x="5534025" y="1595438"/>
            <a:ext cx="2359025" cy="1374775"/>
            <a:chOff x="3227" y="1075"/>
            <a:chExt cx="1486" cy="866"/>
          </a:xfrm>
        </p:grpSpPr>
        <p:sp>
          <p:nvSpPr>
            <p:cNvPr id="76918" name="Text Box 118"/>
            <p:cNvSpPr txBox="1">
              <a:spLocks noChangeArrowheads="1"/>
            </p:cNvSpPr>
            <p:nvPr/>
          </p:nvSpPr>
          <p:spPr bwMode="auto">
            <a:xfrm>
              <a:off x="3227" y="1075"/>
              <a:ext cx="300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200">
                  <a:solidFill>
                    <a:srgbClr val="FFFF00"/>
                  </a:solidFill>
                  <a:latin typeface="Comic Sans MS" charset="0"/>
                </a:rPr>
                <a:t>A</a:t>
              </a:r>
              <a:endParaRPr lang="en-US" sz="220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76919" name="Text Box 119"/>
            <p:cNvSpPr txBox="1">
              <a:spLocks noChangeArrowheads="1"/>
            </p:cNvSpPr>
            <p:nvPr/>
          </p:nvSpPr>
          <p:spPr bwMode="auto">
            <a:xfrm>
              <a:off x="3358" y="1253"/>
              <a:ext cx="68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>
                  <a:solidFill>
                    <a:srgbClr val="FFFF00"/>
                  </a:solidFill>
                  <a:latin typeface="Comic Sans MS" pitchFamily="1" charset="0"/>
                  <a:ea typeface="ＭＳ Ｐゴシック" pitchFamily="1" charset="-128"/>
                  <a:cs typeface="ＭＳ Ｐゴシック" pitchFamily="1" charset="-128"/>
                </a:rPr>
                <a:t>Jugar                                                                                                             </a:t>
              </a:r>
            </a:p>
          </p:txBody>
        </p:sp>
        <p:sp>
          <p:nvSpPr>
            <p:cNvPr id="76920" name="Text Box 120"/>
            <p:cNvSpPr txBox="1">
              <a:spLocks noChangeArrowheads="1"/>
            </p:cNvSpPr>
            <p:nvPr/>
          </p:nvSpPr>
          <p:spPr bwMode="auto">
            <a:xfrm>
              <a:off x="3511" y="1460"/>
              <a:ext cx="120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200">
                  <a:solidFill>
                    <a:srgbClr val="FF0000"/>
                  </a:solidFill>
                  <a:latin typeface="Comic Sans MS" charset="0"/>
                </a:rPr>
                <a:t>Más</a:t>
              </a:r>
              <a:endParaRPr lang="en-US" sz="22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76921" name="Text Box 121"/>
            <p:cNvSpPr txBox="1">
              <a:spLocks noChangeArrowheads="1"/>
            </p:cNvSpPr>
            <p:nvPr/>
          </p:nvSpPr>
          <p:spPr bwMode="auto">
            <a:xfrm>
              <a:off x="3660" y="1672"/>
              <a:ext cx="87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>
                  <a:solidFill>
                    <a:srgbClr val="FFFF00"/>
                  </a:solidFill>
                  <a:latin typeface="Comic Sans MS" pitchFamily="1" charset="0"/>
                  <a:ea typeface="ＭＳ Ｐゴシック" pitchFamily="1" charset="-128"/>
                  <a:cs typeface="ＭＳ Ｐゴシック" pitchFamily="1" charset="-128"/>
                </a:rPr>
                <a:t>Juegos</a:t>
              </a:r>
            </a:p>
          </p:txBody>
        </p:sp>
      </p:grpSp>
      <p:sp>
        <p:nvSpPr>
          <p:cNvPr id="76907" name="AutoShape 107"/>
          <p:cNvSpPr>
            <a:spLocks noChangeArrowheads="1"/>
          </p:cNvSpPr>
          <p:nvPr/>
        </p:nvSpPr>
        <p:spPr bwMode="auto">
          <a:xfrm>
            <a:off x="3175000" y="2271713"/>
            <a:ext cx="3617913" cy="3571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90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2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751623" name="Text Box 7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Nm13:26-14:9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54280" name="Group 8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751625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4312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 b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54313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4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5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6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RE</a:t>
              </a:r>
            </a:p>
          </p:txBody>
        </p:sp>
        <p:sp>
          <p:nvSpPr>
            <p:cNvPr id="54317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1632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GP</a:t>
              </a:r>
            </a:p>
          </p:txBody>
        </p:sp>
        <p:sp>
          <p:nvSpPr>
            <p:cNvPr id="54319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1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2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MG</a:t>
              </a:r>
            </a:p>
          </p:txBody>
        </p:sp>
        <p:sp>
          <p:nvSpPr>
            <p:cNvPr id="751637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MR</a:t>
              </a:r>
            </a:p>
          </p:txBody>
        </p:sp>
        <p:sp>
          <p:nvSpPr>
            <p:cNvPr id="751638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MM</a:t>
              </a:r>
            </a:p>
          </p:txBody>
        </p:sp>
        <p:sp>
          <p:nvSpPr>
            <p:cNvPr id="54325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6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7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42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MMu</a:t>
              </a:r>
            </a:p>
          </p:txBody>
        </p:sp>
        <p:sp>
          <p:nvSpPr>
            <p:cNvPr id="54329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44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4331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751646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54333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48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54335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6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1" name="Rectangle 35"/>
            <p:cNvSpPr>
              <a:spLocks noChangeArrowheads="1"/>
            </p:cNvSpPr>
            <p:nvPr/>
          </p:nvSpPr>
          <p:spPr bwMode="auto">
            <a:xfrm>
              <a:off x="1937" y="2804"/>
              <a:ext cx="3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CB</a:t>
              </a:r>
            </a:p>
          </p:txBody>
        </p:sp>
        <p:sp>
          <p:nvSpPr>
            <p:cNvPr id="54338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3" name="Rectangle 37"/>
            <p:cNvSpPr>
              <a:spLocks noChangeArrowheads="1"/>
            </p:cNvSpPr>
            <p:nvPr/>
          </p:nvSpPr>
          <p:spPr bwMode="auto">
            <a:xfrm>
              <a:off x="1966" y="3253"/>
              <a:ext cx="47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MM</a:t>
              </a:r>
            </a:p>
          </p:txBody>
        </p:sp>
        <p:sp>
          <p:nvSpPr>
            <p:cNvPr id="54340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55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54342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MN</a:t>
              </a:r>
            </a:p>
          </p:txBody>
        </p:sp>
        <p:sp>
          <p:nvSpPr>
            <p:cNvPr id="751657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4344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54345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6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H</a:t>
              </a:r>
            </a:p>
          </p:txBody>
        </p:sp>
        <p:sp>
          <p:nvSpPr>
            <p:cNvPr id="54347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8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N(A)</a:t>
              </a:r>
            </a:p>
          </p:txBody>
        </p:sp>
        <p:sp>
          <p:nvSpPr>
            <p:cNvPr id="54349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0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1665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/>
              <a:ahLst/>
              <a:cxnLst>
                <a:cxn ang="0">
                  <a:pos x="147" y="2120"/>
                </a:cxn>
                <a:cxn ang="0">
                  <a:pos x="100" y="2049"/>
                </a:cxn>
                <a:cxn ang="0">
                  <a:pos x="84" y="2002"/>
                </a:cxn>
                <a:cxn ang="0">
                  <a:pos x="68" y="1971"/>
                </a:cxn>
                <a:cxn ang="0">
                  <a:pos x="53" y="1908"/>
                </a:cxn>
                <a:cxn ang="0">
                  <a:pos x="45" y="1877"/>
                </a:cxn>
                <a:cxn ang="0">
                  <a:pos x="92" y="1257"/>
                </a:cxn>
                <a:cxn ang="0">
                  <a:pos x="162" y="1069"/>
                </a:cxn>
                <a:cxn ang="0">
                  <a:pos x="257" y="888"/>
                </a:cxn>
                <a:cxn ang="0">
                  <a:pos x="312" y="818"/>
                </a:cxn>
                <a:cxn ang="0">
                  <a:pos x="390" y="669"/>
                </a:cxn>
                <a:cxn ang="0">
                  <a:pos x="437" y="575"/>
                </a:cxn>
                <a:cxn ang="0">
                  <a:pos x="500" y="410"/>
                </a:cxn>
                <a:cxn ang="0">
                  <a:pos x="531" y="300"/>
                </a:cxn>
                <a:cxn ang="0">
                  <a:pos x="555" y="182"/>
                </a:cxn>
                <a:cxn ang="0">
                  <a:pos x="492" y="2"/>
                </a:cxn>
                <a:cxn ang="0">
                  <a:pos x="437" y="2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751666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4353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54" name="Text Box 52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0">
                  <a:solidFill>
                    <a:srgbClr val="FFA27C"/>
                  </a:solidFill>
                  <a:latin typeface="Comic Sans MS" charset="0"/>
                </a:rPr>
                <a:t> </a:t>
              </a:r>
            </a:p>
          </p:txBody>
        </p:sp>
      </p:grpSp>
      <p:sp>
        <p:nvSpPr>
          <p:cNvPr id="54281" name="Rectangle 53"/>
          <p:cNvSpPr>
            <a:spLocks noChangeArrowheads="1"/>
          </p:cNvSpPr>
          <p:nvPr/>
        </p:nvSpPr>
        <p:spPr bwMode="auto">
          <a:xfrm>
            <a:off x="1644650" y="823913"/>
            <a:ext cx="6804025" cy="52181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70" name="Text Box 54"/>
          <p:cNvSpPr txBox="1">
            <a:spLocks noChangeArrowheads="1"/>
          </p:cNvSpPr>
          <p:nvPr/>
        </p:nvSpPr>
        <p:spPr bwMode="auto">
          <a:xfrm>
            <a:off x="2922588" y="1389063"/>
            <a:ext cx="4597400" cy="369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sz="20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Doce espías: </a:t>
            </a:r>
            <a:r>
              <a:rPr lang="es-ES" sz="2000" i="1" u="sng" dirty="0">
                <a:solidFill>
                  <a:srgbClr val="66FF66"/>
                </a:solidFill>
                <a:latin typeface="Comic Sans MS" pitchFamily="1" charset="0"/>
                <a:ea typeface="+mn-ea"/>
                <a:cs typeface="+mn-cs"/>
              </a:rPr>
              <a:t>Dos</a:t>
            </a:r>
            <a:r>
              <a:rPr lang="es-ES" sz="20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informes</a:t>
            </a:r>
          </a:p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chemeClr val="hlink"/>
                </a:solidFill>
                <a:latin typeface="Comic Sans MS" pitchFamily="1" charset="0"/>
                <a:ea typeface="+mn-ea"/>
                <a:cs typeface="+mn-cs"/>
              </a:rPr>
              <a:t>10 espías: Opinión </a:t>
            </a:r>
            <a:r>
              <a:rPr lang="es-ES" i="1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mayoritaria</a:t>
            </a:r>
          </a:p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rgbClr val="33CC33"/>
                </a:solidFill>
                <a:latin typeface="Comic Sans MS" pitchFamily="1" charset="0"/>
                <a:ea typeface="+mn-ea"/>
                <a:cs typeface="+mn-cs"/>
              </a:rPr>
              <a:t>	</a:t>
            </a:r>
            <a:r>
              <a:rPr lang="es-ES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¡Tierra de leche y miel!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	¡Gigantes en la tierra!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	</a:t>
            </a:r>
            <a:r>
              <a:rPr lang="es-ES" dirty="0">
                <a:solidFill>
                  <a:srgbClr val="FF0000"/>
                </a:solidFill>
                <a:latin typeface="Comic Sans MS" pitchFamily="1" charset="0"/>
                <a:ea typeface="+mn-ea"/>
                <a:cs typeface="+mn-cs"/>
              </a:rPr>
              <a:t>¡Regresen a Egipto!</a:t>
            </a:r>
            <a:endParaRPr lang="es-ES" dirty="0">
              <a:solidFill>
                <a:srgbClr val="33CC33"/>
              </a:solidFill>
              <a:latin typeface="Comic Sans MS" pitchFamily="1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chemeClr val="hlink"/>
                </a:solidFill>
                <a:latin typeface="Comic Sans MS" pitchFamily="1" charset="0"/>
                <a:ea typeface="+mn-ea"/>
                <a:cs typeface="+mn-cs"/>
              </a:rPr>
              <a:t>	2 espías: Opinión </a:t>
            </a:r>
            <a:r>
              <a:rPr lang="es-ES" i="1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minoritaria</a:t>
            </a:r>
          </a:p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rgbClr val="33CC33"/>
                </a:solidFill>
                <a:latin typeface="Comic Sans MS" pitchFamily="1" charset="0"/>
                <a:ea typeface="+mn-ea"/>
                <a:cs typeface="+mn-cs"/>
              </a:rPr>
              <a:t>	 </a:t>
            </a:r>
            <a:r>
              <a:rPr lang="es-ES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¡Tierra de leche y miel!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	¡Gigantes en la tierra! 	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    </a:t>
            </a:r>
            <a:r>
              <a:rPr lang="es-ES" dirty="0">
                <a:solidFill>
                  <a:srgbClr val="FF0000"/>
                </a:solidFill>
                <a:latin typeface="Comic Sans MS" pitchFamily="1" charset="0"/>
                <a:ea typeface="+mn-ea"/>
                <a:cs typeface="+mn-cs"/>
              </a:rPr>
              <a:t>¡Dios está con </a:t>
            </a:r>
            <a:r>
              <a:rPr lang="es-ES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1" charset="0"/>
                <a:ea typeface="+mn-ea"/>
                <a:cs typeface="+mn-cs"/>
              </a:rPr>
              <a:t>nosotros</a:t>
            </a:r>
            <a:r>
              <a:rPr lang="es-ES" dirty="0">
                <a:solidFill>
                  <a:srgbClr val="FF0000"/>
                </a:solidFill>
                <a:latin typeface="Comic Sans MS" pitchFamily="1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2286000" y="1762125"/>
            <a:ext cx="5257800" cy="2146300"/>
            <a:chOff x="1440" y="1090"/>
            <a:chExt cx="3312" cy="1352"/>
          </a:xfrm>
        </p:grpSpPr>
        <p:sp>
          <p:nvSpPr>
            <p:cNvPr id="751672" name="Oval 56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751673" name="Oval 57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751674" name="Oval 58"/>
          <p:cNvSpPr>
            <a:spLocks noChangeArrowheads="1"/>
          </p:cNvSpPr>
          <p:nvPr/>
        </p:nvSpPr>
        <p:spPr bwMode="auto">
          <a:xfrm>
            <a:off x="184943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51675" name="Text Box 59"/>
          <p:cNvSpPr txBox="1">
            <a:spLocks noChangeArrowheads="1"/>
          </p:cNvSpPr>
          <p:nvPr/>
        </p:nvSpPr>
        <p:spPr bwMode="auto">
          <a:xfrm>
            <a:off x="2336800" y="5265738"/>
            <a:ext cx="5284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54C8F6"/>
                </a:solidFill>
                <a:latin typeface="Comic Sans MS" charset="0"/>
              </a:rPr>
              <a:t>Entonces...¡¡¡¡¡Vamos!!!!!</a:t>
            </a:r>
            <a:endParaRPr lang="en-US" sz="36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54286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Rectangle 61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4288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1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3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4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5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Rectangle 70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54297" name="Rectangle 7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54298" name="Rectangle 72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54299" name="Rectangle 73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54300" name="Line 7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Rectangle 75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54302" name="Text Box 76"/>
          <p:cNvSpPr txBox="1">
            <a:spLocks noChangeArrowheads="1"/>
          </p:cNvSpPr>
          <p:nvPr/>
        </p:nvSpPr>
        <p:spPr bwMode="auto">
          <a:xfrm>
            <a:off x="8656638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51693" name="Text Box 77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latin typeface="Comic Sans MS" pitchFamily="1" charset="0"/>
                <a:ea typeface="+mn-ea"/>
                <a:cs typeface="+mn-cs"/>
              </a:rPr>
              <a:t>Esta es la situación:</a:t>
            </a:r>
          </a:p>
        </p:txBody>
      </p:sp>
      <p:sp>
        <p:nvSpPr>
          <p:cNvPr id="751694" name="Rectangle 78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54305" name="Text Box 7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54306" name="Text Box 80"/>
          <p:cNvSpPr txBox="1">
            <a:spLocks noChangeArrowheads="1"/>
          </p:cNvSpPr>
          <p:nvPr/>
        </p:nvSpPr>
        <p:spPr bwMode="auto">
          <a:xfrm>
            <a:off x="8545513" y="6488113"/>
            <a:ext cx="401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12</a:t>
            </a:r>
            <a:endParaRPr lang="en-US" sz="1400">
              <a:latin typeface="Comic Sans MS" charset="0"/>
            </a:endParaRPr>
          </a:p>
        </p:txBody>
      </p:sp>
      <p:sp>
        <p:nvSpPr>
          <p:cNvPr id="751697" name="Oval 81"/>
          <p:cNvSpPr>
            <a:spLocks noChangeArrowheads="1"/>
          </p:cNvSpPr>
          <p:nvPr/>
        </p:nvSpPr>
        <p:spPr bwMode="auto">
          <a:xfrm>
            <a:off x="1630363" y="1374775"/>
            <a:ext cx="6654800" cy="12795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51698" name="Rectangle 82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51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51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51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51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51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51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51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7516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516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75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1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1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51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51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70" grpId="0" build="p" autoUpdateAnimBg="0"/>
      <p:bldP spid="751674" grpId="0" animBg="1"/>
      <p:bldP spid="751675" grpId="0" autoUpdateAnimBg="0"/>
      <p:bldP spid="7516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743431" name="Text Box 7"/>
          <p:cNvSpPr txBox="1">
            <a:spLocks noChangeArrowheads="1"/>
          </p:cNvSpPr>
          <p:nvPr/>
        </p:nvSpPr>
        <p:spPr bwMode="auto">
          <a:xfrm>
            <a:off x="1768475" y="44450"/>
            <a:ext cx="41608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Nm13:26-14:9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1614488" y="92075"/>
            <a:ext cx="7381875" cy="6003925"/>
            <a:chOff x="1008" y="57"/>
            <a:chExt cx="4650" cy="3782"/>
          </a:xfrm>
        </p:grpSpPr>
        <p:sp>
          <p:nvSpPr>
            <p:cNvPr id="743433" name="Freeform 9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6364" name="Rectangle 10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11753"/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 b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56365" name="Freeform 11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21"/>
                <a:gd name="T124" fmla="*/ 0 h 1921"/>
                <a:gd name="T125" fmla="*/ 1021 w 1021"/>
                <a:gd name="T126" fmla="*/ 1921 h 19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12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01"/>
                <a:gd name="T181" fmla="*/ 0 h 1321"/>
                <a:gd name="T182" fmla="*/ 901 w 901"/>
                <a:gd name="T183" fmla="*/ 1321 h 132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13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81"/>
                <a:gd name="T190" fmla="*/ 0 h 1837"/>
                <a:gd name="T191" fmla="*/ 2581 w 2581"/>
                <a:gd name="T192" fmla="*/ 1837 h 18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Rectangle 14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RE</a:t>
              </a:r>
            </a:p>
          </p:txBody>
        </p:sp>
        <p:sp>
          <p:nvSpPr>
            <p:cNvPr id="56369" name="Freeform 15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9"/>
                <a:gd name="T133" fmla="*/ 0 h 937"/>
                <a:gd name="T134" fmla="*/ 1189 w 1189"/>
                <a:gd name="T135" fmla="*/ 937 h 9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3440" name="Rectangle 16"/>
            <p:cNvSpPr>
              <a:spLocks noChangeArrowheads="1"/>
            </p:cNvSpPr>
            <p:nvPr/>
          </p:nvSpPr>
          <p:spPr bwMode="auto">
            <a:xfrm>
              <a:off x="4573" y="3313"/>
              <a:ext cx="82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GP</a:t>
              </a:r>
            </a:p>
          </p:txBody>
        </p:sp>
        <p:sp>
          <p:nvSpPr>
            <p:cNvPr id="56371" name="Freeform 17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18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19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Rectangle 20"/>
            <p:cNvSpPr>
              <a:spLocks noChangeArrowheads="1"/>
            </p:cNvSpPr>
            <p:nvPr/>
          </p:nvSpPr>
          <p:spPr bwMode="auto">
            <a:xfrm>
              <a:off x="2173" y="1501"/>
              <a:ext cx="80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MG</a:t>
              </a:r>
            </a:p>
          </p:txBody>
        </p:sp>
        <p:sp>
          <p:nvSpPr>
            <p:cNvPr id="743445" name="Rectangle 21"/>
            <p:cNvSpPr>
              <a:spLocks noChangeArrowheads="1"/>
            </p:cNvSpPr>
            <p:nvPr/>
          </p:nvSpPr>
          <p:spPr bwMode="auto">
            <a:xfrm>
              <a:off x="1585" y="3553"/>
              <a:ext cx="4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MR</a:t>
              </a:r>
            </a:p>
          </p:txBody>
        </p:sp>
        <p:sp>
          <p:nvSpPr>
            <p:cNvPr id="743446" name="Rectangle 22"/>
            <p:cNvSpPr>
              <a:spLocks noChangeArrowheads="1"/>
            </p:cNvSpPr>
            <p:nvPr/>
          </p:nvSpPr>
          <p:spPr bwMode="auto">
            <a:xfrm>
              <a:off x="1273" y="625"/>
              <a:ext cx="52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MM</a:t>
              </a:r>
            </a:p>
          </p:txBody>
        </p:sp>
        <p:sp>
          <p:nvSpPr>
            <p:cNvPr id="56377" name="Rectangle 23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8" name="Line 24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9" name="Line 25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0" name="Rectangle 26"/>
            <p:cNvSpPr>
              <a:spLocks noChangeArrowheads="1"/>
            </p:cNvSpPr>
            <p:nvPr/>
          </p:nvSpPr>
          <p:spPr bwMode="auto">
            <a:xfrm>
              <a:off x="1646" y="2276"/>
              <a:ext cx="109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MMu</a:t>
              </a:r>
            </a:p>
          </p:txBody>
        </p:sp>
        <p:sp>
          <p:nvSpPr>
            <p:cNvPr id="56381" name="Oval 27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2" name="Rectangle 28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6383" name="Rectangle 29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743454" name="Rectangle 30"/>
            <p:cNvSpPr>
              <a:spLocks noChangeArrowheads="1"/>
            </p:cNvSpPr>
            <p:nvPr/>
          </p:nvSpPr>
          <p:spPr bwMode="auto">
            <a:xfrm>
              <a:off x="1942" y="1618"/>
              <a:ext cx="253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56385" name="Oval 31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6" name="Rectangle 32"/>
            <p:cNvSpPr>
              <a:spLocks noChangeArrowheads="1"/>
            </p:cNvSpPr>
            <p:nvPr/>
          </p:nvSpPr>
          <p:spPr bwMode="auto">
            <a:xfrm>
              <a:off x="1718" y="1939"/>
              <a:ext cx="21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56387" name="Oval 33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8" name="Oval 34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59" name="Rectangle 35"/>
            <p:cNvSpPr>
              <a:spLocks noChangeArrowheads="1"/>
            </p:cNvSpPr>
            <p:nvPr/>
          </p:nvSpPr>
          <p:spPr bwMode="auto">
            <a:xfrm>
              <a:off x="1937" y="2804"/>
              <a:ext cx="381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CB</a:t>
              </a:r>
            </a:p>
          </p:txBody>
        </p:sp>
        <p:sp>
          <p:nvSpPr>
            <p:cNvPr id="56390" name="Oval 36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1" name="Rectangle 37"/>
            <p:cNvSpPr>
              <a:spLocks noChangeArrowheads="1"/>
            </p:cNvSpPr>
            <p:nvPr/>
          </p:nvSpPr>
          <p:spPr bwMode="auto">
            <a:xfrm>
              <a:off x="1966" y="3253"/>
              <a:ext cx="47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MM</a:t>
              </a:r>
            </a:p>
          </p:txBody>
        </p:sp>
        <p:sp>
          <p:nvSpPr>
            <p:cNvPr id="56392" name="Oval 38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3" name="Rectangle 39"/>
            <p:cNvSpPr>
              <a:spLocks noChangeArrowheads="1"/>
            </p:cNvSpPr>
            <p:nvPr/>
          </p:nvSpPr>
          <p:spPr bwMode="auto">
            <a:xfrm>
              <a:off x="1140" y="2571"/>
              <a:ext cx="242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008000"/>
                  </a:solidFill>
                  <a:latin typeface="Times" pitchFamily="1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56394" name="Rectangle 40"/>
            <p:cNvSpPr>
              <a:spLocks noChangeArrowheads="1"/>
            </p:cNvSpPr>
            <p:nvPr/>
          </p:nvSpPr>
          <p:spPr bwMode="auto">
            <a:xfrm>
              <a:off x="2363" y="1939"/>
              <a:ext cx="43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022380"/>
                  </a:solidFill>
                  <a:latin typeface="Times" charset="0"/>
                </a:rPr>
                <a:t>MN</a:t>
              </a:r>
            </a:p>
          </p:txBody>
        </p:sp>
        <p:sp>
          <p:nvSpPr>
            <p:cNvPr id="743465" name="Oval 41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6396" name="Rectangle 42"/>
            <p:cNvSpPr>
              <a:spLocks noChangeArrowheads="1"/>
            </p:cNvSpPr>
            <p:nvPr/>
          </p:nvSpPr>
          <p:spPr bwMode="auto">
            <a:xfrm>
              <a:off x="3673" y="1817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56397" name="Oval 43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8" name="Rectangle 44"/>
            <p:cNvSpPr>
              <a:spLocks noChangeArrowheads="1"/>
            </p:cNvSpPr>
            <p:nvPr/>
          </p:nvSpPr>
          <p:spPr bwMode="auto">
            <a:xfrm>
              <a:off x="3457" y="1141"/>
              <a:ext cx="52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H</a:t>
              </a:r>
            </a:p>
          </p:txBody>
        </p:sp>
        <p:sp>
          <p:nvSpPr>
            <p:cNvPr id="56399" name="Oval 45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0" name="Rectangle 46"/>
            <p:cNvSpPr>
              <a:spLocks noChangeArrowheads="1"/>
            </p:cNvSpPr>
            <p:nvPr/>
          </p:nvSpPr>
          <p:spPr bwMode="auto">
            <a:xfrm>
              <a:off x="4465" y="961"/>
              <a:ext cx="81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N(A)</a:t>
              </a:r>
            </a:p>
          </p:txBody>
        </p:sp>
        <p:sp>
          <p:nvSpPr>
            <p:cNvPr id="56401" name="Oval 47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2" name="Oval 48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73" name="Freeform 49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/>
              <a:ahLst/>
              <a:cxnLst>
                <a:cxn ang="0">
                  <a:pos x="147" y="2120"/>
                </a:cxn>
                <a:cxn ang="0">
                  <a:pos x="100" y="2049"/>
                </a:cxn>
                <a:cxn ang="0">
                  <a:pos x="84" y="2002"/>
                </a:cxn>
                <a:cxn ang="0">
                  <a:pos x="68" y="1971"/>
                </a:cxn>
                <a:cxn ang="0">
                  <a:pos x="53" y="1908"/>
                </a:cxn>
                <a:cxn ang="0">
                  <a:pos x="45" y="1877"/>
                </a:cxn>
                <a:cxn ang="0">
                  <a:pos x="92" y="1257"/>
                </a:cxn>
                <a:cxn ang="0">
                  <a:pos x="162" y="1069"/>
                </a:cxn>
                <a:cxn ang="0">
                  <a:pos x="257" y="888"/>
                </a:cxn>
                <a:cxn ang="0">
                  <a:pos x="312" y="818"/>
                </a:cxn>
                <a:cxn ang="0">
                  <a:pos x="390" y="669"/>
                </a:cxn>
                <a:cxn ang="0">
                  <a:pos x="437" y="575"/>
                </a:cxn>
                <a:cxn ang="0">
                  <a:pos x="500" y="410"/>
                </a:cxn>
                <a:cxn ang="0">
                  <a:pos x="531" y="300"/>
                </a:cxn>
                <a:cxn ang="0">
                  <a:pos x="555" y="182"/>
                </a:cxn>
                <a:cxn ang="0">
                  <a:pos x="492" y="2"/>
                </a:cxn>
                <a:cxn ang="0">
                  <a:pos x="437" y="2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743474" name="Freeform 50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/>
              <a:ahLst/>
              <a:cxnLst>
                <a:cxn ang="0">
                  <a:pos x="731" y="0"/>
                </a:cxn>
                <a:cxn ang="0">
                  <a:pos x="606" y="71"/>
                </a:cxn>
                <a:cxn ang="0">
                  <a:pos x="590" y="479"/>
                </a:cxn>
                <a:cxn ang="0">
                  <a:pos x="504" y="698"/>
                </a:cxn>
                <a:cxn ang="0">
                  <a:pos x="339" y="1012"/>
                </a:cxn>
                <a:cxn ang="0">
                  <a:pos x="229" y="1184"/>
                </a:cxn>
                <a:cxn ang="0">
                  <a:pos x="80" y="1475"/>
                </a:cxn>
                <a:cxn ang="0">
                  <a:pos x="25" y="1679"/>
                </a:cxn>
                <a:cxn ang="0">
                  <a:pos x="190" y="2157"/>
                </a:cxn>
                <a:cxn ang="0">
                  <a:pos x="308" y="2204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6405" name="Freeform 51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577"/>
                <a:gd name="T167" fmla="*/ 277 w 277"/>
                <a:gd name="T168" fmla="*/ 577 h 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Text Box 52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0">
                  <a:solidFill>
                    <a:srgbClr val="FFA27C"/>
                  </a:solidFill>
                  <a:latin typeface="Comic Sans MS" charset="0"/>
                </a:rPr>
                <a:t> </a:t>
              </a:r>
            </a:p>
          </p:txBody>
        </p:sp>
      </p:grpSp>
      <p:sp>
        <p:nvSpPr>
          <p:cNvPr id="56329" name="Rectangle 53"/>
          <p:cNvSpPr>
            <a:spLocks noChangeArrowheads="1"/>
          </p:cNvSpPr>
          <p:nvPr/>
        </p:nvSpPr>
        <p:spPr bwMode="auto">
          <a:xfrm>
            <a:off x="1644650" y="823913"/>
            <a:ext cx="6804025" cy="52181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511" name="Text Box 87"/>
          <p:cNvSpPr txBox="1">
            <a:spLocks noChangeArrowheads="1"/>
          </p:cNvSpPr>
          <p:nvPr/>
        </p:nvSpPr>
        <p:spPr bwMode="auto">
          <a:xfrm>
            <a:off x="2922588" y="1389063"/>
            <a:ext cx="4597400" cy="369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 sz="200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Doce espías: </a:t>
            </a:r>
            <a:r>
              <a:rPr lang="es-ES" sz="2000" i="1" u="sng">
                <a:solidFill>
                  <a:srgbClr val="66FF66"/>
                </a:solidFill>
                <a:latin typeface="Comic Sans MS" pitchFamily="1" charset="0"/>
                <a:ea typeface="+mn-ea"/>
                <a:cs typeface="+mn-cs"/>
              </a:rPr>
              <a:t>Dos</a:t>
            </a:r>
            <a:r>
              <a:rPr lang="es-ES" sz="200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informes</a:t>
            </a:r>
          </a:p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chemeClr val="hlink"/>
                </a:solidFill>
                <a:latin typeface="Comic Sans MS" pitchFamily="1" charset="0"/>
                <a:ea typeface="+mn-ea"/>
                <a:cs typeface="+mn-cs"/>
              </a:rPr>
              <a:t>10 espías: Opinión </a:t>
            </a:r>
            <a:r>
              <a:rPr lang="es-ES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mayoritaria</a:t>
            </a:r>
          </a:p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rgbClr val="33CC33"/>
                </a:solidFill>
                <a:latin typeface="Comic Sans MS" pitchFamily="1" charset="0"/>
                <a:ea typeface="+mn-ea"/>
                <a:cs typeface="+mn-cs"/>
              </a:rPr>
              <a:t>	</a:t>
            </a:r>
            <a:r>
              <a:rPr lang="es-ES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¡Tierra de leche y miel!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	¡Gigantes en la tierra!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	</a:t>
            </a:r>
            <a:r>
              <a:rPr lang="es-ES">
                <a:solidFill>
                  <a:srgbClr val="FF0000"/>
                </a:solidFill>
                <a:latin typeface="Comic Sans MS" pitchFamily="1" charset="0"/>
                <a:ea typeface="+mn-ea"/>
                <a:cs typeface="+mn-cs"/>
              </a:rPr>
              <a:t>¡Regresen a Egipto!</a:t>
            </a:r>
            <a:endParaRPr lang="es-ES">
              <a:solidFill>
                <a:srgbClr val="33CC33"/>
              </a:solidFill>
              <a:latin typeface="Comic Sans MS" pitchFamily="1" charset="0"/>
              <a:ea typeface="+mn-ea"/>
              <a:cs typeface="+mn-cs"/>
            </a:endParaRP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chemeClr val="hlink"/>
                </a:solidFill>
                <a:latin typeface="Comic Sans MS" pitchFamily="1" charset="0"/>
                <a:ea typeface="+mn-ea"/>
                <a:cs typeface="+mn-cs"/>
              </a:rPr>
              <a:t>	2 espías: Opinión </a:t>
            </a:r>
            <a:r>
              <a:rPr lang="es-ES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minoritaria</a:t>
            </a:r>
          </a:p>
          <a:p>
            <a:pPr algn="ctr"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rgbClr val="33CC33"/>
                </a:solidFill>
                <a:latin typeface="Comic Sans MS" pitchFamily="1" charset="0"/>
                <a:ea typeface="+mn-ea"/>
                <a:cs typeface="+mn-cs"/>
              </a:rPr>
              <a:t>	 </a:t>
            </a:r>
            <a:r>
              <a:rPr lang="es-ES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¡Tierra de leche y miel!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	¡Gigantes en la tierra! 	</a:t>
            </a:r>
          </a:p>
          <a:p>
            <a:pPr>
              <a:spcBef>
                <a:spcPct val="50000"/>
              </a:spcBef>
              <a:tabLst>
                <a:tab pos="457200" algn="l"/>
              </a:tabLst>
              <a:defRPr/>
            </a:pPr>
            <a:r>
              <a:rPr lang="es-ES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    </a:t>
            </a:r>
            <a:r>
              <a:rPr lang="es-ES">
                <a:solidFill>
                  <a:srgbClr val="FF0000"/>
                </a:solidFill>
                <a:latin typeface="Comic Sans MS" pitchFamily="1" charset="0"/>
                <a:ea typeface="+mn-ea"/>
                <a:cs typeface="+mn-cs"/>
              </a:rPr>
              <a:t>¡Dios está con nosotros!</a:t>
            </a:r>
          </a:p>
        </p:txBody>
      </p:sp>
      <p:grpSp>
        <p:nvGrpSpPr>
          <p:cNvPr id="56331" name="Group 55"/>
          <p:cNvGrpSpPr>
            <a:grpSpLocks/>
          </p:cNvGrpSpPr>
          <p:nvPr/>
        </p:nvGrpSpPr>
        <p:grpSpPr bwMode="auto">
          <a:xfrm>
            <a:off x="2286000" y="1762125"/>
            <a:ext cx="5257800" cy="2146300"/>
            <a:chOff x="1440" y="1090"/>
            <a:chExt cx="3312" cy="1352"/>
          </a:xfrm>
        </p:grpSpPr>
        <p:sp>
          <p:nvSpPr>
            <p:cNvPr id="743480" name="Oval 56"/>
            <p:cNvSpPr>
              <a:spLocks noChangeArrowheads="1"/>
            </p:cNvSpPr>
            <p:nvPr/>
          </p:nvSpPr>
          <p:spPr bwMode="auto">
            <a:xfrm>
              <a:off x="1440" y="1090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743481" name="Oval 57"/>
            <p:cNvSpPr>
              <a:spLocks noChangeArrowheads="1"/>
            </p:cNvSpPr>
            <p:nvPr/>
          </p:nvSpPr>
          <p:spPr bwMode="auto">
            <a:xfrm>
              <a:off x="1440" y="2122"/>
              <a:ext cx="3312" cy="32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743482" name="Oval 58"/>
          <p:cNvSpPr>
            <a:spLocks noChangeArrowheads="1"/>
          </p:cNvSpPr>
          <p:nvPr/>
        </p:nvSpPr>
        <p:spPr bwMode="auto">
          <a:xfrm>
            <a:off x="1849438" y="15795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43483" name="Text Box 59"/>
          <p:cNvSpPr txBox="1">
            <a:spLocks noChangeArrowheads="1"/>
          </p:cNvSpPr>
          <p:nvPr/>
        </p:nvSpPr>
        <p:spPr bwMode="auto">
          <a:xfrm>
            <a:off x="2336800" y="5265738"/>
            <a:ext cx="5284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54C8F6"/>
                </a:solidFill>
                <a:latin typeface="Comic Sans MS" charset="0"/>
              </a:rPr>
              <a:t>Entonces...¡¡¡¡¡Vamos!!!!!</a:t>
            </a:r>
            <a:endParaRPr lang="en-US" sz="36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56334" name="Text Box 76"/>
          <p:cNvSpPr txBox="1">
            <a:spLocks noChangeArrowheads="1"/>
          </p:cNvSpPr>
          <p:nvPr/>
        </p:nvSpPr>
        <p:spPr bwMode="auto">
          <a:xfrm>
            <a:off x="8656638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43501" name="Text Box 77"/>
          <p:cNvSpPr txBox="1">
            <a:spLocks noChangeArrowheads="1"/>
          </p:cNvSpPr>
          <p:nvPr/>
        </p:nvSpPr>
        <p:spPr bwMode="auto">
          <a:xfrm rot="-26776">
            <a:off x="2749550" y="708025"/>
            <a:ext cx="49307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66FFCC"/>
                </a:solidFill>
                <a:latin typeface="Comic Sans MS" pitchFamily="1" charset="0"/>
                <a:ea typeface="+mn-ea"/>
                <a:cs typeface="+mn-cs"/>
              </a:rPr>
              <a:t>Esta es la situación:</a:t>
            </a:r>
          </a:p>
        </p:txBody>
      </p:sp>
      <p:sp>
        <p:nvSpPr>
          <p:cNvPr id="743502" name="Rectangle 78"/>
          <p:cNvSpPr>
            <a:spLocks noChangeArrowheads="1"/>
          </p:cNvSpPr>
          <p:nvPr/>
        </p:nvSpPr>
        <p:spPr bwMode="auto">
          <a:xfrm>
            <a:off x="8093075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6337" name="Text Box 7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56338" name="Text Box 80"/>
          <p:cNvSpPr txBox="1">
            <a:spLocks noChangeArrowheads="1"/>
          </p:cNvSpPr>
          <p:nvPr/>
        </p:nvSpPr>
        <p:spPr bwMode="auto">
          <a:xfrm>
            <a:off x="8655050" y="64881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endParaRPr lang="en-US" sz="1400">
              <a:latin typeface="Comic Sans MS" charset="0"/>
            </a:endParaRPr>
          </a:p>
        </p:txBody>
      </p:sp>
      <p:sp>
        <p:nvSpPr>
          <p:cNvPr id="743505" name="Oval 81"/>
          <p:cNvSpPr>
            <a:spLocks noChangeArrowheads="1"/>
          </p:cNvSpPr>
          <p:nvPr/>
        </p:nvSpPr>
        <p:spPr bwMode="auto">
          <a:xfrm>
            <a:off x="1630363" y="1374775"/>
            <a:ext cx="6654800" cy="12795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43506" name="Rectangle 82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743512" name="Rectangle 88"/>
          <p:cNvSpPr>
            <a:spLocks noChangeArrowheads="1"/>
          </p:cNvSpPr>
          <p:nvPr/>
        </p:nvSpPr>
        <p:spPr bwMode="auto">
          <a:xfrm>
            <a:off x="1579563" y="800100"/>
            <a:ext cx="6938962" cy="5202238"/>
          </a:xfrm>
          <a:prstGeom prst="rect">
            <a:avLst/>
          </a:prstGeom>
          <a:solidFill>
            <a:schemeClr val="bg2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513" name="AutoShape 89"/>
          <p:cNvSpPr>
            <a:spLocks noChangeArrowheads="1"/>
          </p:cNvSpPr>
          <p:nvPr/>
        </p:nvSpPr>
        <p:spPr bwMode="auto">
          <a:xfrm>
            <a:off x="2130425" y="773113"/>
            <a:ext cx="5575300" cy="5275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3514" name="Text Box 90"/>
          <p:cNvSpPr txBox="1">
            <a:spLocks noChangeArrowheads="1"/>
          </p:cNvSpPr>
          <p:nvPr/>
        </p:nvSpPr>
        <p:spPr bwMode="auto">
          <a:xfrm rot="-2066509">
            <a:off x="1292225" y="1824038"/>
            <a:ext cx="7356475" cy="277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¡Viaje cancelado!</a:t>
            </a:r>
          </a:p>
        </p:txBody>
      </p:sp>
      <p:grpSp>
        <p:nvGrpSpPr>
          <p:cNvPr id="56344" name="Group 91"/>
          <p:cNvGrpSpPr>
            <a:grpSpLocks/>
          </p:cNvGrpSpPr>
          <p:nvPr/>
        </p:nvGrpSpPr>
        <p:grpSpPr bwMode="auto">
          <a:xfrm>
            <a:off x="7904163" y="3429000"/>
            <a:ext cx="989012" cy="1330325"/>
            <a:chOff x="4984" y="2160"/>
            <a:chExt cx="623" cy="838"/>
          </a:xfrm>
        </p:grpSpPr>
        <p:sp>
          <p:nvSpPr>
            <p:cNvPr id="56345" name="Rectangle 60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Rectangle 61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6347" name="AutoShape 62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Rectangle 63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9" name="AutoShape 64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0" name="Line 65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Line 66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Line 67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Line 68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4" name="Line 69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5" name="Rectangle 70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56356" name="Rectangle 71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56357" name="Rectangle 72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56358" name="Rectangle 73"/>
            <p:cNvSpPr>
              <a:spLocks noChangeArrowheads="1"/>
            </p:cNvSpPr>
            <p:nvPr/>
          </p:nvSpPr>
          <p:spPr bwMode="auto">
            <a:xfrm>
              <a:off x="4984" y="2644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56359" name="Line 74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0" name="Rectangle 75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3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3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512" grpId="0" animBg="1"/>
      <p:bldP spid="743513" grpId="0" animBg="1"/>
      <p:bldP spid="74351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575050" y="2995613"/>
            <a:ext cx="2027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Cades-Barnea</a:t>
            </a: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076575" y="922338"/>
            <a:ext cx="149383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58375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3981450" y="1590675"/>
            <a:ext cx="11493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Éxodo</a:t>
            </a: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4064000" y="2047875"/>
            <a:ext cx="9525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Sinaí</a:t>
            </a: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3681413" y="2505075"/>
            <a:ext cx="1711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M - C - C </a:t>
            </a:r>
          </a:p>
        </p:txBody>
      </p:sp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4292600" y="3419475"/>
            <a:ext cx="536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40</a:t>
            </a:r>
            <a:endParaRPr lang="en-US" sz="280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521233" name="Rectangle 17"/>
          <p:cNvSpPr>
            <a:spLocks noChangeArrowheads="1"/>
          </p:cNvSpPr>
          <p:nvPr/>
        </p:nvSpPr>
        <p:spPr bwMode="auto">
          <a:xfrm>
            <a:off x="4773613" y="963613"/>
            <a:ext cx="14192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521235" name="Rectangle 19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1237" name="Rectangle 21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58390" name="Rectangle 23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21264" name="Text Box 4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 32:13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8393" name="Rectangle 4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4" name="Rectangle 50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395" name="AutoShape 5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6" name="Rectangle 5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7" name="AutoShape 5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8" name="Line 5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9" name="Line 5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0" name="Line 5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1" name="Line 5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2" name="Line 5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3" name="Rectangle 59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58404" name="Rectangle 60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58405" name="Rectangle 61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58406" name="Rectangle 62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58407" name="Rectangle 63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408" name="Line 6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9" name="Rectangle 65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58410" name="Text Box 66"/>
          <p:cNvSpPr txBox="1">
            <a:spLocks noChangeArrowheads="1"/>
          </p:cNvSpPr>
          <p:nvPr/>
        </p:nvSpPr>
        <p:spPr bwMode="auto">
          <a:xfrm>
            <a:off x="8643938" y="90488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  </a:t>
            </a:r>
          </a:p>
        </p:txBody>
      </p:sp>
      <p:sp>
        <p:nvSpPr>
          <p:cNvPr id="521286" name="Rectangle 70"/>
          <p:cNvSpPr>
            <a:spLocks noChangeArrowheads="1"/>
          </p:cNvSpPr>
          <p:nvPr/>
        </p:nvSpPr>
        <p:spPr bwMode="auto">
          <a:xfrm>
            <a:off x="8091488" y="65389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8412" name="Text Box 71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521299" name="Rectangle 8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521304" name="Oval 88"/>
          <p:cNvSpPr>
            <a:spLocks noChangeArrowheads="1"/>
          </p:cNvSpPr>
          <p:nvPr/>
        </p:nvSpPr>
        <p:spPr bwMode="auto">
          <a:xfrm>
            <a:off x="3814763" y="3373438"/>
            <a:ext cx="1455737" cy="5889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3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282575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 DRESSING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        THE                                    </a:t>
            </a:r>
          </a:p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600575" y="19431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0420" name="Text Box 18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60422" name="Text Box 28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pic>
        <p:nvPicPr>
          <p:cNvPr id="574859" name="Picture 395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1" name="Picture 397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2" name="Picture 398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 r="519" b="1036"/>
          <a:stretch>
            <a:fillRect/>
          </a:stretch>
        </p:blipFill>
        <p:spPr bwMode="auto">
          <a:xfrm>
            <a:off x="2306638" y="504825"/>
            <a:ext cx="3208337" cy="213360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64" name="Picture 40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0427" name="Rectangle 17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Rectangle 172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0429" name="AutoShape 17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Rectangle 17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AutoShape 17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Line 17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Line 17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Line 17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Line 17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Line 18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Rectangle 181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60438" name="Rectangle 182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60439" name="Rectangle 183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60440" name="Rectangle 184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60441" name="Rectangle 185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0442" name="Line 18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Rectangle 187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pic>
        <p:nvPicPr>
          <p:cNvPr id="574860" name="Picture 396" descr="Machtesh Ramon from north2, df 1110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917825" y="2438400"/>
            <a:ext cx="2806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58" name="Picture 394" descr="Solomon's Pillars, df 1011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046163" y="2487613"/>
            <a:ext cx="203041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74857" name="Picture 393" descr="Machtesh Qatan from east2, tb n112500 sr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0447" name="Text Box 407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448" name="Text Box 4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sp>
        <p:nvSpPr>
          <p:cNvPr id="574874" name="Text Box 410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 32:13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0450" name="Rectangle 411"/>
          <p:cNvSpPr>
            <a:spLocks noChangeArrowheads="1"/>
          </p:cNvSpPr>
          <p:nvPr/>
        </p:nvSpPr>
        <p:spPr bwMode="auto">
          <a:xfrm>
            <a:off x="-19050" y="1588"/>
            <a:ext cx="1854200" cy="1843087"/>
          </a:xfrm>
          <a:prstGeom prst="rect">
            <a:avLst/>
          </a:prstGeom>
          <a:solidFill>
            <a:srgbClr val="61001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4863" name="Picture 399" descr="Machtesh Gadol looking southeast, tb n121701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39713" y="301625"/>
            <a:ext cx="2633662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1585913" y="1247775"/>
            <a:ext cx="6351587" cy="4479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¿Quieres decir…pasar 40 años,en este lugar?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65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pic>
        <p:nvPicPr>
          <p:cNvPr id="224335" name="Picture 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7825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</p:spPr>
      </p:pic>
      <p:grpSp>
        <p:nvGrpSpPr>
          <p:cNvPr id="2" name="Group 260"/>
          <p:cNvGrpSpPr>
            <a:grpSpLocks/>
          </p:cNvGrpSpPr>
          <p:nvPr/>
        </p:nvGrpSpPr>
        <p:grpSpPr bwMode="auto">
          <a:xfrm>
            <a:off x="1408113" y="5368925"/>
            <a:ext cx="7215187" cy="698500"/>
            <a:chOff x="796" y="3382"/>
            <a:chExt cx="4545" cy="440"/>
          </a:xfrm>
        </p:grpSpPr>
        <p:sp>
          <p:nvSpPr>
            <p:cNvPr id="62544" name="Rectangle 82"/>
            <p:cNvSpPr>
              <a:spLocks noChangeArrowheads="1"/>
            </p:cNvSpPr>
            <p:nvPr/>
          </p:nvSpPr>
          <p:spPr bwMode="auto">
            <a:xfrm>
              <a:off x="1018" y="3382"/>
              <a:ext cx="4122" cy="440"/>
            </a:xfrm>
            <a:prstGeom prst="rect">
              <a:avLst/>
            </a:prstGeom>
            <a:gradFill rotWithShape="1">
              <a:gsLst>
                <a:gs pos="0">
                  <a:srgbClr val="4C000F"/>
                </a:gs>
                <a:gs pos="50000">
                  <a:srgbClr val="A50021"/>
                </a:gs>
                <a:gs pos="100000">
                  <a:srgbClr val="4C000F"/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796" y="3412"/>
              <a:ext cx="4545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Las </a:t>
              </a:r>
              <a:r>
                <a:rPr lang="en-US" sz="2800" dirty="0" err="1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andanzas</a:t>
              </a:r>
              <a:r>
                <a:rPr lang="en-US" sz="2800" dirty="0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 </a:t>
              </a:r>
              <a:r>
                <a:rPr lang="en-US" sz="2800" dirty="0" err="1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por</a:t>
              </a:r>
              <a:r>
                <a:rPr lang="en-US" sz="2800" dirty="0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 el </a:t>
              </a:r>
              <a:r>
                <a:rPr lang="en-US" sz="2800" dirty="0" err="1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desierto</a:t>
              </a:r>
              <a:endPara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2471" name="Rectangle 13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2" name="Rectangle 136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2473" name="AutoShape 13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Rectangle 13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AutoShape 13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4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14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14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14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Line 14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1" name="Rectangle 145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62482" name="Rectangle 146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62483" name="Rectangle 147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62484" name="Rectangle 148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62485" name="Rectangle 149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2486" name="Line 15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7" name="Rectangle 151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62488" name="Text Box 15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2489" name="Text Box 15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62491" name="Text Box 20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4114800" y="1379538"/>
            <a:ext cx="392588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i="1">
                <a:solidFill>
                  <a:srgbClr val="0000FF"/>
                </a:solidFill>
                <a:latin typeface="Comic Sans MS" pitchFamily="1" charset="0"/>
                <a:ea typeface="+mn-ea"/>
                <a:cs typeface="+mn-cs"/>
              </a:rPr>
              <a:t>¿Por qué?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11600" y="2674938"/>
            <a:ext cx="45370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>
                <a:solidFill>
                  <a:srgbClr val="0000FF"/>
                </a:solidFill>
                <a:latin typeface="Comic Sans MS" pitchFamily="1" charset="0"/>
                <a:ea typeface="+mn-ea"/>
                <a:cs typeface="+mn-cs"/>
              </a:rPr>
              <a:t>¡Desobediencia!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14800" y="3741738"/>
            <a:ext cx="39258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>
                <a:solidFill>
                  <a:srgbClr val="0000FF"/>
                </a:solidFill>
                <a:latin typeface="Comic Sans MS" pitchFamily="1" charset="0"/>
                <a:ea typeface="+mn-ea"/>
                <a:cs typeface="+mn-cs"/>
              </a:rPr>
              <a:t>¡Incredulidad!</a:t>
            </a:r>
          </a:p>
        </p:txBody>
      </p:sp>
      <p:sp>
        <p:nvSpPr>
          <p:cNvPr id="224470" name="Text Box 214"/>
          <p:cNvSpPr txBox="1">
            <a:spLocks noChangeArrowheads="1"/>
          </p:cNvSpPr>
          <p:nvPr/>
        </p:nvSpPr>
        <p:spPr bwMode="auto">
          <a:xfrm>
            <a:off x="2254250" y="31750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</a:t>
            </a:r>
          </a:p>
        </p:txBody>
      </p:sp>
      <p:sp>
        <p:nvSpPr>
          <p:cNvPr id="224471" name="Text Box 215"/>
          <p:cNvSpPr txBox="1">
            <a:spLocks noChangeArrowheads="1"/>
          </p:cNvSpPr>
          <p:nvPr/>
        </p:nvSpPr>
        <p:spPr bwMode="auto">
          <a:xfrm>
            <a:off x="2255838" y="315595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</a:t>
            </a:r>
          </a:p>
        </p:txBody>
      </p:sp>
      <p:sp>
        <p:nvSpPr>
          <p:cNvPr id="224472" name="Text Box 216"/>
          <p:cNvSpPr txBox="1">
            <a:spLocks noChangeArrowheads="1"/>
          </p:cNvSpPr>
          <p:nvPr/>
        </p:nvSpPr>
        <p:spPr bwMode="auto">
          <a:xfrm>
            <a:off x="2251075" y="314325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</a:t>
            </a:r>
          </a:p>
        </p:txBody>
      </p:sp>
      <p:sp>
        <p:nvSpPr>
          <p:cNvPr id="224473" name="Text Box 217"/>
          <p:cNvSpPr txBox="1">
            <a:spLocks noChangeArrowheads="1"/>
          </p:cNvSpPr>
          <p:nvPr/>
        </p:nvSpPr>
        <p:spPr bwMode="auto">
          <a:xfrm>
            <a:off x="2235200" y="3140075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4</a:t>
            </a:r>
          </a:p>
        </p:txBody>
      </p:sp>
      <p:sp>
        <p:nvSpPr>
          <p:cNvPr id="224474" name="Text Box 218"/>
          <p:cNvSpPr txBox="1">
            <a:spLocks noChangeArrowheads="1"/>
          </p:cNvSpPr>
          <p:nvPr/>
        </p:nvSpPr>
        <p:spPr bwMode="auto">
          <a:xfrm>
            <a:off x="2230438" y="31337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5</a:t>
            </a:r>
          </a:p>
        </p:txBody>
      </p:sp>
      <p:sp>
        <p:nvSpPr>
          <p:cNvPr id="224475" name="Text Box 219"/>
          <p:cNvSpPr txBox="1">
            <a:spLocks noChangeArrowheads="1"/>
          </p:cNvSpPr>
          <p:nvPr/>
        </p:nvSpPr>
        <p:spPr bwMode="auto">
          <a:xfrm>
            <a:off x="2193925" y="31416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6</a:t>
            </a:r>
          </a:p>
        </p:txBody>
      </p:sp>
      <p:sp>
        <p:nvSpPr>
          <p:cNvPr id="224476" name="Text Box 220"/>
          <p:cNvSpPr txBox="1">
            <a:spLocks noChangeArrowheads="1"/>
          </p:cNvSpPr>
          <p:nvPr/>
        </p:nvSpPr>
        <p:spPr bwMode="auto">
          <a:xfrm>
            <a:off x="2220913" y="314960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7</a:t>
            </a:r>
          </a:p>
        </p:txBody>
      </p:sp>
      <p:sp>
        <p:nvSpPr>
          <p:cNvPr id="224477" name="Text Box 221"/>
          <p:cNvSpPr txBox="1">
            <a:spLocks noChangeArrowheads="1"/>
          </p:cNvSpPr>
          <p:nvPr/>
        </p:nvSpPr>
        <p:spPr bwMode="auto">
          <a:xfrm>
            <a:off x="2219325" y="31321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8</a:t>
            </a:r>
          </a:p>
        </p:txBody>
      </p:sp>
      <p:sp>
        <p:nvSpPr>
          <p:cNvPr id="224478" name="Text Box 222"/>
          <p:cNvSpPr txBox="1">
            <a:spLocks noChangeArrowheads="1"/>
          </p:cNvSpPr>
          <p:nvPr/>
        </p:nvSpPr>
        <p:spPr bwMode="auto">
          <a:xfrm>
            <a:off x="2216150" y="31289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9</a:t>
            </a:r>
          </a:p>
        </p:txBody>
      </p:sp>
      <p:sp>
        <p:nvSpPr>
          <p:cNvPr id="224479" name="Text Box 223"/>
          <p:cNvSpPr txBox="1">
            <a:spLocks noChangeArrowheads="1"/>
          </p:cNvSpPr>
          <p:nvPr/>
        </p:nvSpPr>
        <p:spPr bwMode="auto">
          <a:xfrm>
            <a:off x="2089150" y="31448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10</a:t>
            </a:r>
          </a:p>
        </p:txBody>
      </p:sp>
      <p:sp>
        <p:nvSpPr>
          <p:cNvPr id="224480" name="Text Box 224"/>
          <p:cNvSpPr txBox="1">
            <a:spLocks noChangeArrowheads="1"/>
          </p:cNvSpPr>
          <p:nvPr/>
        </p:nvSpPr>
        <p:spPr bwMode="auto">
          <a:xfrm>
            <a:off x="2132013" y="317500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11</a:t>
            </a:r>
          </a:p>
        </p:txBody>
      </p:sp>
      <p:sp>
        <p:nvSpPr>
          <p:cNvPr id="224481" name="Text Box 225"/>
          <p:cNvSpPr txBox="1">
            <a:spLocks noChangeArrowheads="1"/>
          </p:cNvSpPr>
          <p:nvPr/>
        </p:nvSpPr>
        <p:spPr bwMode="auto">
          <a:xfrm>
            <a:off x="2151063" y="3179763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12</a:t>
            </a:r>
          </a:p>
        </p:txBody>
      </p:sp>
      <p:sp>
        <p:nvSpPr>
          <p:cNvPr id="224482" name="Text Box 226"/>
          <p:cNvSpPr txBox="1">
            <a:spLocks noChangeArrowheads="1"/>
          </p:cNvSpPr>
          <p:nvPr/>
        </p:nvSpPr>
        <p:spPr bwMode="auto">
          <a:xfrm>
            <a:off x="2114550" y="3106738"/>
            <a:ext cx="2609850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13</a:t>
            </a:r>
          </a:p>
        </p:txBody>
      </p:sp>
      <p:sp>
        <p:nvSpPr>
          <p:cNvPr id="224483" name="Text Box 227"/>
          <p:cNvSpPr txBox="1">
            <a:spLocks noChangeArrowheads="1"/>
          </p:cNvSpPr>
          <p:nvPr/>
        </p:nvSpPr>
        <p:spPr bwMode="auto">
          <a:xfrm>
            <a:off x="2124075" y="317341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14</a:t>
            </a:r>
          </a:p>
        </p:txBody>
      </p:sp>
      <p:sp>
        <p:nvSpPr>
          <p:cNvPr id="224484" name="Text Box 228"/>
          <p:cNvSpPr txBox="1">
            <a:spLocks noChangeArrowheads="1"/>
          </p:cNvSpPr>
          <p:nvPr/>
        </p:nvSpPr>
        <p:spPr bwMode="auto">
          <a:xfrm>
            <a:off x="2098675" y="316388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15</a:t>
            </a:r>
          </a:p>
        </p:txBody>
      </p:sp>
      <p:sp>
        <p:nvSpPr>
          <p:cNvPr id="224485" name="Text Box 229"/>
          <p:cNvSpPr txBox="1">
            <a:spLocks noChangeArrowheads="1"/>
          </p:cNvSpPr>
          <p:nvPr/>
        </p:nvSpPr>
        <p:spPr bwMode="auto">
          <a:xfrm>
            <a:off x="2127250" y="31623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16</a:t>
            </a:r>
          </a:p>
        </p:txBody>
      </p:sp>
      <p:sp>
        <p:nvSpPr>
          <p:cNvPr id="224486" name="Text Box 230"/>
          <p:cNvSpPr txBox="1">
            <a:spLocks noChangeArrowheads="1"/>
          </p:cNvSpPr>
          <p:nvPr/>
        </p:nvSpPr>
        <p:spPr bwMode="auto">
          <a:xfrm>
            <a:off x="2128838" y="3173413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17</a:t>
            </a:r>
          </a:p>
        </p:txBody>
      </p:sp>
      <p:sp>
        <p:nvSpPr>
          <p:cNvPr id="224487" name="Text Box 231"/>
          <p:cNvSpPr txBox="1">
            <a:spLocks noChangeArrowheads="1"/>
          </p:cNvSpPr>
          <p:nvPr/>
        </p:nvSpPr>
        <p:spPr bwMode="auto">
          <a:xfrm>
            <a:off x="2116138" y="31718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18</a:t>
            </a:r>
          </a:p>
        </p:txBody>
      </p:sp>
      <p:sp>
        <p:nvSpPr>
          <p:cNvPr id="224488" name="Text Box 232"/>
          <p:cNvSpPr txBox="1">
            <a:spLocks noChangeArrowheads="1"/>
          </p:cNvSpPr>
          <p:nvPr/>
        </p:nvSpPr>
        <p:spPr bwMode="auto">
          <a:xfrm>
            <a:off x="2133600" y="31670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19</a:t>
            </a:r>
          </a:p>
        </p:txBody>
      </p:sp>
      <p:sp>
        <p:nvSpPr>
          <p:cNvPr id="224489" name="Text Box 233"/>
          <p:cNvSpPr txBox="1">
            <a:spLocks noChangeArrowheads="1"/>
          </p:cNvSpPr>
          <p:nvPr/>
        </p:nvSpPr>
        <p:spPr bwMode="auto">
          <a:xfrm>
            <a:off x="2127250" y="316706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20</a:t>
            </a:r>
          </a:p>
        </p:txBody>
      </p:sp>
      <p:sp>
        <p:nvSpPr>
          <p:cNvPr id="224490" name="Line 234"/>
          <p:cNvSpPr>
            <a:spLocks noChangeShapeType="1"/>
          </p:cNvSpPr>
          <p:nvPr/>
        </p:nvSpPr>
        <p:spPr bwMode="auto">
          <a:xfrm>
            <a:off x="2747963" y="2511425"/>
            <a:ext cx="8526462" cy="1588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24491" name="Text Box 235"/>
          <p:cNvSpPr txBox="1">
            <a:spLocks noChangeArrowheads="1"/>
          </p:cNvSpPr>
          <p:nvPr/>
        </p:nvSpPr>
        <p:spPr bwMode="auto">
          <a:xfrm>
            <a:off x="2128838" y="31575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21</a:t>
            </a:r>
          </a:p>
        </p:txBody>
      </p:sp>
      <p:sp>
        <p:nvSpPr>
          <p:cNvPr id="224492" name="Text Box 236"/>
          <p:cNvSpPr txBox="1">
            <a:spLocks noChangeArrowheads="1"/>
          </p:cNvSpPr>
          <p:nvPr/>
        </p:nvSpPr>
        <p:spPr bwMode="auto">
          <a:xfrm>
            <a:off x="2122488" y="31464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22</a:t>
            </a:r>
          </a:p>
        </p:txBody>
      </p:sp>
      <p:sp>
        <p:nvSpPr>
          <p:cNvPr id="224493" name="Text Box 237"/>
          <p:cNvSpPr txBox="1">
            <a:spLocks noChangeArrowheads="1"/>
          </p:cNvSpPr>
          <p:nvPr/>
        </p:nvSpPr>
        <p:spPr bwMode="auto">
          <a:xfrm>
            <a:off x="2093913" y="31448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23</a:t>
            </a:r>
          </a:p>
        </p:txBody>
      </p:sp>
      <p:sp>
        <p:nvSpPr>
          <p:cNvPr id="224494" name="Text Box 238"/>
          <p:cNvSpPr txBox="1">
            <a:spLocks noChangeArrowheads="1"/>
          </p:cNvSpPr>
          <p:nvPr/>
        </p:nvSpPr>
        <p:spPr bwMode="auto">
          <a:xfrm>
            <a:off x="2105025" y="31194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24</a:t>
            </a:r>
          </a:p>
        </p:txBody>
      </p:sp>
      <p:sp>
        <p:nvSpPr>
          <p:cNvPr id="224495" name="Text Box 239"/>
          <p:cNvSpPr txBox="1">
            <a:spLocks noChangeArrowheads="1"/>
          </p:cNvSpPr>
          <p:nvPr/>
        </p:nvSpPr>
        <p:spPr bwMode="auto">
          <a:xfrm>
            <a:off x="2105025" y="313213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25</a:t>
            </a:r>
          </a:p>
        </p:txBody>
      </p:sp>
      <p:sp>
        <p:nvSpPr>
          <p:cNvPr id="224496" name="Line 240"/>
          <p:cNvSpPr>
            <a:spLocks noChangeShapeType="1"/>
          </p:cNvSpPr>
          <p:nvPr/>
        </p:nvSpPr>
        <p:spPr bwMode="auto">
          <a:xfrm>
            <a:off x="2900363" y="3171825"/>
            <a:ext cx="8526462" cy="1588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24497" name="Text Box 241"/>
          <p:cNvSpPr txBox="1">
            <a:spLocks noChangeArrowheads="1"/>
          </p:cNvSpPr>
          <p:nvPr/>
        </p:nvSpPr>
        <p:spPr bwMode="auto">
          <a:xfrm>
            <a:off x="2090738" y="3135313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26</a:t>
            </a:r>
          </a:p>
        </p:txBody>
      </p:sp>
      <p:sp>
        <p:nvSpPr>
          <p:cNvPr id="224498" name="Text Box 242"/>
          <p:cNvSpPr txBox="1">
            <a:spLocks noChangeArrowheads="1"/>
          </p:cNvSpPr>
          <p:nvPr/>
        </p:nvSpPr>
        <p:spPr bwMode="auto">
          <a:xfrm>
            <a:off x="2090738" y="313848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27</a:t>
            </a:r>
          </a:p>
        </p:txBody>
      </p:sp>
      <p:sp>
        <p:nvSpPr>
          <p:cNvPr id="224499" name="Text Box 243"/>
          <p:cNvSpPr txBox="1">
            <a:spLocks noChangeArrowheads="1"/>
          </p:cNvSpPr>
          <p:nvPr/>
        </p:nvSpPr>
        <p:spPr bwMode="auto">
          <a:xfrm>
            <a:off x="2090738" y="31321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28</a:t>
            </a:r>
          </a:p>
        </p:txBody>
      </p:sp>
      <p:sp>
        <p:nvSpPr>
          <p:cNvPr id="224500" name="Text Box 244"/>
          <p:cNvSpPr txBox="1">
            <a:spLocks noChangeArrowheads="1"/>
          </p:cNvSpPr>
          <p:nvPr/>
        </p:nvSpPr>
        <p:spPr bwMode="auto">
          <a:xfrm>
            <a:off x="2098675" y="31369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29</a:t>
            </a:r>
          </a:p>
        </p:txBody>
      </p:sp>
      <p:sp>
        <p:nvSpPr>
          <p:cNvPr id="224501" name="Text Box 245"/>
          <p:cNvSpPr txBox="1">
            <a:spLocks noChangeArrowheads="1"/>
          </p:cNvSpPr>
          <p:nvPr/>
        </p:nvSpPr>
        <p:spPr bwMode="auto">
          <a:xfrm>
            <a:off x="2087563" y="312578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30</a:t>
            </a:r>
          </a:p>
        </p:txBody>
      </p:sp>
      <p:sp>
        <p:nvSpPr>
          <p:cNvPr id="224502" name="Line 246"/>
          <p:cNvSpPr>
            <a:spLocks noChangeShapeType="1"/>
          </p:cNvSpPr>
          <p:nvPr/>
        </p:nvSpPr>
        <p:spPr bwMode="auto">
          <a:xfrm>
            <a:off x="1784350" y="4648200"/>
            <a:ext cx="8526463" cy="1588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24503" name="Text Box 247"/>
          <p:cNvSpPr txBox="1">
            <a:spLocks noChangeArrowheads="1"/>
          </p:cNvSpPr>
          <p:nvPr/>
        </p:nvSpPr>
        <p:spPr bwMode="auto">
          <a:xfrm>
            <a:off x="2119313" y="313372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31</a:t>
            </a:r>
          </a:p>
        </p:txBody>
      </p:sp>
      <p:sp>
        <p:nvSpPr>
          <p:cNvPr id="224504" name="Text Box 248"/>
          <p:cNvSpPr txBox="1">
            <a:spLocks noChangeArrowheads="1"/>
          </p:cNvSpPr>
          <p:nvPr/>
        </p:nvSpPr>
        <p:spPr bwMode="auto">
          <a:xfrm>
            <a:off x="2111375" y="3140075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32</a:t>
            </a:r>
          </a:p>
        </p:txBody>
      </p:sp>
      <p:sp>
        <p:nvSpPr>
          <p:cNvPr id="224505" name="Text Box 249"/>
          <p:cNvSpPr txBox="1">
            <a:spLocks noChangeArrowheads="1"/>
          </p:cNvSpPr>
          <p:nvPr/>
        </p:nvSpPr>
        <p:spPr bwMode="auto">
          <a:xfrm>
            <a:off x="2098675" y="3122613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33</a:t>
            </a:r>
          </a:p>
        </p:txBody>
      </p:sp>
      <p:sp>
        <p:nvSpPr>
          <p:cNvPr id="224506" name="Text Box 250"/>
          <p:cNvSpPr txBox="1">
            <a:spLocks noChangeArrowheads="1"/>
          </p:cNvSpPr>
          <p:nvPr/>
        </p:nvSpPr>
        <p:spPr bwMode="auto">
          <a:xfrm>
            <a:off x="2100263" y="311785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34</a:t>
            </a:r>
          </a:p>
        </p:txBody>
      </p:sp>
      <p:sp>
        <p:nvSpPr>
          <p:cNvPr id="224507" name="Text Box 251"/>
          <p:cNvSpPr txBox="1">
            <a:spLocks noChangeArrowheads="1"/>
          </p:cNvSpPr>
          <p:nvPr/>
        </p:nvSpPr>
        <p:spPr bwMode="auto">
          <a:xfrm>
            <a:off x="2084388" y="3114675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35</a:t>
            </a:r>
          </a:p>
        </p:txBody>
      </p:sp>
      <p:sp>
        <p:nvSpPr>
          <p:cNvPr id="224508" name="Text Box 252"/>
          <p:cNvSpPr txBox="1">
            <a:spLocks noChangeArrowheads="1"/>
          </p:cNvSpPr>
          <p:nvPr/>
        </p:nvSpPr>
        <p:spPr bwMode="auto">
          <a:xfrm>
            <a:off x="2111375" y="3176588"/>
            <a:ext cx="3379788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36</a:t>
            </a:r>
          </a:p>
        </p:txBody>
      </p:sp>
      <p:sp>
        <p:nvSpPr>
          <p:cNvPr id="224509" name="Text Box 253"/>
          <p:cNvSpPr txBox="1">
            <a:spLocks noChangeArrowheads="1"/>
          </p:cNvSpPr>
          <p:nvPr/>
        </p:nvSpPr>
        <p:spPr bwMode="auto">
          <a:xfrm>
            <a:off x="2081213" y="3187700"/>
            <a:ext cx="3379787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37</a:t>
            </a:r>
          </a:p>
        </p:txBody>
      </p:sp>
      <p:sp>
        <p:nvSpPr>
          <p:cNvPr id="224510" name="Text Box 254"/>
          <p:cNvSpPr txBox="1">
            <a:spLocks noChangeArrowheads="1"/>
          </p:cNvSpPr>
          <p:nvPr/>
        </p:nvSpPr>
        <p:spPr bwMode="auto">
          <a:xfrm>
            <a:off x="2084388" y="3170238"/>
            <a:ext cx="3379787" cy="1874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38</a:t>
            </a:r>
          </a:p>
        </p:txBody>
      </p:sp>
      <p:sp>
        <p:nvSpPr>
          <p:cNvPr id="224511" name="Text Box 255"/>
          <p:cNvSpPr txBox="1">
            <a:spLocks noChangeArrowheads="1"/>
          </p:cNvSpPr>
          <p:nvPr/>
        </p:nvSpPr>
        <p:spPr bwMode="auto">
          <a:xfrm>
            <a:off x="2101850" y="3149600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39</a:t>
            </a:r>
          </a:p>
        </p:txBody>
      </p:sp>
      <p:sp>
        <p:nvSpPr>
          <p:cNvPr id="224512" name="Text Box 256"/>
          <p:cNvSpPr txBox="1">
            <a:spLocks noChangeArrowheads="1"/>
          </p:cNvSpPr>
          <p:nvPr/>
        </p:nvSpPr>
        <p:spPr bwMode="auto">
          <a:xfrm>
            <a:off x="2098675" y="3140075"/>
            <a:ext cx="3379788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 i="1">
                <a:solidFill>
                  <a:srgbClr val="FF0000"/>
                </a:solidFill>
                <a:latin typeface="Comic Sans MS" pitchFamily="1" charset="0"/>
                <a:ea typeface="+mn-ea"/>
                <a:cs typeface="+mn-cs"/>
              </a:rPr>
              <a:t>40</a:t>
            </a:r>
          </a:p>
        </p:txBody>
      </p:sp>
      <p:sp>
        <p:nvSpPr>
          <p:cNvPr id="62538" name="Text Box 2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3</a:t>
            </a:r>
            <a:endParaRPr lang="en-US" sz="1400">
              <a:latin typeface="Comic Sans MS" charset="0"/>
            </a:endParaRPr>
          </a:p>
        </p:txBody>
      </p:sp>
      <p:sp>
        <p:nvSpPr>
          <p:cNvPr id="224515" name="Text Box 259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Nm 32:13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2540" name="Text Box 261"/>
          <p:cNvSpPr txBox="1">
            <a:spLocks noChangeArrowheads="1"/>
          </p:cNvSpPr>
          <p:nvPr/>
        </p:nvSpPr>
        <p:spPr bwMode="auto">
          <a:xfrm>
            <a:off x="3400425" y="1443038"/>
            <a:ext cx="728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latin typeface="Comic Sans MS" charset="0"/>
            </a:endParaRPr>
          </a:p>
        </p:txBody>
      </p:sp>
      <p:sp>
        <p:nvSpPr>
          <p:cNvPr id="62541" name="Text Box 262"/>
          <p:cNvSpPr txBox="1">
            <a:spLocks noChangeArrowheads="1"/>
          </p:cNvSpPr>
          <p:nvPr/>
        </p:nvSpPr>
        <p:spPr bwMode="auto">
          <a:xfrm>
            <a:off x="2943225" y="1014413"/>
            <a:ext cx="714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latin typeface="Comic Sans MS" charset="0"/>
            </a:endParaRPr>
          </a:p>
        </p:txBody>
      </p:sp>
      <p:sp>
        <p:nvSpPr>
          <p:cNvPr id="224520" name="Text Box 264"/>
          <p:cNvSpPr txBox="1">
            <a:spLocks noChangeArrowheads="1"/>
          </p:cNvSpPr>
          <p:nvPr/>
        </p:nvSpPr>
        <p:spPr bwMode="auto">
          <a:xfrm>
            <a:off x="3929063" y="3200400"/>
            <a:ext cx="1200150" cy="1874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1700" i="1">
                <a:solidFill>
                  <a:srgbClr val="FF0000"/>
                </a:solidFill>
                <a:latin typeface="Comic Sans MS" charset="0"/>
              </a:rPr>
              <a:t>!</a:t>
            </a:r>
            <a:endParaRPr lang="en-US" sz="117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224522" name="Rectangle 266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3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3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224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22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22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  <p:bldP spid="224470" grpId="0"/>
      <p:bldP spid="224470" grpId="1"/>
      <p:bldP spid="224471" grpId="0"/>
      <p:bldP spid="224471" grpId="1"/>
      <p:bldP spid="224472" grpId="0"/>
      <p:bldP spid="224472" grpId="1"/>
      <p:bldP spid="224473" grpId="0"/>
      <p:bldP spid="224473" grpId="1"/>
      <p:bldP spid="224474" grpId="0"/>
      <p:bldP spid="224474" grpId="1"/>
      <p:bldP spid="224475" grpId="0"/>
      <p:bldP spid="224475" grpId="1"/>
      <p:bldP spid="224476" grpId="0"/>
      <p:bldP spid="224476" grpId="1"/>
      <p:bldP spid="224477" grpId="0"/>
      <p:bldP spid="224477" grpId="1"/>
      <p:bldP spid="224478" grpId="0"/>
      <p:bldP spid="224478" grpId="1"/>
      <p:bldP spid="224479" grpId="0"/>
      <p:bldP spid="224479" grpId="1"/>
      <p:bldP spid="224480" grpId="0"/>
      <p:bldP spid="224480" grpId="1"/>
      <p:bldP spid="224481" grpId="0"/>
      <p:bldP spid="224481" grpId="1"/>
      <p:bldP spid="224482" grpId="0"/>
      <p:bldP spid="224482" grpId="1"/>
      <p:bldP spid="224483" grpId="0"/>
      <p:bldP spid="224483" grpId="1"/>
      <p:bldP spid="224484" grpId="0"/>
      <p:bldP spid="224484" grpId="1"/>
      <p:bldP spid="224485" grpId="0"/>
      <p:bldP spid="224485" grpId="1"/>
      <p:bldP spid="224486" grpId="0"/>
      <p:bldP spid="224486" grpId="1"/>
      <p:bldP spid="224487" grpId="0"/>
      <p:bldP spid="224487" grpId="1"/>
      <p:bldP spid="224488" grpId="0"/>
      <p:bldP spid="224488" grpId="1"/>
      <p:bldP spid="224489" grpId="0"/>
      <p:bldP spid="224489" grpId="1"/>
      <p:bldP spid="224491" grpId="0"/>
      <p:bldP spid="224491" grpId="1"/>
      <p:bldP spid="224492" grpId="0"/>
      <p:bldP spid="224492" grpId="1"/>
      <p:bldP spid="224493" grpId="0"/>
      <p:bldP spid="224493" grpId="1"/>
      <p:bldP spid="224494" grpId="0"/>
      <p:bldP spid="224494" grpId="1"/>
      <p:bldP spid="224495" grpId="0"/>
      <p:bldP spid="224495" grpId="1"/>
      <p:bldP spid="224497" grpId="0"/>
      <p:bldP spid="224497" grpId="1"/>
      <p:bldP spid="224498" grpId="0"/>
      <p:bldP spid="224498" grpId="1"/>
      <p:bldP spid="224499" grpId="0"/>
      <p:bldP spid="224499" grpId="1"/>
      <p:bldP spid="224500" grpId="0"/>
      <p:bldP spid="224500" grpId="1"/>
      <p:bldP spid="224501" grpId="0"/>
      <p:bldP spid="224501" grpId="1"/>
      <p:bldP spid="224503" grpId="0"/>
      <p:bldP spid="224503" grpId="1"/>
      <p:bldP spid="224504" grpId="0"/>
      <p:bldP spid="224504" grpId="1"/>
      <p:bldP spid="224505" grpId="0"/>
      <p:bldP spid="224505" grpId="1"/>
      <p:bldP spid="224506" grpId="0"/>
      <p:bldP spid="224506" grpId="1"/>
      <p:bldP spid="224507" grpId="0"/>
      <p:bldP spid="224507" grpId="1"/>
      <p:bldP spid="224508" grpId="0"/>
      <p:bldP spid="224508" grpId="1"/>
      <p:bldP spid="224509" grpId="0"/>
      <p:bldP spid="224509" grpId="1"/>
      <p:bldP spid="224510" grpId="0"/>
      <p:bldP spid="224510" grpId="1"/>
      <p:bldP spid="224511" grpId="0"/>
      <p:bldP spid="224511" grpId="1"/>
      <p:bldP spid="224512" grpId="0"/>
      <p:bldP spid="2245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8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13" name="Rectangle 89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641026" name="Freeform 2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4102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41030" name="Text Box 6"/>
          <p:cNvSpPr txBox="1">
            <a:spLocks noChangeArrowheads="1"/>
          </p:cNvSpPr>
          <p:nvPr/>
        </p:nvSpPr>
        <p:spPr bwMode="auto">
          <a:xfrm>
            <a:off x="1771650" y="44450"/>
            <a:ext cx="28749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Dt 32: 48-49</a:t>
            </a:r>
          </a:p>
        </p:txBody>
      </p:sp>
      <p:grpSp>
        <p:nvGrpSpPr>
          <p:cNvPr id="64520" name="Group 12"/>
          <p:cNvGrpSpPr>
            <a:grpSpLocks/>
          </p:cNvGrpSpPr>
          <p:nvPr/>
        </p:nvGrpSpPr>
        <p:grpSpPr bwMode="auto">
          <a:xfrm>
            <a:off x="1358900" y="825500"/>
            <a:ext cx="7115175" cy="5257800"/>
            <a:chOff x="1008" y="520"/>
            <a:chExt cx="4391" cy="3312"/>
          </a:xfrm>
        </p:grpSpPr>
        <p:grpSp>
          <p:nvGrpSpPr>
            <p:cNvPr id="64550" name="Group 13"/>
            <p:cNvGrpSpPr>
              <a:grpSpLocks/>
            </p:cNvGrpSpPr>
            <p:nvPr/>
          </p:nvGrpSpPr>
          <p:grpSpPr bwMode="auto">
            <a:xfrm>
              <a:off x="1008" y="520"/>
              <a:ext cx="4320" cy="3312"/>
              <a:chOff x="1008" y="528"/>
              <a:chExt cx="4320" cy="3312"/>
            </a:xfrm>
          </p:grpSpPr>
          <p:sp>
            <p:nvSpPr>
              <p:cNvPr id="641038" name="Rectangle 14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39" name="Freeform 15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/>
                <a:ahLst/>
                <a:cxnLst>
                  <a:cxn ang="0">
                    <a:pos x="984" y="24"/>
                  </a:cxn>
                  <a:cxn ang="0">
                    <a:pos x="996" y="72"/>
                  </a:cxn>
                  <a:cxn ang="0">
                    <a:pos x="1008" y="120"/>
                  </a:cxn>
                  <a:cxn ang="0">
                    <a:pos x="1020" y="180"/>
                  </a:cxn>
                  <a:cxn ang="0">
                    <a:pos x="1020" y="240"/>
                  </a:cxn>
                  <a:cxn ang="0">
                    <a:pos x="1020" y="300"/>
                  </a:cxn>
                  <a:cxn ang="0">
                    <a:pos x="1020" y="348"/>
                  </a:cxn>
                  <a:cxn ang="0">
                    <a:pos x="1020" y="396"/>
                  </a:cxn>
                  <a:cxn ang="0">
                    <a:pos x="1008" y="456"/>
                  </a:cxn>
                  <a:cxn ang="0">
                    <a:pos x="996" y="516"/>
                  </a:cxn>
                  <a:cxn ang="0">
                    <a:pos x="996" y="564"/>
                  </a:cxn>
                  <a:cxn ang="0">
                    <a:pos x="972" y="636"/>
                  </a:cxn>
                  <a:cxn ang="0">
                    <a:pos x="972" y="696"/>
                  </a:cxn>
                  <a:cxn ang="0">
                    <a:pos x="948" y="744"/>
                  </a:cxn>
                  <a:cxn ang="0">
                    <a:pos x="936" y="792"/>
                  </a:cxn>
                  <a:cxn ang="0">
                    <a:pos x="924" y="864"/>
                  </a:cxn>
                  <a:cxn ang="0">
                    <a:pos x="900" y="912"/>
                  </a:cxn>
                  <a:cxn ang="0">
                    <a:pos x="888" y="960"/>
                  </a:cxn>
                  <a:cxn ang="0">
                    <a:pos x="864" y="1020"/>
                  </a:cxn>
                  <a:cxn ang="0">
                    <a:pos x="840" y="1068"/>
                  </a:cxn>
                  <a:cxn ang="0">
                    <a:pos x="828" y="1116"/>
                  </a:cxn>
                  <a:cxn ang="0">
                    <a:pos x="792" y="1176"/>
                  </a:cxn>
                  <a:cxn ang="0">
                    <a:pos x="768" y="1224"/>
                  </a:cxn>
                  <a:cxn ang="0">
                    <a:pos x="732" y="1284"/>
                  </a:cxn>
                  <a:cxn ang="0">
                    <a:pos x="696" y="1332"/>
                  </a:cxn>
                  <a:cxn ang="0">
                    <a:pos x="660" y="1380"/>
                  </a:cxn>
                  <a:cxn ang="0">
                    <a:pos x="636" y="1428"/>
                  </a:cxn>
                  <a:cxn ang="0">
                    <a:pos x="600" y="1476"/>
                  </a:cxn>
                  <a:cxn ang="0">
                    <a:pos x="564" y="1524"/>
                  </a:cxn>
                  <a:cxn ang="0">
                    <a:pos x="540" y="1560"/>
                  </a:cxn>
                  <a:cxn ang="0">
                    <a:pos x="516" y="1608"/>
                  </a:cxn>
                  <a:cxn ang="0">
                    <a:pos x="480" y="1644"/>
                  </a:cxn>
                  <a:cxn ang="0">
                    <a:pos x="432" y="1692"/>
                  </a:cxn>
                  <a:cxn ang="0">
                    <a:pos x="396" y="1728"/>
                  </a:cxn>
                  <a:cxn ang="0">
                    <a:pos x="336" y="1764"/>
                  </a:cxn>
                  <a:cxn ang="0">
                    <a:pos x="288" y="1800"/>
                  </a:cxn>
                  <a:cxn ang="0">
                    <a:pos x="228" y="1836"/>
                  </a:cxn>
                  <a:cxn ang="0">
                    <a:pos x="168" y="1860"/>
                  </a:cxn>
                  <a:cxn ang="0">
                    <a:pos x="96" y="1884"/>
                  </a:cxn>
                  <a:cxn ang="0">
                    <a:pos x="48" y="1908"/>
                  </a:cxn>
                  <a:cxn ang="0">
                    <a:pos x="0" y="1920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0" name="Freeform 16"/>
              <p:cNvSpPr>
                <a:spLocks/>
              </p:cNvSpPr>
              <p:nvPr/>
            </p:nvSpPr>
            <p:spPr bwMode="auto">
              <a:xfrm>
                <a:off x="4410" y="2506"/>
                <a:ext cx="901" cy="1321"/>
              </a:xfrm>
              <a:custGeom>
                <a:avLst/>
                <a:gdLst/>
                <a:ahLst/>
                <a:cxnLst>
                  <a:cxn ang="0">
                    <a:pos x="900" y="0"/>
                  </a:cxn>
                  <a:cxn ang="0">
                    <a:pos x="876" y="12"/>
                  </a:cxn>
                  <a:cxn ang="0">
                    <a:pos x="852" y="24"/>
                  </a:cxn>
                  <a:cxn ang="0">
                    <a:pos x="828" y="36"/>
                  </a:cxn>
                  <a:cxn ang="0">
                    <a:pos x="804" y="48"/>
                  </a:cxn>
                  <a:cxn ang="0">
                    <a:pos x="780" y="60"/>
                  </a:cxn>
                  <a:cxn ang="0">
                    <a:pos x="768" y="84"/>
                  </a:cxn>
                  <a:cxn ang="0">
                    <a:pos x="744" y="96"/>
                  </a:cxn>
                  <a:cxn ang="0">
                    <a:pos x="720" y="120"/>
                  </a:cxn>
                  <a:cxn ang="0">
                    <a:pos x="696" y="132"/>
                  </a:cxn>
                  <a:cxn ang="0">
                    <a:pos x="684" y="156"/>
                  </a:cxn>
                  <a:cxn ang="0">
                    <a:pos x="660" y="168"/>
                  </a:cxn>
                  <a:cxn ang="0">
                    <a:pos x="648" y="192"/>
                  </a:cxn>
                  <a:cxn ang="0">
                    <a:pos x="624" y="216"/>
                  </a:cxn>
                  <a:cxn ang="0">
                    <a:pos x="612" y="240"/>
                  </a:cxn>
                  <a:cxn ang="0">
                    <a:pos x="588" y="252"/>
                  </a:cxn>
                  <a:cxn ang="0">
                    <a:pos x="576" y="276"/>
                  </a:cxn>
                  <a:cxn ang="0">
                    <a:pos x="552" y="288"/>
                  </a:cxn>
                  <a:cxn ang="0">
                    <a:pos x="528" y="312"/>
                  </a:cxn>
                  <a:cxn ang="0">
                    <a:pos x="516" y="336"/>
                  </a:cxn>
                  <a:cxn ang="0">
                    <a:pos x="492" y="360"/>
                  </a:cxn>
                  <a:cxn ang="0">
                    <a:pos x="468" y="372"/>
                  </a:cxn>
                  <a:cxn ang="0">
                    <a:pos x="456" y="396"/>
                  </a:cxn>
                  <a:cxn ang="0">
                    <a:pos x="432" y="420"/>
                  </a:cxn>
                  <a:cxn ang="0">
                    <a:pos x="408" y="444"/>
                  </a:cxn>
                  <a:cxn ang="0">
                    <a:pos x="396" y="468"/>
                  </a:cxn>
                  <a:cxn ang="0">
                    <a:pos x="372" y="492"/>
                  </a:cxn>
                  <a:cxn ang="0">
                    <a:pos x="360" y="516"/>
                  </a:cxn>
                  <a:cxn ang="0">
                    <a:pos x="336" y="540"/>
                  </a:cxn>
                  <a:cxn ang="0">
                    <a:pos x="324" y="564"/>
                  </a:cxn>
                  <a:cxn ang="0">
                    <a:pos x="312" y="588"/>
                  </a:cxn>
                  <a:cxn ang="0">
                    <a:pos x="288" y="624"/>
                  </a:cxn>
                  <a:cxn ang="0">
                    <a:pos x="276" y="648"/>
                  </a:cxn>
                  <a:cxn ang="0">
                    <a:pos x="264" y="684"/>
                  </a:cxn>
                  <a:cxn ang="0">
                    <a:pos x="240" y="708"/>
                  </a:cxn>
                  <a:cxn ang="0">
                    <a:pos x="228" y="732"/>
                  </a:cxn>
                  <a:cxn ang="0">
                    <a:pos x="216" y="756"/>
                  </a:cxn>
                  <a:cxn ang="0">
                    <a:pos x="204" y="780"/>
                  </a:cxn>
                  <a:cxn ang="0">
                    <a:pos x="192" y="804"/>
                  </a:cxn>
                  <a:cxn ang="0">
                    <a:pos x="180" y="828"/>
                  </a:cxn>
                  <a:cxn ang="0">
                    <a:pos x="168" y="852"/>
                  </a:cxn>
                  <a:cxn ang="0">
                    <a:pos x="156" y="876"/>
                  </a:cxn>
                  <a:cxn ang="0">
                    <a:pos x="144" y="900"/>
                  </a:cxn>
                  <a:cxn ang="0">
                    <a:pos x="132" y="924"/>
                  </a:cxn>
                  <a:cxn ang="0">
                    <a:pos x="120" y="948"/>
                  </a:cxn>
                  <a:cxn ang="0">
                    <a:pos x="120" y="972"/>
                  </a:cxn>
                  <a:cxn ang="0">
                    <a:pos x="108" y="996"/>
                  </a:cxn>
                  <a:cxn ang="0">
                    <a:pos x="96" y="1020"/>
                  </a:cxn>
                  <a:cxn ang="0">
                    <a:pos x="96" y="1044"/>
                  </a:cxn>
                  <a:cxn ang="0">
                    <a:pos x="84" y="1068"/>
                  </a:cxn>
                  <a:cxn ang="0">
                    <a:pos x="72" y="1092"/>
                  </a:cxn>
                  <a:cxn ang="0">
                    <a:pos x="60" y="1116"/>
                  </a:cxn>
                  <a:cxn ang="0">
                    <a:pos x="60" y="1140"/>
                  </a:cxn>
                  <a:cxn ang="0">
                    <a:pos x="48" y="1164"/>
                  </a:cxn>
                  <a:cxn ang="0">
                    <a:pos x="36" y="1188"/>
                  </a:cxn>
                  <a:cxn ang="0">
                    <a:pos x="36" y="1212"/>
                  </a:cxn>
                  <a:cxn ang="0">
                    <a:pos x="24" y="1236"/>
                  </a:cxn>
                  <a:cxn ang="0">
                    <a:pos x="12" y="1260"/>
                  </a:cxn>
                  <a:cxn ang="0">
                    <a:pos x="12" y="1296"/>
                  </a:cxn>
                  <a:cxn ang="0">
                    <a:pos x="0" y="1320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1" name="Freeform 17"/>
              <p:cNvSpPr>
                <a:spLocks/>
              </p:cNvSpPr>
              <p:nvPr/>
            </p:nvSpPr>
            <p:spPr bwMode="auto">
              <a:xfrm>
                <a:off x="2244" y="1068"/>
                <a:ext cx="2582" cy="1837"/>
              </a:xfrm>
              <a:custGeom>
                <a:avLst/>
                <a:gdLst/>
                <a:ahLst/>
                <a:cxnLst>
                  <a:cxn ang="0">
                    <a:pos x="2555" y="1824"/>
                  </a:cxn>
                  <a:cxn ang="0">
                    <a:pos x="2494" y="1800"/>
                  </a:cxn>
                  <a:cxn ang="0">
                    <a:pos x="2444" y="1787"/>
                  </a:cxn>
                  <a:cxn ang="0">
                    <a:pos x="2395" y="1763"/>
                  </a:cxn>
                  <a:cxn ang="0">
                    <a:pos x="2345" y="1727"/>
                  </a:cxn>
                  <a:cxn ang="0">
                    <a:pos x="2296" y="1702"/>
                  </a:cxn>
                  <a:cxn ang="0">
                    <a:pos x="2247" y="1678"/>
                  </a:cxn>
                  <a:cxn ang="0">
                    <a:pos x="2185" y="1641"/>
                  </a:cxn>
                  <a:cxn ang="0">
                    <a:pos x="2123" y="1605"/>
                  </a:cxn>
                  <a:cxn ang="0">
                    <a:pos x="2074" y="1581"/>
                  </a:cxn>
                  <a:cxn ang="0">
                    <a:pos x="2024" y="1556"/>
                  </a:cxn>
                  <a:cxn ang="0">
                    <a:pos x="1975" y="1520"/>
                  </a:cxn>
                  <a:cxn ang="0">
                    <a:pos x="1926" y="1496"/>
                  </a:cxn>
                  <a:cxn ang="0">
                    <a:pos x="1889" y="1471"/>
                  </a:cxn>
                  <a:cxn ang="0">
                    <a:pos x="1827" y="1423"/>
                  </a:cxn>
                  <a:cxn ang="0">
                    <a:pos x="1778" y="1410"/>
                  </a:cxn>
                  <a:cxn ang="0">
                    <a:pos x="1728" y="1362"/>
                  </a:cxn>
                  <a:cxn ang="0">
                    <a:pos x="1679" y="1337"/>
                  </a:cxn>
                  <a:cxn ang="0">
                    <a:pos x="1629" y="1301"/>
                  </a:cxn>
                  <a:cxn ang="0">
                    <a:pos x="1555" y="1240"/>
                  </a:cxn>
                  <a:cxn ang="0">
                    <a:pos x="1506" y="1216"/>
                  </a:cxn>
                  <a:cxn ang="0">
                    <a:pos x="1457" y="1167"/>
                  </a:cxn>
                  <a:cxn ang="0">
                    <a:pos x="1395" y="1106"/>
                  </a:cxn>
                  <a:cxn ang="0">
                    <a:pos x="1358" y="1058"/>
                  </a:cxn>
                  <a:cxn ang="0">
                    <a:pos x="1333" y="1009"/>
                  </a:cxn>
                  <a:cxn ang="0">
                    <a:pos x="1296" y="961"/>
                  </a:cxn>
                  <a:cxn ang="0">
                    <a:pos x="1234" y="912"/>
                  </a:cxn>
                  <a:cxn ang="0">
                    <a:pos x="1173" y="851"/>
                  </a:cxn>
                  <a:cxn ang="0">
                    <a:pos x="1136" y="815"/>
                  </a:cxn>
                  <a:cxn ang="0">
                    <a:pos x="1099" y="766"/>
                  </a:cxn>
                  <a:cxn ang="0">
                    <a:pos x="1062" y="730"/>
                  </a:cxn>
                  <a:cxn ang="0">
                    <a:pos x="1012" y="681"/>
                  </a:cxn>
                  <a:cxn ang="0">
                    <a:pos x="963" y="644"/>
                  </a:cxn>
                  <a:cxn ang="0">
                    <a:pos x="938" y="596"/>
                  </a:cxn>
                  <a:cxn ang="0">
                    <a:pos x="901" y="559"/>
                  </a:cxn>
                  <a:cxn ang="0">
                    <a:pos x="876" y="511"/>
                  </a:cxn>
                  <a:cxn ang="0">
                    <a:pos x="852" y="462"/>
                  </a:cxn>
                  <a:cxn ang="0">
                    <a:pos x="815" y="413"/>
                  </a:cxn>
                  <a:cxn ang="0">
                    <a:pos x="790" y="365"/>
                  </a:cxn>
                  <a:cxn ang="0">
                    <a:pos x="753" y="328"/>
                  </a:cxn>
                  <a:cxn ang="0">
                    <a:pos x="704" y="267"/>
                  </a:cxn>
                  <a:cxn ang="0">
                    <a:pos x="667" y="219"/>
                  </a:cxn>
                  <a:cxn ang="0">
                    <a:pos x="630" y="182"/>
                  </a:cxn>
                  <a:cxn ang="0">
                    <a:pos x="580" y="146"/>
                  </a:cxn>
                  <a:cxn ang="0">
                    <a:pos x="543" y="122"/>
                  </a:cxn>
                  <a:cxn ang="0">
                    <a:pos x="494" y="73"/>
                  </a:cxn>
                  <a:cxn ang="0">
                    <a:pos x="444" y="61"/>
                  </a:cxn>
                  <a:cxn ang="0">
                    <a:pos x="383" y="36"/>
                  </a:cxn>
                  <a:cxn ang="0">
                    <a:pos x="321" y="24"/>
                  </a:cxn>
                  <a:cxn ang="0">
                    <a:pos x="272" y="12"/>
                  </a:cxn>
                  <a:cxn ang="0">
                    <a:pos x="222" y="0"/>
                  </a:cxn>
                  <a:cxn ang="0">
                    <a:pos x="173" y="0"/>
                  </a:cxn>
                  <a:cxn ang="0">
                    <a:pos x="123" y="12"/>
                  </a:cxn>
                  <a:cxn ang="0">
                    <a:pos x="74" y="24"/>
                  </a:cxn>
                  <a:cxn ang="0">
                    <a:pos x="25" y="49"/>
                  </a:cxn>
                  <a:cxn ang="0">
                    <a:pos x="0" y="97"/>
                  </a:cxn>
                  <a:cxn ang="0">
                    <a:pos x="0" y="146"/>
                  </a:cxn>
                  <a:cxn ang="0">
                    <a:pos x="12" y="195"/>
                  </a:cxn>
                  <a:cxn ang="0">
                    <a:pos x="37" y="243"/>
                  </a:cxn>
                  <a:cxn ang="0">
                    <a:pos x="74" y="280"/>
                  </a:cxn>
                  <a:cxn ang="0">
                    <a:pos x="136" y="304"/>
                  </a:cxn>
                  <a:cxn ang="0">
                    <a:pos x="185" y="316"/>
                  </a:cxn>
                  <a:cxn ang="0">
                    <a:pos x="235" y="328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2" name="Rectangle 18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RE</a:t>
                </a:r>
              </a:p>
            </p:txBody>
          </p:sp>
          <p:sp>
            <p:nvSpPr>
              <p:cNvPr id="641043" name="Freeform 19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/>
                <a:ahLst/>
                <a:cxnLst>
                  <a:cxn ang="0">
                    <a:pos x="276" y="888"/>
                  </a:cxn>
                  <a:cxn ang="0">
                    <a:pos x="276" y="816"/>
                  </a:cxn>
                  <a:cxn ang="0">
                    <a:pos x="264" y="744"/>
                  </a:cxn>
                  <a:cxn ang="0">
                    <a:pos x="240" y="672"/>
                  </a:cxn>
                  <a:cxn ang="0">
                    <a:pos x="204" y="612"/>
                  </a:cxn>
                  <a:cxn ang="0">
                    <a:pos x="168" y="540"/>
                  </a:cxn>
                  <a:cxn ang="0">
                    <a:pos x="132" y="468"/>
                  </a:cxn>
                  <a:cxn ang="0">
                    <a:pos x="84" y="384"/>
                  </a:cxn>
                  <a:cxn ang="0">
                    <a:pos x="24" y="312"/>
                  </a:cxn>
                  <a:cxn ang="0">
                    <a:pos x="0" y="240"/>
                  </a:cxn>
                  <a:cxn ang="0">
                    <a:pos x="0" y="168"/>
                  </a:cxn>
                  <a:cxn ang="0">
                    <a:pos x="24" y="96"/>
                  </a:cxn>
                  <a:cxn ang="0">
                    <a:pos x="84" y="36"/>
                  </a:cxn>
                  <a:cxn ang="0">
                    <a:pos x="144" y="12"/>
                  </a:cxn>
                  <a:cxn ang="0">
                    <a:pos x="228" y="24"/>
                  </a:cxn>
                  <a:cxn ang="0">
                    <a:pos x="300" y="60"/>
                  </a:cxn>
                  <a:cxn ang="0">
                    <a:pos x="348" y="132"/>
                  </a:cxn>
                  <a:cxn ang="0">
                    <a:pos x="384" y="204"/>
                  </a:cxn>
                  <a:cxn ang="0">
                    <a:pos x="408" y="276"/>
                  </a:cxn>
                  <a:cxn ang="0">
                    <a:pos x="432" y="348"/>
                  </a:cxn>
                  <a:cxn ang="0">
                    <a:pos x="444" y="420"/>
                  </a:cxn>
                  <a:cxn ang="0">
                    <a:pos x="456" y="492"/>
                  </a:cxn>
                  <a:cxn ang="0">
                    <a:pos x="480" y="564"/>
                  </a:cxn>
                  <a:cxn ang="0">
                    <a:pos x="516" y="636"/>
                  </a:cxn>
                  <a:cxn ang="0">
                    <a:pos x="600" y="672"/>
                  </a:cxn>
                  <a:cxn ang="0">
                    <a:pos x="672" y="684"/>
                  </a:cxn>
                  <a:cxn ang="0">
                    <a:pos x="744" y="660"/>
                  </a:cxn>
                  <a:cxn ang="0">
                    <a:pos x="804" y="588"/>
                  </a:cxn>
                  <a:cxn ang="0">
                    <a:pos x="828" y="504"/>
                  </a:cxn>
                  <a:cxn ang="0">
                    <a:pos x="840" y="432"/>
                  </a:cxn>
                  <a:cxn ang="0">
                    <a:pos x="876" y="360"/>
                  </a:cxn>
                  <a:cxn ang="0">
                    <a:pos x="924" y="288"/>
                  </a:cxn>
                  <a:cxn ang="0">
                    <a:pos x="984" y="252"/>
                  </a:cxn>
                  <a:cxn ang="0">
                    <a:pos x="1056" y="240"/>
                  </a:cxn>
                  <a:cxn ang="0">
                    <a:pos x="1128" y="264"/>
                  </a:cxn>
                  <a:cxn ang="0">
                    <a:pos x="1176" y="324"/>
                  </a:cxn>
                  <a:cxn ang="0">
                    <a:pos x="1188" y="396"/>
                  </a:cxn>
                  <a:cxn ang="0">
                    <a:pos x="1164" y="468"/>
                  </a:cxn>
                  <a:cxn ang="0">
                    <a:pos x="1128" y="540"/>
                  </a:cxn>
                  <a:cxn ang="0">
                    <a:pos x="1080" y="612"/>
                  </a:cxn>
                  <a:cxn ang="0">
                    <a:pos x="1020" y="672"/>
                  </a:cxn>
                  <a:cxn ang="0">
                    <a:pos x="984" y="744"/>
                  </a:cxn>
                  <a:cxn ang="0">
                    <a:pos x="936" y="816"/>
                  </a:cxn>
                  <a:cxn ang="0">
                    <a:pos x="900" y="888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4" name="Freeform 20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/>
                <a:ahLst/>
                <a:cxnLst>
                  <a:cxn ang="0">
                    <a:pos x="108" y="12"/>
                  </a:cxn>
                  <a:cxn ang="0">
                    <a:pos x="84" y="24"/>
                  </a:cxn>
                  <a:cxn ang="0">
                    <a:pos x="60" y="36"/>
                  </a:cxn>
                  <a:cxn ang="0">
                    <a:pos x="36" y="48"/>
                  </a:cxn>
                  <a:cxn ang="0">
                    <a:pos x="24" y="72"/>
                  </a:cxn>
                  <a:cxn ang="0">
                    <a:pos x="0" y="96"/>
                  </a:cxn>
                  <a:cxn ang="0">
                    <a:pos x="0" y="120"/>
                  </a:cxn>
                  <a:cxn ang="0">
                    <a:pos x="0" y="144"/>
                  </a:cxn>
                  <a:cxn ang="0">
                    <a:pos x="24" y="156"/>
                  </a:cxn>
                  <a:cxn ang="0">
                    <a:pos x="36" y="180"/>
                  </a:cxn>
                  <a:cxn ang="0">
                    <a:pos x="60" y="192"/>
                  </a:cxn>
                  <a:cxn ang="0">
                    <a:pos x="84" y="192"/>
                  </a:cxn>
                  <a:cxn ang="0">
                    <a:pos x="108" y="192"/>
                  </a:cxn>
                  <a:cxn ang="0">
                    <a:pos x="132" y="180"/>
                  </a:cxn>
                  <a:cxn ang="0">
                    <a:pos x="144" y="156"/>
                  </a:cxn>
                  <a:cxn ang="0">
                    <a:pos x="156" y="132"/>
                  </a:cxn>
                  <a:cxn ang="0">
                    <a:pos x="168" y="108"/>
                  </a:cxn>
                  <a:cxn ang="0">
                    <a:pos x="168" y="84"/>
                  </a:cxn>
                  <a:cxn ang="0">
                    <a:pos x="168" y="60"/>
                  </a:cxn>
                  <a:cxn ang="0">
                    <a:pos x="156" y="36"/>
                  </a:cxn>
                  <a:cxn ang="0">
                    <a:pos x="144" y="12"/>
                  </a:cxn>
                  <a:cxn ang="0">
                    <a:pos x="120" y="0"/>
                  </a:cxn>
                  <a:cxn ang="0">
                    <a:pos x="108" y="12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5" name="Freeform 21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/>
                <a:ahLst/>
                <a:cxnLst>
                  <a:cxn ang="0">
                    <a:pos x="180" y="0"/>
                  </a:cxn>
                  <a:cxn ang="0">
                    <a:pos x="204" y="24"/>
                  </a:cxn>
                  <a:cxn ang="0">
                    <a:pos x="228" y="36"/>
                  </a:cxn>
                  <a:cxn ang="0">
                    <a:pos x="240" y="60"/>
                  </a:cxn>
                  <a:cxn ang="0">
                    <a:pos x="264" y="84"/>
                  </a:cxn>
                  <a:cxn ang="0">
                    <a:pos x="276" y="108"/>
                  </a:cxn>
                  <a:cxn ang="0">
                    <a:pos x="276" y="132"/>
                  </a:cxn>
                  <a:cxn ang="0">
                    <a:pos x="276" y="156"/>
                  </a:cxn>
                  <a:cxn ang="0">
                    <a:pos x="276" y="180"/>
                  </a:cxn>
                  <a:cxn ang="0">
                    <a:pos x="276" y="204"/>
                  </a:cxn>
                  <a:cxn ang="0">
                    <a:pos x="276" y="228"/>
                  </a:cxn>
                  <a:cxn ang="0">
                    <a:pos x="276" y="252"/>
                  </a:cxn>
                  <a:cxn ang="0">
                    <a:pos x="276" y="276"/>
                  </a:cxn>
                  <a:cxn ang="0">
                    <a:pos x="276" y="300"/>
                  </a:cxn>
                  <a:cxn ang="0">
                    <a:pos x="264" y="324"/>
                  </a:cxn>
                  <a:cxn ang="0">
                    <a:pos x="264" y="348"/>
                  </a:cxn>
                  <a:cxn ang="0">
                    <a:pos x="252" y="372"/>
                  </a:cxn>
                  <a:cxn ang="0">
                    <a:pos x="240" y="396"/>
                  </a:cxn>
                  <a:cxn ang="0">
                    <a:pos x="216" y="420"/>
                  </a:cxn>
                  <a:cxn ang="0">
                    <a:pos x="204" y="444"/>
                  </a:cxn>
                  <a:cxn ang="0">
                    <a:pos x="192" y="468"/>
                  </a:cxn>
                  <a:cxn ang="0">
                    <a:pos x="168" y="480"/>
                  </a:cxn>
                  <a:cxn ang="0">
                    <a:pos x="168" y="504"/>
                  </a:cxn>
                  <a:cxn ang="0">
                    <a:pos x="144" y="516"/>
                  </a:cxn>
                  <a:cxn ang="0">
                    <a:pos x="132" y="540"/>
                  </a:cxn>
                  <a:cxn ang="0">
                    <a:pos x="108" y="552"/>
                  </a:cxn>
                  <a:cxn ang="0">
                    <a:pos x="96" y="576"/>
                  </a:cxn>
                  <a:cxn ang="0">
                    <a:pos x="72" y="576"/>
                  </a:cxn>
                  <a:cxn ang="0">
                    <a:pos x="48" y="576"/>
                  </a:cxn>
                  <a:cxn ang="0">
                    <a:pos x="12" y="552"/>
                  </a:cxn>
                  <a:cxn ang="0">
                    <a:pos x="12" y="528"/>
                  </a:cxn>
                  <a:cxn ang="0">
                    <a:pos x="0" y="504"/>
                  </a:cxn>
                  <a:cxn ang="0">
                    <a:pos x="12" y="480"/>
                  </a:cxn>
                  <a:cxn ang="0">
                    <a:pos x="24" y="456"/>
                  </a:cxn>
                  <a:cxn ang="0">
                    <a:pos x="24" y="432"/>
                  </a:cxn>
                  <a:cxn ang="0">
                    <a:pos x="48" y="420"/>
                  </a:cxn>
                  <a:cxn ang="0">
                    <a:pos x="60" y="396"/>
                  </a:cxn>
                  <a:cxn ang="0">
                    <a:pos x="72" y="372"/>
                  </a:cxn>
                  <a:cxn ang="0">
                    <a:pos x="96" y="360"/>
                  </a:cxn>
                  <a:cxn ang="0">
                    <a:pos x="96" y="336"/>
                  </a:cxn>
                  <a:cxn ang="0">
                    <a:pos x="120" y="312"/>
                  </a:cxn>
                  <a:cxn ang="0">
                    <a:pos x="132" y="276"/>
                  </a:cxn>
                  <a:cxn ang="0">
                    <a:pos x="144" y="252"/>
                  </a:cxn>
                  <a:cxn ang="0">
                    <a:pos x="156" y="228"/>
                  </a:cxn>
                  <a:cxn ang="0">
                    <a:pos x="168" y="204"/>
                  </a:cxn>
                  <a:cxn ang="0">
                    <a:pos x="180" y="180"/>
                  </a:cxn>
                  <a:cxn ang="0">
                    <a:pos x="180" y="156"/>
                  </a:cxn>
                  <a:cxn ang="0">
                    <a:pos x="180" y="132"/>
                  </a:cxn>
                  <a:cxn ang="0">
                    <a:pos x="180" y="108"/>
                  </a:cxn>
                  <a:cxn ang="0">
                    <a:pos x="180" y="84"/>
                  </a:cxn>
                  <a:cxn ang="0">
                    <a:pos x="180" y="60"/>
                  </a:cxn>
                  <a:cxn ang="0">
                    <a:pos x="180" y="36"/>
                  </a:cxn>
                  <a:cxn ang="0">
                    <a:pos x="180" y="12"/>
                  </a:cxn>
                  <a:cxn ang="0">
                    <a:pos x="204" y="0"/>
                  </a:cxn>
                  <a:cxn ang="0">
                    <a:pos x="180" y="0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6" name="Freeform 22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36" y="0"/>
                  </a:cxn>
                  <a:cxn ang="0">
                    <a:pos x="36" y="24"/>
                  </a:cxn>
                  <a:cxn ang="0">
                    <a:pos x="36" y="48"/>
                  </a:cxn>
                  <a:cxn ang="0">
                    <a:pos x="36" y="72"/>
                  </a:cxn>
                  <a:cxn ang="0">
                    <a:pos x="36" y="96"/>
                  </a:cxn>
                  <a:cxn ang="0">
                    <a:pos x="24" y="120"/>
                  </a:cxn>
                  <a:cxn ang="0">
                    <a:pos x="12" y="144"/>
                  </a:cxn>
                  <a:cxn ang="0">
                    <a:pos x="0" y="168"/>
                  </a:cxn>
                  <a:cxn ang="0">
                    <a:pos x="0" y="192"/>
                  </a:cxn>
                  <a:cxn ang="0">
                    <a:pos x="0" y="216"/>
                  </a:cxn>
                  <a:cxn ang="0">
                    <a:pos x="0" y="240"/>
                  </a:cxn>
                  <a:cxn ang="0">
                    <a:pos x="12" y="264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47" name="Rectangle 23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MG</a:t>
                </a:r>
              </a:p>
            </p:txBody>
          </p:sp>
          <p:sp>
            <p:nvSpPr>
              <p:cNvPr id="641048" name="Rectangle 24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MR</a:t>
                </a:r>
              </a:p>
            </p:txBody>
          </p:sp>
          <p:sp>
            <p:nvSpPr>
              <p:cNvPr id="641049" name="Rectangle 25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MM</a:t>
                </a:r>
              </a:p>
            </p:txBody>
          </p:sp>
          <p:sp>
            <p:nvSpPr>
              <p:cNvPr id="641050" name="Rectangle 26"/>
              <p:cNvSpPr>
                <a:spLocks noChangeArrowheads="1"/>
              </p:cNvSpPr>
              <p:nvPr/>
            </p:nvSpPr>
            <p:spPr bwMode="auto">
              <a:xfrm>
                <a:off x="1949" y="2760"/>
                <a:ext cx="105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51" name="Line 27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6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52" name="Line 28"/>
              <p:cNvSpPr>
                <a:spLocks noChangeShapeType="1"/>
              </p:cNvSpPr>
              <p:nvPr/>
            </p:nvSpPr>
            <p:spPr bwMode="auto">
              <a:xfrm>
                <a:off x="3155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53" name="Rectangle 29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MMu</a:t>
                </a:r>
              </a:p>
            </p:txBody>
          </p:sp>
          <p:sp>
            <p:nvSpPr>
              <p:cNvPr id="641054" name="Rectangle 30"/>
              <p:cNvSpPr>
                <a:spLocks noChangeArrowheads="1"/>
              </p:cNvSpPr>
              <p:nvPr/>
            </p:nvSpPr>
            <p:spPr bwMode="auto">
              <a:xfrm>
                <a:off x="2576" y="709"/>
                <a:ext cx="507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55" name="Rectangle 31"/>
              <p:cNvSpPr>
                <a:spLocks noChangeArrowheads="1"/>
              </p:cNvSpPr>
              <p:nvPr/>
            </p:nvSpPr>
            <p:spPr bwMode="auto">
              <a:xfrm>
                <a:off x="4356" y="2769"/>
                <a:ext cx="5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U</a:t>
                </a:r>
              </a:p>
            </p:txBody>
          </p:sp>
          <p:sp>
            <p:nvSpPr>
              <p:cNvPr id="641056" name="Rectangle 32"/>
              <p:cNvSpPr>
                <a:spLocks noChangeArrowheads="1"/>
              </p:cNvSpPr>
              <p:nvPr/>
            </p:nvSpPr>
            <p:spPr bwMode="auto">
              <a:xfrm>
                <a:off x="3685" y="1817"/>
                <a:ext cx="5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641057" name="Rectangle 33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641058" name="Rectangle 34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N(A)</a:t>
                </a:r>
              </a:p>
            </p:txBody>
          </p:sp>
          <p:sp>
            <p:nvSpPr>
              <p:cNvPr id="641059" name="Oval 35"/>
              <p:cNvSpPr>
                <a:spLocks noChangeArrowheads="1"/>
              </p:cNvSpPr>
              <p:nvPr/>
            </p:nvSpPr>
            <p:spPr bwMode="auto">
              <a:xfrm>
                <a:off x="4362" y="1036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60" name="Rectangle 36"/>
              <p:cNvSpPr>
                <a:spLocks noChangeArrowheads="1"/>
              </p:cNvSpPr>
              <p:nvPr/>
            </p:nvSpPr>
            <p:spPr bwMode="auto">
              <a:xfrm>
                <a:off x="1949" y="1618"/>
                <a:ext cx="248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641061" name="Oval 37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62" name="Rectangle 38"/>
              <p:cNvSpPr>
                <a:spLocks noChangeArrowheads="1"/>
              </p:cNvSpPr>
              <p:nvPr/>
            </p:nvSpPr>
            <p:spPr bwMode="auto">
              <a:xfrm>
                <a:off x="1720" y="1939"/>
                <a:ext cx="206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J</a:t>
                </a:r>
              </a:p>
            </p:txBody>
          </p:sp>
          <p:sp>
            <p:nvSpPr>
              <p:cNvPr id="641063" name="Rectangle 39"/>
              <p:cNvSpPr>
                <a:spLocks noChangeArrowheads="1"/>
              </p:cNvSpPr>
              <p:nvPr/>
            </p:nvSpPr>
            <p:spPr bwMode="auto">
              <a:xfrm>
                <a:off x="2007" y="3253"/>
                <a:ext cx="394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MS</a:t>
                </a:r>
              </a:p>
            </p:txBody>
          </p:sp>
          <p:sp>
            <p:nvSpPr>
              <p:cNvPr id="641064" name="Rectangle 40"/>
              <p:cNvSpPr>
                <a:spLocks noChangeArrowheads="1"/>
              </p:cNvSpPr>
              <p:nvPr/>
            </p:nvSpPr>
            <p:spPr bwMode="auto">
              <a:xfrm>
                <a:off x="1142" y="2571"/>
                <a:ext cx="237" cy="2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>
                    <a:solidFill>
                      <a:schemeClr val="folHlink"/>
                    </a:solidFill>
                    <a:latin typeface="Times" pitchFamily="1" charset="0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41065" name="Freeform 41"/>
              <p:cNvSpPr>
                <a:spLocks/>
              </p:cNvSpPr>
              <p:nvPr/>
            </p:nvSpPr>
            <p:spPr bwMode="auto">
              <a:xfrm>
                <a:off x="3664" y="1976"/>
                <a:ext cx="603" cy="896"/>
              </a:xfrm>
              <a:custGeom>
                <a:avLst/>
                <a:gdLst/>
                <a:ahLst/>
                <a:cxnLst>
                  <a:cxn ang="0">
                    <a:pos x="592" y="896"/>
                  </a:cxn>
                  <a:cxn ang="0">
                    <a:pos x="328" y="760"/>
                  </a:cxn>
                  <a:cxn ang="0">
                    <a:pos x="192" y="576"/>
                  </a:cxn>
                  <a:cxn ang="0">
                    <a:pos x="40" y="160"/>
                  </a:cxn>
                  <a:cxn ang="0">
                    <a:pos x="24" y="80"/>
                  </a:cxn>
                  <a:cxn ang="0">
                    <a:pos x="0" y="0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66" name="Freeform 42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/>
                <a:ahLst/>
                <a:cxnLst>
                  <a:cxn ang="0">
                    <a:pos x="1816" y="793"/>
                  </a:cxn>
                  <a:cxn ang="0">
                    <a:pos x="1784" y="713"/>
                  </a:cxn>
                  <a:cxn ang="0">
                    <a:pos x="1640" y="273"/>
                  </a:cxn>
                  <a:cxn ang="0">
                    <a:pos x="1560" y="129"/>
                  </a:cxn>
                  <a:cxn ang="0">
                    <a:pos x="1160" y="17"/>
                  </a:cxn>
                  <a:cxn ang="0">
                    <a:pos x="560" y="65"/>
                  </a:cxn>
                  <a:cxn ang="0">
                    <a:pos x="472" y="113"/>
                  </a:cxn>
                  <a:cxn ang="0">
                    <a:pos x="424" y="129"/>
                  </a:cxn>
                  <a:cxn ang="0">
                    <a:pos x="224" y="241"/>
                  </a:cxn>
                  <a:cxn ang="0">
                    <a:pos x="120" y="345"/>
                  </a:cxn>
                  <a:cxn ang="0">
                    <a:pos x="104" y="377"/>
                  </a:cxn>
                  <a:cxn ang="0">
                    <a:pos x="72" y="409"/>
                  </a:cxn>
                  <a:cxn ang="0">
                    <a:pos x="0" y="609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67" name="Freeform 43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/>
                <a:ahLst/>
                <a:cxnLst>
                  <a:cxn ang="0">
                    <a:pos x="744" y="0"/>
                  </a:cxn>
                  <a:cxn ang="0">
                    <a:pos x="688" y="344"/>
                  </a:cxn>
                  <a:cxn ang="0">
                    <a:pos x="632" y="616"/>
                  </a:cxn>
                  <a:cxn ang="0">
                    <a:pos x="456" y="752"/>
                  </a:cxn>
                  <a:cxn ang="0">
                    <a:pos x="176" y="824"/>
                  </a:cxn>
                  <a:cxn ang="0">
                    <a:pos x="0" y="888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68" name="Freeform 44"/>
              <p:cNvSpPr>
                <a:spLocks/>
              </p:cNvSpPr>
              <p:nvPr/>
            </p:nvSpPr>
            <p:spPr bwMode="auto">
              <a:xfrm>
                <a:off x="1039" y="2664"/>
                <a:ext cx="893" cy="74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481" y="176"/>
                  </a:cxn>
                  <a:cxn ang="0">
                    <a:pos x="705" y="384"/>
                  </a:cxn>
                  <a:cxn ang="0">
                    <a:pos x="753" y="656"/>
                  </a:cxn>
                  <a:cxn ang="0">
                    <a:pos x="793" y="728"/>
                  </a:cxn>
                  <a:cxn ang="0">
                    <a:pos x="897" y="744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69" name="Freeform 45"/>
              <p:cNvSpPr>
                <a:spLocks/>
              </p:cNvSpPr>
              <p:nvPr/>
            </p:nvSpPr>
            <p:spPr bwMode="auto">
              <a:xfrm>
                <a:off x="1901" y="2933"/>
                <a:ext cx="169" cy="476"/>
              </a:xfrm>
              <a:custGeom>
                <a:avLst/>
                <a:gdLst/>
                <a:ahLst/>
                <a:cxnLst>
                  <a:cxn ang="0">
                    <a:pos x="44" y="475"/>
                  </a:cxn>
                  <a:cxn ang="0">
                    <a:pos x="116" y="443"/>
                  </a:cxn>
                  <a:cxn ang="0">
                    <a:pos x="148" y="395"/>
                  </a:cxn>
                  <a:cxn ang="0">
                    <a:pos x="76" y="91"/>
                  </a:cxn>
                  <a:cxn ang="0">
                    <a:pos x="44" y="51"/>
                  </a:cxn>
                  <a:cxn ang="0">
                    <a:pos x="4" y="3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0" name="Rectangle 46"/>
              <p:cNvSpPr>
                <a:spLocks noChangeArrowheads="1"/>
              </p:cNvSpPr>
              <p:nvPr/>
            </p:nvSpPr>
            <p:spPr bwMode="auto">
              <a:xfrm>
                <a:off x="2335" y="1864"/>
                <a:ext cx="634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pitchFamily="1" charset="0"/>
                    <a:ea typeface="+mn-ea"/>
                    <a:cs typeface="+mn-cs"/>
                  </a:rPr>
                  <a:t>MN</a:t>
                </a:r>
              </a:p>
            </p:txBody>
          </p:sp>
          <p:sp>
            <p:nvSpPr>
              <p:cNvPr id="641071" name="Rectangle 47"/>
              <p:cNvSpPr>
                <a:spLocks noChangeArrowheads="1"/>
              </p:cNvSpPr>
              <p:nvPr/>
            </p:nvSpPr>
            <p:spPr bwMode="auto">
              <a:xfrm>
                <a:off x="2466" y="2688"/>
                <a:ext cx="554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rgbClr val="EEFF4B"/>
                    </a:solidFill>
                    <a:latin typeface="Times" pitchFamily="1" charset="0"/>
                    <a:ea typeface="+mn-ea"/>
                    <a:cs typeface="+mn-cs"/>
                  </a:rPr>
                  <a:t>CB</a:t>
                </a:r>
              </a:p>
            </p:txBody>
          </p:sp>
          <p:sp>
            <p:nvSpPr>
              <p:cNvPr id="641072" name="Oval 48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3" name="Oval 49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4" name="Oval 50"/>
              <p:cNvSpPr>
                <a:spLocks noChangeArrowheads="1"/>
              </p:cNvSpPr>
              <p:nvPr/>
            </p:nvSpPr>
            <p:spPr bwMode="auto">
              <a:xfrm>
                <a:off x="3348" y="1249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5" name="Oval 51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6" name="Oval 52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1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7" name="Oval 53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8" name="Oval 54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079" name="Oval 55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1080" name="Rectangle 56"/>
            <p:cNvSpPr>
              <a:spLocks noChangeArrowheads="1"/>
            </p:cNvSpPr>
            <p:nvPr/>
          </p:nvSpPr>
          <p:spPr bwMode="auto">
            <a:xfrm>
              <a:off x="4573" y="3305"/>
              <a:ext cx="826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folHlink"/>
                  </a:solidFill>
                  <a:latin typeface="Times" pitchFamily="1" charset="0"/>
                  <a:ea typeface="+mn-ea"/>
                  <a:cs typeface="+mn-cs"/>
                </a:rPr>
                <a:t>GP</a:t>
              </a:r>
            </a:p>
          </p:txBody>
        </p:sp>
      </p:grpSp>
      <p:sp>
        <p:nvSpPr>
          <p:cNvPr id="64521" name="Rectangle 5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5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523" name="AutoShape 5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Rectangle 6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AutoShape 6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6" name="Line 6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Line 6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Line 6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9" name="Line 6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0" name="Line 6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1" name="Rectangle 67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64532" name="Rectangle 6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64533" name="Rectangle 6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64534" name="Rectangle 70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64535" name="Rectangle 71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536" name="Line 72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7" name="Rectangle 73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64538" name="Text Box 74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539" name="Text Box 7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1100" name="Rectangle 7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64541" name="Text Box 7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641102" name="Freeform 78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41103" name="AutoShape 79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3121025" y="2806700"/>
            <a:ext cx="1719263" cy="965200"/>
            <a:chOff x="1965" y="1760"/>
            <a:chExt cx="1083" cy="608"/>
          </a:xfrm>
        </p:grpSpPr>
        <p:grpSp>
          <p:nvGrpSpPr>
            <p:cNvPr id="64546" name="Group 81"/>
            <p:cNvGrpSpPr>
              <a:grpSpLocks/>
            </p:cNvGrpSpPr>
            <p:nvPr/>
          </p:nvGrpSpPr>
          <p:grpSpPr bwMode="auto">
            <a:xfrm>
              <a:off x="1965" y="1776"/>
              <a:ext cx="1072" cy="528"/>
              <a:chOff x="1965" y="1776"/>
              <a:chExt cx="1072" cy="528"/>
            </a:xfrm>
          </p:grpSpPr>
          <p:sp>
            <p:nvSpPr>
              <p:cNvPr id="641106" name="Rectangle 82"/>
              <p:cNvSpPr>
                <a:spLocks noChangeArrowheads="1"/>
              </p:cNvSpPr>
              <p:nvPr/>
            </p:nvSpPr>
            <p:spPr bwMode="auto">
              <a:xfrm>
                <a:off x="2212" y="1850"/>
                <a:ext cx="647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4000">
                    <a:solidFill>
                      <a:schemeClr val="tx1"/>
                    </a:solidFill>
                    <a:latin typeface="Times" pitchFamily="1" charset="0"/>
                    <a:ea typeface="+mn-ea"/>
                    <a:cs typeface="+mn-cs"/>
                  </a:rPr>
                  <a:t>MN</a:t>
                </a:r>
              </a:p>
            </p:txBody>
          </p:sp>
          <p:sp>
            <p:nvSpPr>
              <p:cNvPr id="641107" name="Oval 83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 w="57150">
                <a:noFill/>
                <a:round/>
                <a:headEnd/>
                <a:tailEnd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1108" name="Oval 84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64545" name="Rectangle 85"/>
          <p:cNvSpPr>
            <a:spLocks noChangeArrowheads="1"/>
          </p:cNvSpPr>
          <p:nvPr/>
        </p:nvSpPr>
        <p:spPr bwMode="auto">
          <a:xfrm>
            <a:off x="8310563" y="63468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64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6" grpId="0" animBg="1"/>
      <p:bldP spid="641102" grpId="0" animBg="1"/>
      <p:bldP spid="6411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9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pic>
        <p:nvPicPr>
          <p:cNvPr id="66564" name="Picture 3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66566" name="Text Box 4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593968" name="Rectangle 48"/>
          <p:cNvSpPr>
            <a:spLocks noChangeArrowheads="1"/>
          </p:cNvSpPr>
          <p:nvPr/>
        </p:nvSpPr>
        <p:spPr bwMode="auto">
          <a:xfrm>
            <a:off x="614363" y="5140325"/>
            <a:ext cx="6673850" cy="8620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676275" y="5197475"/>
            <a:ext cx="6507163" cy="8223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Contemplar la “Tierra prometida” desde la cima del monte Nebo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1546225" y="620713"/>
            <a:ext cx="6351588" cy="5811837"/>
            <a:chOff x="974" y="391"/>
            <a:chExt cx="4001" cy="3661"/>
          </a:xfrm>
        </p:grpSpPr>
        <p:sp>
          <p:nvSpPr>
            <p:cNvPr id="66591" name="AutoShape 50"/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6592" name="AutoShape 52"/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6593" name="AutoShape 53"/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>
                <a:rot lat="16199979" lon="2069997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66570" name="Text Box 5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6571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sp>
        <p:nvSpPr>
          <p:cNvPr id="593978" name="Text Box 58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Dt 34:1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66573" name="Group 14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6574" name="Rectangle 1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5" name="Rectangle 16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66576" name="AutoShape 1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7" name="Rectangle 1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8" name="AutoShape 1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9" name="Line 2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0" name="Line 2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1" name="Line 2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2" name="Line 2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3" name="Line 2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4" name="Rectangle 25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66585" name="Rectangle 26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66586" name="Rectangle 27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66587" name="Rectangle 28"/>
            <p:cNvSpPr>
              <a:spLocks noChangeArrowheads="1"/>
            </p:cNvSpPr>
            <p:nvPr/>
          </p:nvSpPr>
          <p:spPr bwMode="auto">
            <a:xfrm>
              <a:off x="4984" y="2644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66588" name="Rectangle 29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66589" name="Line 30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0" name="Rectangle 31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8" grpId="0" animBg="1"/>
      <p:bldP spid="59395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5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611" name="Picture 77" descr="Jericho view from Mount of Temptation, 80-06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8227" name="Rectangle 35"/>
          <p:cNvSpPr>
            <a:spLocks noChangeArrowheads="1"/>
          </p:cNvSpPr>
          <p:nvPr/>
        </p:nvSpPr>
        <p:spPr bwMode="auto">
          <a:xfrm>
            <a:off x="646113" y="5167313"/>
            <a:ext cx="7916862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From Jericho...</a:t>
            </a:r>
          </a:p>
          <a:p>
            <a:pPr algn="ctr">
              <a:defRPr/>
            </a:pPr>
            <a:r>
              <a:rPr lang="en-US" sz="24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Looking Across the Jordan River Toward  Mt. Nebo</a:t>
            </a:r>
          </a:p>
        </p:txBody>
      </p:sp>
      <p:sp>
        <p:nvSpPr>
          <p:cNvPr id="68613" name="Text Box 4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68615" name="Text Box 4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616" name="Text Box 3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68617" name="Text Box 8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8618" name="Text Box 8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pic>
        <p:nvPicPr>
          <p:cNvPr id="68619" name="Picture 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57213"/>
            <a:ext cx="7918450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4700588" y="1136650"/>
            <a:ext cx="3170237" cy="1268413"/>
            <a:chOff x="2918" y="695"/>
            <a:chExt cx="1997" cy="799"/>
          </a:xfrm>
        </p:grpSpPr>
        <p:sp>
          <p:nvSpPr>
            <p:cNvPr id="648281" name="Rectangle 89"/>
            <p:cNvSpPr>
              <a:spLocks noChangeArrowheads="1"/>
            </p:cNvSpPr>
            <p:nvPr/>
          </p:nvSpPr>
          <p:spPr bwMode="auto">
            <a:xfrm>
              <a:off x="2918" y="695"/>
              <a:ext cx="1997" cy="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accent1"/>
                  </a:solidFill>
                  <a:latin typeface="Comic Sans MS" pitchFamily="1" charset="0"/>
                  <a:ea typeface="+mn-ea"/>
                  <a:cs typeface="+mn-cs"/>
                </a:rPr>
                <a:t>El monte Nebo del otro lado del Jordán</a:t>
              </a:r>
            </a:p>
          </p:txBody>
        </p:sp>
        <p:sp>
          <p:nvSpPr>
            <p:cNvPr id="648282" name="Oval 90"/>
            <p:cNvSpPr>
              <a:spLocks noChangeArrowheads="1"/>
            </p:cNvSpPr>
            <p:nvPr/>
          </p:nvSpPr>
          <p:spPr bwMode="auto">
            <a:xfrm>
              <a:off x="3482" y="1126"/>
              <a:ext cx="853" cy="368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grpSp>
          <p:nvGrpSpPr>
            <p:cNvPr id="68643" name="Group 91"/>
            <p:cNvGrpSpPr>
              <a:grpSpLocks/>
            </p:cNvGrpSpPr>
            <p:nvPr/>
          </p:nvGrpSpPr>
          <p:grpSpPr bwMode="auto">
            <a:xfrm>
              <a:off x="3574" y="1257"/>
              <a:ext cx="702" cy="83"/>
              <a:chOff x="1696" y="1995"/>
              <a:chExt cx="641" cy="76"/>
            </a:xfrm>
          </p:grpSpPr>
          <p:sp>
            <p:nvSpPr>
              <p:cNvPr id="648284" name="Freeform 92"/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6" y="54"/>
                  </a:cxn>
                  <a:cxn ang="0">
                    <a:pos x="32" y="54"/>
                  </a:cxn>
                  <a:cxn ang="0">
                    <a:pos x="48" y="54"/>
                  </a:cxn>
                  <a:cxn ang="0">
                    <a:pos x="64" y="54"/>
                  </a:cxn>
                  <a:cxn ang="0">
                    <a:pos x="80" y="48"/>
                  </a:cxn>
                  <a:cxn ang="0">
                    <a:pos x="96" y="43"/>
                  </a:cxn>
                  <a:cxn ang="0">
                    <a:pos x="112" y="38"/>
                  </a:cxn>
                  <a:cxn ang="0">
                    <a:pos x="128" y="32"/>
                  </a:cxn>
                  <a:cxn ang="0">
                    <a:pos x="144" y="27"/>
                  </a:cxn>
                  <a:cxn ang="0">
                    <a:pos x="160" y="22"/>
                  </a:cxn>
                  <a:cxn ang="0">
                    <a:pos x="176" y="16"/>
                  </a:cxn>
                  <a:cxn ang="0">
                    <a:pos x="192" y="16"/>
                  </a:cxn>
                  <a:cxn ang="0">
                    <a:pos x="208" y="6"/>
                  </a:cxn>
                  <a:cxn ang="0">
                    <a:pos x="224" y="6"/>
                  </a:cxn>
                  <a:cxn ang="0">
                    <a:pos x="240" y="0"/>
                  </a:cxn>
                  <a:cxn ang="0">
                    <a:pos x="256" y="0"/>
                  </a:cxn>
                  <a:cxn ang="0">
                    <a:pos x="272" y="0"/>
                  </a:cxn>
                  <a:cxn ang="0">
                    <a:pos x="288" y="0"/>
                  </a:cxn>
                  <a:cxn ang="0">
                    <a:pos x="304" y="0"/>
                  </a:cxn>
                  <a:cxn ang="0">
                    <a:pos x="320" y="6"/>
                  </a:cxn>
                  <a:cxn ang="0">
                    <a:pos x="336" y="6"/>
                  </a:cxn>
                  <a:cxn ang="0">
                    <a:pos x="352" y="6"/>
                  </a:cxn>
                  <a:cxn ang="0">
                    <a:pos x="368" y="6"/>
                  </a:cxn>
                  <a:cxn ang="0">
                    <a:pos x="384" y="11"/>
                  </a:cxn>
                  <a:cxn ang="0">
                    <a:pos x="400" y="11"/>
                  </a:cxn>
                  <a:cxn ang="0">
                    <a:pos x="421" y="16"/>
                  </a:cxn>
                  <a:cxn ang="0">
                    <a:pos x="442" y="22"/>
                  </a:cxn>
                  <a:cxn ang="0">
                    <a:pos x="453" y="22"/>
                  </a:cxn>
                  <a:cxn ang="0">
                    <a:pos x="469" y="27"/>
                  </a:cxn>
                  <a:cxn ang="0">
                    <a:pos x="485" y="32"/>
                  </a:cxn>
                  <a:cxn ang="0">
                    <a:pos x="501" y="38"/>
                  </a:cxn>
                  <a:cxn ang="0">
                    <a:pos x="512" y="43"/>
                  </a:cxn>
                  <a:cxn ang="0">
                    <a:pos x="533" y="43"/>
                  </a:cxn>
                  <a:cxn ang="0">
                    <a:pos x="544" y="48"/>
                  </a:cxn>
                  <a:cxn ang="0">
                    <a:pos x="560" y="48"/>
                  </a:cxn>
                  <a:cxn ang="0">
                    <a:pos x="576" y="54"/>
                  </a:cxn>
                  <a:cxn ang="0">
                    <a:pos x="592" y="54"/>
                  </a:cxn>
                  <a:cxn ang="0">
                    <a:pos x="608" y="59"/>
                  </a:cxn>
                  <a:cxn ang="0">
                    <a:pos x="624" y="64"/>
                  </a:cxn>
                  <a:cxn ang="0">
                    <a:pos x="640" y="64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8285" name="Freeform 93"/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6"/>
                  </a:cxn>
                  <a:cxn ang="0">
                    <a:pos x="11" y="16"/>
                  </a:cxn>
                  <a:cxn ang="0">
                    <a:pos x="22" y="16"/>
                  </a:cxn>
                  <a:cxn ang="0">
                    <a:pos x="38" y="16"/>
                  </a:cxn>
                  <a:cxn ang="0">
                    <a:pos x="54" y="11"/>
                  </a:cxn>
                  <a:cxn ang="0">
                    <a:pos x="70" y="16"/>
                  </a:cxn>
                  <a:cxn ang="0">
                    <a:pos x="86" y="21"/>
                  </a:cxn>
                  <a:cxn ang="0">
                    <a:pos x="102" y="21"/>
                  </a:cxn>
                  <a:cxn ang="0">
                    <a:pos x="118" y="21"/>
                  </a:cxn>
                  <a:cxn ang="0">
                    <a:pos x="134" y="27"/>
                  </a:cxn>
                  <a:cxn ang="0">
                    <a:pos x="150" y="27"/>
                  </a:cxn>
                  <a:cxn ang="0">
                    <a:pos x="166" y="27"/>
                  </a:cxn>
                  <a:cxn ang="0">
                    <a:pos x="187" y="27"/>
                  </a:cxn>
                  <a:cxn ang="0">
                    <a:pos x="198" y="27"/>
                  </a:cxn>
                  <a:cxn ang="0">
                    <a:pos x="219" y="27"/>
                  </a:cxn>
                  <a:cxn ang="0">
                    <a:pos x="230" y="27"/>
                  </a:cxn>
                  <a:cxn ang="0">
                    <a:pos x="246" y="21"/>
                  </a:cxn>
                  <a:cxn ang="0">
                    <a:pos x="262" y="16"/>
                  </a:cxn>
                  <a:cxn ang="0">
                    <a:pos x="278" y="16"/>
                  </a:cxn>
                  <a:cxn ang="0">
                    <a:pos x="294" y="21"/>
                  </a:cxn>
                  <a:cxn ang="0">
                    <a:pos x="310" y="27"/>
                  </a:cxn>
                  <a:cxn ang="0">
                    <a:pos x="326" y="32"/>
                  </a:cxn>
                  <a:cxn ang="0">
                    <a:pos x="342" y="32"/>
                  </a:cxn>
                  <a:cxn ang="0">
                    <a:pos x="358" y="32"/>
                  </a:cxn>
                  <a:cxn ang="0">
                    <a:pos x="374" y="27"/>
                  </a:cxn>
                  <a:cxn ang="0">
                    <a:pos x="390" y="32"/>
                  </a:cxn>
                  <a:cxn ang="0">
                    <a:pos x="406" y="32"/>
                  </a:cxn>
                  <a:cxn ang="0">
                    <a:pos x="422" y="32"/>
                  </a:cxn>
                  <a:cxn ang="0">
                    <a:pos x="438" y="27"/>
                  </a:cxn>
                  <a:cxn ang="0">
                    <a:pos x="454" y="27"/>
                  </a:cxn>
                  <a:cxn ang="0">
                    <a:pos x="470" y="27"/>
                  </a:cxn>
                  <a:cxn ang="0">
                    <a:pos x="486" y="27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8286" name="Text Box 94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Dt 34:1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8622" name="Text Box 100"/>
          <p:cNvSpPr txBox="1">
            <a:spLocks noChangeArrowheads="1"/>
          </p:cNvSpPr>
          <p:nvPr/>
        </p:nvSpPr>
        <p:spPr bwMode="auto">
          <a:xfrm>
            <a:off x="2630488" y="1517650"/>
            <a:ext cx="1697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grpSp>
        <p:nvGrpSpPr>
          <p:cNvPr id="68623" name="Group 15"/>
          <p:cNvGrpSpPr>
            <a:grpSpLocks/>
          </p:cNvGrpSpPr>
          <p:nvPr/>
        </p:nvGrpSpPr>
        <p:grpSpPr bwMode="auto">
          <a:xfrm>
            <a:off x="7912100" y="3429000"/>
            <a:ext cx="989013" cy="1330325"/>
            <a:chOff x="4984" y="2160"/>
            <a:chExt cx="623" cy="838"/>
          </a:xfrm>
        </p:grpSpPr>
        <p:sp>
          <p:nvSpPr>
            <p:cNvPr id="68624" name="Rectangle 1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Rectangle 17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68626" name="AutoShape 1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Rectangle 1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AutoShape 2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Line 2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Line 2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1" name="Line 2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Line 2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3" name="Line 2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4" name="Rectangle 26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68635" name="Rectangle 27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68636" name="Rectangle 28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68637" name="Rectangle 29"/>
            <p:cNvSpPr>
              <a:spLocks noChangeArrowheads="1"/>
            </p:cNvSpPr>
            <p:nvPr/>
          </p:nvSpPr>
          <p:spPr bwMode="auto">
            <a:xfrm>
              <a:off x="4984" y="2644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68638" name="Rectangle 30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68639" name="Line 31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Rectangle 32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275013" y="2986088"/>
            <a:ext cx="26035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CADES-BARNEA</a:t>
            </a:r>
          </a:p>
        </p:txBody>
      </p:sp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098800" y="955675"/>
            <a:ext cx="14938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3986213" y="1568450"/>
            <a:ext cx="11493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Éxodo</a:t>
            </a: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4052888" y="2025650"/>
            <a:ext cx="9525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Sinaí</a:t>
            </a: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3681413" y="2482850"/>
            <a:ext cx="1711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M - C - C </a:t>
            </a: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4214813" y="3397250"/>
            <a:ext cx="536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535363" y="3854450"/>
            <a:ext cx="21066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5  Sermones 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192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692775" y="371633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70678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195263" y="5557838"/>
            <a:ext cx="87725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A una generación nueva y más joven</a:t>
            </a: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2243138" y="5583238"/>
            <a:ext cx="47799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¿Quién es su Dios?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2584450" y="5624513"/>
            <a:ext cx="39671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¡Quiénes son! 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525588" y="5635625"/>
            <a:ext cx="6438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¡Cómo debían vivir! 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368300" y="5564188"/>
            <a:ext cx="87757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¡Su herencia nacional exclusiva! 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449263" y="5453063"/>
            <a:ext cx="86947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Deuteronomio: ¡Segunda ley! 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454025" y="5451475"/>
            <a:ext cx="8393113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66FF66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La </a:t>
            </a:r>
            <a:r>
              <a:rPr lang="en-US" sz="4800" dirty="0" err="1">
                <a:solidFill>
                  <a:srgbClr val="66FF66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tierra</a:t>
            </a:r>
            <a:r>
              <a:rPr lang="en-US" sz="4800" dirty="0">
                <a:solidFill>
                  <a:srgbClr val="66FF66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 del </a:t>
            </a:r>
            <a:r>
              <a:rPr lang="en-US" sz="4800" dirty="0" err="1">
                <a:solidFill>
                  <a:srgbClr val="66FF66"/>
                </a:solidFill>
                <a:latin typeface="Comic Sans MS" pitchFamily="1" charset="0"/>
                <a:ea typeface="Times" pitchFamily="1" charset="0"/>
                <a:cs typeface="Times" pitchFamily="1" charset="0"/>
              </a:rPr>
              <a:t>pacto</a:t>
            </a:r>
            <a:endParaRPr lang="en-US" sz="4800" dirty="0">
              <a:solidFill>
                <a:srgbClr val="66FF66"/>
              </a:solidFill>
              <a:latin typeface="Comic Sans MS" pitchFamily="1" charset="0"/>
              <a:ea typeface="Times" pitchFamily="1" charset="0"/>
              <a:cs typeface="Times" pitchFamily="1" charset="0"/>
            </a:endParaRPr>
          </a:p>
        </p:txBody>
      </p:sp>
      <p:sp>
        <p:nvSpPr>
          <p:cNvPr id="70686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600" b="0">
              <a:latin typeface="Comic Sans MS" charset="0"/>
            </a:endParaRPr>
          </a:p>
        </p:txBody>
      </p:sp>
      <p:sp>
        <p:nvSpPr>
          <p:cNvPr id="70687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8" name="Rectangle 61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0689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90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91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2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3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4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5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6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7" name="Rectangle 70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70698" name="Rectangle 7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70699" name="Rectangle 72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70700" name="Rectangle 73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70701" name="Rectangle 74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0702" name="Rectangle 75"/>
          <p:cNvSpPr>
            <a:spLocks noChangeArrowheads="1"/>
          </p:cNvSpPr>
          <p:nvPr/>
        </p:nvSpPr>
        <p:spPr bwMode="auto">
          <a:xfrm>
            <a:off x="8032750" y="4552950"/>
            <a:ext cx="815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5 sermones</a:t>
            </a:r>
          </a:p>
        </p:txBody>
      </p:sp>
      <p:sp>
        <p:nvSpPr>
          <p:cNvPr id="70703" name="Rectangle 77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70704" name="Text Box 7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0705" name="Text Box 81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70707" name="Text Box 8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97387" name="Oval 107"/>
          <p:cNvSpPr>
            <a:spLocks noChangeArrowheads="1"/>
          </p:cNvSpPr>
          <p:nvPr/>
        </p:nvSpPr>
        <p:spPr bwMode="auto">
          <a:xfrm>
            <a:off x="3036888" y="3797300"/>
            <a:ext cx="2944812" cy="6524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0709" name="Text Box 108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7</a:t>
            </a:r>
            <a:endParaRPr lang="en-US" sz="1400">
              <a:latin typeface="Comic Sans MS" charset="0"/>
            </a:endParaRPr>
          </a:p>
        </p:txBody>
      </p:sp>
      <p:grpSp>
        <p:nvGrpSpPr>
          <p:cNvPr id="2" name="Group 258"/>
          <p:cNvGrpSpPr>
            <a:grpSpLocks/>
          </p:cNvGrpSpPr>
          <p:nvPr/>
        </p:nvGrpSpPr>
        <p:grpSpPr bwMode="auto">
          <a:xfrm>
            <a:off x="5884863" y="3970338"/>
            <a:ext cx="706437" cy="609600"/>
            <a:chOff x="5041900" y="5264150"/>
            <a:chExt cx="706438" cy="609600"/>
          </a:xfrm>
        </p:grpSpPr>
        <p:grpSp>
          <p:nvGrpSpPr>
            <p:cNvPr id="70711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7071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71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91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0712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  <p:bldP spid="973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85850" y="1312863"/>
            <a:ext cx="7110413" cy="26511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                 </a:t>
            </a:r>
            <a:endParaRPr lang="en-US" sz="2400">
              <a:solidFill>
                <a:schemeClr val="tx1"/>
              </a:solidFill>
              <a:latin typeface="Times" pitchFamily="1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4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	</a:t>
            </a:r>
            <a:r>
              <a:rPr lang="en-US" sz="3200" baseline="300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5</a:t>
            </a:r>
            <a:r>
              <a:rPr lang="en-U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 </a:t>
            </a:r>
            <a:r>
              <a:rPr lang="es-E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Te hará volver a </a:t>
            </a:r>
            <a:r>
              <a:rPr lang="es-ES" sz="28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la tierra</a:t>
            </a:r>
            <a:r>
              <a:rPr lang="es-E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 </a:t>
            </a:r>
            <a:r>
              <a:rPr lang="es-ES" sz="2800">
                <a:solidFill>
                  <a:srgbClr val="66FF66"/>
                </a:solidFill>
                <a:latin typeface="Times" pitchFamily="1" charset="0"/>
                <a:ea typeface="+mn-ea"/>
                <a:cs typeface="+mn-cs"/>
              </a:rPr>
              <a:t>que perteneció a tus antepasados, y tomarás posesión de ella</a:t>
            </a:r>
            <a:r>
              <a:rPr lang="es-E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. Te hará prosperar, y tendrás más descendientes que los que tuvieron tus antepasados</a:t>
            </a:r>
            <a:r>
              <a:rPr lang="en-U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.</a:t>
            </a: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674813" y="798513"/>
            <a:ext cx="7089775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Times" charset="0"/>
              </a:rPr>
              <a:t>Deuteronomio 30</a:t>
            </a:r>
            <a:r>
              <a:rPr lang="en-US" sz="2800">
                <a:solidFill>
                  <a:schemeClr val="tx1"/>
                </a:solidFill>
                <a:latin typeface="Times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CC"/>
                </a:solidFill>
                <a:latin typeface="Times" charset="0"/>
              </a:rPr>
              <a:t>Las promesas de la tierra (Palestina)</a:t>
            </a:r>
            <a:endParaRPr lang="en-US" sz="28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4678363" y="1749425"/>
            <a:ext cx="1651000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2709" name="Rectangle 2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29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2711" name="AutoShape 3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2" name="Rectangle 3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AutoShape 3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4" name="Line 3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5" name="Line 3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Line 3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Line 3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Line 3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Rectangle 38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72720" name="Rectangle 3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72721" name="Rectangle 40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72722" name="Rectangle 41"/>
          <p:cNvSpPr>
            <a:spLocks noChangeArrowheads="1"/>
          </p:cNvSpPr>
          <p:nvPr/>
        </p:nvSpPr>
        <p:spPr bwMode="auto">
          <a:xfrm>
            <a:off x="7912100" y="4197350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72723" name="Rectangle 42"/>
          <p:cNvSpPr>
            <a:spLocks noChangeArrowheads="1"/>
          </p:cNvSpPr>
          <p:nvPr/>
        </p:nvSpPr>
        <p:spPr bwMode="auto">
          <a:xfrm>
            <a:off x="8267700" y="4381500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2724" name="Rectangle 43"/>
          <p:cNvSpPr>
            <a:spLocks noChangeArrowheads="1"/>
          </p:cNvSpPr>
          <p:nvPr/>
        </p:nvSpPr>
        <p:spPr bwMode="auto">
          <a:xfrm>
            <a:off x="8032750" y="4552950"/>
            <a:ext cx="815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5 sermones</a:t>
            </a:r>
          </a:p>
        </p:txBody>
      </p:sp>
      <p:sp>
        <p:nvSpPr>
          <p:cNvPr id="72725" name="Line 4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6" name="Rectangle 45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72727" name="Text Box 46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72729" name="Text Box 51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72730" name="Text Box 52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7432" name="Text Box 56"/>
          <p:cNvSpPr txBox="1">
            <a:spLocks noChangeArrowheads="1"/>
          </p:cNvSpPr>
          <p:nvPr/>
        </p:nvSpPr>
        <p:spPr bwMode="auto">
          <a:xfrm>
            <a:off x="1016000" y="3910013"/>
            <a:ext cx="6959600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16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	</a:t>
            </a:r>
            <a:r>
              <a:rPr lang="en-US" sz="2800" baseline="300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6</a:t>
            </a:r>
            <a:r>
              <a:rPr lang="en-U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 </a:t>
            </a:r>
            <a:r>
              <a:rPr lang="es-E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El Señor tu Dios </a:t>
            </a:r>
            <a:r>
              <a:rPr lang="es-ES" sz="2800">
                <a:solidFill>
                  <a:srgbClr val="66FF66"/>
                </a:solidFill>
                <a:latin typeface="Times" pitchFamily="1" charset="0"/>
                <a:ea typeface="+mn-ea"/>
                <a:cs typeface="+mn-cs"/>
              </a:rPr>
              <a:t>quitará lo pagano que haya en tu corazón y en el de tus descendientes</a:t>
            </a:r>
            <a:r>
              <a:rPr lang="es-E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, para que lo ames con todo tu corazón y con toda tu alma, y así tengas vida</a:t>
            </a:r>
            <a:r>
              <a:rPr lang="en-US" sz="28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. (NIV)</a:t>
            </a:r>
          </a:p>
        </p:txBody>
      </p:sp>
      <p:sp>
        <p:nvSpPr>
          <p:cNvPr id="72732" name="Text Box 5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  <p:bldP spid="3574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076575" y="866775"/>
            <a:ext cx="14938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541338" y="2312988"/>
            <a:ext cx="2427287" cy="325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 </a:t>
            </a:r>
            <a:r>
              <a:rPr lang="en-US" sz="3200" i="1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tercera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de las </a:t>
            </a:r>
          </a:p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pitchFamily="1" charset="0"/>
                <a:ea typeface="+mn-ea"/>
                <a:cs typeface="+mn-cs"/>
              </a:rPr>
              <a:t>4 personas</a:t>
            </a:r>
            <a:r>
              <a:rPr lang="en-US" sz="320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”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es: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21066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8:1</a:t>
            </a:r>
            <a:endParaRPr lang="en-US" sz="12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9472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Rectangle 4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9474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52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19483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325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19486" name="Text Box 6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19487" name="Text Box 123"/>
          <p:cNvSpPr txBox="1">
            <a:spLocks noChangeArrowheads="1"/>
          </p:cNvSpPr>
          <p:nvPr/>
        </p:nvSpPr>
        <p:spPr bwMode="auto">
          <a:xfrm>
            <a:off x="8604250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grpSp>
        <p:nvGrpSpPr>
          <p:cNvPr id="2" name="Group 125"/>
          <p:cNvGrpSpPr>
            <a:grpSpLocks/>
          </p:cNvGrpSpPr>
          <p:nvPr/>
        </p:nvGrpSpPr>
        <p:grpSpPr bwMode="auto">
          <a:xfrm>
            <a:off x="2806700" y="0"/>
            <a:ext cx="4892675" cy="4237038"/>
            <a:chOff x="1768" y="0"/>
            <a:chExt cx="3082" cy="2669"/>
          </a:xfrm>
        </p:grpSpPr>
        <p:sp>
          <p:nvSpPr>
            <p:cNvPr id="561278" name="AutoShape 126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561279" name="Text Box 127"/>
            <p:cNvSpPr txBox="1">
              <a:spLocks noChangeArrowheads="1"/>
            </p:cNvSpPr>
            <p:nvPr/>
          </p:nvSpPr>
          <p:spPr bwMode="auto">
            <a:xfrm>
              <a:off x="2298" y="487"/>
              <a:ext cx="2105" cy="17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6000">
                  <a:solidFill>
                    <a:srgbClr val="EEFF4B"/>
                  </a:solidFill>
                  <a:latin typeface="Comic Sans MS" charset="0"/>
                </a:rPr>
                <a:t>¡Deja ir a mi pueblo!</a:t>
              </a:r>
              <a:endParaRPr lang="en-US" sz="6000">
                <a:solidFill>
                  <a:srgbClr val="EEFF4B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2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El pacto Abrahámico</a:t>
            </a:r>
            <a:endParaRPr lang="en-US" sz="36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54341" name="Rectangle 5"/>
          <p:cNvSpPr>
            <a:spLocks noChangeArrowheads="1"/>
          </p:cNvSpPr>
          <p:nvPr/>
        </p:nvSpPr>
        <p:spPr bwMode="auto">
          <a:xfrm>
            <a:off x="1009650" y="5154613"/>
            <a:ext cx="25908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Deuteronomio</a:t>
            </a:r>
          </a:p>
          <a:p>
            <a:pPr algn="ctr">
              <a:defRPr/>
            </a:pPr>
            <a:r>
              <a:rPr lang="en-US" sz="28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5434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74760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5434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654347" name="Text Box 11"/>
          <p:cNvSpPr txBox="1">
            <a:spLocks noChangeArrowheads="1"/>
          </p:cNvSpPr>
          <p:nvPr/>
        </p:nvSpPr>
        <p:spPr bwMode="auto">
          <a:xfrm>
            <a:off x="3182938" y="3670300"/>
            <a:ext cx="2114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65434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5434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3249613" y="1323975"/>
            <a:ext cx="3478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El llamado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5435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5435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5435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grpSp>
        <p:nvGrpSpPr>
          <p:cNvPr id="74770" name="Group 21"/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74773" name="Rectangle 22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4" name="Rectangle 23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74775" name="AutoShape 24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6" name="Rectangle 25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7" name="AutoShape 26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8" name="Line 27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9" name="Line 28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0" name="Line 29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1" name="Line 30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Line 31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Rectangle 32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74784" name="Rectangle 33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74785" name="Rectangle 34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74786" name="Rectangle 35"/>
            <p:cNvSpPr>
              <a:spLocks noChangeArrowheads="1"/>
            </p:cNvSpPr>
            <p:nvPr/>
          </p:nvSpPr>
          <p:spPr bwMode="auto">
            <a:xfrm>
              <a:off x="4984" y="2644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74787" name="Rectangle 36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74788" name="Rectangle 37"/>
            <p:cNvSpPr>
              <a:spLocks noChangeArrowheads="1"/>
            </p:cNvSpPr>
            <p:nvPr/>
          </p:nvSpPr>
          <p:spPr bwMode="auto">
            <a:xfrm>
              <a:off x="5060" y="2868"/>
              <a:ext cx="5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sermones</a:t>
              </a:r>
            </a:p>
          </p:txBody>
        </p:sp>
        <p:sp>
          <p:nvSpPr>
            <p:cNvPr id="74789" name="Line 3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Rectangle 39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  <p:sp>
        <p:nvSpPr>
          <p:cNvPr id="654376" name="Rectangle 40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654377" name="AutoShape 41"/>
          <p:cNvSpPr>
            <a:spLocks noChangeArrowheads="1"/>
          </p:cNvSpPr>
          <p:nvPr/>
        </p:nvSpPr>
        <p:spPr bwMode="auto">
          <a:xfrm>
            <a:off x="1089025" y="4365625"/>
            <a:ext cx="2476500" cy="1695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reeform 3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3" name="AutoShape 4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Freeform 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Freeform 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AutoShape 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Rectangle 1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AutoShape 12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Rectangle 13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AutoShape 14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AutoShape 15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AutoShape 16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6" name="Rectangle 17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7" name="Rectangle 18"/>
          <p:cNvSpPr>
            <a:spLocks noChangeArrowheads="1"/>
          </p:cNvSpPr>
          <p:nvPr/>
        </p:nvSpPr>
        <p:spPr bwMode="auto">
          <a:xfrm>
            <a:off x="4413250" y="5172075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6818" name="AutoShape 19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9" name="Rectangle 20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20" name="AutoShape 21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1" name="Line 22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2" name="Line 23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3" name="Line 24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4" name="Line 25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5" name="Line 26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6" name="Line 27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7" name="Rectangle 28"/>
          <p:cNvSpPr>
            <a:spLocks noChangeArrowheads="1"/>
          </p:cNvSpPr>
          <p:nvPr/>
        </p:nvSpPr>
        <p:spPr bwMode="auto">
          <a:xfrm>
            <a:off x="4268788" y="854075"/>
            <a:ext cx="784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1er pecado</a:t>
            </a:r>
          </a:p>
        </p:txBody>
      </p:sp>
      <p:sp>
        <p:nvSpPr>
          <p:cNvPr id="76828" name="Rectangle 29"/>
          <p:cNvSpPr>
            <a:spLocks noChangeArrowheads="1"/>
          </p:cNvSpPr>
          <p:nvPr/>
        </p:nvSpPr>
        <p:spPr bwMode="auto">
          <a:xfrm>
            <a:off x="4206875" y="10064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1er evangelio</a:t>
            </a:r>
          </a:p>
        </p:txBody>
      </p:sp>
      <p:sp>
        <p:nvSpPr>
          <p:cNvPr id="76829" name="Rectangle 30"/>
          <p:cNvSpPr>
            <a:spLocks noChangeArrowheads="1"/>
          </p:cNvSpPr>
          <p:nvPr/>
        </p:nvSpPr>
        <p:spPr bwMode="auto">
          <a:xfrm>
            <a:off x="4259263" y="1171575"/>
            <a:ext cx="809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1era familia</a:t>
            </a:r>
          </a:p>
        </p:txBody>
      </p:sp>
      <p:sp>
        <p:nvSpPr>
          <p:cNvPr id="76830" name="Rectangle 31"/>
          <p:cNvSpPr>
            <a:spLocks noChangeArrowheads="1"/>
          </p:cNvSpPr>
          <p:nvPr/>
        </p:nvSpPr>
        <p:spPr bwMode="auto">
          <a:xfrm>
            <a:off x="4219575" y="13366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1er asesinato</a:t>
            </a:r>
          </a:p>
        </p:txBody>
      </p:sp>
      <p:sp>
        <p:nvSpPr>
          <p:cNvPr id="76831" name="Rectangle 32"/>
          <p:cNvSpPr>
            <a:spLocks noChangeArrowheads="1"/>
          </p:cNvSpPr>
          <p:nvPr/>
        </p:nvSpPr>
        <p:spPr bwMode="auto">
          <a:xfrm>
            <a:off x="4144963" y="1489075"/>
            <a:ext cx="1038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Diluvio/arco iris</a:t>
            </a:r>
          </a:p>
        </p:txBody>
      </p:sp>
      <p:sp>
        <p:nvSpPr>
          <p:cNvPr id="76832" name="Rectangle 33"/>
          <p:cNvSpPr>
            <a:spLocks noChangeArrowheads="1"/>
          </p:cNvSpPr>
          <p:nvPr/>
        </p:nvSpPr>
        <p:spPr bwMode="auto">
          <a:xfrm>
            <a:off x="4414838" y="1654175"/>
            <a:ext cx="473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Torre</a:t>
            </a:r>
          </a:p>
        </p:txBody>
      </p:sp>
      <p:sp>
        <p:nvSpPr>
          <p:cNvPr id="76833" name="Rectangle 34"/>
          <p:cNvSpPr>
            <a:spLocks noChangeArrowheads="1"/>
          </p:cNvSpPr>
          <p:nvPr/>
        </p:nvSpPr>
        <p:spPr bwMode="auto">
          <a:xfrm>
            <a:off x="4221163" y="577850"/>
            <a:ext cx="669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Creación</a:t>
            </a:r>
          </a:p>
        </p:txBody>
      </p:sp>
      <p:sp>
        <p:nvSpPr>
          <p:cNvPr id="76834" name="Rectangle 35"/>
          <p:cNvSpPr>
            <a:spLocks noChangeArrowheads="1"/>
          </p:cNvSpPr>
          <p:nvPr/>
        </p:nvSpPr>
        <p:spPr bwMode="auto">
          <a:xfrm>
            <a:off x="4149725" y="742950"/>
            <a:ext cx="100647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700">
                <a:solidFill>
                  <a:srgbClr val="000000"/>
                </a:solidFill>
                <a:latin typeface="Helvetica" charset="0"/>
              </a:rPr>
              <a:t>1er hombre y mujer</a:t>
            </a:r>
          </a:p>
        </p:txBody>
      </p:sp>
      <p:sp>
        <p:nvSpPr>
          <p:cNvPr id="76835" name="Line 36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6" name="Line 37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7" name="Rectangle 38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8" name="Rectangle 39"/>
          <p:cNvSpPr>
            <a:spLocks noChangeArrowheads="1"/>
          </p:cNvSpPr>
          <p:nvPr/>
        </p:nvSpPr>
        <p:spPr bwMode="auto">
          <a:xfrm>
            <a:off x="4364038" y="2430463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L - S - B</a:t>
            </a:r>
          </a:p>
        </p:txBody>
      </p:sp>
      <p:sp>
        <p:nvSpPr>
          <p:cNvPr id="76839" name="Rectangle 40"/>
          <p:cNvSpPr>
            <a:spLocks noChangeArrowheads="1"/>
          </p:cNvSpPr>
          <p:nvPr/>
        </p:nvSpPr>
        <p:spPr bwMode="auto">
          <a:xfrm>
            <a:off x="4464050" y="28114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J - E</a:t>
            </a:r>
          </a:p>
        </p:txBody>
      </p:sp>
      <p:sp>
        <p:nvSpPr>
          <p:cNvPr id="76840" name="Rectangle 41"/>
          <p:cNvSpPr>
            <a:spLocks noChangeArrowheads="1"/>
          </p:cNvSpPr>
          <p:nvPr/>
        </p:nvSpPr>
        <p:spPr bwMode="auto">
          <a:xfrm>
            <a:off x="4518025" y="30019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76841" name="Rectangle 42"/>
          <p:cNvSpPr>
            <a:spLocks noChangeArrowheads="1"/>
          </p:cNvSpPr>
          <p:nvPr/>
        </p:nvSpPr>
        <p:spPr bwMode="auto">
          <a:xfrm>
            <a:off x="4327525" y="2244725"/>
            <a:ext cx="752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El llamado</a:t>
            </a:r>
          </a:p>
        </p:txBody>
      </p:sp>
      <p:sp>
        <p:nvSpPr>
          <p:cNvPr id="76842" name="Rectangle 43"/>
          <p:cNvSpPr>
            <a:spLocks noChangeArrowheads="1"/>
          </p:cNvSpPr>
          <p:nvPr/>
        </p:nvSpPr>
        <p:spPr bwMode="auto">
          <a:xfrm>
            <a:off x="4251325" y="2044700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Abraham</a:t>
            </a:r>
          </a:p>
        </p:txBody>
      </p:sp>
      <p:sp>
        <p:nvSpPr>
          <p:cNvPr id="76843" name="Rectangle 44"/>
          <p:cNvSpPr>
            <a:spLocks noChangeArrowheads="1"/>
          </p:cNvSpPr>
          <p:nvPr/>
        </p:nvSpPr>
        <p:spPr bwMode="auto">
          <a:xfrm>
            <a:off x="4498975" y="26241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Helvetica" charset="0"/>
              </a:rPr>
              <a:t>I - I</a:t>
            </a:r>
          </a:p>
        </p:txBody>
      </p:sp>
      <p:sp>
        <p:nvSpPr>
          <p:cNvPr id="76844" name="Line 45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5" name="Line 46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6" name="Rectangle 47"/>
          <p:cNvSpPr>
            <a:spLocks noChangeArrowheads="1"/>
          </p:cNvSpPr>
          <p:nvPr/>
        </p:nvSpPr>
        <p:spPr bwMode="auto">
          <a:xfrm>
            <a:off x="4397375" y="3438525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José</a:t>
            </a:r>
          </a:p>
        </p:txBody>
      </p:sp>
      <p:sp>
        <p:nvSpPr>
          <p:cNvPr id="76847" name="Rectangle 48"/>
          <p:cNvSpPr>
            <a:spLocks noChangeArrowheads="1"/>
          </p:cNvSpPr>
          <p:nvPr/>
        </p:nvSpPr>
        <p:spPr bwMode="auto">
          <a:xfrm>
            <a:off x="4257675" y="3652838"/>
            <a:ext cx="815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  Esclavitud</a:t>
            </a:r>
          </a:p>
        </p:txBody>
      </p:sp>
      <p:sp>
        <p:nvSpPr>
          <p:cNvPr id="76848" name="Rectangle 49"/>
          <p:cNvSpPr>
            <a:spLocks noChangeArrowheads="1"/>
          </p:cNvSpPr>
          <p:nvPr/>
        </p:nvSpPr>
        <p:spPr bwMode="auto">
          <a:xfrm>
            <a:off x="4518025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76849" name="Line 50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0" name="Line 51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1" name="Line 52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2" name="Line 53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3" name="Line 54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4" name="Line 55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5" name="Line 56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6" name="Line 57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7" name="Rectangle 58"/>
          <p:cNvSpPr>
            <a:spLocks noChangeArrowheads="1"/>
          </p:cNvSpPr>
          <p:nvPr/>
        </p:nvSpPr>
        <p:spPr bwMode="auto">
          <a:xfrm>
            <a:off x="4333875" y="427355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76858" name="Rectangle 59"/>
          <p:cNvSpPr>
            <a:spLocks noChangeArrowheads="1"/>
          </p:cNvSpPr>
          <p:nvPr/>
        </p:nvSpPr>
        <p:spPr bwMode="auto">
          <a:xfrm>
            <a:off x="4448175" y="4657725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76859" name="Rectangle 60"/>
          <p:cNvSpPr>
            <a:spLocks noChangeArrowheads="1"/>
          </p:cNvSpPr>
          <p:nvPr/>
        </p:nvSpPr>
        <p:spPr bwMode="auto">
          <a:xfrm>
            <a:off x="4367213" y="4841875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76860" name="Rectangle 61"/>
          <p:cNvSpPr>
            <a:spLocks noChangeArrowheads="1"/>
          </p:cNvSpPr>
          <p:nvPr/>
        </p:nvSpPr>
        <p:spPr bwMode="auto">
          <a:xfrm>
            <a:off x="4235450" y="5013325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76861" name="Rectangle 62"/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76862" name="Rectangle 63"/>
          <p:cNvSpPr>
            <a:spLocks noChangeArrowheads="1"/>
          </p:cNvSpPr>
          <p:nvPr/>
        </p:nvSpPr>
        <p:spPr bwMode="auto">
          <a:xfrm>
            <a:off x="4324350" y="5368925"/>
            <a:ext cx="815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5 sermones</a:t>
            </a:r>
          </a:p>
        </p:txBody>
      </p:sp>
      <p:sp>
        <p:nvSpPr>
          <p:cNvPr id="76863" name="Line 64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4" name="Rectangle 65"/>
          <p:cNvSpPr>
            <a:spLocks noChangeArrowheads="1"/>
          </p:cNvSpPr>
          <p:nvPr/>
        </p:nvSpPr>
        <p:spPr bwMode="auto">
          <a:xfrm>
            <a:off x="4411663" y="4486275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76865" name="Line 66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6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67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8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69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0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1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2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3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4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5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6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7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8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79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0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1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2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3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4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5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6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7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8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89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0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2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3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4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5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6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7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8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9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0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1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2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3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5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6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7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8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9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0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1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2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3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4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5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6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7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8" name="Freeform 12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19" name="Freeform 12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0" name="Freeform 12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1" name="Freeform 12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2" name="Freeform 12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3" name="Freeform 12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4" name="Freeform 12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5" name="Freeform 13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6" name="Freeform 13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7" name="Freeform 13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8" name="Freeform 13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29" name="Freeform 13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0" name="Freeform 13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1" name="Freeform 13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2" name="Freeform 13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3" name="Freeform 13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4" name="Freeform 13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5" name="Freeform 14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6" name="Freeform 14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7" name="Freeform 14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8" name="Freeform 14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39" name="Freeform 14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0" name="Freeform 14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1" name="Freeform 14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2" name="Freeform 14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3" name="Freeform 14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4" name="Freeform 14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5" name="Freeform 15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6" name="Freeform 15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7" name="Freeform 15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8" name="Freeform 15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49" name="Freeform 15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0" name="Freeform 15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1" name="Freeform 15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2" name="Freeform 15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3" name="Freeform 15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4" name="Freeform 15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5" name="Freeform 16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6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7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58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959" name="Picture 16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960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1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62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76963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4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5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6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7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8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5902" name="Rectangle 174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85907" name="Line 17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76972" name="Rectangle 18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09" name="Text Box 181"/>
          <p:cNvSpPr txBox="1">
            <a:spLocks noChangeArrowheads="1"/>
          </p:cNvSpPr>
          <p:nvPr/>
        </p:nvSpPr>
        <p:spPr bwMode="auto">
          <a:xfrm rot="16200000">
            <a:off x="4933950" y="2514601"/>
            <a:ext cx="2427287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3 </a:t>
            </a:r>
            <a:r>
              <a:rPr lang="en-US" sz="2800" dirty="0" err="1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Sociedades</a:t>
            </a:r>
            <a:endParaRPr lang="en-US" sz="2800" dirty="0">
              <a:solidFill>
                <a:srgbClr val="EEFF4B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76974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75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16214336">
            <a:off x="6000751" y="4411662"/>
            <a:ext cx="3540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S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16200000">
            <a:off x="5980113" y="5424488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76978" name="Rectangle 18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15" name="Text Box 187"/>
          <p:cNvSpPr txBox="1">
            <a:spLocks noChangeArrowheads="1"/>
          </p:cNvSpPr>
          <p:nvPr/>
        </p:nvSpPr>
        <p:spPr bwMode="auto">
          <a:xfrm rot="16211464">
            <a:off x="2730500" y="3857625"/>
            <a:ext cx="196691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4 Personas</a:t>
            </a:r>
          </a:p>
        </p:txBody>
      </p:sp>
      <p:sp>
        <p:nvSpPr>
          <p:cNvPr id="76980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81" name="Rectangle 18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82" name="Rectangle 19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83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16200000">
            <a:off x="3516313" y="1027113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76985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86" name="Rectangle 19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87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88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89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90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91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92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993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994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77078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79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80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995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96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69163" y="4330700"/>
            <a:ext cx="7064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(500 a.C.)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62813" y="12192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(1000 a.C.)</a:t>
            </a:r>
          </a:p>
        </p:txBody>
      </p:sp>
      <p:sp>
        <p:nvSpPr>
          <p:cNvPr id="76999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0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1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2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3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4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7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8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9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0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1" name="Rectangle 223"/>
          <p:cNvSpPr>
            <a:spLocks noChangeArrowheads="1"/>
          </p:cNvSpPr>
          <p:nvPr/>
        </p:nvSpPr>
        <p:spPr bwMode="auto">
          <a:xfrm>
            <a:off x="6578600" y="32575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Cautividad</a:t>
            </a:r>
          </a:p>
        </p:txBody>
      </p:sp>
      <p:sp>
        <p:nvSpPr>
          <p:cNvPr id="77012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4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5" name="Rectangle 227"/>
          <p:cNvSpPr>
            <a:spLocks noChangeArrowheads="1"/>
          </p:cNvSpPr>
          <p:nvPr/>
        </p:nvSpPr>
        <p:spPr bwMode="auto">
          <a:xfrm>
            <a:off x="6654800" y="4394200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Silencio</a:t>
            </a:r>
          </a:p>
        </p:txBody>
      </p:sp>
      <p:sp>
        <p:nvSpPr>
          <p:cNvPr id="77016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7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8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19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0" name="Rectangle 232"/>
          <p:cNvSpPr>
            <a:spLocks noChangeArrowheads="1"/>
          </p:cNvSpPr>
          <p:nvPr/>
        </p:nvSpPr>
        <p:spPr bwMode="auto">
          <a:xfrm>
            <a:off x="6610350" y="5102225"/>
            <a:ext cx="6127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Jesús</a:t>
            </a:r>
          </a:p>
        </p:txBody>
      </p:sp>
      <p:sp>
        <p:nvSpPr>
          <p:cNvPr id="77021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2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4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5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6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7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28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29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0" name="Rectangle 242"/>
          <p:cNvSpPr>
            <a:spLocks noChangeArrowheads="1"/>
          </p:cNvSpPr>
          <p:nvPr/>
        </p:nvSpPr>
        <p:spPr bwMode="auto">
          <a:xfrm>
            <a:off x="6615113" y="595313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Anarquía</a:t>
            </a:r>
          </a:p>
        </p:txBody>
      </p:sp>
      <p:sp>
        <p:nvSpPr>
          <p:cNvPr id="77031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2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3" name="Rectangle 245"/>
          <p:cNvSpPr>
            <a:spLocks noChangeArrowheads="1"/>
          </p:cNvSpPr>
          <p:nvPr/>
        </p:nvSpPr>
        <p:spPr bwMode="auto">
          <a:xfrm>
            <a:off x="6702425" y="1300163"/>
            <a:ext cx="606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Realeza</a:t>
            </a:r>
          </a:p>
        </p:txBody>
      </p:sp>
      <p:sp>
        <p:nvSpPr>
          <p:cNvPr id="77034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035" name="AutoShape 247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6" name="Rectangle 248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sp>
        <p:nvSpPr>
          <p:cNvPr id="77037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8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9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40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778000" y="46038"/>
            <a:ext cx="238283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Gn 1- Dt 34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grpSp>
        <p:nvGrpSpPr>
          <p:cNvPr id="77043" name="Group 257"/>
          <p:cNvGrpSpPr>
            <a:grpSpLocks/>
          </p:cNvGrpSpPr>
          <p:nvPr/>
        </p:nvGrpSpPr>
        <p:grpSpPr bwMode="auto">
          <a:xfrm>
            <a:off x="7912100" y="3429000"/>
            <a:ext cx="989013" cy="1349375"/>
            <a:chOff x="4984" y="2160"/>
            <a:chExt cx="623" cy="850"/>
          </a:xfrm>
        </p:grpSpPr>
        <p:sp>
          <p:nvSpPr>
            <p:cNvPr id="77060" name="Rectangle 258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1" name="Rectangle 259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77062" name="AutoShape 260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3" name="Rectangle 261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4" name="AutoShape 262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5" name="Line 263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6" name="Line 264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7" name="Line 265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8" name="Line 266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69" name="Line 267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70" name="Rectangle 268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77071" name="Rectangle 269"/>
            <p:cNvSpPr>
              <a:spLocks noChangeArrowheads="1"/>
            </p:cNvSpPr>
            <p:nvPr/>
          </p:nvSpPr>
          <p:spPr bwMode="auto">
            <a:xfrm>
              <a:off x="5138" y="2420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77072" name="Rectangle 270"/>
            <p:cNvSpPr>
              <a:spLocks noChangeArrowheads="1"/>
            </p:cNvSpPr>
            <p:nvPr/>
          </p:nvSpPr>
          <p:spPr bwMode="auto">
            <a:xfrm>
              <a:off x="5087" y="2536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77073" name="Rectangle 271"/>
            <p:cNvSpPr>
              <a:spLocks noChangeArrowheads="1"/>
            </p:cNvSpPr>
            <p:nvPr/>
          </p:nvSpPr>
          <p:spPr bwMode="auto">
            <a:xfrm>
              <a:off x="4984" y="2644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77074" name="Rectangle 272"/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77075" name="Rectangle 273"/>
            <p:cNvSpPr>
              <a:spLocks noChangeArrowheads="1"/>
            </p:cNvSpPr>
            <p:nvPr/>
          </p:nvSpPr>
          <p:spPr bwMode="auto">
            <a:xfrm>
              <a:off x="5060" y="2868"/>
              <a:ext cx="5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sermones</a:t>
              </a:r>
            </a:p>
          </p:txBody>
        </p:sp>
        <p:sp>
          <p:nvSpPr>
            <p:cNvPr id="77076" name="Line 274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77" name="Rectangle 275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  <p:sp>
        <p:nvSpPr>
          <p:cNvPr id="77044" name="Text Box 27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87813" y="2001838"/>
            <a:ext cx="1625600" cy="36671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grpSp>
        <p:nvGrpSpPr>
          <p:cNvPr id="77048" name="Group 259"/>
          <p:cNvGrpSpPr>
            <a:grpSpLocks/>
          </p:cNvGrpSpPr>
          <p:nvPr/>
        </p:nvGrpSpPr>
        <p:grpSpPr bwMode="auto">
          <a:xfrm>
            <a:off x="5016500" y="2393950"/>
            <a:ext cx="717550" cy="609600"/>
            <a:chOff x="5016500" y="2393950"/>
            <a:chExt cx="717550" cy="609600"/>
          </a:xfrm>
        </p:grpSpPr>
        <p:grpSp>
          <p:nvGrpSpPr>
            <p:cNvPr id="77055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77057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058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302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056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049" name="Group 258"/>
          <p:cNvGrpSpPr>
            <a:grpSpLocks/>
          </p:cNvGrpSpPr>
          <p:nvPr/>
        </p:nvGrpSpPr>
        <p:grpSpPr bwMode="auto">
          <a:xfrm>
            <a:off x="5041900" y="5349875"/>
            <a:ext cx="706438" cy="609600"/>
            <a:chOff x="5041900" y="5264150"/>
            <a:chExt cx="706438" cy="609600"/>
          </a:xfrm>
        </p:grpSpPr>
        <p:grpSp>
          <p:nvGrpSpPr>
            <p:cNvPr id="77050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77052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053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308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051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981" grpId="0" animBg="1"/>
      <p:bldP spid="585982" grpId="0" animBg="1"/>
      <p:bldP spid="5860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0">
                <a:solidFill>
                  <a:srgbClr val="FAFD00"/>
                </a:solidFill>
                <a:latin typeface="Times" charset="0"/>
              </a:rPr>
              <a:t>La</a:t>
            </a:r>
          </a:p>
          <a:p>
            <a:pPr algn="ctr"/>
            <a:r>
              <a:rPr lang="en-US" sz="3200" b="0" i="1">
                <a:solidFill>
                  <a:schemeClr val="tx1"/>
                </a:solidFill>
                <a:latin typeface="Times" charset="0"/>
              </a:rPr>
              <a:t>cuarta</a:t>
            </a:r>
            <a:r>
              <a:rPr lang="en-US" sz="3200" b="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 algn="ctr"/>
            <a:r>
              <a:rPr lang="en-US" sz="3200" b="0">
                <a:solidFill>
                  <a:srgbClr val="FAFD00"/>
                </a:solidFill>
                <a:latin typeface="Times" charset="0"/>
              </a:rPr>
              <a:t>de las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" charset="0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" charset="0"/>
              </a:rPr>
              <a:t>personas</a:t>
            </a:r>
          </a:p>
          <a:p>
            <a:pPr algn="ctr"/>
            <a:r>
              <a:rPr lang="en-US" sz="3200" b="0">
                <a:solidFill>
                  <a:srgbClr val="FAFD00"/>
                </a:solidFill>
                <a:latin typeface="Times" charset="0"/>
              </a:rPr>
              <a:t>es:</a:t>
            </a:r>
          </a:p>
          <a:p>
            <a:pPr algn="ctr"/>
            <a:endParaRPr lang="en-US" sz="3200" b="0">
              <a:solidFill>
                <a:srgbClr val="FAFD00"/>
              </a:solidFill>
              <a:latin typeface="Time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03338" y="1330325"/>
            <a:ext cx="6484937" cy="5081588"/>
            <a:chOff x="821" y="838"/>
            <a:chExt cx="4085" cy="3201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471" y="838"/>
              <a:ext cx="2435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9600" b="0">
                  <a:solidFill>
                    <a:srgbClr val="FAFD00"/>
                  </a:solidFill>
                  <a:latin typeface="Times" pitchFamily="1" charset="0"/>
                  <a:ea typeface="+mn-ea"/>
                  <a:cs typeface="+mn-cs"/>
                </a:rPr>
                <a:t>AJM</a:t>
              </a:r>
              <a:r>
                <a:rPr lang="en-US" sz="25200" b="0">
                  <a:solidFill>
                    <a:srgbClr val="00FF00"/>
                  </a:solidFill>
                  <a:latin typeface="Times" pitchFamily="1" charset="0"/>
                  <a:ea typeface="+mn-ea"/>
                  <a:cs typeface="+mn-cs"/>
                </a:rPr>
                <a:t>J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821" y="2485"/>
              <a:ext cx="668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15600" b="0">
                  <a:solidFill>
                    <a:srgbClr val="D83104"/>
                  </a:solidFill>
                  <a:latin typeface="Times" charset="0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</a:endParaRPr>
            </a:p>
          </p:txBody>
        </p:sp>
      </p:grpSp>
      <p:sp>
        <p:nvSpPr>
          <p:cNvPr id="78852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22713" y="1330325"/>
            <a:ext cx="3865562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9600" b="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AJM</a:t>
            </a:r>
            <a:r>
              <a:rPr lang="en-US" sz="252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800350" y="4756150"/>
            <a:ext cx="3624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8000" b="0" i="1">
                <a:solidFill>
                  <a:srgbClr val="00FF00"/>
                </a:solidFill>
                <a:latin typeface="Times" charset="0"/>
              </a:rPr>
              <a:t>“</a:t>
            </a:r>
            <a:r>
              <a:rPr lang="en-US" sz="8000" b="0" i="1">
                <a:solidFill>
                  <a:srgbClr val="00FF00"/>
                </a:solidFill>
                <a:latin typeface="Times" charset="0"/>
              </a:rPr>
              <a:t>Josué</a:t>
            </a:r>
            <a:r>
              <a:rPr lang="ja-JP" altLang="en-US" sz="8000" b="0" i="1">
                <a:solidFill>
                  <a:srgbClr val="00FF00"/>
                </a:solidFill>
                <a:latin typeface="Times" charset="0"/>
              </a:rPr>
              <a:t>”</a:t>
            </a:r>
            <a:endParaRPr lang="en-US" sz="8000" b="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701675" y="1908175"/>
            <a:ext cx="2382838" cy="3013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0">
                <a:solidFill>
                  <a:srgbClr val="FAFD00"/>
                </a:solidFill>
                <a:latin typeface="Times" charset="0"/>
              </a:rPr>
              <a:t>La</a:t>
            </a:r>
          </a:p>
          <a:p>
            <a:pPr algn="ctr"/>
            <a:r>
              <a:rPr lang="en-US" sz="3200" b="0" i="1">
                <a:solidFill>
                  <a:schemeClr val="tx1"/>
                </a:solidFill>
                <a:latin typeface="Times" charset="0"/>
              </a:rPr>
              <a:t>cuarta</a:t>
            </a:r>
            <a:r>
              <a:rPr lang="en-US" sz="3200" b="0">
                <a:solidFill>
                  <a:schemeClr val="tx2"/>
                </a:solidFill>
                <a:latin typeface="Times" charset="0"/>
              </a:rPr>
              <a:t> </a:t>
            </a:r>
          </a:p>
          <a:p>
            <a:pPr algn="ctr"/>
            <a:r>
              <a:rPr lang="en-US" sz="3200" b="0">
                <a:solidFill>
                  <a:srgbClr val="FAFD00"/>
                </a:solidFill>
                <a:latin typeface="Times" charset="0"/>
              </a:rPr>
              <a:t>de las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" charset="0"/>
              </a:rPr>
              <a:t>4</a:t>
            </a:r>
            <a:r>
              <a:rPr lang="en-US" sz="3200">
                <a:solidFill>
                  <a:srgbClr val="00FF00"/>
                </a:solidFill>
                <a:latin typeface="Times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" charset="0"/>
              </a:rPr>
              <a:t>personas</a:t>
            </a:r>
          </a:p>
          <a:p>
            <a:pPr algn="ctr"/>
            <a:r>
              <a:rPr lang="en-US" sz="3200" b="0">
                <a:solidFill>
                  <a:srgbClr val="FAFD00"/>
                </a:solidFill>
                <a:latin typeface="Times" charset="0"/>
              </a:rPr>
              <a:t>es:</a:t>
            </a:r>
          </a:p>
          <a:p>
            <a:pPr algn="ctr"/>
            <a:endParaRPr lang="en-US" sz="3200" b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80901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032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>
                <a:solidFill>
                  <a:srgbClr val="FAFD00"/>
                </a:solidFill>
                <a:latin typeface="Times" charset="0"/>
              </a:rPr>
              <a:t>Fecha aproximada:</a:t>
            </a: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	Abraham-José	2000 a.C.</a:t>
            </a:r>
            <a:endParaRPr lang="en-US" sz="3600">
              <a:solidFill>
                <a:schemeClr val="hlink"/>
              </a:solidFill>
              <a:latin typeface="Times" charset="0"/>
              <a:cs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	Moisés-Josué	  	1500 a.C.</a:t>
            </a:r>
            <a:endParaRPr lang="en-US" sz="3600">
              <a:solidFill>
                <a:srgbClr val="FAFD00"/>
              </a:solidFill>
              <a:latin typeface="Times" charset="0"/>
              <a:cs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2950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17684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42" name="AutoShape 118"/>
          <p:cNvSpPr>
            <a:spLocks noChangeArrowheads="1"/>
          </p:cNvSpPr>
          <p:nvPr/>
        </p:nvSpPr>
        <p:spPr bwMode="auto">
          <a:xfrm>
            <a:off x="5416550" y="1536700"/>
            <a:ext cx="2032000" cy="15589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4020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grpSp>
        <p:nvGrpSpPr>
          <p:cNvPr id="84995" name="Group 4"/>
          <p:cNvGrpSpPr>
            <a:grpSpLocks/>
          </p:cNvGrpSpPr>
          <p:nvPr/>
        </p:nvGrpSpPr>
        <p:grpSpPr bwMode="auto">
          <a:xfrm>
            <a:off x="2425700" y="1531938"/>
            <a:ext cx="4362450" cy="3598862"/>
            <a:chOff x="1512" y="1397"/>
            <a:chExt cx="2748" cy="2267"/>
          </a:xfrm>
        </p:grpSpPr>
        <p:sp>
          <p:nvSpPr>
            <p:cNvPr id="85008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0" name="Rectangle 6"/>
            <p:cNvSpPr>
              <a:spLocks noChangeArrowheads="1"/>
            </p:cNvSpPr>
            <p:nvPr/>
          </p:nvSpPr>
          <p:spPr bwMode="auto">
            <a:xfrm>
              <a:off x="1692" y="143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5010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1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2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Rectangle 10"/>
            <p:cNvSpPr>
              <a:spLocks noChangeArrowheads="1"/>
            </p:cNvSpPr>
            <p:nvPr/>
          </p:nvSpPr>
          <p:spPr bwMode="auto">
            <a:xfrm>
              <a:off x="1526" y="1399"/>
              <a:ext cx="6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14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Rectangle 14"/>
            <p:cNvSpPr>
              <a:spLocks noChangeArrowheads="1"/>
            </p:cNvSpPr>
            <p:nvPr/>
          </p:nvSpPr>
          <p:spPr bwMode="auto">
            <a:xfrm>
              <a:off x="1835" y="1606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5018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9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0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2" name="Rectangle 18"/>
            <p:cNvSpPr>
              <a:spLocks noChangeArrowheads="1"/>
            </p:cNvSpPr>
            <p:nvPr/>
          </p:nvSpPr>
          <p:spPr bwMode="auto">
            <a:xfrm>
              <a:off x="1659" y="1566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22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3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4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Rectangle 22"/>
            <p:cNvSpPr>
              <a:spLocks noChangeArrowheads="1"/>
            </p:cNvSpPr>
            <p:nvPr/>
          </p:nvSpPr>
          <p:spPr bwMode="auto">
            <a:xfrm>
              <a:off x="1978" y="1767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5026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7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8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Rectangle 26"/>
            <p:cNvSpPr>
              <a:spLocks noChangeArrowheads="1"/>
            </p:cNvSpPr>
            <p:nvPr/>
          </p:nvSpPr>
          <p:spPr bwMode="auto">
            <a:xfrm>
              <a:off x="1923" y="1735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30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1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2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3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4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6" name="Rectangle 32"/>
            <p:cNvSpPr>
              <a:spLocks noChangeArrowheads="1"/>
            </p:cNvSpPr>
            <p:nvPr/>
          </p:nvSpPr>
          <p:spPr bwMode="auto">
            <a:xfrm>
              <a:off x="2026" y="1896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36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7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8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39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0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2" name="Rectangle 38"/>
            <p:cNvSpPr>
              <a:spLocks noChangeArrowheads="1"/>
            </p:cNvSpPr>
            <p:nvPr/>
          </p:nvSpPr>
          <p:spPr bwMode="auto">
            <a:xfrm>
              <a:off x="2192" y="2071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42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3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4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5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7" name="Rectangle 43"/>
            <p:cNvSpPr>
              <a:spLocks noChangeArrowheads="1"/>
            </p:cNvSpPr>
            <p:nvPr/>
          </p:nvSpPr>
          <p:spPr bwMode="auto">
            <a:xfrm>
              <a:off x="2226" y="2233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47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8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49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50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Rectangle 48"/>
            <p:cNvSpPr>
              <a:spLocks noChangeArrowheads="1"/>
            </p:cNvSpPr>
            <p:nvPr/>
          </p:nvSpPr>
          <p:spPr bwMode="auto">
            <a:xfrm>
              <a:off x="2428" y="2416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52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3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54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55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7" name="Rectangle 53"/>
            <p:cNvSpPr>
              <a:spLocks noChangeArrowheads="1"/>
            </p:cNvSpPr>
            <p:nvPr/>
          </p:nvSpPr>
          <p:spPr bwMode="auto">
            <a:xfrm>
              <a:off x="2453" y="2591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57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8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9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60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61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2717" y="2777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5063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4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5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66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67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068" name="Group 65"/>
            <p:cNvGrpSpPr>
              <a:grpSpLocks/>
            </p:cNvGrpSpPr>
            <p:nvPr/>
          </p:nvGrpSpPr>
          <p:grpSpPr bwMode="auto">
            <a:xfrm>
              <a:off x="2960" y="2965"/>
              <a:ext cx="658" cy="280"/>
              <a:chOff x="3048" y="3101"/>
              <a:chExt cx="658" cy="280"/>
            </a:xfrm>
          </p:grpSpPr>
          <p:sp>
            <p:nvSpPr>
              <p:cNvPr id="10349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03491" name="Rectangle 67"/>
              <p:cNvSpPr>
                <a:spLocks noChangeArrowheads="1"/>
              </p:cNvSpPr>
              <p:nvPr/>
            </p:nvSpPr>
            <p:spPr bwMode="auto">
              <a:xfrm>
                <a:off x="3048" y="3101"/>
                <a:ext cx="658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Jesús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85069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0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996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4998" name="Text Box 7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85000" name="Text Box 78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103515" name="AutoShape 91"/>
          <p:cNvSpPr>
            <a:spLocks noChangeArrowheads="1"/>
          </p:cNvSpPr>
          <p:nvPr/>
        </p:nvSpPr>
        <p:spPr bwMode="auto">
          <a:xfrm rot="-1440000">
            <a:off x="2039938" y="27670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002" name="Group 112"/>
          <p:cNvGrpSpPr>
            <a:grpSpLocks/>
          </p:cNvGrpSpPr>
          <p:nvPr/>
        </p:nvGrpSpPr>
        <p:grpSpPr bwMode="auto">
          <a:xfrm>
            <a:off x="5527675" y="1565275"/>
            <a:ext cx="2359025" cy="1374775"/>
            <a:chOff x="3227" y="1075"/>
            <a:chExt cx="1486" cy="866"/>
          </a:xfrm>
        </p:grpSpPr>
        <p:sp>
          <p:nvSpPr>
            <p:cNvPr id="103537" name="Text Box 113"/>
            <p:cNvSpPr txBox="1">
              <a:spLocks noChangeArrowheads="1"/>
            </p:cNvSpPr>
            <p:nvPr/>
          </p:nvSpPr>
          <p:spPr bwMode="auto">
            <a:xfrm>
              <a:off x="3227" y="1075"/>
              <a:ext cx="300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200">
                  <a:solidFill>
                    <a:srgbClr val="FFFF00"/>
                  </a:solidFill>
                  <a:latin typeface="Comic Sans MS" charset="0"/>
                </a:rPr>
                <a:t>A</a:t>
              </a:r>
              <a:endParaRPr lang="en-US" sz="220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103538" name="Text Box 114"/>
            <p:cNvSpPr txBox="1">
              <a:spLocks noChangeArrowheads="1"/>
            </p:cNvSpPr>
            <p:nvPr/>
          </p:nvSpPr>
          <p:spPr bwMode="auto">
            <a:xfrm>
              <a:off x="3358" y="1253"/>
              <a:ext cx="68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>
                  <a:solidFill>
                    <a:srgbClr val="FFFF00"/>
                  </a:solidFill>
                  <a:latin typeface="Comic Sans MS" pitchFamily="1" charset="0"/>
                  <a:ea typeface="ＭＳ Ｐゴシック" pitchFamily="1" charset="-128"/>
                  <a:cs typeface="ＭＳ Ｐゴシック" pitchFamily="1" charset="-128"/>
                </a:rPr>
                <a:t>Jugar                                                                                                             </a:t>
              </a:r>
            </a:p>
          </p:txBody>
        </p:sp>
        <p:sp>
          <p:nvSpPr>
            <p:cNvPr id="103539" name="Text Box 115"/>
            <p:cNvSpPr txBox="1">
              <a:spLocks noChangeArrowheads="1"/>
            </p:cNvSpPr>
            <p:nvPr/>
          </p:nvSpPr>
          <p:spPr bwMode="auto">
            <a:xfrm>
              <a:off x="3511" y="1460"/>
              <a:ext cx="120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>
                  <a:solidFill>
                    <a:srgbClr val="FFFF00"/>
                  </a:solidFill>
                  <a:latin typeface="Comic Sans MS" pitchFamily="1" charset="0"/>
                  <a:ea typeface="ＭＳ Ｐゴシック" pitchFamily="1" charset="-128"/>
                  <a:cs typeface="ＭＳ Ｐゴシック" pitchFamily="1" charset="-128"/>
                </a:rPr>
                <a:t>Más</a:t>
              </a:r>
            </a:p>
          </p:txBody>
        </p:sp>
        <p:sp>
          <p:nvSpPr>
            <p:cNvPr id="103540" name="Text Box 116"/>
            <p:cNvSpPr txBox="1">
              <a:spLocks noChangeArrowheads="1"/>
            </p:cNvSpPr>
            <p:nvPr/>
          </p:nvSpPr>
          <p:spPr bwMode="auto">
            <a:xfrm>
              <a:off x="3660" y="1672"/>
              <a:ext cx="87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>
                  <a:solidFill>
                    <a:srgbClr val="FF0000"/>
                  </a:solidFill>
                  <a:latin typeface="Comic Sans MS" pitchFamily="1" charset="0"/>
                  <a:ea typeface="ＭＳ Ｐゴシック" pitchFamily="1" charset="-128"/>
                  <a:cs typeface="ＭＳ Ｐゴシック" pitchFamily="1" charset="-128"/>
                </a:rPr>
                <a:t>Juegos</a:t>
              </a:r>
            </a:p>
          </p:txBody>
        </p:sp>
      </p:grpSp>
      <p:sp>
        <p:nvSpPr>
          <p:cNvPr id="103522" name="AutoShape 98"/>
          <p:cNvSpPr>
            <a:spLocks noChangeArrowheads="1"/>
          </p:cNvSpPr>
          <p:nvPr/>
        </p:nvSpPr>
        <p:spPr bwMode="auto">
          <a:xfrm>
            <a:off x="3457575" y="2551113"/>
            <a:ext cx="4140200" cy="3571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15" grpId="0" animBg="1"/>
      <p:bldP spid="1035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87043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182938" y="976313"/>
            <a:ext cx="12969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Josué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908050" y="2482850"/>
            <a:ext cx="1592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1:1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8705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5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0" name="Text Box 3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87062" name="Text Box 4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87063" name="Rectangle 50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8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83" name="Rectangle 99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9092" name="Rectangle 94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8909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8909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8910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8910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116400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116400"/>
                </a:solidFill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116400"/>
                </a:solidFill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89117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006600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89126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89130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1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2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3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4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5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6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7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38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578100" y="30734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954463" y="1176338"/>
            <a:ext cx="29591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La promesa de Dios a Josué: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165100" y="2092325"/>
            <a:ext cx="2997200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Comic Sans MS" charset="0"/>
              </a:rPr>
              <a:t>Desde el desierto hasta el Líbano…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2622550" y="4926013"/>
            <a:ext cx="55530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Comic Sans MS" pitchFamily="1" charset="0"/>
                <a:ea typeface="+mn-ea"/>
                <a:cs typeface="+mn-cs"/>
              </a:rPr>
              <a:t>...Desde el Éufrates hasta el mar Mediterráneo</a:t>
            </a: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Jos 1:4</a:t>
            </a:r>
          </a:p>
        </p:txBody>
      </p:sp>
      <p:sp>
        <p:nvSpPr>
          <p:cNvPr id="89145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6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47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48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49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50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51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52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53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54" name="Text Box 89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89156" name="Text Box 95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89157" name="Text Box 97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  <p:sp>
        <p:nvSpPr>
          <p:cNvPr id="89158" name="Rectangle 100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4" grpId="0" autoUpdateAnimBg="0"/>
      <p:bldP spid="272445" grpId="0" autoUpdateAnimBg="0"/>
      <p:bldP spid="27244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114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4729B7"/>
                </a:solidFill>
                <a:latin typeface="Times" charset="0"/>
              </a:rPr>
              <a:t>RE</a:t>
            </a:r>
          </a:p>
        </p:txBody>
      </p:sp>
      <p:sp>
        <p:nvSpPr>
          <p:cNvPr id="91146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91148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9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91154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911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H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911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117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1177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8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3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8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483100" y="1992313"/>
            <a:ext cx="3390900" cy="2236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ja-JP" altLang="en-US" sz="3600">
                <a:solidFill>
                  <a:srgbClr val="DFED5D"/>
                </a:solidFill>
                <a:latin typeface="Comic Sans MS" charset="0"/>
              </a:rPr>
              <a:t>“</a:t>
            </a:r>
            <a:r>
              <a:rPr lang="en-US" sz="3600">
                <a:solidFill>
                  <a:srgbClr val="DFED5D"/>
                </a:solidFill>
                <a:latin typeface="Comic Sans MS" charset="0"/>
              </a:rPr>
              <a:t>Josué…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3600">
                <a:solidFill>
                  <a:srgbClr val="DFED5D"/>
                </a:solidFill>
                <a:latin typeface="Comic Sans MS" charset="0"/>
              </a:rPr>
              <a:t>¡Ve y toma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3600">
                <a:solidFill>
                  <a:srgbClr val="DFED5D"/>
                </a:solidFill>
                <a:latin typeface="Comic Sans MS" charset="0"/>
              </a:rPr>
              <a:t> posesión del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3600">
                <a:solidFill>
                  <a:srgbClr val="DFED5D"/>
                </a:solidFill>
                <a:latin typeface="Comic Sans MS" charset="0"/>
              </a:rPr>
              <a:t>  territorio!</a:t>
            </a:r>
            <a:r>
              <a:rPr lang="ja-JP" altLang="en-US" sz="3600">
                <a:solidFill>
                  <a:srgbClr val="DFED5D"/>
                </a:solidFill>
                <a:latin typeface="Comic Sans MS" charset="0"/>
              </a:rPr>
              <a:t>”</a:t>
            </a:r>
            <a:endParaRPr lang="en-US" sz="3600">
              <a:solidFill>
                <a:srgbClr val="DFED5D"/>
              </a:solidFill>
              <a:latin typeface="Comic Sans MS" charset="0"/>
            </a:endParaRP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1614488" y="354013"/>
            <a:ext cx="2576512" cy="4032250"/>
            <a:chOff x="1017" y="223"/>
            <a:chExt cx="1623" cy="2540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64" y="1177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La tierra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Jos 1:11</a:t>
            </a:r>
          </a:p>
        </p:txBody>
      </p:sp>
      <p:sp>
        <p:nvSpPr>
          <p:cNvPr id="91189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0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1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92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93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94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5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6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7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98" name="Rectangle 93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sp>
        <p:nvSpPr>
          <p:cNvPr id="91199" name="Text Box 9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91201" name="Text Box 10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424039" name="Rectangle 103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1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302" name="Rectangle 102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93188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319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9319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9319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9320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435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3522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3522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43522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43522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93213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522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435230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435232" name="Rectangle 32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435233" name="Rectangle 3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435234" name="Rectangle 34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435235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35236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3222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8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35239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435240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3226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27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28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29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30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31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32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33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34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5251" name="Text Box 51"/>
          <p:cNvSpPr txBox="1">
            <a:spLocks noChangeArrowheads="1"/>
          </p:cNvSpPr>
          <p:nvPr/>
        </p:nvSpPr>
        <p:spPr bwMode="auto">
          <a:xfrm>
            <a:off x="4438650" y="2447925"/>
            <a:ext cx="3900488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Comic Sans MS" pitchFamily="1" charset="0"/>
                <a:ea typeface="+mn-ea"/>
                <a:cs typeface="+mn-cs"/>
              </a:rPr>
              <a:t>Desde el monte Nebo… Las tropas de Josué deben cruzar el río Jordán</a:t>
            </a:r>
          </a:p>
        </p:txBody>
      </p:sp>
      <p:sp>
        <p:nvSpPr>
          <p:cNvPr id="93236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35275" name="Text Box 75"/>
          <p:cNvSpPr txBox="1">
            <a:spLocks noChangeArrowheads="1"/>
          </p:cNvSpPr>
          <p:nvPr/>
        </p:nvSpPr>
        <p:spPr bwMode="auto">
          <a:xfrm>
            <a:off x="1778000" y="47625"/>
            <a:ext cx="29892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Jos 1:11</a:t>
            </a:r>
          </a:p>
        </p:txBody>
      </p:sp>
      <p:sp>
        <p:nvSpPr>
          <p:cNvPr id="93238" name="Freeform 7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39" name="Rectangle 7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0" name="Freeform 7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41" name="AutoShape 7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42" name="Rectangle 8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43" name="Rectangle 8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4" name="AutoShape 8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5" name="Line 8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6" name="Line 8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7" name="Rectangle 86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93248" name="Text Box 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5291" name="Rectangle 9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93250" name="Text Box 9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grpSp>
        <p:nvGrpSpPr>
          <p:cNvPr id="93251" name="Group 93"/>
          <p:cNvGrpSpPr>
            <a:grpSpLocks/>
          </p:cNvGrpSpPr>
          <p:nvPr/>
        </p:nvGrpSpPr>
        <p:grpSpPr bwMode="auto">
          <a:xfrm>
            <a:off x="1614488" y="358775"/>
            <a:ext cx="2576512" cy="4027488"/>
            <a:chOff x="1017" y="226"/>
            <a:chExt cx="1623" cy="2537"/>
          </a:xfrm>
        </p:grpSpPr>
        <p:sp>
          <p:nvSpPr>
            <p:cNvPr id="435294" name="Oval 94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435295" name="Rectangle 95"/>
            <p:cNvSpPr>
              <a:spLocks noChangeArrowheads="1"/>
            </p:cNvSpPr>
            <p:nvPr/>
          </p:nvSpPr>
          <p:spPr bwMode="auto">
            <a:xfrm rot="18000000">
              <a:off x="167" y="1180"/>
              <a:ext cx="232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La tierra</a:t>
              </a:r>
            </a:p>
          </p:txBody>
        </p:sp>
        <p:sp>
          <p:nvSpPr>
            <p:cNvPr id="435296" name="Line 96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435297" name="Line 97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435300" name="AutoShape 100"/>
          <p:cNvSpPr>
            <a:spLocks noChangeArrowheads="1"/>
          </p:cNvSpPr>
          <p:nvPr/>
        </p:nvSpPr>
        <p:spPr bwMode="auto">
          <a:xfrm rot="1454288">
            <a:off x="2674938" y="2106613"/>
            <a:ext cx="817562" cy="2024062"/>
          </a:xfrm>
          <a:custGeom>
            <a:avLst/>
            <a:gdLst>
              <a:gd name="G0" fmla="+- 6480 0 0"/>
              <a:gd name="G1" fmla="+- 8640 0 0"/>
              <a:gd name="G2" fmla="+- 4320 0 0"/>
              <a:gd name="G3" fmla="+- 21600 0 6480"/>
              <a:gd name="G4" fmla="+- 21600 0 8640"/>
              <a:gd name="G5" fmla="+- 21600 0 4320"/>
              <a:gd name="G6" fmla="+- 6480 0 10800"/>
              <a:gd name="G7" fmla="+- 8640 0 10800"/>
              <a:gd name="G8" fmla="*/ G7 4320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37372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3253" name="Rectangle 103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Rectangle 12"/>
          <p:cNvSpPr>
            <a:spLocks noChangeArrowheads="1"/>
          </p:cNvSpPr>
          <p:nvPr/>
        </p:nvSpPr>
        <p:spPr bwMode="auto">
          <a:xfrm>
            <a:off x="3997325" y="1579563"/>
            <a:ext cx="11493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Éxodo</a:t>
            </a:r>
          </a:p>
        </p:txBody>
      </p:sp>
      <p:sp>
        <p:nvSpPr>
          <p:cNvPr id="657421" name="Rectangle 1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57422" name="Rectangle 14"/>
          <p:cNvSpPr>
            <a:spLocks noChangeArrowheads="1"/>
          </p:cNvSpPr>
          <p:nvPr/>
        </p:nvSpPr>
        <p:spPr bwMode="auto">
          <a:xfrm>
            <a:off x="290513" y="2312988"/>
            <a:ext cx="2427287" cy="325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La</a:t>
            </a:r>
            <a:r>
              <a:rPr lang="en-US" sz="3200">
                <a:solidFill>
                  <a:schemeClr val="tx2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 </a:t>
            </a:r>
            <a:r>
              <a:rPr lang="en-US" sz="3200" i="1">
                <a:solidFill>
                  <a:schemeClr val="tx1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tercera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de las </a:t>
            </a:r>
          </a:p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“</a:t>
            </a:r>
            <a:r>
              <a:rPr lang="en-US" sz="3200">
                <a:solidFill>
                  <a:schemeClr val="tx1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4 personas</a:t>
            </a:r>
            <a:r>
              <a:rPr lang="en-US" sz="3200">
                <a:solidFill>
                  <a:schemeClr val="tx2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”</a:t>
            </a:r>
          </a:p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Times" pitchFamily="1" charset="0"/>
                <a:ea typeface="Times" pitchFamily="1" charset="0"/>
                <a:cs typeface="Times" pitchFamily="1" charset="0"/>
              </a:rPr>
              <a:t>es:</a:t>
            </a:r>
          </a:p>
          <a:p>
            <a:pPr algn="ctr">
              <a:defRPr/>
            </a:pPr>
            <a:r>
              <a:rPr lang="en-US" sz="40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657423" name="Rectangle 15"/>
          <p:cNvSpPr>
            <a:spLocks noChangeArrowheads="1"/>
          </p:cNvSpPr>
          <p:nvPr/>
        </p:nvSpPr>
        <p:spPr bwMode="auto">
          <a:xfrm>
            <a:off x="4811713" y="823913"/>
            <a:ext cx="21066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657424" name="Text Box 16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12:31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1520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Rectangle 1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1522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0" name="Rectangle 27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21531" name="Line 2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Rectangle 29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21533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57439" name="Rectangle 31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21535" name="Text Box 3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657461" name="Oval 53"/>
          <p:cNvSpPr>
            <a:spLocks noChangeArrowheads="1"/>
          </p:cNvSpPr>
          <p:nvPr/>
        </p:nvSpPr>
        <p:spPr bwMode="auto">
          <a:xfrm>
            <a:off x="3281363" y="1516063"/>
            <a:ext cx="2339975" cy="6667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1537" name="Text Box 61"/>
          <p:cNvSpPr txBox="1">
            <a:spLocks noChangeArrowheads="1"/>
          </p:cNvSpPr>
          <p:nvPr/>
        </p:nvSpPr>
        <p:spPr bwMode="auto">
          <a:xfrm>
            <a:off x="8604250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sp>
        <p:nvSpPr>
          <p:cNvPr id="21538" name="Rectangle 62"/>
          <p:cNvSpPr>
            <a:spLocks noChangeArrowheads="1"/>
          </p:cNvSpPr>
          <p:nvPr/>
        </p:nvSpPr>
        <p:spPr bwMode="auto">
          <a:xfrm>
            <a:off x="3076575" y="866775"/>
            <a:ext cx="14938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657472" name="AutoShape 64"/>
          <p:cNvSpPr>
            <a:spLocks noChangeArrowheads="1"/>
          </p:cNvSpPr>
          <p:nvPr/>
        </p:nvSpPr>
        <p:spPr bwMode="auto">
          <a:xfrm rot="850334">
            <a:off x="2806700" y="0"/>
            <a:ext cx="4892675" cy="423703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159131" dir="368337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57473" name="Text Box 65"/>
          <p:cNvSpPr txBox="1">
            <a:spLocks noChangeArrowheads="1"/>
          </p:cNvSpPr>
          <p:nvPr/>
        </p:nvSpPr>
        <p:spPr bwMode="auto">
          <a:xfrm>
            <a:off x="3400425" y="1471613"/>
            <a:ext cx="391636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EEFF4B"/>
                </a:solidFill>
                <a:latin typeface="Comic Sans MS" charset="0"/>
              </a:rPr>
              <a:t>¡Éxodo!</a:t>
            </a:r>
            <a:endParaRPr lang="en-US" sz="6000">
              <a:solidFill>
                <a:srgbClr val="EEFF4B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7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57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5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61" grpId="0" animBg="1"/>
      <p:bldP spid="657472" grpId="0" animBg="1"/>
      <p:bldP spid="65747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1:16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107575" name="Picture 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5238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9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Rectangle 49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pic>
        <p:nvPicPr>
          <p:cNvPr id="107574" name="Picture 54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95250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3" y="787"/>
              <a:ext cx="1645" cy="2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955800" y="2625725"/>
            <a:ext cx="5308600" cy="5334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Desafíos geográficos de Josué...</a:t>
            </a:r>
          </a:p>
        </p:txBody>
      </p:sp>
      <p:sp>
        <p:nvSpPr>
          <p:cNvPr id="95252" name="Text Box 58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pic>
        <p:nvPicPr>
          <p:cNvPr id="107579" name="Picture 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95254" name="Text Box 61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4</a:t>
            </a:r>
            <a:endParaRPr lang="en-US" sz="1400">
              <a:latin typeface="Comic Sans MS" charset="0"/>
            </a:endParaRPr>
          </a:p>
        </p:txBody>
      </p:sp>
      <p:sp>
        <p:nvSpPr>
          <p:cNvPr id="107583" name="AutoShape 63"/>
          <p:cNvSpPr>
            <a:spLocks noChangeArrowheads="1"/>
          </p:cNvSpPr>
          <p:nvPr/>
        </p:nvSpPr>
        <p:spPr bwMode="auto">
          <a:xfrm rot="-4438649">
            <a:off x="5655469" y="4658519"/>
            <a:ext cx="2405063" cy="244475"/>
          </a:xfrm>
          <a:prstGeom prst="leftRightArrow">
            <a:avLst>
              <a:gd name="adj1" fmla="val 50000"/>
              <a:gd name="adj2" fmla="val 196753"/>
            </a:avLst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84" name="AutoShape 64"/>
          <p:cNvSpPr>
            <a:spLocks noChangeArrowheads="1"/>
          </p:cNvSpPr>
          <p:nvPr/>
        </p:nvSpPr>
        <p:spPr bwMode="auto">
          <a:xfrm rot="1104708">
            <a:off x="6484938" y="5105400"/>
            <a:ext cx="601662" cy="269875"/>
          </a:xfrm>
          <a:prstGeom prst="leftRightArrow">
            <a:avLst>
              <a:gd name="adj1" fmla="val 50000"/>
              <a:gd name="adj2" fmla="val 44588"/>
            </a:avLst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85" name="Oval 65"/>
          <p:cNvSpPr>
            <a:spLocks noChangeArrowheads="1"/>
          </p:cNvSpPr>
          <p:nvPr/>
        </p:nvSpPr>
        <p:spPr bwMode="auto">
          <a:xfrm rot="1290102">
            <a:off x="6819900" y="5000625"/>
            <a:ext cx="668338" cy="6492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8" name="Rectangle 67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0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10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83" grpId="0" animBg="1"/>
      <p:bldP spid="107584" grpId="0" animBg="1"/>
      <p:bldP spid="10758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627438" y="1892300"/>
            <a:ext cx="19383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Jericó / Hai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194050" y="965200"/>
            <a:ext cx="12969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Josué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908050" y="2482850"/>
            <a:ext cx="1592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Jos 6-8</a:t>
            </a:r>
          </a:p>
        </p:txBody>
      </p:sp>
      <p:sp>
        <p:nvSpPr>
          <p:cNvPr id="97293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4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5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97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9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1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2" name="Rectangle 40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97303" name="Text Box 4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97305" name="Text Box 4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108594" name="Oval 50"/>
          <p:cNvSpPr>
            <a:spLocks noChangeArrowheads="1"/>
          </p:cNvSpPr>
          <p:nvPr/>
        </p:nvSpPr>
        <p:spPr bwMode="auto">
          <a:xfrm>
            <a:off x="3130550" y="1751013"/>
            <a:ext cx="2928938" cy="7762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7307" name="Rectangle 51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  <p:bldP spid="1085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2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99333" name="Text Box 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pic>
        <p:nvPicPr>
          <p:cNvPr id="99334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508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270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Antiguo Jericó</a:t>
            </a:r>
          </a:p>
        </p:txBody>
      </p:sp>
      <p:sp>
        <p:nvSpPr>
          <p:cNvPr id="651271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Comic Sans MS" pitchFamily="1" charset="0"/>
                <a:ea typeface="+mn-ea"/>
                <a:cs typeface="+mn-cs"/>
              </a:rPr>
              <a:t>Mar Muerto</a:t>
            </a:r>
          </a:p>
        </p:txBody>
      </p:sp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1"/>
                </a:solidFill>
                <a:latin typeface="Comic Sans MS" pitchFamily="1" charset="0"/>
                <a:ea typeface="+mn-ea"/>
                <a:cs typeface="+mn-cs"/>
              </a:rPr>
              <a:t>Río Jordán</a:t>
            </a:r>
          </a:p>
        </p:txBody>
      </p:sp>
      <p:sp>
        <p:nvSpPr>
          <p:cNvPr id="651273" name="Arc 9"/>
          <p:cNvSpPr>
            <a:spLocks/>
          </p:cNvSpPr>
          <p:nvPr/>
        </p:nvSpPr>
        <p:spPr bwMode="auto">
          <a:xfrm flipH="1" flipV="1">
            <a:off x="1136650" y="1697038"/>
            <a:ext cx="5735638" cy="2071687"/>
          </a:xfrm>
          <a:custGeom>
            <a:avLst/>
            <a:gdLst>
              <a:gd name="G0" fmla="+- 7820 0 0"/>
              <a:gd name="G1" fmla="+- 21600 0 0"/>
              <a:gd name="G2" fmla="+- 21600 0 0"/>
              <a:gd name="T0" fmla="*/ 0 w 29420"/>
              <a:gd name="T1" fmla="*/ 1465 h 21600"/>
              <a:gd name="T2" fmla="*/ 29420 w 29420"/>
              <a:gd name="T3" fmla="*/ 21600 h 21600"/>
              <a:gd name="T4" fmla="*/ 7820 w 294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420" h="21600" fill="none" extrusionOk="0">
                <a:moveTo>
                  <a:pt x="0" y="1465"/>
                </a:moveTo>
                <a:cubicBezTo>
                  <a:pt x="2493" y="496"/>
                  <a:pt x="5145" y="-1"/>
                  <a:pt x="7820" y="-1"/>
                </a:cubicBezTo>
                <a:cubicBezTo>
                  <a:pt x="19749" y="-1"/>
                  <a:pt x="29420" y="9670"/>
                  <a:pt x="29420" y="21600"/>
                </a:cubicBezTo>
              </a:path>
              <a:path w="29420" h="21600" stroke="0" extrusionOk="0">
                <a:moveTo>
                  <a:pt x="0" y="1465"/>
                </a:moveTo>
                <a:cubicBezTo>
                  <a:pt x="2493" y="496"/>
                  <a:pt x="5145" y="-1"/>
                  <a:pt x="7820" y="-1"/>
                </a:cubicBezTo>
                <a:cubicBezTo>
                  <a:pt x="19749" y="-1"/>
                  <a:pt x="29420" y="9670"/>
                  <a:pt x="29420" y="21600"/>
                </a:cubicBezTo>
                <a:lnTo>
                  <a:pt x="7820" y="216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51274" name="Arc 10"/>
          <p:cNvSpPr>
            <a:spLocks/>
          </p:cNvSpPr>
          <p:nvPr/>
        </p:nvSpPr>
        <p:spPr bwMode="auto">
          <a:xfrm flipH="1" flipV="1">
            <a:off x="865188" y="1693863"/>
            <a:ext cx="4294187" cy="2595562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51275" name="Arc 11"/>
          <p:cNvSpPr>
            <a:spLocks/>
          </p:cNvSpPr>
          <p:nvPr/>
        </p:nvSpPr>
        <p:spPr bwMode="auto">
          <a:xfrm flipH="1" flipV="1">
            <a:off x="622300" y="1685925"/>
            <a:ext cx="2571750" cy="28416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9341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1303" name="Rectangle 39"/>
          <p:cNvSpPr>
            <a:spLocks noChangeArrowheads="1"/>
          </p:cNvSpPr>
          <p:nvPr/>
        </p:nvSpPr>
        <p:spPr bwMode="auto">
          <a:xfrm>
            <a:off x="1446213" y="5167313"/>
            <a:ext cx="6357937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Desde Jericó...</a:t>
            </a:r>
          </a:p>
          <a:p>
            <a:pPr algn="ctr"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Vista al este del otro lado del río Jordán</a:t>
            </a:r>
          </a:p>
        </p:txBody>
      </p:sp>
      <p:sp>
        <p:nvSpPr>
          <p:cNvPr id="651304" name="Text Box 40"/>
          <p:cNvSpPr txBox="1">
            <a:spLocks noChangeArrowheads="1"/>
          </p:cNvSpPr>
          <p:nvPr/>
        </p:nvSpPr>
        <p:spPr bwMode="auto">
          <a:xfrm>
            <a:off x="2424113" y="2979738"/>
            <a:ext cx="36814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Jericó actual</a:t>
            </a:r>
          </a:p>
        </p:txBody>
      </p:sp>
      <p:sp>
        <p:nvSpPr>
          <p:cNvPr id="99344" name="Freeform 4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5" name="Rectangle 4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Freeform 4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AutoShape 4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Rectangle 4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Rectangle 4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AutoShape 4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Line 4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Line 4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Rectangle 51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99354" name="Rectangle 54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73" grpId="0" animBg="1"/>
      <p:bldP spid="651274" grpId="0" animBg="1"/>
      <p:bldP spid="65127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4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pic>
        <p:nvPicPr>
          <p:cNvPr id="101381" name="Picture 38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4988"/>
            <a:ext cx="8148637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3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Jericó: Sus ruinas antiguas</a:t>
            </a:r>
          </a:p>
        </p:txBody>
      </p:sp>
      <p:pic>
        <p:nvPicPr>
          <p:cNvPr id="110632" name="Picture 40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270000" y="1638300"/>
            <a:ext cx="2481263" cy="37147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01386" name="Text Box 43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sp>
        <p:nvSpPr>
          <p:cNvPr id="101387" name="Text Box 3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101388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9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1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2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3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5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6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7" name="Rectangle 29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01398" name="Rectangle 46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4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7</a:t>
            </a: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pic>
        <p:nvPicPr>
          <p:cNvPr id="103429" name="Picture 1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36575"/>
            <a:ext cx="7969250" cy="5745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61" name="Rectangle 17"/>
          <p:cNvSpPr>
            <a:spLocks noChangeArrowheads="1"/>
          </p:cNvSpPr>
          <p:nvPr/>
        </p:nvSpPr>
        <p:spPr bwMode="auto">
          <a:xfrm>
            <a:off x="635000" y="706438"/>
            <a:ext cx="7683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      El valle de </a:t>
            </a:r>
            <a:r>
              <a:rPr lang="en-US" sz="2400">
                <a:solidFill>
                  <a:schemeClr val="accent2"/>
                </a:solidFill>
                <a:latin typeface="Comic Sans MS" charset="0"/>
              </a:rPr>
              <a:t>Jezreel visto desde el monte Tabor</a:t>
            </a:r>
            <a:endParaRPr lang="en-US" sz="240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03431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64576" name="Text Box 3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Jos 17:16</a:t>
            </a:r>
          </a:p>
        </p:txBody>
      </p:sp>
      <p:sp>
        <p:nvSpPr>
          <p:cNvPr id="103433" name="Freeform 3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Rectangle 3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Freeform 3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6" name="AutoShape 3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7" name="Rectangle 3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8" name="Rectangle 3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AutoShape 3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0" name="Line 4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1" name="Line 4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Rectangle 43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03443" name="Text Box 4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64593" name="Rectangle 49"/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103445" name="Text Box 5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364595" name="Text Box 51"/>
          <p:cNvSpPr txBox="1">
            <a:spLocks noChangeArrowheads="1"/>
          </p:cNvSpPr>
          <p:nvPr/>
        </p:nvSpPr>
        <p:spPr bwMode="auto">
          <a:xfrm>
            <a:off x="965200" y="4865688"/>
            <a:ext cx="75136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¡Esta es la leche y la miel!</a:t>
            </a:r>
          </a:p>
        </p:txBody>
      </p:sp>
      <p:sp>
        <p:nvSpPr>
          <p:cNvPr id="103447" name="Rectangle 52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Rectangle 56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5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9" name="Text Box 29"/>
          <p:cNvSpPr txBox="1">
            <a:spLocks noChangeArrowheads="1"/>
          </p:cNvSpPr>
          <p:nvPr/>
        </p:nvSpPr>
        <p:spPr bwMode="auto">
          <a:xfrm>
            <a:off x="1787525" y="41275"/>
            <a:ext cx="3146425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800" u="sng">
              <a:solidFill>
                <a:srgbClr val="000000"/>
              </a:solidFill>
              <a:latin typeface="Geneva" pitchFamily="1" charset="0"/>
              <a:ea typeface="+mn-ea"/>
              <a:cs typeface="+mn-cs"/>
            </a:endParaRPr>
          </a:p>
        </p:txBody>
      </p:sp>
      <p:sp>
        <p:nvSpPr>
          <p:cNvPr id="105476" name="Text Box 4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pic>
        <p:nvPicPr>
          <p:cNvPr id="112691" name="Picture 51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3159125" cy="2446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52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3883025" y="666750"/>
            <a:ext cx="4595813" cy="5302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latin typeface="Comic Sans MS" pitchFamily="1" charset="0"/>
                <a:ea typeface="+mn-ea"/>
                <a:cs typeface="+mn-cs"/>
              </a:rPr>
              <a:t>…desde Dan al norte...</a:t>
            </a:r>
          </a:p>
        </p:txBody>
      </p:sp>
      <p:sp>
        <p:nvSpPr>
          <p:cNvPr id="112652" name="Rectangle 12"/>
          <p:cNvSpPr>
            <a:spLocks noChangeArrowheads="1"/>
          </p:cNvSpPr>
          <p:nvPr/>
        </p:nvSpPr>
        <p:spPr bwMode="auto">
          <a:xfrm>
            <a:off x="2428875" y="5707063"/>
            <a:ext cx="5116513" cy="5302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400">
                <a:solidFill>
                  <a:schemeClr val="accent2"/>
                </a:solidFill>
                <a:latin typeface="Comic Sans MS" pitchFamily="1" charset="0"/>
                <a:ea typeface="+mn-ea"/>
                <a:cs typeface="+mn-cs"/>
              </a:rPr>
              <a:t>…hasta Beerseba en el sur...</a:t>
            </a:r>
          </a:p>
        </p:txBody>
      </p:sp>
      <p:sp>
        <p:nvSpPr>
          <p:cNvPr id="105481" name="Freeform 3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2" name="Rectangle 3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3" name="Freeform 3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4" name="AutoShape 3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85" name="Rectangle 3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86" name="Rectangle 4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7" name="AutoShape 4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8" name="Line 4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9" name="Line 4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0" name="Rectangle 45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05491" name="Rectangle 46"/>
          <p:cNvSpPr>
            <a:spLocks noChangeArrowheads="1"/>
          </p:cNvSpPr>
          <p:nvPr/>
        </p:nvSpPr>
        <p:spPr bwMode="auto">
          <a:xfrm>
            <a:off x="8035925" y="3835400"/>
            <a:ext cx="180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112644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12671" name="AutoShape 3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2" name="AutoShape 3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000000"/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5" name="Rectangle 55"/>
          <p:cNvSpPr>
            <a:spLocks noChangeArrowheads="1"/>
          </p:cNvSpPr>
          <p:nvPr/>
        </p:nvSpPr>
        <p:spPr bwMode="auto">
          <a:xfrm>
            <a:off x="8091488" y="65357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sp>
        <p:nvSpPr>
          <p:cNvPr id="105496" name="Text Box 5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105497" name="Text Box 58"/>
          <p:cNvSpPr txBox="1">
            <a:spLocks noChangeArrowheads="1"/>
          </p:cNvSpPr>
          <p:nvPr/>
        </p:nvSpPr>
        <p:spPr bwMode="auto">
          <a:xfrm>
            <a:off x="866140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2699" name="Text Box 59"/>
          <p:cNvSpPr txBox="1">
            <a:spLocks noChangeArrowheads="1"/>
          </p:cNvSpPr>
          <p:nvPr/>
        </p:nvSpPr>
        <p:spPr bwMode="auto">
          <a:xfrm>
            <a:off x="503238" y="2963863"/>
            <a:ext cx="3597275" cy="228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A través de siete años de batalla encarnecida…  </a:t>
            </a:r>
          </a:p>
        </p:txBody>
      </p:sp>
      <p:sp>
        <p:nvSpPr>
          <p:cNvPr id="105499" name="Text Box 62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  <p:sp>
        <p:nvSpPr>
          <p:cNvPr id="105500" name="Freeform 64"/>
          <p:cNvSpPr>
            <a:spLocks/>
          </p:cNvSpPr>
          <p:nvPr/>
        </p:nvSpPr>
        <p:spPr bwMode="auto">
          <a:xfrm>
            <a:off x="3276600" y="1674813"/>
            <a:ext cx="982663" cy="1854200"/>
          </a:xfrm>
          <a:custGeom>
            <a:avLst/>
            <a:gdLst>
              <a:gd name="T0" fmla="*/ 2147483647 w 619"/>
              <a:gd name="T1" fmla="*/ 2147483647 h 1168"/>
              <a:gd name="T2" fmla="*/ 2147483647 w 619"/>
              <a:gd name="T3" fmla="*/ 2147483647 h 1168"/>
              <a:gd name="T4" fmla="*/ 2147483647 w 619"/>
              <a:gd name="T5" fmla="*/ 2147483647 h 1168"/>
              <a:gd name="T6" fmla="*/ 2147483647 w 619"/>
              <a:gd name="T7" fmla="*/ 2147483647 h 1168"/>
              <a:gd name="T8" fmla="*/ 2147483647 w 619"/>
              <a:gd name="T9" fmla="*/ 2147483647 h 1168"/>
              <a:gd name="T10" fmla="*/ 2147483647 w 619"/>
              <a:gd name="T11" fmla="*/ 2147483647 h 1168"/>
              <a:gd name="T12" fmla="*/ 2147483647 w 619"/>
              <a:gd name="T13" fmla="*/ 2147483647 h 1168"/>
              <a:gd name="T14" fmla="*/ 2147483647 w 619"/>
              <a:gd name="T15" fmla="*/ 2147483647 h 1168"/>
              <a:gd name="T16" fmla="*/ 2147483647 w 619"/>
              <a:gd name="T17" fmla="*/ 2147483647 h 1168"/>
              <a:gd name="T18" fmla="*/ 2147483647 w 619"/>
              <a:gd name="T19" fmla="*/ 2147483647 h 1168"/>
              <a:gd name="T20" fmla="*/ 2147483647 w 619"/>
              <a:gd name="T21" fmla="*/ 2147483647 h 1168"/>
              <a:gd name="T22" fmla="*/ 2147483647 w 619"/>
              <a:gd name="T23" fmla="*/ 2147483647 h 1168"/>
              <a:gd name="T24" fmla="*/ 2147483647 w 619"/>
              <a:gd name="T25" fmla="*/ 2147483647 h 1168"/>
              <a:gd name="T26" fmla="*/ 2147483647 w 619"/>
              <a:gd name="T27" fmla="*/ 2147483647 h 1168"/>
              <a:gd name="T28" fmla="*/ 2147483647 w 619"/>
              <a:gd name="T29" fmla="*/ 0 h 1168"/>
              <a:gd name="T30" fmla="*/ 2147483647 w 619"/>
              <a:gd name="T31" fmla="*/ 2147483647 h 1168"/>
              <a:gd name="T32" fmla="*/ 2147483647 w 619"/>
              <a:gd name="T33" fmla="*/ 2147483647 h 1168"/>
              <a:gd name="T34" fmla="*/ 2147483647 w 619"/>
              <a:gd name="T35" fmla="*/ 2147483647 h 1168"/>
              <a:gd name="T36" fmla="*/ 2147483647 w 619"/>
              <a:gd name="T37" fmla="*/ 2147483647 h 1168"/>
              <a:gd name="T38" fmla="*/ 2147483647 w 619"/>
              <a:gd name="T39" fmla="*/ 2147483647 h 1168"/>
              <a:gd name="T40" fmla="*/ 2147483647 w 619"/>
              <a:gd name="T41" fmla="*/ 2147483647 h 1168"/>
              <a:gd name="T42" fmla="*/ 2147483647 w 619"/>
              <a:gd name="T43" fmla="*/ 2147483647 h 1168"/>
              <a:gd name="T44" fmla="*/ 2147483647 w 619"/>
              <a:gd name="T45" fmla="*/ 2147483647 h 1168"/>
              <a:gd name="T46" fmla="*/ 2147483647 w 619"/>
              <a:gd name="T47" fmla="*/ 2147483647 h 1168"/>
              <a:gd name="T48" fmla="*/ 2147483647 w 619"/>
              <a:gd name="T49" fmla="*/ 2147483647 h 1168"/>
              <a:gd name="T50" fmla="*/ 2147483647 w 619"/>
              <a:gd name="T51" fmla="*/ 2147483647 h 1168"/>
              <a:gd name="T52" fmla="*/ 2147483647 w 619"/>
              <a:gd name="T53" fmla="*/ 2147483647 h 1168"/>
              <a:gd name="T54" fmla="*/ 2147483647 w 619"/>
              <a:gd name="T55" fmla="*/ 2147483647 h 1168"/>
              <a:gd name="T56" fmla="*/ 2147483647 w 619"/>
              <a:gd name="T57" fmla="*/ 2147483647 h 1168"/>
              <a:gd name="T58" fmla="*/ 2147483647 w 619"/>
              <a:gd name="T59" fmla="*/ 2147483647 h 11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19"/>
              <a:gd name="T91" fmla="*/ 0 h 1168"/>
              <a:gd name="T92" fmla="*/ 619 w 619"/>
              <a:gd name="T93" fmla="*/ 1168 h 11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19" h="1168">
                <a:moveTo>
                  <a:pt x="173" y="1168"/>
                </a:moveTo>
                <a:cubicBezTo>
                  <a:pt x="186" y="1159"/>
                  <a:pt x="203" y="1157"/>
                  <a:pt x="216" y="1147"/>
                </a:cubicBezTo>
                <a:cubicBezTo>
                  <a:pt x="222" y="1141"/>
                  <a:pt x="223" y="1131"/>
                  <a:pt x="230" y="1125"/>
                </a:cubicBezTo>
                <a:cubicBezTo>
                  <a:pt x="235" y="1118"/>
                  <a:pt x="244" y="1115"/>
                  <a:pt x="251" y="1111"/>
                </a:cubicBezTo>
                <a:cubicBezTo>
                  <a:pt x="267" y="1086"/>
                  <a:pt x="279" y="1078"/>
                  <a:pt x="308" y="1069"/>
                </a:cubicBezTo>
                <a:cubicBezTo>
                  <a:pt x="316" y="1051"/>
                  <a:pt x="333" y="1037"/>
                  <a:pt x="336" y="1019"/>
                </a:cubicBezTo>
                <a:cubicBezTo>
                  <a:pt x="362" y="852"/>
                  <a:pt x="333" y="903"/>
                  <a:pt x="378" y="814"/>
                </a:cubicBezTo>
                <a:cubicBezTo>
                  <a:pt x="386" y="770"/>
                  <a:pt x="400" y="728"/>
                  <a:pt x="414" y="686"/>
                </a:cubicBezTo>
                <a:cubicBezTo>
                  <a:pt x="416" y="662"/>
                  <a:pt x="413" y="638"/>
                  <a:pt x="421" y="616"/>
                </a:cubicBezTo>
                <a:cubicBezTo>
                  <a:pt x="428" y="594"/>
                  <a:pt x="448" y="580"/>
                  <a:pt x="456" y="559"/>
                </a:cubicBezTo>
                <a:cubicBezTo>
                  <a:pt x="469" y="518"/>
                  <a:pt x="468" y="474"/>
                  <a:pt x="492" y="439"/>
                </a:cubicBezTo>
                <a:cubicBezTo>
                  <a:pt x="504" y="387"/>
                  <a:pt x="509" y="341"/>
                  <a:pt x="555" y="311"/>
                </a:cubicBezTo>
                <a:cubicBezTo>
                  <a:pt x="578" y="240"/>
                  <a:pt x="595" y="169"/>
                  <a:pt x="619" y="99"/>
                </a:cubicBezTo>
                <a:cubicBezTo>
                  <a:pt x="617" y="89"/>
                  <a:pt x="616" y="27"/>
                  <a:pt x="598" y="14"/>
                </a:cubicBezTo>
                <a:cubicBezTo>
                  <a:pt x="585" y="5"/>
                  <a:pt x="555" y="0"/>
                  <a:pt x="555" y="0"/>
                </a:cubicBezTo>
                <a:cubicBezTo>
                  <a:pt x="502" y="6"/>
                  <a:pt x="491" y="2"/>
                  <a:pt x="463" y="42"/>
                </a:cubicBezTo>
                <a:cubicBezTo>
                  <a:pt x="445" y="94"/>
                  <a:pt x="471" y="31"/>
                  <a:pt x="435" y="78"/>
                </a:cubicBezTo>
                <a:cubicBezTo>
                  <a:pt x="424" y="92"/>
                  <a:pt x="420" y="110"/>
                  <a:pt x="414" y="127"/>
                </a:cubicBezTo>
                <a:cubicBezTo>
                  <a:pt x="395" y="172"/>
                  <a:pt x="389" y="233"/>
                  <a:pt x="371" y="276"/>
                </a:cubicBezTo>
                <a:cubicBezTo>
                  <a:pt x="355" y="311"/>
                  <a:pt x="320" y="340"/>
                  <a:pt x="301" y="375"/>
                </a:cubicBezTo>
                <a:cubicBezTo>
                  <a:pt x="281" y="408"/>
                  <a:pt x="274" y="447"/>
                  <a:pt x="258" y="481"/>
                </a:cubicBezTo>
                <a:cubicBezTo>
                  <a:pt x="211" y="573"/>
                  <a:pt x="242" y="687"/>
                  <a:pt x="166" y="764"/>
                </a:cubicBezTo>
                <a:cubicBezTo>
                  <a:pt x="144" y="808"/>
                  <a:pt x="161" y="786"/>
                  <a:pt x="109" y="821"/>
                </a:cubicBezTo>
                <a:cubicBezTo>
                  <a:pt x="101" y="825"/>
                  <a:pt x="88" y="835"/>
                  <a:pt x="88" y="835"/>
                </a:cubicBezTo>
                <a:cubicBezTo>
                  <a:pt x="81" y="847"/>
                  <a:pt x="69" y="869"/>
                  <a:pt x="67" y="885"/>
                </a:cubicBezTo>
                <a:cubicBezTo>
                  <a:pt x="54" y="981"/>
                  <a:pt x="85" y="953"/>
                  <a:pt x="39" y="984"/>
                </a:cubicBezTo>
                <a:cubicBezTo>
                  <a:pt x="28" y="999"/>
                  <a:pt x="4" y="1007"/>
                  <a:pt x="3" y="1026"/>
                </a:cubicBezTo>
                <a:cubicBezTo>
                  <a:pt x="0" y="1052"/>
                  <a:pt x="18" y="1145"/>
                  <a:pt x="53" y="1161"/>
                </a:cubicBezTo>
                <a:cubicBezTo>
                  <a:pt x="65" y="1166"/>
                  <a:pt x="81" y="1165"/>
                  <a:pt x="95" y="1168"/>
                </a:cubicBezTo>
                <a:cubicBezTo>
                  <a:pt x="169" y="1160"/>
                  <a:pt x="149" y="1144"/>
                  <a:pt x="173" y="116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1" name="Text Box 63"/>
          <p:cNvSpPr txBox="1">
            <a:spLocks noChangeArrowheads="1"/>
          </p:cNvSpPr>
          <p:nvPr/>
        </p:nvSpPr>
        <p:spPr bwMode="auto">
          <a:xfrm rot="-4162987">
            <a:off x="2702719" y="2443956"/>
            <a:ext cx="2200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r>
              <a:rPr lang="en-US" sz="1800">
                <a:latin typeface="Comic Sans MS" charset="0"/>
              </a:rPr>
              <a:t>Mar Mediterráneo</a:t>
            </a:r>
          </a:p>
        </p:txBody>
      </p:sp>
      <p:sp>
        <p:nvSpPr>
          <p:cNvPr id="105502" name="Rectangle 67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616325" y="1870075"/>
            <a:ext cx="19383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Jericó / Hai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173413" y="2355850"/>
            <a:ext cx="30083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División del territorio</a:t>
            </a: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3205163" y="942975"/>
            <a:ext cx="12969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Josué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908050" y="2482850"/>
            <a:ext cx="159226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AJM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107528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Line 11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14:5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07532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3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4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5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6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7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8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9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0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1" name="Rectangle 53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07542" name="Rectangle 54"/>
          <p:cNvSpPr>
            <a:spLocks noChangeArrowheads="1"/>
          </p:cNvSpPr>
          <p:nvPr/>
        </p:nvSpPr>
        <p:spPr bwMode="auto">
          <a:xfrm>
            <a:off x="7980363" y="3846513"/>
            <a:ext cx="107473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700">
                <a:solidFill>
                  <a:srgbClr val="000000"/>
                </a:solidFill>
                <a:latin typeface="Helvetica" charset="0"/>
              </a:rPr>
              <a:t>División del territorio</a:t>
            </a:r>
          </a:p>
        </p:txBody>
      </p:sp>
      <p:sp>
        <p:nvSpPr>
          <p:cNvPr id="107543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107545" name="Text Box 6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111681" name="Oval 65"/>
          <p:cNvSpPr>
            <a:spLocks noChangeArrowheads="1"/>
          </p:cNvSpPr>
          <p:nvPr/>
        </p:nvSpPr>
        <p:spPr bwMode="auto">
          <a:xfrm>
            <a:off x="2903538" y="2265363"/>
            <a:ext cx="3451225" cy="6683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07547" name="Rectangle 66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  <p:bldP spid="11168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71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09625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09572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525349" name="Text Box 37"/>
          <p:cNvSpPr txBox="1">
            <a:spLocks noChangeArrowheads="1"/>
          </p:cNvSpPr>
          <p:nvPr/>
        </p:nvSpPr>
        <p:spPr bwMode="auto">
          <a:xfrm>
            <a:off x="5664200" y="1574800"/>
            <a:ext cx="1612900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Mar de</a:t>
            </a:r>
          </a:p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 Galilea</a:t>
            </a:r>
          </a:p>
        </p:txBody>
      </p: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Monte Gilboa</a:t>
            </a: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Hebrón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362450" y="1376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Aser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Isacar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Gad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Efraín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Benjamín</a:t>
            </a: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Rubén</a:t>
            </a: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3838575" y="39655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Dan</a:t>
            </a: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Judá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Simeón</a:t>
            </a:r>
          </a:p>
        </p:txBody>
      </p:sp>
      <p:grpSp>
        <p:nvGrpSpPr>
          <p:cNvPr id="5" name="Group 70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Manasés</a:t>
              </a: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Manasés</a:t>
              </a: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772150" y="125412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Neftalí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718050" y="15144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Zabulón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51300" y="2311400"/>
            <a:ext cx="16129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66FF66"/>
                </a:solidFill>
                <a:latin typeface="Comic Sans MS" pitchFamily="1" charset="0"/>
                <a:ea typeface="+mn-ea"/>
                <a:cs typeface="+mn-cs"/>
              </a:rPr>
              <a:t>Monte Carmelo</a:t>
            </a: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Monte Tabor</a:t>
            </a: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Mar Muerto</a:t>
            </a: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651125" y="852488"/>
            <a:ext cx="2338388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Mar Mediterráneo</a:t>
            </a: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751638" y="4598988"/>
            <a:ext cx="1492250" cy="1416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Leví:  Solo poblados para vivir; debían cuidar del tabernáculo.</a:t>
            </a: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Jos 13:1-21:  13:43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6867525" y="4479925"/>
            <a:ext cx="1412875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596900" y="1993900"/>
            <a:ext cx="2387600" cy="436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Cada tribu se estableció, lista para aprender a vivir en la nueva tierra que era la herencia de Abraham.</a:t>
            </a:r>
          </a:p>
        </p:txBody>
      </p:sp>
      <p:sp>
        <p:nvSpPr>
          <p:cNvPr id="109600" name="Freeform 7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01" name="Rectangle 7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02" name="Freeform 7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03" name="AutoShape 7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04" name="Rectangle 7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605" name="Rectangle 7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06" name="AutoShape 7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07" name="Line 7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08" name="Line 8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09" name="Rectangle 82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09610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9611" name="Text Box 87"/>
          <p:cNvSpPr txBox="1">
            <a:spLocks noChangeArrowheads="1"/>
          </p:cNvSpPr>
          <p:nvPr/>
        </p:nvSpPr>
        <p:spPr bwMode="auto">
          <a:xfrm>
            <a:off x="8659813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chemeClr val="tx1"/>
                  </a:solidFill>
                  <a:latin typeface="Comic Sans MS" charset="0"/>
                </a:rPr>
                <a:t>Hijos de José</a:t>
              </a:r>
              <a:endParaRPr lang="en-US" sz="16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/>
              <a:ahLst/>
              <a:cxnLst>
                <a:cxn ang="0">
                  <a:pos x="507" y="9"/>
                </a:cxn>
                <a:cxn ang="0">
                  <a:pos x="103" y="17"/>
                </a:cxn>
                <a:cxn ang="0">
                  <a:pos x="39" y="65"/>
                </a:cxn>
                <a:cxn ang="0">
                  <a:pos x="0" y="152"/>
                </a:cxn>
                <a:cxn ang="0">
                  <a:pos x="55" y="215"/>
                </a:cxn>
                <a:cxn ang="0">
                  <a:pos x="79" y="247"/>
                </a:cxn>
                <a:cxn ang="0">
                  <a:pos x="158" y="286"/>
                </a:cxn>
                <a:cxn ang="0">
                  <a:pos x="206" y="318"/>
                </a:cxn>
                <a:cxn ang="0">
                  <a:pos x="245" y="358"/>
                </a:cxn>
                <a:cxn ang="0">
                  <a:pos x="269" y="429"/>
                </a:cxn>
                <a:cxn ang="0">
                  <a:pos x="277" y="453"/>
                </a:cxn>
                <a:cxn ang="0">
                  <a:pos x="237" y="722"/>
                </a:cxn>
                <a:cxn ang="0">
                  <a:pos x="325" y="888"/>
                </a:cxn>
                <a:cxn ang="0">
                  <a:pos x="515" y="857"/>
                </a:cxn>
                <a:cxn ang="0">
                  <a:pos x="768" y="627"/>
                </a:cxn>
                <a:cxn ang="0">
                  <a:pos x="1014" y="619"/>
                </a:cxn>
                <a:cxn ang="0">
                  <a:pos x="1101" y="603"/>
                </a:cxn>
                <a:cxn ang="0">
                  <a:pos x="1204" y="524"/>
                </a:cxn>
                <a:cxn ang="0">
                  <a:pos x="1291" y="492"/>
                </a:cxn>
                <a:cxn ang="0">
                  <a:pos x="1624" y="429"/>
                </a:cxn>
                <a:cxn ang="0">
                  <a:pos x="1671" y="397"/>
                </a:cxn>
                <a:cxn ang="0">
                  <a:pos x="1774" y="334"/>
                </a:cxn>
                <a:cxn ang="0">
                  <a:pos x="1790" y="310"/>
                </a:cxn>
                <a:cxn ang="0">
                  <a:pos x="1814" y="294"/>
                </a:cxn>
                <a:cxn ang="0">
                  <a:pos x="1861" y="247"/>
                </a:cxn>
                <a:cxn ang="0">
                  <a:pos x="1869" y="223"/>
                </a:cxn>
                <a:cxn ang="0">
                  <a:pos x="1877" y="191"/>
                </a:cxn>
                <a:cxn ang="0">
                  <a:pos x="1893" y="144"/>
                </a:cxn>
                <a:cxn ang="0">
                  <a:pos x="1798" y="57"/>
                </a:cxn>
                <a:cxn ang="0">
                  <a:pos x="1750" y="41"/>
                </a:cxn>
                <a:cxn ang="0">
                  <a:pos x="1441" y="49"/>
                </a:cxn>
                <a:cxn ang="0">
                  <a:pos x="1386" y="81"/>
                </a:cxn>
                <a:cxn ang="0">
                  <a:pos x="1243" y="160"/>
                </a:cxn>
                <a:cxn ang="0">
                  <a:pos x="950" y="144"/>
                </a:cxn>
                <a:cxn ang="0">
                  <a:pos x="808" y="65"/>
                </a:cxn>
                <a:cxn ang="0">
                  <a:pos x="507" y="9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109614" name="Text Box 9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152400" y="2298700"/>
            <a:ext cx="2794000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¡La tierra de Canaán quedó dividida!!</a:t>
            </a:r>
          </a:p>
        </p:txBody>
      </p:sp>
      <p:sp>
        <p:nvSpPr>
          <p:cNvPr id="109616" name="Text Box 97"/>
          <p:cNvSpPr txBox="1">
            <a:spLocks noChangeArrowheads="1"/>
          </p:cNvSpPr>
          <p:nvPr/>
        </p:nvSpPr>
        <p:spPr bwMode="auto">
          <a:xfrm>
            <a:off x="8545513" y="6488113"/>
            <a:ext cx="401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13</a:t>
            </a:r>
            <a:endParaRPr lang="en-US" sz="1400">
              <a:latin typeface="Comic Sans MS" charset="0"/>
            </a:endParaRPr>
          </a:p>
        </p:txBody>
      </p:sp>
      <p:sp>
        <p:nvSpPr>
          <p:cNvPr id="109617" name="Rectangle 99"/>
          <p:cNvSpPr>
            <a:spLocks noChangeArrowheads="1"/>
          </p:cNvSpPr>
          <p:nvPr/>
        </p:nvSpPr>
        <p:spPr bwMode="auto">
          <a:xfrm>
            <a:off x="7980363" y="3846513"/>
            <a:ext cx="107473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700">
                <a:solidFill>
                  <a:srgbClr val="000000"/>
                </a:solidFill>
                <a:latin typeface="Helvetica" charset="0"/>
              </a:rPr>
              <a:t>División del territorio</a:t>
            </a:r>
          </a:p>
        </p:txBody>
      </p:sp>
      <p:sp>
        <p:nvSpPr>
          <p:cNvPr id="109618" name="Rectangle 100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Rectangle 2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1620" name="Picture 65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/>
          <a:stretch>
            <a:fillRect/>
          </a:stretch>
        </p:blipFill>
        <p:spPr bwMode="auto">
          <a:xfrm>
            <a:off x="2568575" y="661988"/>
            <a:ext cx="5675313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621" name="Group 3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11694" name="Group 4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67653" name="Freeform 5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7654" name="Freeform 6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7655" name="Freeform 7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11622" name="Group 8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67657" name="Freeform 9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667658" name="Freeform 10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667685" name="Text Box 37"/>
          <p:cNvSpPr txBox="1">
            <a:spLocks noChangeArrowheads="1"/>
          </p:cNvSpPr>
          <p:nvPr/>
        </p:nvSpPr>
        <p:spPr bwMode="auto">
          <a:xfrm>
            <a:off x="1776413" y="47625"/>
            <a:ext cx="37877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Comic Sans MS" charset="0"/>
              </a:rPr>
              <a:t>Jue 17:6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11624" name="Freeform 4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5" name="Rectangle 4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Freeform 4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AutoShape 4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4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Rectangle 4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AutoShape 4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1" name="Line 4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Line 4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3" name="Rectangle 49"/>
          <p:cNvSpPr>
            <a:spLocks noChangeArrowheads="1"/>
          </p:cNvSpPr>
          <p:nvPr/>
        </p:nvSpPr>
        <p:spPr bwMode="auto">
          <a:xfrm>
            <a:off x="8053388" y="3429000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sp>
        <p:nvSpPr>
          <p:cNvPr id="111634" name="Rectangle 50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11635" name="Rectangle 51"/>
          <p:cNvSpPr>
            <a:spLocks noChangeArrowheads="1"/>
          </p:cNvSpPr>
          <p:nvPr/>
        </p:nvSpPr>
        <p:spPr bwMode="auto">
          <a:xfrm>
            <a:off x="8035925" y="3835400"/>
            <a:ext cx="898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Land Divided</a:t>
            </a:r>
          </a:p>
        </p:txBody>
      </p:sp>
      <p:sp>
        <p:nvSpPr>
          <p:cNvPr id="111636" name="Text Box 52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67702" name="Rectangle 54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111638" name="Text Box 58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667712" name="Text Box 64"/>
          <p:cNvSpPr txBox="1">
            <a:spLocks noChangeArrowheads="1"/>
          </p:cNvSpPr>
          <p:nvPr/>
        </p:nvSpPr>
        <p:spPr bwMode="auto">
          <a:xfrm>
            <a:off x="101600" y="2044700"/>
            <a:ext cx="3822700" cy="277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 i="1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s-ES" sz="4400" i="1">
                <a:solidFill>
                  <a:srgbClr val="FF0000"/>
                </a:solidFill>
                <a:latin typeface="Comic Sans MS" charset="0"/>
              </a:rPr>
              <a:t>Cada uno hacía lo que le parecía mejor</a:t>
            </a:r>
            <a:r>
              <a:rPr lang="en-US" sz="4400" i="1">
                <a:solidFill>
                  <a:srgbClr val="FF0000"/>
                </a:solidFill>
                <a:latin typeface="Comic Sans MS" charset="0"/>
              </a:rPr>
              <a:t>.</a:t>
            </a:r>
            <a:r>
              <a:rPr lang="ja-JP" altLang="en-US" sz="4400" i="1">
                <a:solidFill>
                  <a:srgbClr val="FF0000"/>
                </a:solidFill>
                <a:latin typeface="Comic Sans MS" charset="0"/>
              </a:rPr>
              <a:t>”</a:t>
            </a:r>
            <a:endParaRPr lang="en-US" sz="4400" i="1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111640" name="Group 67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11688" name="Group 6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667717" name="Freeform 69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67718" name="Freeform 70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7719" name="Freeform 71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11641" name="Group 72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667721" name="Freeform 73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  <p:sp>
          <p:nvSpPr>
            <p:cNvPr id="667722" name="Freeform 74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667723" name="Text Box 75"/>
          <p:cNvSpPr txBox="1">
            <a:spLocks noChangeArrowheads="1"/>
          </p:cNvSpPr>
          <p:nvPr/>
        </p:nvSpPr>
        <p:spPr bwMode="auto">
          <a:xfrm>
            <a:off x="5664200" y="1574800"/>
            <a:ext cx="1612900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Mar de</a:t>
            </a:r>
          </a:p>
          <a:p>
            <a:pPr>
              <a:spcBef>
                <a:spcPct val="50000"/>
              </a:spcBef>
              <a:defRPr/>
            </a:pPr>
            <a:r>
              <a:rPr lang="en-US" sz="12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 Galilea</a:t>
            </a:r>
          </a:p>
        </p:txBody>
      </p:sp>
      <p:sp>
        <p:nvSpPr>
          <p:cNvPr id="667724" name="Text Box 76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Monte Gilboa</a:t>
            </a:r>
          </a:p>
        </p:txBody>
      </p:sp>
      <p:sp>
        <p:nvSpPr>
          <p:cNvPr id="667725" name="Text Box 77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Hebrón</a:t>
            </a:r>
          </a:p>
        </p:txBody>
      </p:sp>
      <p:sp>
        <p:nvSpPr>
          <p:cNvPr id="667726" name="Text Box 78"/>
          <p:cNvSpPr txBox="1">
            <a:spLocks noChangeArrowheads="1"/>
          </p:cNvSpPr>
          <p:nvPr/>
        </p:nvSpPr>
        <p:spPr bwMode="auto">
          <a:xfrm rot="-5286213">
            <a:off x="4373563" y="1376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Aser</a:t>
            </a:r>
          </a:p>
        </p:txBody>
      </p:sp>
      <p:sp>
        <p:nvSpPr>
          <p:cNvPr id="667727" name="Text Box 79"/>
          <p:cNvSpPr txBox="1">
            <a:spLocks noChangeArrowheads="1"/>
          </p:cNvSpPr>
          <p:nvPr/>
        </p:nvSpPr>
        <p:spPr bwMode="auto">
          <a:xfrm rot="-844665">
            <a:off x="5075238" y="24130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Isacar</a:t>
            </a:r>
          </a:p>
        </p:txBody>
      </p:sp>
      <p:sp>
        <p:nvSpPr>
          <p:cNvPr id="667728" name="Text Box 80"/>
          <p:cNvSpPr txBox="1">
            <a:spLocks noChangeArrowheads="1"/>
          </p:cNvSpPr>
          <p:nvPr/>
        </p:nvSpPr>
        <p:spPr bwMode="auto">
          <a:xfrm rot="2606806">
            <a:off x="5867400" y="4297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Gad</a:t>
            </a:r>
          </a:p>
        </p:txBody>
      </p:sp>
      <p:sp>
        <p:nvSpPr>
          <p:cNvPr id="667729" name="Text Box 81"/>
          <p:cNvSpPr txBox="1">
            <a:spLocks noChangeArrowheads="1"/>
          </p:cNvSpPr>
          <p:nvPr/>
        </p:nvSpPr>
        <p:spPr bwMode="auto">
          <a:xfrm rot="-2225045">
            <a:off x="4559300" y="35972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Efraín</a:t>
            </a:r>
          </a:p>
        </p:txBody>
      </p:sp>
      <p:sp>
        <p:nvSpPr>
          <p:cNvPr id="667730" name="Text Box 82"/>
          <p:cNvSpPr txBox="1">
            <a:spLocks noChangeArrowheads="1"/>
          </p:cNvSpPr>
          <p:nvPr/>
        </p:nvSpPr>
        <p:spPr bwMode="auto">
          <a:xfrm>
            <a:off x="4800600" y="426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Benjamín</a:t>
            </a:r>
          </a:p>
        </p:txBody>
      </p:sp>
      <p:sp>
        <p:nvSpPr>
          <p:cNvPr id="667731" name="Text Box 83"/>
          <p:cNvSpPr txBox="1">
            <a:spLocks noChangeArrowheads="1"/>
          </p:cNvSpPr>
          <p:nvPr/>
        </p:nvSpPr>
        <p:spPr bwMode="auto">
          <a:xfrm rot="2953560">
            <a:off x="5767388" y="503555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Rubén</a:t>
            </a:r>
          </a:p>
        </p:txBody>
      </p:sp>
      <p:sp>
        <p:nvSpPr>
          <p:cNvPr id="667732" name="Text Box 84"/>
          <p:cNvSpPr txBox="1">
            <a:spLocks noChangeArrowheads="1"/>
          </p:cNvSpPr>
          <p:nvPr/>
        </p:nvSpPr>
        <p:spPr bwMode="auto">
          <a:xfrm rot="-3254640">
            <a:off x="3838575" y="39655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Dan</a:t>
            </a:r>
          </a:p>
        </p:txBody>
      </p:sp>
      <p:sp>
        <p:nvSpPr>
          <p:cNvPr id="667733" name="Text Box 85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Judá</a:t>
            </a:r>
          </a:p>
        </p:txBody>
      </p:sp>
      <p:sp>
        <p:nvSpPr>
          <p:cNvPr id="667734" name="Text Box 86"/>
          <p:cNvSpPr txBox="1">
            <a:spLocks noChangeArrowheads="1"/>
          </p:cNvSpPr>
          <p:nvPr/>
        </p:nvSpPr>
        <p:spPr bwMode="auto">
          <a:xfrm>
            <a:off x="3910013" y="538321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Simeón</a:t>
            </a:r>
          </a:p>
        </p:txBody>
      </p:sp>
      <p:grpSp>
        <p:nvGrpSpPr>
          <p:cNvPr id="111654" name="Group 87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667736" name="Text Box 88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Manasés</a:t>
              </a: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Manasés</a:t>
              </a:r>
            </a:p>
          </p:txBody>
        </p:sp>
      </p:grpSp>
      <p:sp>
        <p:nvSpPr>
          <p:cNvPr id="667738" name="Text Box 90"/>
          <p:cNvSpPr txBox="1">
            <a:spLocks noChangeArrowheads="1"/>
          </p:cNvSpPr>
          <p:nvPr/>
        </p:nvSpPr>
        <p:spPr bwMode="auto">
          <a:xfrm rot="-4430452">
            <a:off x="5772150" y="125412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Neftalí</a:t>
            </a:r>
          </a:p>
        </p:txBody>
      </p:sp>
      <p:sp>
        <p:nvSpPr>
          <p:cNvPr id="667739" name="Text Box 91"/>
          <p:cNvSpPr txBox="1">
            <a:spLocks noChangeArrowheads="1"/>
          </p:cNvSpPr>
          <p:nvPr/>
        </p:nvSpPr>
        <p:spPr bwMode="auto">
          <a:xfrm rot="-5105054">
            <a:off x="4772025" y="1503363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Zabulón</a:t>
            </a:r>
          </a:p>
        </p:txBody>
      </p:sp>
      <p:sp>
        <p:nvSpPr>
          <p:cNvPr id="667740" name="Text Box 92"/>
          <p:cNvSpPr txBox="1">
            <a:spLocks noChangeArrowheads="1"/>
          </p:cNvSpPr>
          <p:nvPr/>
        </p:nvSpPr>
        <p:spPr bwMode="auto">
          <a:xfrm>
            <a:off x="4051300" y="2311400"/>
            <a:ext cx="16129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66FF66"/>
                </a:solidFill>
                <a:latin typeface="Comic Sans MS" pitchFamily="1" charset="0"/>
                <a:ea typeface="+mn-ea"/>
                <a:cs typeface="+mn-cs"/>
              </a:rPr>
              <a:t>Monte Carmelo</a:t>
            </a:r>
          </a:p>
        </p:txBody>
      </p:sp>
      <p:sp>
        <p:nvSpPr>
          <p:cNvPr id="667741" name="Text Box 9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Monte Tabor</a:t>
            </a:r>
          </a:p>
        </p:txBody>
      </p:sp>
      <p:sp>
        <p:nvSpPr>
          <p:cNvPr id="667742" name="Text Box 9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Mar Muerto</a:t>
            </a:r>
          </a:p>
        </p:txBody>
      </p:sp>
      <p:sp>
        <p:nvSpPr>
          <p:cNvPr id="667743" name="Text Box 95"/>
          <p:cNvSpPr txBox="1">
            <a:spLocks noChangeArrowheads="1"/>
          </p:cNvSpPr>
          <p:nvPr/>
        </p:nvSpPr>
        <p:spPr bwMode="auto">
          <a:xfrm>
            <a:off x="2651125" y="852488"/>
            <a:ext cx="2338388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latin typeface="Comic Sans MS" pitchFamily="1" charset="0"/>
                <a:ea typeface="+mn-ea"/>
                <a:cs typeface="+mn-cs"/>
              </a:rPr>
              <a:t>Mar Mediterráneo</a:t>
            </a:r>
          </a:p>
        </p:txBody>
      </p:sp>
      <p:sp>
        <p:nvSpPr>
          <p:cNvPr id="667744" name="Oval 9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67745" name="Oval 9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67746" name="Oval 9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667747" name="Oval 9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11665" name="Freeform 10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6" name="Rectangle 10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7" name="Freeform 10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8" name="AutoShape 10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69" name="Rectangle 10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70" name="Rectangle 10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71" name="AutoShape 11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72" name="Line 11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73" name="Line 11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74" name="Rectangle 114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11675" name="Text Box 116"/>
          <p:cNvSpPr txBox="1">
            <a:spLocks noChangeArrowheads="1"/>
          </p:cNvSpPr>
          <p:nvPr/>
        </p:nvSpPr>
        <p:spPr bwMode="auto">
          <a:xfrm>
            <a:off x="8721725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111676" name="Group 11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667768" name="Text Box 12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chemeClr val="tx1"/>
                  </a:solidFill>
                  <a:latin typeface="Comic Sans MS" charset="0"/>
                </a:rPr>
                <a:t>Hijos de José</a:t>
              </a:r>
              <a:endParaRPr lang="en-US" sz="16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667769" name="Freeform 12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/>
              <a:ahLst/>
              <a:cxnLst>
                <a:cxn ang="0">
                  <a:pos x="507" y="9"/>
                </a:cxn>
                <a:cxn ang="0">
                  <a:pos x="103" y="17"/>
                </a:cxn>
                <a:cxn ang="0">
                  <a:pos x="39" y="65"/>
                </a:cxn>
                <a:cxn ang="0">
                  <a:pos x="0" y="152"/>
                </a:cxn>
                <a:cxn ang="0">
                  <a:pos x="55" y="215"/>
                </a:cxn>
                <a:cxn ang="0">
                  <a:pos x="79" y="247"/>
                </a:cxn>
                <a:cxn ang="0">
                  <a:pos x="158" y="286"/>
                </a:cxn>
                <a:cxn ang="0">
                  <a:pos x="206" y="318"/>
                </a:cxn>
                <a:cxn ang="0">
                  <a:pos x="245" y="358"/>
                </a:cxn>
                <a:cxn ang="0">
                  <a:pos x="269" y="429"/>
                </a:cxn>
                <a:cxn ang="0">
                  <a:pos x="277" y="453"/>
                </a:cxn>
                <a:cxn ang="0">
                  <a:pos x="237" y="722"/>
                </a:cxn>
                <a:cxn ang="0">
                  <a:pos x="325" y="888"/>
                </a:cxn>
                <a:cxn ang="0">
                  <a:pos x="515" y="857"/>
                </a:cxn>
                <a:cxn ang="0">
                  <a:pos x="768" y="627"/>
                </a:cxn>
                <a:cxn ang="0">
                  <a:pos x="1014" y="619"/>
                </a:cxn>
                <a:cxn ang="0">
                  <a:pos x="1101" y="603"/>
                </a:cxn>
                <a:cxn ang="0">
                  <a:pos x="1204" y="524"/>
                </a:cxn>
                <a:cxn ang="0">
                  <a:pos x="1291" y="492"/>
                </a:cxn>
                <a:cxn ang="0">
                  <a:pos x="1624" y="429"/>
                </a:cxn>
                <a:cxn ang="0">
                  <a:pos x="1671" y="397"/>
                </a:cxn>
                <a:cxn ang="0">
                  <a:pos x="1774" y="334"/>
                </a:cxn>
                <a:cxn ang="0">
                  <a:pos x="1790" y="310"/>
                </a:cxn>
                <a:cxn ang="0">
                  <a:pos x="1814" y="294"/>
                </a:cxn>
                <a:cxn ang="0">
                  <a:pos x="1861" y="247"/>
                </a:cxn>
                <a:cxn ang="0">
                  <a:pos x="1869" y="223"/>
                </a:cxn>
                <a:cxn ang="0">
                  <a:pos x="1877" y="191"/>
                </a:cxn>
                <a:cxn ang="0">
                  <a:pos x="1893" y="144"/>
                </a:cxn>
                <a:cxn ang="0">
                  <a:pos x="1798" y="57"/>
                </a:cxn>
                <a:cxn ang="0">
                  <a:pos x="1750" y="41"/>
                </a:cxn>
                <a:cxn ang="0">
                  <a:pos x="1441" y="49"/>
                </a:cxn>
                <a:cxn ang="0">
                  <a:pos x="1386" y="81"/>
                </a:cxn>
                <a:cxn ang="0">
                  <a:pos x="1243" y="160"/>
                </a:cxn>
                <a:cxn ang="0">
                  <a:pos x="950" y="144"/>
                </a:cxn>
                <a:cxn ang="0">
                  <a:pos x="808" y="65"/>
                </a:cxn>
                <a:cxn ang="0">
                  <a:pos x="507" y="9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pitals" pitchFamily="1" charset="0"/>
                <a:ea typeface="+mn-ea"/>
                <a:cs typeface="+mn-cs"/>
              </a:endParaRPr>
            </a:p>
          </p:txBody>
        </p:sp>
      </p:grpSp>
      <p:sp>
        <p:nvSpPr>
          <p:cNvPr id="111677" name="Text Box 12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29-31</a:t>
            </a:r>
          </a:p>
        </p:txBody>
      </p:sp>
      <p:sp>
        <p:nvSpPr>
          <p:cNvPr id="111678" name="Rectangle 129"/>
          <p:cNvSpPr>
            <a:spLocks noChangeArrowheads="1"/>
          </p:cNvSpPr>
          <p:nvPr/>
        </p:nvSpPr>
        <p:spPr bwMode="auto">
          <a:xfrm>
            <a:off x="7980363" y="3846513"/>
            <a:ext cx="107473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700">
                <a:solidFill>
                  <a:srgbClr val="000000"/>
                </a:solidFill>
                <a:latin typeface="Helvetica" charset="0"/>
              </a:rPr>
              <a:t>División del territorio</a:t>
            </a:r>
          </a:p>
        </p:txBody>
      </p:sp>
      <p:sp>
        <p:nvSpPr>
          <p:cNvPr id="111679" name="Rectangle 130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sp>
        <p:nvSpPr>
          <p:cNvPr id="667781" name="Text Box 133"/>
          <p:cNvSpPr txBox="1">
            <a:spLocks noChangeArrowheads="1"/>
          </p:cNvSpPr>
          <p:nvPr/>
        </p:nvSpPr>
        <p:spPr bwMode="auto">
          <a:xfrm rot="-37201">
            <a:off x="6751638" y="4598988"/>
            <a:ext cx="1492250" cy="1416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i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Leví:  Solo poblados para vivir; debían cuidar del tabernáculo.</a:t>
            </a:r>
          </a:p>
        </p:txBody>
      </p:sp>
      <p:sp>
        <p:nvSpPr>
          <p:cNvPr id="667782" name="AutoShape 134"/>
          <p:cNvSpPr>
            <a:spLocks noChangeArrowheads="1"/>
          </p:cNvSpPr>
          <p:nvPr/>
        </p:nvSpPr>
        <p:spPr bwMode="auto">
          <a:xfrm>
            <a:off x="6867525" y="4479925"/>
            <a:ext cx="1412875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6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7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8"/>
          <p:cNvSpPr>
            <a:spLocks noChangeArrowheads="1"/>
          </p:cNvSpPr>
          <p:nvPr/>
        </p:nvSpPr>
        <p:spPr bwMode="auto">
          <a:xfrm>
            <a:off x="0" y="0"/>
            <a:ext cx="1833563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13668" name="Rectangle 3"/>
          <p:cNvSpPr>
            <a:spLocks noChangeArrowheads="1"/>
          </p:cNvSpPr>
          <p:nvPr/>
        </p:nvSpPr>
        <p:spPr bwMode="auto">
          <a:xfrm>
            <a:off x="698500" y="773113"/>
            <a:ext cx="7823200" cy="509746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22338"/>
            <a:ext cx="7921625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3600">
                <a:solidFill>
                  <a:srgbClr val="FAFD00"/>
                </a:solidFill>
                <a:latin typeface="Times" charset="0"/>
              </a:rPr>
              <a:t>Fecha aproximada:</a:t>
            </a:r>
          </a:p>
          <a:p>
            <a:pPr algn="ctr"/>
            <a:endParaRPr lang="es-ES" sz="3600">
              <a:solidFill>
                <a:srgbClr val="FAFD00"/>
              </a:solidFill>
              <a:latin typeface="Times" charset="0"/>
            </a:endParaRPr>
          </a:p>
          <a:p>
            <a:r>
              <a:rPr lang="es-ES" sz="3600">
                <a:solidFill>
                  <a:srgbClr val="FAFD00"/>
                </a:solidFill>
                <a:latin typeface="Times" charset="0"/>
                <a:cs typeface="Times" charset="0"/>
              </a:rPr>
              <a:t>	Abraham-José	2000 a.C.</a:t>
            </a:r>
            <a:endParaRPr lang="es-ES" sz="3600">
              <a:solidFill>
                <a:schemeClr val="hlink"/>
              </a:solidFill>
              <a:latin typeface="Times" charset="0"/>
              <a:cs typeface="Times" charset="0"/>
            </a:endParaRPr>
          </a:p>
          <a:p>
            <a:endParaRPr lang="es-E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r>
              <a:rPr lang="es-ES" sz="3600">
                <a:solidFill>
                  <a:schemeClr val="hlink"/>
                </a:solidFill>
                <a:latin typeface="Times" charset="0"/>
                <a:cs typeface="Times" charset="0"/>
              </a:rPr>
              <a:t>	Moisés-Josué	  	1500 a.C.</a:t>
            </a:r>
            <a:endParaRPr lang="es-ES" sz="3600">
              <a:solidFill>
                <a:srgbClr val="FAFD00"/>
              </a:solidFill>
              <a:latin typeface="Times" charset="0"/>
              <a:cs typeface="Times" charset="0"/>
            </a:endParaRPr>
          </a:p>
          <a:p>
            <a:endParaRPr lang="es-E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endParaRPr lang="es-E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s-ES" sz="3600">
              <a:solidFill>
                <a:srgbClr val="FAFD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13670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1" name="Freeform 2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2" name="Rectangle 2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3" name="Freeform 2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4" name="AutoShape 2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5" name="Rectangle 2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6" name="Rectangle 2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7" name="AutoShape 2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8" name="Line 2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9" name="Line 2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80" name="Rectangle 30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13681" name="Text Box 3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113683" name="Rectangle 40"/>
          <p:cNvSpPr>
            <a:spLocks noChangeArrowheads="1"/>
          </p:cNvSpPr>
          <p:nvPr/>
        </p:nvSpPr>
        <p:spPr bwMode="auto">
          <a:xfrm>
            <a:off x="7980363" y="3846513"/>
            <a:ext cx="107473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700">
                <a:solidFill>
                  <a:srgbClr val="000000"/>
                </a:solidFill>
                <a:latin typeface="Helvetica" charset="0"/>
              </a:rPr>
              <a:t>División del territorio</a:t>
            </a:r>
          </a:p>
        </p:txBody>
      </p:sp>
      <p:sp>
        <p:nvSpPr>
          <p:cNvPr id="113684" name="Rectangle 41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9"/>
          <p:cNvSpPr>
            <a:spLocks noChangeArrowheads="1"/>
          </p:cNvSpPr>
          <p:nvPr/>
        </p:nvSpPr>
        <p:spPr bwMode="auto">
          <a:xfrm>
            <a:off x="0" y="0"/>
            <a:ext cx="1819275" cy="1843088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3562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3564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3570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3582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3584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3591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3594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5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12:31; 19:2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3601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2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3" name="Rectangle 69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3604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6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7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Rectangle 78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23613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Rectangle 80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23615" name="Text Box 8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23617" name="Text Box 8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577624" name="Rectangle 88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577627" name="Text Box 91"/>
          <p:cNvSpPr txBox="1">
            <a:spLocks noChangeArrowheads="1"/>
          </p:cNvSpPr>
          <p:nvPr/>
        </p:nvSpPr>
        <p:spPr bwMode="auto">
          <a:xfrm>
            <a:off x="3265488" y="3741738"/>
            <a:ext cx="3916362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FF0000"/>
                </a:solidFill>
                <a:latin typeface="Comic Sans MS" charset="0"/>
              </a:rPr>
              <a:t>¡Éxodo!</a:t>
            </a:r>
            <a:endParaRPr lang="en-US" sz="6000">
              <a:solidFill>
                <a:srgbClr val="FF00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6" grpId="0" animBg="1"/>
      <p:bldP spid="57757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98"/>
          <p:cNvGrpSpPr>
            <a:grpSpLocks/>
          </p:cNvGrpSpPr>
          <p:nvPr/>
        </p:nvGrpSpPr>
        <p:grpSpPr bwMode="auto">
          <a:xfrm>
            <a:off x="4137025" y="563563"/>
            <a:ext cx="1101725" cy="5745162"/>
            <a:chOff x="2606" y="355"/>
            <a:chExt cx="694" cy="3619"/>
          </a:xfrm>
        </p:grpSpPr>
        <p:sp>
          <p:nvSpPr>
            <p:cNvPr id="115872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73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4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5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76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7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584 w 129"/>
                <a:gd name="T1" fmla="*/ 5964 h 49"/>
                <a:gd name="T2" fmla="*/ 0 w 129"/>
                <a:gd name="T3" fmla="*/ 5964 h 49"/>
                <a:gd name="T4" fmla="*/ 0 w 129"/>
                <a:gd name="T5" fmla="*/ 0 h 49"/>
                <a:gd name="T6" fmla="*/ 584 w 129"/>
                <a:gd name="T7" fmla="*/ 596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78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9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0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1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2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3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4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5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6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7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15888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89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0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1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92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3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584 w 129"/>
                <a:gd name="T1" fmla="*/ 5964 h 49"/>
                <a:gd name="T2" fmla="*/ 0 w 129"/>
                <a:gd name="T3" fmla="*/ 5964 h 49"/>
                <a:gd name="T4" fmla="*/ 0 w 129"/>
                <a:gd name="T5" fmla="*/ 0 h 49"/>
                <a:gd name="T6" fmla="*/ 584 w 129"/>
                <a:gd name="T7" fmla="*/ 5964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94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5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6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7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8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99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00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01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02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03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04" name="Rectangle 35"/>
            <p:cNvSpPr>
              <a:spLocks noChangeArrowheads="1"/>
            </p:cNvSpPr>
            <p:nvPr/>
          </p:nvSpPr>
          <p:spPr bwMode="auto">
            <a:xfrm>
              <a:off x="2693" y="538"/>
              <a:ext cx="4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 pecado</a:t>
              </a:r>
            </a:p>
          </p:txBody>
        </p:sp>
        <p:sp>
          <p:nvSpPr>
            <p:cNvPr id="115905" name="Rectangle 36"/>
            <p:cNvSpPr>
              <a:spLocks noChangeArrowheads="1"/>
            </p:cNvSpPr>
            <p:nvPr/>
          </p:nvSpPr>
          <p:spPr bwMode="auto">
            <a:xfrm>
              <a:off x="2648" y="634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 evangelio</a:t>
              </a:r>
            </a:p>
          </p:txBody>
        </p:sp>
        <p:sp>
          <p:nvSpPr>
            <p:cNvPr id="115906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47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 familia</a:t>
              </a:r>
            </a:p>
          </p:txBody>
        </p:sp>
        <p:sp>
          <p:nvSpPr>
            <p:cNvPr id="115907" name="Rectangle 38"/>
            <p:cNvSpPr>
              <a:spLocks noChangeArrowheads="1"/>
            </p:cNvSpPr>
            <p:nvPr/>
          </p:nvSpPr>
          <p:spPr bwMode="auto">
            <a:xfrm>
              <a:off x="2645" y="842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1er asesinato</a:t>
              </a:r>
            </a:p>
          </p:txBody>
        </p:sp>
        <p:sp>
          <p:nvSpPr>
            <p:cNvPr id="115908" name="Rectangle 39"/>
            <p:cNvSpPr>
              <a:spLocks noChangeArrowheads="1"/>
            </p:cNvSpPr>
            <p:nvPr/>
          </p:nvSpPr>
          <p:spPr bwMode="auto">
            <a:xfrm>
              <a:off x="2606" y="938"/>
              <a:ext cx="65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Diluvio/arco iris</a:t>
              </a:r>
            </a:p>
          </p:txBody>
        </p:sp>
        <p:sp>
          <p:nvSpPr>
            <p:cNvPr id="115909" name="Rectangle 40"/>
            <p:cNvSpPr>
              <a:spLocks noChangeArrowheads="1"/>
            </p:cNvSpPr>
            <p:nvPr/>
          </p:nvSpPr>
          <p:spPr bwMode="auto">
            <a:xfrm>
              <a:off x="2778" y="1042"/>
              <a:ext cx="2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Torre</a:t>
              </a:r>
            </a:p>
          </p:txBody>
        </p:sp>
        <p:sp>
          <p:nvSpPr>
            <p:cNvPr id="115910" name="Rectangle 41"/>
            <p:cNvSpPr>
              <a:spLocks noChangeArrowheads="1"/>
            </p:cNvSpPr>
            <p:nvPr/>
          </p:nvSpPr>
          <p:spPr bwMode="auto">
            <a:xfrm>
              <a:off x="2655" y="365"/>
              <a:ext cx="42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Creación</a:t>
              </a:r>
            </a:p>
          </p:txBody>
        </p:sp>
        <p:sp>
          <p:nvSpPr>
            <p:cNvPr id="115911" name="Rectangle 42"/>
            <p:cNvSpPr>
              <a:spLocks noChangeArrowheads="1"/>
            </p:cNvSpPr>
            <p:nvPr/>
          </p:nvSpPr>
          <p:spPr bwMode="auto">
            <a:xfrm>
              <a:off x="2617" y="464"/>
              <a:ext cx="634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700">
                  <a:solidFill>
                    <a:srgbClr val="000000"/>
                  </a:solidFill>
                  <a:latin typeface="Helvetica" charset="0"/>
                </a:rPr>
                <a:t>1er hombre y mujer</a:t>
              </a:r>
            </a:p>
          </p:txBody>
        </p:sp>
        <p:sp>
          <p:nvSpPr>
            <p:cNvPr id="115912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13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14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15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4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T - S - B</a:t>
              </a:r>
            </a:p>
          </p:txBody>
        </p:sp>
        <p:sp>
          <p:nvSpPr>
            <p:cNvPr id="115916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J - E</a:t>
              </a:r>
            </a:p>
          </p:txBody>
        </p:sp>
        <p:sp>
          <p:nvSpPr>
            <p:cNvPr id="115917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115918" name="Rectangle 49"/>
            <p:cNvSpPr>
              <a:spLocks noChangeArrowheads="1"/>
            </p:cNvSpPr>
            <p:nvPr/>
          </p:nvSpPr>
          <p:spPr bwMode="auto">
            <a:xfrm>
              <a:off x="2715" y="1414"/>
              <a:ext cx="4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El  llamado</a:t>
              </a:r>
            </a:p>
          </p:txBody>
        </p:sp>
        <p:sp>
          <p:nvSpPr>
            <p:cNvPr id="115919" name="Rectangle 50"/>
            <p:cNvSpPr>
              <a:spLocks noChangeArrowheads="1"/>
            </p:cNvSpPr>
            <p:nvPr/>
          </p:nvSpPr>
          <p:spPr bwMode="auto">
            <a:xfrm>
              <a:off x="2676" y="1292"/>
              <a:ext cx="42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Abraham</a:t>
              </a:r>
            </a:p>
          </p:txBody>
        </p:sp>
        <p:sp>
          <p:nvSpPr>
            <p:cNvPr id="115920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Helvetica" charset="0"/>
                </a:rPr>
                <a:t>I - I</a:t>
              </a:r>
            </a:p>
          </p:txBody>
        </p:sp>
        <p:sp>
          <p:nvSpPr>
            <p:cNvPr id="115921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22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23" name="Rectangle 54"/>
            <p:cNvSpPr>
              <a:spLocks noChangeArrowheads="1"/>
            </p:cNvSpPr>
            <p:nvPr/>
          </p:nvSpPr>
          <p:spPr bwMode="auto">
            <a:xfrm>
              <a:off x="2763" y="2167"/>
              <a:ext cx="27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José</a:t>
              </a:r>
            </a:p>
          </p:txBody>
        </p:sp>
        <p:sp>
          <p:nvSpPr>
            <p:cNvPr id="115924" name="Rectangle 55"/>
            <p:cNvSpPr>
              <a:spLocks noChangeArrowheads="1"/>
            </p:cNvSpPr>
            <p:nvPr/>
          </p:nvSpPr>
          <p:spPr bwMode="auto">
            <a:xfrm>
              <a:off x="2676" y="2301"/>
              <a:ext cx="5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   Esclavitud</a:t>
              </a:r>
            </a:p>
          </p:txBody>
        </p:sp>
        <p:sp>
          <p:nvSpPr>
            <p:cNvPr id="115925" name="Rectangle 56"/>
            <p:cNvSpPr>
              <a:spLocks noChangeArrowheads="1"/>
            </p:cNvSpPr>
            <p:nvPr/>
          </p:nvSpPr>
          <p:spPr bwMode="auto">
            <a:xfrm>
              <a:off x="2847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115926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27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28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29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30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31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32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33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34" name="Rectangle 65"/>
            <p:cNvSpPr>
              <a:spLocks noChangeArrowheads="1"/>
            </p:cNvSpPr>
            <p:nvPr/>
          </p:nvSpPr>
          <p:spPr bwMode="auto">
            <a:xfrm>
              <a:off x="2723" y="2704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115935" name="Rectangle 66"/>
            <p:cNvSpPr>
              <a:spLocks noChangeArrowheads="1"/>
            </p:cNvSpPr>
            <p:nvPr/>
          </p:nvSpPr>
          <p:spPr bwMode="auto">
            <a:xfrm>
              <a:off x="2823" y="2934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Sinaí</a:t>
              </a:r>
            </a:p>
          </p:txBody>
        </p:sp>
        <p:sp>
          <p:nvSpPr>
            <p:cNvPr id="115936" name="Rectangle 67"/>
            <p:cNvSpPr>
              <a:spLocks noChangeArrowheads="1"/>
            </p:cNvSpPr>
            <p:nvPr/>
          </p:nvSpPr>
          <p:spPr bwMode="auto">
            <a:xfrm>
              <a:off x="2763" y="3050"/>
              <a:ext cx="40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M - C - C</a:t>
              </a:r>
            </a:p>
          </p:txBody>
        </p:sp>
        <p:sp>
          <p:nvSpPr>
            <p:cNvPr id="115937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Cades-Barnea</a:t>
              </a:r>
            </a:p>
          </p:txBody>
        </p:sp>
        <p:sp>
          <p:nvSpPr>
            <p:cNvPr id="115938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15939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5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5 sermones</a:t>
              </a:r>
            </a:p>
          </p:txBody>
        </p:sp>
        <p:sp>
          <p:nvSpPr>
            <p:cNvPr id="115940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41" name="Rectangle 72"/>
            <p:cNvSpPr>
              <a:spLocks noChangeArrowheads="1"/>
            </p:cNvSpPr>
            <p:nvPr/>
          </p:nvSpPr>
          <p:spPr bwMode="auto">
            <a:xfrm>
              <a:off x="2800" y="2826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  <p:sp>
          <p:nvSpPr>
            <p:cNvPr id="115942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43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44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945" name="Rectangle 76"/>
            <p:cNvSpPr>
              <a:spLocks noChangeArrowheads="1"/>
            </p:cNvSpPr>
            <p:nvPr/>
          </p:nvSpPr>
          <p:spPr bwMode="auto">
            <a:xfrm>
              <a:off x="2760" y="3571"/>
              <a:ext cx="322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Josué</a:t>
              </a:r>
            </a:p>
          </p:txBody>
        </p:sp>
        <p:sp>
          <p:nvSpPr>
            <p:cNvPr id="115946" name="Rectangle 77"/>
            <p:cNvSpPr>
              <a:spLocks noChangeArrowheads="1"/>
            </p:cNvSpPr>
            <p:nvPr/>
          </p:nvSpPr>
          <p:spPr bwMode="auto">
            <a:xfrm>
              <a:off x="2747" y="3686"/>
              <a:ext cx="4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Jericó/Hai</a:t>
              </a:r>
            </a:p>
          </p:txBody>
        </p:sp>
        <p:sp>
          <p:nvSpPr>
            <p:cNvPr id="115947" name="Rectangle 78"/>
            <p:cNvSpPr>
              <a:spLocks noChangeArrowheads="1"/>
            </p:cNvSpPr>
            <p:nvPr/>
          </p:nvSpPr>
          <p:spPr bwMode="auto">
            <a:xfrm>
              <a:off x="2638" y="3812"/>
              <a:ext cx="6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Territorio dividido</a:t>
              </a:r>
            </a:p>
          </p:txBody>
        </p:sp>
      </p:grpSp>
      <p:sp>
        <p:nvSpPr>
          <p:cNvPr id="115715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7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0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2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6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7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8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9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0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1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2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3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4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5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6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7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8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39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0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1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2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3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4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5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6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7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8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49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0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1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2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3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4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5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6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7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8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9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5760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61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2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63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15764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5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6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7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8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9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6891" name="Rectangle 139"/>
          <p:cNvSpPr>
            <a:spLocks noChangeArrowheads="1"/>
          </p:cNvSpPr>
          <p:nvPr/>
        </p:nvSpPr>
        <p:spPr bwMode="auto">
          <a:xfrm>
            <a:off x="4900613" y="19685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(2000 a.C.)</a:t>
            </a:r>
          </a:p>
        </p:txBody>
      </p:sp>
      <p:sp>
        <p:nvSpPr>
          <p:cNvPr id="586892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586894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86897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EA1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15774" name="Rectangle 14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 rot="16200000">
            <a:off x="4951413" y="2519362"/>
            <a:ext cx="2427288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3 </a:t>
            </a:r>
            <a:r>
              <a:rPr lang="en-US" sz="2800" dirty="0" err="1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Sociedades</a:t>
            </a:r>
            <a:endParaRPr lang="en-US" sz="2800" dirty="0">
              <a:solidFill>
                <a:srgbClr val="EEFF4B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115776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77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902" name="Text Box 150"/>
          <p:cNvSpPr txBox="1">
            <a:spLocks noChangeArrowheads="1"/>
          </p:cNvSpPr>
          <p:nvPr/>
        </p:nvSpPr>
        <p:spPr bwMode="auto">
          <a:xfrm rot="16214336">
            <a:off x="5988051" y="4411662"/>
            <a:ext cx="3540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S</a:t>
            </a:r>
          </a:p>
        </p:txBody>
      </p:sp>
      <p:sp>
        <p:nvSpPr>
          <p:cNvPr id="586903" name="Text Box 151"/>
          <p:cNvSpPr txBox="1">
            <a:spLocks noChangeArrowheads="1"/>
          </p:cNvSpPr>
          <p:nvPr/>
        </p:nvSpPr>
        <p:spPr bwMode="auto">
          <a:xfrm rot="16200000">
            <a:off x="5980113" y="5424488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115780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905" name="Text Box 153"/>
          <p:cNvSpPr txBox="1">
            <a:spLocks noChangeArrowheads="1"/>
          </p:cNvSpPr>
          <p:nvPr/>
        </p:nvSpPr>
        <p:spPr bwMode="auto">
          <a:xfrm rot="16211464">
            <a:off x="2717800" y="3870325"/>
            <a:ext cx="1966913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4 Personas</a:t>
            </a:r>
          </a:p>
        </p:txBody>
      </p:sp>
      <p:sp>
        <p:nvSpPr>
          <p:cNvPr id="115782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83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6908" name="Text Box 156"/>
          <p:cNvSpPr txBox="1">
            <a:spLocks noChangeArrowheads="1"/>
          </p:cNvSpPr>
          <p:nvPr/>
        </p:nvSpPr>
        <p:spPr bwMode="auto">
          <a:xfrm rot="16200000">
            <a:off x="3503613" y="1027113"/>
            <a:ext cx="3413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115785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86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87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88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89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0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91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92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3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94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5795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15869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0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871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6924" name="Rectangle 172"/>
          <p:cNvSpPr>
            <a:spLocks noChangeArrowheads="1"/>
          </p:cNvSpPr>
          <p:nvPr/>
        </p:nvSpPr>
        <p:spPr bwMode="auto">
          <a:xfrm>
            <a:off x="4913313" y="42037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(1500 a.C.)</a:t>
            </a:r>
          </a:p>
        </p:txBody>
      </p:sp>
      <p:sp>
        <p:nvSpPr>
          <p:cNvPr id="586925" name="Rectangle 173"/>
          <p:cNvSpPr>
            <a:spLocks noChangeArrowheads="1"/>
          </p:cNvSpPr>
          <p:nvPr/>
        </p:nvSpPr>
        <p:spPr bwMode="auto">
          <a:xfrm>
            <a:off x="7269163" y="4330700"/>
            <a:ext cx="7064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(500 a.C.)</a:t>
            </a:r>
          </a:p>
        </p:txBody>
      </p:sp>
      <p:sp>
        <p:nvSpPr>
          <p:cNvPr id="586926" name="Rectangle 174"/>
          <p:cNvSpPr>
            <a:spLocks noChangeArrowheads="1"/>
          </p:cNvSpPr>
          <p:nvPr/>
        </p:nvSpPr>
        <p:spPr bwMode="auto">
          <a:xfrm>
            <a:off x="7262813" y="1219200"/>
            <a:ext cx="7699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(1000 a.C.)</a:t>
            </a:r>
          </a:p>
        </p:txBody>
      </p:sp>
      <p:sp>
        <p:nvSpPr>
          <p:cNvPr id="115799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0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1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2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3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4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5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6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7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8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9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0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1" name="Rectangle 187"/>
          <p:cNvSpPr>
            <a:spLocks noChangeArrowheads="1"/>
          </p:cNvSpPr>
          <p:nvPr/>
        </p:nvSpPr>
        <p:spPr bwMode="auto">
          <a:xfrm>
            <a:off x="6589713" y="3257550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Cautividad</a:t>
            </a:r>
          </a:p>
        </p:txBody>
      </p:sp>
      <p:sp>
        <p:nvSpPr>
          <p:cNvPr id="115812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3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4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5" name="Rectangle 191"/>
          <p:cNvSpPr>
            <a:spLocks noChangeArrowheads="1"/>
          </p:cNvSpPr>
          <p:nvPr/>
        </p:nvSpPr>
        <p:spPr bwMode="auto">
          <a:xfrm>
            <a:off x="6665913" y="4427538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Silencio</a:t>
            </a:r>
          </a:p>
        </p:txBody>
      </p:sp>
      <p:sp>
        <p:nvSpPr>
          <p:cNvPr id="115816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7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8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19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0" name="Rectangle 196"/>
          <p:cNvSpPr>
            <a:spLocks noChangeArrowheads="1"/>
          </p:cNvSpPr>
          <p:nvPr/>
        </p:nvSpPr>
        <p:spPr bwMode="auto">
          <a:xfrm>
            <a:off x="6643688" y="5102225"/>
            <a:ext cx="6127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Jesús</a:t>
            </a:r>
          </a:p>
        </p:txBody>
      </p:sp>
      <p:sp>
        <p:nvSpPr>
          <p:cNvPr id="115821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2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3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4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5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6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7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28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29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30" name="Rectangle 206"/>
          <p:cNvSpPr>
            <a:spLocks noChangeArrowheads="1"/>
          </p:cNvSpPr>
          <p:nvPr/>
        </p:nvSpPr>
        <p:spPr bwMode="auto">
          <a:xfrm>
            <a:off x="6626225" y="573088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Anarquía</a:t>
            </a:r>
          </a:p>
        </p:txBody>
      </p:sp>
      <p:sp>
        <p:nvSpPr>
          <p:cNvPr id="115831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32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33" name="Rectangle 209"/>
          <p:cNvSpPr>
            <a:spLocks noChangeArrowheads="1"/>
          </p:cNvSpPr>
          <p:nvPr/>
        </p:nvSpPr>
        <p:spPr bwMode="auto">
          <a:xfrm>
            <a:off x="6669088" y="1289050"/>
            <a:ext cx="6064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Realeza</a:t>
            </a:r>
          </a:p>
        </p:txBody>
      </p:sp>
      <p:sp>
        <p:nvSpPr>
          <p:cNvPr id="115834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35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4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586965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115838" name="Text Box 2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6968" name="Text Box 216"/>
          <p:cNvSpPr txBox="1">
            <a:spLocks noChangeArrowheads="1"/>
          </p:cNvSpPr>
          <p:nvPr/>
        </p:nvSpPr>
        <p:spPr bwMode="auto">
          <a:xfrm>
            <a:off x="1773238" y="47625"/>
            <a:ext cx="2247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Gn 1 - Jos 24</a:t>
            </a:r>
          </a:p>
        </p:txBody>
      </p:sp>
      <p:sp>
        <p:nvSpPr>
          <p:cNvPr id="115840" name="Freeform 21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841" name="Rectangle 21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42" name="Freeform 21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843" name="AutoShape 22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4" name="Rectangle 22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5" name="Rectangle 22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46" name="AutoShape 22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47" name="Line 22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48" name="Line 22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49" name="Rectangle 227"/>
          <p:cNvSpPr>
            <a:spLocks noChangeArrowheads="1"/>
          </p:cNvSpPr>
          <p:nvPr/>
        </p:nvSpPr>
        <p:spPr bwMode="auto">
          <a:xfrm>
            <a:off x="8118475" y="3644900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15850" name="Text Box 2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86987" name="Rectangle 235"/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115852" name="Text Box 290"/>
          <p:cNvSpPr txBox="1">
            <a:spLocks noChangeArrowheads="1"/>
          </p:cNvSpPr>
          <p:nvPr/>
        </p:nvSpPr>
        <p:spPr bwMode="auto">
          <a:xfrm>
            <a:off x="8658225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5853" name="Text Box 296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  <p:sp>
        <p:nvSpPr>
          <p:cNvPr id="115854" name="Rectangle 297"/>
          <p:cNvSpPr>
            <a:spLocks noChangeArrowheads="1"/>
          </p:cNvSpPr>
          <p:nvPr/>
        </p:nvSpPr>
        <p:spPr bwMode="auto">
          <a:xfrm>
            <a:off x="7980363" y="3846513"/>
            <a:ext cx="107473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700">
                <a:solidFill>
                  <a:srgbClr val="000000"/>
                </a:solidFill>
                <a:latin typeface="Helvetica" charset="0"/>
              </a:rPr>
              <a:t>División del territorio</a:t>
            </a:r>
          </a:p>
        </p:txBody>
      </p:sp>
      <p:sp>
        <p:nvSpPr>
          <p:cNvPr id="115855" name="Rectangle 299"/>
          <p:cNvSpPr>
            <a:spLocks noChangeArrowheads="1"/>
          </p:cNvSpPr>
          <p:nvPr/>
        </p:nvSpPr>
        <p:spPr bwMode="auto">
          <a:xfrm>
            <a:off x="8153400" y="3462338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grpSp>
        <p:nvGrpSpPr>
          <p:cNvPr id="115856" name="Group 265"/>
          <p:cNvGrpSpPr>
            <a:grpSpLocks/>
          </p:cNvGrpSpPr>
          <p:nvPr/>
        </p:nvGrpSpPr>
        <p:grpSpPr bwMode="auto">
          <a:xfrm>
            <a:off x="5016500" y="2393950"/>
            <a:ext cx="717550" cy="609600"/>
            <a:chOff x="5016500" y="2393950"/>
            <a:chExt cx="717550" cy="609600"/>
          </a:xfrm>
        </p:grpSpPr>
        <p:grpSp>
          <p:nvGrpSpPr>
            <p:cNvPr id="115864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15866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867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271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5865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FF0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5857" name="Group 271"/>
          <p:cNvGrpSpPr>
            <a:grpSpLocks/>
          </p:cNvGrpSpPr>
          <p:nvPr/>
        </p:nvGrpSpPr>
        <p:grpSpPr bwMode="auto">
          <a:xfrm>
            <a:off x="5041900" y="5349875"/>
            <a:ext cx="706438" cy="609600"/>
            <a:chOff x="5041900" y="5264150"/>
            <a:chExt cx="706438" cy="609600"/>
          </a:xfrm>
        </p:grpSpPr>
        <p:grpSp>
          <p:nvGrpSpPr>
            <p:cNvPr id="115859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11586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86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277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5860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FF0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6981" name="AutoShape 229"/>
          <p:cNvSpPr>
            <a:spLocks noChangeArrowheads="1"/>
          </p:cNvSpPr>
          <p:nvPr/>
        </p:nvSpPr>
        <p:spPr bwMode="auto">
          <a:xfrm rot="19569238">
            <a:off x="4938713" y="4802188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698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3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©2008 TBBMI</a:t>
            </a:r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7559675" y="652621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9.6.03c.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Básicamente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Descárgalo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gratis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82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1"/>
          <p:cNvSpPr>
            <a:spLocks noChangeArrowheads="1"/>
          </p:cNvSpPr>
          <p:nvPr/>
        </p:nvSpPr>
        <p:spPr bwMode="auto">
          <a:xfrm>
            <a:off x="0" y="0"/>
            <a:ext cx="1831975" cy="1831975"/>
          </a:xfrm>
          <a:prstGeom prst="rect">
            <a:avLst/>
          </a:prstGeom>
          <a:solidFill>
            <a:srgbClr val="75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RE</a:t>
            </a:r>
          </a:p>
        </p:txBody>
      </p:sp>
      <p:sp>
        <p:nvSpPr>
          <p:cNvPr id="25610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GP</a:t>
            </a:r>
          </a:p>
        </p:txBody>
      </p:sp>
      <p:sp>
        <p:nvSpPr>
          <p:cNvPr id="25612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MG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MR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</a:t>
            </a:r>
          </a:p>
        </p:txBody>
      </p:sp>
      <p:sp>
        <p:nvSpPr>
          <p:cNvPr id="25618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MMu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U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B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H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N(A)</a:t>
            </a:r>
          </a:p>
        </p:txBody>
      </p:sp>
      <p:sp>
        <p:nvSpPr>
          <p:cNvPr id="2562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</a:t>
            </a:r>
          </a:p>
        </p:txBody>
      </p:sp>
      <p:sp>
        <p:nvSpPr>
          <p:cNvPr id="2563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5632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3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074988" y="4451350"/>
            <a:ext cx="604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CB</a:t>
            </a:r>
          </a:p>
        </p:txBody>
      </p:sp>
      <p:sp>
        <p:nvSpPr>
          <p:cNvPr id="25635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E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folHlink"/>
                </a:solidFill>
                <a:latin typeface="Times" pitchFamily="1" charset="0"/>
                <a:ea typeface="+mn-ea"/>
                <a:cs typeface="+mn-cs"/>
              </a:rPr>
              <a:t>MN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5640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E7E3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027363" y="5164138"/>
            <a:ext cx="942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EEFF4B"/>
                </a:solidFill>
                <a:latin typeface="Times" pitchFamily="1" charset="0"/>
                <a:ea typeface="+mn-ea"/>
                <a:cs typeface="+mn-cs"/>
              </a:rPr>
              <a:t>MS</a:t>
            </a:r>
          </a:p>
        </p:txBody>
      </p:sp>
      <p:grpSp>
        <p:nvGrpSpPr>
          <p:cNvPr id="2" name="Group 113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2403" y="2613"/>
            <a:chExt cx="2712" cy="864"/>
          </a:xfrm>
        </p:grpSpPr>
        <p:grpSp>
          <p:nvGrpSpPr>
            <p:cNvPr id="25676" name="Group 56"/>
            <p:cNvGrpSpPr>
              <a:grpSpLocks/>
            </p:cNvGrpSpPr>
            <p:nvPr/>
          </p:nvGrpSpPr>
          <p:grpSpPr bwMode="auto">
            <a:xfrm>
              <a:off x="2403" y="2613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pital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2800">
                  <a:solidFill>
                    <a:srgbClr val="EEFF4B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2905" y="2747"/>
              <a:ext cx="1724" cy="6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3200">
                  <a:solidFill>
                    <a:srgbClr val="EEFF4B"/>
                  </a:solidFill>
                  <a:latin typeface="Comic Sans MS" charset="0"/>
                </a:rPr>
                <a:t>El Mar Rojo: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ja-JP" altLang="en-US" sz="3200">
                  <a:solidFill>
                    <a:srgbClr val="EEFF4B"/>
                  </a:solidFill>
                  <a:latin typeface="Comic Sans MS" charset="0"/>
                </a:rPr>
                <a:t>“</a:t>
              </a:r>
              <a:r>
                <a:rPr lang="en-US" sz="3200">
                  <a:solidFill>
                    <a:srgbClr val="EEFF4B"/>
                  </a:solidFill>
                  <a:latin typeface="Comic Sans MS" charset="0"/>
                </a:rPr>
                <a:t>YAM SUPH</a:t>
              </a:r>
              <a:r>
                <a:rPr lang="ja-JP" altLang="en-US" sz="3200">
                  <a:solidFill>
                    <a:srgbClr val="EEFF4B"/>
                  </a:solidFill>
                  <a:latin typeface="Comic Sans MS" charset="0"/>
                </a:rPr>
                <a:t>”</a:t>
              </a:r>
              <a:endParaRPr lang="en-US" sz="3200">
                <a:solidFill>
                  <a:srgbClr val="EEFF4B"/>
                </a:solidFill>
                <a:latin typeface="Comic Sans MS" charset="0"/>
              </a:endParaRPr>
            </a:p>
          </p:txBody>
        </p:sp>
      </p:grpSp>
      <p:sp>
        <p:nvSpPr>
          <p:cNvPr id="25650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1766888" y="22225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13:18</a:t>
            </a:r>
            <a:endParaRPr lang="en-US" sz="9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4098307">
            <a:off x="805656" y="2601119"/>
            <a:ext cx="2100263" cy="1444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7407 h 21600"/>
              <a:gd name="T14" fmla="*/ 19772 w 21600"/>
              <a:gd name="T15" fmla="*/ 141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5653" name="Text Box 10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5655" name="Text Box 10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25656" name="Text Box 10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2</a:t>
            </a:r>
            <a:endParaRPr lang="en-US" sz="1400">
              <a:latin typeface="Comic Sans MS" charset="0"/>
            </a:endParaRPr>
          </a:p>
        </p:txBody>
      </p:sp>
      <p:sp>
        <p:nvSpPr>
          <p:cNvPr id="271470" name="Rectangle 110"/>
          <p:cNvSpPr>
            <a:spLocks noChangeArrowheads="1"/>
          </p:cNvSpPr>
          <p:nvPr/>
        </p:nvSpPr>
        <p:spPr bwMode="auto">
          <a:xfrm>
            <a:off x="0" y="384175"/>
            <a:ext cx="170338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Preparar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el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rial Black" charset="0"/>
              </a:rPr>
              <a:t> escenario</a:t>
            </a:r>
            <a:endParaRPr 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3336925" y="457200"/>
            <a:ext cx="5232400" cy="3429000"/>
            <a:chOff x="2102" y="288"/>
            <a:chExt cx="3296" cy="2160"/>
          </a:xfrm>
        </p:grpSpPr>
        <p:pic>
          <p:nvPicPr>
            <p:cNvPr id="271474" name="Picture 114" descr="Picture 3"/>
            <p:cNvPicPr>
              <a:picLocks noChangeAspect="1" noChangeArrowheads="1"/>
            </p:cNvPicPr>
            <p:nvPr/>
          </p:nvPicPr>
          <p:blipFill>
            <a:blip r:embed="rId3"/>
            <a:srcRect l="14999" t="32864" r="36389" b="13847"/>
            <a:stretch>
              <a:fillRect/>
            </a:stretch>
          </p:blipFill>
          <p:spPr bwMode="auto">
            <a:xfrm>
              <a:off x="2102" y="288"/>
              <a:ext cx="3296" cy="2138"/>
            </a:xfrm>
            <a:prstGeom prst="rect">
              <a:avLst/>
            </a:prstGeom>
            <a:noFill/>
            <a:effectLst>
              <a:outerShdw blurRad="63500" dist="74020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71475" name="Text Box 115"/>
            <p:cNvSpPr txBox="1">
              <a:spLocks noChangeArrowheads="1"/>
            </p:cNvSpPr>
            <p:nvPr/>
          </p:nvSpPr>
          <p:spPr bwMode="auto">
            <a:xfrm>
              <a:off x="2107" y="292"/>
              <a:ext cx="321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3485" dir="307050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>
                  <a:solidFill>
                    <a:schemeClr val="tx1"/>
                  </a:solidFill>
                  <a:latin typeface="Comic Sans MS" pitchFamily="1" charset="0"/>
                  <a:ea typeface="+mn-ea"/>
                  <a:cs typeface="+mn-cs"/>
                </a:rPr>
                <a:t>Tránsito por el Canal de Suez en la actualidad</a:t>
              </a:r>
            </a:p>
          </p:txBody>
        </p:sp>
        <p:sp>
          <p:nvSpPr>
            <p:cNvPr id="271476" name="Text Box 116"/>
            <p:cNvSpPr txBox="1">
              <a:spLocks noChangeArrowheads="1"/>
            </p:cNvSpPr>
            <p:nvPr/>
          </p:nvSpPr>
          <p:spPr bwMode="auto">
            <a:xfrm>
              <a:off x="2697" y="2313"/>
              <a:ext cx="2526" cy="1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800">
                  <a:solidFill>
                    <a:schemeClr val="tx1"/>
                  </a:solidFill>
                  <a:latin typeface="Arial" pitchFamily="1" charset="0"/>
                  <a:ea typeface="+mn-ea"/>
                  <a:cs typeface="+mn-cs"/>
                </a:rPr>
                <a:t>Navy photo by Photographer's Mate Airman Javier Capella</a:t>
              </a:r>
            </a:p>
          </p:txBody>
        </p:sp>
      </p:grpSp>
      <p:grpSp>
        <p:nvGrpSpPr>
          <p:cNvPr id="25659" name="Group 108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25660" name="Rectangle 8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1" name="Rectangle 87"/>
            <p:cNvSpPr>
              <a:spLocks noChangeArrowheads="1"/>
            </p:cNvSpPr>
            <p:nvPr/>
          </p:nvSpPr>
          <p:spPr bwMode="auto">
            <a:xfrm>
              <a:off x="5116" y="2744"/>
              <a:ext cx="18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25662" name="AutoShape 8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3" name="Rectangle 8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4" name="AutoShape 9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5" name="Line 9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6" name="Line 9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7" name="Line 9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8" name="Line 9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69" name="Line 9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0" name="Rectangle 96"/>
            <p:cNvSpPr>
              <a:spLocks noChangeArrowheads="1"/>
            </p:cNvSpPr>
            <p:nvPr/>
          </p:nvSpPr>
          <p:spPr bwMode="auto">
            <a:xfrm>
              <a:off x="5044" y="2160"/>
              <a:ext cx="35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Moisés</a:t>
              </a:r>
            </a:p>
          </p:txBody>
        </p:sp>
        <p:sp>
          <p:nvSpPr>
            <p:cNvPr id="25671" name="Line 98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2" name="Rectangle 99"/>
            <p:cNvSpPr>
              <a:spLocks noChangeArrowheads="1"/>
            </p:cNvSpPr>
            <p:nvPr/>
          </p:nvSpPr>
          <p:spPr bwMode="auto">
            <a:xfrm>
              <a:off x="5115" y="2312"/>
              <a:ext cx="3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Éxodo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401" grpId="0" animBg="1"/>
      <p:bldP spid="271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021013" y="866775"/>
            <a:ext cx="1493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3975100" y="1584325"/>
            <a:ext cx="11493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Éxodo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4019550" y="2047875"/>
            <a:ext cx="9525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Sinaí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773613" y="963613"/>
            <a:ext cx="14192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27665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19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7667" name="Rectangle 4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49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7669" name="AutoShape 5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Rectangle 5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AutoShape 5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Line 5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5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Line 5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Line 5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Line 5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Rectangle 58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27678" name="Rectangle 59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27679" name="Line 6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Rectangle 61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27681" name="Text Box 6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0178" name="Rectangle 66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27683" name="Text Box 6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>
            <a:off x="3433763" y="1992313"/>
            <a:ext cx="2138362" cy="698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27685" name="Text Box 85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1</a:t>
            </a:r>
            <a:endParaRPr lang="en-US" sz="1400">
              <a:latin typeface="Comic Sans MS" charset="0"/>
            </a:endParaRP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2095500" y="2819400"/>
            <a:ext cx="2667000" cy="3509963"/>
            <a:chOff x="1320" y="1776"/>
            <a:chExt cx="1680" cy="2211"/>
          </a:xfrm>
        </p:grpSpPr>
        <p:pic>
          <p:nvPicPr>
            <p:cNvPr id="90159" name="Picture 47"/>
            <p:cNvPicPr>
              <a:picLocks noChangeAspect="1" noChangeArrowheads="1"/>
            </p:cNvPicPr>
            <p:nvPr/>
          </p:nvPicPr>
          <p:blipFill>
            <a:blip r:embed="rId3"/>
            <a:srcRect l="20313" t="39844" r="56836" b="20052"/>
            <a:stretch>
              <a:fillRect/>
            </a:stretch>
          </p:blipFill>
          <p:spPr bwMode="auto">
            <a:xfrm>
              <a:off x="1320" y="1776"/>
              <a:ext cx="1680" cy="2211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688" name="Rectangle 91"/>
            <p:cNvSpPr>
              <a:spLocks noChangeArrowheads="1"/>
            </p:cNvSpPr>
            <p:nvPr/>
          </p:nvSpPr>
          <p:spPr bwMode="auto">
            <a:xfrm>
              <a:off x="2407" y="1918"/>
              <a:ext cx="312" cy="262"/>
            </a:xfrm>
            <a:prstGeom prst="rect">
              <a:avLst/>
            </a:prstGeom>
            <a:solidFill>
              <a:srgbClr val="0822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8" name="Text Box 86"/>
            <p:cNvSpPr txBox="1">
              <a:spLocks noChangeArrowheads="1"/>
            </p:cNvSpPr>
            <p:nvPr/>
          </p:nvSpPr>
          <p:spPr bwMode="auto">
            <a:xfrm>
              <a:off x="2360" y="1954"/>
              <a:ext cx="39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0399" dir="405002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folHlink"/>
                  </a:solidFill>
                  <a:latin typeface="Baskerville SemiBold" charset="0"/>
                </a:rPr>
                <a:t>MG</a:t>
              </a:r>
            </a:p>
          </p:txBody>
        </p:sp>
        <p:sp>
          <p:nvSpPr>
            <p:cNvPr id="90205" name="Text Box 93"/>
            <p:cNvSpPr txBox="1">
              <a:spLocks noChangeArrowheads="1"/>
            </p:cNvSpPr>
            <p:nvPr/>
          </p:nvSpPr>
          <p:spPr bwMode="auto">
            <a:xfrm>
              <a:off x="1456" y="3237"/>
              <a:ext cx="39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8746" dir="3979925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folHlink"/>
                  </a:solidFill>
                  <a:latin typeface="Baskerville SemiBold" charset="0"/>
                </a:rPr>
                <a:t>MR</a:t>
              </a:r>
            </a:p>
          </p:txBody>
        </p:sp>
        <p:sp>
          <p:nvSpPr>
            <p:cNvPr id="27691" name="Freeform 95"/>
            <p:cNvSpPr>
              <a:spLocks/>
            </p:cNvSpPr>
            <p:nvPr/>
          </p:nvSpPr>
          <p:spPr bwMode="auto">
            <a:xfrm>
              <a:off x="1937" y="3782"/>
              <a:ext cx="175" cy="116"/>
            </a:xfrm>
            <a:custGeom>
              <a:avLst/>
              <a:gdLst>
                <a:gd name="T0" fmla="*/ 12 w 175"/>
                <a:gd name="T1" fmla="*/ 15 h 116"/>
                <a:gd name="T2" fmla="*/ 50 w 175"/>
                <a:gd name="T3" fmla="*/ 2 h 116"/>
                <a:gd name="T4" fmla="*/ 154 w 175"/>
                <a:gd name="T5" fmla="*/ 23 h 116"/>
                <a:gd name="T6" fmla="*/ 170 w 175"/>
                <a:gd name="T7" fmla="*/ 42 h 116"/>
                <a:gd name="T8" fmla="*/ 175 w 175"/>
                <a:gd name="T9" fmla="*/ 66 h 116"/>
                <a:gd name="T10" fmla="*/ 140 w 175"/>
                <a:gd name="T11" fmla="*/ 103 h 116"/>
                <a:gd name="T12" fmla="*/ 119 w 175"/>
                <a:gd name="T13" fmla="*/ 106 h 116"/>
                <a:gd name="T14" fmla="*/ 76 w 175"/>
                <a:gd name="T15" fmla="*/ 90 h 116"/>
                <a:gd name="T16" fmla="*/ 50 w 175"/>
                <a:gd name="T17" fmla="*/ 74 h 116"/>
                <a:gd name="T18" fmla="*/ 31 w 175"/>
                <a:gd name="T19" fmla="*/ 69 h 116"/>
                <a:gd name="T20" fmla="*/ 28 w 175"/>
                <a:gd name="T21" fmla="*/ 61 h 116"/>
                <a:gd name="T22" fmla="*/ 12 w 175"/>
                <a:gd name="T23" fmla="*/ 55 h 116"/>
                <a:gd name="T24" fmla="*/ 2 w 175"/>
                <a:gd name="T25" fmla="*/ 29 h 116"/>
                <a:gd name="T26" fmla="*/ 12 w 175"/>
                <a:gd name="T27" fmla="*/ 15 h 1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5"/>
                <a:gd name="T43" fmla="*/ 0 h 116"/>
                <a:gd name="T44" fmla="*/ 175 w 175"/>
                <a:gd name="T45" fmla="*/ 116 h 1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5" h="116">
                  <a:moveTo>
                    <a:pt x="12" y="15"/>
                  </a:moveTo>
                  <a:cubicBezTo>
                    <a:pt x="26" y="11"/>
                    <a:pt x="32" y="5"/>
                    <a:pt x="50" y="2"/>
                  </a:cubicBezTo>
                  <a:cubicBezTo>
                    <a:pt x="79" y="3"/>
                    <a:pt x="127" y="0"/>
                    <a:pt x="154" y="23"/>
                  </a:cubicBezTo>
                  <a:cubicBezTo>
                    <a:pt x="160" y="28"/>
                    <a:pt x="163" y="36"/>
                    <a:pt x="170" y="42"/>
                  </a:cubicBezTo>
                  <a:cubicBezTo>
                    <a:pt x="165" y="53"/>
                    <a:pt x="171" y="55"/>
                    <a:pt x="175" y="66"/>
                  </a:cubicBezTo>
                  <a:cubicBezTo>
                    <a:pt x="170" y="93"/>
                    <a:pt x="162" y="92"/>
                    <a:pt x="140" y="103"/>
                  </a:cubicBezTo>
                  <a:cubicBezTo>
                    <a:pt x="136" y="116"/>
                    <a:pt x="129" y="109"/>
                    <a:pt x="119" y="106"/>
                  </a:cubicBezTo>
                  <a:cubicBezTo>
                    <a:pt x="109" y="91"/>
                    <a:pt x="92" y="93"/>
                    <a:pt x="76" y="90"/>
                  </a:cubicBezTo>
                  <a:cubicBezTo>
                    <a:pt x="59" y="79"/>
                    <a:pt x="73" y="79"/>
                    <a:pt x="50" y="74"/>
                  </a:cubicBezTo>
                  <a:cubicBezTo>
                    <a:pt x="43" y="72"/>
                    <a:pt x="31" y="69"/>
                    <a:pt x="31" y="69"/>
                  </a:cubicBezTo>
                  <a:cubicBezTo>
                    <a:pt x="30" y="66"/>
                    <a:pt x="30" y="62"/>
                    <a:pt x="28" y="61"/>
                  </a:cubicBezTo>
                  <a:cubicBezTo>
                    <a:pt x="23" y="57"/>
                    <a:pt x="12" y="55"/>
                    <a:pt x="12" y="55"/>
                  </a:cubicBezTo>
                  <a:cubicBezTo>
                    <a:pt x="6" y="46"/>
                    <a:pt x="4" y="39"/>
                    <a:pt x="2" y="29"/>
                  </a:cubicBezTo>
                  <a:cubicBezTo>
                    <a:pt x="4" y="15"/>
                    <a:pt x="0" y="19"/>
                    <a:pt x="12" y="15"/>
                  </a:cubicBezTo>
                  <a:close/>
                </a:path>
              </a:pathLst>
            </a:custGeom>
            <a:solidFill>
              <a:srgbClr val="0014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2" name="Freeform 96"/>
            <p:cNvSpPr>
              <a:spLocks/>
            </p:cNvSpPr>
            <p:nvPr/>
          </p:nvSpPr>
          <p:spPr bwMode="auto">
            <a:xfrm>
              <a:off x="1832" y="3818"/>
              <a:ext cx="242" cy="163"/>
            </a:xfrm>
            <a:custGeom>
              <a:avLst/>
              <a:gdLst>
                <a:gd name="T0" fmla="*/ 0 w 242"/>
                <a:gd name="T1" fmla="*/ 35 h 163"/>
                <a:gd name="T2" fmla="*/ 29 w 242"/>
                <a:gd name="T3" fmla="*/ 97 h 163"/>
                <a:gd name="T4" fmla="*/ 35 w 242"/>
                <a:gd name="T5" fmla="*/ 123 h 163"/>
                <a:gd name="T6" fmla="*/ 59 w 242"/>
                <a:gd name="T7" fmla="*/ 131 h 163"/>
                <a:gd name="T8" fmla="*/ 101 w 242"/>
                <a:gd name="T9" fmla="*/ 147 h 163"/>
                <a:gd name="T10" fmla="*/ 163 w 242"/>
                <a:gd name="T11" fmla="*/ 155 h 163"/>
                <a:gd name="T12" fmla="*/ 219 w 242"/>
                <a:gd name="T13" fmla="*/ 139 h 163"/>
                <a:gd name="T14" fmla="*/ 200 w 242"/>
                <a:gd name="T15" fmla="*/ 113 h 163"/>
                <a:gd name="T16" fmla="*/ 165 w 242"/>
                <a:gd name="T17" fmla="*/ 91 h 163"/>
                <a:gd name="T18" fmla="*/ 141 w 242"/>
                <a:gd name="T19" fmla="*/ 83 h 163"/>
                <a:gd name="T20" fmla="*/ 112 w 242"/>
                <a:gd name="T21" fmla="*/ 62 h 163"/>
                <a:gd name="T22" fmla="*/ 77 w 242"/>
                <a:gd name="T23" fmla="*/ 38 h 163"/>
                <a:gd name="T24" fmla="*/ 56 w 242"/>
                <a:gd name="T25" fmla="*/ 19 h 163"/>
                <a:gd name="T26" fmla="*/ 13 w 242"/>
                <a:gd name="T27" fmla="*/ 17 h 163"/>
                <a:gd name="T28" fmla="*/ 0 w 242"/>
                <a:gd name="T29" fmla="*/ 35 h 16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2"/>
                <a:gd name="T46" fmla="*/ 0 h 163"/>
                <a:gd name="T47" fmla="*/ 242 w 242"/>
                <a:gd name="T48" fmla="*/ 163 h 16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2" h="163">
                  <a:moveTo>
                    <a:pt x="0" y="35"/>
                  </a:moveTo>
                  <a:cubicBezTo>
                    <a:pt x="7" y="55"/>
                    <a:pt x="24" y="73"/>
                    <a:pt x="29" y="97"/>
                  </a:cubicBezTo>
                  <a:cubicBezTo>
                    <a:pt x="30" y="105"/>
                    <a:pt x="28" y="117"/>
                    <a:pt x="35" y="123"/>
                  </a:cubicBezTo>
                  <a:cubicBezTo>
                    <a:pt x="38" y="126"/>
                    <a:pt x="52" y="129"/>
                    <a:pt x="59" y="131"/>
                  </a:cubicBezTo>
                  <a:cubicBezTo>
                    <a:pt x="70" y="145"/>
                    <a:pt x="82" y="145"/>
                    <a:pt x="101" y="147"/>
                  </a:cubicBezTo>
                  <a:cubicBezTo>
                    <a:pt x="120" y="154"/>
                    <a:pt x="142" y="153"/>
                    <a:pt x="163" y="155"/>
                  </a:cubicBezTo>
                  <a:cubicBezTo>
                    <a:pt x="242" y="151"/>
                    <a:pt x="194" y="163"/>
                    <a:pt x="219" y="139"/>
                  </a:cubicBezTo>
                  <a:cubicBezTo>
                    <a:pt x="214" y="128"/>
                    <a:pt x="211" y="115"/>
                    <a:pt x="200" y="113"/>
                  </a:cubicBezTo>
                  <a:cubicBezTo>
                    <a:pt x="191" y="102"/>
                    <a:pt x="178" y="95"/>
                    <a:pt x="165" y="91"/>
                  </a:cubicBezTo>
                  <a:cubicBezTo>
                    <a:pt x="156" y="88"/>
                    <a:pt x="141" y="83"/>
                    <a:pt x="141" y="83"/>
                  </a:cubicBezTo>
                  <a:cubicBezTo>
                    <a:pt x="133" y="70"/>
                    <a:pt x="123" y="69"/>
                    <a:pt x="112" y="62"/>
                  </a:cubicBezTo>
                  <a:cubicBezTo>
                    <a:pt x="104" y="49"/>
                    <a:pt x="89" y="45"/>
                    <a:pt x="77" y="38"/>
                  </a:cubicBezTo>
                  <a:cubicBezTo>
                    <a:pt x="71" y="28"/>
                    <a:pt x="64" y="25"/>
                    <a:pt x="56" y="19"/>
                  </a:cubicBezTo>
                  <a:cubicBezTo>
                    <a:pt x="48" y="0"/>
                    <a:pt x="28" y="11"/>
                    <a:pt x="13" y="17"/>
                  </a:cubicBezTo>
                  <a:cubicBezTo>
                    <a:pt x="2" y="34"/>
                    <a:pt x="8" y="29"/>
                    <a:pt x="0" y="35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Rectangle 99"/>
            <p:cNvSpPr>
              <a:spLocks noChangeArrowheads="1"/>
            </p:cNvSpPr>
            <p:nvPr/>
          </p:nvSpPr>
          <p:spPr bwMode="auto">
            <a:xfrm>
              <a:off x="2179" y="3104"/>
              <a:ext cx="338" cy="229"/>
            </a:xfrm>
            <a:prstGeom prst="rect">
              <a:avLst/>
            </a:prstGeom>
            <a:solidFill>
              <a:srgbClr val="051C87"/>
            </a:solidFill>
            <a:ln w="12700">
              <a:solidFill>
                <a:srgbClr val="021C8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6" name="Text Box 94"/>
            <p:cNvSpPr txBox="1">
              <a:spLocks noChangeArrowheads="1"/>
            </p:cNvSpPr>
            <p:nvPr/>
          </p:nvSpPr>
          <p:spPr bwMode="auto">
            <a:xfrm>
              <a:off x="2142" y="3091"/>
              <a:ext cx="33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7263" dir="3778965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folHlink"/>
                  </a:solidFill>
                  <a:latin typeface="Baskerville SemiBold" charset="0"/>
                </a:rPr>
                <a:t>CB</a:t>
              </a:r>
            </a:p>
          </p:txBody>
        </p:sp>
        <p:sp>
          <p:nvSpPr>
            <p:cNvPr id="27695" name="Freeform 100"/>
            <p:cNvSpPr>
              <a:spLocks/>
            </p:cNvSpPr>
            <p:nvPr/>
          </p:nvSpPr>
          <p:spPr bwMode="auto">
            <a:xfrm>
              <a:off x="1909" y="2625"/>
              <a:ext cx="299" cy="236"/>
            </a:xfrm>
            <a:custGeom>
              <a:avLst/>
              <a:gdLst>
                <a:gd name="T0" fmla="*/ 254 w 299"/>
                <a:gd name="T1" fmla="*/ 2 h 236"/>
                <a:gd name="T2" fmla="*/ 163 w 299"/>
                <a:gd name="T3" fmla="*/ 18 h 236"/>
                <a:gd name="T4" fmla="*/ 88 w 299"/>
                <a:gd name="T5" fmla="*/ 36 h 236"/>
                <a:gd name="T6" fmla="*/ 56 w 299"/>
                <a:gd name="T7" fmla="*/ 119 h 236"/>
                <a:gd name="T8" fmla="*/ 40 w 299"/>
                <a:gd name="T9" fmla="*/ 138 h 236"/>
                <a:gd name="T10" fmla="*/ 27 w 299"/>
                <a:gd name="T11" fmla="*/ 162 h 236"/>
                <a:gd name="T12" fmla="*/ 8 w 299"/>
                <a:gd name="T13" fmla="*/ 178 h 236"/>
                <a:gd name="T14" fmla="*/ 3 w 299"/>
                <a:gd name="T15" fmla="*/ 194 h 236"/>
                <a:gd name="T16" fmla="*/ 27 w 299"/>
                <a:gd name="T17" fmla="*/ 164 h 236"/>
                <a:gd name="T18" fmla="*/ 54 w 299"/>
                <a:gd name="T19" fmla="*/ 122 h 236"/>
                <a:gd name="T20" fmla="*/ 40 w 299"/>
                <a:gd name="T21" fmla="*/ 143 h 236"/>
                <a:gd name="T22" fmla="*/ 24 w 299"/>
                <a:gd name="T23" fmla="*/ 159 h 236"/>
                <a:gd name="T24" fmla="*/ 0 w 299"/>
                <a:gd name="T25" fmla="*/ 191 h 236"/>
                <a:gd name="T26" fmla="*/ 8 w 299"/>
                <a:gd name="T27" fmla="*/ 207 h 236"/>
                <a:gd name="T28" fmla="*/ 118 w 299"/>
                <a:gd name="T29" fmla="*/ 220 h 236"/>
                <a:gd name="T30" fmla="*/ 150 w 299"/>
                <a:gd name="T31" fmla="*/ 236 h 236"/>
                <a:gd name="T32" fmla="*/ 208 w 299"/>
                <a:gd name="T33" fmla="*/ 226 h 236"/>
                <a:gd name="T34" fmla="*/ 246 w 299"/>
                <a:gd name="T35" fmla="*/ 212 h 236"/>
                <a:gd name="T36" fmla="*/ 251 w 299"/>
                <a:gd name="T37" fmla="*/ 204 h 236"/>
                <a:gd name="T38" fmla="*/ 259 w 299"/>
                <a:gd name="T39" fmla="*/ 199 h 236"/>
                <a:gd name="T40" fmla="*/ 272 w 299"/>
                <a:gd name="T41" fmla="*/ 167 h 236"/>
                <a:gd name="T42" fmla="*/ 275 w 299"/>
                <a:gd name="T43" fmla="*/ 156 h 236"/>
                <a:gd name="T44" fmla="*/ 278 w 299"/>
                <a:gd name="T45" fmla="*/ 148 h 236"/>
                <a:gd name="T46" fmla="*/ 283 w 299"/>
                <a:gd name="T47" fmla="*/ 127 h 236"/>
                <a:gd name="T48" fmla="*/ 278 w 299"/>
                <a:gd name="T49" fmla="*/ 18 h 236"/>
                <a:gd name="T50" fmla="*/ 262 w 299"/>
                <a:gd name="T51" fmla="*/ 10 h 236"/>
                <a:gd name="T52" fmla="*/ 254 w 299"/>
                <a:gd name="T53" fmla="*/ 2 h 2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9"/>
                <a:gd name="T82" fmla="*/ 0 h 236"/>
                <a:gd name="T83" fmla="*/ 299 w 299"/>
                <a:gd name="T84" fmla="*/ 236 h 2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9" h="236">
                  <a:moveTo>
                    <a:pt x="254" y="2"/>
                  </a:moveTo>
                  <a:cubicBezTo>
                    <a:pt x="222" y="5"/>
                    <a:pt x="194" y="15"/>
                    <a:pt x="163" y="18"/>
                  </a:cubicBezTo>
                  <a:cubicBezTo>
                    <a:pt x="136" y="25"/>
                    <a:pt x="111" y="21"/>
                    <a:pt x="88" y="36"/>
                  </a:cubicBezTo>
                  <a:cubicBezTo>
                    <a:pt x="80" y="66"/>
                    <a:pt x="76" y="94"/>
                    <a:pt x="56" y="119"/>
                  </a:cubicBezTo>
                  <a:cubicBezTo>
                    <a:pt x="48" y="128"/>
                    <a:pt x="51" y="133"/>
                    <a:pt x="40" y="138"/>
                  </a:cubicBezTo>
                  <a:cubicBezTo>
                    <a:pt x="37" y="150"/>
                    <a:pt x="37" y="154"/>
                    <a:pt x="27" y="162"/>
                  </a:cubicBezTo>
                  <a:cubicBezTo>
                    <a:pt x="20" y="171"/>
                    <a:pt x="15" y="170"/>
                    <a:pt x="8" y="178"/>
                  </a:cubicBezTo>
                  <a:cubicBezTo>
                    <a:pt x="5" y="186"/>
                    <a:pt x="3" y="198"/>
                    <a:pt x="3" y="194"/>
                  </a:cubicBezTo>
                  <a:cubicBezTo>
                    <a:pt x="3" y="175"/>
                    <a:pt x="11" y="169"/>
                    <a:pt x="27" y="164"/>
                  </a:cubicBezTo>
                  <a:cubicBezTo>
                    <a:pt x="37" y="146"/>
                    <a:pt x="35" y="133"/>
                    <a:pt x="54" y="122"/>
                  </a:cubicBezTo>
                  <a:cubicBezTo>
                    <a:pt x="50" y="131"/>
                    <a:pt x="47" y="136"/>
                    <a:pt x="40" y="143"/>
                  </a:cubicBezTo>
                  <a:cubicBezTo>
                    <a:pt x="37" y="153"/>
                    <a:pt x="34" y="155"/>
                    <a:pt x="24" y="159"/>
                  </a:cubicBezTo>
                  <a:cubicBezTo>
                    <a:pt x="15" y="172"/>
                    <a:pt x="16" y="184"/>
                    <a:pt x="0" y="191"/>
                  </a:cubicBezTo>
                  <a:cubicBezTo>
                    <a:pt x="0" y="193"/>
                    <a:pt x="5" y="206"/>
                    <a:pt x="8" y="207"/>
                  </a:cubicBezTo>
                  <a:cubicBezTo>
                    <a:pt x="39" y="215"/>
                    <a:pt x="84" y="217"/>
                    <a:pt x="118" y="220"/>
                  </a:cubicBezTo>
                  <a:cubicBezTo>
                    <a:pt x="128" y="226"/>
                    <a:pt x="137" y="232"/>
                    <a:pt x="150" y="236"/>
                  </a:cubicBezTo>
                  <a:cubicBezTo>
                    <a:pt x="169" y="233"/>
                    <a:pt x="188" y="228"/>
                    <a:pt x="208" y="226"/>
                  </a:cubicBezTo>
                  <a:cubicBezTo>
                    <a:pt x="222" y="220"/>
                    <a:pt x="230" y="214"/>
                    <a:pt x="246" y="212"/>
                  </a:cubicBezTo>
                  <a:cubicBezTo>
                    <a:pt x="247" y="209"/>
                    <a:pt x="248" y="206"/>
                    <a:pt x="251" y="204"/>
                  </a:cubicBezTo>
                  <a:cubicBezTo>
                    <a:pt x="253" y="201"/>
                    <a:pt x="256" y="201"/>
                    <a:pt x="259" y="199"/>
                  </a:cubicBezTo>
                  <a:cubicBezTo>
                    <a:pt x="265" y="191"/>
                    <a:pt x="266" y="176"/>
                    <a:pt x="272" y="167"/>
                  </a:cubicBezTo>
                  <a:cubicBezTo>
                    <a:pt x="273" y="163"/>
                    <a:pt x="273" y="159"/>
                    <a:pt x="275" y="156"/>
                  </a:cubicBezTo>
                  <a:cubicBezTo>
                    <a:pt x="275" y="153"/>
                    <a:pt x="277" y="150"/>
                    <a:pt x="278" y="148"/>
                  </a:cubicBezTo>
                  <a:cubicBezTo>
                    <a:pt x="279" y="141"/>
                    <a:pt x="283" y="127"/>
                    <a:pt x="283" y="127"/>
                  </a:cubicBezTo>
                  <a:cubicBezTo>
                    <a:pt x="284" y="106"/>
                    <a:pt x="299" y="23"/>
                    <a:pt x="278" y="18"/>
                  </a:cubicBezTo>
                  <a:cubicBezTo>
                    <a:pt x="273" y="14"/>
                    <a:pt x="266" y="14"/>
                    <a:pt x="262" y="10"/>
                  </a:cubicBezTo>
                  <a:cubicBezTo>
                    <a:pt x="251" y="0"/>
                    <a:pt x="265" y="2"/>
                    <a:pt x="254" y="2"/>
                  </a:cubicBezTo>
                  <a:close/>
                </a:path>
              </a:pathLst>
            </a:custGeom>
            <a:solidFill>
              <a:srgbClr val="051C87"/>
            </a:solidFill>
            <a:ln w="12700">
              <a:solidFill>
                <a:srgbClr val="021C8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4" name="Text Box 92"/>
            <p:cNvSpPr txBox="1">
              <a:spLocks noChangeArrowheads="1"/>
            </p:cNvSpPr>
            <p:nvPr/>
          </p:nvSpPr>
          <p:spPr bwMode="auto">
            <a:xfrm>
              <a:off x="1784" y="2583"/>
              <a:ext cx="521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8746" dir="3979925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apitals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folHlink"/>
                  </a:solidFill>
                  <a:latin typeface="Baskerville SemiBold" charset="0"/>
                </a:rPr>
                <a:t>MMu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utoUpdateAnimBg="0"/>
      <p:bldP spid="90196" grpId="0" animBg="1"/>
      <p:bldP spid="9019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19:2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29700" name="Text Box 5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29702" name="Text Box 61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pic>
        <p:nvPicPr>
          <p:cNvPr id="315454" name="Picture 62" descr="Elijah's Spring from above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5" name="Picture 63" descr="Elijah's Hollow from above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6" name="Picture 64" descr="Sunrise from Jebel Musa3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9" name="Picture 67" descr="Jebel Musa Steps of Repentance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024438" y="471488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15458" name="Picture 66" descr="Sinai view2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708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37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9710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Rectangle 46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29719" name="Rectangle 47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29720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Rectangle 50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29722" name="Rectangle 69"/>
          <p:cNvSpPr>
            <a:spLocks noChangeArrowheads="1"/>
          </p:cNvSpPr>
          <p:nvPr/>
        </p:nvSpPr>
        <p:spPr bwMode="auto">
          <a:xfrm>
            <a:off x="157163" y="5226050"/>
            <a:ext cx="8834437" cy="1055688"/>
          </a:xfrm>
          <a:prstGeom prst="rect">
            <a:avLst/>
          </a:prstGeom>
          <a:solidFill>
            <a:schemeClr val="bg2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47625" y="5192713"/>
            <a:ext cx="9144000" cy="102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Monte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Sinaí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: El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lugar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donde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se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cree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por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tradición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que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fue</a:t>
            </a:r>
            <a:r>
              <a:rPr lang="en-US" sz="2800" dirty="0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 dada la </a:t>
            </a:r>
            <a:r>
              <a:rPr lang="en-US" sz="2800" dirty="0" err="1">
                <a:solidFill>
                  <a:schemeClr val="tx2"/>
                </a:solidFill>
                <a:latin typeface="Comic Sans MS" pitchFamily="1" charset="0"/>
                <a:ea typeface="+mn-ea"/>
                <a:cs typeface="+mn-cs"/>
              </a:rPr>
              <a:t>ley</a:t>
            </a:r>
            <a:endParaRPr lang="en-US" sz="2800" dirty="0">
              <a:solidFill>
                <a:schemeClr val="tx2"/>
              </a:solidFill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021013" y="866775"/>
            <a:ext cx="14938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   Moisés</a:t>
            </a: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3930650" y="1616075"/>
            <a:ext cx="11493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Éxodo</a:t>
            </a: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3986213" y="2073275"/>
            <a:ext cx="9525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Sinaí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530475"/>
            <a:ext cx="1711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Times" charset="0"/>
              </a:rPr>
              <a:t>M - C - C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192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ca. 1500 a.C.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830263" y="2482850"/>
            <a:ext cx="18462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AJ</a:t>
            </a:r>
            <a:r>
              <a:rPr lang="en-US" sz="80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M</a:t>
            </a:r>
            <a:r>
              <a:rPr lang="en-US" sz="40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J</a:t>
            </a:r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  <a:latin typeface="Comic Sans MS" charset="0"/>
              </a:rPr>
              <a:t>Éx 20 through 31</a:t>
            </a:r>
            <a:endParaRPr lang="en-US" sz="8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1651000" y="4737100"/>
            <a:ext cx="282733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latin typeface="Comic Sans MS" pitchFamily="1" charset="0"/>
                <a:ea typeface="+mn-ea"/>
                <a:cs typeface="+mn-cs"/>
              </a:rPr>
              <a:t>Moral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3721100" y="5183188"/>
            <a:ext cx="183515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latin typeface="Comic Sans MS" pitchFamily="1" charset="0"/>
                <a:ea typeface="+mn-ea"/>
                <a:cs typeface="+mn-cs"/>
              </a:rPr>
              <a:t>Civil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779963" y="5616575"/>
            <a:ext cx="282733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CC99"/>
                </a:solidFill>
                <a:latin typeface="Comic Sans MS" pitchFamily="1" charset="0"/>
                <a:ea typeface="+mn-ea"/>
                <a:cs typeface="+mn-cs"/>
              </a:rPr>
              <a:t>Ceremonial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68563"/>
            <a:ext cx="738187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76500"/>
            <a:ext cx="738188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769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0" name="Rectangle 53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1771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2" name="Rectangle 5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73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4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5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6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7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8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9" name="Rectangle 62"/>
          <p:cNvSpPr>
            <a:spLocks noChangeArrowheads="1"/>
          </p:cNvSpPr>
          <p:nvPr/>
        </p:nvSpPr>
        <p:spPr bwMode="auto">
          <a:xfrm>
            <a:off x="8007350" y="3429000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31780" name="Rectangle 63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31781" name="Rectangle 64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31782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3" name="Rectangle 66"/>
          <p:cNvSpPr>
            <a:spLocks noChangeArrowheads="1"/>
          </p:cNvSpPr>
          <p:nvPr/>
        </p:nvSpPr>
        <p:spPr bwMode="auto">
          <a:xfrm>
            <a:off x="8120063" y="3670300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31784" name="Text Box 6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1785" name="Text Box 70"/>
          <p:cNvSpPr txBox="1">
            <a:spLocks noChangeArrowheads="1"/>
          </p:cNvSpPr>
          <p:nvPr/>
        </p:nvSpPr>
        <p:spPr bwMode="auto">
          <a:xfrm>
            <a:off x="8655050" y="64103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31787" name="Text Box 72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26-29</a:t>
            </a:r>
          </a:p>
        </p:txBody>
      </p: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2400" b="0" i="1">
              <a:solidFill>
                <a:srgbClr val="FFFFFF"/>
              </a:solidFill>
              <a:latin typeface="Helvetica" pitchFamily="1" charset="0"/>
              <a:ea typeface="+mn-ea"/>
              <a:cs typeface="+mn-cs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346450" y="2524125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apitals" pitchFamily="1" charset="0"/>
              <a:ea typeface="+mn-ea"/>
              <a:cs typeface="+mn-cs"/>
            </a:endParaRPr>
          </a:p>
        </p:txBody>
      </p:sp>
      <p:sp>
        <p:nvSpPr>
          <p:cNvPr id="31790" name="Text Box 89"/>
          <p:cNvSpPr txBox="1">
            <a:spLocks noChangeArrowheads="1"/>
          </p:cNvSpPr>
          <p:nvPr/>
        </p:nvSpPr>
        <p:spPr bwMode="auto">
          <a:xfrm>
            <a:off x="8599488" y="6488113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apitals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FFFF"/>
                </a:solidFill>
                <a:latin typeface="Comic Sans MS" charset="0"/>
              </a:rPr>
              <a:t>3</a:t>
            </a:r>
            <a:endParaRPr lang="en-US" sz="1400"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apital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apitals" pitchFamily="1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508</TotalTime>
  <Pages>52</Pages>
  <Words>2406</Words>
  <Application>Microsoft Macintosh PowerPoint</Application>
  <PresentationFormat>On-screen Show (4:3)</PresentationFormat>
  <Paragraphs>1064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Capitals</vt:lpstr>
      <vt:lpstr>ＭＳ Ｐゴシック</vt:lpstr>
      <vt:lpstr>Arial</vt:lpstr>
      <vt:lpstr>Times</vt:lpstr>
      <vt:lpstr>Monotype Sorts</vt:lpstr>
      <vt:lpstr>Comic Sans MS</vt:lpstr>
      <vt:lpstr>Matura MT Script Capitals</vt:lpstr>
      <vt:lpstr>Helvetica</vt:lpstr>
      <vt:lpstr>Geneva</vt:lpstr>
      <vt:lpstr>Chicago</vt:lpstr>
      <vt:lpstr>Arial Black</vt:lpstr>
      <vt:lpstr>Baskerville SemiBold</vt:lpstr>
      <vt:lpstr>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Biblia…Básicamente • BibleStudyDownloads.org</vt:lpstr>
    </vt:vector>
  </TitlesOfParts>
  <Company>The Bible...Basically Ministries Intl.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E. Fryman</dc:creator>
  <cp:keywords/>
  <dc:description/>
  <cp:lastModifiedBy>Rick Griffith</cp:lastModifiedBy>
  <cp:revision>39</cp:revision>
  <cp:lastPrinted>2003-05-21T18:09:48Z</cp:lastPrinted>
  <dcterms:created xsi:type="dcterms:W3CDTF">2012-08-06T14:36:53Z</dcterms:created>
  <dcterms:modified xsi:type="dcterms:W3CDTF">2016-06-16T11:40:57Z</dcterms:modified>
</cp:coreProperties>
</file>