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65" r:id="rId3"/>
    <p:sldMasterId id="2147483653" r:id="rId4"/>
    <p:sldMasterId id="2147483651" r:id="rId5"/>
    <p:sldMasterId id="2147483649" r:id="rId6"/>
    <p:sldMasterId id="2147483659" r:id="rId7"/>
    <p:sldMasterId id="2147483663" r:id="rId8"/>
    <p:sldMasterId id="2147483845" r:id="rId9"/>
    <p:sldMasterId id="2147484519" r:id="rId10"/>
    <p:sldMasterId id="2147484619" r:id="rId11"/>
    <p:sldMasterId id="2147484631" r:id="rId12"/>
  </p:sldMasterIdLst>
  <p:notesMasterIdLst>
    <p:notesMasterId r:id="rId59"/>
  </p:notesMasterIdLst>
  <p:sldIdLst>
    <p:sldId id="336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293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340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13" r:id="rId50"/>
    <p:sldId id="272" r:id="rId51"/>
    <p:sldId id="339" r:id="rId52"/>
    <p:sldId id="333" r:id="rId53"/>
    <p:sldId id="334" r:id="rId54"/>
    <p:sldId id="331" r:id="rId55"/>
    <p:sldId id="332" r:id="rId56"/>
    <p:sldId id="329" r:id="rId57"/>
    <p:sldId id="545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835"/>
    <a:srgbClr val="0000A9"/>
    <a:srgbClr val="545454"/>
    <a:srgbClr val="FFFF00"/>
    <a:srgbClr val="660066"/>
    <a:srgbClr val="006600"/>
    <a:srgbClr val="66FF66"/>
    <a:srgbClr val="BBE0E3"/>
    <a:srgbClr val="0000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>
      <p:cViewPr varScale="1">
        <p:scale>
          <a:sx n="124" d="100"/>
          <a:sy n="124" d="100"/>
        </p:scale>
        <p:origin x="18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2A9A34-6E8B-D14C-8306-ED54AE61A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E342F-A78B-6F4D-9FE1-E98A14CA5C28}" type="slidenum">
              <a:rPr lang="en-US" sz="1200">
                <a:solidFill>
                  <a:prstClr val="white"/>
                </a:solidFill>
              </a:rPr>
              <a:pPr eaLnBrk="1" hangingPunct="1"/>
              <a:t>1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3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D7C77D-EE0C-E746-A45C-CB473B40BF8B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89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17440F-8678-CA42-A1E1-B49D9E9E4D31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0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CB7A2E-0FD1-DF4A-9DED-136BE0D6F3E0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269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227474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7945FB-D8F1-B449-8791-080D12CE129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41006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AFEE0E-F0F7-9549-B6F8-D082509A75CF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580888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7F13B1-2960-F342-BFC7-D685CE000A39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2516364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188B6C-34B7-A044-9B62-E862150E3E4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1732830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A3D69-44F1-6D40-B4A1-D1437EB62A5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1377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CE70BB-E008-4243-AB1A-E4BA882284A3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3944856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FA1FD2-E57B-BC4E-9547-DA1AC85435F0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30990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ADA5C2-9F46-9848-895A-B8ACCDE28E62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75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E8E2CF-05A7-F741-862F-72BA8C90E277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75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293701-1857-5C48-9839-172D075FEAE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  <p:extLst>
      <p:ext uri="{BB962C8B-B14F-4D97-AF65-F5344CB8AC3E}">
        <p14:creationId xmlns:p14="http://schemas.microsoft.com/office/powerpoint/2010/main" val="3205457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2DA25-AAA0-1542-9DBD-10604552C91F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7453B-FC41-1744-9C29-A4AC8C21613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01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D6CC25-604A-E54D-A627-222B6D4190A4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71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E4B89F-E283-6749-B8B8-35C1C30865C5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67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0F5D1F-8B00-E645-B7B1-3A8B33019CBB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54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0E0DF7-9D98-9841-8600-2D33256A9FAF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05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A053B-9C7E-8145-B1FE-98C1570AD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6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677DA3-8E02-FC43-87AB-271F295BCED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6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28943C-6C11-5944-957F-546B35FAEF4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98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41F4F3-470A-0A46-8475-260574475FE3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13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8C13CD-CE30-A142-B26F-49E225C35CB3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73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EADFF-0B1F-134C-8AC9-EE3407D105AC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29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C3A83B-908B-BC41-A2CB-6F536656A52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58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EEDFEB-F0FE-7F42-9AA9-CD8C67AFD652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26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0A313-0C99-A844-B2E0-9B57BAF72D31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924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DA20C0-EB3A-EB4A-A08A-B03914960763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309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33533D-19D1-A447-BE69-197FFE3B8E34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03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F54C98-7ACF-8644-86AF-B20EF0DAFC7B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9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33533D-19D1-A447-BE69-197FFE3B8E34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9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73192-788A-3B4D-9E3A-EF7202EAFC8B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251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CF9E9B-EB05-6041-ACB4-B43083C28A15}" type="slidenum">
              <a:rPr lang="en-US" sz="1200" b="1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1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45D86B-4277-3148-9405-55214B26A519}" type="slidenum">
              <a:rPr lang="en-US" sz="1200" b="1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3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1EF32B-BFAF-C747-ADA2-1BAD54477A0F}" type="slidenum">
              <a:rPr lang="en-US" sz="1200" b="1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561BEC-209B-F046-81DD-4F15F0D67178}" type="slidenum">
              <a:rPr lang="en-US" sz="1200" b="1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46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381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78CE40-E89D-2746-A42A-58EF939C2D8F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9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6B1CB-86F4-4D43-8F65-F60C3B79DE8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5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CC2C80-D50B-3140-9DA6-5CED4719FF3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0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38371E-3A7D-0D44-9C04-26825EC9D915}" type="slidenum">
              <a:rPr lang="en-US" sz="1200">
                <a:solidFill>
                  <a:srgbClr val="FFFFFF"/>
                </a:solidFill>
              </a:rPr>
              <a:pPr eaLnBrk="1" hangingPunct="1"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4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2A0BFD-F147-1341-8ACE-7D3E6226EBAE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1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31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9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32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1943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8774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5170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5909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2703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137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80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888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712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893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608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EC9CBB7-C24B-164C-82B4-B2313448A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9D0D7-EF03-AE49-9735-9044C4AC1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1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5380-6B4F-6044-92C8-36C75920E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196F-71E0-114D-9075-CC71FA59B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A325-2AFF-B44A-9689-98D721CB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E2D-5C0E-594A-AF6E-FBB9BCE69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73A5-EE30-124B-96FD-98FA322A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81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DA7C0-DB6A-7244-97EF-421B59B0F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1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9AA5-C221-6647-852E-8FC0F6871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2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F3AF-D2F0-474F-83BC-C1F2D6DD6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D85E6-2EF1-464A-B5B0-AC828B92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6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2460-4768-C44D-8C98-111F782D9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9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A0F62-3372-A84A-924D-F29FB7D4C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8E95-7C79-2C47-A3B3-ED4EF523D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3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0E3C-31DF-DB4C-98E1-9E418FA7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28F-0B2E-5A44-BE27-506C051DE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4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3D94-A81C-0D4F-84EC-9974A898E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84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277B-9D9C-AF44-A373-887A7D91D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5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84FD-C18A-2E4F-AECB-FB778F355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28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8D74-288B-5B4C-A7E9-29464E3F1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65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E6F7A-4667-DD44-883B-0CC743E11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1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5B87-4779-7749-8243-E8781ACE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6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8D35-4330-2B4F-AB6A-85011FDE0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94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9654-A227-5C4A-893F-61FE72708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13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1947-FC0B-C64B-AD1A-55AB8D44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32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099B-5216-294C-841C-959B7E78D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7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42CE-B602-B64D-9D08-8303515C2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13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5181-2BB1-B749-A138-124E8A2C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628-329E-AF48-B768-A6B01DE3F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2B10-D3D2-4544-95CF-3C36D5697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9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AE6-B7AD-464D-9025-376B5BDB1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1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F0B-F95E-A240-B054-F0B9C3DD7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39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3B3A8-BE69-4340-8147-412B40ADF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72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C01B-BCEC-2049-ACA1-856257BE3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95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6B-AAAC-204F-8F2E-05D5954F0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71570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B295-BC3D-C642-A942-8FC154FF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85324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6FE1-F912-7D4E-A00A-21AC03F0A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9890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EA6A-9D65-9F44-B98B-16CCC7B10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862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8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4CFB-9AB8-244D-A7A9-8877BCDFA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2879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02B60-D943-8D49-905B-5459C0053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1299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7547-0CA1-1443-8448-CB40BF51F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44508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F8D6-14F8-8E4D-9C2B-DF1E0E29A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3551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D393-AD4A-4A4E-AE6C-1A406A6F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4646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1850-F840-924E-96E9-197480FFB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7116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A090-6DE5-5D4D-8EEB-7079B3139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55247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A2C9B-4DAF-A94E-909D-8DA2CB6B1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98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E7B6-398F-CA49-A617-2FFB09DA7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7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1FC0-8EA7-E545-9413-42A57BA18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5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B3F0-3B93-4847-86B5-82F6E736F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2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7B10-611C-8141-9774-51D03FC5D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4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6B4B-54B3-2F41-AC34-096A56606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40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276DE-479E-C248-9BA5-BFE9E65C5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93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FCBF-2E7B-9044-9860-5D702A29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0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792D-47F2-8D4C-8E38-889A1DA58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03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A26E6-222A-C543-A247-965731E75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58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DB72-7ADB-A748-9EF2-1836529D2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4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C0DF-320F-2340-9A62-16A65E2C8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6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FC44-A883-4B49-BB67-4F8C2DA9D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1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5293-F37D-5F4A-A9C4-7545A33B1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24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1DA7-0805-914A-8662-BFCCB6E30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75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5792E-531C-F844-94A6-C5037EAFE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98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EC6-8FE1-0141-966F-6F5ABA2B4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4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E95B-20AC-AB4B-A99B-21A42FC27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2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04F-547F-3C48-98C3-0BD238EC5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9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2849-CFCD-0748-A28C-2435371F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4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18EB-C6FB-134B-84A8-F5B2FA72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34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5810-EC2D-5E4D-81F8-3DBC09F8A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4E2EAF-1E1A-C842-BEF9-15D7EEBB2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46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CFDB-84B4-0D47-BBD6-6E4262996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55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95B8-662F-0A4B-BC6B-3840DEBF2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83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4BD1-3363-F446-B617-6CAC73396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38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B4A-6AF8-1F41-A7F9-FDBDAD9BD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913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63C-44B7-8D4A-A70E-AFCD8859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402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950C-6DAF-524B-8A64-4363B9BB4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2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12EF-EFF9-6448-BCFE-C5CCA6BA9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76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D6B8-DF02-F843-AE8B-C3195E232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7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F0A0-13D1-7B42-B34F-9E8180388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908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6570-6A19-7C4E-9B1B-52B11E48B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9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6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45D2-ED5B-4945-B6AF-08D382046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89458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4D15-2B28-4D4E-9AF8-68E6B58506EC}" type="datetime1">
              <a:rPr lang="en-US"/>
              <a:pPr>
                <a:defRPr/>
              </a:pPr>
              <a:t>11/21/19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C206-21E2-B54B-86DE-812258266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2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155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47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23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06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05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4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86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xpba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D334E3A7-7198-2343-9A9D-52D1DB7F1F1D}" type="datetime1">
              <a:rPr lang="en-US"/>
              <a:pPr>
                <a:defRPr/>
              </a:pPr>
              <a:t>11/21/19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7B5A7141-3C7B-004B-8427-9C736F39B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2519" name="Picture 7" descr="EXPHOR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56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7C5020-B702-5246-9B24-6B74E7EC1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0995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C5D1B8D3-537E-2D4D-A6D8-2A4C11EA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3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B36C5EED-F631-F745-87D8-D195B2F2B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4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009F7E4D-9E2A-0243-9D6B-3C450602A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A5F5C15-D590-5447-BDB4-880693D3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8436F41-A583-CB45-96A5-8A66FC22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4155302F-E3EE-5843-9704-82A091B5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40663F74-EBA2-7345-9043-BBB380FC3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SCBG032"/>
          <p:cNvPicPr>
            <a:picLocks noChangeAspect="1" noChangeArrowheads="1"/>
          </p:cNvPicPr>
          <p:nvPr/>
        </p:nvPicPr>
        <p:blipFill>
          <a:blip r:embed="rId3">
            <a:lum bright="-3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25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395110" y="3241388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3600" b="1">
                <a:cs typeface="Arial"/>
              </a:defRPr>
            </a:lvl1pPr>
          </a:lstStyle>
          <a:p>
            <a:r>
              <a:rPr lang="si-LK" sz="4800" dirty="0"/>
              <a:t>යුදෙව්</a:t>
            </a:r>
            <a:endParaRPr lang="en-US" sz="4800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541748" y="2159518"/>
            <a:ext cx="4278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i-LK" sz="4800" b="1" dirty="0">
                <a:cs typeface="Arial"/>
              </a:rPr>
              <a:t>මිථ්‍යාදෘෂ්ටික</a:t>
            </a:r>
            <a:endParaRPr lang="en-US" sz="4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395110" y="4323257"/>
            <a:ext cx="457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i-LK" sz="6600" b="1" dirty="0">
                <a:solidFill>
                  <a:srgbClr val="FFFF00"/>
                </a:solidFill>
                <a:latin typeface="Iskoola Pota" panose="02010503010101010104" pitchFamily="2" charset="0"/>
                <a:cs typeface="Iskoola Pota" panose="02010503010101010104" pitchFamily="2" charset="0"/>
              </a:rPr>
              <a:t>ක්‍රිස්තියානි </a:t>
            </a:r>
            <a:endParaRPr lang="en-US" sz="6600" b="1" dirty="0">
              <a:solidFill>
                <a:srgbClr val="FFFF00"/>
              </a:solidFill>
              <a:latin typeface="Iskoola Pota" panose="02010503010101010104" pitchFamily="2" charset="0"/>
              <a:cs typeface="Iskoola Pota" panose="02010503010101010104" pitchFamily="2" charset="0"/>
            </a:endParaRPr>
          </a:p>
        </p:txBody>
      </p:sp>
      <p:sp>
        <p:nvSpPr>
          <p:cNvPr id="1034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72516" y="929321"/>
            <a:ext cx="9037004" cy="52322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i-LK" sz="2800" b="1" kern="1200" dirty="0">
                <a:solidFill>
                  <a:schemeClr val="bg1"/>
                </a:solidFill>
                <a:ea typeface="ＭＳ Ｐゴシック" charset="0"/>
                <a:cs typeface="Arial"/>
              </a:rPr>
              <a:t>හේබ</a:t>
            </a:r>
            <a:r>
              <a:rPr lang="si-LK" sz="2800" b="1" kern="1200" dirty="0">
                <a:solidFill>
                  <a:schemeClr val="bg1"/>
                </a:solidFill>
                <a:latin typeface="Iskoola Pota" panose="02010503010101010104" pitchFamily="2" charset="0"/>
                <a:ea typeface="ＭＳ Ｐゴシック" charset="0"/>
                <a:cs typeface="Iskoola Pota" panose="02010503010101010104" pitchFamily="2" charset="0"/>
              </a:rPr>
              <a:t>්‍රව්</a:t>
            </a:r>
            <a:r>
              <a:rPr lang="si-LK" sz="2800" b="1" kern="1200" dirty="0">
                <a:solidFill>
                  <a:schemeClr val="bg1"/>
                </a:solidFill>
                <a:ea typeface="ＭＳ Ｐゴシック" charset="0"/>
                <a:cs typeface="Arial"/>
              </a:rPr>
              <a:t> හා මිථ්‍යාදෘෂ්ටික අනාගතාවාක්‍ය </a:t>
            </a:r>
            <a:endParaRPr lang="en-US" sz="2800" b="1" kern="12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FFFF"/>
                </a:solidFill>
                <a:cs typeface="Arial" charset="0"/>
              </a:rPr>
              <a:t>186</a:t>
            </a:r>
          </a:p>
        </p:txBody>
      </p:sp>
    </p:spTree>
    <p:extLst>
      <p:ext uri="{BB962C8B-B14F-4D97-AF65-F5344CB8AC3E}">
        <p14:creationId xmlns:p14="http://schemas.microsoft.com/office/powerpoint/2010/main" val="52057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pic>
        <p:nvPicPr>
          <p:cNvPr id="121858" name="Picture 1027" descr="Scribes and scrolls"/>
          <p:cNvPicPr>
            <a:picLocks noChangeAspect="1" noChangeArrowheads="1"/>
          </p:cNvPicPr>
          <p:nvPr/>
        </p:nvPicPr>
        <p:blipFill>
          <a:blip r:embed="rId3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685800" y="1600200"/>
            <a:ext cx="8458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6575" indent="-536575">
              <a:buClr>
                <a:schemeClr val="bg1"/>
              </a:buClr>
              <a:buFontTx/>
              <a:buAutoNum type="alphaUcPeriod"/>
              <a:defRPr/>
            </a:pPr>
            <a:r>
              <a:rPr lang="si-LK" dirty="0">
                <a:latin typeface="Arial"/>
                <a:cs typeface="Arial"/>
              </a:rPr>
              <a:t>දෙවියන්වහන්සේගේ චරිතය උන්වහන්සේගේ වචනයේ නිවැරදි බව අනිවාර්යෙන් බලාපොරොත්තු වන නිසා </a:t>
            </a:r>
            <a:endParaRPr lang="en-US" dirty="0">
              <a:latin typeface="Arial"/>
              <a:cs typeface="Arial"/>
            </a:endParaRPr>
          </a:p>
          <a:p>
            <a:pPr marL="536575" indent="-536575">
              <a:buClr>
                <a:schemeClr val="bg1"/>
              </a:buClr>
              <a:buFontTx/>
              <a:buAutoNum type="alphaUcPeriod"/>
              <a:defRPr/>
            </a:pPr>
            <a:r>
              <a:rPr lang="si-LK" dirty="0">
                <a:latin typeface="Arial"/>
                <a:cs typeface="Arial"/>
              </a:rPr>
              <a:t>බොරු අනාවැකි කියන්නන් මරණයට නියම කල නිසා .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si-LK" b="1" dirty="0"/>
              <a:t>ද්වීතීය කථාව</a:t>
            </a:r>
            <a:r>
              <a:rPr lang="si-LK" dirty="0"/>
              <a:t> </a:t>
            </a:r>
            <a:r>
              <a:rPr lang="en-US" dirty="0">
                <a:latin typeface="Arial"/>
                <a:cs typeface="Arial"/>
              </a:rPr>
              <a:t> 18:21-22).</a:t>
            </a:r>
            <a:endParaRPr lang="en-US" b="1" dirty="0">
              <a:latin typeface="Arial"/>
              <a:ea typeface="+mn-ea"/>
              <a:cs typeface="Arial"/>
            </a:endParaRPr>
          </a:p>
          <a:p>
            <a:pPr marL="536575" indent="-536575">
              <a:buClr>
                <a:schemeClr val="bg1"/>
              </a:buClr>
              <a:buFontTx/>
              <a:buAutoNum type="alphaUcPeriod"/>
              <a:defRPr/>
            </a:pPr>
            <a:r>
              <a:rPr lang="si-LK" b="1" dirty="0">
                <a:latin typeface="Arial"/>
                <a:ea typeface="+mn-ea"/>
                <a:cs typeface="Arial"/>
              </a:rPr>
              <a:t>නම යොදාගනිමින් වර්ථමානයේ දෙවියන්වහන්සේගේබොරු අනාවැකි කියන්නන් වෙන් කර හදුනාගත යුතු නිසා.</a:t>
            </a:r>
            <a:endParaRPr lang="en-US" b="1" dirty="0">
              <a:latin typeface="Arial"/>
              <a:ea typeface="+mn-ea"/>
              <a:cs typeface="Arial"/>
            </a:endParaRPr>
          </a:p>
          <a:p>
            <a:pPr marL="536575" indent="-536575">
              <a:buClr>
                <a:schemeClr val="bg1"/>
              </a:buClr>
              <a:buFontTx/>
              <a:buAutoNum type="alphaUcPeriod"/>
              <a:defRPr/>
            </a:pPr>
            <a:r>
              <a:rPr lang="si-LK" b="1" dirty="0">
                <a:latin typeface="Arial"/>
                <a:ea typeface="+mn-ea"/>
                <a:cs typeface="Arial"/>
              </a:rPr>
              <a:t>මෙයට සුදානම් විය හැක්කේ දෙවියන්වහන්සේගේ වචනය දැනගන්ම තුලින් .</a:t>
            </a:r>
            <a:r>
              <a:rPr lang="en-US" b="1" dirty="0">
                <a:latin typeface="Arial"/>
                <a:ea typeface="+mn-ea"/>
                <a:cs typeface="Arial"/>
              </a:rPr>
              <a:t>(2 </a:t>
            </a:r>
            <a:r>
              <a:rPr lang="si-LK" b="1" dirty="0">
                <a:latin typeface="Arial"/>
                <a:ea typeface="+mn-ea"/>
                <a:cs typeface="Arial"/>
              </a:rPr>
              <a:t>තිමෝති </a:t>
            </a:r>
            <a:r>
              <a:rPr lang="en-US" b="1" dirty="0">
                <a:latin typeface="Arial"/>
                <a:ea typeface="+mn-ea"/>
                <a:cs typeface="Arial"/>
              </a:rPr>
              <a:t> 3:16-17).</a:t>
            </a:r>
          </a:p>
        </p:txBody>
      </p:sp>
      <p:sp>
        <p:nvSpPr>
          <p:cNvPr id="121860" name="Text Box 1030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</a:t>
            </a:r>
          </a:p>
        </p:txBody>
      </p:sp>
      <p:sp>
        <p:nvSpPr>
          <p:cNvPr id="87047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75"/>
            <a:ext cx="7620000" cy="1446550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සැබෑ අනාවැකි වලට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 </a:t>
            </a: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ප්‍රමිතියක් වුවමනා ඇයි 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i-LK" sz="4000" dirty="0"/>
              <a:t>දෙවියන්වහන්සේගේ මනුෂ්‍යයා සම්පූර්ණ ව, සියලු යහපත් ක්‍රියාවලට සූදානම්ව සිටින පිණිස, දේවානුභාවයෙන් දුන් මුළු ලියවිල්ල ඉගැන්වීමටත් තරවටුවටත් හික්මවීමටත් ධර්මිෂ්ඨකම ගැන ගුරුකම් දීමටත් ප්‍රයෝජනවත්ව තිබේ</a:t>
            </a:r>
            <a:endParaRPr lang="en-US" sz="4000" b="1" i="1" dirty="0">
              <a:latin typeface="Arial"/>
              <a:ea typeface="+mn-ea"/>
              <a:cs typeface="Arial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"/>
                <a:cs typeface="Arial"/>
              </a:rPr>
              <a:t>2 </a:t>
            </a:r>
            <a:r>
              <a:rPr lang="si-LK" b="1" dirty="0">
                <a:latin typeface="Arial"/>
                <a:cs typeface="Arial"/>
              </a:rPr>
              <a:t>තිමෝති </a:t>
            </a:r>
            <a:r>
              <a:rPr lang="en-US" b="1" dirty="0">
                <a:latin typeface="Arial"/>
                <a:cs typeface="Arial"/>
              </a:rPr>
              <a:t> 3:16-17</a:t>
            </a:r>
            <a:endParaRPr lang="en-US" b="1" dirty="0">
              <a:latin typeface="Arial"/>
              <a:ea typeface="+mn-ea"/>
              <a:cs typeface="Arial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646331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දෙවියන්වහන්සේගේ ලිකිත වචනය වැදගත් ඇයි ?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499992" y="2350035"/>
            <a:ext cx="4499992" cy="252376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“</a:t>
            </a:r>
            <a:r>
              <a:rPr lang="si-LK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නායකයකු නැගිට අවුරුදු 13ක් පාලනයක කරයි ,ඉලමයේ අකෙදියාවට විරුද්ධව සටනක් ඇතිවේ ,එම නායකයගෙ දවස් සිමා වෙ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’ </a:t>
            </a:r>
          </a:p>
          <a:p>
            <a:pPr algn="r" eaLnBrk="1" hangingPunct="1">
              <a:defRPr/>
            </a:pPr>
            <a:r>
              <a:rPr lang="en-US" sz="1800" b="1" i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ANET</a:t>
            </a:r>
            <a:r>
              <a:rPr lang="en-US" sz="1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, 608 (Arnold/Beyer, 208)</a:t>
            </a:r>
            <a:endParaRPr lang="en-US" sz="2800" b="1" dirty="0">
              <a:solidFill>
                <a:schemeClr val="tx1"/>
              </a:solidFill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384" y="93364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අනාවැකි වරු සිටියේ ඉෂ්රායලේ පමනක්ද ?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5956" name="Picture 1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444500" y="1169988"/>
            <a:ext cx="88074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555" y="1333500"/>
            <a:ext cx="6534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අකෙදියානු අනාවැකි ( ඉතිහාසමය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අනාවැකි වරු සිටියේ ඉෂ්රායලේ පමනක්ද ?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002" name="Picture 12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8003" name="Text Box 1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si-LK" sz="2800" dirty="0">
                <a:solidFill>
                  <a:schemeClr val="tx1">
                    <a:lumMod val="95000"/>
                  </a:schemeClr>
                </a:solidFill>
              </a:rPr>
              <a:t>අකෙදියානු අනාවැකි ( ඉතිහාසමය )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si-LK" sz="2800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අනාවැකි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9729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8382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latin typeface="Arial" charset="0"/>
                <a:ea typeface="ＭＳ Ｐゴシック" charset="0"/>
                <a:cs typeface="ＭＳ Ｐゴシック" charset="0"/>
              </a:rPr>
              <a:t>ලොකොනොමන්සි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si-LK" sz="2800" b="1" dirty="0">
                <a:latin typeface="Arial" charset="0"/>
                <a:ea typeface="ＭＳ Ｐゴシック" charset="0"/>
                <a:cs typeface="ＭＳ Ｐゴシック" charset="0"/>
              </a:rPr>
              <a:t>ජලයේ තෙල් පහත වැටීම නිරීක්ෂණය කිරීම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2787650" y="3352800"/>
            <a:ext cx="6248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si-LK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" තෙල් ජලයට දැමු විට තෙල් බින්දුව් දෙකට කැඩෙයි ,රොගී තැනැත්තා මියැදෙයි , තරගය සදහා සෙබළුන් නැවත නොඑයි "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218)</a:t>
            </a:r>
          </a:p>
        </p:txBody>
      </p:sp>
      <p:pic>
        <p:nvPicPr>
          <p:cNvPr id="12800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5" y="3573016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අනාවැකි වරු සිටියේ ඉෂ්රායලේ පමනක්ද ?</a:t>
            </a:r>
            <a:endParaRPr lang="en-US" sz="4000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30050" name="Picture 3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cs typeface="Arial" charset="0"/>
              </a:rPr>
              <a:t>186g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46388"/>
            <a:ext cx="8915400" cy="6858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ea typeface="ＭＳ Ｐゴシック" charset="0"/>
                <a:cs typeface="Arial"/>
              </a:rPr>
              <a:t>ලෙකොනොමසි : ජලයට තෙල් වැටෙන  නිරීක්ශනයෙන්</a:t>
            </a:r>
          </a:p>
          <a:p>
            <a:pPr eaLnBrk="1" hangingPunct="1">
              <a:defRPr/>
            </a:pPr>
            <a:r>
              <a:rPr lang="si-LK" sz="2800" b="1" dirty="0">
                <a:ea typeface="ＭＳ Ｐゴシック" charset="0"/>
                <a:cs typeface="Arial"/>
              </a:rPr>
              <a:t>ලිබෝනොමොසි : සන්වෙද්කයෙන් ධුම නැගීම දැක </a:t>
            </a:r>
          </a:p>
          <a:p>
            <a:pPr eaLnBrk="1" hangingPunct="1">
              <a:defRPr/>
            </a:pPr>
            <a:r>
              <a:rPr lang="si-LK" sz="2800" b="1" dirty="0">
                <a:ea typeface="ＭＳ Ｐゴシック" charset="0"/>
                <a:cs typeface="Arial"/>
              </a:rPr>
              <a:t>අලෙරෝමන්සි : ජලයේ පිටි විසිරි යාම දැක </a:t>
            </a:r>
          </a:p>
          <a:p>
            <a:pPr eaLnBrk="1" hangingPunct="1">
              <a:defRPr/>
            </a:pPr>
            <a:r>
              <a:rPr lang="si-LK" sz="2800" b="1" dirty="0">
                <a:ea typeface="ＭＳ Ｐゴシック" charset="0"/>
                <a:cs typeface="Arial"/>
              </a:rPr>
              <a:t>එක්සිපිටි ; පුජාකරන ලද සත්වයන් නිරීක්ශනයෙන් </a:t>
            </a:r>
            <a:endParaRPr lang="en-US" sz="28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7971" y="1353114"/>
            <a:ext cx="7253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අකෙදියානු අනාවැකි ( ඉතිහාසමය 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අනාවැකි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අනාවැකි වරු සිටියේ ඉෂ්රායලේ පමනක්ද ?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2099" name="Picture 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517650" y="1248570"/>
            <a:ext cx="83248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168698" y="2124870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53723" y="1236344"/>
            <a:ext cx="6473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අකෙදියානු අනාවැකි ( ඉතිහාසමය 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අනාවැකි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780928"/>
            <a:ext cx="286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i-LK" sz="1800" dirty="0">
                <a:solidFill>
                  <a:schemeClr val="tx1">
                    <a:lumMod val="95000"/>
                  </a:schemeClr>
                </a:solidFill>
              </a:rPr>
              <a:t>බැටළුවෙකු උගේ දකුණු කකුල හපුවොත් : සතුරු හමුදා අපෙ රටට පහර දෙයි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i-LK" sz="1800" dirty="0">
                <a:solidFill>
                  <a:schemeClr val="tx1">
                    <a:lumMod val="95000"/>
                  </a:schemeClr>
                </a:solidFill>
              </a:rPr>
              <a:t>සර්පයෙකුමිනිසෙකුගෙ දකුණු පස සිට වම පසට ගමන් කරොත් : ඔහුට හොද නාමයක් ලැබෙයි </a:t>
            </a:r>
          </a:p>
          <a:p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i-LK" sz="1800" dirty="0">
                <a:solidFill>
                  <a:schemeClr val="tx1">
                    <a:lumMod val="95000"/>
                  </a:schemeClr>
                </a:solidFill>
              </a:rPr>
              <a:t> සර්පයෙකු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i-LK" sz="1800" dirty="0">
                <a:solidFill>
                  <a:schemeClr val="tx1">
                    <a:lumMod val="95000"/>
                  </a:schemeClr>
                </a:solidFill>
              </a:rPr>
              <a:t>මිනිසෙකුගෙ වම පස සිට දකුණු පසට  ගමන් කරොත් : ඔහුට නරක  නාමයක් ලැබෙයි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0935" y="1524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ලියවිලි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0" y="5334000"/>
            <a:ext cx="533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81264" y="1219200"/>
            <a:ext cx="4716462" cy="1828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si-LK" altLang="ja-JP" sz="2800" b="1" dirty="0">
                <a:latin typeface="Arial" charset="0"/>
                <a:ea typeface="ＭＳ Ｐゴシック" charset="0"/>
                <a:cs typeface="ＭＳ Ｐゴシック" charset="0"/>
              </a:rPr>
              <a:t>නිවසක කළු බලලෙක්  දුටුවොත් ; දේශය වාසනාව අරක්ගයි 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207" y="524409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i-LK" dirty="0">
                <a:solidFill>
                  <a:schemeClr val="tx1"/>
                </a:solidFill>
              </a:rPr>
              <a:t>නිවසක සුදු බලලෙක්  දුටුවොත් : දේශය පිඩාව අරක්ගයි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ලියවිලි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5334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4419600" y="4419600"/>
            <a:ext cx="472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53082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i-LK" dirty="0">
                <a:solidFill>
                  <a:schemeClr val="tx1"/>
                </a:solidFill>
              </a:rPr>
              <a:t>නිවසක රතු බලලෙක්  දුටුවොත් ; දේශය පොහොසත්කම අරක්ගයි ි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9520" y="46025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i-LK" dirty="0">
                <a:solidFill>
                  <a:srgbClr val="FFFF00"/>
                </a:solidFill>
              </a:rPr>
              <a:t>නිවසක කහ බලලෙක්  දුටුවොත් ; දේශය අවුරුද්දක වාසනාව  අරක්ගයි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ලියවිලි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33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325" y="4509294"/>
            <a:ext cx="3352800" cy="2667000"/>
          </a:xfrm>
        </p:spPr>
        <p:txBody>
          <a:bodyPr/>
          <a:lstStyle/>
          <a:p>
            <a:pPr eaLnBrk="1" hangingPunct="1">
              <a:defRPr/>
            </a:pPr>
            <a:r>
              <a:rPr lang="si-LK" altLang="ja-JP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නිවසක</a:t>
            </a:r>
            <a:r>
              <a:rPr lang="en-US" altLang="ja-JP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altLang="ja-JP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විවිධ පාට</a:t>
            </a:r>
            <a:r>
              <a:rPr lang="en-US" altLang="ja-JP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altLang="ja-JP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බලලෙක්  දුටුවොත් ; දේශය සපල නොවේ 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ලියවිලි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152400" y="1302774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si-LK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මිනිසෙකු නාසය හෑරුවොත් සතුරන් ඔහුට යටත් වේ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26" descr="ISCBG032"/>
          <p:cNvPicPr>
            <a:picLocks noChangeAspect="1" noChangeArrowheads="1"/>
          </p:cNvPicPr>
          <p:nvPr/>
        </p:nvPicPr>
        <p:blipFill>
          <a:blip r:embed="rId3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/>
          <p:cNvSpPr txBox="1">
            <a:spLocks noChangeArrowheads="1"/>
          </p:cNvSpPr>
          <p:nvPr/>
        </p:nvSpPr>
        <p:spPr bwMode="auto">
          <a:xfrm>
            <a:off x="228600" y="2083737"/>
            <a:ext cx="868680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i-LK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බයිබලීය හා මිථ්‍යාදෘෂ්ටික අනාවැකි අතර</a:t>
            </a:r>
          </a:p>
          <a:p>
            <a:pPr algn="ctr">
              <a:spcBef>
                <a:spcPct val="50000"/>
              </a:spcBef>
              <a:defRPr/>
            </a:pPr>
            <a:r>
              <a:rPr lang="si-LK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 ඔබ හදුනා ගෙන 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ඇති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Arial"/>
                <a:ea typeface="+mn-ea"/>
                <a:cs typeface="Arial"/>
              </a:rPr>
              <a:t>වෙනස්කම් මොනවාද ?</a:t>
            </a:r>
            <a:endParaRPr lang="en-US" sz="54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82000"/>
                  </a:schemeClr>
                </a:glo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76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792"/>
            <a:ext cx="9144000" cy="1440000"/>
          </a:xfrm>
          <a:solidFill>
            <a:srgbClr val="000835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si-LK" sz="5400" b="1" dirty="0">
                <a:solidFill>
                  <a:schemeClr val="bg1"/>
                </a:solidFill>
                <a:latin typeface="Iskoola Pota" panose="02010503010101010104" pitchFamily="2" charset="0"/>
                <a:cs typeface="Iskoola Pota" panose="02010503010101010104" pitchFamily="2" charset="0"/>
              </a:rPr>
              <a:t>අනාවැකි </a:t>
            </a:r>
            <a:endParaRPr lang="en-U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si-LK" sz="3200" b="1" dirty="0">
                <a:solidFill>
                  <a:srgbClr val="FFFF00"/>
                </a:solidFill>
                <a:effectLst>
                  <a:glow rad="228600">
                    <a:srgbClr val="000835">
                      <a:alpha val="87000"/>
                    </a:srgbClr>
                  </a:glow>
                </a:effectLst>
                <a:latin typeface="Arial"/>
                <a:cs typeface="Arial"/>
              </a:rPr>
              <a:t>මිථ්‍යාදෘෂ්ටික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000835">
                      <a:alpha val="87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si-LK" sz="3200" b="1" dirty="0">
                <a:solidFill>
                  <a:srgbClr val="FFFF00"/>
                </a:solidFill>
                <a:effectLst>
                  <a:glow rad="228600">
                    <a:srgbClr val="000835">
                      <a:alpha val="87000"/>
                    </a:srgbClr>
                  </a:glow>
                </a:effectLst>
                <a:latin typeface="Arial"/>
                <a:cs typeface="Arial"/>
              </a:rPr>
              <a:t>දිවස් වැකි වලින් වෙනස් වන්නේ කෙසේද ? </a:t>
            </a:r>
            <a:endParaRPr kumimoji="1" lang="en-US" sz="3200" b="1" dirty="0">
              <a:effectLst>
                <a:glow rad="228600">
                  <a:srgbClr val="000835">
                    <a:alpha val="87000"/>
                  </a:srgbClr>
                </a:glo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2338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737176" cy="685800"/>
          </a:xfrm>
          <a:solidFill>
            <a:srgbClr val="EFE409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solidFill>
                  <a:schemeClr val="bg2"/>
                </a:solidFill>
                <a:effectLst/>
              </a:rPr>
              <a:t> ඌරීම් සහ තුම්මීම්</a:t>
            </a:r>
            <a:r>
              <a:rPr lang="en-US" sz="3600" dirty="0">
                <a:solidFill>
                  <a:schemeClr val="bg2"/>
                </a:solidFill>
                <a:effectLst/>
              </a:rPr>
              <a:t> </a:t>
            </a:r>
            <a:endParaRPr kumimoji="1" lang="en-US" sz="3600" dirty="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Picture 5" descr="Living Jesus Syllabus"/>
          <p:cNvSpPr>
            <a:spLocks noChangeAspect="1" noChangeArrowheads="1"/>
          </p:cNvSpPr>
          <p:nvPr/>
        </p:nvSpPr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3048000" y="6146800"/>
            <a:ext cx="276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/>
              <a:buChar char="•"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indent="0">
              <a:buNone/>
              <a:defRPr/>
            </a:pPr>
            <a:r>
              <a:rPr lang="si-LK" dirty="0"/>
              <a:t>නික්මයාම</a:t>
            </a:r>
            <a:r>
              <a:rPr lang="en-US" dirty="0"/>
              <a:t> 28</a:t>
            </a:r>
          </a:p>
        </p:txBody>
      </p:sp>
      <p:sp>
        <p:nvSpPr>
          <p:cNvPr id="211975" name="Oval 7"/>
          <p:cNvSpPr>
            <a:spLocks noChangeArrowheads="1"/>
          </p:cNvSpPr>
          <p:nvPr/>
        </p:nvSpPr>
        <p:spPr bwMode="auto">
          <a:xfrm>
            <a:off x="4191000" y="838200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6" name="Oval 8"/>
          <p:cNvSpPr>
            <a:spLocks noChangeArrowheads="1"/>
          </p:cNvSpPr>
          <p:nvPr/>
        </p:nvSpPr>
        <p:spPr bwMode="auto">
          <a:xfrm>
            <a:off x="5486400" y="838200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3392488" y="3230562"/>
            <a:ext cx="55022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si-LK" dirty="0"/>
              <a:t>පිටස්තර</a:t>
            </a:r>
            <a:endParaRPr lang="en-US" dirty="0"/>
          </a:p>
          <a:p>
            <a:pPr marL="457200" indent="-457200">
              <a:buFont typeface="Arial"/>
              <a:buChar char="•"/>
              <a:defRPr/>
            </a:pPr>
            <a:r>
              <a:rPr lang="si-LK" dirty="0"/>
              <a:t>දෙවියන්වහන්සේගේ නියමයක්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5" grpId="0" animBg="1"/>
      <p:bldP spid="211976" grpId="0" animBg="1"/>
      <p:bldP spid="211985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අනාවැකි වරු සිටියේ ඉෂ්රායලේ පමනක්ද ?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4450" y="2160588"/>
            <a:ext cx="73914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si-LK" dirty="0">
                <a:latin typeface="Arial" charset="0"/>
                <a:ea typeface="ＭＳ Ｐゴシック" charset="0"/>
              </a:rPr>
              <a:t>මාරි අනාවැකි ලියවිලි </a:t>
            </a:r>
            <a:r>
              <a:rPr lang="en-US" dirty="0">
                <a:latin typeface="Arial" charset="0"/>
                <a:ea typeface="ＭＳ Ｐゴシック" charset="0"/>
              </a:rPr>
              <a:t>(1800-1760 BC)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24200"/>
            <a:ext cx="9372600" cy="5181600"/>
            <a:chOff x="0" y="1680"/>
            <a:chExt cx="5760" cy="3168"/>
          </a:xfrm>
        </p:grpSpPr>
        <p:pic>
          <p:nvPicPr>
            <p:cNvPr id="1443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394" name="Group 6"/>
            <p:cNvGrpSpPr>
              <a:grpSpLocks/>
            </p:cNvGrpSpPr>
            <p:nvPr/>
          </p:nvGrpSpPr>
          <p:grpSpPr bwMode="auto">
            <a:xfrm>
              <a:off x="3024" y="3081"/>
              <a:ext cx="782" cy="224"/>
              <a:chOff x="3024" y="3081"/>
              <a:chExt cx="782" cy="224"/>
            </a:xfrm>
          </p:grpSpPr>
          <p:grpSp>
            <p:nvGrpSpPr>
              <p:cNvPr id="144395" name="Group 7"/>
              <p:cNvGrpSpPr>
                <a:grpSpLocks/>
              </p:cNvGrpSpPr>
              <p:nvPr/>
            </p:nvGrpSpPr>
            <p:grpSpPr bwMode="auto">
              <a:xfrm>
                <a:off x="3168" y="3081"/>
                <a:ext cx="638" cy="224"/>
                <a:chOff x="3120" y="3072"/>
                <a:chExt cx="638" cy="224"/>
              </a:xfrm>
            </p:grpSpPr>
            <p:sp>
              <p:nvSpPr>
                <p:cNvPr id="14439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39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86" cy="2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800">
                      <a:solidFill>
                        <a:schemeClr val="tx1"/>
                      </a:solidFill>
                    </a:rPr>
                    <a:t>Mari</a:t>
                  </a:r>
                </a:p>
              </p:txBody>
            </p:sp>
          </p:grpSp>
          <p:sp>
            <p:nvSpPr>
              <p:cNvPr id="144396" name="Oval 10"/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44388" name="Picture 11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1524000" y="2743200"/>
            <a:ext cx="7620000" cy="353943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i-LK" dirty="0">
                <a:solidFill>
                  <a:schemeClr val="tx1"/>
                </a:solidFill>
              </a:rPr>
              <a:t>මාරි අනාවැකි වරයෙකු සිම්රි ලිම් රජුට කී අනාවැකි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si-LK" dirty="0">
                <a:solidFill>
                  <a:schemeClr val="tx1"/>
                </a:solidFill>
              </a:rPr>
              <a:t>ගවේෂණ සම්මේලනය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si-LK" dirty="0">
                <a:solidFill>
                  <a:schemeClr val="tx1"/>
                </a:solidFill>
              </a:rPr>
              <a:t>කැරැල්ලට අනතුරු ඇගවීම්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si-LK" dirty="0">
                <a:solidFill>
                  <a:schemeClr val="tx1"/>
                </a:solidFill>
              </a:rPr>
              <a:t>සතුරන්ට විරුද්දව ජයගන්නා බවට පොරොන්දු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si-LK" dirty="0">
                <a:solidFill>
                  <a:schemeClr val="tx1"/>
                </a:solidFill>
              </a:rPr>
              <a:t>දේවත්වයට යටත් විමට අනුබලදිම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098451" y="1267620"/>
            <a:ext cx="8166298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si-LK" sz="2800" dirty="0">
                <a:solidFill>
                  <a:schemeClr val="tx1">
                    <a:lumMod val="95000"/>
                  </a:schemeClr>
                </a:solidFill>
              </a:rPr>
              <a:t>අකෙදියානු අනාවැකි ( ඉතිහාසමය )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si-LK" sz="2800" dirty="0">
                <a:solidFill>
                  <a:schemeClr val="tx1">
                    <a:lumMod val="95000"/>
                  </a:schemeClr>
                </a:solidFill>
              </a:rPr>
              <a:t>බැබිලෝනියානු ඕමානු අනාවැකි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DS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cs typeface="Arial" charset="0"/>
              </a:rPr>
              <a:t>186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7620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i-LK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ඇමතීම </a:t>
            </a: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i-LK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ලකුණු </a:t>
            </a: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i-LK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අන්තර්ගතය</a:t>
            </a:r>
            <a:endParaRPr lang="en-US" sz="4800" b="1" dirty="0">
              <a:solidFill>
                <a:schemeClr val="tx1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Arial"/>
              <a:ea typeface="+mn-ea"/>
              <a:cs typeface="Arial"/>
            </a:endParaRP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i-LK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විලාසය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00800" cy="1446550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ea typeface="+mj-ea"/>
                <a:cs typeface="Arial"/>
              </a:rPr>
              <a:t>සත්‍ය හෝ බොරු අනාවැකි වල මුලිකාංග</a:t>
            </a:r>
            <a:endParaRPr lang="en-US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ISAH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3568" y="836712"/>
            <a:ext cx="8040688" cy="754053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1"/>
                </a:solidFill>
                <a:ea typeface="+mj-ea"/>
                <a:cs typeface="+mj-cs"/>
              </a:rPr>
              <a:t>අන්තර්ගතයේ  සමානතා 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216151"/>
            <a:ext cx="7776666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si-L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චෙමොෂ් මට පැවසිය , යන්න ගොස් ඉස්රායාලයෙන් නෙබෝ ගන්න ,මා රැයේ පිටත් වුනෙමි, ගොස් හවස් පටන් දහවල  තෙක් සටන් කලෙමි .එය අත්පත් කරගෙන සියල්ල හරවාගතිමි . ගැහැනුන් හා පිටින් හත්දහසකි " 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ඔබට මතක් කල හැකි නුතන අන්ධ විශ්වාස මොනවාද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defRPr/>
            </a:pP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මෙශා ස්ටෙල් රජු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තීරු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11-12 </a:t>
            </a:r>
          </a:p>
          <a:p>
            <a:pPr algn="r"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(830 BC 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"ඔමරියට විරුද්ද ජය 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රාජාවලිය 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r" eaLnBrk="1" hangingPunct="1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—Arnold/Beyer, 162; cf.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ANET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(1969), 320-21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rgbClr val="FFFF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ඔබට මතක් කල හැකි නුතන අන්ධ විශ්වාස මොනවාද </a:t>
            </a:r>
            <a:r>
              <a:rPr lang="en-US" dirty="0">
                <a:solidFill>
                  <a:srgbClr val="FFFF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?</a:t>
            </a:r>
            <a:endParaRPr lang="si-LK" dirty="0">
              <a:solidFill>
                <a:srgbClr val="FFFF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7239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latin typeface="Trebuchet MS" charset="0"/>
                <a:ea typeface="Osaka" charset="0"/>
                <a:cs typeface="Osaka" charset="0"/>
              </a:rPr>
              <a:t>දෙවියන්වහන්සේගේ සෙනග උන්වහන්සේගේ කැමැත්ත දැනගැන්නේ කෙසේද ? </a:t>
            </a:r>
            <a:endParaRPr lang="en-US" sz="2800" dirty="0"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628594" y="3140968"/>
            <a:ext cx="708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Times" pitchFamily="-111" charset="0"/>
              <a:buNone/>
              <a:defRPr/>
            </a:pPr>
            <a:r>
              <a:rPr lang="si-LK" b="1" i="1" dirty="0">
                <a:solidFill>
                  <a:schemeClr val="tx1"/>
                </a:solidFill>
                <a:latin typeface="Trebuchet MS" pitchFamily="-111" charset="0"/>
                <a:ea typeface="+mn-ea"/>
                <a:cs typeface="+mn-cs"/>
              </a:rPr>
              <a:t>ලෝකයෙන් ලැබෙන උපදෙස් බොහෝවිට සිත් ඇද ගැනීමට සමත් වේ </a:t>
            </a:r>
            <a:endParaRPr lang="en-US" sz="1600" b="1" i="1" dirty="0">
              <a:solidFill>
                <a:schemeClr val="tx1"/>
              </a:solidFill>
              <a:latin typeface="Trebuchet MS" pitchFamily="-111" charset="0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buFont typeface="Times" pitchFamily="-111" charset="0"/>
              <a:buNone/>
              <a:defRPr/>
            </a:pPr>
            <a:r>
              <a:rPr lang="si-LK" b="1" i="1" dirty="0">
                <a:solidFill>
                  <a:schemeClr val="tx1"/>
                </a:solidFill>
                <a:latin typeface="Trebuchet MS" pitchFamily="-111" charset="0"/>
                <a:ea typeface="+mn-ea"/>
                <a:cs typeface="+mn-cs"/>
              </a:rPr>
              <a:t>එමනිසා දෙවියන්වහන්සේ ඉශ්රායෙල් දුන්  ක්‍රමය තුල පණිවිඩය උන්වහන්සේගෙන්මද දැනගානීමට හැකි ක්‍රමයකි ,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162877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4000" b="1" u="sng" dirty="0"/>
              <a:t>බයිබලීය</a:t>
            </a:r>
            <a:endParaRPr lang="en-US" b="1" i="1" u="sng" dirty="0">
              <a:latin typeface="Times New Roman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501650"/>
            <a:ext cx="9296400" cy="914400"/>
          </a:xfrm>
          <a:gradFill rotWithShape="0">
            <a:gsLst>
              <a:gs pos="0">
                <a:schemeClr val="tx2">
                  <a:alpha val="3999"/>
                </a:schemeClr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ඉශ්රායෙල් හා අන් අනාවකිවරු අතර තිබූ වෙනස්කම්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283968" y="1665203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4000" b="1" u="sng" dirty="0">
                <a:cs typeface="Arial"/>
              </a:rPr>
              <a:t>මිථ්‍යාදෘෂ්ටික</a:t>
            </a:r>
            <a:endParaRPr lang="en-US" b="1" i="1" u="sng" dirty="0">
              <a:latin typeface="Times New Roman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94393" y="2769542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400" b="1" dirty="0"/>
              <a:t>ඉල්ලීමක් නොකළ</a:t>
            </a:r>
            <a:endParaRPr lang="en-US" sz="2400" b="1" i="1" dirty="0">
              <a:latin typeface="Times New Roman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681335" y="2870838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000" b="1" dirty="0"/>
              <a:t>පේන කීම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95536" y="3670300"/>
            <a:ext cx="381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000" b="1" dirty="0"/>
              <a:t>කැදවීම</a:t>
            </a:r>
            <a:r>
              <a:rPr lang="en-US" sz="2000" b="1" dirty="0"/>
              <a:t> </a:t>
            </a:r>
            <a:r>
              <a:rPr lang="si-LK" sz="2000" b="1" dirty="0"/>
              <a:t>දෙවියන්වහන්සේගෙන් 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615408" y="3675359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400" b="1" dirty="0"/>
              <a:t>ඔවුන්ම උපදවා කියයි</a:t>
            </a:r>
            <a:endParaRPr lang="en-US" sz="2800" b="1" i="1" dirty="0">
              <a:latin typeface="Times New Roman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95536" y="447546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400" b="1" dirty="0"/>
              <a:t>ඕනෑම ස්ථානයක සිදුවේ</a:t>
            </a:r>
            <a:endParaRPr lang="en-US" sz="2400" b="1" i="1" dirty="0">
              <a:latin typeface="Times New Roman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572000" y="4475460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400" b="1" dirty="0"/>
              <a:t>සිද්දස්තාන  ලග සිදුවේ </a:t>
            </a:r>
            <a:endParaRPr lang="en-US" sz="2400" b="1" i="1" dirty="0">
              <a:latin typeface="Times New Roman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87703" y="5403091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400" b="1" dirty="0"/>
              <a:t>වීමට පෙර කියයි </a:t>
            </a:r>
            <a:endParaRPr lang="en-US" sz="2400" b="1" i="1" dirty="0">
              <a:latin typeface="Times New Roman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543971" y="5341536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800" b="1" i="1" dirty="0">
                <a:latin typeface="Times New Roman" charset="0"/>
              </a:rPr>
              <a:t>සිදුවූ පසු කියයි</a:t>
            </a:r>
            <a:endParaRPr lang="en-US" sz="2800" b="1" i="1" dirty="0">
              <a:latin typeface="Times New Roman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/>
              <a:t>186a-b</a:t>
            </a:r>
            <a:endParaRPr lang="en-US" sz="2400" b="1" i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2" grpId="0"/>
      <p:bldP spid="23564" grpId="0"/>
      <p:bldP spid="23565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2"/>
          <p:cNvGrpSpPr>
            <a:grpSpLocks/>
          </p:cNvGrpSpPr>
          <p:nvPr/>
        </p:nvGrpSpPr>
        <p:grpSpPr bwMode="auto">
          <a:xfrm>
            <a:off x="432049" y="836712"/>
            <a:ext cx="8352928" cy="5650038"/>
            <a:chOff x="0" y="-33338"/>
            <a:chExt cx="9144000" cy="6807201"/>
          </a:xfrm>
        </p:grpSpPr>
        <p:pic>
          <p:nvPicPr>
            <p:cNvPr id="156676" name="Picture 2" descr="End of the world -- certain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7" name="Rectangle 1"/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335"/>
            <a:ext cx="8594725" cy="630942"/>
          </a:xfrm>
        </p:spPr>
        <p:txBody>
          <a:bodyPr/>
          <a:lstStyle/>
          <a:p>
            <a:pPr algn="ctr" eaLnBrk="1" hangingPunct="1"/>
            <a:r>
              <a:rPr lang="si-LK" sz="3500" dirty="0">
                <a:latin typeface="Comic Sans MS" charset="0"/>
                <a:ea typeface="ＭＳ Ｐゴシック" charset="0"/>
                <a:cs typeface="ＭＳ Ｐゴシック" charset="0"/>
              </a:rPr>
              <a:t>බොරු අනාවැකි වෙනස්වේ </a:t>
            </a:r>
            <a:endParaRPr lang="en-US" sz="35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5" name="Rectangle 3"/>
          <p:cNvSpPr txBox="1">
            <a:spLocks noChangeArrowheads="1"/>
          </p:cNvSpPr>
          <p:nvPr/>
        </p:nvSpPr>
        <p:spPr bwMode="auto">
          <a:xfrm>
            <a:off x="2916238" y="2743904"/>
            <a:ext cx="3384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sz="2400" b="1" dirty="0">
                <a:solidFill>
                  <a:schemeClr val="tx2"/>
                </a:solidFill>
                <a:latin typeface="Comic Sans MS" charset="0"/>
              </a:rPr>
              <a:t>ලෝකය </a:t>
            </a:r>
            <a:r>
              <a:rPr lang="si-LK" sz="4800" b="1" dirty="0">
                <a:solidFill>
                  <a:schemeClr val="tx2"/>
                </a:solidFill>
                <a:latin typeface="Comic Sans MS" charset="0"/>
              </a:rPr>
              <a:t>අද </a:t>
            </a:r>
            <a:r>
              <a:rPr lang="si-LK" sz="2400" b="1" dirty="0">
                <a:solidFill>
                  <a:schemeClr val="tx2"/>
                </a:solidFill>
                <a:latin typeface="Comic Sans MS" charset="0"/>
              </a:rPr>
              <a:t>විනාශ වන බව මට විශ්වාසයි </a:t>
            </a:r>
            <a:r>
              <a:rPr lang="en-US" sz="2400" b="1" dirty="0">
                <a:solidFill>
                  <a:schemeClr val="tx2"/>
                </a:solidFill>
                <a:latin typeface="Comic Sans MS" charset="0"/>
              </a:rPr>
              <a:t>!!!</a:t>
            </a:r>
            <a:endParaRPr lang="si-LK" sz="2400" b="1" dirty="0">
              <a:solidFill>
                <a:schemeClr val="tx2"/>
              </a:solidFill>
              <a:latin typeface="Comic Sans M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DS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186b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5496" y="162877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4000" b="1" u="sng" dirty="0">
                <a:solidFill>
                  <a:srgbClr val="000000"/>
                </a:solidFill>
              </a:rPr>
              <a:t>බයිබලීය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4000" b="1" u="sng" dirty="0">
                <a:solidFill>
                  <a:srgbClr val="000000"/>
                </a:solidFill>
              </a:rPr>
              <a:t>මිථ්‍යාදෘෂ්ටික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35496" y="2635250"/>
            <a:ext cx="426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ච‍රිතය දේවබිය සහිතයි 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572000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චරිතය අනාචාරි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35496" y="3625850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බොහූවිට පිරිමින්ය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572000" y="3625850"/>
            <a:ext cx="453650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බොහෝවිට ගැහැනුන්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5496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දෙවනුබාවය සහිතයි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572000" y="46164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ඔවුන්ගේම උපකල්පන 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5496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ආවෙනික විලාසයක් 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572000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si-LK" sz="3600" b="1" dirty="0">
                <a:solidFill>
                  <a:srgbClr val="000000"/>
                </a:solidFill>
              </a:rPr>
              <a:t>යක්ශාවෙසවිම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-228600" y="457200"/>
            <a:ext cx="9372600" cy="960438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200" b="1" dirty="0">
                <a:solidFill>
                  <a:schemeClr val="bg1"/>
                </a:solidFill>
                <a:ea typeface="+mj-ea"/>
                <a:cs typeface="+mj-cs"/>
              </a:rPr>
              <a:t>ඉශ්රායෙල් හා අන් අනාවකිවරු අතර තිබූ වෙනස්කම්</a:t>
            </a:r>
            <a:endParaRPr lang="en-US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75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OPROF0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 rot="10800000">
            <a:off x="5334000" y="2971800"/>
            <a:ext cx="2590800" cy="2057400"/>
          </a:xfrm>
          <a:prstGeom prst="wedgeRoundRectCallout">
            <a:avLst>
              <a:gd name="adj1" fmla="val 94852"/>
              <a:gd name="adj2" fmla="val 413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10800000">
            <a:off x="0" y="2971800"/>
            <a:ext cx="2590800" cy="2057400"/>
          </a:xfrm>
          <a:prstGeom prst="wedgeRoundRectCallout">
            <a:avLst>
              <a:gd name="adj1" fmla="val -59134"/>
              <a:gd name="adj2" fmla="val 68593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105400" y="196532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4000" b="1" u="sng" dirty="0"/>
              <a:t>බොරුව </a:t>
            </a:r>
            <a:endParaRPr lang="en-US" b="1" i="1" u="sng" dirty="0">
              <a:latin typeface="Times New Roman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312245" y="3475037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altLang="ja-JP" sz="2400" b="1" dirty="0"/>
              <a:t>නුබලා අවුරුදු 2කෙන් හැරී එයි</a:t>
            </a:r>
            <a:endParaRPr lang="en-US" sz="2400" b="1" i="1" dirty="0">
              <a:latin typeface="Times New Roman" charset="0"/>
            </a:endParaRPr>
          </a:p>
        </p:txBody>
      </p:sp>
      <p:sp>
        <p:nvSpPr>
          <p:cNvPr id="1607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26346"/>
            <a:ext cx="9372600" cy="630942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ජෙරමියා 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(25:11-12) </a:t>
            </a:r>
            <a:r>
              <a:rPr lang="si-LK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හනනියා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(28:2-3)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76200" y="1965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4000" b="1" u="sng" dirty="0">
                <a:solidFill>
                  <a:schemeClr val="tx2"/>
                </a:solidFill>
              </a:rPr>
              <a:t>සත්ය</a:t>
            </a:r>
            <a:endParaRPr lang="en-US" b="1" i="1" u="sng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04800" y="3475037"/>
            <a:ext cx="1962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2000" b="1" dirty="0"/>
              <a:t>“</a:t>
            </a:r>
            <a:r>
              <a:rPr lang="si-LK" sz="2000" b="1" dirty="0"/>
              <a:t>නුබලා අවුරුදු 70ක් සිටී</a:t>
            </a:r>
            <a:r>
              <a:rPr lang="ja-JP" altLang="en-US" sz="2000" b="1" dirty="0"/>
              <a:t>”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474045" y="5058271"/>
            <a:ext cx="4343400" cy="175432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3600" b="1" dirty="0"/>
              <a:t>ප්‍රකාශ කර මාස 2කෙන් මියදුනි </a:t>
            </a:r>
            <a:r>
              <a:rPr lang="en-US" sz="3600" b="1" dirty="0"/>
              <a:t>(28:17)</a:t>
            </a:r>
            <a:endParaRPr lang="en-US" sz="2800" b="1" i="1" dirty="0">
              <a:latin typeface="Times New Roman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93360" y="5025390"/>
            <a:ext cx="4038600" cy="1754326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A9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si-LK" sz="3600" b="1" dirty="0">
                <a:latin typeface="Arial" pitchFamily="-111" charset="0"/>
                <a:ea typeface="+mn-ea"/>
                <a:cs typeface="+mn-cs"/>
              </a:rPr>
              <a:t>ප්‍රකාශ කර අවුරුදු 23ක් ජීවත් විය</a:t>
            </a:r>
            <a:r>
              <a:rPr lang="en-US" sz="3600" b="1" dirty="0">
                <a:latin typeface="Arial" pitchFamily="-111" charset="0"/>
                <a:ea typeface="+mn-ea"/>
                <a:cs typeface="+mn-cs"/>
              </a:rPr>
              <a:t>(51:64)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56" y="51089"/>
            <a:ext cx="5735340" cy="68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  <a:cs typeface="Arial"/>
              </a:rPr>
              <a:t>සාගර මාවත 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4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 b="1">
                <a:cs typeface="Arial" charset="0"/>
              </a:rPr>
              <a:t>Egypt</a:t>
            </a:r>
            <a:endParaRPr lang="en-US" sz="44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67200" y="304799"/>
            <a:ext cx="2321024" cy="105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si-LK" sz="3600" b="1" dirty="0">
                <a:effectLst>
                  <a:glow rad="228600">
                    <a:schemeClr val="accent4">
                      <a:satMod val="175000"/>
                      <a:alpha val="87000"/>
                    </a:schemeClr>
                  </a:glow>
                </a:effectLst>
                <a:latin typeface="Iskoola Pota" panose="02010503010101010104" pitchFamily="2" charset="0"/>
                <a:cs typeface="Iskoola Pota" panose="02010503010101010104" pitchFamily="2" charset="0"/>
              </a:rPr>
              <a:t>අරම්</a:t>
            </a:r>
            <a:endParaRPr lang="en-US" sz="3600" dirty="0">
              <a:effectLst>
                <a:glow rad="228600">
                  <a:schemeClr val="accent4">
                    <a:satMod val="175000"/>
                    <a:alpha val="87000"/>
                  </a:schemeClr>
                </a:glow>
              </a:effectLst>
              <a:latin typeface="Iskoola Pota" panose="02010503010101010104" pitchFamily="2" charset="0"/>
              <a:cs typeface="Iskoola Pota" panose="02010503010101010104" pitchFamily="2" charset="0"/>
            </a:endParaRPr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2725738" cy="708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i-LK" sz="4000">
                <a:effectLst>
                  <a:glow rad="228600">
                    <a:schemeClr val="accent4">
                      <a:satMod val="175000"/>
                      <a:alpha val="87000"/>
                    </a:schemeClr>
                  </a:glow>
                </a:effectLst>
                <a:cs typeface="Arial" charset="0"/>
              </a:rPr>
              <a:t>මෙගිදෝ </a:t>
            </a:r>
            <a:endParaRPr lang="en-US" sz="4000" dirty="0">
              <a:effectLst>
                <a:glow rad="228600">
                  <a:schemeClr val="accent4">
                    <a:satMod val="175000"/>
                    <a:alpha val="87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379387" y="1915061"/>
            <a:ext cx="2209800" cy="13234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i-LK" sz="4000" dirty="0">
                <a:effectLst>
                  <a:glow rad="228600">
                    <a:schemeClr val="accent4">
                      <a:satMod val="175000"/>
                      <a:alpha val="87000"/>
                    </a:schemeClr>
                  </a:glow>
                </a:effectLst>
                <a:cs typeface="Arial" charset="0"/>
              </a:rPr>
              <a:t>රමොත් ගිලියධ්</a:t>
            </a:r>
            <a:endParaRPr lang="en-US" sz="4000" dirty="0">
              <a:effectLst>
                <a:glow rad="228600">
                  <a:schemeClr val="accent4">
                    <a:satMod val="175000"/>
                    <a:alpha val="87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4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Iskoola Pota" panose="02010503010101010104" pitchFamily="2" charset="0"/>
              <a:cs typeface="Iskoola Pota" panose="02010503010101010104" pitchFamily="2" charset="0"/>
            </a:endParaRPr>
          </a:p>
        </p:txBody>
      </p:sp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667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4349" y="2241711"/>
            <a:ext cx="309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i-LK" dirty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92446" y="2021981"/>
            <a:ext cx="1622559" cy="5847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spcBef>
                <a:spcPts val="2880"/>
              </a:spcBef>
              <a:spcAft>
                <a:spcPts val="0"/>
              </a:spcAft>
            </a:pPr>
            <a:r>
              <a:rPr lang="si-LK" b="1" dirty="0">
                <a:effectLst>
                  <a:glow rad="228600">
                    <a:schemeClr val="accent4">
                      <a:satMod val="175000"/>
                      <a:alpha val="87000"/>
                    </a:schemeClr>
                  </a:glow>
                </a:effectLst>
                <a:latin typeface="Calibri Light" panose="020F0302020204030204" pitchFamily="34" charset="0"/>
                <a:ea typeface="MS PGothic" panose="020B0600070205080204" pitchFamily="34" charset="-128"/>
                <a:cs typeface="Iskoola Pota" panose="02010503010101010104" pitchFamily="2" charset="0"/>
              </a:rPr>
              <a:t>ඉෂ්රායල්</a:t>
            </a:r>
            <a:endParaRPr lang="en-US" sz="1400" dirty="0">
              <a:effectLst>
                <a:glow rad="228600">
                  <a:schemeClr val="accent4">
                    <a:satMod val="175000"/>
                    <a:alpha val="87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1729" y="4855875"/>
            <a:ext cx="1024639" cy="5847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si-LK" dirty="0">
                <a:effectLst>
                  <a:glow rad="228600">
                    <a:schemeClr val="accent4">
                      <a:satMod val="175000"/>
                      <a:alpha val="87000"/>
                    </a:schemeClr>
                  </a:glow>
                </a:effectLst>
              </a:rPr>
              <a:t>යුදය </a:t>
            </a:r>
            <a:endParaRPr lang="en-US" dirty="0">
              <a:effectLst>
                <a:glow rad="228600">
                  <a:schemeClr val="accent4">
                    <a:satMod val="175000"/>
                    <a:alpha val="87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4" grpId="0" animBg="1"/>
      <p:bldP spid="73735" grpId="0" animBg="1"/>
      <p:bldP spid="73736" grpId="0" autoUpdateAnimBg="0"/>
      <p:bldP spid="73737" grpId="0" animBg="1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040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Osaka" charset="0"/>
              <a:cs typeface="Osaka" charset="0"/>
            </a:endParaRPr>
          </a:p>
        </p:txBody>
      </p:sp>
      <p:pic>
        <p:nvPicPr>
          <p:cNvPr id="162818" name="Picture 1039" descr="ms187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52400" y="1628775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3600" b="1" u="sng" dirty="0"/>
              <a:t>බයිබලීය</a:t>
            </a:r>
            <a:endParaRPr lang="en-US" sz="3600" b="1" i="1" u="sng" dirty="0">
              <a:latin typeface="Times New Roman" charset="0"/>
            </a:endParaRP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4000" b="1" u="sng" dirty="0">
                <a:cs typeface="Arial"/>
              </a:rPr>
              <a:t>මිථ්‍යාදෘෂ්ටික</a:t>
            </a:r>
            <a:endParaRPr lang="en-US" sz="4000" b="1" i="1" u="sng" dirty="0">
              <a:latin typeface="Times New Roman" charset="0"/>
            </a:endParaRPr>
          </a:p>
        </p:txBody>
      </p: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38100" y="2619375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11" charset="0"/>
                <a:ea typeface="+mn-ea"/>
                <a:cs typeface="+mn-cs"/>
              </a:rPr>
              <a:t>දෙවභක්තික චේතනාව</a:t>
            </a:r>
            <a:endParaRPr lang="en-US" sz="24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4572000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මුදලට ආශාව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2536" name="Text Box 1032"/>
          <p:cNvSpPr txBox="1">
            <a:spLocks noChangeArrowheads="1"/>
          </p:cNvSpPr>
          <p:nvPr/>
        </p:nvSpPr>
        <p:spPr bwMode="auto">
          <a:xfrm>
            <a:off x="152400" y="3625850"/>
            <a:ext cx="441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si-LK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11" charset="0"/>
                <a:ea typeface="+mn-ea"/>
                <a:cs typeface="+mn-cs"/>
              </a:rPr>
              <a:t>මුල්ම  පණිවිඩය</a:t>
            </a:r>
            <a:endParaRPr lang="en-US" sz="36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22537" name="Text Box 1033"/>
          <p:cNvSpPr txBox="1">
            <a:spLocks noChangeArrowheads="1"/>
          </p:cNvSpPr>
          <p:nvPr/>
        </p:nvSpPr>
        <p:spPr bwMode="auto">
          <a:xfrm>
            <a:off x="4572000" y="3625850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අනුකරණය වූ </a:t>
            </a: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152400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si-LK" sz="3600" b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11" charset="0"/>
                <a:ea typeface="+mn-ea"/>
                <a:cs typeface="+mn-cs"/>
              </a:rPr>
              <a:t>100%ක් නිවැරදී</a:t>
            </a:r>
            <a:endParaRPr lang="en-US" sz="36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22539" name="Text Box 1035"/>
          <p:cNvSpPr txBox="1">
            <a:spLocks noChangeArrowheads="1"/>
          </p:cNvSpPr>
          <p:nvPr/>
        </p:nvSpPr>
        <p:spPr bwMode="auto">
          <a:xfrm>
            <a:off x="4572000" y="461645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8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බොහො වැරදි  වලින් යුක්තයි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2540" name="Text Box 1036"/>
          <p:cNvSpPr txBox="1">
            <a:spLocks noChangeArrowheads="1"/>
          </p:cNvSpPr>
          <p:nvPr/>
        </p:nvSpPr>
        <p:spPr bwMode="auto">
          <a:xfrm>
            <a:off x="228600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si-LK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11" charset="0"/>
                <a:ea typeface="+mn-ea"/>
                <a:cs typeface="+mn-cs"/>
              </a:rPr>
              <a:t>පිඩාවට ලක්වුනා</a:t>
            </a:r>
            <a:endParaRPr lang="en-US" sz="36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22541" name="Text Box 1037"/>
          <p:cNvSpPr txBox="1">
            <a:spLocks noChangeArrowheads="1"/>
          </p:cNvSpPr>
          <p:nvPr/>
        </p:nvSpPr>
        <p:spPr bwMode="auto">
          <a:xfrm>
            <a:off x="4572000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උසස් කරනු ලැබුවා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2542" name="Text Box 1038"/>
          <p:cNvSpPr txBox="1">
            <a:spLocks noChangeArrowheads="1"/>
          </p:cNvSpPr>
          <p:nvPr/>
        </p:nvSpPr>
        <p:spPr bwMode="auto">
          <a:xfrm>
            <a:off x="76200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186c-d</a:t>
            </a:r>
            <a:endParaRPr lang="en-US" sz="2400" b="1" i="1"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2545" name="Rectangle 1041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ඉශ්රායෙල් හා අන් අනාවකිවරු අතර තිබූ වෙනස්කම්</a:t>
            </a:r>
            <a:endParaRPr lang="en-US" sz="3200" b="1" dirty="0">
              <a:solidFill>
                <a:schemeClr val="bg1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164866" name="Picture 3" descr="D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186b-d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7620000" cy="3170099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795338" indent="-795338">
              <a:buClr>
                <a:schemeClr val="tx1"/>
              </a:buClr>
              <a:defRPr/>
            </a:pPr>
            <a:r>
              <a:rPr lang="si-LK" sz="4000" b="1" i="1" u="sng" dirty="0">
                <a:latin typeface="Arial"/>
                <a:ea typeface="+mn-ea"/>
                <a:cs typeface="Arial"/>
              </a:rPr>
              <a:t>සිතන්න යමක් </a:t>
            </a:r>
            <a:r>
              <a:rPr lang="en-US" sz="4000" b="1" i="1" u="sng" dirty="0">
                <a:latin typeface="Arial"/>
                <a:ea typeface="+mn-ea"/>
                <a:cs typeface="Arial"/>
              </a:rPr>
              <a:t>:</a:t>
            </a:r>
          </a:p>
          <a:p>
            <a:pPr marL="795338" indent="-795338">
              <a:buClr>
                <a:schemeClr val="bg1"/>
              </a:buClr>
              <a:buFontTx/>
              <a:buAutoNum type="alphaUcPeriod"/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මේ ඉගනගත් වෙනස් කම් අතර ඔබට පෙනෙන වැදගත්ම වෙනස්කම කුමක්ද ? </a:t>
            </a:r>
            <a:endParaRPr lang="en-US" sz="4000" b="1" dirty="0">
              <a:latin typeface="Arial"/>
              <a:ea typeface="+mn-ea"/>
              <a:cs typeface="Arial"/>
            </a:endParaRPr>
          </a:p>
          <a:p>
            <a:pPr marL="795338" indent="-795338">
              <a:buClr>
                <a:schemeClr val="bg1"/>
              </a:buClr>
              <a:buFontTx/>
              <a:buAutoNum type="alphaUcPeriod"/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ඒ ඇයි ? </a:t>
            </a:r>
            <a:endParaRPr lang="en-US" sz="4000" b="1" dirty="0">
              <a:latin typeface="Arial"/>
              <a:ea typeface="+mn-ea"/>
              <a:cs typeface="Arial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67600" cy="14465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ඉශ්රායෙල් හා අන් අනාවකිවරු අතර තිබූ වෙනස්කම්</a:t>
            </a:r>
            <a:endParaRPr lang="en-US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571500" y="1554163"/>
            <a:ext cx="8001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sz="3600" b="1" i="1" dirty="0">
                <a:latin typeface="Arial"/>
                <a:cs typeface="Arial"/>
              </a:rPr>
              <a:t>“</a:t>
            </a:r>
            <a:r>
              <a:rPr lang="si-LK" sz="3600" dirty="0"/>
              <a:t>මක්නිසාද කිසි අනාගතවාක්‍යයක් මනුෂ්‍ය කැමැත්තෙන් කිසි කලක නොපැමිණියේය. නුමුත් මනුෂ්‍යයෝ ශුද්ධාත්මයාණන් විසින් පොලඹවනු ලැබ, දෙවියන්වහන්සේගෙන් ලැබූ ලෙස කථාකළෝය.</a:t>
            </a:r>
            <a:r>
              <a:rPr lang="en-US" sz="3600" dirty="0"/>
              <a:t>” </a:t>
            </a:r>
            <a:r>
              <a:rPr lang="si-LK" sz="2800" dirty="0"/>
              <a:t>2 පේත්‍රැස් 1 : </a:t>
            </a:r>
            <a:r>
              <a:rPr lang="en-US" sz="2800" dirty="0"/>
              <a:t>20</a:t>
            </a:r>
            <a:r>
              <a:rPr lang="si-LK" sz="2800" dirty="0"/>
              <a:t>-21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 b="1" i="1" dirty="0">
              <a:latin typeface="Arial"/>
              <a:cs typeface="Arial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4419600" y="5943600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2 </a:t>
            </a:r>
            <a:r>
              <a:rPr lang="si-LK" b="1" dirty="0">
                <a:latin typeface="Arial"/>
                <a:ea typeface="+mn-ea"/>
                <a:cs typeface="Arial"/>
              </a:rPr>
              <a:t>පීටර්</a:t>
            </a:r>
            <a:r>
              <a:rPr lang="en-US" b="1" dirty="0">
                <a:latin typeface="Arial"/>
                <a:ea typeface="+mn-ea"/>
                <a:cs typeface="Arial"/>
              </a:rPr>
              <a:t> 1:20-21 (ESV)</a:t>
            </a:r>
          </a:p>
        </p:txBody>
      </p:sp>
      <p:sp>
        <p:nvSpPr>
          <p:cNvPr id="233477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බයිබලීය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 </a:t>
            </a: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අනාවැකි යනු කුමක්ද ?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F - Plate 2"/>
          <p:cNvPicPr>
            <a:picLocks noChangeAspect="1" noChangeArrowheads="1"/>
          </p:cNvPicPr>
          <p:nvPr/>
        </p:nvPicPr>
        <p:blipFill>
          <a:blip r:embed="rId3" cstate="screen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මෙවැනි අනාවැකි වරයකු හමුවූ විට සභාව ගත යුතු තීරන මොනවාද ?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බොරු සිදුවිම ගැන අනාවැකි කියන 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පව්කාර ජීවිත රටාවක් ඇති 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මනුෂ්‍යන් බොරු දෙවිවරුන් වෙතට යොමු කරන </a:t>
            </a: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sz="4000" b="1" dirty="0">
                <a:solidFill>
                  <a:srgbClr val="FF3300"/>
                </a:solidFill>
                <a:ea typeface="+mj-ea"/>
                <a:cs typeface="Arial"/>
              </a:rPr>
              <a:t>කණ්ඩායම් සාකච්ඡා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Arial"/>
                <a:ea typeface="+mj-ea"/>
                <a:cs typeface="Arial"/>
              </a:rPr>
              <a:t>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39552" y="1916832"/>
            <a:ext cx="8686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අනාවැකි කිම දෙවියන්වහන්සේ එවෙලේම සිතට දෙන දෙයක් නම් </a:t>
            </a:r>
          </a:p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සත්‍ය අනාවැකි තුල වැරදි තිබිය හැකිද ?</a:t>
            </a:r>
          </a:p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පිළිතුරට හේතු ? </a:t>
            </a:r>
          </a:p>
        </p:txBody>
      </p:sp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175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sz="4000" b="1" dirty="0">
                <a:solidFill>
                  <a:srgbClr val="FF3300"/>
                </a:solidFill>
                <a:ea typeface="+mj-ea"/>
                <a:cs typeface="Arial"/>
              </a:rPr>
              <a:t>කණ්ඩායම් සාකච්ඡා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Arial"/>
                <a:ea typeface="+mj-ea"/>
                <a:cs typeface="Arial"/>
              </a:rPr>
              <a:t>B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6" descr="Medium woo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i-LK" sz="4000" b="1" dirty="0">
              <a:latin typeface="Arial"/>
              <a:ea typeface="+mn-ea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වෙන් ගෘඩම් උගන්වන සැම ඇදහිලිවන්තයකුම අනාවැකි පැවසිය හැකි බවට දේව වචනයේ සාක්ෂි තියනවාද? </a:t>
            </a:r>
          </a:p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ඔබේ පිළිතුරට හේතු  දෙන්න </a:t>
            </a:r>
            <a:endParaRPr lang="en-US" sz="4000" b="1" dirty="0">
              <a:latin typeface="Arial"/>
              <a:ea typeface="+mn-ea"/>
              <a:cs typeface="Arial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937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sz="4000" b="1" dirty="0">
                <a:solidFill>
                  <a:srgbClr val="FF3300"/>
                </a:solidFill>
                <a:ea typeface="+mj-ea"/>
                <a:cs typeface="Arial"/>
              </a:rPr>
              <a:t>කණ්ඩායම් සාකච්ඡා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Arial"/>
                <a:ea typeface="+mj-ea"/>
                <a:cs typeface="Arial"/>
              </a:rPr>
              <a:t>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6" descr="ISCBG032"/>
          <p:cNvPicPr>
            <a:picLocks noChangeAspect="1" noChangeArrowheads="1"/>
          </p:cNvPicPr>
          <p:nvPr/>
        </p:nvPicPr>
        <p:blipFill>
          <a:blip r:embed="rId3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3568" y="1820862"/>
            <a:ext cx="6934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තමාගේ අනාවැකි දෙවියන්වහන්සේගෙන් කියන නමුත් ඒවා දෙවියන්වහන්සේගේ වචනයට එකග නැතිනම් ඔබ ගන්නා පියවර කුමකද ? </a:t>
            </a:r>
          </a:p>
          <a:p>
            <a:pPr>
              <a:spcBef>
                <a:spcPct val="50000"/>
              </a:spcBef>
              <a:defRPr/>
            </a:pPr>
            <a:r>
              <a:rPr lang="si-LK" sz="4000" b="1" dirty="0">
                <a:latin typeface="Arial"/>
                <a:ea typeface="+mn-ea"/>
                <a:cs typeface="Arial"/>
              </a:rPr>
              <a:t>දෙවනුභාවයේ විවිද  මට්ටම් තියනවද ? </a:t>
            </a:r>
            <a:endParaRPr lang="en-US" sz="4000" b="1" dirty="0">
              <a:latin typeface="Arial"/>
              <a:ea typeface="+mn-ea"/>
              <a:cs typeface="Arial"/>
            </a:endParaRP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461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sz="4000" b="1" dirty="0">
                <a:solidFill>
                  <a:srgbClr val="FF3300"/>
                </a:solidFill>
                <a:ea typeface="+mj-ea"/>
                <a:cs typeface="Arial"/>
              </a:rPr>
              <a:t>කණ්ඩායම් සාකච්ඡා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Arial"/>
                <a:ea typeface="+mj-ea"/>
                <a:cs typeface="Arial"/>
              </a:rPr>
              <a:t>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gru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AutoShape 3"/>
          <p:cNvSpPr>
            <a:spLocks noChangeArrowheads="1"/>
          </p:cNvSpPr>
          <p:nvPr/>
        </p:nvSpPr>
        <p:spPr bwMode="auto">
          <a:xfrm rot="10800000">
            <a:off x="-304800" y="1600200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solidFill>
                  <a:schemeClr val="bg1">
                    <a:lumMod val="95000"/>
                  </a:schemeClr>
                </a:solidFill>
                <a:cs typeface="Arial"/>
              </a:rPr>
              <a:t>වෙන් ගෘඩම්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cs typeface="Arial"/>
              </a:rPr>
              <a:t> </a:t>
            </a:r>
            <a:r>
              <a:rPr lang="si-LK" b="1" dirty="0">
                <a:solidFill>
                  <a:schemeClr val="bg1">
                    <a:lumMod val="95000"/>
                  </a:schemeClr>
                </a:solidFill>
                <a:cs typeface="Arial"/>
              </a:rPr>
              <a:t>ගේ අනාවැකි ගැන නිර්වචනය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>
              <a:solidFill>
                <a:schemeClr val="tx1"/>
              </a:solidFill>
              <a:ea typeface="Osaka" charset="0"/>
              <a:cs typeface="Osaka" charset="0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0" y="2057400"/>
            <a:ext cx="4114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ja-JP" altLang="en-US" b="1" dirty="0"/>
              <a:t>“</a:t>
            </a:r>
            <a:r>
              <a:rPr lang="si-LK" b="1" dirty="0"/>
              <a:t>අනාවැකි කිම දෙවියන්වහන්සේ එවෙලේම සිතට දෙන දෙයකි </a:t>
            </a:r>
            <a:r>
              <a:rPr lang="ja-JP" altLang="en-US" b="1" dirty="0"/>
              <a:t>”</a:t>
            </a:r>
            <a:endParaRPr lang="en-US" b="1" dirty="0"/>
          </a:p>
        </p:txBody>
      </p:sp>
      <p:sp>
        <p:nvSpPr>
          <p:cNvPr id="370695" name="Text Box 7"/>
          <p:cNvSpPr txBox="1">
            <a:spLocks noChangeArrowheads="1"/>
          </p:cNvSpPr>
          <p:nvPr/>
        </p:nvSpPr>
        <p:spPr bwMode="auto">
          <a:xfrm>
            <a:off x="990600" y="5835650"/>
            <a:ext cx="754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“</a:t>
            </a:r>
            <a:r>
              <a:rPr lang="si-LK" sz="280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කිතුනුවන්ට තවමත් අනාවැකි කිව හැක්කේ මන්ද ”අද ක්‍රිස්තියානි ධර්මය</a:t>
            </a:r>
            <a:r>
              <a:rPr lang="en-US" sz="280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04743" y="174146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b="1" dirty="0">
                <a:latin typeface="Arial Narrow" charset="0"/>
                <a:ea typeface="SimSun" charset="0"/>
                <a:cs typeface="SimSun" charset="0"/>
              </a:rPr>
              <a:t>ගෘඩම්ගේ දැක්ම </a:t>
            </a:r>
            <a:endParaRPr lang="en-US" altLang="zh-CN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b="1">
                <a:latin typeface="Arial Narrow" charset="0"/>
                <a:ea typeface="SimSun" charset="0"/>
                <a:cs typeface="SimSun" charset="0"/>
              </a:rPr>
              <a:t>අනෙක් දැක්ම</a:t>
            </a:r>
            <a:endParaRPr lang="en-US" altLang="zh-CN" b="1" dirty="0">
              <a:latin typeface="Arial Narrow" charset="0"/>
              <a:ea typeface="SimSun" charset="0"/>
              <a:cs typeface="SimSun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අනාවැකි  යනු දෙවියන්වහන්සේගේ ආත්මයාණන් දෙන දේ පැවසීමයි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දෙවියන්වහන්සේගේ එළිදරව්ව නිවැරදිව මනුෂ්‍යාට දැන්විම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1988 ප්‍රකාශ කරන ලදී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සියවස් 20ක් පුරා සබාවේ ඉගැන්විමයි </a:t>
            </a: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689069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ප.ගි අනාවැකි වරු අ.ගී අපෝස්තළුවරුන්ට සමනුපාතිකයි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20409" y="2604686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ප.ගි අනාවැකි වරු අ.ගී අපෝස්තළුවරුන්ට සමනුපාතිකයි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82102" y="3508376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1800" b="1" dirty="0">
                <a:latin typeface="Arial Narrow" charset="0"/>
                <a:ea typeface="SimSun" charset="0"/>
                <a:cs typeface="SimSun" charset="0"/>
              </a:rPr>
              <a:t>දෙවියන්වහන්සේ ගිවිසුම වෙනස් කරන කරන විට අනාවැකි ක්‍රමය වෙනස් කලේය </a:t>
            </a:r>
            <a:endParaRPr lang="en-US" altLang="zh-CN" sz="1800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980418" y="35861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දෙවියන්වහන්සේ ගිවිසුම අතර සම්බන්දය තබාගයි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39456" y="4559307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solidFill>
                  <a:schemeClr val="bg1">
                    <a:lumMod val="95000"/>
                  </a:schemeClr>
                </a:solidFill>
                <a:latin typeface="Arial Narrow" charset="0"/>
                <a:ea typeface="SimSun" charset="0"/>
                <a:cs typeface="SimSun" charset="0"/>
              </a:rPr>
              <a:t>ඕනෑම ඇදහිලිවන්තයකුට කිව හැක 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2" y="458549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දීමනාව ඇති අය පමණක් කියයි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  <a:p>
            <a:pPr algn="ctr"/>
            <a:r>
              <a:rPr lang="en-US" altLang="zh-CN" sz="2000" b="1" dirty="0">
                <a:latin typeface="Arial Narrow" charset="0"/>
                <a:ea typeface="SimSun" charset="0"/>
                <a:cs typeface="SimSun" charset="0"/>
              </a:rPr>
              <a:t>(12:29)</a:t>
            </a: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1"/>
            <a:ext cx="4495800" cy="1239675"/>
            <a:chOff x="0" y="3710"/>
            <a:chExt cx="2109" cy="1059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80" y="4194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නව ගිවිසුමෙහි අනාවැකි  ක්‍රම දෙකකි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652212" y="5354644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නව ගිවිසුමේ එක අනාවැකි ක්‍රමයකි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205" name="Rectangle 39"/>
          <p:cNvSpPr>
            <a:spLocks noChangeArrowheads="1"/>
          </p:cNvSpPr>
          <p:nvPr/>
        </p:nvSpPr>
        <p:spPr bwMode="auto">
          <a:xfrm>
            <a:off x="236538" y="6127750"/>
            <a:ext cx="44958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203" name="Rectangle 42"/>
          <p:cNvSpPr>
            <a:spLocks noChangeArrowheads="1"/>
          </p:cNvSpPr>
          <p:nvPr/>
        </p:nvSpPr>
        <p:spPr bwMode="auto">
          <a:xfrm>
            <a:off x="4732338" y="6127750"/>
            <a:ext cx="41751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225564" y="76200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186f</a:t>
            </a: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763124" y="107097"/>
            <a:ext cx="2033011" cy="523220"/>
          </a:xfrm>
          <a:solidFill>
            <a:srgbClr val="000000"/>
          </a:solidFill>
        </p:spPr>
        <p:txBody>
          <a:bodyPr wrap="square" anchor="t">
            <a:spAutoFit/>
          </a:bodyPr>
          <a:lstStyle/>
          <a:p>
            <a:pPr algn="ctr" eaLnBrk="1" hangingPunct="1"/>
            <a:r>
              <a:rPr lang="si-LK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සාරාන්ශය</a:t>
            </a:r>
            <a:endParaRPr lang="en-US" sz="2800" b="1" dirty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noFill/>
        </p:spPr>
        <p:txBody>
          <a:bodyPr/>
          <a:lstStyle/>
          <a:p>
            <a:pPr eaLnBrk="1" hangingPunct="1"/>
            <a:r>
              <a:rPr lang="si-LK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අප දෙවියන්වහන්සේගේ වචනය සියල්ලටම ඉහලින් සලකමු 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i-LK" b="1" dirty="0"/>
              <a:t>අපගේ පුද්ගලික මෙනෙහිකිරීමෙදී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i-LK" b="1" dirty="0"/>
              <a:t>අප පවුලේ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i-LK" b="1" dirty="0"/>
              <a:t>අපගේ සේවාස්තානයේ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i-LK" b="1" dirty="0"/>
              <a:t>අපගේ බයිබල් ඉගනීමෙදී ( මෙම පාඩමත් ඇතුලුව )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si-LK" b="1" dirty="0">
                <a:latin typeface="Iskoola Pota" panose="02010503010101010104" pitchFamily="2" charset="0"/>
                <a:cs typeface="Iskoola Pota" panose="02010503010101010104" pitchFamily="2" charset="0"/>
              </a:rPr>
              <a:t>අරම්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Iskoola Pota" panose="02010503010101010104" pitchFamily="2" charset="0"/>
              <a:cs typeface="Iskoola Pota" panose="02010503010101010104" pitchFamily="2" charset="0"/>
            </a:endParaRPr>
          </a:p>
        </p:txBody>
      </p:sp>
      <p:sp>
        <p:nvSpPr>
          <p:cNvPr id="109573" name="Freeform 6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" y="603885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i-LK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ඊජිප්තුව 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9575" name="Freeform 8"/>
          <p:cNvSpPr>
            <a:spLocks/>
          </p:cNvSpPr>
          <p:nvPr/>
        </p:nvSpPr>
        <p:spPr bwMode="auto">
          <a:xfrm>
            <a:off x="2354799" y="6146007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6" name="Freeform 9"/>
          <p:cNvSpPr>
            <a:spLocks/>
          </p:cNvSpPr>
          <p:nvPr/>
        </p:nvSpPr>
        <p:spPr bwMode="auto">
          <a:xfrm>
            <a:off x="1513681" y="6245226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77" name="Group 10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09600" name="Freeform 11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5126 w 1556"/>
                <a:gd name="T1" fmla="*/ 13149 h 2012"/>
                <a:gd name="T2" fmla="*/ 4441 w 1556"/>
                <a:gd name="T3" fmla="*/ 12468 h 2012"/>
                <a:gd name="T4" fmla="*/ 4145 w 1556"/>
                <a:gd name="T5" fmla="*/ 12080 h 2012"/>
                <a:gd name="T6" fmla="*/ 4099 w 1556"/>
                <a:gd name="T7" fmla="*/ 11309 h 2012"/>
                <a:gd name="T8" fmla="*/ 3954 w 1556"/>
                <a:gd name="T9" fmla="*/ 11114 h 2012"/>
                <a:gd name="T10" fmla="*/ 3661 w 1556"/>
                <a:gd name="T11" fmla="*/ 10631 h 2012"/>
                <a:gd name="T12" fmla="*/ 3513 w 1556"/>
                <a:gd name="T13" fmla="*/ 10047 h 2012"/>
                <a:gd name="T14" fmla="*/ 3221 w 1556"/>
                <a:gd name="T15" fmla="*/ 9084 h 2012"/>
                <a:gd name="T16" fmla="*/ 3174 w 1556"/>
                <a:gd name="T17" fmla="*/ 8790 h 2012"/>
                <a:gd name="T18" fmla="*/ 2877 w 1556"/>
                <a:gd name="T19" fmla="*/ 8499 h 2012"/>
                <a:gd name="T20" fmla="*/ 2391 w 1556"/>
                <a:gd name="T21" fmla="*/ 5981 h 2012"/>
                <a:gd name="T22" fmla="*/ 2240 w 1556"/>
                <a:gd name="T23" fmla="*/ 5604 h 2012"/>
                <a:gd name="T24" fmla="*/ 2148 w 1556"/>
                <a:gd name="T25" fmla="*/ 5307 h 2012"/>
                <a:gd name="T26" fmla="*/ 1852 w 1556"/>
                <a:gd name="T27" fmla="*/ 4917 h 2012"/>
                <a:gd name="T28" fmla="*/ 1320 w 1556"/>
                <a:gd name="T29" fmla="*/ 4143 h 2012"/>
                <a:gd name="T30" fmla="*/ 1074 w 1556"/>
                <a:gd name="T31" fmla="*/ 3566 h 2012"/>
                <a:gd name="T32" fmla="*/ 880 w 1556"/>
                <a:gd name="T33" fmla="*/ 2593 h 2012"/>
                <a:gd name="T34" fmla="*/ 681 w 1556"/>
                <a:gd name="T35" fmla="*/ 2019 h 2012"/>
                <a:gd name="T36" fmla="*/ 438 w 1556"/>
                <a:gd name="T37" fmla="*/ 956 h 2012"/>
                <a:gd name="T38" fmla="*/ 0 w 1556"/>
                <a:gd name="T39" fmla="*/ 27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01" name="Freeform 12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578" name="Freeform 13"/>
          <p:cNvSpPr>
            <a:spLocks/>
          </p:cNvSpPr>
          <p:nvPr/>
        </p:nvSpPr>
        <p:spPr bwMode="auto">
          <a:xfrm>
            <a:off x="7731199" y="5232991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si-LK" sz="1400" dirty="0">
                <a:latin typeface="Iskoola Pota" panose="02010503010101010104" pitchFamily="2" charset="0"/>
                <a:cs typeface="Iskoola Pota" panose="02010503010101010104" pitchFamily="2" charset="0"/>
              </a:rPr>
              <a:t>පරසියානු </a:t>
            </a:r>
            <a:r>
              <a:rPr lang="si-LK" sz="1400" dirty="0"/>
              <a:t>බොක්ක </a:t>
            </a:r>
            <a:endParaRPr lang="en-US" sz="1400" dirty="0"/>
          </a:p>
        </p:txBody>
      </p:sp>
      <p:sp>
        <p:nvSpPr>
          <p:cNvPr id="109580" name="Text Box 15"/>
          <p:cNvSpPr txBox="1">
            <a:spLocks noChangeArrowheads="1"/>
          </p:cNvSpPr>
          <p:nvPr/>
        </p:nvSpPr>
        <p:spPr bwMode="auto">
          <a:xfrm>
            <a:off x="152400" y="3344366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i-LK" sz="2400" b="1">
                <a:cs typeface="Arial" charset="0"/>
              </a:rPr>
              <a:t>මහ මුහුද </a:t>
            </a:r>
            <a:endParaRPr lang="en-US" sz="2400" b="1" dirty="0">
              <a:cs typeface="Arial" charset="0"/>
            </a:endParaRPr>
          </a:p>
        </p:txBody>
      </p:sp>
      <p:sp>
        <p:nvSpPr>
          <p:cNvPr id="109581" name="Freeform 16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82" name="Group 1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09596" name="Group 18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09598" name="Freeform 19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1282 w 31"/>
                  <a:gd name="T1" fmla="*/ 0 h 392"/>
                  <a:gd name="T2" fmla="*/ 23501 w 31"/>
                  <a:gd name="T3" fmla="*/ 8325 h 392"/>
                  <a:gd name="T4" fmla="*/ 11282 w 31"/>
                  <a:gd name="T5" fmla="*/ 11647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9" name="Freeform 20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41623 w 80"/>
                  <a:gd name="T1" fmla="*/ 384903 h 114"/>
                  <a:gd name="T2" fmla="*/ 15779 w 80"/>
                  <a:gd name="T3" fmla="*/ 319370 h 114"/>
                  <a:gd name="T4" fmla="*/ 4452 w 80"/>
                  <a:gd name="T5" fmla="*/ 223303 h 114"/>
                  <a:gd name="T6" fmla="*/ 0 w 80"/>
                  <a:gd name="T7" fmla="*/ 128715 h 114"/>
                  <a:gd name="T8" fmla="*/ 11386 w 80"/>
                  <a:gd name="T9" fmla="*/ 91857 h 114"/>
                  <a:gd name="T10" fmla="*/ 25903 w 80"/>
                  <a:gd name="T11" fmla="*/ 3688 h 114"/>
                  <a:gd name="T12" fmla="*/ 55881 w 80"/>
                  <a:gd name="T13" fmla="*/ 84287 h 114"/>
                  <a:gd name="T14" fmla="*/ 44494 w 80"/>
                  <a:gd name="T15" fmla="*/ 340146 h 114"/>
                  <a:gd name="T16" fmla="*/ 41623 w 80"/>
                  <a:gd name="T17" fmla="*/ 3849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09597" name="Freeform 21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741761" y="4887913"/>
            <a:ext cx="1462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i-LK" sz="2400" dirty="0"/>
              <a:t>යුදය </a:t>
            </a:r>
            <a:endParaRPr lang="en-US" sz="2400" dirty="0"/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323429" y="4047455"/>
            <a:ext cx="1376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i-LK" sz="2400" b="1" dirty="0"/>
              <a:t>ඉෂ්රායල්</a:t>
            </a:r>
            <a:endParaRPr lang="en-US" sz="2400" dirty="0"/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2895600" y="2971800"/>
            <a:ext cx="2295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i-LK" sz="2400" b="1">
                <a:solidFill>
                  <a:srgbClr val="FDA5C7"/>
                </a:solidFill>
                <a:latin typeface="Arial"/>
                <a:cs typeface="Arial"/>
              </a:rPr>
              <a:t>බෙන් හාගධ් </a:t>
            </a:r>
            <a:endParaRPr lang="en-US" sz="2400" b="1" dirty="0">
              <a:solidFill>
                <a:srgbClr val="FDA5C7"/>
              </a:solidFill>
              <a:latin typeface="Arial"/>
              <a:cs typeface="Arial"/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3159074" y="4830762"/>
            <a:ext cx="3063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i-LK" sz="2400" b="1">
                <a:solidFill>
                  <a:srgbClr val="FDA5C7"/>
                </a:solidFill>
                <a:latin typeface="Arial"/>
                <a:cs typeface="Arial"/>
              </a:rPr>
              <a:t>යෙහොවාශාපත්</a:t>
            </a:r>
            <a:endParaRPr lang="en-US" sz="2400" b="1" dirty="0">
              <a:solidFill>
                <a:srgbClr val="FDA5C7"/>
              </a:solidFill>
              <a:latin typeface="Arial"/>
              <a:cs typeface="Arial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736976" y="3989751"/>
            <a:ext cx="1376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i-LK" sz="2400" b="1">
                <a:solidFill>
                  <a:srgbClr val="FDA5C7"/>
                </a:solidFill>
                <a:latin typeface="Arial"/>
                <a:cs typeface="Arial"/>
              </a:rPr>
              <a:t>ආහාබ් </a:t>
            </a:r>
            <a:endParaRPr lang="en-US" sz="2400" b="1" dirty="0">
              <a:solidFill>
                <a:srgbClr val="FDA5C7"/>
              </a:solidFill>
              <a:latin typeface="Arial"/>
              <a:cs typeface="Arial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481388" y="2204864"/>
            <a:ext cx="36829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i-LK" dirty="0"/>
              <a:t>මෙසපොතෙනියාව </a:t>
            </a:r>
            <a:endParaRPr lang="en-US" dirty="0"/>
          </a:p>
        </p:txBody>
      </p:sp>
      <p:sp>
        <p:nvSpPr>
          <p:cNvPr id="109594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124200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1 </a:t>
            </a:r>
            <a:r>
              <a:rPr lang="si-LK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රාජාවලිය 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22</a:t>
            </a:r>
            <a:endParaRPr lang="en-US" sz="36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95" name="Text Box 34"/>
          <p:cNvSpPr txBox="1">
            <a:spLocks noChangeArrowheads="1"/>
          </p:cNvSpPr>
          <p:nvPr/>
        </p:nvSpPr>
        <p:spPr bwMode="auto">
          <a:xfrm>
            <a:off x="5638800" y="2895600"/>
            <a:ext cx="3276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si-LK" b="1" dirty="0">
                <a:cs typeface="Arial" charset="0"/>
              </a:rPr>
              <a:t>මෙහි සත්‍ය හා බොරු අනාවැකි අතර වෙනස්කම් මොනවාද ?</a:t>
            </a:r>
            <a:endParaRPr lang="en-US" b="1" dirty="0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5818" y="795112"/>
            <a:ext cx="3728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i-LK" dirty="0"/>
              <a:t>ආමේනියානු</a:t>
            </a:r>
            <a:r>
              <a:rPr lang="en-US" dirty="0"/>
              <a:t> </a:t>
            </a:r>
            <a:r>
              <a:rPr lang="si-LK" dirty="0"/>
              <a:t>අවදානම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75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75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75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075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575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75"/>
                            </p:stCondLst>
                            <p:childTnLst>
                              <p:par>
                                <p:cTn id="42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75"/>
                            </p:stCondLst>
                            <p:childTnLst>
                              <p:par>
                                <p:cTn id="49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75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75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utoUpdateAnimBg="0"/>
      <p:bldP spid="72709" grpId="0" animBg="1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04743" y="174146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b="1" dirty="0">
                <a:latin typeface="Arial Narrow" charset="0"/>
                <a:ea typeface="SimSun" charset="0"/>
                <a:cs typeface="SimSun" charset="0"/>
              </a:rPr>
              <a:t>ගෘඩම්ගේ දැක්ම </a:t>
            </a:r>
            <a:endParaRPr lang="en-US" altLang="zh-CN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b="1">
                <a:latin typeface="Arial Narrow" charset="0"/>
                <a:ea typeface="SimSun" charset="0"/>
                <a:cs typeface="SimSun" charset="0"/>
              </a:rPr>
              <a:t>අනෙක් දැක්ම</a:t>
            </a:r>
            <a:endParaRPr lang="en-US" altLang="zh-CN" b="1" dirty="0">
              <a:latin typeface="Arial Narrow" charset="0"/>
              <a:ea typeface="SimSun" charset="0"/>
              <a:cs typeface="SimSun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අනාවැකි  යනු දෙවියන්වහන්සේගේ ආත්මයාණන් දෙන දේ පැවසීමයි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දෙවියන්වහන්සේගේ එළිදරව්ව නිවැරදිව මනුෂ්‍යාට දැන්විම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1988 ප්‍රකාශ කරන ලදී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සියවස් 20ක් පුරා සබාවේ ඉගැන්විමයි </a:t>
            </a: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689069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ප.ගි අනාවැකි වරු අ.ගී අපෝස්තළුවරුන්ට සමනුපාතිකයි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20409" y="2604686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ප.ගි අනාවැකි වරු අ.ගී අපෝස්තළුවරුන්ට සමනුපාතිකයි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82102" y="3508376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1800" b="1" dirty="0">
                <a:latin typeface="Arial Narrow" charset="0"/>
                <a:ea typeface="SimSun" charset="0"/>
                <a:cs typeface="SimSun" charset="0"/>
              </a:rPr>
              <a:t>දෙවියන්වහන්සේ ගිවිසුම වෙනස් කරන කරන විට අනාවැකි ක්‍රමය වෙනස් කලේය </a:t>
            </a:r>
            <a:endParaRPr lang="en-US" altLang="zh-CN" sz="1800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980418" y="35861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දෙවියන්වහන්සේ ගිවිසුම අතර සම්බන්දය තබාගයි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39456" y="4559307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solidFill>
                  <a:schemeClr val="bg1">
                    <a:lumMod val="95000"/>
                  </a:schemeClr>
                </a:solidFill>
                <a:latin typeface="Arial Narrow" charset="0"/>
                <a:ea typeface="SimSun" charset="0"/>
                <a:cs typeface="SimSun" charset="0"/>
              </a:rPr>
              <a:t>ඕනෑම ඇදහිලිවන්තයකුට කිව හැක 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2" y="458549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දීමනාව ඇති අය පමණක් කියයි </a:t>
            </a:r>
            <a:endParaRPr lang="en-US" altLang="zh-CN" sz="2000" b="1" dirty="0">
              <a:latin typeface="Arial Narrow" charset="0"/>
              <a:ea typeface="SimSun" charset="0"/>
              <a:cs typeface="SimSun" charset="0"/>
            </a:endParaRPr>
          </a:p>
          <a:p>
            <a:pPr algn="ctr"/>
            <a:r>
              <a:rPr lang="en-US" altLang="zh-CN" sz="2000" b="1" dirty="0">
                <a:latin typeface="Arial Narrow" charset="0"/>
                <a:ea typeface="SimSun" charset="0"/>
                <a:cs typeface="SimSun" charset="0"/>
              </a:rPr>
              <a:t>(12:29)</a:t>
            </a: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1"/>
            <a:ext cx="4495800" cy="1239675"/>
            <a:chOff x="0" y="3710"/>
            <a:chExt cx="2109" cy="1059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80" y="4194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නව ගිවිසුමෙහි අනාවැකි  ක්‍රම දෙකකි 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652212" y="5354644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si-LK" altLang="zh-CN" sz="2000" b="1" dirty="0">
                  <a:solidFill>
                    <a:schemeClr val="tx1"/>
                  </a:solidFill>
                  <a:latin typeface="Arial Narrow" charset="0"/>
                  <a:ea typeface="SimSun" charset="0"/>
                  <a:cs typeface="SimSun" charset="0"/>
                </a:rPr>
                <a:t>නව ගිවිසුමේ එක අනාවැකි ක්‍රමයකි</a:t>
              </a:r>
              <a:endParaRPr lang="en-US" altLang="zh-CN" sz="2000" b="1" dirty="0">
                <a:solidFill>
                  <a:schemeClr val="tx1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205" name="Rectangle 39"/>
          <p:cNvSpPr>
            <a:spLocks noChangeArrowheads="1"/>
          </p:cNvSpPr>
          <p:nvPr/>
        </p:nvSpPr>
        <p:spPr bwMode="auto">
          <a:xfrm>
            <a:off x="236538" y="6127750"/>
            <a:ext cx="44958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203" name="Rectangle 42"/>
          <p:cNvSpPr>
            <a:spLocks noChangeArrowheads="1"/>
          </p:cNvSpPr>
          <p:nvPr/>
        </p:nvSpPr>
        <p:spPr bwMode="auto">
          <a:xfrm>
            <a:off x="4732338" y="6127750"/>
            <a:ext cx="41751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225564" y="76200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186f</a:t>
            </a: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763124" y="107097"/>
            <a:ext cx="2033011" cy="523220"/>
          </a:xfrm>
          <a:solidFill>
            <a:srgbClr val="000000"/>
          </a:solidFill>
        </p:spPr>
        <p:txBody>
          <a:bodyPr wrap="square" anchor="t">
            <a:spAutoFit/>
          </a:bodyPr>
          <a:lstStyle/>
          <a:p>
            <a:pPr algn="ctr" eaLnBrk="1" hangingPunct="1"/>
            <a:r>
              <a:rPr lang="si-LK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සාරාන්ශය</a:t>
            </a:r>
            <a:endParaRPr lang="en-US" sz="2800" b="1" dirty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5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අන්භාශා හා අනාවැකි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77337"/>
              </p:ext>
            </p:extLst>
          </p:nvPr>
        </p:nvGraphicFramePr>
        <p:xfrm>
          <a:off x="34925" y="620713"/>
          <a:ext cx="9144000" cy="6492911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ගැලපීම්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අන්භාශා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අනාවැකි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altLang="zh-C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භාවිතාකරන්නගේ  පාලනය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අප්‍රදාන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(14:5a)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ප්‍රදාන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අනිත් දීමනාවලට සම්බන්දය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අවම වටිනාකමින් යුත් දීමනාව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ඉහලම වටිනාකමින් යුත් දීමනාව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භාවිතා වූ භාශා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මනුශයන්</a:t>
                      </a: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භාවිතාකරන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විජාතීක භාශා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(14:10)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දේශීය භාශාවක්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(14:19)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6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උපදිමනා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භාශා තේරුම්කරදීම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(12:30; 14:27-28)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ආත්ම විමසීම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(12:10; 14:29)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1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භාවිතාකරන්නගේ අවබෝදය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අන් අය නොදනී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අන් අය තේරුම් ගයි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තේරුම් කරදීමක් නතිව වටිනාකම 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භයානකයි : තමාට නොතේරෙන නිසා කුමක් හෝ කිව හැක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(14:16-17, 23, 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මනුශයන් තේරුම් ගයි වර්දනයට උපකාරී වේ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(14:5b, 24-25)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ප්‍රයෝජනය </a:t>
                      </a:r>
                      <a:r>
                        <a:rPr lang="en-US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තේරුම් කරදීමක් නතිව </a:t>
                      </a:r>
                      <a:r>
                        <a:rPr lang="en-US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)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තමාට උපකාරී වේ ( සුභාරන්චියන කියන වෙලාවට අමතරව )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(14:4a; cf. 10:24; 12:7, 11)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සභාවටම උපකාරී වේ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(14:4b)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599" name="Text Box 2"/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අන්භාශා හා අනාවැකි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649130"/>
              </p:ext>
            </p:extLst>
          </p:nvPr>
        </p:nvGraphicFramePr>
        <p:xfrm>
          <a:off x="-36513" y="620713"/>
          <a:ext cx="9144000" cy="719313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ගැලපීම්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අන්භාශා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අනාවැකි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9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අසන්නන් 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දෙවියන්වහන්න්සේ ( සත්ය දීමනාවේන් කතාකරන විට )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මනුශ්යයා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(14:3)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90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අන් අයගේ ප්‍රතිපල :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(14:6)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සැබෑවට කතාකරොත් දෙවියන්වහන්සේට සේවයක්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දැනගැන්ම , දයිර්යමත්වීම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(14:3b)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සන්නිවේදන ක්‍රමය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කතාකිරීම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(14:6), </a:t>
                      </a: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යාච්න්යාව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(14:14), (14:16), (14:15b)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සත්ය ප්‍රකාශකිරීම අන් අයගේ දැනගැන්මට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(14:19)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හේතුව 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අන්යජාතීන්ට ගැලවීම ලැබෙන බව්ට ලකුණක්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(14:21-22a)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Message to believers (14:22b)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සීමා 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එක් හමුවක පණිවිඩ දෙක තුනක්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(14:27a), 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සභාවේ මාරුවෙන් මාරුවට කතාකරන්න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(14:27b), 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තේරුම් කර දෙන්නෙක් නැතුව නිශ්ශබ්ද විය යුතුයි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(14:27c-28)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එක් හමුවක පණිවිඩ දෙක තුනක්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(14:29a), 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සභාවේ මාරුවෙන් මාරුවට කතාකරන්න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(14:30-31), weigh what is said (14:29b, 32)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අනුශාසනය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රිනාත්මක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: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 භාශා තහනම් නොකරන්න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(14:39b)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දනාත්මක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කතා කිරීමට ආසා වන්න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(14:39a)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18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වලක්වන්නා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තමාම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(13:8b)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වෙන අයෙක්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(13:8a)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5623" name="Text Box 2"/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4085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lvl="0" algn="ctr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ඉගැන්වීම හා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අනාවැකි </a:t>
            </a:r>
            <a:br>
              <a:rPr lang="en-US" altLang="zh-CN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18796"/>
              </p:ext>
            </p:extLst>
          </p:nvPr>
        </p:nvGraphicFramePr>
        <p:xfrm>
          <a:off x="-36513" y="620713"/>
          <a:ext cx="9180512" cy="5730875"/>
        </p:xfrm>
        <a:graphic>
          <a:graphicData uri="http://schemas.openxmlformats.org/drawingml/2006/table">
            <a:tbl>
              <a:tblPr/>
              <a:tblGrid>
                <a:gridCol w="168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ගැලපීම්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ඉගැන්වීම 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0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අනාවැකි 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වටිනාකම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(Acts 13:1)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ක්‍රියා 13 අපෝස්තල සභා ක්‍රමයේ අඩන්ගු විය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.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ඉතාම වැදගත්ය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පරණ ගිවිසුමී පටන් දිගු ඉතිහාසයක් ඇත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(2 Pet. 1:20-21)</a:t>
                      </a: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ගුරුවරුන් විසින් පහදා දෙයි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අනිත් දීමනාවලට සම්බන්දය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ඉගන්වීම සභාවට ඉතා වදගත්ය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1 Cor. 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අනාවැකි සභාවට  වදගත්ය </a:t>
                      </a:r>
                      <a:b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</a:b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 Cor. 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ආදිපත්ය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 වචනය තුල ආදිප්ත්ය රදා පවතී.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වචනයට එකග වූ විට ආදිපත්ය ඇත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(2 Pet. 1:20-21)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8"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සත්යයේ මූලාශ්‍රය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දෙවියන්වහන්සේගේ වචනය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(Col. 3:16)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දෙවියන්වහන්සේගේ වචනය හා ආත්මයාණන්වහන්සේ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(2 Pet. 1:21)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එලිදරව් කරන ස්වභාවය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දෙවියන්වහන්සේගේ වචනය ආත්මයාණන්වහන්සේ තුල පහදාදීමක්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(Acts 15:35; 11:12, 26; Rom. 2:21; 15:4; Heb. 5:12)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si-LK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දෙවියන්වහන්සේගී සත්යක් මනුශ්යා තුලින් ප්‍රකාශ කිරීමක් ( වචනයට එකග ) </a:t>
                      </a:r>
                      <a:r>
                        <a:rPr lang="en-US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 Cor. 14:19, 26, 29-30; Eph. 3:5)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639" name="Text Box 2"/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ඉගැන්වීම හා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0"/>
                <a:cs typeface="SimSun" charset="0"/>
              </a:rPr>
              <a:t>අනාවැකි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12568"/>
              </p:ext>
            </p:extLst>
          </p:nvPr>
        </p:nvGraphicFramePr>
        <p:xfrm>
          <a:off x="-36513" y="620713"/>
          <a:ext cx="9180512" cy="5525873"/>
        </p:xfrm>
        <a:graphic>
          <a:graphicData uri="http://schemas.openxmlformats.org/drawingml/2006/table">
            <a:tbl>
              <a:tblPr/>
              <a:tblGrid>
                <a:gridCol w="168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Contrasts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0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ඉගැන්වීම 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i-LK" sz="20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අනාවැකි 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1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ශයිලිය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ක්‍රමානුකූල </a:t>
                      </a:r>
                      <a:endParaRPr lang="en-US" sz="1800" b="1" dirty="0"/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ඕපපාතිකයි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ක්‍රියා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11:28; 21:4, 10-11)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සීමා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භාවිතයට සීමාවක් නෑ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එක් හමුවක පණිවිඩ දෙක තුනක් 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(14:29a), 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සභාවේ මාරුවෙන් මාරුවට කතාකරන්න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(14:30-31), weigh what is said (14:29b, 32)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නායකත්ව අවශ්යතා 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නායකයන් අනිවාර්යෙන් සමත් විය යුතුයි</a:t>
                      </a:r>
                    </a:p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අනිවාර්යෙන් සිදුකල යුතුයි 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 Tim. 3:2; 5:17; Tit. 1:9)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නායකයන්ට අවශ්ය නැත.බයිබලය තුල සියල්ල එලිදරව් කර හමාරය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(Rev. 22:18-19)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හෙබ්‍රව් 1:1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>
                        <a:tabLst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සභාවේ අත්තිවාරම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අත්තිවාරම වන්නේ දේව වචනය තුල අපෝස්තලුවරු විසින් ලියා ඇති දෙයයි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අත්තිවාරම වන්නේ දේව වචනය තුල අපෝස්තලුවරු විසින් ලියා ඇති දෙයයි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අද අපෝස්තලවරු නැත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si-LK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වලක්වන්නා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මෙම දීමනාව නැවතී නැත</a:t>
                      </a:r>
                      <a:endParaRPr lang="en-US" altLang="zh-CN" sz="18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i-LK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මෙම දීමනාව අපෝස්තලවරුන්ගෙන් පසු නැවතුනි </a:t>
                      </a:r>
                      <a:r>
                        <a:rPr lang="en-US" altLang="zh-CN" sz="18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(1 Cor. 13:, 29)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663" name="Text Box 2"/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මෙම ඉදිරිපත් කිරීම නොමිලයේ ලබා ගන්න!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36981"/>
            <a:ext cx="9144000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53585"/>
            <a:ext cx="6081224" cy="3483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51E73-9930-44DD-B98A-9AB051C1AF26}"/>
              </a:ext>
            </a:extLst>
          </p:cNvPr>
          <p:cNvSpPr/>
          <p:nvPr/>
        </p:nvSpPr>
        <p:spPr>
          <a:xfrm>
            <a:off x="827584" y="763538"/>
            <a:ext cx="1596288" cy="415498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කිරීම්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F7DB-198F-4394-889B-0A0719D839D0}"/>
              </a:ext>
            </a:extLst>
          </p:cNvPr>
          <p:cNvSpPr/>
          <p:nvPr/>
        </p:nvSpPr>
        <p:spPr>
          <a:xfrm>
            <a:off x="3001915" y="855871"/>
            <a:ext cx="560994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නිවස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D8EE8-B621-49AA-B200-2EAC96173E34}"/>
              </a:ext>
            </a:extLst>
          </p:cNvPr>
          <p:cNvSpPr/>
          <p:nvPr/>
        </p:nvSpPr>
        <p:spPr>
          <a:xfrm>
            <a:off x="3562909" y="855871"/>
            <a:ext cx="988508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බාගත කිරීම්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0853E-FB9F-4122-8778-E07205AE2E28}"/>
              </a:ext>
            </a:extLst>
          </p:cNvPr>
          <p:cNvSpPr/>
          <p:nvPr/>
        </p:nvSpPr>
        <p:spPr>
          <a:xfrm>
            <a:off x="4534368" y="855871"/>
            <a:ext cx="118814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නිති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/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අසන පැණ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A474C-4CD5-48D8-873E-F3734BABFCDB}"/>
              </a:ext>
            </a:extLst>
          </p:cNvPr>
          <p:cNvSpPr/>
          <p:nvPr/>
        </p:nvSpPr>
        <p:spPr>
          <a:xfrm>
            <a:off x="5690454" y="855871"/>
            <a:ext cx="142859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වෙබ් සම්බන්ධකිරීම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D6110-D456-4437-9A04-874713969E9D}"/>
              </a:ext>
            </a:extLst>
          </p:cNvPr>
          <p:cNvSpPr/>
          <p:nvPr/>
        </p:nvSpPr>
        <p:spPr>
          <a:xfrm>
            <a:off x="7119050" y="854998"/>
            <a:ext cx="806631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දායක 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D4C66-4E12-4BAC-B186-3E886CE6F3D3}"/>
              </a:ext>
            </a:extLst>
          </p:cNvPr>
          <p:cNvSpPr/>
          <p:nvPr/>
        </p:nvSpPr>
        <p:spPr>
          <a:xfrm>
            <a:off x="7925681" y="854998"/>
            <a:ext cx="1077760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සම්බන්ධ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5B803A-3E76-4F3B-90B8-267AA0E67B32}"/>
              </a:ext>
            </a:extLst>
          </p:cNvPr>
          <p:cNvSpPr/>
          <p:nvPr/>
        </p:nvSpPr>
        <p:spPr>
          <a:xfrm>
            <a:off x="44360" y="5744194"/>
            <a:ext cx="90996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 කිරීම් නොමිලේ කළහැකිය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ඒ සඳහා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භාෂා 44 ක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ප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ින්තූර විස්තර ගොනු සහ වචන ගොනු 44 ක් මෙහි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ඇත.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0" name="Rectangle 1026">
            <a:extLst>
              <a:ext uri="{FF2B5EF4-FFF2-40B4-BE49-F238E27FC236}">
                <a16:creationId xmlns:a16="http://schemas.microsoft.com/office/drawing/2014/main" id="{96FD4FF5-5E99-49F6-A4AA-6B3DA2CC12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r>
              <a:rPr lang="si-LK" sz="2000" dirty="0"/>
              <a:t>පරණ ගිවිසුම් යුගයේ පසුබිම</a:t>
            </a:r>
            <a:r>
              <a:rPr lang="en-US" sz="2000" dirty="0"/>
              <a:t>  •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දී සබැඳෙයි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565845-C557-194B-8AC4-7B1E87D0690E}"/>
              </a:ext>
            </a:extLst>
          </p:cNvPr>
          <p:cNvSpPr/>
          <p:nvPr/>
        </p:nvSpPr>
        <p:spPr>
          <a:xfrm>
            <a:off x="715274" y="3745115"/>
            <a:ext cx="4690226" cy="400110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ඔබව සාදරයෙන් පිලිගන්නවා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BF235-8BE6-3F40-AB16-691FEC10549F}"/>
              </a:ext>
            </a:extLst>
          </p:cNvPr>
          <p:cNvSpPr/>
          <p:nvPr/>
        </p:nvSpPr>
        <p:spPr>
          <a:xfrm>
            <a:off x="715274" y="4124288"/>
            <a:ext cx="4690226" cy="707886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භාෂා 40 කට වඩා වැඩි බයිබලය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අධ්‍යයන බාගත කිරීම්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0602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1" name="Rectangle 5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2" name="Rectangle 6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3" name="Rectangle 7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6" name="Rectangle 10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618" name="Rectangle 13"/>
          <p:cNvSpPr>
            <a:spLocks noGrp="1" noChangeArrowheads="1"/>
          </p:cNvSpPr>
          <p:nvPr>
            <p:ph type="title"/>
          </p:nvPr>
        </p:nvSpPr>
        <p:spPr>
          <a:xfrm>
            <a:off x="-60748" y="3297932"/>
            <a:ext cx="7467600" cy="3124200"/>
          </a:xfrm>
        </p:spPr>
        <p:txBody>
          <a:bodyPr/>
          <a:lstStyle/>
          <a:p>
            <a:pPr eaLnBrk="1" hangingPunct="1"/>
            <a:r>
              <a:rPr lang="si-LK" sz="3600" b="1" dirty="0">
                <a:solidFill>
                  <a:schemeClr val="bg1"/>
                </a:solidFill>
                <a:latin typeface="Iskoola Pota" panose="02010503010101010104" pitchFamily="2" charset="0"/>
                <a:ea typeface="ＭＳ Ｐゴシック" charset="0"/>
                <a:cs typeface="Iskoola Pota" panose="02010503010101010104" pitchFamily="2" charset="0"/>
              </a:rPr>
              <a:t>ස්වාමිනී මා ඔබගේ කැමැත්ත ලෙස පාවිච්චි කර මැනව .ප්‍රදාන කොට ඔබේ අනුශාසක ලෙස </a:t>
            </a:r>
            <a:endParaRPr lang="en-US" sz="3600" b="1" dirty="0">
              <a:solidFill>
                <a:schemeClr val="bg1"/>
              </a:solidFill>
              <a:latin typeface="Iskoola Pota" panose="02010503010101010104" pitchFamily="2" charset="0"/>
              <a:ea typeface="ＭＳ Ｐゴシック" charset="0"/>
              <a:cs typeface="Iskoola Pota" panose="020105030101010101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Sh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325" y="2564904"/>
            <a:ext cx="3429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bg1"/>
              </a:buClr>
              <a:defRPr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cs typeface="Arial"/>
              </a:rPr>
              <a:t> </a:t>
            </a:r>
            <a:r>
              <a:rPr lang="si-LK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හේබ</a:t>
            </a:r>
            <a:r>
              <a:rPr lang="si-LK" sz="3600" dirty="0">
                <a:solidFill>
                  <a:schemeClr val="bg1">
                    <a:lumMod val="75000"/>
                  </a:schemeClr>
                </a:solidFill>
                <a:latin typeface="Iskoola Pota" panose="02010503010101010104" pitchFamily="2" charset="0"/>
                <a:cs typeface="Iskoola Pota" panose="02010503010101010104" pitchFamily="2" charset="0"/>
              </a:rPr>
              <a:t>්‍රව්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 :  “</a:t>
            </a:r>
            <a:r>
              <a:rPr lang="si-LK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නබී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”</a:t>
            </a:r>
            <a:r>
              <a:rPr lang="si-LK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 </a:t>
            </a:r>
          </a:p>
          <a:p>
            <a:pPr eaLnBrk="1" hangingPunct="1">
              <a:buClr>
                <a:schemeClr val="bg1"/>
              </a:buClr>
              <a:defRPr/>
            </a:pPr>
            <a:r>
              <a:rPr lang="si-LK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දෙවියන්වහන්සේ වෙනුවෙන් කතාකරන මුකය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,</a:t>
            </a:r>
            <a:endParaRPr lang="si-LK" sz="3600" dirty="0">
              <a:solidFill>
                <a:schemeClr val="bg1">
                  <a:lumMod val="75000"/>
                </a:schemeClr>
              </a:solidFill>
              <a:cs typeface="Arial"/>
            </a:endParaRPr>
          </a:p>
          <a:p>
            <a:pPr eaLnBrk="1" hangingPunct="1">
              <a:buClr>
                <a:schemeClr val="bg1"/>
              </a:buClr>
              <a:defRPr/>
            </a:pPr>
            <a:r>
              <a:rPr lang="si-LK" sz="3600" dirty="0">
                <a:solidFill>
                  <a:schemeClr val="bg1">
                    <a:lumMod val="75000"/>
                  </a:schemeClr>
                </a:solidFill>
                <a:cs typeface="Arial"/>
              </a:rPr>
              <a:t>කතිකයා, ප්‍රකාශකරන්නා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410200" y="2708920"/>
            <a:ext cx="3733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chemeClr val="bg1"/>
              </a:buClr>
              <a:defRPr/>
            </a:pPr>
            <a:r>
              <a:rPr lang="si-LK" sz="3600" b="1" dirty="0">
                <a:effectLst>
                  <a:glow rad="101600">
                    <a:schemeClr val="tx1"/>
                  </a:glow>
                </a:effectLst>
              </a:rPr>
              <a:t>ග</a:t>
            </a:r>
            <a:r>
              <a:rPr lang="si-LK" sz="3600" b="1" dirty="0">
                <a:effectLst>
                  <a:glow rad="101600">
                    <a:schemeClr val="tx1"/>
                  </a:glow>
                </a:effectLst>
                <a:latin typeface="Iskoola Pota" panose="02010503010101010104" pitchFamily="2" charset="0"/>
                <a:cs typeface="Iskoola Pota" panose="02010503010101010104" pitchFamily="2" charset="0"/>
              </a:rPr>
              <a:t>්‍රික </a:t>
            </a:r>
            <a:r>
              <a:rPr lang="si-LK" sz="3600" b="1" dirty="0">
                <a:effectLst>
                  <a:glow rad="101600">
                    <a:schemeClr val="tx1"/>
                  </a:glow>
                </a:effectLst>
              </a:rPr>
              <a:t>: ප්‍රොපෙටස් </a:t>
            </a:r>
          </a:p>
          <a:p>
            <a:pPr algn="r" eaLnBrk="1" hangingPunct="1">
              <a:buClr>
                <a:schemeClr val="bg1"/>
              </a:buClr>
              <a:defRPr/>
            </a:pPr>
            <a:r>
              <a:rPr lang="si-LK" sz="3600" b="1" dirty="0">
                <a:effectLst>
                  <a:glow rad="101600">
                    <a:schemeClr val="tx1"/>
                  </a:glow>
                </a:effectLst>
              </a:rPr>
              <a:t>දෙවියන්වහන්සේ වෙනුවෙන් කතාකරන්නා</a:t>
            </a:r>
          </a:p>
          <a:p>
            <a:pPr algn="r" eaLnBrk="1" hangingPunct="1">
              <a:buClr>
                <a:schemeClr val="bg1"/>
              </a:buClr>
              <a:defRPr/>
            </a:pPr>
            <a:r>
              <a:rPr lang="si-LK" sz="3600" b="1" dirty="0">
                <a:effectLst>
                  <a:glow rad="101600">
                    <a:schemeClr val="tx1"/>
                  </a:glow>
                </a:effectLst>
              </a:rPr>
              <a:t>දෙවියන්වහන්සේට පැවසීමට ඇති දේ ප්‍රකාශකරන්නා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effectLst>
                  <a:glow rad="101600">
                    <a:schemeClr val="tx1"/>
                  </a:glow>
                </a:effectLst>
              </a:rPr>
              <a:t>186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2000"/>
          </a:xfrm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අර්ථ දැක්වීම්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/>
                </a:glow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pic>
        <p:nvPicPr>
          <p:cNvPr id="115714" name="Picture 3" descr="Scribes and scrolls"/>
          <p:cNvPicPr>
            <a:picLocks noChangeAspect="1" noChangeArrowheads="1"/>
          </p:cNvPicPr>
          <p:nvPr/>
        </p:nvPicPr>
        <p:blipFill>
          <a:blip r:embed="rId3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1600200"/>
            <a:ext cx="8458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r>
              <a:rPr lang="si-LK" sz="3600" dirty="0">
                <a:latin typeface="Arial"/>
                <a:cs typeface="Arial"/>
              </a:rPr>
              <a:t>දෙවියන්වහන්සේගේ චරිතය උන්වහන්සේගේ වචනයේ නිවැරදි බව අනිවාර්යෙන් බලාපොරොත්තු වන නිසා .</a:t>
            </a:r>
            <a:r>
              <a:rPr lang="en-US" sz="3600" dirty="0">
                <a:latin typeface="Arial"/>
                <a:ea typeface="+mn-ea"/>
                <a:cs typeface="Arial"/>
              </a:rPr>
              <a:t>.</a:t>
            </a:r>
          </a:p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r>
              <a:rPr lang="si-LK" sz="3600" dirty="0">
                <a:latin typeface="Arial"/>
                <a:ea typeface="+mn-ea"/>
                <a:cs typeface="Arial"/>
              </a:rPr>
              <a:t>බොරු අනාවැකි කියන්නන් මරණයට නියම කල නිසා .</a:t>
            </a:r>
            <a:r>
              <a:rPr lang="en-US" sz="3600" dirty="0">
                <a:latin typeface="Arial"/>
                <a:ea typeface="+mn-ea"/>
                <a:cs typeface="Arial"/>
              </a:rPr>
              <a:t>(</a:t>
            </a:r>
            <a:r>
              <a:rPr lang="si-LK" sz="3600" b="1" dirty="0"/>
              <a:t>ද්වීතීය කථාව</a:t>
            </a:r>
            <a:r>
              <a:rPr lang="si-LK" sz="3600" dirty="0"/>
              <a:t> </a:t>
            </a:r>
            <a:r>
              <a:rPr lang="en-US" sz="3600" dirty="0">
                <a:latin typeface="Arial"/>
                <a:ea typeface="+mn-ea"/>
                <a:cs typeface="Arial"/>
              </a:rPr>
              <a:t> 18:21-22).</a:t>
            </a: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620000" cy="1446550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සැබෑ අනාවැකි වලට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 </a:t>
            </a:r>
            <a:r>
              <a:rPr lang="si-LK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ප්‍රමිතියක් වුවමනා ඇයි 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5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177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-30788"/>
            <a:ext cx="5943600" cy="1738938"/>
          </a:xfrm>
        </p:spPr>
        <p:txBody>
          <a:bodyPr/>
          <a:lstStyle/>
          <a:p>
            <a:pPr eaLnBrk="1" hangingPunct="1"/>
            <a:r>
              <a:rPr lang="si-LK" sz="3500" b="1" dirty="0">
                <a:latin typeface="Arial" charset="0"/>
                <a:ea typeface="ＭＳ Ｐゴシック" charset="0"/>
                <a:cs typeface="Arial" charset="0"/>
              </a:rPr>
              <a:t>අනාවැකි වරයෙකු ගන මෝසස් තුලින් දුන් අනාවැකිය </a:t>
            </a:r>
            <a:r>
              <a:rPr lang="en-US" sz="3500" b="1" dirty="0"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si-LK" sz="3600" b="1" dirty="0"/>
              <a:t>ද්වීතීය කථාව</a:t>
            </a:r>
            <a:r>
              <a:rPr lang="si-LK" sz="3600" dirty="0"/>
              <a:t> </a:t>
            </a:r>
            <a:r>
              <a:rPr lang="en-US" sz="3500" b="1" dirty="0">
                <a:latin typeface="Arial" charset="0"/>
                <a:ea typeface="ＭＳ Ｐゴシック" charset="0"/>
                <a:cs typeface="Arial" charset="0"/>
              </a:rPr>
              <a:t>. 18:15)</a:t>
            </a:r>
            <a:endParaRPr lang="en-US" sz="35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828800"/>
            <a:ext cx="3978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b="1" dirty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si-LK" dirty="0">
                <a:solidFill>
                  <a:schemeClr val="tx1"/>
                </a:solidFill>
              </a:rPr>
              <a:t>මා සමාන </a:t>
            </a:r>
            <a:r>
              <a:rPr lang="si-LK" dirty="0">
                <a:solidFill>
                  <a:srgbClr val="0000A9"/>
                </a:solidFill>
              </a:rPr>
              <a:t>අනාගතවක්තෘ කෙනෙකු </a:t>
            </a:r>
            <a:r>
              <a:rPr lang="si-LK" dirty="0">
                <a:solidFill>
                  <a:schemeClr val="tx1"/>
                </a:solidFill>
              </a:rPr>
              <a:t>නුඹලා අතරෙන් නුඹේ සහෝදරයන්ගෙන් නුඹේ දෙවිවූ ස්වාමීන්වහන්සේ නුඹට නැගුටුවා දෙනවා ඇත; නුඹලා එතුමාට ඇහුම්කන් දෙන්නහුය.</a:t>
            </a:r>
            <a:r>
              <a:rPr lang="ja-JP" altLang="en-US" b="1" dirty="0">
                <a:solidFill>
                  <a:srgbClr val="000000"/>
                </a:solidFill>
                <a:cs typeface="Arial" charset="0"/>
              </a:rPr>
              <a:t>”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98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3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cs typeface="Arial" charset="0"/>
              </a:endParaRPr>
            </a:p>
          </p:txBody>
        </p:sp>
      </p:grpSp>
      <p:sp>
        <p:nvSpPr>
          <p:cNvPr id="1198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0" y="-85249"/>
            <a:ext cx="5943600" cy="1723549"/>
          </a:xfrm>
        </p:spPr>
        <p:txBody>
          <a:bodyPr/>
          <a:lstStyle/>
          <a:p>
            <a:pPr eaLnBrk="1" hangingPunct="1"/>
            <a:r>
              <a:rPr lang="si-LK" sz="3500" b="1" dirty="0">
                <a:latin typeface="Arial" charset="0"/>
                <a:ea typeface="ＭＳ Ｐゴシック" charset="0"/>
                <a:cs typeface="Arial" charset="0"/>
              </a:rPr>
              <a:t>සැබෑ අනාවැකි වරයකු හදුනාගන්නේ </a:t>
            </a:r>
            <a:r>
              <a:rPr lang="en-US" sz="3500" b="1" dirty="0"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si-LK" sz="3200" b="1" dirty="0"/>
              <a:t>ද්වීතීය කථාව</a:t>
            </a:r>
            <a:r>
              <a:rPr lang="en-US" sz="3500" b="1" dirty="0">
                <a:latin typeface="Arial" charset="0"/>
                <a:ea typeface="ＭＳ Ｐゴシック" charset="0"/>
                <a:cs typeface="Arial" charset="0"/>
              </a:rPr>
              <a:t>. 18:18-20)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981200"/>
            <a:ext cx="35972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si-LK" sz="2400" b="1" dirty="0">
                <a:solidFill>
                  <a:srgbClr val="660066"/>
                </a:solidFill>
                <a:cs typeface="Arial" charset="0"/>
              </a:rPr>
              <a:t>පුරෝකථන </a:t>
            </a:r>
            <a:r>
              <a:rPr lang="en-US" sz="2400" b="1" dirty="0">
                <a:solidFill>
                  <a:srgbClr val="660066"/>
                </a:solidFill>
                <a:cs typeface="Arial" charset="0"/>
              </a:rPr>
              <a:t>100% </a:t>
            </a:r>
            <a:r>
              <a:rPr lang="si-LK" sz="2400" b="1" dirty="0">
                <a:solidFill>
                  <a:srgbClr val="660066"/>
                </a:solidFill>
                <a:cs typeface="Arial" charset="0"/>
              </a:rPr>
              <a:t>නිවැරදි</a:t>
            </a:r>
            <a:r>
              <a:rPr lang="en-US" sz="2400" b="1" dirty="0">
                <a:solidFill>
                  <a:srgbClr val="660066"/>
                </a:solidFill>
                <a:cs typeface="Arial" charset="0"/>
              </a:rPr>
              <a:t>/</a:t>
            </a:r>
            <a:r>
              <a:rPr lang="si-LK" sz="2400" b="1" dirty="0">
                <a:solidFill>
                  <a:srgbClr val="660066"/>
                </a:solidFill>
                <a:cs typeface="Arial" charset="0"/>
              </a:rPr>
              <a:t>සත්යයි </a:t>
            </a:r>
            <a:endParaRPr lang="en-US" sz="2400" b="1" dirty="0">
              <a:solidFill>
                <a:srgbClr val="660066"/>
              </a:solidFill>
              <a:cs typeface="Arial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si-LK" sz="2400" b="1" dirty="0">
                <a:solidFill>
                  <a:srgbClr val="660066"/>
                </a:solidFill>
                <a:cs typeface="Arial" charset="0"/>
              </a:rPr>
              <a:t>ස්වාමිවූ දෙවියන්වහන්සේ නමස්කාර කරයි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4323</TotalTime>
  <Words>3625</Words>
  <Application>Microsoft Macintosh PowerPoint</Application>
  <PresentationFormat>On-screen Show (4:3)</PresentationFormat>
  <Paragraphs>411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46</vt:i4>
      </vt:variant>
    </vt:vector>
  </HeadingPairs>
  <TitlesOfParts>
    <vt:vector size="68" baseType="lpstr">
      <vt:lpstr>Arial</vt:lpstr>
      <vt:lpstr>Arial Narrow</vt:lpstr>
      <vt:lpstr>Calibri Light</vt:lpstr>
      <vt:lpstr>Comic Sans MS</vt:lpstr>
      <vt:lpstr>Iskoola Pota</vt:lpstr>
      <vt:lpstr>Tahoma</vt:lpstr>
      <vt:lpstr>Times</vt:lpstr>
      <vt:lpstr>Times New Roman</vt:lpstr>
      <vt:lpstr>Trebuchet MS</vt:lpstr>
      <vt:lpstr>Wingdings</vt:lpstr>
      <vt:lpstr>Default Design</vt:lpstr>
      <vt:lpstr>Expedition</vt:lpstr>
      <vt:lpstr>Balance</vt:lpstr>
      <vt:lpstr>Orbit</vt:lpstr>
      <vt:lpstr>Gesture</vt:lpstr>
      <vt:lpstr>Blank Presentation</vt:lpstr>
      <vt:lpstr>Desk Lamp</vt:lpstr>
      <vt:lpstr>Skyline</vt:lpstr>
      <vt:lpstr>1_Gesture</vt:lpstr>
      <vt:lpstr>4_Expedition</vt:lpstr>
      <vt:lpstr>1_Default Design</vt:lpstr>
      <vt:lpstr>5_Orbit</vt:lpstr>
      <vt:lpstr>හේබ්‍රව් හා මිථ්‍යාදෘෂ්ටික අනාගතාවාක්‍ය </vt:lpstr>
      <vt:lpstr>අනාවැකි </vt:lpstr>
      <vt:lpstr>සාගර මාවත </vt:lpstr>
      <vt:lpstr>1 රාජාවලිය  22</vt:lpstr>
      <vt:lpstr>ස්වාමිනී මා ඔබගේ කැමැත්ත ලෙස පාවිච්චි කර මැනව .ප්‍රදාන කොට ඔබේ අනුශාසක ලෙස </vt:lpstr>
      <vt:lpstr>අර්ථ දැක්වීම්</vt:lpstr>
      <vt:lpstr>සැබෑ අනාවැකි වලට ප්‍රමිතියක් වුවමනා ඇයි ?</vt:lpstr>
      <vt:lpstr>අනාවැකි වරයෙකු ගන මෝසස් තුලින් දුන් අනාවැකිය (ද්වීතීය කථාව . 18:15)</vt:lpstr>
      <vt:lpstr>සැබෑ අනාවැකි වරයකු හදුනාගන්නේ (ද්වීතීය කථාව. 18:18-20)</vt:lpstr>
      <vt:lpstr>සැබෑ අනාවැකි වලට ප්‍රමිතියක් වුවමනා ඇයි ?</vt:lpstr>
      <vt:lpstr>දෙවියන්වහන්සේගේ ලිකිත වචනය වැදගත් ඇයි ? </vt:lpstr>
      <vt:lpstr>අනාවැකි වරු සිටියේ ඉෂ්රායලේ පමනක්ද ?</vt:lpstr>
      <vt:lpstr>අනාවැකි වරු සිටියේ ඉෂ්රායලේ පමනක්ද ?</vt:lpstr>
      <vt:lpstr>අනාවැකි වරු සිටියේ ඉෂ්රායලේ පමනක්ද ?</vt:lpstr>
      <vt:lpstr>අනාවැකි වරු සිටියේ ඉෂ්රායලේ පමනක්ද ?</vt:lpstr>
      <vt:lpstr>බැබිලෝනියානු ඕමානු ලියවිලි </vt:lpstr>
      <vt:lpstr>බැබිලෝනියානු ඕමානු ලියවිලි </vt:lpstr>
      <vt:lpstr>බැබිලෝනියානු ඕමානු ලියවිලි </vt:lpstr>
      <vt:lpstr>බැබිලෝනියානු ඕමානු ලියවිලි </vt:lpstr>
      <vt:lpstr> ඌරීම් සහ තුම්මීම් </vt:lpstr>
      <vt:lpstr>අනාවැකි වරු සිටියේ ඉෂ්රායලේ පමනක්ද ?</vt:lpstr>
      <vt:lpstr>සත්‍ය හෝ බොරු අනාවැකි වල මුලිකාංග</vt:lpstr>
      <vt:lpstr>අන්තර්ගතයේ  සමානතා </vt:lpstr>
      <vt:lpstr>ඔබට මතක් කල හැකි නුතන අන්ධ විශ්වාස මොනවාද ?</vt:lpstr>
      <vt:lpstr>දෙවියන්වහන්සේගේ සෙනග උන්වහන්සේගේ කැමැත්ත දැනගැන්නේ කෙසේද ? </vt:lpstr>
      <vt:lpstr>ඉශ්රායෙල් හා අන් අනාවකිවරු අතර තිබූ වෙනස්කම්</vt:lpstr>
      <vt:lpstr>බොරු අනාවැකි වෙනස්වේ </vt:lpstr>
      <vt:lpstr>ඉශ්රායෙල් හා අන් අනාවකිවරු අතර තිබූ වෙනස්කම්</vt:lpstr>
      <vt:lpstr>ජෙරමියා (25:11-12) හනනියා(28:2-3)</vt:lpstr>
      <vt:lpstr>ඉශ්රායෙල් හා අන් අනාවකිවරු අතර තිබූ වෙනස්කම්</vt:lpstr>
      <vt:lpstr>ඉශ්රායෙල් හා අන් අනාවකිවරු අතර තිබූ වෙනස්කම්</vt:lpstr>
      <vt:lpstr>බයිබලීය අනාවැකි යනු කුමක්ද ? </vt:lpstr>
      <vt:lpstr>කණ්ඩායම් සාකච්ඡා A</vt:lpstr>
      <vt:lpstr>කණ්ඩායම් සාකච්ඡා B</vt:lpstr>
      <vt:lpstr>කණ්ඩායම් සාකච්ඡා C</vt:lpstr>
      <vt:lpstr>කණ්ඩායම් සාකච්ඡා D</vt:lpstr>
      <vt:lpstr>වෙන් ගෘඩම් ගේ අනාවැකි ගැන නිර්වචනය </vt:lpstr>
      <vt:lpstr>සාරාන්ශය</vt:lpstr>
      <vt:lpstr>අප දෙවියන්වහන්සේගේ වචනය සියල්ලටම ඉහලින් සලකමු </vt:lpstr>
      <vt:lpstr>සාරාන්ශය</vt:lpstr>
      <vt:lpstr>අන්භාශා හා අනාවැකි </vt:lpstr>
      <vt:lpstr>අන්භාශා හා අනාවැකි </vt:lpstr>
      <vt:lpstr>ඉගැන්වීම හා අනාවැකි  </vt:lpstr>
      <vt:lpstr>ඉගැන්වීම හා අනාවැකි </vt:lpstr>
      <vt:lpstr>Black</vt:lpstr>
      <vt:lpstr>පරණ ගිවිසුම් යුගයේ පසුබිම  •  BibleStudyDownloads.org දී සබැඳෙයි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315</cp:revision>
  <dcterms:created xsi:type="dcterms:W3CDTF">2003-09-03T13:13:05Z</dcterms:created>
  <dcterms:modified xsi:type="dcterms:W3CDTF">2019-11-21T19:40:30Z</dcterms:modified>
</cp:coreProperties>
</file>