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70" r:id="rId3"/>
    <p:sldMasterId id="2147483666" r:id="rId4"/>
    <p:sldMasterId id="2147483664" r:id="rId5"/>
    <p:sldMasterId id="2147483662" r:id="rId6"/>
    <p:sldMasterId id="2147483650" r:id="rId7"/>
    <p:sldMasterId id="2147483649" r:id="rId8"/>
    <p:sldMasterId id="2147485028" r:id="rId9"/>
    <p:sldMasterId id="2147485040" r:id="rId10"/>
    <p:sldMasterId id="2147485052" r:id="rId11"/>
    <p:sldMasterId id="2147485066" r:id="rId12"/>
    <p:sldMasterId id="2147485225" r:id="rId13"/>
    <p:sldMasterId id="2147485561" r:id="rId14"/>
    <p:sldMasterId id="2147485573" r:id="rId15"/>
    <p:sldMasterId id="2147485585" r:id="rId16"/>
    <p:sldMasterId id="2147485597" r:id="rId17"/>
  </p:sldMasterIdLst>
  <p:notesMasterIdLst>
    <p:notesMasterId r:id="rId43"/>
  </p:notesMasterIdLst>
  <p:sldIdLst>
    <p:sldId id="308" r:id="rId18"/>
    <p:sldId id="336" r:id="rId19"/>
    <p:sldId id="281" r:id="rId20"/>
    <p:sldId id="313" r:id="rId21"/>
    <p:sldId id="337" r:id="rId22"/>
    <p:sldId id="279" r:id="rId23"/>
    <p:sldId id="277" r:id="rId24"/>
    <p:sldId id="257" r:id="rId25"/>
    <p:sldId id="278" r:id="rId26"/>
    <p:sldId id="314" r:id="rId27"/>
    <p:sldId id="315" r:id="rId28"/>
    <p:sldId id="316" r:id="rId29"/>
    <p:sldId id="317" r:id="rId30"/>
    <p:sldId id="338" r:id="rId31"/>
    <p:sldId id="318" r:id="rId32"/>
    <p:sldId id="349" r:id="rId33"/>
    <p:sldId id="350" r:id="rId34"/>
    <p:sldId id="351" r:id="rId35"/>
    <p:sldId id="340" r:id="rId36"/>
    <p:sldId id="352" r:id="rId37"/>
    <p:sldId id="353" r:id="rId38"/>
    <p:sldId id="354" r:id="rId39"/>
    <p:sldId id="319" r:id="rId40"/>
    <p:sldId id="258" r:id="rId41"/>
    <p:sldId id="34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3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65E753-7004-594D-B220-D13794CC9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51AE92-347A-F843-862D-CED328892FB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481819-0A83-C94E-820F-C50C1EBD06F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dirty="0" smtClean="0">
                <a:ea typeface="ＭＳ Ｐゴシック" charset="0"/>
              </a:rPr>
              <a:t>: Yang </a:t>
            </a:r>
            <a:r>
              <a:rPr lang="en-US" dirty="0" err="1" smtClean="0">
                <a:ea typeface="ＭＳ Ｐゴシック" charset="0"/>
              </a:rPr>
              <a:t>manakah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struktur-struktur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ini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merupakan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terburuk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dipakai</a:t>
            </a:r>
            <a:r>
              <a:rPr lang="en-US" baseline="0" dirty="0" smtClean="0">
                <a:ea typeface="ＭＳ Ｐゴシック" charset="0"/>
              </a:rPr>
              <a:t>?  </a:t>
            </a:r>
            <a:r>
              <a:rPr lang="en-US" baseline="0" dirty="0" err="1" smtClean="0">
                <a:ea typeface="ＭＳ Ｐゴシック" charset="0"/>
              </a:rPr>
              <a:t>Jawaban</a:t>
            </a:r>
            <a:r>
              <a:rPr lang="en-US" baseline="0" dirty="0" smtClean="0">
                <a:ea typeface="ＭＳ Ｐゴシック" charset="0"/>
              </a:rPr>
              <a:t>: </a:t>
            </a:r>
            <a:r>
              <a:rPr lang="en-US" baseline="0" dirty="0" err="1" smtClean="0">
                <a:ea typeface="ＭＳ Ｐゴシック" charset="0"/>
              </a:rPr>
              <a:t>Struktur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anda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selalu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pakai</a:t>
            </a:r>
            <a:r>
              <a:rPr lang="en-US" baseline="0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0C6E7D-046C-6D4E-B8F3-C53819C92C2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EDFE65-62D6-864C-8419-83CA0DA0FF3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PTA = </a:t>
            </a:r>
            <a:r>
              <a:rPr lang="en-US" dirty="0" err="1" smtClean="0">
                <a:ea typeface="ＭＳ Ｐゴシック" charset="0"/>
              </a:rPr>
              <a:t>Prinsip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tingkat</a:t>
            </a:r>
            <a:r>
              <a:rPr lang="en-US" baseline="0" dirty="0" smtClean="0">
                <a:ea typeface="ＭＳ Ｐゴシック" charset="0"/>
              </a:rPr>
              <a:t> PU, </a:t>
            </a:r>
            <a:r>
              <a:rPr lang="en-US" baseline="0" dirty="0" err="1" smtClean="0">
                <a:ea typeface="ＭＳ Ｐゴシック" charset="0"/>
              </a:rPr>
              <a:t>Teks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adalah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porsi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bacaan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Alkitab</a:t>
            </a:r>
            <a:r>
              <a:rPr lang="en-US" baseline="0" dirty="0" smtClean="0">
                <a:ea typeface="ＭＳ Ｐゴシック" charset="0"/>
              </a:rPr>
              <a:t>, </a:t>
            </a:r>
            <a:r>
              <a:rPr lang="en-US" baseline="0" dirty="0" err="1" smtClean="0">
                <a:ea typeface="ＭＳ Ｐゴシック" charset="0"/>
              </a:rPr>
              <a:t>Aplikasi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disampaikan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hanya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porsi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itu</a:t>
            </a:r>
            <a:r>
              <a:rPr lang="en-US" baseline="0" dirty="0" smtClean="0">
                <a:ea typeface="ＭＳ Ｐゴシック" charset="0"/>
              </a:rPr>
              <a:t>.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DA34E8-75A1-704F-B941-4C5F460843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1D443C-B52F-9445-B995-1CBCA7473D3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dirty="0" smtClean="0">
                <a:ea typeface="ＭＳ Ｐゴシック" charset="0"/>
              </a:rPr>
              <a:t>: Yang </a:t>
            </a:r>
            <a:r>
              <a:rPr lang="en-US" dirty="0" err="1" smtClean="0">
                <a:ea typeface="ＭＳ Ｐゴシック" charset="0"/>
              </a:rPr>
              <a:t>manakah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struktur-struktur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ini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merupakan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terburuk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dipakai</a:t>
            </a:r>
            <a:r>
              <a:rPr lang="en-US" baseline="0" dirty="0" smtClean="0">
                <a:ea typeface="ＭＳ Ｐゴシック" charset="0"/>
              </a:rPr>
              <a:t>?  </a:t>
            </a:r>
            <a:r>
              <a:rPr lang="en-US" baseline="0" dirty="0" err="1" smtClean="0">
                <a:ea typeface="ＭＳ Ｐゴシック" charset="0"/>
              </a:rPr>
              <a:t>Jawaban</a:t>
            </a:r>
            <a:r>
              <a:rPr lang="en-US" baseline="0" dirty="0" smtClean="0">
                <a:ea typeface="ＭＳ Ｐゴシック" charset="0"/>
              </a:rPr>
              <a:t>: </a:t>
            </a:r>
            <a:r>
              <a:rPr lang="en-US" baseline="0" dirty="0" err="1" smtClean="0">
                <a:ea typeface="ＭＳ Ｐゴシック" charset="0"/>
              </a:rPr>
              <a:t>Struktur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anda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selalu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pakai</a:t>
            </a:r>
            <a:r>
              <a:rPr lang="en-US" baseline="0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FDD854-FDF5-A74C-B018-00A9008A780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369988-E82C-6344-9C0E-F654647FDF83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09.34</a:t>
            </a:r>
          </a:p>
        </p:txBody>
      </p:sp>
    </p:spTree>
    <p:extLst>
      <p:ext uri="{BB962C8B-B14F-4D97-AF65-F5344CB8AC3E}">
        <p14:creationId xmlns:p14="http://schemas.microsoft.com/office/powerpoint/2010/main" val="139458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83E298-4ED6-AB4B-8A41-720A95F9981A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12.17</a:t>
            </a:r>
          </a:p>
          <a:p>
            <a:pPr eaLnBrk="1" hangingPunct="1"/>
            <a:r>
              <a:rPr lang="en-US" dirty="0" err="1" smtClean="0">
                <a:ea typeface="ＭＳ Ｐゴシック" charset="0"/>
              </a:rPr>
              <a:t>Setelah</a:t>
            </a:r>
            <a:r>
              <a:rPr lang="en-US" baseline="0" dirty="0" smtClean="0">
                <a:ea typeface="ＭＳ Ｐゴシック" charset="0"/>
              </a:rPr>
              <a:t> Outline </a:t>
            </a:r>
            <a:r>
              <a:rPr lang="en-US" baseline="0" dirty="0" err="1" smtClean="0">
                <a:ea typeface="ＭＳ Ｐゴシック" charset="0"/>
              </a:rPr>
              <a:t>Bacaan</a:t>
            </a:r>
            <a:r>
              <a:rPr lang="en-US" dirty="0" smtClean="0">
                <a:ea typeface="ＭＳ Ｐゴシック" charset="0"/>
              </a:rPr>
              <a:t> PUII</a:t>
            </a:r>
            <a:r>
              <a:rPr lang="en-US" dirty="0">
                <a:ea typeface="ＭＳ Ｐゴシック" charset="0"/>
              </a:rPr>
              <a:t>… </a:t>
            </a:r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Bagaimana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seharusnya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kita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mulai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berkotbah</a:t>
            </a:r>
            <a:r>
              <a:rPr lang="en-US" dirty="0" err="1" smtClean="0">
                <a:ea typeface="ＭＳ Ｐゴシック" charset="0"/>
              </a:rPr>
              <a:t>—dengan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pertanyaan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mengapa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atau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bagaimana</a:t>
            </a:r>
            <a:r>
              <a:rPr lang="en-US" baseline="0" dirty="0" smtClean="0">
                <a:ea typeface="ＭＳ Ｐゴシック" charset="0"/>
              </a:rPr>
              <a:t>? </a:t>
            </a:r>
            <a:r>
              <a:rPr lang="en-US" baseline="0" dirty="0" err="1" smtClean="0">
                <a:ea typeface="ＭＳ Ｐゴシック" charset="0"/>
              </a:rPr>
              <a:t>Jawab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dengan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pertanyaan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</a:t>
            </a:r>
            <a:r>
              <a:rPr lang="en-US" dirty="0" err="1" smtClean="0">
                <a:ea typeface="ＭＳ Ｐゴシック" charset="0"/>
              </a:rPr>
              <a:t>agaimana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adalah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lebih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baik</a:t>
            </a:r>
            <a:r>
              <a:rPr lang="en-US" baseline="0" dirty="0" smtClean="0">
                <a:ea typeface="ＭＳ Ｐゴシック" charset="0"/>
              </a:rPr>
              <a:t>, </a:t>
            </a:r>
            <a:r>
              <a:rPr lang="en-US" baseline="0" dirty="0" err="1" smtClean="0">
                <a:ea typeface="ＭＳ Ｐゴシック" charset="0"/>
              </a:rPr>
              <a:t>bahkan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jika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itu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bukan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subyek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seluruh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bacaan</a:t>
            </a:r>
            <a:r>
              <a:rPr lang="en-US" dirty="0" smtClean="0">
                <a:ea typeface="ＭＳ Ｐゴシック" charset="0"/>
              </a:rPr>
              <a:t>. </a:t>
            </a:r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ea typeface="ＭＳ Ｐゴシック" charset="0"/>
              </a:rPr>
              <a:t>Setelah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Outline </a:t>
            </a:r>
            <a:r>
              <a:rPr lang="en-US" dirty="0" err="1" smtClean="0">
                <a:ea typeface="ＭＳ Ｐゴシック" charset="0"/>
              </a:rPr>
              <a:t>Kotbah</a:t>
            </a:r>
            <a:r>
              <a:rPr lang="en-US" baseline="0" dirty="0" smtClean="0">
                <a:ea typeface="ＭＳ Ｐゴシック" charset="0"/>
              </a:rPr>
              <a:t> PU</a:t>
            </a:r>
            <a:r>
              <a:rPr lang="en-US" dirty="0" smtClean="0">
                <a:ea typeface="ＭＳ Ｐゴシック" charset="0"/>
              </a:rPr>
              <a:t>I</a:t>
            </a:r>
            <a:r>
              <a:rPr lang="en-US" dirty="0">
                <a:ea typeface="ＭＳ Ｐゴシック" charset="0"/>
              </a:rPr>
              <a:t>… </a:t>
            </a:r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Bagaimana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kita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transisikan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ke</a:t>
            </a:r>
            <a:r>
              <a:rPr lang="en-US" dirty="0" smtClean="0">
                <a:ea typeface="ＭＳ Ｐゴシック" charset="0"/>
              </a:rPr>
              <a:t> PUII</a:t>
            </a:r>
            <a:r>
              <a:rPr lang="en-US" dirty="0">
                <a:ea typeface="ＭＳ Ｐゴシック" charset="0"/>
              </a:rPr>
              <a:t>? </a:t>
            </a:r>
            <a:r>
              <a:rPr lang="en-US" dirty="0" err="1" smtClean="0">
                <a:ea typeface="ＭＳ Ｐゴシック" charset="0"/>
              </a:rPr>
              <a:t>Jawaban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Pakai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</a:rPr>
              <a:t>OE PUII (“</a:t>
            </a:r>
            <a:r>
              <a:rPr lang="en-US" dirty="0" err="1" smtClean="0">
                <a:ea typeface="ＭＳ Ｐゴシック" charset="0"/>
              </a:rPr>
              <a:t>alasan</a:t>
            </a:r>
            <a:r>
              <a:rPr lang="en-US" dirty="0" smtClean="0">
                <a:ea typeface="ＭＳ Ｐゴシック" charset="0"/>
              </a:rPr>
              <a:t>"), </a:t>
            </a:r>
            <a:r>
              <a:rPr lang="en-US" dirty="0" err="1" smtClean="0">
                <a:ea typeface="ＭＳ Ｐゴシック" charset="0"/>
              </a:rPr>
              <a:t>hasilnya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dalam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transisi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“</a:t>
            </a:r>
            <a:r>
              <a:rPr lang="en-US" dirty="0" err="1" smtClean="0">
                <a:ea typeface="ＭＳ Ｐゴシック" charset="0"/>
              </a:rPr>
              <a:t>mengapa</a:t>
            </a:r>
            <a:r>
              <a:rPr lang="en-US" dirty="0" smtClean="0">
                <a:ea typeface="ＭＳ Ｐゴシック" charset="0"/>
              </a:rPr>
              <a:t>" yang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membawa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subyek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OH PUII</a:t>
            </a:r>
            <a:r>
              <a:rPr lang="en-US" dirty="0"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393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8D588-6F69-4538-8B95-F8CFAB2C693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HOM 08.13</a:t>
            </a:r>
          </a:p>
          <a:p>
            <a:pPr eaLnBrk="1" hangingPunct="1"/>
            <a:r>
              <a:rPr lang="en-US" dirty="0" smtClean="0"/>
              <a:t>HOM 11.25</a:t>
            </a:r>
          </a:p>
          <a:p>
            <a:pPr eaLnBrk="1" hangingPunct="1"/>
            <a:r>
              <a:rPr lang="en-US" dirty="0" smtClean="0"/>
              <a:t>HOM 12.18</a:t>
            </a:r>
          </a:p>
          <a:p>
            <a:pPr eaLnBrk="1" hangingPunct="1"/>
            <a:r>
              <a:rPr lang="en-US" dirty="0" smtClean="0"/>
              <a:t>HSB </a:t>
            </a:r>
          </a:p>
        </p:txBody>
      </p:sp>
    </p:spTree>
    <p:extLst>
      <p:ext uri="{BB962C8B-B14F-4D97-AF65-F5344CB8AC3E}">
        <p14:creationId xmlns:p14="http://schemas.microsoft.com/office/powerpoint/2010/main" val="394699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F50AFF-B473-2D41-853B-1FD55E3F1C98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12.19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5D570F-6267-7648-88B6-08CDFA4EA039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</a:rPr>
              <a:t>Homiletik</a:t>
            </a:r>
            <a:r>
              <a:rPr lang="en-US" dirty="0" smtClean="0">
                <a:ea typeface="ＭＳ Ｐゴシック" charset="0"/>
              </a:rPr>
              <a:t> slide</a:t>
            </a:r>
            <a:r>
              <a:rPr lang="en-US" baseline="0" dirty="0" smtClean="0">
                <a:ea typeface="ＭＳ Ｐゴシック" charset="0"/>
              </a:rPr>
              <a:t> 12.02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menerjemahkan</a:t>
            </a:r>
            <a:r>
              <a:rPr lang="en-US" baseline="0" dirty="0" smtClean="0">
                <a:ea typeface="ＭＳ Ｐゴシック" charset="0"/>
              </a:rPr>
              <a:t> slide </a:t>
            </a:r>
            <a:r>
              <a:rPr lang="en-US" baseline="0" dirty="0" err="1" smtClean="0">
                <a:ea typeface="ＭＳ Ｐゴシック" charset="0"/>
              </a:rPr>
              <a:t>ini</a:t>
            </a:r>
            <a:r>
              <a:rPr lang="en-US" baseline="0" dirty="0" smtClean="0">
                <a:ea typeface="ＭＳ Ｐゴシック" charset="0"/>
              </a:rPr>
              <a:t>, </a:t>
            </a:r>
            <a:r>
              <a:rPr lang="en-US" baseline="0" dirty="0" err="1" smtClean="0">
                <a:ea typeface="ＭＳ Ｐゴシック" charset="0"/>
              </a:rPr>
              <a:t>perhatikan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bahwa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ada</a:t>
            </a:r>
            <a:r>
              <a:rPr lang="en-US" baseline="0" dirty="0" smtClean="0">
                <a:ea typeface="ＭＳ Ｐゴシック" charset="0"/>
              </a:rPr>
              <a:t> 22 </a:t>
            </a:r>
            <a:r>
              <a:rPr lang="en-US" baseline="0" dirty="0" err="1" smtClean="0">
                <a:ea typeface="ＭＳ Ｐゴシック" charset="0"/>
              </a:rPr>
              <a:t>kotak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muncul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satu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setiap</a:t>
            </a:r>
            <a:r>
              <a:rPr lang="en-US" baseline="0" dirty="0" smtClean="0">
                <a:ea typeface="ＭＳ Ｐゴシック" charset="0"/>
              </a:rPr>
              <a:t> kali </a:t>
            </a:r>
            <a:r>
              <a:rPr lang="en-US" baseline="0" dirty="0" err="1" smtClean="0">
                <a:ea typeface="ＭＳ Ｐゴシック" charset="0"/>
              </a:rPr>
              <a:t>dan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kemudian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keluar</a:t>
            </a:r>
            <a:r>
              <a:rPr lang="en-US" baseline="0" dirty="0" smtClean="0">
                <a:ea typeface="ＭＳ Ｐゴシック" charset="0"/>
              </a:rPr>
              <a:t>.  </a:t>
            </a:r>
            <a:r>
              <a:rPr lang="en-US" baseline="0" dirty="0" err="1" smtClean="0">
                <a:ea typeface="ＭＳ Ｐゴシック" charset="0"/>
              </a:rPr>
              <a:t>Perhatikan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nomor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animasi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kecil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dari</a:t>
            </a:r>
            <a:r>
              <a:rPr lang="en-US" baseline="0" dirty="0" smtClean="0">
                <a:ea typeface="ＭＳ Ｐゴシック" charset="0"/>
              </a:rPr>
              <a:t> 3 </a:t>
            </a:r>
            <a:r>
              <a:rPr lang="en-US" baseline="0" dirty="0" err="1" smtClean="0">
                <a:ea typeface="ＭＳ Ｐゴシック" charset="0"/>
              </a:rPr>
              <a:t>sampai</a:t>
            </a:r>
            <a:r>
              <a:rPr lang="en-US" baseline="0" dirty="0" smtClean="0">
                <a:ea typeface="ＭＳ Ｐゴシック" charset="0"/>
              </a:rPr>
              <a:t> 12 </a:t>
            </a:r>
            <a:r>
              <a:rPr lang="en-US" baseline="0" dirty="0" err="1" smtClean="0">
                <a:ea typeface="ＭＳ Ｐゴシック" charset="0"/>
              </a:rPr>
              <a:t>di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sebelah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atas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dan</a:t>
            </a:r>
            <a:r>
              <a:rPr lang="en-US" baseline="0" dirty="0" smtClean="0">
                <a:ea typeface="ＭＳ Ｐゴシック" charset="0"/>
              </a:rPr>
              <a:t> 13 </a:t>
            </a:r>
            <a:r>
              <a:rPr lang="en-US" baseline="0" dirty="0" err="1" smtClean="0">
                <a:ea typeface="ＭＳ Ｐゴシック" charset="0"/>
              </a:rPr>
              <a:t>sampai</a:t>
            </a:r>
            <a:r>
              <a:rPr lang="en-US" baseline="0" dirty="0" smtClean="0">
                <a:ea typeface="ＭＳ Ｐゴシック" charset="0"/>
              </a:rPr>
              <a:t> 22 </a:t>
            </a:r>
            <a:r>
              <a:rPr lang="en-US" baseline="0" dirty="0" err="1" smtClean="0">
                <a:ea typeface="ＭＳ Ｐゴシック" charset="0"/>
              </a:rPr>
              <a:t>di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bawahnya</a:t>
            </a:r>
            <a:r>
              <a:rPr lang="en-US" baseline="0" dirty="0" smtClean="0">
                <a:ea typeface="ＭＳ Ｐゴシック" charset="0"/>
              </a:rPr>
              <a:t>.  </a:t>
            </a:r>
            <a:r>
              <a:rPr lang="en-US" baseline="0" dirty="0" err="1" smtClean="0">
                <a:ea typeface="ＭＳ Ｐゴシック" charset="0"/>
              </a:rPr>
              <a:t>Setiap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kotak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adalah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kotak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berbeda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perlu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dipindahkan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dari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lainnya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terlebih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dulu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melihat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hal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harus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diterjemahkan</a:t>
            </a:r>
            <a:r>
              <a:rPr lang="en-US" baseline="0" dirty="0" smtClean="0">
                <a:ea typeface="ＭＳ Ｐゴシック" charset="0"/>
              </a:rPr>
              <a:t>.  </a:t>
            </a:r>
            <a:r>
              <a:rPr lang="en-US" baseline="0" dirty="0" err="1" smtClean="0">
                <a:ea typeface="ＭＳ Ｐゴシック" charset="0"/>
              </a:rPr>
              <a:t>Setelah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diterjemahkan</a:t>
            </a:r>
            <a:r>
              <a:rPr lang="en-US" baseline="0" dirty="0" smtClean="0">
                <a:ea typeface="ＭＳ Ｐゴシック" charset="0"/>
              </a:rPr>
              <a:t>, </a:t>
            </a:r>
            <a:r>
              <a:rPr lang="en-US" baseline="0" dirty="0" err="1" smtClean="0">
                <a:ea typeface="ＭＳ Ｐゴシック" charset="0"/>
              </a:rPr>
              <a:t>letakkan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kembali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dalam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urutan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sama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dengan</a:t>
            </a:r>
            <a:r>
              <a:rPr lang="en-US" baseline="0" dirty="0" smtClean="0">
                <a:ea typeface="ＭＳ Ｐゴシック" charset="0"/>
              </a:rPr>
              <a:t> slide yang </a:t>
            </a:r>
            <a:r>
              <a:rPr lang="en-US" baseline="0" dirty="0" err="1" smtClean="0">
                <a:ea typeface="ＭＳ Ｐゴシック" charset="0"/>
              </a:rPr>
              <a:t>bahasa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Inggris</a:t>
            </a:r>
            <a:r>
              <a:rPr lang="en-US" baseline="0" dirty="0" smtClean="0">
                <a:ea typeface="ＭＳ Ｐゴシック" charset="0"/>
              </a:rPr>
              <a:t>.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1E23B5-3387-EA40-9E60-C2955058CF7F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12.20</a:t>
            </a:r>
          </a:p>
        </p:txBody>
      </p:sp>
    </p:spTree>
    <p:extLst>
      <p:ext uri="{BB962C8B-B14F-4D97-AF65-F5344CB8AC3E}">
        <p14:creationId xmlns:p14="http://schemas.microsoft.com/office/powerpoint/2010/main" val="3967923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26794-EED2-C944-B2B5-3F05D38008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08.37 but changed to HO SP in:</a:t>
            </a:r>
          </a:p>
          <a:p>
            <a:pPr eaLnBrk="1" hangingPunct="1"/>
            <a:r>
              <a:rPr lang="en-US" dirty="0" smtClean="0"/>
              <a:t>11.30</a:t>
            </a:r>
          </a:p>
          <a:p>
            <a:pPr eaLnBrk="1" hangingPunct="1"/>
            <a:r>
              <a:rPr lang="en-US" dirty="0" smtClean="0"/>
              <a:t>12.21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9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08.44 </a:t>
            </a:r>
            <a:r>
              <a:rPr lang="en-SG" dirty="0" err="1" smtClean="0"/>
              <a:t>tapi</a:t>
            </a:r>
            <a:r>
              <a:rPr lang="en-SG" dirty="0" smtClean="0"/>
              <a:t> </a:t>
            </a:r>
            <a:r>
              <a:rPr lang="en-SG" dirty="0" err="1" smtClean="0"/>
              <a:t>ganti</a:t>
            </a:r>
            <a:r>
              <a:rPr lang="en-SG" dirty="0" smtClean="0"/>
              <a:t> </a:t>
            </a:r>
            <a:r>
              <a:rPr lang="en-SG" dirty="0" err="1" smtClean="0"/>
              <a:t>ke</a:t>
            </a:r>
            <a:r>
              <a:rPr lang="en-SG" dirty="0" smtClean="0"/>
              <a:t> OH </a:t>
            </a:r>
            <a:r>
              <a:rPr lang="en-SG" dirty="0" err="1" smtClean="0"/>
              <a:t>dalam</a:t>
            </a:r>
            <a:r>
              <a:rPr lang="en-SG" dirty="0" smtClean="0"/>
              <a:t>:</a:t>
            </a:r>
          </a:p>
          <a:p>
            <a:r>
              <a:rPr lang="en-SG" dirty="0" smtClean="0"/>
              <a:t>11.31</a:t>
            </a:r>
          </a:p>
          <a:p>
            <a:r>
              <a:rPr lang="en-SG" dirty="0" smtClean="0"/>
              <a:t>12.22</a:t>
            </a:r>
          </a:p>
          <a:p>
            <a:r>
              <a:rPr lang="en-SG" dirty="0" smtClean="0"/>
              <a:t>Cf.</a:t>
            </a:r>
            <a:r>
              <a:rPr lang="en-SG" baseline="0" dirty="0" smtClean="0"/>
              <a:t> HSB 18.10 </a:t>
            </a:r>
            <a:r>
              <a:rPr lang="en-SG" baseline="0" dirty="0" err="1" smtClean="0"/>
              <a:t>menambah</a:t>
            </a:r>
            <a:r>
              <a:rPr lang="en-SG" baseline="0" dirty="0" smtClean="0"/>
              <a:t> IE </a:t>
            </a:r>
            <a:r>
              <a:rPr lang="en-SG" baseline="0" dirty="0" err="1" smtClean="0"/>
              <a:t>di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bagian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atas</a:t>
            </a:r>
            <a:r>
              <a:rPr lang="en-SG" baseline="0" dirty="0" smtClean="0"/>
              <a:t> </a:t>
            </a:r>
            <a:r>
              <a:rPr lang="en-SG" baseline="0" dirty="0" err="1" smtClean="0"/>
              <a:t>dari</a:t>
            </a:r>
            <a:r>
              <a:rPr lang="en-SG" baseline="0" dirty="0" smtClean="0"/>
              <a:t> HOM 12.16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5E753-7004-594D-B220-D13794CC90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78768-B085-F740-AE11-A0FDE9A77D7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3E0F6D-EF6F-454D-929D-29A60C6FE56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1A4CC-F16F-9545-A4BE-D7BBB2CACDA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B00E4-B112-0549-B9C6-8F8D98ACED68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4AB473-779C-C842-BEEB-2BC586D4832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3C41F9-6FCA-CB46-B673-8E1CB5B9620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1C5493-5BBC-D54C-BF8D-D805BCAE000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5AFA93-9370-ED4E-B30D-C463BB295CB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</a:rPr>
              <a:t>Halaman</a:t>
            </a:r>
            <a:r>
              <a:rPr lang="en-US" dirty="0" smtClean="0">
                <a:ea typeface="ＭＳ Ｐゴシック" charset="0"/>
              </a:rPr>
              <a:t> 138</a:t>
            </a:r>
          </a:p>
          <a:p>
            <a:pPr eaLnBrk="1" hangingPunct="1"/>
            <a:r>
              <a:rPr lang="en-US" dirty="0" err="1" smtClean="0">
                <a:ea typeface="ＭＳ Ｐゴシック" charset="0"/>
              </a:rPr>
              <a:t>Pertanyaan</a:t>
            </a:r>
            <a:r>
              <a:rPr lang="en-US" dirty="0" smtClean="0">
                <a:ea typeface="ＭＳ Ｐゴシック" charset="0"/>
              </a:rPr>
              <a:t>: Yang </a:t>
            </a:r>
            <a:r>
              <a:rPr lang="en-US" dirty="0" err="1" smtClean="0">
                <a:ea typeface="ＭＳ Ｐゴシック" charset="0"/>
              </a:rPr>
              <a:t>manakah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dari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struktur-struktur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ini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merupakan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terburuk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untuk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dipakai</a:t>
            </a:r>
            <a:r>
              <a:rPr lang="en-US" baseline="0" dirty="0" smtClean="0">
                <a:ea typeface="ＭＳ Ｐゴシック" charset="0"/>
              </a:rPr>
              <a:t>?  </a:t>
            </a:r>
            <a:r>
              <a:rPr lang="en-US" baseline="0" dirty="0" err="1" smtClean="0">
                <a:ea typeface="ＭＳ Ｐゴシック" charset="0"/>
              </a:rPr>
              <a:t>Jawaban</a:t>
            </a:r>
            <a:r>
              <a:rPr lang="en-US" baseline="0" dirty="0" smtClean="0">
                <a:ea typeface="ＭＳ Ｐゴシック" charset="0"/>
              </a:rPr>
              <a:t>: </a:t>
            </a:r>
            <a:r>
              <a:rPr lang="en-US" baseline="0" dirty="0" err="1" smtClean="0">
                <a:ea typeface="ＭＳ Ｐゴシック" charset="0"/>
              </a:rPr>
              <a:t>Struktur</a:t>
            </a:r>
            <a:r>
              <a:rPr lang="en-US" baseline="0" dirty="0" smtClean="0">
                <a:ea typeface="ＭＳ Ｐゴシック" charset="0"/>
              </a:rPr>
              <a:t> yang </a:t>
            </a:r>
            <a:r>
              <a:rPr lang="en-US" baseline="0" dirty="0" err="1" smtClean="0">
                <a:ea typeface="ＭＳ Ｐゴシック" charset="0"/>
              </a:rPr>
              <a:t>selalu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anda</a:t>
            </a:r>
            <a:r>
              <a:rPr lang="en-US" baseline="0" dirty="0" smtClean="0">
                <a:ea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</a:rPr>
              <a:t>pakai</a:t>
            </a:r>
            <a:r>
              <a:rPr lang="en-US" baseline="0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7ACCAB-C1C6-3F48-8E24-440A3CA8D42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7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0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CD2E-3188-7F4E-BD36-0BF5EDB1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346EA-8EAD-4E47-9343-2178D19B5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95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7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1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014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4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5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39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035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5266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922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4F41-636C-CF4D-A129-AF0ACEF5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65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76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454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A231-1E48-6847-96D7-D882B20F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9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B480-BE21-2446-AA2D-98523104D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941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97A6-B8A9-9643-8CF1-96876CBEA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6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2EA5-B8CE-5C45-AB72-847B3DCD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5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3FB2-73AF-9148-B766-0BE447B1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24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3B2F-068F-8C48-89A1-EC2A355D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86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E838-0CD3-3542-AA5F-A6954B43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88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A374-6E6F-4F4B-9F03-D75CCD678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3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B972-7554-8644-B893-A3A0DA06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09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8715-899A-6641-96B8-5869C11C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89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B2B1-569A-E243-94C8-2A56E1052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36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DA75-CD4B-CC45-B5AE-882E5BAA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25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4F23-3AA2-B945-B2D5-446DA1B5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F10D8E-7DA4-7B4D-B631-E137651F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9648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A44910-795C-BC45-8CD9-3872C823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676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FB69CF-D0E5-3A46-8B32-149219B6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967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7AE83BD-9457-A94D-BB51-F86459FCE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311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2BF33C-1D6D-814C-9F45-8706731A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6494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0EC5C9-AB8D-464A-8C4D-6A2D8A31D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501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39A50D-F5D1-254C-909B-20C59A8B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709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962B-97CA-6B49-8F8A-823DC14E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0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854B14-2FE7-6A44-9312-A6D11C58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6963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DA8880D-463B-2B49-8F75-EFB0BFFA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4576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BE23EA-6F44-8F4A-BD18-B70E97663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413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57D9E5-D74B-B04C-B6DC-4CBCC8B0A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90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FFC3-5F72-DC49-A58C-CB8A45B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878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26C-CDAA-6847-9B01-2F4D1D7D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13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9754-98D7-E646-A434-9678364B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846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E07D-0357-2C4F-8B49-4E9D8F99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30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9011-042D-6042-BA39-D256F117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919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0C9-CE3B-8A43-9DE0-32B06D01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15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D01C-F2BF-5F42-B70B-77130D23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74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5F9A-443A-0E4D-BC4C-C3FD49B4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67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9CB-E06D-9A40-B00A-DDA4B942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30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446C-280B-5647-A137-A4C42299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98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0233-FDEF-C44F-9B29-CF6FAB00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615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8861-55EF-B24F-8305-5EA6DC64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639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2E50-C50D-6540-BAED-A89E9468C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61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D651-87BC-E849-B4AB-DA0FE5600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93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21BD-A479-734E-83DB-AF5A6F22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40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84A4-831C-2B47-8582-7E1ADEF72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4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5490-AAFD-E740-87FE-075A60E71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007A-182E-F844-B8A9-BDED9A1C8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51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5370-8F62-304C-933A-03FA582CE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50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F408-AA18-8E41-92CA-A0417EA1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40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50BB-BF4A-0E49-B5B5-3F1890410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87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871A-B327-9140-9749-AC4138D56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19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7A3B-78D1-E641-AB57-1AF35A0E2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39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F7EA-AA64-AA4D-ADB6-7DEEE729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79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2FF4BA9-6936-3F45-8F7B-3E6E09BA9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75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C54524B-24D2-3B48-BF36-FFCD1B88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64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14B3F11-654B-5C42-BF85-1DF767C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390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22FBE-DD25-014B-8ACA-928AC2E2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48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7503-E747-0642-81DC-42853FA3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66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9EB70B8-DC57-1948-B6E1-B6C1D79E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774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FB703BB-823E-5040-B863-C04F15B4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487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1D9F9BC-BC50-AD49-9908-4B6B4CAE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595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D427FBF-8169-3946-BC48-D2F88E16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020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F205EF5-678E-8741-94AD-303FC2D7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22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77B8675-A45A-7F4D-9F04-0380E751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45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40758-CE08-5147-8046-84E95F4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02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8AC2-90A1-B144-8AC8-050881C7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D6DE-1123-6C44-B52C-BC9CC547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59DB-0DF8-FB47-9DB4-970E6AC92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D992-96D9-4440-B3B8-F2D45201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5409-D6B6-1A46-A0E7-BB735CF4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676B-63B2-D84D-9851-F1B74CC5F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1F98-334C-CB4D-B087-A37C8775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0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8EB6-3018-3741-A4F0-9BF42AB69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5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6093-3FF9-CB43-8370-18404124D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8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23D7-3D20-8143-AA53-FB3F4394B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0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CFD4-2E7D-9E43-BE92-2C7766E86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9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A07C-ABA4-524D-BB4B-B7539F95F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2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F9F1D-4E44-724C-B421-4BBD9BF33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721D-968E-BB47-A421-C03B07A76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829D-6A51-1D4B-B2E6-F6F06D92B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7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4C5D-1898-B643-8005-0976E2A7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D6B9-D3A6-1042-81B6-2F317C29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12FD-E570-0F4B-82BF-116D07F3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71A7-7422-0249-9817-5708F40B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5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51B0-F340-3149-BFF6-E4385244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5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6BB8-F4D3-C94C-AC1A-A5A368497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9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F51B-26CA-1A4A-A2FB-73A4B357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9E0A-870C-E544-98A2-593704E2D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3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F36-D8C2-2942-8157-419C246E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ED6B-F0E0-594D-8594-31453C08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E17-5C9C-2443-B1EE-F31ED094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8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813F-DC0E-2949-ADBD-EF1B265F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14D2-0883-3742-8824-F5CC309BF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B0E1-6D1C-6D49-A14E-0CB0281B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4753-17BA-D743-B924-4AD72E089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2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3E3E-62C9-9049-B1F0-F6DD63111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8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1430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 anchor="ctr"/>
          <a:lstStyle>
            <a:lvl1pPr marL="0" indent="0" algn="ctr">
              <a:buFont typeface="Tahoma" pitchFamily="18" charset="-5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CA20-4F11-8D4B-87ED-9703EA83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5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7962-66D3-0443-9AE7-E74618F66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2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7DD6-A429-C547-BC7A-21E6AB35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8BEE-1F03-3342-AFF6-B8B71DE4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650D-1774-E845-A92D-870855AA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5E448-72BC-4942-A3A7-8F8BBDA84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7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AAF-4E5F-9247-A173-3A4956EF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1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7845-E68C-8046-9A75-6F1087DF2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6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E910-40A2-4141-8541-78839F89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4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1CDE-6A05-EF41-9C09-F741AEAE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4B67-0BD7-D74C-83F4-191255F8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3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3533-6801-2645-9C7E-BE9D2ADB6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4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7D35-23E4-7A46-8A57-705752AC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5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FF48-CA36-2347-9101-416C11A4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8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79E1-94C5-6D4F-9635-F2048B26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9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5631-835B-E04C-B4E9-AB2E45455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BD81-4E0F-D843-8C33-2A3696F3F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8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BF137-2CAF-2E43-930C-A5109447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7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22B5-815B-CE45-B7B9-0431E7AD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0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5205-45FA-6648-9CD0-4FC5D1258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24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F224-59C0-8C48-AA03-6969888CF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91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6DCC-E5D9-5A45-B574-7A28B1C8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FC21-1580-3947-AA3B-EE342D51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0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E217-D6B9-C242-9E34-1AFAF3FC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9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18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18C20E-CD88-514E-9503-89AF967BA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6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0074-9916-2746-89A5-E623E246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1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A4A59-92A9-CF4D-B84D-010A43741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9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7A24-4BC0-C745-AB06-A2B6ADC6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3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E51-8113-5046-8F4D-71D77771C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3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2B51-4EF4-C644-905E-BA319DD11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64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C398-0343-294E-A81E-7B7D56166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3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9394-2225-DB42-99B0-B1D7F602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F2A-BEC7-CF44-A663-B1219E32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ABCF-90A2-834E-B07E-3D9716AA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1506-AE03-EF48-BEBA-32A578C82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0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0971-34FB-C644-A211-642B3A71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E0DD-9953-EA4A-A232-4A146FA3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9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FE63-7089-FA41-843F-D82E9773C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2DDE-7D39-2148-B2CD-DB9159D82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55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4BA1-7EEC-6B41-A044-08648475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2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1DA6-AD07-2A42-ADC9-AD7D86295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51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E115-D580-914E-9B5D-02837E2B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3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4118-88AB-1A46-BB90-465B15C3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B8FC-1ECB-2A44-8D08-F5FB393B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7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4B5C-3F8C-1E43-AE46-C4C3F1EB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90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7044-2063-1140-A7BA-13F8F93CE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4D49-2704-FC4C-8163-BD0F95ED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9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BB4C-160C-7141-B24B-553F2CA8A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25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EB1-6645-CF40-8967-21FBD9777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93B8-596E-CD4D-8D18-0D9C58A9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1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FF84-B14C-5946-8A65-A0A0056A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0189-319E-C547-9577-1E461FBD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979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CC5B-2B33-834E-BDF9-EC43D754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3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65FA-7E6B-8746-AF94-DCB269DC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7C47-42F1-C644-9D87-35BDE10A2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1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BCE0-D807-B644-8AB9-F71BA7DA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2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5A8B-7753-5B41-98A7-A912FF3D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8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9647-8E6D-CF44-8BAD-8BE48456B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4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CFED-2F69-2844-AED2-9FE77DAE3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41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D35B-521A-9B49-98DE-D2F8A0AD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13" Type="http://schemas.openxmlformats.org/officeDocument/2006/relationships/image" Target="../media/image9.jpe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theme" Target="../theme/theme17.xml"/><Relationship Id="rId3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A0815B-F0E0-5A44-88F6-4561EF4D4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1162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11162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1162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62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1163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3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62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1162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2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162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11161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2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35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B71344E-2E64-334D-85C9-0DF11CBB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Expban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4D098CD2-2E88-1F42-B0FC-0A5274EF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6983" name="Picture 7" descr="EXPHOR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644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14644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14644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S PGothic" charset="0"/>
              </a:defRPr>
            </a:lvl1pPr>
          </a:lstStyle>
          <a:p>
            <a:fld id="{18EAA843-A4F5-0147-B030-931F322BDF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cs typeface="ＭＳ Ｐゴシック"/>
              </a:defRPr>
            </a:lvl1pPr>
          </a:lstStyle>
          <a:p>
            <a:pPr>
              <a:defRPr/>
            </a:pPr>
            <a:fld id="{CAC76AA3-15E7-F645-9018-54D34F6E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3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633BB7-8654-0841-B88F-AB02BEC32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Expbann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2E9DD73E-B273-FD47-A1CF-586D13B2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2583" name="Picture 7" descr="EXPHORS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8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0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99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20CED50B-5DBB-8246-82F8-B91DA56F9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18" charset="0"/>
          <a:ea typeface="Osaka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8" name="Picture 102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1028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1029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1030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25612" name="Rectangle 1031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25613" name="Rectangle 1032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033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15" name="Picture 1034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23F4B0AE-46CE-2A4A-B2C9-623EC2F59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47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8" charset="0"/>
          <a:ea typeface="ＭＳ Ｐゴシック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6EE6FF6-7777-AC4C-AF4A-F6163590C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18" charset="0"/>
          <a:ea typeface="ヒラギノ角ゴ Pro W3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219200"/>
            <a:ext cx="5791200" cy="13716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2766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5CF6179F-F041-5047-88BD-47BCEE71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  <p:sldLayoutId id="2147485460" r:id="rId5"/>
    <p:sldLayoutId id="2147485461" r:id="rId6"/>
    <p:sldLayoutId id="2147485462" r:id="rId7"/>
    <p:sldLayoutId id="2147485463" r:id="rId8"/>
    <p:sldLayoutId id="2147485464" r:id="rId9"/>
    <p:sldLayoutId id="2147485465" r:id="rId10"/>
    <p:sldLayoutId id="214748546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pitchFamily="18" charset="-52"/>
          <a:ea typeface="ＭＳ Ｐゴシック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18" charset="-52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18" charset="-52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18" charset="-52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18" charset="-52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21CBBA6C-D453-0940-AA8C-B5A2B6BA0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18" charset="0"/>
          <a:ea typeface="ヒラギノ角ゴ Pro W3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8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SG"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7476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4762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3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4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5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6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7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8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9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0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1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2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3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2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4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5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6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7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8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9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0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475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C557E2-497C-CA4B-814B-BF6C96BC2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48" r:id="rId1"/>
    <p:sldLayoutId id="2147485478" r:id="rId2"/>
    <p:sldLayoutId id="2147485479" r:id="rId3"/>
    <p:sldLayoutId id="2147485480" r:id="rId4"/>
    <p:sldLayoutId id="2147485481" r:id="rId5"/>
    <p:sldLayoutId id="2147485482" r:id="rId6"/>
    <p:sldLayoutId id="2147485483" r:id="rId7"/>
    <p:sldLayoutId id="2147485484" r:id="rId8"/>
    <p:sldLayoutId id="2147485485" r:id="rId9"/>
    <p:sldLayoutId id="2147485486" r:id="rId10"/>
    <p:sldLayoutId id="21474854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AA4726-9FBA-AD44-A7F6-2B6F762E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933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7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338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339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99340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99341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342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99343" name="Picture 10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FFFFFF"/>
                </a:solidFill>
                <a:latin typeface="Helvetica" charset="0"/>
              </a:defRPr>
            </a:lvl1pPr>
          </a:lstStyle>
          <a:p>
            <a:pPr>
              <a:defRPr/>
            </a:pPr>
            <a:fld id="{9CFE8FDF-3289-BE44-AE42-62F1FE4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49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8.jpeg"/><Relationship Id="rId5" Type="http://schemas.openxmlformats.org/officeDocument/2006/relationships/image" Target="../media/image29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8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CCFF33"/>
                </a:solidFill>
                <a:latin typeface="Arial" charset="0"/>
              </a:rPr>
              <a:t>Struktur Khotbah</a:t>
            </a:r>
            <a:endParaRPr lang="en-US">
              <a:solidFill>
                <a:srgbClr val="CCFF33"/>
              </a:solidFill>
              <a:latin typeface="Arial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4905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789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427538" y="4437063"/>
            <a:ext cx="47225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Bangunan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memerlukan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ea typeface="ＭＳ Ｐゴシック" pitchFamily="18" charset="-128"/>
              <a:cs typeface="+mn-cs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suatu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struktur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.</a:t>
            </a:r>
          </a:p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Khotbah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juga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ＭＳ Ｐゴシック" pitchFamily="18" charset="-128"/>
                <a:cs typeface="+mn-cs"/>
              </a:rPr>
              <a:t>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rgbClr val="001E3B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Memutuskan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Struktur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Khotbah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ＭＳ Ｐゴシック" pitchFamily="18" charset="-128"/>
              <a:cs typeface="+mj-cs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5638800" cy="58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manakah Letak Aplikasi?</a:t>
            </a: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8305800" y="115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138</a:t>
            </a:r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 rot="-5400000">
            <a:off x="-1787525" y="4379913"/>
            <a:ext cx="4265613" cy="579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manakah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IU?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diberikan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sekali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diberikan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sepanjang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khotbah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/>
            </a:r>
            <a:b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</a:b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Akhir</a:t>
            </a: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/>
            </a:r>
            <a:b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</a:b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Permulaan</a:t>
            </a: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graphicFrame>
        <p:nvGraphicFramePr>
          <p:cNvPr id="342026" name="Group 10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286125" y="3352800"/>
            <a:ext cx="229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286125" y="5029200"/>
            <a:ext cx="229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1" grpId="0" animBg="1"/>
      <p:bldP spid="342022" grpId="0"/>
      <p:bldP spid="342023" grpId="0"/>
      <p:bldP spid="342024" grpId="0"/>
      <p:bldP spid="342025" grpId="0"/>
      <p:bldP spid="342037" grpId="0"/>
      <p:bldP spid="342038" grpId="0"/>
      <p:bldP spid="342039" grpId="0"/>
      <p:bldP spid="3420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52475" y="1000125"/>
            <a:ext cx="8212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Subjek: Ketika masalah-masalah mengenai pertumbuhan gereja muncul, bagaimana kita memecahkan masalah tersebut?</a:t>
            </a:r>
          </a:p>
        </p:txBody>
      </p:sp>
      <p:sp>
        <p:nvSpPr>
          <p:cNvPr id="18022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4013"/>
            <a:ext cx="9144000" cy="523875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  <a:t>Induktif Sederhana (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rPr>
              <a:t>Kisah Para Rasul</a:t>
            </a:r>
            <a:r>
              <a:rPr lang="en-US" altLang="zh-TW" sz="280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  <a:t> 6:1-6)</a:t>
            </a:r>
            <a:endParaRPr lang="en-US" sz="2800">
              <a:solidFill>
                <a:srgbClr val="FFFFFF"/>
              </a:solidFill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80229" name="Text Box 12"/>
          <p:cNvSpPr txBox="1">
            <a:spLocks noChangeArrowheads="1"/>
          </p:cNvSpPr>
          <p:nvPr/>
        </p:nvSpPr>
        <p:spPr bwMode="auto">
          <a:xfrm>
            <a:off x="8572500" y="-26988"/>
            <a:ext cx="438150" cy="3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FFFFFF"/>
                </a:solidFill>
                <a:cs typeface="Arial" charset="0"/>
              </a:rPr>
              <a:t>49</a:t>
            </a:r>
            <a:endParaRPr lang="en-US" sz="1800" b="1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66775" y="2228850"/>
            <a:ext cx="8077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(I. Para Rasul memecahkan masalah pertumbuhan dengan memilih orang awam sebagai pemimpin)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285875" y="3443288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A.  Gereja di Yerusalem sedang bertumbuh (1a)</a:t>
            </a:r>
            <a:br>
              <a:rPr lang="en-US" b="1">
                <a:solidFill>
                  <a:srgbClr val="FFFFFF"/>
                </a:solidFill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cs typeface="Arial" charset="0"/>
              </a:rPr>
              <a:t>B.  Mereka mempunyai masalah makanan (1b)</a:t>
            </a:r>
            <a:br>
              <a:rPr lang="en-US" b="1">
                <a:solidFill>
                  <a:srgbClr val="FFFFFF"/>
                </a:solidFill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cs typeface="Arial" charset="0"/>
              </a:rPr>
              <a:t>C.  Mereka menunjuk pemimpin-pemimpin (2-6)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866775" y="5014913"/>
            <a:ext cx="8077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II. Solusi untuk masalah-masalah gereja yang bertumbuh adalah pemimpin-pemimpin awam (IU)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866775" y="6110288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III. Solusi untuk masalah-masalah kita… (APL)</a:t>
            </a:r>
          </a:p>
        </p:txBody>
      </p:sp>
      <p:sp>
        <p:nvSpPr>
          <p:cNvPr id="180234" name="Text Box 17"/>
          <p:cNvSpPr txBox="1">
            <a:spLocks noChangeArrowheads="1"/>
          </p:cNvSpPr>
          <p:nvPr/>
        </p:nvSpPr>
        <p:spPr bwMode="auto">
          <a:xfrm>
            <a:off x="6096000" y="6518275"/>
            <a:ext cx="2971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b="1" i="1">
                <a:solidFill>
                  <a:srgbClr val="FFFFFF"/>
                </a:solidFill>
                <a:cs typeface="Arial" charset="0"/>
              </a:rPr>
              <a:t>Don Sunukjian, DTS</a:t>
            </a:r>
            <a:endParaRPr lang="en-US" sz="1400" b="1" i="1">
              <a:cs typeface="Arial" charset="0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8220075" y="2214563"/>
            <a:ext cx="1104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b="1">
                <a:cs typeface="Arial" charset="0"/>
              </a:rPr>
              <a:t>(=IE)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3246438"/>
            <a:ext cx="1447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1600" b="1" i="1">
                <a:solidFill>
                  <a:srgbClr val="FFFFFF"/>
                </a:solidFill>
                <a:cs typeface="Arial" charset="0"/>
              </a:rPr>
              <a:t>PUI dikembangkan secara induktif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609600" y="276225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H="1">
            <a:off x="2057400" y="2057400"/>
            <a:ext cx="5105400" cy="1371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8220075" y="4076700"/>
            <a:ext cx="1104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b="1">
                <a:cs typeface="Arial" charset="0"/>
              </a:rPr>
              <a:t>(=IE)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  <p:bldP spid="46093" grpId="0" autoUpdateAnimBg="0"/>
      <p:bldP spid="46094" grpId="0" build="p" autoUpdateAnimBg="0"/>
      <p:bldP spid="46095" grpId="0" autoUpdateAnimBg="0"/>
      <p:bldP spid="46096" grpId="0" autoUpdateAnimBg="0"/>
      <p:bldP spid="46098" grpId="0" autoUpdateAnimBg="0"/>
      <p:bldP spid="46099" grpId="0" autoUpdateAnimBg="0"/>
      <p:bldP spid="46100" grpId="0" animBg="1"/>
      <p:bldP spid="46101" grpId="0" animBg="1"/>
      <p:bldP spid="4610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SG">
              <a:ea typeface="ＭＳ Ｐゴシック" pitchFamily="18" charset="-128"/>
              <a:cs typeface="+mn-cs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Subjek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: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Ketika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masalah-masalah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mengenai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pertumbuhan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muncul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bagaimana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kita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memecahkan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tersebut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?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4013"/>
            <a:ext cx="9144000" cy="646112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j-cs"/>
              </a:rPr>
              <a:t>Induktif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j-cs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j-cs"/>
              </a:rPr>
              <a:t>Berulang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j-cs"/>
              </a:rPr>
              <a:t> (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rPr>
              <a:t>Kisah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rPr>
              <a:t> Para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rPr>
              <a:t>Rasul</a:t>
            </a:r>
            <a:r>
              <a:rPr lang="en-US" altLang="zh-TW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+mj-cs"/>
              </a:rPr>
              <a:t> 6:1-6)</a:t>
            </a:r>
            <a:endParaRPr lang="en-US" sz="3600" dirty="0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  <a:cs typeface="+mj-cs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515350" y="95250"/>
            <a:ext cx="552450" cy="5175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Comic Sans MS" pitchFamily="18" charset="0"/>
                <a:ea typeface="ＭＳ Ｐゴシック" pitchFamily="18" charset="-128"/>
                <a:cs typeface="+mn-cs"/>
              </a:rPr>
              <a:t>49</a:t>
            </a:r>
            <a:endParaRPr lang="en-US" b="1">
              <a:latin typeface="Comic Sans MS" pitchFamily="18" charset="0"/>
              <a:ea typeface="ＭＳ Ｐゴシック" pitchFamily="18" charset="-128"/>
              <a:cs typeface="+mn-cs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714375" y="2143125"/>
            <a:ext cx="864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I.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ini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seperti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kita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sedang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bertumbuh</a:t>
            </a:r>
            <a:endParaRPr lang="en-US" sz="3000" b="1" dirty="0">
              <a:solidFill>
                <a:srgbClr val="FFFFFF"/>
              </a:solidFill>
              <a:latin typeface="Times New Roman" pitchFamily="18" charset="0"/>
              <a:ea typeface="ＭＳ Ｐゴシック" pitchFamily="18" charset="-128"/>
              <a:cs typeface="+mn-cs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071563" y="2500313"/>
            <a:ext cx="80724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A.  Gereja di Yerusalem sedang bertumbuh (1a)</a:t>
            </a:r>
            <a:br>
              <a:rPr lang="en-US" sz="3000" b="1">
                <a:solidFill>
                  <a:srgbClr val="FFFFFF"/>
                </a:solidFill>
                <a:latin typeface="Times New Roman" charset="0"/>
              </a:rPr>
            </a:b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B.  Kita sedang bertumbuh…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714375" y="485775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III. 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Solusinya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adalah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dengan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memiliki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pemimpin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awam</a:t>
            </a:r>
            <a:endParaRPr lang="en-US" sz="3000" b="1" dirty="0">
              <a:solidFill>
                <a:srgbClr val="FFFFFF"/>
              </a:solidFill>
              <a:latin typeface="Times New Roman" pitchFamily="18" charset="0"/>
              <a:ea typeface="ＭＳ Ｐゴシック" pitchFamily="18" charset="-128"/>
              <a:cs typeface="+mn-cs"/>
            </a:endParaRPr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714375" y="335756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II.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Tetapi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yang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bertumbuh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mempunyai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masalah-masalah</a:t>
            </a:r>
            <a:endParaRPr lang="en-US" sz="3000" b="1" dirty="0">
              <a:solidFill>
                <a:srgbClr val="FFFFFF"/>
              </a:solidFill>
              <a:latin typeface="Times New Roman" pitchFamily="18" charset="0"/>
              <a:ea typeface="ＭＳ Ｐゴシック" pitchFamily="18" charset="-128"/>
              <a:cs typeface="+mn-cs"/>
            </a:endParaRP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1143000" y="4071938"/>
            <a:ext cx="8143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A. Mereka mempunyai masalah makanan  (1b)</a:t>
            </a:r>
            <a:br>
              <a:rPr lang="en-US" sz="3000" b="1">
                <a:solidFill>
                  <a:srgbClr val="FFFFFF"/>
                </a:solidFill>
                <a:latin typeface="Times New Roman" charset="0"/>
              </a:rPr>
            </a:b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B. Kita mempunyai masalah-masalah tersebut…</a:t>
            </a:r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1143000" y="5643563"/>
            <a:ext cx="800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A. Mereka memecahkan masalah mereka  (1c)</a:t>
            </a:r>
            <a:br>
              <a:rPr lang="en-US" sz="3000" b="1">
                <a:solidFill>
                  <a:srgbClr val="FFFFFF"/>
                </a:solidFill>
                <a:latin typeface="Times New Roman" charset="0"/>
              </a:rPr>
            </a:br>
            <a:r>
              <a:rPr lang="en-US" sz="3000" b="1">
                <a:solidFill>
                  <a:srgbClr val="FFFFFF"/>
                </a:solidFill>
                <a:latin typeface="Times New Roman" charset="0"/>
              </a:rPr>
              <a:t>B. Cara kita memecahkan masalah-masalah kita…</a:t>
            </a:r>
          </a:p>
        </p:txBody>
      </p:sp>
      <p:sp>
        <p:nvSpPr>
          <p:cNvPr id="247830" name="WordArt 22" descr="Narrow vertical"/>
          <p:cNvSpPr>
            <a:spLocks noChangeArrowheads="1" noChangeShapeType="1" noTextEdit="1"/>
          </p:cNvSpPr>
          <p:nvPr/>
        </p:nvSpPr>
        <p:spPr bwMode="auto">
          <a:xfrm>
            <a:off x="142875" y="1676400"/>
            <a:ext cx="482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1" name="WordArt 23" descr="Narrow vertical"/>
          <p:cNvSpPr>
            <a:spLocks noChangeArrowheads="1" noChangeShapeType="1" noTextEdit="1"/>
          </p:cNvSpPr>
          <p:nvPr/>
        </p:nvSpPr>
        <p:spPr bwMode="auto">
          <a:xfrm>
            <a:off x="142875" y="3000375"/>
            <a:ext cx="482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2" name="WordArt 24" descr="Narrow vertical"/>
          <p:cNvSpPr>
            <a:spLocks noChangeArrowheads="1" noChangeShapeType="1" noTextEdit="1"/>
          </p:cNvSpPr>
          <p:nvPr/>
        </p:nvSpPr>
        <p:spPr bwMode="auto">
          <a:xfrm>
            <a:off x="142875" y="4500563"/>
            <a:ext cx="48260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3" name="WordArt 25"/>
          <p:cNvSpPr>
            <a:spLocks noChangeArrowheads="1" noChangeShapeType="1" noTextEdit="1"/>
          </p:cNvSpPr>
          <p:nvPr/>
        </p:nvSpPr>
        <p:spPr bwMode="auto">
          <a:xfrm>
            <a:off x="500063" y="2286000"/>
            <a:ext cx="3810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4" name="WordArt 26"/>
          <p:cNvSpPr>
            <a:spLocks noChangeArrowheads="1" noChangeShapeType="1" noTextEdit="1"/>
          </p:cNvSpPr>
          <p:nvPr/>
        </p:nvSpPr>
        <p:spPr bwMode="auto">
          <a:xfrm>
            <a:off x="500063" y="3929063"/>
            <a:ext cx="381000" cy="6429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5" name="WordArt 27"/>
          <p:cNvSpPr>
            <a:spLocks noChangeArrowheads="1" noChangeShapeType="1" noTextEdit="1"/>
          </p:cNvSpPr>
          <p:nvPr/>
        </p:nvSpPr>
        <p:spPr bwMode="auto">
          <a:xfrm>
            <a:off x="500063" y="5500688"/>
            <a:ext cx="381000" cy="6429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6" name="WordArt 28"/>
          <p:cNvSpPr>
            <a:spLocks noChangeArrowheads="1" noChangeShapeType="1" noTextEdit="1"/>
          </p:cNvSpPr>
          <p:nvPr/>
        </p:nvSpPr>
        <p:spPr bwMode="auto">
          <a:xfrm>
            <a:off x="928688" y="2643188"/>
            <a:ext cx="215900" cy="855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  <p:sp>
        <p:nvSpPr>
          <p:cNvPr id="247837" name="WordArt 29"/>
          <p:cNvSpPr>
            <a:spLocks noChangeArrowheads="1" noChangeShapeType="1" noTextEdit="1"/>
          </p:cNvSpPr>
          <p:nvPr/>
        </p:nvSpPr>
        <p:spPr bwMode="auto">
          <a:xfrm>
            <a:off x="928688" y="4214813"/>
            <a:ext cx="215900" cy="855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  <p:sp>
        <p:nvSpPr>
          <p:cNvPr id="247838" name="WordArt 30"/>
          <p:cNvSpPr>
            <a:spLocks noChangeArrowheads="1" noChangeShapeType="1" noTextEdit="1"/>
          </p:cNvSpPr>
          <p:nvPr/>
        </p:nvSpPr>
        <p:spPr bwMode="auto">
          <a:xfrm>
            <a:off x="928688" y="5857875"/>
            <a:ext cx="2159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  <p:bldP spid="247814" grpId="0" autoUpdateAnimBg="0"/>
      <p:bldP spid="247815" grpId="0" build="p" autoUpdateAnimBg="0"/>
      <p:bldP spid="247817" grpId="0" autoUpdateAnimBg="0"/>
      <p:bldP spid="247825" grpId="0" autoUpdateAnimBg="0"/>
      <p:bldP spid="247827" grpId="0" build="p" autoUpdateAnimBg="0"/>
      <p:bldP spid="247828" grpId="0" build="p" autoUpdateAnimBg="0"/>
      <p:bldP spid="247830" grpId="0" animBg="1"/>
      <p:bldP spid="247831" grpId="0" animBg="1"/>
      <p:bldP spid="247832" grpId="0" animBg="1"/>
      <p:bldP spid="247833" grpId="0" animBg="1"/>
      <p:bldP spid="247834" grpId="0" animBg="1"/>
      <p:bldP spid="247835" grpId="0" animBg="1"/>
      <p:bldP spid="247836" grpId="0" animBg="1"/>
      <p:bldP spid="247837" grpId="0" animBg="1"/>
      <p:bldP spid="2478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60960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dirty="0" err="1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Deduktif</a:t>
            </a:r>
            <a:r>
              <a:rPr lang="en-US" sz="3400" dirty="0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3400" dirty="0" err="1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Sederhana</a:t>
            </a:r>
            <a:r>
              <a:rPr lang="en-US" sz="3400" dirty="0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 (</a:t>
            </a:r>
            <a:r>
              <a:rPr lang="en-US" sz="3400" dirty="0" err="1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Kisah</a:t>
            </a:r>
            <a:r>
              <a:rPr lang="en-US" sz="3400" dirty="0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 Para </a:t>
            </a:r>
            <a:r>
              <a:rPr lang="en-US" sz="3400" dirty="0" err="1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Rasul</a:t>
            </a:r>
            <a:r>
              <a:rPr lang="en-US" altLang="zh-TW" sz="3400" dirty="0" smtClean="0">
                <a:solidFill>
                  <a:srgbClr val="FFFFFF"/>
                </a:solidFill>
                <a:latin typeface="Times New Roman" pitchFamily="18" charset="0"/>
                <a:cs typeface="+mj-cs"/>
              </a:rPr>
              <a:t> 6:1-6)</a:t>
            </a:r>
            <a:endParaRPr lang="en-US" sz="3400" dirty="0" smtClean="0">
              <a:solidFill>
                <a:srgbClr val="FFFFFF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14313" y="995363"/>
            <a:ext cx="91773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  <a:ea typeface="ＭＳ Ｐゴシック" pitchFamily="18" charset="-128"/>
                <a:cs typeface="+mn-cs"/>
              </a:rPr>
              <a:t>IU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: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Ketika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masalah-masalah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mengenai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pertumbuhan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muncul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kita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harus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memecahkan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tersebut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dengan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memilih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orang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awam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sebagai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pemimpin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ea typeface="ＭＳ Ｐゴシック" pitchFamily="18" charset="-128"/>
              <a:cs typeface="+mn-cs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515350" y="0"/>
            <a:ext cx="557213" cy="463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omic Sans MS" pitchFamily="18" charset="0"/>
                <a:ea typeface="ＭＳ Ｐゴシック" pitchFamily="18" charset="-128"/>
                <a:cs typeface="+mn-cs"/>
              </a:rPr>
              <a:t>49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57188" y="2071688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I.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Solusi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bagi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pertumbuhan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Yerusalem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dengan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memilih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orang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awam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sebagai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pemimpin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(</a:t>
            </a:r>
            <a:r>
              <a:rPr lang="en-US" sz="3000" b="1" dirty="0">
                <a:latin typeface="Times New Roman" pitchFamily="18" charset="0"/>
                <a:ea typeface="ＭＳ Ｐゴシック" pitchFamily="18" charset="-128"/>
                <a:cs typeface="+mn-cs"/>
              </a:rPr>
              <a:t>IE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57250" y="31432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A. 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Gereja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di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Yerusalem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sedang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bertumbuh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(1a)</a:t>
            </a:r>
            <a:b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</a:b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B. 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Mereka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mempunyai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makanan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(1b)</a:t>
            </a:r>
            <a:b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</a:b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C. 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Mereka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menunjuk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pemimpin-pemimpin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(2-6)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52425" y="4300538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II.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Solusi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bagi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masalah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pertumbuhan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kita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ialah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dengan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menunjuk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orang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awam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sebagai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pemimpin-pemimpin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 (</a:t>
            </a:r>
            <a:r>
              <a:rPr lang="en-US" sz="3000" b="1" dirty="0" err="1">
                <a:latin typeface="Times New Roman" pitchFamily="18" charset="0"/>
                <a:ea typeface="ＭＳ Ｐゴシック" pitchFamily="18" charset="-128"/>
                <a:cs typeface="+mn-cs"/>
              </a:rPr>
              <a:t>IU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857250" y="5429250"/>
            <a:ext cx="828675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800" b="1">
                <a:solidFill>
                  <a:srgbClr val="FFFFFF"/>
                </a:solidFill>
                <a:latin typeface="Times New Roman" charset="0"/>
              </a:rPr>
              <a:t>A.  Kita sedang bertumbuh…</a:t>
            </a:r>
            <a:br>
              <a:rPr lang="en-US" sz="2800" b="1">
                <a:solidFill>
                  <a:srgbClr val="FFFFFF"/>
                </a:solidFill>
                <a:latin typeface="Times New Roman" charset="0"/>
              </a:rPr>
            </a:br>
            <a:r>
              <a:rPr lang="en-US" sz="2800" b="1">
                <a:solidFill>
                  <a:srgbClr val="FFFFFF"/>
                </a:solidFill>
                <a:latin typeface="Times New Roman" charset="0"/>
              </a:rPr>
              <a:t>B.  Masalah-masalah kita ialah…</a:t>
            </a:r>
            <a:br>
              <a:rPr lang="en-US" sz="2800" b="1">
                <a:solidFill>
                  <a:srgbClr val="FFFFFF"/>
                </a:solidFill>
                <a:latin typeface="Times New Roman" charset="0"/>
              </a:rPr>
            </a:br>
            <a:r>
              <a:rPr lang="en-US" sz="2800" b="1">
                <a:solidFill>
                  <a:srgbClr val="FFFFFF"/>
                </a:solidFill>
                <a:latin typeface="Times New Roman" charset="0"/>
              </a:rPr>
              <a:t>C.  Kita perlu menunjuk orang awam sebagai pemimpin</a:t>
            </a:r>
          </a:p>
        </p:txBody>
      </p:sp>
      <p:sp>
        <p:nvSpPr>
          <p:cNvPr id="50207" name="AutoShape 31"/>
          <p:cNvSpPr>
            <a:spLocks/>
          </p:cNvSpPr>
          <p:nvPr/>
        </p:nvSpPr>
        <p:spPr bwMode="auto">
          <a:xfrm>
            <a:off x="447675" y="3500438"/>
            <a:ext cx="457200" cy="2085975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SG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50208" name="AutoShape 32"/>
          <p:cNvSpPr>
            <a:spLocks/>
          </p:cNvSpPr>
          <p:nvPr/>
        </p:nvSpPr>
        <p:spPr bwMode="auto">
          <a:xfrm>
            <a:off x="295275" y="3871913"/>
            <a:ext cx="457200" cy="2085975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SG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50209" name="AutoShape 33"/>
          <p:cNvSpPr>
            <a:spLocks/>
          </p:cNvSpPr>
          <p:nvPr/>
        </p:nvSpPr>
        <p:spPr bwMode="auto">
          <a:xfrm>
            <a:off x="142875" y="4214813"/>
            <a:ext cx="457200" cy="2085975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SG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utoUpdateAnimBg="0"/>
      <p:bldP spid="50195" grpId="0" autoUpdateAnimBg="0"/>
      <p:bldP spid="50196" grpId="0" build="p" autoUpdateAnimBg="0"/>
      <p:bldP spid="50197" grpId="0" autoUpdateAnimBg="0"/>
      <p:bldP spid="50206" grpId="0" build="p" autoUpdateAnimBg="0"/>
      <p:bldP spid="50207" grpId="0" animBg="1"/>
      <p:bldP spid="50208" grpId="0" animBg="1"/>
      <p:bldP spid="50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rgbClr val="001E3B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Memutuskan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Struktur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8" charset="-128"/>
                <a:cs typeface="+mj-cs"/>
              </a:rPr>
              <a:t>Khotbah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ＭＳ Ｐゴシック" pitchFamily="18" charset="-128"/>
              <a:cs typeface="+mj-cs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5638800" cy="58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manakah Letak Aplikasi?</a:t>
            </a: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8305800" y="115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138</a:t>
            </a:r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 rot="-5400000">
            <a:off x="-1787525" y="4379913"/>
            <a:ext cx="4265613" cy="579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manakah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IU?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diberikan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sekali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diberikan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sepanjang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khotbah</a:t>
            </a:r>
            <a:r>
              <a:rPr lang="en-US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/>
            </a:r>
            <a:b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</a:b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Akhir</a:t>
            </a: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/>
            </a:r>
            <a:b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</a:b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Permulaan</a:t>
            </a:r>
            <a:r>
              <a:rPr lang="en-US" sz="28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)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graphicFrame>
        <p:nvGraphicFramePr>
          <p:cNvPr id="342026" name="Group 10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18" charset="0"/>
                        <a:ea typeface="Osaka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286125" y="3352800"/>
            <a:ext cx="229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Induktif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286125" y="5029200"/>
            <a:ext cx="229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Sederhana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Deduktif</a:t>
            </a:r>
            <a:r>
              <a:rPr lang="en-US" sz="3200" b="1" dirty="0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ＭＳ Ｐゴシック" pitchFamily="18" charset="-128"/>
                <a:cs typeface="+mn-cs"/>
              </a:rPr>
              <a:t>Berulang</a:t>
            </a:r>
            <a:endParaRPr lang="en-US" sz="3200" b="1" dirty="0">
              <a:solidFill>
                <a:srgbClr val="FFFFFF"/>
              </a:solidFill>
              <a:ea typeface="ＭＳ Ｐゴシック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1" grpId="0" animBg="1"/>
      <p:bldP spid="342022" grpId="0"/>
      <p:bldP spid="342023" grpId="0"/>
      <p:bldP spid="342024" grpId="0"/>
      <p:bldP spid="342025" grpId="0"/>
      <p:bldP spid="342037" grpId="0"/>
      <p:bldP spid="342038" grpId="0"/>
      <p:bldP spid="342039" grpId="0"/>
      <p:bldP spid="3420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9072000" cy="2556000"/>
          </a:xfrm>
          <a:blipFill rotWithShape="1">
            <a:blip r:embed="rId5" cstate="print"/>
            <a:tile tx="0" ty="0" sx="100000" sy="100000" flip="none" algn="tl"/>
          </a:blipFill>
          <a:ln w="57150" cap="flat" algn="ctr"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latin typeface="Arial" charset="0"/>
              </a:rPr>
              <a:t>Struktur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apa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yang </a:t>
            </a:r>
            <a:r>
              <a:rPr lang="en-US" sz="2800" b="1" dirty="0" err="1" smtClean="0">
                <a:latin typeface="Arial" charset="0"/>
              </a:rPr>
              <a:t>digunakan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dalam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setiap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khotbah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di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hal</a:t>
            </a:r>
            <a:r>
              <a:rPr lang="en-US" sz="2800" b="1" dirty="0">
                <a:latin typeface="Arial" charset="0"/>
              </a:rPr>
              <a:t>. </a:t>
            </a:r>
            <a:r>
              <a:rPr lang="en-US" sz="2800" b="1" dirty="0" smtClean="0">
                <a:latin typeface="Arial" charset="0"/>
              </a:rPr>
              <a:t>52-60? </a:t>
            </a:r>
            <a:r>
              <a:rPr lang="en-US" sz="2800" b="1" dirty="0" err="1" smtClean="0">
                <a:latin typeface="Arial" charset="0"/>
              </a:rPr>
              <a:t>Tidak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perlu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baca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satu</a:t>
            </a:r>
            <a:r>
              <a:rPr lang="en-US" sz="2800" b="1" dirty="0" smtClean="0">
                <a:latin typeface="Arial" charset="0"/>
              </a:rPr>
              <a:t> per </a:t>
            </a:r>
            <a:r>
              <a:rPr lang="en-US" sz="2800" b="1" dirty="0" err="1" smtClean="0">
                <a:latin typeface="Arial" charset="0"/>
              </a:rPr>
              <a:t>satu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tapi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baca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sepintas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untuk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melihat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dimana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letak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Ide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Utama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dan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Aplikasi</a:t>
            </a:r>
            <a:r>
              <a:rPr lang="en-US" sz="2800" b="1" dirty="0" smtClean="0">
                <a:latin typeface="Arial" charset="0"/>
              </a:rPr>
              <a:t>.  </a:t>
            </a:r>
            <a:r>
              <a:rPr lang="en-US" sz="2800" b="1" dirty="0" err="1" smtClean="0">
                <a:latin typeface="Arial" charset="0"/>
              </a:rPr>
              <a:t>Tulis</a:t>
            </a:r>
            <a:r>
              <a:rPr lang="en-US" sz="2800" b="1" dirty="0" smtClean="0">
                <a:latin typeface="Arial" charset="0"/>
              </a:rPr>
              <a:t> 138 </a:t>
            </a:r>
            <a:r>
              <a:rPr lang="en-US" sz="2800" b="1" dirty="0" err="1" smtClean="0">
                <a:latin typeface="Arial" charset="0"/>
              </a:rPr>
              <a:t>struktur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pada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bagian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atas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halaman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dan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segera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pindah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ke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kotbah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berikutnya</a:t>
            </a:r>
            <a:r>
              <a:rPr lang="en-US" sz="2800" b="1" dirty="0" smtClean="0">
                <a:latin typeface="Arial" charset="0"/>
              </a:rPr>
              <a:t>.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2743200"/>
            <a:ext cx="4038600" cy="4114800"/>
          </a:xfrm>
        </p:spPr>
        <p:txBody>
          <a:bodyPr/>
          <a:lstStyle/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smtClean="0">
                <a:cs typeface="+mn-cs"/>
              </a:rPr>
              <a:t>Hakim-Hakim 1 (</a:t>
            </a:r>
            <a:r>
              <a:rPr lang="en-US" b="1" dirty="0" err="1" smtClean="0">
                <a:cs typeface="+mn-cs"/>
              </a:rPr>
              <a:t>hal</a:t>
            </a:r>
            <a:r>
              <a:rPr lang="en-US" b="1" dirty="0" smtClean="0">
                <a:cs typeface="+mn-cs"/>
              </a:rPr>
              <a:t>. 52-53)</a:t>
            </a: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Mazmur</a:t>
            </a:r>
            <a:r>
              <a:rPr lang="en-US" b="1" dirty="0" smtClean="0">
                <a:cs typeface="+mn-cs"/>
              </a:rPr>
              <a:t> 3 (</a:t>
            </a:r>
            <a:r>
              <a:rPr lang="en-US" b="1" dirty="0" err="1" smtClean="0">
                <a:cs typeface="+mn-cs"/>
              </a:rPr>
              <a:t>hal</a:t>
            </a:r>
            <a:r>
              <a:rPr lang="en-US" b="1" dirty="0" smtClean="0">
                <a:cs typeface="+mn-cs"/>
              </a:rPr>
              <a:t>. 54)</a:t>
            </a:r>
          </a:p>
          <a:p>
            <a:pPr eaLnBrk="1" hangingPunct="1">
              <a:buFont typeface="Wingdings" pitchFamily="18" charset="2"/>
              <a:buChar char="n"/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Mazmur</a:t>
            </a:r>
            <a:r>
              <a:rPr lang="en-US" b="1" dirty="0" smtClean="0">
                <a:cs typeface="+mn-cs"/>
              </a:rPr>
              <a:t> 16 (</a:t>
            </a:r>
            <a:r>
              <a:rPr lang="en-US" b="1" dirty="0" err="1" smtClean="0">
                <a:cs typeface="+mn-cs"/>
              </a:rPr>
              <a:t>hal</a:t>
            </a:r>
            <a:r>
              <a:rPr lang="en-US" b="1" dirty="0" smtClean="0">
                <a:cs typeface="+mn-cs"/>
              </a:rPr>
              <a:t>. 55-56)</a:t>
            </a: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Mazmur</a:t>
            </a:r>
            <a:r>
              <a:rPr lang="en-US" b="1" dirty="0" smtClean="0">
                <a:cs typeface="+mn-cs"/>
              </a:rPr>
              <a:t> 77 (</a:t>
            </a:r>
            <a:r>
              <a:rPr lang="en-US" b="1" dirty="0" err="1" smtClean="0">
                <a:cs typeface="+mn-cs"/>
              </a:rPr>
              <a:t>hal</a:t>
            </a:r>
            <a:r>
              <a:rPr lang="en-US" b="1" dirty="0" smtClean="0">
                <a:cs typeface="+mn-cs"/>
              </a:rPr>
              <a:t>. 57-60)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2698576"/>
            <a:ext cx="4876800" cy="4114800"/>
          </a:xfrm>
        </p:spPr>
        <p:txBody>
          <a:bodyPr/>
          <a:lstStyle/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Induktif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Sederhana</a:t>
            </a:r>
            <a:endParaRPr lang="en-US" b="1" dirty="0" smtClean="0">
              <a:cs typeface="+mn-cs"/>
            </a:endParaRPr>
          </a:p>
          <a:p>
            <a:pPr eaLnBrk="1" hangingPunct="1">
              <a:buFont typeface="Wingdings" pitchFamily="18" charset="2"/>
              <a:buChar char="n"/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Induktif-Deduktif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Berulang</a:t>
            </a:r>
            <a:endParaRPr lang="en-US" b="1" dirty="0" smtClean="0">
              <a:cs typeface="+mn-cs"/>
            </a:endParaRP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Induktif-Deduktif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Berulang</a:t>
            </a:r>
            <a:endParaRPr lang="en-US" b="1" dirty="0" smtClean="0">
              <a:cs typeface="+mn-cs"/>
            </a:endParaRPr>
          </a:p>
          <a:p>
            <a:pPr eaLnBrk="1" hangingPunct="1">
              <a:buFont typeface="Wingdings" pitchFamily="18" charset="2"/>
              <a:buChar char="n"/>
              <a:defRPr/>
            </a:pPr>
            <a:r>
              <a:rPr lang="en-US" b="1" dirty="0" err="1" smtClean="0">
                <a:cs typeface="+mn-cs"/>
              </a:rPr>
              <a:t>Induktif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Sederhana</a:t>
            </a:r>
            <a:r>
              <a:rPr lang="en-US" b="1" dirty="0" smtClean="0">
                <a:cs typeface="+mn-cs"/>
              </a:rPr>
              <a:t> (PUI) &amp; </a:t>
            </a:r>
            <a:r>
              <a:rPr lang="en-US" b="1" dirty="0" err="1" smtClean="0">
                <a:cs typeface="+mn-cs"/>
              </a:rPr>
              <a:t>Induktif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Berulang</a:t>
            </a:r>
            <a:r>
              <a:rPr lang="en-US" b="1" dirty="0" smtClean="0">
                <a:cs typeface="+mn-cs"/>
              </a:rPr>
              <a:t> (PUII)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 anchor="t"/>
          <a:lstStyle/>
          <a:p>
            <a:pPr algn="l" eaLnBrk="1" hangingPunct="1"/>
            <a:r>
              <a:rPr lang="en-US" sz="2400" u="sng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Idea </a:t>
            </a:r>
            <a:r>
              <a:rPr lang="en-US" sz="2400" u="sng" spc="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Eksegetis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400" spc="2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Alasan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harus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seorang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Kristen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berdosa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betul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karena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pemulihan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dilakukan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sebagai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lanjutan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dari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kuasa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r>
              <a:rPr kumimoji="0"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endParaRPr kumimoji="0" lang="en-US" sz="2400" spc="2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1250" name="Picture 2" descr="handsh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51520" y="1889720"/>
            <a:ext cx="8746430" cy="341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/>
          <a:p>
            <a:pPr marL="504000" lvl="1" indent="-504000">
              <a:spcBef>
                <a:spcPts val="1200"/>
              </a:spcBef>
              <a:buFont typeface="+mj-lt"/>
              <a:buAutoNum type="romanUcPeriod"/>
              <a:defRPr/>
            </a:pP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 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Cara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perlu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seorang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Kristian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betul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adalah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menjaga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itu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sedapat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mungkin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pribadi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spc="20" dirty="0">
              <a:solidFill>
                <a:srgbClr val="6666FF">
                  <a:lumMod val="20000"/>
                  <a:lumOff val="80000"/>
                </a:srgbClr>
              </a:solidFill>
              <a:effectLst>
                <a:glow rad="1778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504000" lvl="1" indent="-504000">
              <a:spcBef>
                <a:spcPts val="1800"/>
              </a:spcBef>
              <a:buFont typeface="+mj-lt"/>
              <a:buAutoNum type="romanUcPeriod"/>
              <a:defRPr/>
            </a:pP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18-20 ) 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Alasan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bisa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orang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yang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bertanggungjawab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karena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lanjutan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dari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kuasa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smtClean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ALLAH </a:t>
            </a:r>
            <a:r>
              <a:rPr lang="en-US" b="1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sendiri</a:t>
            </a:r>
            <a:r>
              <a:rPr lang="en-US" b="1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8125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777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340768"/>
            <a:ext cx="4464050" cy="171739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: 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Alasan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gereja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harus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memulihkan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seorang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Kristian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berdosa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dengan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benar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karena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pemulihan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ini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dilakukan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sebagai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lanjutan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dari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kuasa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Tuhan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7924800" cy="646331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Menukar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OE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ke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OH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80479" y="692696"/>
            <a:ext cx="352742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Outline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Bacaan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79950" y="2492896"/>
            <a:ext cx="4355084" cy="63402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360000" indent="-360000"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sz="2200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Jaga</a:t>
            </a:r>
            <a:r>
              <a:rPr lang="en-US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perkara</a:t>
            </a:r>
            <a:r>
              <a:rPr lang="en-US" sz="22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itu</a:t>
            </a:r>
            <a:r>
              <a:rPr lang="en-US" sz="22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sepribadi</a:t>
            </a:r>
            <a:r>
              <a:rPr lang="en-US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mungkin</a:t>
            </a:r>
            <a:r>
              <a:rPr lang="en-US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(15-17</a:t>
            </a:r>
            <a:r>
              <a:rPr lang="en-US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).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79950" y="4622800"/>
            <a:ext cx="4500563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358775" indent="-358775">
              <a:spcBef>
                <a:spcPts val="0"/>
              </a:spcBef>
              <a:defRPr/>
            </a:pP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II.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Sebab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gereja</a:t>
            </a:r>
            <a:r>
              <a:rPr lang="en-US" sz="22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bertindak</a:t>
            </a:r>
            <a:r>
              <a:rPr lang="en-US" sz="22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sebagai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lanjutan</a:t>
            </a:r>
            <a:r>
              <a:rPr lang="en-US" sz="22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dari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kuasa</a:t>
            </a:r>
            <a:r>
              <a:rPr lang="en-US" sz="22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Tuhan</a:t>
            </a:r>
            <a:r>
              <a:rPr lang="en-US" sz="22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sendiri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(18-20)!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67300" y="728663"/>
            <a:ext cx="328612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GOutline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Khotbah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716016" y="5589240"/>
            <a:ext cx="4464050" cy="117570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200" b="1" u="sng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IU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: 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Kami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memulihkan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jemaat</a:t>
            </a:r>
            <a:endParaRPr lang="en-US" sz="22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yang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berdosa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dengan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benar</a:t>
            </a:r>
            <a:endParaRPr lang="en-US" sz="22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200" b="1" dirty="0" err="1" smtClean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karena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kami </a:t>
            </a:r>
            <a:r>
              <a:rPr lang="en-US" sz="2200" b="1" dirty="0" err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bertindak</a:t>
            </a:r>
            <a:endParaRPr lang="en-US" sz="22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bagi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pihakTuhan</a:t>
            </a:r>
            <a:r>
              <a:rPr lang="en-US" sz="2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88904" y="1340768"/>
            <a:ext cx="441960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0" indent="0">
              <a:spcBef>
                <a:spcPts val="0"/>
              </a:spcBef>
              <a:defRPr/>
            </a:pPr>
            <a:r>
              <a:rPr lang="sv-SE" sz="2200" u="sng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Pengenalan MPI</a:t>
            </a:r>
            <a:r>
              <a:rPr lang="sv-SE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: </a:t>
            </a:r>
            <a:r>
              <a:rPr lang="sv-SE" sz="2200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Bagaimana</a:t>
            </a:r>
            <a:r>
              <a:rPr lang="sv-SE" sz="22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kita memulihkan </a:t>
            </a:r>
            <a:r>
              <a:rPr lang="sv-SE" sz="2200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pendosa Kristen dengan benar?</a:t>
            </a:r>
            <a:endParaRPr lang="en-US" sz="2200" dirty="0"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1484313"/>
            <a:ext cx="2159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32040" y="3501008"/>
            <a:ext cx="4102994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(</a:t>
            </a:r>
            <a:r>
              <a:rPr lang="en-US" sz="2200" u="none" dirty="0" err="1" smtClean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Mengapa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kita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berusaha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memulihkan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jemaat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 yang </a:t>
            </a:r>
            <a:r>
              <a:rPr lang="en-US" sz="2200" u="none" dirty="0" err="1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berdosa</a:t>
            </a:r>
            <a:r>
              <a:rPr lang="en-US" sz="2200" u="none" dirty="0" smtClean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?)</a:t>
            </a:r>
          </a:p>
        </p:txBody>
      </p:sp>
      <p:sp>
        <p:nvSpPr>
          <p:cNvPr id="3" name="Striped Right Arrow 2"/>
          <p:cNvSpPr/>
          <p:nvPr/>
        </p:nvSpPr>
        <p:spPr bwMode="auto">
          <a:xfrm>
            <a:off x="3635375" y="692150"/>
            <a:ext cx="1368425" cy="72072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206375" dist="355600" dir="27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035778" y="1679578"/>
            <a:ext cx="5637206" cy="133965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 rot="-1380046">
            <a:off x="1956098" y="523553"/>
            <a:ext cx="4294188" cy="1327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/>
                <a:ea typeface="Arial Black"/>
                <a:cs typeface="Arial Black"/>
              </a:rPr>
              <a:t>Induktif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/>
                <a:ea typeface="Arial Black"/>
                <a:cs typeface="Arial Black"/>
              </a:rPr>
              <a:t>Berulang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2996952"/>
            <a:ext cx="453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 </a:t>
            </a:r>
            <a:r>
              <a:rPr lang="en-US" sz="2200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Cara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seorang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Kristen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benar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adalah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menjaga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itu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sepribadi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mungkin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sz="2200" b="1" spc="20" dirty="0">
              <a:solidFill>
                <a:srgbClr val="FFFFFF"/>
              </a:solidFill>
              <a:effectLst>
                <a:glow rad="1778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008" y="4653136"/>
            <a:ext cx="4572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0"/>
              </a:spcBef>
              <a:buFont typeface="+mj-lt"/>
              <a:buAutoNum type="romanUcPeriod" startAt="2"/>
              <a:defRPr/>
            </a:pP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18-20 )  </a:t>
            </a:r>
            <a:r>
              <a:rPr lang="en-US" sz="2200" b="1" spc="20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Alasan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bisa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orang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bertanggungjawab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karena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ia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lanjutan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dari</a:t>
            </a:r>
            <a:r>
              <a:rPr lang="en-US" sz="2200" b="1" spc="20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kuasa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ALLAH </a:t>
            </a:r>
            <a:r>
              <a:rPr lang="en-US" sz="2200" b="1" spc="20" dirty="0" err="1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sendiri</a:t>
            </a:r>
            <a:r>
              <a:rPr lang="en-US" sz="2200" b="1" spc="20" dirty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238432" y="3788295"/>
            <a:ext cx="2693607" cy="882121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314165" y="1669541"/>
            <a:ext cx="3905907" cy="43964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157296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26" grpId="0" animBg="1"/>
      <p:bldP spid="24" grpId="0"/>
      <p:bldP spid="25" grpId="0"/>
      <p:bldP spid="26" grpId="0" animBg="1"/>
      <p:bldP spid="27" grpId="0"/>
      <p:bldP spid="28" grpId="0"/>
      <p:bldP spid="2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4859" y="3708400"/>
            <a:ext cx="4211637" cy="3149600"/>
          </a:xfrm>
          <a:solidFill>
            <a:srgbClr val="000514"/>
          </a:solidFill>
          <a:effectLst>
            <a:outerShdw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</a:rPr>
              <a:t>Bagaimana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kita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rgbClr val="FFFF43"/>
                </a:solidFill>
              </a:rPr>
              <a:t>memulihkan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pendosa</a:t>
            </a:r>
            <a:r>
              <a:rPr lang="en-US" sz="4000" b="1" dirty="0" smtClean="0">
                <a:solidFill>
                  <a:schemeClr val="bg1"/>
                </a:solidFill>
              </a:rPr>
              <a:t> Kristen </a:t>
            </a:r>
            <a:r>
              <a:rPr lang="en-US" sz="4000" b="1" dirty="0" err="1" smtClean="0">
                <a:solidFill>
                  <a:schemeClr val="bg1"/>
                </a:solidFill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benar</a:t>
            </a:r>
            <a:r>
              <a:rPr lang="en-US" sz="4000" b="1" dirty="0" smtClean="0">
                <a:solidFill>
                  <a:schemeClr val="bg1"/>
                </a:solidFill>
              </a:rPr>
              <a:t>? </a:t>
            </a:r>
            <a:endParaRPr lang="en-US" sz="36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22882" name="Picture 2" descr="mending_your_broken_hear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57563"/>
            <a:ext cx="474679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36512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000" eaLnBrk="1" hangingPunct="1">
              <a:defRPr/>
            </a:pP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Pertanyaan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Pertama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Kita Hari 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Ini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en-US" sz="2900" b="1" i="1" dirty="0" err="1" smtClean="0">
                <a:solidFill>
                  <a:srgbClr val="FFFFFF"/>
                </a:solidFill>
                <a:cs typeface="Arial" charset="0"/>
              </a:rPr>
              <a:t>ayat</a:t>
            </a:r>
            <a:r>
              <a:rPr lang="en-US" sz="2900" b="1" i="1" dirty="0" smtClean="0">
                <a:solidFill>
                  <a:srgbClr val="FFFFFF"/>
                </a:solidFill>
                <a:cs typeface="Arial" charset="0"/>
              </a:rPr>
              <a:t> 15-17)</a:t>
            </a:r>
            <a:endParaRPr lang="en-US" sz="29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888" name="Text Box 15"/>
          <p:cNvSpPr txBox="1">
            <a:spLocks noChangeArrowheads="1"/>
          </p:cNvSpPr>
          <p:nvPr/>
        </p:nvSpPr>
        <p:spPr bwMode="auto">
          <a:xfrm>
            <a:off x="8460432" y="14709"/>
            <a:ext cx="714375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34d</a:t>
            </a:r>
            <a:endParaRPr lang="en-US" dirty="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9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96611" name="Picture 1" descr="reconcili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879811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Text Box 3"/>
          <p:cNvSpPr txBox="1">
            <a:spLocks noChangeArrowheads="1"/>
          </p:cNvSpPr>
          <p:nvPr/>
        </p:nvSpPr>
        <p:spPr bwMode="auto">
          <a:xfrm>
            <a:off x="4535934" y="2924944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</a:t>
            </a:r>
            <a:r>
              <a:rPr lang="en-US" sz="4800" b="1" dirty="0" err="1" smtClean="0">
                <a:solidFill>
                  <a:srgbClr val="000000"/>
                </a:solidFill>
              </a:rPr>
              <a:t>Usahakan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membicarakan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secara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</a:rPr>
              <a:t>pribadi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(</a:t>
            </a:r>
            <a:r>
              <a:rPr lang="en-US" altLang="ja-JP" sz="4800" b="1" dirty="0">
                <a:solidFill>
                  <a:srgbClr val="000000"/>
                </a:solidFill>
              </a:rPr>
              <a:t>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4448" y="1340768"/>
            <a:ext cx="45005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 K</a:t>
            </a:r>
            <a:r>
              <a:rPr lang="en-US" altLang="ja-JP" sz="4800" b="1" dirty="0">
                <a:solidFill>
                  <a:srgbClr val="000000"/>
                </a:solidFill>
              </a:rPr>
              <a:t>eep the matter as </a:t>
            </a:r>
            <a:r>
              <a:rPr lang="en-US" altLang="ja-JP" sz="4800" b="1" u="sng" dirty="0">
                <a:solidFill>
                  <a:srgbClr val="146225"/>
                </a:solidFill>
              </a:rPr>
              <a:t>private</a:t>
            </a:r>
            <a:r>
              <a:rPr lang="en-US" altLang="ja-JP" sz="4800" b="1" dirty="0">
                <a:solidFill>
                  <a:srgbClr val="000000"/>
                </a:solidFill>
              </a:rPr>
              <a:t> as possible 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 descr="20120905153302882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91356" y="-862806"/>
            <a:ext cx="776128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-26988"/>
            <a:ext cx="8424862" cy="7413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sz="2600" b="1" dirty="0" err="1" smtClean="0">
                <a:latin typeface="Arial" charset="0"/>
                <a:ea typeface="ＭＳ Ｐゴシック" charset="0"/>
                <a:cs typeface="Arial" charset="0"/>
              </a:rPr>
              <a:t>Bagaimana</a:t>
            </a:r>
            <a:r>
              <a:rPr kumimoji="0" lang="en-US" sz="2600" b="1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600" b="1" dirty="0" err="1" smtClean="0">
                <a:latin typeface="Arial" charset="0"/>
                <a:ea typeface="ＭＳ Ｐゴシック" charset="0"/>
                <a:cs typeface="Arial" charset="0"/>
              </a:rPr>
              <a:t>saya</a:t>
            </a:r>
            <a:r>
              <a:rPr kumimoji="0" lang="en-US" sz="2600" b="1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600" b="1" dirty="0" err="1" smtClean="0">
                <a:latin typeface="Arial" charset="0"/>
                <a:ea typeface="ＭＳ Ｐゴシック" charset="0"/>
                <a:cs typeface="Arial" charset="0"/>
              </a:rPr>
              <a:t>menilai</a:t>
            </a:r>
            <a:r>
              <a:rPr kumimoji="0" lang="en-US" sz="2600" b="1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600" b="1" dirty="0" err="1" smtClean="0">
                <a:latin typeface="Arial" charset="0"/>
                <a:ea typeface="ＭＳ Ｐゴシック" charset="0"/>
                <a:cs typeface="Arial" charset="0"/>
              </a:rPr>
              <a:t>Kol</a:t>
            </a:r>
            <a:r>
              <a:rPr kumimoji="0" lang="en-US" sz="2600" b="1" dirty="0" smtClean="0">
                <a:latin typeface="Arial" charset="0"/>
                <a:ea typeface="ＭＳ Ｐゴシック" charset="0"/>
                <a:cs typeface="Arial" charset="0"/>
              </a:rPr>
              <a:t>. 4:6 EO (</a:t>
            </a:r>
            <a:r>
              <a:rPr kumimoji="0" lang="en-US" sz="2600" b="1" dirty="0" err="1" smtClean="0">
                <a:latin typeface="Arial" charset="0"/>
                <a:ea typeface="ＭＳ Ｐゴシック" charset="0"/>
                <a:cs typeface="Arial" charset="0"/>
              </a:rPr>
              <a:t>Tugas</a:t>
            </a:r>
            <a:r>
              <a:rPr kumimoji="0" lang="en-US" sz="2600" b="1" dirty="0" smtClean="0">
                <a:latin typeface="Arial" charset="0"/>
                <a:ea typeface="ＭＳ Ｐゴシック" charset="0"/>
                <a:cs typeface="Arial" charset="0"/>
              </a:rPr>
              <a:t>. #4)</a:t>
            </a:r>
            <a:endParaRPr kumimoji="0" lang="en-US" sz="26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827981"/>
            <a:ext cx="7993063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1.	</a:t>
            </a:r>
            <a:r>
              <a:rPr lang="en-US" sz="2800" b="1" dirty="0" err="1" smtClean="0">
                <a:solidFill>
                  <a:srgbClr val="FFFFFF"/>
                </a:solidFill>
              </a:rPr>
              <a:t>Sudahkah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anda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tulis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pertanyaan</a:t>
            </a:r>
            <a:r>
              <a:rPr lang="en-US" sz="2800" b="1" u="sng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>
                <a:solidFill>
                  <a:srgbClr val="FFFFFF"/>
                </a:solidFill>
              </a:rPr>
              <a:t>&amp;</a:t>
            </a:r>
            <a:r>
              <a:rPr lang="en-US" sz="2800" b="1" u="sng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jawaban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anda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dari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teks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teks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tersebut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bagian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atas</a:t>
            </a:r>
            <a:r>
              <a:rPr lang="en-US" sz="2800" b="1" dirty="0" smtClean="0">
                <a:solidFill>
                  <a:srgbClr val="FFFFFF"/>
                </a:solidFill>
              </a:rPr>
              <a:t> (</a:t>
            </a:r>
            <a:r>
              <a:rPr lang="en-US" sz="2800" b="1" dirty="0" err="1" smtClean="0">
                <a:solidFill>
                  <a:srgbClr val="FFFFFF"/>
                </a:solidFill>
              </a:rPr>
              <a:t>jika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kotbah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1-2 </a:t>
            </a:r>
            <a:r>
              <a:rPr lang="en-US" sz="2800" b="1" dirty="0" err="1" smtClean="0">
                <a:solidFill>
                  <a:srgbClr val="FFFFFF"/>
                </a:solidFill>
              </a:rPr>
              <a:t>ayat</a:t>
            </a:r>
            <a:r>
              <a:rPr lang="en-US" sz="2800" b="1" dirty="0" smtClean="0">
                <a:solidFill>
                  <a:srgbClr val="FFFFFF"/>
                </a:solidFill>
              </a:rPr>
              <a:t>)?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750" y="1827981"/>
            <a:ext cx="7993063" cy="138499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2.	</a:t>
            </a: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Ide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Eksegetis</a:t>
            </a:r>
            <a:r>
              <a:rPr lang="en-US" sz="2800" b="1" dirty="0" smtClean="0">
                <a:solidFill>
                  <a:srgbClr val="FFFFFF"/>
                </a:solidFill>
              </a:rPr>
              <a:t> (IE) </a:t>
            </a:r>
            <a:r>
              <a:rPr lang="en-US" sz="2800" b="1" dirty="0" err="1" smtClean="0">
                <a:solidFill>
                  <a:srgbClr val="FFFFFF"/>
                </a:solidFill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Poin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Utama</a:t>
            </a:r>
            <a:r>
              <a:rPr lang="en-US" sz="2800" b="1" dirty="0" smtClean="0">
                <a:solidFill>
                  <a:srgbClr val="FFFFFF"/>
                </a:solidFill>
              </a:rPr>
              <a:t> (PU) </a:t>
            </a:r>
            <a:r>
              <a:rPr lang="en-US" sz="2800" b="1" dirty="0" err="1" smtClean="0">
                <a:solidFill>
                  <a:srgbClr val="FFFFFF"/>
                </a:solidFill>
              </a:rPr>
              <a:t>semua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tertulis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dalam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smtClean="0">
                <a:solidFill>
                  <a:srgbClr val="FFFFFF"/>
                </a:solidFill>
              </a:rPr>
              <a:t>format</a:t>
            </a:r>
            <a:r>
              <a:rPr lang="en-US" sz="2800" b="1" dirty="0" smtClean="0">
                <a:solidFill>
                  <a:srgbClr val="FFFFFF"/>
                </a:solidFill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</a:rPr>
              <a:t>benar</a:t>
            </a:r>
            <a:r>
              <a:rPr lang="en-US" sz="2800" b="1" dirty="0" smtClean="0">
                <a:solidFill>
                  <a:srgbClr val="FFFFFF"/>
                </a:solidFill>
              </a:rPr>
              <a:t> Z1+X+Z2+Y?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925" y="2492896"/>
            <a:ext cx="7993063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22.	</a:t>
            </a: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setiap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poin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memiliki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poin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kordinasi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(“I” </a:t>
            </a:r>
            <a:r>
              <a:rPr lang="en-US" sz="2800" b="1" dirty="0" err="1" smtClean="0">
                <a:solidFill>
                  <a:srgbClr val="FFFFFF"/>
                </a:solidFill>
              </a:rPr>
              <a:t>punya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“II”, “A” </a:t>
            </a:r>
            <a:r>
              <a:rPr lang="en-US" sz="2800" b="1" dirty="0" err="1" smtClean="0">
                <a:solidFill>
                  <a:srgbClr val="FFFFFF"/>
                </a:solidFill>
              </a:rPr>
              <a:t>punya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“B”; p. 61 [II.A.1.] &amp; p. 55)?</a:t>
            </a:r>
          </a:p>
        </p:txBody>
      </p:sp>
      <p:sp>
        <p:nvSpPr>
          <p:cNvPr id="161799" name="Text Box 40"/>
          <p:cNvSpPr txBox="1">
            <a:spLocks noChangeArrowheads="1"/>
          </p:cNvSpPr>
          <p:nvPr/>
        </p:nvSpPr>
        <p:spPr bwMode="auto">
          <a:xfrm>
            <a:off x="8604250" y="0"/>
            <a:ext cx="576263" cy="457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22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42988" y="1844824"/>
            <a:ext cx="7993062" cy="201593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500" b="1" dirty="0">
                <a:solidFill>
                  <a:srgbClr val="FFFFFF"/>
                </a:solidFill>
              </a:rPr>
              <a:t>20.	</a:t>
            </a:r>
            <a:r>
              <a:rPr lang="en-US" sz="2500" b="1" dirty="0" err="1" smtClean="0">
                <a:solidFill>
                  <a:srgbClr val="FFFFFF"/>
                </a:solidFill>
              </a:rPr>
              <a:t>Apakah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fokus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adalah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para</a:t>
            </a:r>
            <a:r>
              <a:rPr lang="en-US" sz="2500" b="1" u="sng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penerima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dalam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tata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kalimat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masa</a:t>
            </a:r>
            <a:r>
              <a:rPr lang="en-US" sz="2500" b="1" u="sng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lampau</a:t>
            </a:r>
            <a:r>
              <a:rPr lang="en-US" sz="2500" b="1" dirty="0" smtClean="0">
                <a:solidFill>
                  <a:srgbClr val="FFFFFF"/>
                </a:solidFill>
              </a:rPr>
              <a:t> (</a:t>
            </a:r>
            <a:r>
              <a:rPr lang="en-US" sz="2500" b="1" dirty="0" err="1" smtClean="0">
                <a:solidFill>
                  <a:srgbClr val="FFFFFF"/>
                </a:solidFill>
              </a:rPr>
              <a:t>bukan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sekarang</a:t>
            </a:r>
            <a:r>
              <a:rPr lang="en-US" sz="2500" b="1" dirty="0" smtClean="0">
                <a:solidFill>
                  <a:srgbClr val="FFFFFF"/>
                </a:solidFill>
              </a:rPr>
              <a:t>)  (</a:t>
            </a:r>
            <a:r>
              <a:rPr lang="en-US" sz="2500" b="1" dirty="0" err="1" smtClean="0">
                <a:solidFill>
                  <a:srgbClr val="FFFFFF"/>
                </a:solidFill>
              </a:rPr>
              <a:t>Tulis</a:t>
            </a:r>
            <a:r>
              <a:rPr lang="en-US" sz="2500" b="1" dirty="0" smtClean="0">
                <a:solidFill>
                  <a:srgbClr val="FFFFFF"/>
                </a:solidFill>
              </a:rPr>
              <a:t> “Cara </a:t>
            </a:r>
            <a:r>
              <a:rPr lang="en-US" sz="2500" b="1" dirty="0" err="1" smtClean="0">
                <a:solidFill>
                  <a:srgbClr val="FFFFFF"/>
                </a:solidFill>
              </a:rPr>
              <a:t>jemaat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Kolose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seharusnya</a:t>
            </a:r>
            <a:r>
              <a:rPr lang="en-US" sz="2500" b="1" dirty="0" smtClean="0">
                <a:solidFill>
                  <a:srgbClr val="FFFFFF"/>
                </a:solidFill>
              </a:rPr>
              <a:t>…” </a:t>
            </a:r>
            <a:r>
              <a:rPr lang="en-US" sz="2500" b="1" dirty="0" err="1" smtClean="0">
                <a:solidFill>
                  <a:srgbClr val="FFFFFF"/>
                </a:solidFill>
              </a:rPr>
              <a:t>bukan</a:t>
            </a:r>
            <a:r>
              <a:rPr lang="en-US" sz="2500" b="1" dirty="0" smtClean="0">
                <a:solidFill>
                  <a:srgbClr val="FFFFFF"/>
                </a:solidFill>
              </a:rPr>
              <a:t> “Kita </a:t>
            </a:r>
            <a:r>
              <a:rPr lang="en-US" sz="2500" b="1" dirty="0" err="1" smtClean="0">
                <a:solidFill>
                  <a:srgbClr val="FFFFFF"/>
                </a:solidFill>
              </a:rPr>
              <a:t>seharusnya</a:t>
            </a:r>
            <a:r>
              <a:rPr lang="en-US" sz="2500" b="1" dirty="0" smtClean="0">
                <a:solidFill>
                  <a:srgbClr val="FFFFFF"/>
                </a:solidFill>
              </a:rPr>
              <a:t>…”) </a:t>
            </a:r>
            <a:r>
              <a:rPr lang="en-US" sz="2500" b="1" dirty="0" err="1" smtClean="0">
                <a:solidFill>
                  <a:srgbClr val="FFFFFF"/>
                </a:solidFill>
              </a:rPr>
              <a:t>dan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dalam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kalimat</a:t>
            </a:r>
            <a:r>
              <a:rPr lang="en-US" sz="2500" b="1" u="sng" dirty="0" smtClean="0">
                <a:solidFill>
                  <a:srgbClr val="FFFFFF"/>
                </a:solidFill>
              </a:rPr>
              <a:t> </a:t>
            </a:r>
            <a:r>
              <a:rPr lang="en-US" sz="2500" b="1" u="sng" dirty="0" err="1" smtClean="0">
                <a:solidFill>
                  <a:srgbClr val="FFFFFF"/>
                </a:solidFill>
              </a:rPr>
              <a:t>aktif</a:t>
            </a:r>
            <a:r>
              <a:rPr lang="en-US" sz="2500" b="1" dirty="0" smtClean="0">
                <a:solidFill>
                  <a:srgbClr val="FFFFFF"/>
                </a:solidFill>
              </a:rPr>
              <a:t> (</a:t>
            </a:r>
            <a:r>
              <a:rPr lang="en-US" sz="2500" b="1" dirty="0" err="1" smtClean="0">
                <a:solidFill>
                  <a:srgbClr val="FFFFFF"/>
                </a:solidFill>
              </a:rPr>
              <a:t>bukan</a:t>
            </a:r>
            <a:r>
              <a:rPr lang="en-US" sz="2500" b="1" dirty="0" smtClean="0">
                <a:solidFill>
                  <a:srgbClr val="FFFFFF"/>
                </a:solidFill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</a:rPr>
              <a:t>pasif</a:t>
            </a:r>
            <a:r>
              <a:rPr lang="en-US" sz="2500" b="1" dirty="0" smtClean="0">
                <a:solidFill>
                  <a:srgbClr val="FFFFFF"/>
                </a:solidFill>
              </a:rPr>
              <a:t>) ? </a:t>
            </a:r>
            <a:endParaRPr lang="en-US" sz="2500" b="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713" y="1844824"/>
            <a:ext cx="7272337" cy="1816100"/>
          </a:xfrm>
          <a:prstGeom prst="rect">
            <a:avLst/>
          </a:prstGeom>
          <a:solidFill>
            <a:srgbClr val="000090"/>
          </a:solidFill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6"/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IE </a:t>
            </a:r>
            <a:r>
              <a:rPr lang="en-US" sz="2800" b="1" dirty="0" err="1" smtClean="0">
                <a:solidFill>
                  <a:srgbClr val="FFFFFF"/>
                </a:solidFill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eksegesis</a:t>
            </a:r>
            <a:r>
              <a:rPr lang="en-US" sz="2800" b="1" dirty="0" smtClean="0">
                <a:solidFill>
                  <a:srgbClr val="FFFFFF"/>
                </a:solidFill>
              </a:rPr>
              <a:t> outline </a:t>
            </a:r>
            <a:r>
              <a:rPr lang="en-US" sz="2800" b="1" dirty="0" err="1" smtClean="0">
                <a:solidFill>
                  <a:srgbClr val="FFFFFF"/>
                </a:solidFill>
              </a:rPr>
              <a:t>sesuai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maksud</a:t>
            </a:r>
            <a:r>
              <a:rPr lang="en-US" sz="2800" b="1" u="sng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penulis</a:t>
            </a:r>
            <a:r>
              <a:rPr lang="en-US" sz="2800" b="1" dirty="0" smtClean="0">
                <a:solidFill>
                  <a:srgbClr val="FFFFFF"/>
                </a:solidFill>
              </a:rPr>
              <a:t>?  (MP= </a:t>
            </a:r>
            <a:r>
              <a:rPr lang="en-US" sz="2800" b="1" dirty="0" err="1" smtClean="0">
                <a:solidFill>
                  <a:srgbClr val="FFFFFF"/>
                </a:solidFill>
              </a:rPr>
              <a:t>evaluasi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Maksud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Penulisan</a:t>
            </a:r>
            <a:r>
              <a:rPr lang="en-US" sz="2800" b="1" dirty="0" smtClean="0">
                <a:solidFill>
                  <a:srgbClr val="FFFFFF"/>
                </a:solidFill>
              </a:rPr>
              <a:t>)?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4438" y="1849467"/>
            <a:ext cx="6551612" cy="17235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19.	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Apakah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SP (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atau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PU)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menghindari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ide-ide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yang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bukan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dalam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teks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(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sebagai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contoh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: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referensi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silang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)? (“</a:t>
            </a:r>
            <a:r>
              <a:rPr lang="en-US" altLang="ja-JP" sz="2600" b="1" u="sng" dirty="0" smtClean="0">
                <a:solidFill>
                  <a:srgbClr val="FFFFFF"/>
                </a:solidFill>
              </a:rPr>
              <a:t>NP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” =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tidak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dalam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2600" b="1" dirty="0" err="1" smtClean="0">
                <a:solidFill>
                  <a:srgbClr val="FFFFFF"/>
                </a:solidFill>
              </a:rPr>
              <a:t>bacaan</a:t>
            </a:r>
            <a:r>
              <a:rPr lang="en-US" altLang="ja-JP" sz="2600" b="1" dirty="0" smtClean="0">
                <a:solidFill>
                  <a:srgbClr val="FFFFFF"/>
                </a:solidFill>
              </a:rPr>
              <a:t>)?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76053"/>
            <a:ext cx="7993063" cy="138499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2.	</a:t>
            </a: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Ide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Eksegetis</a:t>
            </a:r>
            <a:r>
              <a:rPr lang="en-US" sz="2800" b="1" dirty="0" smtClean="0">
                <a:solidFill>
                  <a:srgbClr val="FFFFFF"/>
                </a:solidFill>
              </a:rPr>
              <a:t> (IE) </a:t>
            </a:r>
            <a:r>
              <a:rPr lang="en-US" sz="2800" b="1" dirty="0" err="1" smtClean="0">
                <a:solidFill>
                  <a:srgbClr val="FFFFFF"/>
                </a:solidFill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Poin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Utama</a:t>
            </a:r>
            <a:r>
              <a:rPr lang="en-US" sz="2800" b="1" dirty="0" smtClean="0">
                <a:solidFill>
                  <a:srgbClr val="FFFFFF"/>
                </a:solidFill>
              </a:rPr>
              <a:t> (PU) </a:t>
            </a:r>
            <a:r>
              <a:rPr lang="en-US" sz="2800" b="1" dirty="0" err="1" smtClean="0">
                <a:solidFill>
                  <a:srgbClr val="FFFFFF"/>
                </a:solidFill>
              </a:rPr>
              <a:t>semua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tertulis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dalam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smtClean="0">
                <a:solidFill>
                  <a:srgbClr val="FFFFFF"/>
                </a:solidFill>
              </a:rPr>
              <a:t>format</a:t>
            </a:r>
            <a:r>
              <a:rPr lang="en-US" sz="2800" b="1" dirty="0" smtClean="0">
                <a:solidFill>
                  <a:srgbClr val="FFFFFF"/>
                </a:solidFill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</a:rPr>
              <a:t>benar</a:t>
            </a:r>
            <a:r>
              <a:rPr lang="en-US" sz="2800" b="1" dirty="0" smtClean="0">
                <a:solidFill>
                  <a:srgbClr val="FFFFFF"/>
                </a:solidFill>
              </a:rPr>
              <a:t> Z1+X+Z2+Y?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2988" y="2492896"/>
            <a:ext cx="7993062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27.	</a:t>
            </a: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setiap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kalimat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dalam</a:t>
            </a:r>
            <a:r>
              <a:rPr lang="en-US" sz="2800" b="1" dirty="0" smtClean="0">
                <a:solidFill>
                  <a:srgbClr val="FFFFFF"/>
                </a:solidFill>
              </a:rPr>
              <a:t> outline </a:t>
            </a:r>
            <a:r>
              <a:rPr lang="en-US" sz="2800" b="1" dirty="0" err="1" smtClean="0">
                <a:solidFill>
                  <a:srgbClr val="FFFFFF"/>
                </a:solidFill>
              </a:rPr>
              <a:t>memasukkan</a:t>
            </a:r>
            <a:r>
              <a:rPr lang="en-US" sz="2800" b="1" dirty="0" smtClean="0">
                <a:solidFill>
                  <a:srgbClr val="FFFFFF"/>
                </a:solidFill>
              </a:rPr>
              <a:t> 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ayat</a:t>
            </a:r>
            <a:r>
              <a:rPr lang="en-US" sz="2800" b="1" dirty="0" smtClean="0">
                <a:solidFill>
                  <a:srgbClr val="FFFFFF"/>
                </a:solidFill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</a:rPr>
              <a:t>benar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ayat-ayat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>
                <a:solidFill>
                  <a:srgbClr val="FFFFFF"/>
                </a:solidFill>
              </a:rPr>
              <a:t>or </a:t>
            </a:r>
            <a:r>
              <a:rPr lang="en-US" sz="2800" b="1" dirty="0" err="1" smtClean="0">
                <a:solidFill>
                  <a:srgbClr val="FFFFFF"/>
                </a:solidFill>
              </a:rPr>
              <a:t>porsi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ayat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(1a, 1b, 1c, </a:t>
            </a:r>
            <a:r>
              <a:rPr lang="en-US" sz="2800" b="1" dirty="0" err="1" smtClean="0">
                <a:solidFill>
                  <a:srgbClr val="FFFFFF"/>
                </a:solidFill>
              </a:rPr>
              <a:t>dll</a:t>
            </a:r>
            <a:r>
              <a:rPr lang="en-US" sz="2800" b="1" dirty="0" smtClean="0">
                <a:solidFill>
                  <a:srgbClr val="FFFFFF"/>
                </a:solidFill>
              </a:rPr>
              <a:t>.)?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63713" y="2492896"/>
            <a:ext cx="7272337" cy="138499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>
                <a:solidFill>
                  <a:srgbClr val="FFFFFF"/>
                </a:solidFill>
              </a:rPr>
              <a:t>16.	</a:t>
            </a: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pernyataan-pernyataan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lebih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memperjelas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kata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kiasan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daripada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memakai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teks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Alkitab</a:t>
            </a:r>
            <a:r>
              <a:rPr lang="en-US" sz="2800" b="1" dirty="0" smtClean="0">
                <a:solidFill>
                  <a:srgbClr val="FFFFFF"/>
                </a:solidFill>
              </a:rPr>
              <a:t>? (“TF”)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4438" y="2492896"/>
            <a:ext cx="6551612" cy="1384995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9"/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Apakah</a:t>
            </a:r>
            <a:r>
              <a:rPr lang="en-US" sz="2800" b="1" dirty="0" smtClean="0">
                <a:solidFill>
                  <a:srgbClr val="FFFFFF"/>
                </a:solidFill>
              </a:rPr>
              <a:t> paling </a:t>
            </a:r>
            <a:r>
              <a:rPr lang="en-US" sz="2800" b="1" dirty="0" err="1" smtClean="0">
                <a:solidFill>
                  <a:srgbClr val="FFFFFF"/>
                </a:solidFill>
              </a:rPr>
              <a:t>sedikit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satu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Z1 </a:t>
            </a:r>
            <a:r>
              <a:rPr lang="en-US" sz="2800" b="1" dirty="0" err="1" smtClean="0">
                <a:solidFill>
                  <a:srgbClr val="FFFFFF"/>
                </a:solidFill>
              </a:rPr>
              <a:t>dalam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 smtClean="0">
                <a:solidFill>
                  <a:srgbClr val="FFFFFF"/>
                </a:solidFill>
              </a:rPr>
              <a:t>PU </a:t>
            </a:r>
            <a:r>
              <a:rPr lang="en-US" sz="2800" b="1" u="sng" dirty="0" err="1" smtClean="0">
                <a:solidFill>
                  <a:srgbClr val="FFFFFF"/>
                </a:solidFill>
              </a:rPr>
              <a:t>cocok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IE? 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61807" name="Picture 20" descr="20120905153302882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469606" y="2164135"/>
            <a:ext cx="70961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995738" y="820738"/>
            <a:ext cx="5148262" cy="9360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Pastikan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anda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ikuti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setiap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ketentuan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hal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22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daftar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cek</a:t>
            </a:r>
            <a:endParaRPr lang="en-US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4" grpId="0" animBg="1"/>
      <p:bldP spid="4" grpId="1" animBg="1"/>
      <p:bldP spid="10" grpId="0" animBg="1"/>
      <p:bldP spid="10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Left-Right Arrow 2"/>
          <p:cNvSpPr>
            <a:spLocks noChangeArrowheads="1"/>
          </p:cNvSpPr>
          <p:nvPr/>
        </p:nvSpPr>
        <p:spPr bwMode="auto">
          <a:xfrm>
            <a:off x="1763713" y="115888"/>
            <a:ext cx="5761037" cy="1441450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76250"/>
            <a:ext cx="5867400" cy="828675"/>
          </a:xfrm>
        </p:spPr>
        <p:txBody>
          <a:bodyPr anchor="t"/>
          <a:lstStyle/>
          <a:p>
            <a:pPr algn="ctr" eaLnBrk="1" hangingPunct="1"/>
            <a:r>
              <a:rPr lang="en-US" sz="3600" b="1" spc="2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sz="3600" b="1" spc="2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Penyataan</a:t>
            </a:r>
            <a:r>
              <a:rPr lang="en-US" sz="3600" b="1" spc="2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spc="2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Peralihan</a:t>
            </a:r>
            <a:r>
              <a:rPr lang="en-US" sz="3600" b="1" spc="2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3600" spc="20" dirty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001963"/>
            <a:ext cx="70707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0" y="1643063"/>
            <a:ext cx="914400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fi-FI" sz="4400" b="1" dirty="0">
                <a:solidFill>
                  <a:srgbClr val="000000"/>
                </a:solidFill>
              </a:rPr>
              <a:t>Tetapi </a:t>
            </a:r>
            <a:r>
              <a:rPr lang="fi-FI" sz="4400" b="1" dirty="0" smtClean="0">
                <a:solidFill>
                  <a:srgbClr val="000000"/>
                </a:solidFill>
              </a:rPr>
              <a:t>mengapa </a:t>
            </a:r>
            <a:r>
              <a:rPr lang="fi-FI" sz="4400" b="1" dirty="0">
                <a:solidFill>
                  <a:srgbClr val="000000"/>
                </a:solidFill>
              </a:rPr>
              <a:t>kita </a:t>
            </a:r>
            <a:r>
              <a:rPr lang="fi-FI" sz="4400" b="1" dirty="0" smtClean="0">
                <a:solidFill>
                  <a:srgbClr val="000000"/>
                </a:solidFill>
              </a:rPr>
              <a:t>bisa  memulihkan jemaat yang berdosa?</a:t>
            </a:r>
            <a:endParaRPr lang="en-US" sz="3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235825" y="333375"/>
            <a:ext cx="18780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000000"/>
                </a:solidFill>
              </a:rPr>
              <a:t>MP2</a:t>
            </a:r>
            <a:endParaRPr lang="en-US" sz="4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8663" name="Rectangle 2"/>
          <p:cNvSpPr txBox="1">
            <a:spLocks noChangeArrowheads="1"/>
          </p:cNvSpPr>
          <p:nvPr/>
        </p:nvSpPr>
        <p:spPr bwMode="auto">
          <a:xfrm>
            <a:off x="0" y="333375"/>
            <a:ext cx="18780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000000"/>
                </a:solidFill>
              </a:rPr>
              <a:t>MP1</a:t>
            </a:r>
            <a:endParaRPr lang="en-US" sz="4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713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2034" grpId="0"/>
      <p:bldP spid="17203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 descr="unitycooperation1-300x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" y="-4297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1772816"/>
            <a:ext cx="4770437" cy="1367929"/>
          </a:xfrm>
        </p:spPr>
        <p:txBody>
          <a:bodyPr anchor="t"/>
          <a:lstStyle/>
          <a:p>
            <a:pPr algn="ctr" eaLnBrk="1" hangingPunct="1"/>
            <a:r>
              <a:rPr lang="en-US" sz="4600" b="1" dirty="0" err="1" smtClean="0">
                <a:latin typeface="Arial" charset="0"/>
                <a:ea typeface="ＭＳ Ｐゴシック" charset="0"/>
              </a:rPr>
              <a:t>Kunci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/>
            </a:r>
            <a:br>
              <a:rPr lang="en-US" sz="4600" b="1" dirty="0" smtClean="0">
                <a:latin typeface="Arial" charset="0"/>
                <a:ea typeface="ＭＳ Ｐゴシック" charset="0"/>
              </a:rPr>
            </a:br>
            <a:r>
              <a:rPr lang="en-US" sz="4600" b="1" dirty="0" err="1" smtClean="0">
                <a:latin typeface="Arial" charset="0"/>
                <a:ea typeface="ＭＳ Ｐゴシック" charset="0"/>
              </a:rPr>
              <a:t>dari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600" b="1" dirty="0" err="1" smtClean="0">
                <a:latin typeface="Arial" charset="0"/>
                <a:ea typeface="ＭＳ Ｐゴシック" charset="0"/>
              </a:rPr>
              <a:t>ayat</a:t>
            </a:r>
            <a:r>
              <a:rPr lang="en-US" sz="4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600" b="1" dirty="0">
                <a:latin typeface="Arial" charset="0"/>
                <a:ea typeface="ＭＳ Ｐゴシック" charset="0"/>
              </a:rPr>
              <a:t>18-20</a:t>
            </a:r>
            <a:endParaRPr lang="en-US" sz="4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899592" y="4077072"/>
            <a:ext cx="7369406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 gereja </a:t>
            </a:r>
            <a:r>
              <a:rPr lang="ms-MY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 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 lanjutan </a:t>
            </a:r>
            <a:r>
              <a:rPr lang="ms-MY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ms-MY" sz="4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ms-MY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Tuhan sendiri!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44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48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forg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613" y="401501"/>
            <a:ext cx="4135371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5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Ide</a:t>
            </a:r>
            <a:r>
              <a:rPr lang="en-US" sz="5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Utama</a:t>
            </a:r>
            <a:r>
              <a:rPr lang="en-US" sz="5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5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54523"/>
            <a:ext cx="8496944" cy="3198813"/>
          </a:xfrm>
          <a:effectLst/>
          <a:ex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Kita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harus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memulihkan</a:t>
            </a:r>
            <a:endParaRPr lang="en-US" sz="47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jemaat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berdosa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benar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karena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kita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bertindak</a:t>
            </a:r>
            <a:endParaRPr lang="en-US" sz="4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bagi</a:t>
            </a:r>
            <a:r>
              <a:rPr lang="en-US" sz="4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pihak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4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7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47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24000"/>
            <a:ext cx="3505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+mj-cs"/>
              </a:rPr>
              <a:t>Apakah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struktur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masih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terlihat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menakutkan</a:t>
            </a:r>
            <a:r>
              <a:rPr lang="en-US" sz="4000" dirty="0" smtClean="0">
                <a:cs typeface="+mj-cs"/>
              </a:rPr>
              <a:t>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876800"/>
            <a:ext cx="3576638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+mn-cs"/>
              </a:rPr>
              <a:t>Ada</a:t>
            </a:r>
            <a:r>
              <a:rPr lang="en-US" sz="4000" dirty="0" smtClean="0">
                <a:cs typeface="+mn-cs"/>
              </a:rPr>
              <a:t> </a:t>
            </a:r>
            <a:r>
              <a:rPr lang="en-US" sz="4000" dirty="0" err="1" smtClean="0">
                <a:cs typeface="+mn-cs"/>
              </a:rPr>
              <a:t>pertanyaan</a:t>
            </a:r>
            <a:r>
              <a:rPr lang="en-US" sz="4000" dirty="0" smtClean="0">
                <a:cs typeface="+mn-cs"/>
              </a:rPr>
              <a:t>?</a:t>
            </a:r>
          </a:p>
        </p:txBody>
      </p:sp>
      <p:pic>
        <p:nvPicPr>
          <p:cNvPr id="204804" name="Picture 4" descr="Bikeju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685800"/>
            <a:ext cx="533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</a:rPr>
              <a:t>Black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4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18" charset="2"/>
              <a:buChar char="§"/>
              <a:defRPr/>
            </a:pPr>
            <a:endParaRPr lang="en-US" smtClean="0">
              <a:cs typeface="+mn-cs"/>
            </a:endParaRPr>
          </a:p>
        </p:txBody>
      </p:sp>
      <p:pic>
        <p:nvPicPr>
          <p:cNvPr id="163842" name="Picture 4" descr="Unsolved Myste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1" t="4063" r="6079" b="42044"/>
          <a:stretch>
            <a:fillRect/>
          </a:stretch>
        </p:blipFill>
        <p:spPr bwMode="auto">
          <a:xfrm>
            <a:off x="1066800" y="152400"/>
            <a:ext cx="70104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4343400"/>
            <a:ext cx="4419600" cy="14478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cs typeface="+mj-cs"/>
              </a:rPr>
              <a:t>Beberapa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khotbah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adalah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misteri</a:t>
            </a:r>
            <a:r>
              <a:rPr lang="en-US" sz="3200" dirty="0" smtClean="0">
                <a:cs typeface="+mj-cs"/>
              </a:rPr>
              <a:t> yang </a:t>
            </a:r>
            <a:r>
              <a:rPr lang="en-US" sz="3200" dirty="0" err="1" smtClean="0">
                <a:cs typeface="+mj-cs"/>
              </a:rPr>
              <a:t>tidak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terpecahkan</a:t>
            </a:r>
            <a:endParaRPr lang="en-US" sz="3200" dirty="0" smtClean="0">
              <a:cs typeface="+mj-cs"/>
            </a:endParaRPr>
          </a:p>
        </p:txBody>
      </p:sp>
      <p:sp>
        <p:nvSpPr>
          <p:cNvPr id="163844" name="TextBox 4"/>
          <p:cNvSpPr txBox="1">
            <a:spLocks noChangeArrowheads="1"/>
          </p:cNvSpPr>
          <p:nvPr/>
        </p:nvSpPr>
        <p:spPr bwMode="auto">
          <a:xfrm>
            <a:off x="1198563" y="6059488"/>
            <a:ext cx="6731000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b="1">
                <a:solidFill>
                  <a:srgbClr val="161616"/>
                </a:solidFill>
                <a:cs typeface="Arial" charset="0"/>
              </a:rPr>
              <a:t>“</a:t>
            </a:r>
            <a:r>
              <a:rPr lang="en-US" altLang="ja-JP" sz="1600" b="1">
                <a:solidFill>
                  <a:srgbClr val="161616"/>
                </a:solidFill>
                <a:cs typeface="Arial" charset="0"/>
              </a:rPr>
              <a:t>Hi, saya wartawan dari </a:t>
            </a:r>
            <a:r>
              <a:rPr lang="ja-JP" altLang="en-US" sz="1600" b="1">
                <a:solidFill>
                  <a:srgbClr val="161616"/>
                </a:solidFill>
                <a:cs typeface="Arial" charset="0"/>
              </a:rPr>
              <a:t>‘</a:t>
            </a:r>
            <a:r>
              <a:rPr lang="en-US" altLang="ja-JP" sz="1600" b="1">
                <a:solidFill>
                  <a:srgbClr val="161616"/>
                </a:solidFill>
                <a:cs typeface="Arial" charset="0"/>
              </a:rPr>
              <a:t>Misteri yang Tak-Terpecahkan</a:t>
            </a:r>
            <a:r>
              <a:rPr lang="ja-JP" altLang="en-US" sz="1600" b="1">
                <a:solidFill>
                  <a:srgbClr val="161616"/>
                </a:solidFill>
                <a:cs typeface="Arial" charset="0"/>
              </a:rPr>
              <a:t>’</a:t>
            </a:r>
            <a:r>
              <a:rPr lang="en-US" altLang="ja-JP" sz="1600" b="1">
                <a:solidFill>
                  <a:srgbClr val="161616"/>
                </a:solidFill>
                <a:cs typeface="Arial" charset="0"/>
              </a:rPr>
              <a:t> </a:t>
            </a:r>
          </a:p>
          <a:p>
            <a:r>
              <a:rPr lang="en-US" sz="1600" b="1">
                <a:solidFill>
                  <a:srgbClr val="161616"/>
                </a:solidFill>
                <a:cs typeface="Arial" charset="0"/>
              </a:rPr>
              <a:t>dan kami hendak membuat cerita tentang khotbah terakhir anda…</a:t>
            </a:r>
            <a:r>
              <a:rPr lang="ja-JP" altLang="en-US" sz="1600" b="1">
                <a:solidFill>
                  <a:srgbClr val="161616"/>
                </a:solidFill>
                <a:cs typeface="Arial" charset="0"/>
              </a:rPr>
              <a:t>”</a:t>
            </a:r>
            <a:endParaRPr lang="en-US" sz="1600">
              <a:solidFill>
                <a:srgbClr val="16161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4" descr="Dog skelet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0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5" descr="hors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3180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4876800"/>
            <a:ext cx="4953000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cs typeface="+mj-cs"/>
              </a:rPr>
              <a:t>Semua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makhluk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memerlukan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rangka</a:t>
            </a:r>
            <a:r>
              <a:rPr lang="en-US" sz="3200" dirty="0" smtClean="0">
                <a:cs typeface="+mj-cs"/>
              </a:rPr>
              <a:t>.</a:t>
            </a:r>
            <a:br>
              <a:rPr lang="en-US" sz="3200" dirty="0" smtClean="0">
                <a:cs typeface="+mj-cs"/>
              </a:rPr>
            </a:br>
            <a:r>
              <a:rPr lang="en-US" sz="3200" dirty="0" err="1" smtClean="0">
                <a:cs typeface="+mj-cs"/>
              </a:rPr>
              <a:t>Khotbah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juga</a:t>
            </a:r>
            <a:r>
              <a:rPr lang="en-US" sz="3200" dirty="0" smtClean="0">
                <a:cs typeface="+mj-cs"/>
              </a:rPr>
              <a:t>!</a:t>
            </a:r>
          </a:p>
        </p:txBody>
      </p:sp>
      <p:pic>
        <p:nvPicPr>
          <p:cNvPr id="297990" name="Picture 6" descr="skelet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2643188" cy="4876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Proses </a:t>
            </a:r>
            <a:r>
              <a:rPr 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Persiapan Khotbah Ekspositori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Berdasarkan buku Ramesh Richard,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Studi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065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1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36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325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462087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604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(catatan, 105)</a:t>
            </a:r>
          </a:p>
        </p:txBody>
      </p:sp>
      <p:sp>
        <p:nvSpPr>
          <p:cNvPr id="16797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 charset="0"/>
              </a:rPr>
              <a:t>27-28, 251</a:t>
            </a:r>
            <a:endParaRPr lang="en-US">
              <a:solidFill>
                <a:srgbClr val="00084D"/>
              </a:solidFill>
              <a:latin typeface="Book Antiqua" charset="0"/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578350" y="6491288"/>
            <a:ext cx="4565650" cy="3667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66"/>
                </a:solidFill>
              </a:rPr>
              <a:t>Dr Rick Griffith, Singapore Bible College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7" grpId="0"/>
      <p:bldP spid="49158" grpId="0" animBg="1"/>
      <p:bldP spid="49159" grpId="0" animBg="1"/>
      <p:bldP spid="49160" grpId="0" animBg="1"/>
      <p:bldP spid="49161" grpId="0"/>
      <p:bldP spid="49162" grpId="0"/>
      <p:bldP spid="49163" grpId="0"/>
      <p:bldP spid="49164" grpId="0" animBg="1"/>
      <p:bldP spid="49165" grpId="0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err="1" smtClean="0">
                <a:cs typeface="+mj-cs"/>
              </a:rPr>
              <a:t>Bagaimana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seharusnya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anda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membuat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struktur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khotbah</a:t>
            </a:r>
            <a:r>
              <a:rPr lang="en-US" sz="6600" dirty="0" smtClean="0">
                <a:cs typeface="+mj-cs"/>
              </a:rPr>
              <a:t> </a:t>
            </a:r>
            <a:r>
              <a:rPr lang="en-US" sz="6600" dirty="0" err="1" smtClean="0">
                <a:cs typeface="+mj-cs"/>
              </a:rPr>
              <a:t>anda</a:t>
            </a:r>
            <a:r>
              <a:rPr lang="en-US" sz="6600" dirty="0" smtClean="0">
                <a:cs typeface="+mj-cs"/>
              </a:rPr>
              <a:t>?</a:t>
            </a:r>
            <a:endParaRPr lang="en-US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oint3MissesPo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2" t="4320" r="9346" b="28442"/>
          <a:stretch>
            <a:fillRect/>
          </a:stretch>
        </p:blipFill>
        <p:spPr bwMode="auto">
          <a:xfrm rot="-858849">
            <a:off x="1363663" y="-666750"/>
            <a:ext cx="6462712" cy="7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5105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+mj-cs"/>
              </a:rPr>
              <a:t>Selesaikanlah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struktur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anda</a:t>
            </a:r>
            <a:r>
              <a:rPr lang="en-US" sz="4000" dirty="0" smtClean="0">
                <a:cs typeface="+mj-cs"/>
              </a:rPr>
              <a:t> </a:t>
            </a:r>
            <a:r>
              <a:rPr lang="en-US" sz="4000" dirty="0" err="1" smtClean="0">
                <a:cs typeface="+mj-cs"/>
              </a:rPr>
              <a:t>segera</a:t>
            </a:r>
            <a:r>
              <a:rPr lang="en-US" sz="4000" dirty="0" smtClean="0">
                <a:cs typeface="+mj-cs"/>
              </a:rPr>
              <a:t>!</a:t>
            </a:r>
            <a:endParaRPr lang="en-US" dirty="0" smtClean="0">
              <a:cs typeface="+mj-cs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 rot="-840000">
            <a:off x="2609850" y="5462588"/>
            <a:ext cx="5715000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cs typeface="Arial" charset="0"/>
              </a:rPr>
              <a:t>Pdt. Billings menyadari pada saat pertengahan poin ke-2, bahwa</a:t>
            </a:r>
          </a:p>
          <a:p>
            <a:pPr algn="ctr"/>
            <a:r>
              <a:rPr lang="en-US" sz="2000" b="1">
                <a:cs typeface="Arial" charset="0"/>
              </a:rPr>
              <a:t>poin ke-3 kehilangan arah sama sekali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163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9"/>
          <p:cNvSpPr>
            <a:spLocks noChangeArrowheads="1"/>
          </p:cNvSpPr>
          <p:nvPr/>
        </p:nvSpPr>
        <p:spPr bwMode="auto">
          <a:xfrm>
            <a:off x="-76200" y="5257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Rectangle 18"/>
          <p:cNvSpPr>
            <a:spLocks noChangeArrowheads="1"/>
          </p:cNvSpPr>
          <p:nvPr/>
        </p:nvSpPr>
        <p:spPr bwMode="auto">
          <a:xfrm>
            <a:off x="-76200" y="1828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8" y="0"/>
            <a:ext cx="885825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ea typeface="+mj-ea"/>
                <a:cs typeface="+mj-cs"/>
              </a:rPr>
              <a:t>Jenis-jenis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Struktur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Khotbah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74084" name="Text Box 11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47</a:t>
            </a:r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5250" y="1981200"/>
            <a:ext cx="211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Pendahuluan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5250" y="3667125"/>
            <a:ext cx="1100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Tubuh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5250" y="5410200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Kesimpulan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87600" y="114300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Deduktif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801938" y="1981200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DUK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209800" y="5214938"/>
            <a:ext cx="1892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Mengulang</a:t>
            </a:r>
            <a:r>
              <a:rPr lang="en-US" b="1" dirty="0">
                <a:ea typeface="ＭＳ Ｐゴシック" pitchFamily="18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DUK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941638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941638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941638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III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1981200" y="1828800"/>
            <a:ext cx="24384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826000" y="1143000"/>
            <a:ext cx="129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Induktif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105400" y="198120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Tema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208588" y="5410200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DUK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380038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380038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380038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III</a:t>
            </a:r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 rot="10800000">
            <a:off x="4572000" y="1828800"/>
            <a:ext cx="21336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7112000" y="914400"/>
            <a:ext cx="141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Induktif</a:t>
            </a:r>
            <a:r>
              <a:rPr lang="en-US" b="1" dirty="0">
                <a:ea typeface="ＭＳ Ｐゴシック" pitchFamily="18" charset="-128"/>
                <a:cs typeface="+mn-cs"/>
              </a:rPr>
              <a:t>-</a:t>
            </a:r>
            <a:br>
              <a:rPr lang="en-US" b="1" dirty="0">
                <a:ea typeface="ＭＳ Ｐゴシック" pitchFamily="18" charset="-128"/>
                <a:cs typeface="+mn-cs"/>
              </a:rPr>
            </a:br>
            <a:r>
              <a:rPr lang="en-US" b="1" dirty="0" err="1">
                <a:ea typeface="ＭＳ Ｐゴシック" pitchFamily="18" charset="-128"/>
                <a:cs typeface="+mn-cs"/>
              </a:rPr>
              <a:t>Deduktif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350125" y="198120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Tema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0" y="6248400"/>
            <a:ext cx="2081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Keuntungan</a:t>
            </a:r>
            <a:r>
              <a:rPr lang="en-US" b="1" dirty="0">
                <a:ea typeface="ＭＳ Ｐゴシック" pitchFamily="18" charset="-128"/>
                <a:cs typeface="+mn-cs"/>
              </a:rPr>
              <a:t>: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7666038" y="2819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781800" y="3495675"/>
            <a:ext cx="228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DUK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7666038" y="46386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III</a:t>
            </a: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 rot="10800000">
            <a:off x="6781800" y="1828800"/>
            <a:ext cx="22860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7666038" y="403225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II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6781800" y="3962400"/>
            <a:ext cx="2286000" cy="205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711450" y="624840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Jelas</a:t>
            </a:r>
            <a:endParaRPr lang="en-US" b="1" dirty="0">
              <a:ea typeface="ＭＳ Ｐゴシック" pitchFamily="18" charset="-128"/>
              <a:cs typeface="+mn-cs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800600" y="6248400"/>
            <a:ext cx="134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Menarik</a:t>
            </a:r>
            <a:endParaRPr lang="en-US" b="1" dirty="0">
              <a:ea typeface="ＭＳ Ｐゴシック" pitchFamily="18" charset="-128"/>
              <a:cs typeface="+mn-cs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7334250" y="6248400"/>
            <a:ext cx="167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Bervariasi</a:t>
            </a:r>
            <a:endParaRPr lang="en-US" b="1" dirty="0">
              <a:ea typeface="ＭＳ Ｐゴシック" pitchFamily="18" charset="-128"/>
              <a:cs typeface="+mn-cs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6934200" y="5214938"/>
            <a:ext cx="1892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Mengulang</a:t>
            </a:r>
            <a:r>
              <a:rPr lang="en-US" b="1" dirty="0">
                <a:ea typeface="ＭＳ Ｐゴシック" pitchFamily="18" charset="-128"/>
                <a:cs typeface="+mn-cs"/>
              </a:rPr>
              <a:t> </a:t>
            </a:r>
          </a:p>
          <a:p>
            <a:pPr algn="ctr">
              <a:defRPr/>
            </a:pPr>
            <a:r>
              <a:rPr lang="en-US" b="1" dirty="0" err="1">
                <a:ea typeface="ＭＳ Ｐゴシック" pitchFamily="18" charset="-128"/>
                <a:cs typeface="+mn-cs"/>
              </a:rPr>
              <a:t>DUK</a:t>
            </a:r>
            <a:endParaRPr lang="en-US" dirty="0">
              <a:ea typeface="ＭＳ Ｐゴシック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  <p:bldP spid="9231" grpId="0"/>
      <p:bldP spid="9232" grpId="0"/>
      <p:bldP spid="9233" grpId="0"/>
      <p:bldP spid="9236" grpId="0" animBg="1"/>
      <p:bldP spid="9237" grpId="0" animBg="1"/>
      <p:bldP spid="9238" grpId="0" animBg="1"/>
      <p:bldP spid="9239" grpId="0" animBg="1"/>
      <p:bldP spid="9240" grpId="0"/>
      <p:bldP spid="9241" grpId="0"/>
      <p:bldP spid="9242" grpId="0"/>
      <p:bldP spid="9243" grpId="0" animBg="1"/>
      <p:bldP spid="9244" grpId="0" animBg="1"/>
      <p:bldP spid="9245" grpId="0" animBg="1"/>
      <p:bldP spid="9246" grpId="0" animBg="1"/>
      <p:bldP spid="9247" grpId="0"/>
      <p:bldP spid="9248" grpId="0"/>
      <p:bldP spid="9249" grpId="0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/>
      <p:bldP spid="9258" grpId="0"/>
      <p:bldP spid="9259" grpId="0"/>
      <p:bldP spid="92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4" descr="Pointl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0" t="4576" r="8984" b="29469"/>
          <a:stretch>
            <a:fillRect/>
          </a:stretch>
        </p:blipFill>
        <p:spPr bwMode="auto">
          <a:xfrm>
            <a:off x="3352800" y="76200"/>
            <a:ext cx="57261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872"/>
            <a:ext cx="4343400" cy="3780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>
                <a:cs typeface="+mj-cs"/>
              </a:rPr>
              <a:t>Usahakan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poin-poin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anda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tetap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pendek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dalam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segi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jumlah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dan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gaya</a:t>
            </a:r>
            <a:r>
              <a:rPr lang="en-US" sz="3400" dirty="0" smtClean="0">
                <a:cs typeface="+mj-cs"/>
              </a:rPr>
              <a:t>! </a:t>
            </a:r>
            <a:br>
              <a:rPr lang="en-US" sz="3400" dirty="0" smtClean="0">
                <a:cs typeface="+mj-cs"/>
              </a:rPr>
            </a:b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dirty="0" smtClean="0">
                <a:cs typeface="+mj-cs"/>
              </a:rPr>
              <a:t>2-4 PU</a:t>
            </a:r>
            <a:br>
              <a:rPr lang="en-US" sz="3400" dirty="0" smtClean="0">
                <a:cs typeface="+mj-cs"/>
              </a:rPr>
            </a:br>
            <a:r>
              <a:rPr lang="en-US" sz="3400" dirty="0" err="1" smtClean="0">
                <a:cs typeface="+mj-cs"/>
              </a:rPr>
              <a:t>Satu</a:t>
            </a:r>
            <a:r>
              <a:rPr lang="en-US" sz="3400" dirty="0" smtClean="0">
                <a:cs typeface="+mj-cs"/>
              </a:rPr>
              <a:t> </a:t>
            </a:r>
            <a:r>
              <a:rPr lang="en-US" sz="3400" dirty="0" err="1" smtClean="0">
                <a:cs typeface="+mj-cs"/>
              </a:rPr>
              <a:t>baris</a:t>
            </a:r>
            <a:r>
              <a:rPr lang="en-US" sz="3400" dirty="0" smtClean="0">
                <a:cs typeface="+mj-cs"/>
              </a:rPr>
              <a:t> PU</a:t>
            </a:r>
          </a:p>
        </p:txBody>
      </p:sp>
      <p:sp>
        <p:nvSpPr>
          <p:cNvPr id="176131" name="TextBox 3"/>
          <p:cNvSpPr txBox="1">
            <a:spLocks noChangeArrowheads="1"/>
          </p:cNvSpPr>
          <p:nvPr/>
        </p:nvSpPr>
        <p:spPr bwMode="auto">
          <a:xfrm>
            <a:off x="3429000" y="6143625"/>
            <a:ext cx="5643563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600">
                <a:solidFill>
                  <a:srgbClr val="1B140C"/>
                </a:solidFill>
                <a:cs typeface="Arial" charset="0"/>
              </a:rPr>
              <a:t>“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Untuk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menyeimbangkan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khotbah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altLang="ja-JP" sz="1600" dirty="0" smtClean="0">
                <a:solidFill>
                  <a:srgbClr val="1B140C"/>
                </a:solidFill>
                <a:cs typeface="Arial" charset="0"/>
              </a:rPr>
              <a:t>20 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poin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minggu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altLang="ja-JP" sz="1600" dirty="0" err="1">
                <a:solidFill>
                  <a:srgbClr val="1B140C"/>
                </a:solidFill>
                <a:cs typeface="Arial" charset="0"/>
              </a:rPr>
              <a:t>lalu</a:t>
            </a:r>
            <a:r>
              <a:rPr lang="en-US" altLang="ja-JP" sz="1600" dirty="0">
                <a:solidFill>
                  <a:srgbClr val="1B140C"/>
                </a:solidFill>
                <a:cs typeface="Arial" charset="0"/>
              </a:rPr>
              <a:t>,</a:t>
            </a:r>
          </a:p>
          <a:p>
            <a:pPr algn="ctr"/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Khotbah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pagi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ini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tidak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memiliki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poin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sama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rgbClr val="1B140C"/>
                </a:solidFill>
                <a:cs typeface="Arial" charset="0"/>
              </a:rPr>
              <a:t>sekali</a:t>
            </a:r>
            <a:r>
              <a:rPr lang="en-US" sz="1600" dirty="0">
                <a:solidFill>
                  <a:srgbClr val="1B140C"/>
                </a:solidFill>
                <a:cs typeface="Arial" charset="0"/>
              </a:rPr>
              <a:t>.</a:t>
            </a:r>
            <a:r>
              <a:rPr lang="ja-JP" altLang="en-US" sz="1600">
                <a:solidFill>
                  <a:srgbClr val="1B140C"/>
                </a:solidFill>
                <a:cs typeface="Arial" charset="0"/>
              </a:rPr>
              <a:t>”</a:t>
            </a:r>
            <a:endParaRPr lang="en-US" sz="1600" dirty="0">
              <a:solidFill>
                <a:srgbClr val="1B140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"/>
      </a:majorFont>
      <a:minorFont>
        <a:latin typeface="Trebuchet M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agram">
  <a:themeElements>
    <a:clrScheme name="Diagram 3">
      <a:dk1>
        <a:srgbClr val="333399"/>
      </a:dk1>
      <a:lt1>
        <a:srgbClr val="FFFFFF"/>
      </a:lt1>
      <a:dk2>
        <a:srgbClr val="3333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2A2A82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agram">
      <a:majorFont>
        <a:latin typeface="Impact"/>
        <a:ea typeface="ヒラギノ角ゴ Pro W3"/>
        <a:cs typeface=""/>
      </a:majorFont>
      <a:minorFont>
        <a:latin typeface="Impact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iagram 1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2">
        <a:dk1>
          <a:srgbClr val="333399"/>
        </a:dk1>
        <a:lt1>
          <a:srgbClr val="FFFFFF"/>
        </a:lt1>
        <a:dk2>
          <a:srgbClr val="3333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2A2A82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3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2A2A82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4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2A2A82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5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2A2A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ocolate">
  <a:themeElements>
    <a:clrScheme name="Chocolate 1">
      <a:dk1>
        <a:srgbClr val="5C1F00"/>
      </a:dk1>
      <a:lt1>
        <a:srgbClr val="FDE2C4"/>
      </a:lt1>
      <a:dk2>
        <a:srgbClr val="9F6339"/>
      </a:dk2>
      <a:lt2>
        <a:srgbClr val="FDE2C4"/>
      </a:lt2>
      <a:accent1>
        <a:srgbClr val="713E39"/>
      </a:accent1>
      <a:accent2>
        <a:srgbClr val="BE7960"/>
      </a:accent2>
      <a:accent3>
        <a:srgbClr val="CDB7AE"/>
      </a:accent3>
      <a:accent4>
        <a:srgbClr val="D8C1A7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Chocola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Chocolate 1">
        <a:dk1>
          <a:srgbClr val="5C1F00"/>
        </a:dk1>
        <a:lt1>
          <a:srgbClr val="FDE2C4"/>
        </a:lt1>
        <a:dk2>
          <a:srgbClr val="9F6339"/>
        </a:dk2>
        <a:lt2>
          <a:srgbClr val="FDE2C4"/>
        </a:lt2>
        <a:accent1>
          <a:srgbClr val="713E39"/>
        </a:accent1>
        <a:accent2>
          <a:srgbClr val="BE7960"/>
        </a:accent2>
        <a:accent3>
          <a:srgbClr val="CDB7AE"/>
        </a:accent3>
        <a:accent4>
          <a:srgbClr val="D8C1A7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ocolate 2">
        <a:dk1>
          <a:srgbClr val="2D2015"/>
        </a:dk1>
        <a:lt1>
          <a:srgbClr val="FDE2C4"/>
        </a:lt1>
        <a:dk2>
          <a:srgbClr val="9F6339"/>
        </a:dk2>
        <a:lt2>
          <a:srgbClr val="FDE2C4"/>
        </a:lt2>
        <a:accent1>
          <a:srgbClr val="8C7B70"/>
        </a:accent1>
        <a:accent2>
          <a:srgbClr val="8F5F2F"/>
        </a:accent2>
        <a:accent3>
          <a:srgbClr val="CDB7AE"/>
        </a:accent3>
        <a:accent4>
          <a:srgbClr val="D8C1A7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"/>
      </a:majorFont>
      <a:minorFont>
        <a:latin typeface="Trebuchet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rumple 1">
    <a:dk1>
      <a:srgbClr val="808080"/>
    </a:dk1>
    <a:lt1>
      <a:srgbClr val="FFFF66"/>
    </a:lt1>
    <a:dk2>
      <a:srgbClr val="A11F1C"/>
    </a:dk2>
    <a:lt2>
      <a:srgbClr val="FFFF66"/>
    </a:lt2>
    <a:accent1>
      <a:srgbClr val="004080"/>
    </a:accent1>
    <a:accent2>
      <a:srgbClr val="408000"/>
    </a:accent2>
    <a:accent3>
      <a:srgbClr val="CDABAB"/>
    </a:accent3>
    <a:accent4>
      <a:srgbClr val="DADA56"/>
    </a:accent4>
    <a:accent5>
      <a:srgbClr val="AAAFC0"/>
    </a:accent5>
    <a:accent6>
      <a:srgbClr val="397300"/>
    </a:accent6>
    <a:hlink>
      <a:srgbClr val="DC6E00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xtured 1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3.xml><?xml version="1.0" encoding="utf-8"?>
<a:themeOverride xmlns:a="http://schemas.openxmlformats.org/drawingml/2006/main">
  <a:clrScheme name="Textured 1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1454</Words>
  <Application>Microsoft Macintosh PowerPoint</Application>
  <PresentationFormat>On-screen Show (4:3)</PresentationFormat>
  <Paragraphs>262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Blank Presentation</vt:lpstr>
      <vt:lpstr>Crumple</vt:lpstr>
      <vt:lpstr>Fossil</vt:lpstr>
      <vt:lpstr>Diagram</vt:lpstr>
      <vt:lpstr>Chocolate</vt:lpstr>
      <vt:lpstr>Borealis</vt:lpstr>
      <vt:lpstr>Azure</vt:lpstr>
      <vt:lpstr>Default Design</vt:lpstr>
      <vt:lpstr>1_Fossil</vt:lpstr>
      <vt:lpstr>untitled 1</vt:lpstr>
      <vt:lpstr>Textured</vt:lpstr>
      <vt:lpstr>1_Expedition</vt:lpstr>
      <vt:lpstr>1_Orbit</vt:lpstr>
      <vt:lpstr>Schmooze</vt:lpstr>
      <vt:lpstr>2_Default Design</vt:lpstr>
      <vt:lpstr>3_Expedition</vt:lpstr>
      <vt:lpstr>1_Textured</vt:lpstr>
      <vt:lpstr>Struktur Khotbah</vt:lpstr>
      <vt:lpstr>Bagaimana saya menilai Kol. 4:6 EO (Tugas. #4)</vt:lpstr>
      <vt:lpstr>Beberapa khotbah adalah misteri yang tidak terpecahkan</vt:lpstr>
      <vt:lpstr>Semua makhluk memerlukan rangka. Khotbah juga!</vt:lpstr>
      <vt:lpstr>Proses Persiapan Khotbah Ekspositori</vt:lpstr>
      <vt:lpstr>Bagaimana seharusnya anda membuat struktur khotbah anda?</vt:lpstr>
      <vt:lpstr>Selesaikanlah struktur anda segera!</vt:lpstr>
      <vt:lpstr>Jenis-jenis Struktur Khotbah</vt:lpstr>
      <vt:lpstr>Usahakan poin-poin anda tetap pendek dalam segi jumlah dan gaya!   2-4 PU Satu baris PU</vt:lpstr>
      <vt:lpstr>Memutuskan Struktur Khotbah</vt:lpstr>
      <vt:lpstr>Induktif Sederhana (Kisah Para Rasul 6:1-6)</vt:lpstr>
      <vt:lpstr>Induktif Berulang (Kisah Para Rasul 6:1-6)</vt:lpstr>
      <vt:lpstr>Deduktif Sederhana (Kisah Para Rasul 6:1-6)</vt:lpstr>
      <vt:lpstr>Memutuskan Struktur Khotbah</vt:lpstr>
      <vt:lpstr>Struktur apa yang digunakan dalam setiap khotbah di hal. 52-60? Tidak perlu baca satu per satu tapi baca sepintas untuk melihat dimana letak Ide Utama dan Aplikasi.  Tulis 138 struktur pada bagian atas halaman dan segera pindah ke kotbah berikutnya.</vt:lpstr>
      <vt:lpstr>Idea Eksegetis:  Alasan gereja harus memulihkan seorang Kristen berdosa dengan betul karena pemulihan ini dilakukan sebagai lanjutan dari kuasa Tuhan.   </vt:lpstr>
      <vt:lpstr>Menukar OE ke OH</vt:lpstr>
      <vt:lpstr>Bagaimana kita memulihkan pendosa Kristen dengan benar? </vt:lpstr>
      <vt:lpstr>The Point of Verses 15-17</vt:lpstr>
      <vt:lpstr>(Penyataan Peralihan)</vt:lpstr>
      <vt:lpstr>Kunci dari ayat 18-20</vt:lpstr>
      <vt:lpstr>Ide Utama:</vt:lpstr>
      <vt:lpstr>Apakah struktur masih terlihat menakutkan?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Transparency</dc:title>
  <dc:creator>Rick Griffith</dc:creator>
  <cp:lastModifiedBy>Rick Griffith</cp:lastModifiedBy>
  <cp:revision>150</cp:revision>
  <dcterms:created xsi:type="dcterms:W3CDTF">2005-09-05T15:47:58Z</dcterms:created>
  <dcterms:modified xsi:type="dcterms:W3CDTF">2017-03-10T10:57:15Z</dcterms:modified>
</cp:coreProperties>
</file>