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676" r:id="rId2"/>
    <p:sldMasterId id="2147483670" r:id="rId3"/>
    <p:sldMasterId id="2147483649" r:id="rId4"/>
    <p:sldMasterId id="2147483679" r:id="rId5"/>
    <p:sldMasterId id="2147484074" r:id="rId6"/>
    <p:sldMasterId id="2147484086" r:id="rId7"/>
    <p:sldMasterId id="2147484257" r:id="rId8"/>
    <p:sldMasterId id="2147484281" r:id="rId9"/>
    <p:sldMasterId id="2147484293" r:id="rId10"/>
  </p:sldMasterIdLst>
  <p:notesMasterIdLst>
    <p:notesMasterId r:id="rId33"/>
  </p:notesMasterIdLst>
  <p:sldIdLst>
    <p:sldId id="258" r:id="rId11"/>
    <p:sldId id="296" r:id="rId12"/>
    <p:sldId id="299" r:id="rId13"/>
    <p:sldId id="300" r:id="rId14"/>
    <p:sldId id="301" r:id="rId15"/>
    <p:sldId id="312" r:id="rId16"/>
    <p:sldId id="313" r:id="rId17"/>
    <p:sldId id="314" r:id="rId18"/>
    <p:sldId id="302" r:id="rId19"/>
    <p:sldId id="290" r:id="rId20"/>
    <p:sldId id="291" r:id="rId21"/>
    <p:sldId id="297" r:id="rId22"/>
    <p:sldId id="292" r:id="rId23"/>
    <p:sldId id="306" r:id="rId24"/>
    <p:sldId id="307" r:id="rId25"/>
    <p:sldId id="308" r:id="rId26"/>
    <p:sldId id="315" r:id="rId27"/>
    <p:sldId id="310" r:id="rId28"/>
    <p:sldId id="316" r:id="rId29"/>
    <p:sldId id="275" r:id="rId30"/>
    <p:sldId id="288" r:id="rId31"/>
    <p:sldId id="31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491187-BD61-384E-A472-1589CC54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4AE85D-742D-0D42-A7BD-03D8E510C9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53E36-830A-7747-BF5F-A3D6D21101D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7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A94C3-BC3F-CF4C-81D2-24413793084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4EA863-B0D8-A849-A8FC-E82988D5014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9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8CA728-411C-C646-BAC9-4BD577D2C61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72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1D4F2-088F-654E-A93D-C905C1467135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ms-MY" dirty="0" smtClean="0"/>
              <a:t>Menjawab soalan, "Apa yang perlu saya terangkan? " "Oh, ia akan menjadi 30 darjah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639221-BFB8-A34C-A50E-9CFB4507C484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4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10999-620B-F64F-BF10-2E47B7DC534A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8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639221-BFB8-A34C-A50E-9CFB4507C484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3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B38DE9-E019-F847-82B1-AE54E64D2A8A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87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2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D3915-CAB2-7742-B0FB-8A78BB31B8E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7D811D-37F2-D647-BA33-774F9304777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62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04F7E2-C7E8-224C-917D-2195DEAA509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1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4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100B60-DF5C-114C-A358-1168591BE6A9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594B6E-6192-0B4E-B24C-C8C215B0D642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4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95A086-4ED1-D94C-AEE4-7F3322EB3FB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8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982AC-E5FA-2547-988C-8990E26EA998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9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03AB1E-FA27-F046-953D-A5033BA674FD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4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4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BC94C-A119-8A43-9C3A-383E5F4A7997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060439-4DAB-B144-A3A0-6E523E2F74FF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F783-FC27-A040-9524-DD65C6DAD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7ED8-CC8A-E249-8743-EB924B6F9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5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81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03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97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1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71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484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73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608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A397-AAF0-DB4D-876B-01BB332E3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3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98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4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6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4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07FF-7105-5245-9EC9-39092BA0E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82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3153-9EDB-4C4D-A74D-41FC07AF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C20B-9D4F-EF49-BF4D-19D3A798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53B8-A312-FA4F-A7F4-F986DF64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1445-2049-3741-9DD0-932A3674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54A4-479F-234F-B066-02E52FB1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2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6CFA-5452-5042-80F7-5BFA8D32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D14-5875-E244-9E43-7F2F3C23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0B90-A733-E54F-B5E3-57D50C8B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62C6-8E2E-7745-9AAF-1B5C0C67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E5E7-F01D-8B44-9AC8-BDF37EB9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2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3E90E-4EFA-8141-B84F-4AFF8504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EECE-9D1B-EE4F-BB8B-9CB18789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0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A68C-F558-AB42-B14D-5393414B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D76E-95B1-B64B-98DA-C1C33520A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6662-8C4C-8C46-ADBC-74F7591F3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2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D801-79E8-204C-BA08-48540FB7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32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1059-A631-E646-ADFF-14333682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1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BB74-E9D0-6F42-8E74-987C93E7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E3C-565E-9047-AA1C-B9E2047E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1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A1F9-41D3-DF4C-87D7-654E0F30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4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DB82-C4E5-0A44-A238-EFE167AF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4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3F37-730B-3647-9AEC-C96AE65A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3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20EE-09EF-BC49-8993-631F2768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79D5-46D5-C840-8C98-2791B6C5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8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B371-2717-E941-B184-2BB782B8B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4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573B-F9E8-4747-B2B8-F39535F64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C94-3185-4F47-8429-461C63F0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9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7280-1808-3C45-8E58-EE7C1B2C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1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2270-3EEA-BA49-8B91-58AE9D3C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82F4-F553-D648-8517-3796F460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9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2BC0-F5D4-7040-9904-E394F859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FD54-2444-824F-9B20-700C8D32D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3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9C41-AE33-0842-8749-A17B89A5A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6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CE70-EEC3-E44A-8D96-3C4C1327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6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E184-6375-804F-B14C-7BE3BD02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8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D28E-293C-3C40-80BB-5BD510B5D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3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7FF2-3F48-FA47-BC2E-E7590750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3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A45B-B826-284C-8B58-D37A13C7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7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9D26-C2A8-0B42-9303-24BE139A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5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0196-AB8E-CE4E-9F7E-2559DC6F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9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F756-D639-E841-9631-68570513A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4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DD6E-8664-C04A-A8EE-36BEE265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1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AD89-8AF4-E842-9A08-84E354E43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6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6BB7-EB24-5043-8F14-10944ACAE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6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CAB4-0C9D-7547-973B-876C6006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7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A448-3484-1D41-9537-8B3DB0495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8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8684-5A9B-3944-9DB0-13607BD3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6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F5B6-7386-C146-883E-A8AFD95A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A50FEF-83C6-714F-B903-2256310B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623E11-1B4E-6A4B-80F5-0344DB2D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4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BD43F12-FF19-FC40-9EDA-5551A56D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D495-D9DC-C24D-B5BA-08D82D5F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6F2C0F-AF20-9C44-843A-62C8EA3B3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9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9B27BEA-E4D8-5844-B746-9FEE22893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4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C1FD29-567E-0A48-A2F2-C1F75CC2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3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934E5D5-E647-8440-9056-0BA0F95B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2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27721B-A912-2E46-954D-228F78D9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4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1266A93-9D24-9849-B091-FAB89858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2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6B16838-2AED-C840-BAA1-D93FE21B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27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331CEF7-175E-4D47-AC7E-71E5735A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0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573E-89EB-DF45-9F35-AC065F9DC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2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4F71-B3FE-E74A-933A-631E2A2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365A-D4F7-DB4A-AFA3-82C6B146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1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3FF8-A9C2-1244-A12A-DC2144E8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5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66E2-0454-E640-B948-BD90E40E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7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6CDE-512A-6F4A-B443-DE95F423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35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77AB-AEDE-4443-947A-C47679BE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8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CFBF-3F33-AA4D-B19E-9D8FFBF9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3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4BFB-3FB2-9E47-9CDF-A05F84A57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7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68DB-4BC0-1749-AF75-E65FAF1E4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98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39B2-A0A3-7E4F-A5CF-B49A1358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5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D933-51B5-0042-89DF-C301F05E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87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9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0941-8819-DC42-B7CC-770710A8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5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8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179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2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6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4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88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51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16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6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42C693-ED4D-E64B-8D06-BD00BDF0F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56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56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56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C72CA4F6-F4EB-844F-AEC9-2C93CC41A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4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0CA92F9-A31C-294B-8D96-4B16591F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91E07A-A2C1-9F4A-8573-555AA25E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0C350E-D113-9444-AD85-9E66F2D3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199BB70-9243-6E4B-96A1-14870CBB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B30F3E-0BA2-2E4B-9D2D-30539C8A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questions1243624004.jpg"/>
          <p:cNvPicPr>
            <a:picLocks noChangeAspect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82000" cy="43434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7200" b="1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Tiga Pertanyaan Pengembang</a:t>
            </a:r>
          </a:p>
        </p:txBody>
      </p:sp>
      <p:sp>
        <p:nvSpPr>
          <p:cNvPr id="113668" name="WordArt 5"/>
          <p:cNvSpPr>
            <a:spLocks noChangeArrowheads="1" noChangeShapeType="1" noTextEdit="1"/>
          </p:cNvSpPr>
          <p:nvPr/>
        </p:nvSpPr>
        <p:spPr bwMode="auto">
          <a:xfrm>
            <a:off x="7162800" y="381000"/>
            <a:ext cx="1676400" cy="1998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1-2-3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92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Diadaptasi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dari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Haddon Robinson, </a:t>
            </a:r>
            <a:r>
              <a:rPr lang="en-US" sz="3200" b="1" i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Biblical Preaching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77-96 (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edisi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pertama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)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dan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Don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Sunukjian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Dallas Seminary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31</a:t>
            </a:r>
            <a:endParaRPr lang="en-US">
              <a:latin typeface="Times New Roman" charset="0"/>
            </a:endParaRP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914400"/>
          </a:xfrm>
        </p:spPr>
        <p:txBody>
          <a:bodyPr/>
          <a:lstStyle/>
          <a:p>
            <a:pPr eaLnBrk="1" hangingPunct="1"/>
            <a:r>
              <a:rPr lang="en-US" sz="4400" b="1" i="1">
                <a:latin typeface="Helvetica" charset="0"/>
                <a:ea typeface="ＭＳ Ｐゴシック" charset="0"/>
              </a:rPr>
              <a:t>Langkah 3</a:t>
            </a:r>
            <a:endParaRPr lang="en-US" sz="4400" i="1">
              <a:latin typeface="Helvetica" charset="0"/>
              <a:ea typeface="ＭＳ Ｐゴシック" charset="0"/>
            </a:endParaRP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1371600" y="3352800"/>
            <a:ext cx="708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/>
              <a:t>Setelah merancang </a:t>
            </a:r>
            <a:r>
              <a:rPr lang="en-US" sz="3600" u="sng"/>
              <a:t>Poin-poin Utama</a:t>
            </a:r>
            <a:r>
              <a:rPr lang="en-US" sz="3600"/>
              <a:t> (PU) </a:t>
            </a:r>
            <a:r>
              <a:rPr lang="en-US" sz="3600" u="sng"/>
              <a:t>Kerangka Eksegetikal</a:t>
            </a:r>
            <a:r>
              <a:rPr lang="en-US" sz="3600"/>
              <a:t> (KE) Anda, </a:t>
            </a:r>
            <a:br>
              <a:rPr lang="en-US" sz="3600"/>
            </a:br>
            <a:r>
              <a:rPr lang="en-US" sz="3600"/>
              <a:t>gabungkan mereka menjadi suatu </a:t>
            </a:r>
            <a:r>
              <a:rPr lang="en-US" sz="3600" u="sng"/>
              <a:t>Dalil Utama Teks</a:t>
            </a:r>
            <a:r>
              <a:rPr lang="en-US" sz="3600"/>
              <a:t> (DUT)</a:t>
            </a:r>
            <a:br>
              <a:rPr lang="en-US" sz="3600"/>
            </a:br>
            <a:r>
              <a:rPr lang="en-US" sz="3600"/>
              <a:t>atau </a:t>
            </a:r>
            <a:r>
              <a:rPr lang="en-US" sz="3600" u="sng"/>
              <a:t>Ide Eksegetikal</a:t>
            </a:r>
            <a:r>
              <a:rPr lang="en-US" sz="3600"/>
              <a:t> (IE)</a:t>
            </a:r>
          </a:p>
        </p:txBody>
      </p:sp>
      <p:sp>
        <p:nvSpPr>
          <p:cNvPr id="128004" name="Rectangle 5"/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Helvetica" charset="0"/>
              </a:rPr>
              <a:t>Bentuklah Ide Eksegetikal </a:t>
            </a:r>
            <a:br>
              <a:rPr lang="en-US" sz="4400" b="1">
                <a:solidFill>
                  <a:schemeClr val="tx2"/>
                </a:solidFill>
                <a:latin typeface="Helvetica" charset="0"/>
              </a:rPr>
            </a:br>
            <a:r>
              <a:rPr lang="en-US" sz="4400" b="1">
                <a:solidFill>
                  <a:schemeClr val="tx2"/>
                </a:solidFill>
                <a:latin typeface="Helvetica" charset="0"/>
              </a:rPr>
              <a:t>(DUT)</a:t>
            </a:r>
            <a:endParaRPr lang="en-US" sz="440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4800"/>
            <a:ext cx="54864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Bagaimana Mendapatkan IE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873250" y="2667000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I. Respon</a:t>
            </a:r>
            <a:endParaRPr lang="en-US" u="sng">
              <a:latin typeface="Arial Black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12925" y="3124200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II. Sikap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III. Respon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7050" y="2120900"/>
            <a:ext cx="197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Arial Black" charset="0"/>
              </a:rPr>
              <a:t>IE: Respon</a:t>
            </a:r>
          </a:p>
        </p:txBody>
      </p:sp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32</a:t>
            </a:r>
            <a:endParaRPr lang="en-US">
              <a:latin typeface="Times New Roman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57800" y="2654300"/>
            <a:ext cx="216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I. Cara-cara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97475" y="3111500"/>
            <a:ext cx="2281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II. Cara-cara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60950" y="3568700"/>
            <a:ext cx="240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III. Cara-cara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97475" y="2108200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Arial Black" charset="0"/>
              </a:rPr>
              <a:t>IE: Cara-cara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752600" y="1524000"/>
            <a:ext cx="3165475" cy="4000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latin typeface="Arial Black" charset="0"/>
              </a:rPr>
              <a:t>Mazmur 23 (hal. 46)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4000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latin typeface="Arial Black" charset="0"/>
              </a:rPr>
              <a:t>Neh. 1-2 (hal. 116)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505200" y="5422900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I. Alasan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444875" y="5880100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II. Alasan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308350" y="63373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</a:rPr>
              <a:t>III. Alasan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444875" y="48768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Arial Black" charset="0"/>
              </a:rPr>
              <a:t>IE: Alasan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276600" y="42926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 Black" charset="0"/>
              </a:rPr>
              <a:t>Yoh. 13 (hal. 152)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Times" charset="0"/>
                <a:cs typeface="+mj-cs"/>
              </a:rPr>
              <a:t>Proses </a:t>
            </a:r>
            <a:r>
              <a:rPr lang="en-US" sz="2800" i="1">
                <a:latin typeface="Times" charset="0"/>
                <a:cs typeface="+mj-cs"/>
              </a:rPr>
              <a:t>Persiapan Khotbah Ekspositori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Berdasarkan buku Ramesh Richard,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Studi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itchFamily="-128" charset="-128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itchFamily="-128" charset="-128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itchFamily="-128" charset="-128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itchFamily="-128" charset="-128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065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1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36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325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462087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604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Teks putih menunjukkan 10 langkah diadaptasi dari Haddon Robinson, </a:t>
            </a:r>
            <a:r>
              <a:rPr lang="en-US" sz="12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Biblical Preaching (Khotbah Alkitabiah)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(catatan, 105)</a:t>
            </a:r>
          </a:p>
        </p:txBody>
      </p:sp>
      <p:sp>
        <p:nvSpPr>
          <p:cNvPr id="132135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 charset="0"/>
              </a:rPr>
              <a:t>27-28, 251</a:t>
            </a:r>
            <a:endParaRPr lang="en-US">
              <a:solidFill>
                <a:srgbClr val="00084D"/>
              </a:solidFill>
              <a:latin typeface="Book Antiqua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066800" y="2286000"/>
            <a:ext cx="2057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>
                <a:latin typeface="Tahoma" charset="0"/>
                <a:ea typeface="ＭＳ Ｐゴシック" charset="0"/>
              </a:rPr>
              <a:t>Suatu Proposisi/Dalil…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52600"/>
            <a:ext cx="6931496" cy="2438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b="1" dirty="0" err="1">
                <a:latin typeface="Tahoma" charset="0"/>
                <a:ea typeface="ＭＳ Ｐゴシック" charset="0"/>
              </a:rPr>
              <a:t>Hanya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ada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tiga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hal</a:t>
            </a:r>
            <a:r>
              <a:rPr lang="en-US" b="1" dirty="0">
                <a:latin typeface="Tahoma" charset="0"/>
                <a:ea typeface="ＭＳ Ｐゴシック" charset="0"/>
              </a:rPr>
              <a:t> yang </a:t>
            </a:r>
            <a:r>
              <a:rPr lang="en-US" b="1" dirty="0" err="1">
                <a:latin typeface="Tahoma" charset="0"/>
                <a:ea typeface="ＭＳ Ｐゴシック" charset="0"/>
              </a:rPr>
              <a:t>dapat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dilakukan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dengan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suatu</a:t>
            </a:r>
            <a:r>
              <a:rPr lang="en-US" b="1" dirty="0">
                <a:latin typeface="Tahoma" charset="0"/>
                <a:ea typeface="ＭＳ Ｐゴシック" charset="0"/>
              </a:rPr>
              <a:t> ide </a:t>
            </a:r>
            <a:r>
              <a:rPr lang="en-US" b="1" dirty="0" err="1">
                <a:latin typeface="Tahoma" charset="0"/>
                <a:ea typeface="ＭＳ Ｐゴシック" charset="0"/>
              </a:rPr>
              <a:t>atau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pernyataan</a:t>
            </a:r>
            <a:r>
              <a:rPr lang="en-US" b="1" dirty="0">
                <a:latin typeface="Tahoma" charset="0"/>
                <a:ea typeface="ＭＳ Ｐゴシック" charset="0"/>
              </a:rPr>
              <a:t>, </a:t>
            </a:r>
            <a:r>
              <a:rPr lang="en-US" b="1" dirty="0" err="1">
                <a:latin typeface="Tahoma" charset="0"/>
                <a:ea typeface="ＭＳ Ｐゴシック" charset="0"/>
              </a:rPr>
              <a:t>baik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itu</a:t>
            </a:r>
            <a:r>
              <a:rPr lang="en-US" b="1" dirty="0">
                <a:latin typeface="Tahoma" charset="0"/>
                <a:ea typeface="ＭＳ Ｐゴシック" charset="0"/>
              </a:rPr>
              <a:t> ide </a:t>
            </a:r>
            <a:r>
              <a:rPr lang="en-US" b="1" dirty="0" err="1">
                <a:latin typeface="Tahoma" charset="0"/>
                <a:ea typeface="ＭＳ Ｐゴシック" charset="0"/>
              </a:rPr>
              <a:t>utama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dari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khotbah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atau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satu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dari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poin-poin</a:t>
            </a:r>
            <a:r>
              <a:rPr lang="en-US" b="1" dirty="0">
                <a:latin typeface="Tahoma" charset="0"/>
                <a:ea typeface="ＭＳ Ｐゴシック" charset="0"/>
              </a:rPr>
              <a:t> di </a:t>
            </a:r>
            <a:r>
              <a:rPr lang="en-US" b="1" dirty="0" err="1">
                <a:latin typeface="Tahoma" charset="0"/>
                <a:ea typeface="ＭＳ Ｐゴシック" charset="0"/>
              </a:rPr>
              <a:t>dalam</a:t>
            </a:r>
            <a:r>
              <a:rPr lang="en-US" b="1" dirty="0">
                <a:latin typeface="Tahoma" charset="0"/>
                <a:ea typeface="ＭＳ Ｐゴシック" charset="0"/>
              </a:rPr>
              <a:t> </a:t>
            </a:r>
            <a:r>
              <a:rPr lang="en-US" b="1" dirty="0" err="1">
                <a:latin typeface="Tahoma" charset="0"/>
                <a:ea typeface="ＭＳ Ｐゴシック" charset="0"/>
              </a:rPr>
              <a:t>kerangka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975894" y="3861048"/>
            <a:ext cx="32066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600" b="1" dirty="0" err="1"/>
              <a:t>Jelaskan</a:t>
            </a:r>
            <a:endParaRPr lang="en-US" sz="3600" b="1" dirty="0"/>
          </a:p>
          <a:p>
            <a:pPr>
              <a:buFontTx/>
              <a:buChar char="•"/>
            </a:pPr>
            <a:r>
              <a:rPr lang="en-US" sz="3600" b="1" dirty="0" err="1"/>
              <a:t>Buktikan</a:t>
            </a:r>
            <a:endParaRPr lang="en-US" sz="3600" b="1" dirty="0"/>
          </a:p>
          <a:p>
            <a:pPr>
              <a:buFontTx/>
              <a:buChar char="•"/>
            </a:pPr>
            <a:r>
              <a:rPr lang="en-US" sz="3600" b="1" dirty="0" err="1"/>
              <a:t>Aplikasikan</a:t>
            </a:r>
            <a:endParaRPr lang="en-US" sz="3600" b="1" dirty="0"/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38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2996556"/>
            <a:ext cx="8675687" cy="8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/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Beberapa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petikan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menjelaskan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diri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mereka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sendiri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beri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penjelasan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tersebut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contohnya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Markus 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4).</a:t>
            </a:r>
            <a:endParaRPr lang="en-US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932632" y="2532589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2" y="3933726"/>
            <a:ext cx="8675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2"/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teks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menjelaskan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sendiri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mesti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925200" lvl="1" indent="-468000" eaLnBrk="1" hangingPunct="1">
              <a:spcBef>
                <a:spcPts val="0"/>
              </a:spcBef>
              <a:buClr>
                <a:srgbClr val="FFC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Mungkin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penulis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menganggap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orang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akan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memahaminya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contoh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“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dilahirkan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air"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dalam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Yohanes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3:5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).</a:t>
            </a:r>
          </a:p>
          <a:p>
            <a:pPr marL="925200" lvl="1" indent="-468000" eaLnBrk="1" hangingPunct="1">
              <a:spcBef>
                <a:spcPts val="0"/>
              </a:spcBef>
              <a:buClr>
                <a:srgbClr val="FFC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penonton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memerlukan</a:t>
            </a:r>
            <a:r>
              <a:rPr lang="en-US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penjelasan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jelaskannya</a:t>
            </a:r>
            <a:endParaRPr lang="en-US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6245622"/>
            <a:ext cx="8675687" cy="4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3"/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Pengenalan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/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Soalan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induktif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memerlukan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jawapan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1438"/>
            <a:ext cx="9144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eaLnBrk="1" hangingPunct="1">
              <a:spcBef>
                <a:spcPts val="0"/>
              </a:spcBef>
              <a:buClr>
                <a:srgbClr val="FFCC00"/>
              </a:buClr>
              <a:buSzPct val="65000"/>
              <a:defRPr/>
            </a:pPr>
            <a:r>
              <a:rPr lang="en-US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eaLnBrk="1" hangingPunct="1">
              <a:spcBef>
                <a:spcPts val="0"/>
              </a:spcBef>
              <a:buClr>
                <a:srgbClr val="FFCC00"/>
              </a:buClr>
              <a:buSzPct val="65000"/>
              <a:defRPr/>
            </a:pPr>
            <a:r>
              <a:rPr lang="ja-JP" alt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derajat</a:t>
            </a:r>
            <a:endParaRPr 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890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9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2636912"/>
            <a:ext cx="9067800" cy="1600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</a:pPr>
            <a: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 </a:t>
            </a:r>
            <a:r>
              <a:rPr lang="en-US" sz="27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Buktikan</a:t>
            </a:r>
            <a:endParaRPr lang="en-US" sz="27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3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altLang="ja-JP" sz="23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altLang="ja-JP" sz="23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</a:pPr>
            <a:r>
              <a:rPr lang="ja-JP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BBC (</a:t>
            </a:r>
            <a:r>
              <a:rPr lang="en-US" altLang="ja-JP" sz="23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Stesen</a:t>
            </a:r>
            <a:r>
              <a:rPr lang="en-US" altLang="ja-JP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en-US" altLang="ja-JP" sz="23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r>
              <a:rPr lang="en-US" altLang="ja-JP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3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altLang="ja-JP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ja-JP" sz="23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ja-JP" sz="23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Siberia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ja-JP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4509120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/>
              <a:defRPr/>
            </a:pPr>
            <a:r>
              <a:rPr lang="ms-MY" sz="2300" i="1" dirty="0" smtClean="0">
                <a:solidFill>
                  <a:srgbClr val="FFFFFF"/>
                </a:solidFill>
              </a:rPr>
              <a:t>Tidak perlu membuktikan </a:t>
            </a:r>
            <a:r>
              <a:rPr lang="ms-MY" sz="2300" i="1" dirty="0">
                <a:solidFill>
                  <a:srgbClr val="FFFFFF"/>
                </a:solidFill>
              </a:rPr>
              <a:t>apa yang penonton anda sudah </a:t>
            </a:r>
            <a:r>
              <a:rPr lang="ms-MY" sz="2300" i="1" dirty="0" smtClean="0">
                <a:solidFill>
                  <a:srgbClr val="FFFFFF"/>
                </a:solidFill>
              </a:rPr>
              <a:t>menerimanya,</a:t>
            </a:r>
            <a:endParaRPr lang="ms-MY" sz="2300" i="1" dirty="0">
              <a:solidFill>
                <a:srgbClr val="FFFFFF"/>
              </a:solidFill>
            </a:endParaRPr>
          </a:p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endParaRPr lang="en-US" sz="2300" i="1" dirty="0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0808" y="5157192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300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Buktikan</a:t>
            </a:r>
            <a:r>
              <a:rPr lang="en-US" sz="23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sz="2300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penonton</a:t>
            </a:r>
            <a:r>
              <a:rPr lang="en-US" sz="2300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alkitabiah</a:t>
            </a:r>
            <a:r>
              <a:rPr lang="en-US" sz="2300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dan</a:t>
            </a:r>
            <a:r>
              <a:rPr lang="en-US" sz="23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moden</a:t>
            </a:r>
            <a:r>
              <a:rPr lang="en-US" sz="2300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memerlukannya</a:t>
            </a:r>
            <a:r>
              <a:rPr lang="en-US" sz="23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endParaRPr lang="en-US" sz="23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0808" y="5589240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3"/>
              <a:defRPr/>
            </a:pPr>
            <a:r>
              <a:rPr lang="ms-MY" sz="23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Membuktikannya </a:t>
            </a:r>
            <a:r>
              <a:rPr lang="ms-MY" sz="23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walaupun penonton alkitabiah tidak memerlukannya tetapi penonton moden memerlukan bukti .</a:t>
            </a:r>
            <a:endParaRPr lang="en-US" sz="23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3"/>
              <a:defRPr/>
            </a:pPr>
            <a:endParaRPr lang="en-US" sz="2300" i="1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68760"/>
            <a:ext cx="9144000" cy="12618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en-US" sz="27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7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7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darjah</a:t>
            </a:r>
            <a:endParaRPr lang="en-US" sz="23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04640" y="2391271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sz="23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300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7214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uiExpand="1" build="p"/>
      <p:bldP spid="8" grpId="0" build="p"/>
      <p:bldP spid="9" grpId="0" build="p"/>
      <p:bldP spid="10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5245" y="704651"/>
            <a:ext cx="8245227" cy="85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D. 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Apabila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bukti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diperlukan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3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masalah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wujud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: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08633" y="1484784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1.	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melihat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kaitannya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84325" y="1917651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Berbuat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baik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‘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atuk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84325" y="2276872"/>
            <a:ext cx="7380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Kol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1 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Mengetahui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kehendak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ALLAH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memberikan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kesabaran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71600" y="3068960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2.	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mempercayai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kaitan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itu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84325" y="3501008"/>
            <a:ext cx="723614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Efe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6:1-3 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Panjang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umur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kerana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menghormati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ibu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bapa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47664" y="4221088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1 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Kor. 7:10 – </a:t>
            </a:r>
            <a:r>
              <a:rPr lang="pt-BR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Tiada perkahwinan semula selepas </a:t>
            </a:r>
            <a:r>
              <a:rPr lang="pt-BR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perceraian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5013176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3.	Ada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perkara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lain yang </a:t>
            </a:r>
            <a:r>
              <a:rPr lang="en-US" sz="2700" i="1" u="sng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700" i="1" u="sng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penting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kepadanya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84325" y="5373216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"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Penerimaan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adalah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penting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kesucian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84325" y="6093296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Menjaga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pekerjaan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saya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baik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kejujuran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0000"/>
              <a:buFont typeface="+mj-lt"/>
              <a:buAutoNum type="romanUcPeriod" startAt="2"/>
              <a:defRPr/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Buktikan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sambungan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07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0704" y="2924944"/>
            <a:ext cx="906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 </a:t>
            </a:r>
            <a:r>
              <a:rPr lang="en-US" sz="27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Buktikan</a:t>
            </a:r>
            <a:endParaRPr lang="en-US" sz="27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3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altLang="ja-JP" sz="23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altLang="ja-JP" sz="23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ja-JP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BBC (</a:t>
            </a:r>
            <a:r>
              <a:rPr lang="en-US" altLang="ja-JP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Stesen</a:t>
            </a:r>
            <a:r>
              <a:rPr lang="en-US" altLang="ja-JP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en-US" altLang="ja-JP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Inggeris</a:t>
            </a:r>
            <a:r>
              <a:rPr lang="en-US" altLang="ja-JP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300" dirty="0" err="1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altLang="ja-JP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ja-JP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ja-JP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Siberia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ja-JP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12" y="1390610"/>
            <a:ext cx="9144000" cy="1318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400"/>
              </a:spcBef>
              <a:buClr>
                <a:srgbClr val="00CCFF"/>
              </a:buClr>
              <a:buSzPct val="65000"/>
              <a:defRPr/>
            </a:pPr>
            <a:r>
              <a:rPr lang="en-US" sz="27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7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7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4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4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ja-JP" alt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sz="2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sz="2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darjah</a:t>
            </a:r>
            <a:endParaRPr lang="en-US" sz="23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04640" y="2607295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3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sz="23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300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088" y="4869160"/>
            <a:ext cx="891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FFFF00"/>
              </a:buClr>
              <a:buSzPct val="100000"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endParaRPr lang="en-US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en-US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hubungannya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nyata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ja-JP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Bawalah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jaket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tebal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ja-JP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Siberia!</a:t>
            </a:r>
            <a:r>
              <a:rPr lang="ja-JP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395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69900" cy="4000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2590" y="3079956"/>
            <a:ext cx="797331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Tetapi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pengetahuan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sahaja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menjadikan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orang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sombong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(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Kor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sz="2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43608" y="3717032"/>
            <a:ext cx="777925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en-MY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</a:t>
            </a:r>
            <a:r>
              <a:rPr lang="sv-SE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engetahuan dan kasih </a:t>
            </a:r>
            <a:r>
              <a:rPr lang="sv-SE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membina </a:t>
            </a:r>
            <a:r>
              <a:rPr lang="sv-SE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kehidupan orang. 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Kor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8:1b).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48841" y="76393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/>
              <a:defRPr/>
            </a:pPr>
            <a:r>
              <a:rPr lang="en-MY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Seorang</a:t>
            </a:r>
            <a:r>
              <a:rPr lang="en-MY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fi-FI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penulis </a:t>
            </a:r>
            <a:r>
              <a:rPr lang="fi-FI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alkitabiah </a:t>
            </a:r>
            <a:r>
              <a:rPr lang="fi-FI" sz="2500" b="1" i="1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mungkin akan menggunakan</a:t>
            </a:r>
            <a:r>
              <a:rPr lang="fi-FI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idea </a:t>
            </a:r>
            <a:r>
              <a:rPr lang="fi-FI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atau kenyataannya.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48841" y="1557611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menggunakannya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(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),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perlu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berbuat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demikian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8841" y="2348111"/>
            <a:ext cx="837946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 startAt="3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Matlamat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mendakwah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bukanlah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ilmu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tetapi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tingkah</a:t>
            </a:r>
            <a:r>
              <a:rPr lang="en-US" sz="2500" b="1" i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laku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43608" y="4796383"/>
            <a:ext cx="777925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Apakah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prinsip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sah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</a:t>
            </a:r>
            <a:r>
              <a:rPr lang="en-US" sz="2200" b="1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(Hermeneutics)</a:t>
            </a:r>
            <a:endParaRPr lang="en-US" sz="2200" b="1" i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48841" y="436592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D.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yang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betul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ada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dua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bahagian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496" y="5915799"/>
            <a:ext cx="4392488" cy="96958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"Hai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bapa-bapa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janganlah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menghasut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anak-anak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sehingga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mereka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marah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."</a:t>
            </a:r>
            <a:endParaRPr lang="en-US" sz="2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0" y="5888269"/>
            <a:ext cx="4537075" cy="99711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Ibu-ibu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bantulah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suami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agar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menghasutanak-anak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marah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."</a:t>
            </a:r>
            <a:endParaRPr lang="en-US" sz="2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3341569">
            <a:off x="2230462" y="5361944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3341569">
            <a:off x="6975088" y="5351619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7504" y="116632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0000"/>
              <a:buFont typeface="+mj-lt"/>
              <a:buAutoNum type="romanUcPeriod" startAt="3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Aplikasi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sambungan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b="1" kern="0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043608" y="5156423"/>
            <a:ext cx="813690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Apakah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konkrit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dan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lanjutan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(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khusus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sz="2200" b="1" i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691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  <p:bldP spid="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Dua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Bagian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dari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Aplikasi</a:t>
            </a:r>
            <a:endParaRPr lang="en-US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426450" y="952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0" y="5185201"/>
            <a:ext cx="1385888" cy="83099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solidFill>
                  <a:srgbClr val="000000"/>
                </a:solidFill>
              </a:rPr>
              <a:t>Situasi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pada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zaman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Alkitab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85722" y="5196140"/>
            <a:ext cx="19050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Situasi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abad</a:t>
            </a:r>
            <a:r>
              <a:rPr lang="en-US" sz="2000" b="1" dirty="0" smtClean="0">
                <a:solidFill>
                  <a:srgbClr val="000000"/>
                </a:solidFill>
              </a:rPr>
              <a:t> 21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581400" y="5175250"/>
            <a:ext cx="14478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Spesifik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Konkrit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385888" y="3820028"/>
            <a:ext cx="1981200" cy="1015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Contoh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Kehidupan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Nyata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486400" y="4168775"/>
            <a:ext cx="19050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Kehidupan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Nyata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Jemaat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352800" y="2286000"/>
            <a:ext cx="19050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Prinsip</a:t>
            </a: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</a:rPr>
              <a:t>Abstrak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617392" y="4013200"/>
            <a:ext cx="998991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Daging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&amp;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Darah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302192" y="4013200"/>
            <a:ext cx="998991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Daging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&amp;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Darah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685800" y="914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= </a:t>
            </a:r>
            <a:r>
              <a:rPr lang="en-US" sz="3200" b="1" kern="0" dirty="0" err="1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Prinsip</a:t>
            </a:r>
            <a:r>
              <a:rPr lang="en-US" sz="3200" b="1" kern="0" dirty="0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+ </a:t>
            </a:r>
            <a:r>
              <a:rPr lang="en-US" sz="3200" b="1" kern="0" dirty="0" err="1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Spesifik</a:t>
            </a:r>
            <a:endParaRPr lang="en-US" sz="3200" b="1" kern="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323975" y="4797152"/>
            <a:ext cx="1724025" cy="1323439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SG" sz="2000" b="1" i="1" dirty="0" err="1" smtClean="0">
                <a:solidFill>
                  <a:srgbClr val="FF0000"/>
                </a:solidFill>
              </a:rPr>
              <a:t>Jangan</a:t>
            </a:r>
            <a:r>
              <a:rPr lang="en-SG" sz="2000" b="1" i="1" dirty="0" smtClean="0">
                <a:solidFill>
                  <a:srgbClr val="FF0000"/>
                </a:solidFill>
              </a:rPr>
              <a:t> </a:t>
            </a:r>
            <a:r>
              <a:rPr lang="en-SG" sz="2000" b="1" i="1" dirty="0" err="1" smtClean="0">
                <a:solidFill>
                  <a:srgbClr val="FF0000"/>
                </a:solidFill>
              </a:rPr>
              <a:t>memotong</a:t>
            </a:r>
            <a:r>
              <a:rPr lang="en-SG" sz="2000" b="1" i="1" dirty="0" smtClean="0">
                <a:solidFill>
                  <a:srgbClr val="FF0000"/>
                </a:solidFill>
              </a:rPr>
              <a:t> </a:t>
            </a:r>
            <a:r>
              <a:rPr lang="en-SG" sz="2000" b="1" i="1" dirty="0" err="1" smtClean="0">
                <a:solidFill>
                  <a:srgbClr val="FF0000"/>
                </a:solidFill>
              </a:rPr>
              <a:t>ujung</a:t>
            </a:r>
            <a:r>
              <a:rPr lang="en-SG" sz="2000" b="1" i="1" dirty="0" smtClean="0">
                <a:solidFill>
                  <a:srgbClr val="FF0000"/>
                </a:solidFill>
              </a:rPr>
              <a:t> </a:t>
            </a:r>
            <a:r>
              <a:rPr lang="en-SG" sz="2000" b="1" i="1" dirty="0" err="1" smtClean="0">
                <a:solidFill>
                  <a:srgbClr val="FF0000"/>
                </a:solidFill>
              </a:rPr>
              <a:t>hasil</a:t>
            </a:r>
            <a:r>
              <a:rPr lang="en-SG" sz="2000" b="1" i="1" dirty="0" smtClean="0">
                <a:solidFill>
                  <a:srgbClr val="FF0000"/>
                </a:solidFill>
              </a:rPr>
              <a:t> </a:t>
            </a:r>
            <a:r>
              <a:rPr lang="en-SG" sz="2000" b="1" i="1" dirty="0" err="1" smtClean="0">
                <a:solidFill>
                  <a:srgbClr val="FF0000"/>
                </a:solidFill>
              </a:rPr>
              <a:t>panen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99861" y="4797152"/>
            <a:ext cx="2224087" cy="1323439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Bayar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pengemis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untuk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pekerjaan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rumah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3288" y="3025775"/>
            <a:ext cx="1724025" cy="1323439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Berikan</a:t>
            </a:r>
            <a:r>
              <a:rPr lang="en-US" sz="2000" b="1" i="1" dirty="0" smtClean="0">
                <a:solidFill>
                  <a:srgbClr val="FF0000"/>
                </a:solidFill>
              </a:rPr>
              <a:t> orang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miskin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pekerjaan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1488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Persiapan Khotbah Ekspositori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Berdasarkan buku Ramesh Richard,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931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1592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8511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89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3923928" y="3708400"/>
            <a:ext cx="127235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051300" y="5232400"/>
            <a:ext cx="11287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40506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6514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Eksegetikal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7292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Ide Eksegetikal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45286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214369" y="4114800"/>
            <a:ext cx="1503616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Homiletika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Kejelasan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08304" y="5281613"/>
            <a:ext cx="140423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Naskah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berkhotbah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Teks putih menunjukkan 10 langkah diadaptasi dari Haddon Robinson, </a:t>
            </a:r>
            <a:r>
              <a:rPr lang="en-US" sz="1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Biblical Preaching (Khotbah Alkitabiah)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(catatan, 105)</a:t>
            </a:r>
          </a:p>
        </p:txBody>
      </p:sp>
      <p:sp>
        <p:nvSpPr>
          <p:cNvPr id="11575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27-28, 251</a:t>
            </a:r>
            <a:endParaRPr lang="en-US">
              <a:solidFill>
                <a:srgbClr val="0008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8097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Pengembang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1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47617"/>
              </p:ext>
            </p:extLst>
          </p:nvPr>
        </p:nvGraphicFramePr>
        <p:xfrm>
          <a:off x="0" y="685800"/>
          <a:ext cx="9193213" cy="61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6" name="Document" r:id="rId4" imgW="6630030" imgH="4432451" progId="Word.Document.8">
                  <p:embed/>
                </p:oleObj>
              </mc:Choice>
              <mc:Fallback>
                <p:oleObj name="Document" r:id="rId4" imgW="6630030" imgH="4432451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93213" cy="613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09600"/>
          </a:xfrm>
          <a:solidFill>
            <a:srgbClr val="000000"/>
          </a:solidFill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rgbClr val="FFFFFF"/>
                </a:solidFill>
                <a:cs typeface="+mj-cs"/>
              </a:rPr>
              <a:t>Rangkuman</a:t>
            </a:r>
            <a:r>
              <a:rPr lang="en-US" sz="28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cs typeface="+mj-cs"/>
              </a:rPr>
              <a:t>Pertanyaan-pertanyaan</a:t>
            </a:r>
            <a:r>
              <a:rPr lang="en-US" sz="28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cs typeface="+mj-cs"/>
              </a:rPr>
              <a:t>Pengembang</a:t>
            </a:r>
            <a:endParaRPr lang="en-US" sz="2400" b="1" dirty="0" smtClean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48483" name="Text Box 13"/>
          <p:cNvSpPr txBox="1">
            <a:spLocks noChangeArrowheads="1"/>
          </p:cNvSpPr>
          <p:nvPr/>
        </p:nvSpPr>
        <p:spPr bwMode="auto">
          <a:xfrm>
            <a:off x="86677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Apakah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kamu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menemukan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garis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besar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eksegesis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menyulitkan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?</a:t>
            </a:r>
            <a:endParaRPr lang="en-US" b="1" dirty="0">
              <a:latin typeface="Arial" charset="0"/>
              <a:cs typeface="ＭＳ Ｐゴシック" charset="0"/>
            </a:endParaRPr>
          </a:p>
        </p:txBody>
      </p:sp>
      <p:sp>
        <p:nvSpPr>
          <p:cNvPr id="117762" name="Rectangle 2"/>
          <p:cNvSpPr txBox="1">
            <a:spLocks noChangeArrowheads="1"/>
          </p:cNvSpPr>
          <p:nvPr/>
        </p:nvSpPr>
        <p:spPr bwMode="auto">
          <a:xfrm>
            <a:off x="577850" y="3068638"/>
            <a:ext cx="7989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FFFFFF"/>
                </a:solidFill>
              </a:rPr>
              <a:t>“</a:t>
            </a:r>
            <a:r>
              <a:rPr lang="en-US" sz="4800" b="1" dirty="0" err="1" smtClean="0">
                <a:solidFill>
                  <a:srgbClr val="FFFFFF"/>
                </a:solidFill>
              </a:rPr>
              <a:t>Segala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sesuatu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dapat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kita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lakukan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dengan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mudah</a:t>
            </a:r>
            <a:r>
              <a:rPr lang="en-US" sz="4800" b="1" dirty="0" smtClean="0">
                <a:solidFill>
                  <a:srgbClr val="FFFFFF"/>
                </a:solidFill>
              </a:rPr>
              <a:t>, </a:t>
            </a:r>
            <a:r>
              <a:rPr lang="en-US" sz="4800" b="1" dirty="0" err="1" smtClean="0">
                <a:solidFill>
                  <a:srgbClr val="FFFFFF"/>
                </a:solidFill>
              </a:rPr>
              <a:t>namun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pada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suatu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waktu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kita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melakukannya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dengan</a:t>
            </a:r>
            <a:r>
              <a:rPr lang="en-US" sz="4800" b="1" dirty="0" smtClean="0">
                <a:solidFill>
                  <a:srgbClr val="FFFFFF"/>
                </a:solidFill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</a:rPr>
              <a:t>kesulitan</a:t>
            </a:r>
            <a:r>
              <a:rPr lang="en-US" sz="4800" b="1" dirty="0" smtClean="0">
                <a:solidFill>
                  <a:srgbClr val="FFFFFF"/>
                </a:solidFill>
              </a:rPr>
              <a:t>”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8243887" cy="1484313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Mari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kita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lalui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langkah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1-3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6:4</a:t>
            </a:r>
            <a:endParaRPr lang="en-US" b="1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Efesus 6:4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38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 dirty="0">
                <a:solidFill>
                  <a:srgbClr val="FFFFFF"/>
                </a:solidFill>
              </a:rPr>
              <a:t>Καὶ οἱ πατέρες,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>
                <a:solidFill>
                  <a:srgbClr val="FFFFFF"/>
                </a:solidFill>
              </a:rPr>
              <a:t>ἀλλὰ ἐκτρέφετε αὐτὰ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>
                <a:solidFill>
                  <a:srgbClr val="FFFFFF"/>
                </a:solidFill>
              </a:rPr>
              <a:t>ἐν παιδείᾳ καὶ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>
                <a:solidFill>
                  <a:srgbClr val="FFFFFF"/>
                </a:solidFill>
              </a:rPr>
              <a:t>νουθεσίᾳ κυρίου</a:t>
            </a:r>
            <a:r>
              <a:rPr lang="en-US" sz="2800" b="1" dirty="0">
                <a:solidFill>
                  <a:srgbClr val="FFFFFF"/>
                </a:solidFill>
              </a:rPr>
              <a:t>  (NA27 GNT 1993)</a:t>
            </a:r>
            <a:endParaRPr lang="en-US" sz="2800" b="1" dirty="0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67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FFFFFF"/>
                </a:solidFill>
              </a:rPr>
              <a:t>“Dan </a:t>
            </a:r>
            <a:r>
              <a:rPr lang="en-US" sz="2800" b="1" dirty="0" err="1">
                <a:solidFill>
                  <a:srgbClr val="FFFFFF"/>
                </a:solidFill>
              </a:rPr>
              <a:t>kamu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bapa-bapa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</a:p>
          <a:p>
            <a:r>
              <a:rPr lang="en-US" sz="2800" b="1" dirty="0" err="1">
                <a:solidFill>
                  <a:srgbClr val="FFFFFF"/>
                </a:solidFill>
              </a:rPr>
              <a:t>Janganlah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bangkitkan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amarah</a:t>
            </a:r>
            <a:r>
              <a:rPr lang="en-US" sz="2800" b="1" dirty="0">
                <a:solidFill>
                  <a:srgbClr val="FFFFFF"/>
                </a:solidFill>
              </a:rPr>
              <a:t> di </a:t>
            </a:r>
            <a:r>
              <a:rPr lang="en-US" sz="2800" b="1" dirty="0" err="1">
                <a:solidFill>
                  <a:srgbClr val="FFFFFF"/>
                </a:solidFill>
              </a:rPr>
              <a:t>dalam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hati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anak-anakmu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</a:p>
          <a:p>
            <a:r>
              <a:rPr lang="en-US" sz="2800" b="1" dirty="0" err="1">
                <a:solidFill>
                  <a:srgbClr val="FFFFFF"/>
                </a:solidFill>
              </a:rPr>
              <a:t>Tetapi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didiklah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mereka</a:t>
            </a:r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	di </a:t>
            </a:r>
            <a:r>
              <a:rPr lang="en-US" sz="2800" b="1" dirty="0" err="1">
                <a:solidFill>
                  <a:srgbClr val="FFFFFF"/>
                </a:solidFill>
              </a:rPr>
              <a:t>dalam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ajaran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dan</a:t>
            </a:r>
            <a:r>
              <a:rPr lang="en-US" sz="2800" b="1" dirty="0">
                <a:solidFill>
                  <a:srgbClr val="FFFFFF"/>
                </a:solidFill>
              </a:rPr>
              <a:t>	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b="1" dirty="0" err="1">
                <a:solidFill>
                  <a:srgbClr val="FFFFFF"/>
                </a:solidFill>
              </a:rPr>
              <a:t>nasihat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Tuhan</a:t>
            </a:r>
            <a:r>
              <a:rPr lang="en-US" sz="2800" b="1" dirty="0">
                <a:solidFill>
                  <a:srgbClr val="FFFFFF"/>
                </a:solidFill>
              </a:rPr>
              <a:t>" (TB).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852792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Mempelajari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1851992"/>
            <a:ext cx="89644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dicatat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Paulus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Kanak-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taat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(6:1-3).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fi-FI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beriman hendaklah </a:t>
            </a: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menyerah </a:t>
            </a:r>
            <a:r>
              <a:rPr lang="fi-FI" sz="23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(’submit’)</a:t>
            </a: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 saa </a:t>
            </a:r>
            <a:r>
              <a:rPr lang="fi-FI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 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5:21–6:9).</a:t>
            </a:r>
          </a:p>
          <a:p>
            <a:pPr marL="0" lvl="2">
              <a:spcBef>
                <a:spcPts val="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i-FI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 petikan ini dalam Alkitab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membesarkan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Bapa-bapa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lvl="2">
              <a:spcBef>
                <a:spcPts val="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23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petikan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Kanak-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lelaki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digemari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Yunani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 </a:t>
            </a:r>
            <a:r>
              <a:rPr lang="ms-MY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pertama.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859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27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324" y="1091968"/>
            <a:ext cx="9107488" cy="57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US" b="1" u="sng" dirty="0" err="1" smtClean="0">
                <a:solidFill>
                  <a:srgbClr val="FFFFFF"/>
                </a:solidFill>
              </a:rPr>
              <a:t>Soal</a:t>
            </a:r>
            <a:endParaRPr lang="en-US" b="1" u="sng" dirty="0" smtClean="0">
              <a:solidFill>
                <a:srgbClr val="FFFFFF"/>
              </a:solidFill>
            </a:endParaRPr>
          </a:p>
          <a:p>
            <a:pPr algn="ctr">
              <a:spcBef>
                <a:spcPts val="200"/>
              </a:spcBef>
            </a:pPr>
            <a:endParaRPr lang="en-US" b="1" u="sng" dirty="0">
              <a:solidFill>
                <a:srgbClr val="FFFFFF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>
                <a:solidFill>
                  <a:srgbClr val="FFFFFF"/>
                </a:solidFill>
              </a:rPr>
              <a:t>Kepada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siapakah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Paulus </a:t>
            </a:r>
            <a:r>
              <a:rPr lang="en-US" b="1" dirty="0" err="1">
                <a:solidFill>
                  <a:srgbClr val="FFFFFF"/>
                </a:solidFill>
              </a:rPr>
              <a:t>menulis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ini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Mengapa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ayat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ini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ditujukan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kepada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? </a:t>
            </a:r>
            <a:r>
              <a:rPr lang="en-US" b="1" dirty="0" err="1" smtClean="0">
                <a:solidFill>
                  <a:srgbClr val="FFFFFF"/>
                </a:solidFill>
              </a:rPr>
              <a:t>Tidakkah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ibu</a:t>
            </a:r>
            <a:r>
              <a:rPr lang="en-US" b="1" dirty="0">
                <a:solidFill>
                  <a:srgbClr val="FFFFFF"/>
                </a:solidFill>
              </a:rPr>
              <a:t> juga </a:t>
            </a:r>
            <a:r>
              <a:rPr lang="en-US" b="1" dirty="0" err="1">
                <a:solidFill>
                  <a:srgbClr val="FFFFFF"/>
                </a:solidFill>
              </a:rPr>
              <a:t>membesarkan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anak-anak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Bagaimana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kita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harus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membimbing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kanak-kanak</a:t>
            </a:r>
            <a:r>
              <a:rPr lang="en-US" b="1" dirty="0">
                <a:solidFill>
                  <a:srgbClr val="FFFFFF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yang </a:t>
            </a:r>
            <a:r>
              <a:rPr lang="en-US" b="1" dirty="0" err="1">
                <a:solidFill>
                  <a:srgbClr val="FFFFFF"/>
                </a:solidFill>
              </a:rPr>
              <a:t>ia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bermaksud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untuk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menyakiti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hati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kanak-kanak</a:t>
            </a:r>
            <a:r>
              <a:rPr lang="en-US" b="1" dirty="0">
                <a:solidFill>
                  <a:srgbClr val="FFFFFF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Apakah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jenis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latihan</a:t>
            </a:r>
            <a:r>
              <a:rPr lang="en-US" b="1" dirty="0">
                <a:solidFill>
                  <a:srgbClr val="FFFFFF"/>
                </a:solidFill>
              </a:rPr>
              <a:t> yang </a:t>
            </a:r>
            <a:r>
              <a:rPr lang="en-US" b="1" dirty="0" err="1">
                <a:solidFill>
                  <a:srgbClr val="FFFFFF"/>
                </a:solidFill>
              </a:rPr>
              <a:t>dimaksudkan</a:t>
            </a:r>
            <a:r>
              <a:rPr lang="en-US" b="1" dirty="0">
                <a:solidFill>
                  <a:srgbClr val="FFFFFF"/>
                </a:solidFill>
              </a:rPr>
              <a:t> di </a:t>
            </a:r>
            <a:r>
              <a:rPr lang="en-US" b="1" dirty="0" err="1">
                <a:solidFill>
                  <a:srgbClr val="FFFFFF"/>
                </a:solidFill>
              </a:rPr>
              <a:t>sini</a:t>
            </a:r>
            <a:r>
              <a:rPr lang="en-US" b="1" dirty="0">
                <a:solidFill>
                  <a:srgbClr val="FFFFFF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Bagaimanakah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latihan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berbeda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daripada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arahan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Apakah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yang </a:t>
            </a:r>
            <a:r>
              <a:rPr lang="en-US" b="1" dirty="0" err="1">
                <a:solidFill>
                  <a:srgbClr val="FFFFFF"/>
                </a:solidFill>
              </a:rPr>
              <a:t>dimaksudkan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dengan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“</a:t>
            </a:r>
            <a:r>
              <a:rPr lang="en-US" b="1" dirty="0" err="1" smtClean="0">
                <a:solidFill>
                  <a:srgbClr val="FFFFFF"/>
                </a:solidFill>
              </a:rPr>
              <a:t>nasihat</a:t>
            </a:r>
            <a:r>
              <a:rPr lang="en-US" b="1" dirty="0" smtClean="0">
                <a:solidFill>
                  <a:srgbClr val="FFFFFF"/>
                </a:solidFill>
              </a:rPr>
              <a:t> ALLAH”?</a:t>
            </a:r>
            <a:endParaRPr lang="en-US" b="1" dirty="0">
              <a:solidFill>
                <a:srgbClr val="FFFFFF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Berapa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lamakah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melakukan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ini</a:t>
            </a:r>
            <a:r>
              <a:rPr lang="en-US" b="1" dirty="0" smtClean="0">
                <a:solidFill>
                  <a:srgbClr val="FFFFFF"/>
                </a:solidFill>
              </a:rPr>
              <a:t>? </a:t>
            </a:r>
            <a:r>
              <a:rPr lang="en-US" b="1" dirty="0" err="1" smtClean="0">
                <a:solidFill>
                  <a:srgbClr val="FFFFFF"/>
                </a:solidFill>
              </a:rPr>
              <a:t>Adakah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perkataan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Yunani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untuk</a:t>
            </a:r>
            <a:r>
              <a:rPr lang="en-US" b="1" dirty="0" smtClean="0">
                <a:solidFill>
                  <a:srgbClr val="FFFFFF"/>
                </a:solidFill>
              </a:rPr>
              <a:t> “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” </a:t>
            </a:r>
            <a:r>
              <a:rPr lang="en-US" b="1" dirty="0">
                <a:solidFill>
                  <a:srgbClr val="FFFFFF"/>
                </a:solidFill>
              </a:rPr>
              <a:t>di </a:t>
            </a:r>
            <a:r>
              <a:rPr lang="en-US" b="1" dirty="0" err="1">
                <a:solidFill>
                  <a:srgbClr val="FFFFFF"/>
                </a:solidFill>
              </a:rPr>
              <a:t>sini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membantu</a:t>
            </a:r>
            <a:r>
              <a:rPr lang="en-US" b="1" dirty="0">
                <a:solidFill>
                  <a:srgbClr val="FFFFFF"/>
                </a:solidFill>
              </a:rPr>
              <a:t> kami </a:t>
            </a:r>
            <a:r>
              <a:rPr lang="en-US" b="1" dirty="0" err="1">
                <a:solidFill>
                  <a:srgbClr val="FFFFFF"/>
                </a:solidFill>
              </a:rPr>
              <a:t>memahami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berapa</a:t>
            </a:r>
            <a:r>
              <a:rPr lang="en-US" b="1" dirty="0">
                <a:solidFill>
                  <a:srgbClr val="FFFFFF"/>
                </a:solidFill>
              </a:rPr>
              <a:t> lama </a:t>
            </a:r>
            <a:r>
              <a:rPr lang="en-US" b="1" dirty="0" err="1">
                <a:solidFill>
                  <a:srgbClr val="FFFFFF"/>
                </a:solidFill>
              </a:rPr>
              <a:t>ketaatan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berlangsung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23907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852792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Mempelajari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6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2.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Struktur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Rangka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Eksegesis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25954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1936576"/>
            <a:ext cx="7452320" cy="45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32000" indent="-432000">
              <a:spcBef>
                <a:spcPts val="0"/>
              </a:spcBef>
              <a:buFont typeface="+mj-lt"/>
              <a:buAutoNum type="romanUcPeriod"/>
            </a:pPr>
            <a:r>
              <a:rPr lang="en-US" b="1" u="sng" dirty="0" err="1" smtClean="0">
                <a:solidFill>
                  <a:srgbClr val="FFFF00"/>
                </a:solidFill>
              </a:rPr>
              <a:t>Negatif</a:t>
            </a:r>
            <a:r>
              <a:rPr lang="en-US" b="1" dirty="0" smtClean="0">
                <a:solidFill>
                  <a:srgbClr val="FFFFFF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Cara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membesarkan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adalah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tidak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memprovokasi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mereka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(4a).</a:t>
            </a:r>
            <a:endParaRPr lang="en-US" b="1" dirty="0">
              <a:solidFill>
                <a:schemeClr val="bg1"/>
              </a:solidFill>
            </a:endParaRPr>
          </a:p>
          <a:p>
            <a:pPr marL="432000" indent="-432000">
              <a:spcBef>
                <a:spcPts val="0"/>
              </a:spcBef>
              <a:buFont typeface="+mj-lt"/>
              <a:buAutoNum type="romanUcPeriod"/>
            </a:pPr>
            <a:r>
              <a:rPr lang="en-US" b="1" u="sng" dirty="0" err="1" smtClean="0">
                <a:solidFill>
                  <a:srgbClr val="FFFF00"/>
                </a:solidFill>
              </a:rPr>
              <a:t>Positif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membesarkan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adalah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dengan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dirty="0" err="1">
                <a:solidFill>
                  <a:srgbClr val="CCCCFF"/>
                </a:solidFill>
              </a:rPr>
              <a:t>membimbing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dalam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Tuhan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cara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(4b-c).</a:t>
            </a:r>
            <a:endParaRPr lang="en-US" b="1" dirty="0">
              <a:solidFill>
                <a:srgbClr val="FFFFFF"/>
              </a:solidFill>
            </a:endParaRPr>
          </a:p>
          <a:p>
            <a:pPr marL="900000" lvl="1" indent="-432000">
              <a:spcBef>
                <a:spcPts val="0"/>
              </a:spcBef>
              <a:buFont typeface="+mj-lt"/>
              <a:buAutoNum type="alphaUcPeriod"/>
            </a:pP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harus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u="sng" dirty="0" err="1">
                <a:solidFill>
                  <a:srgbClr val="FFFFFF"/>
                </a:solidFill>
              </a:rPr>
              <a:t>melatih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(4b).</a:t>
            </a:r>
            <a:endParaRPr lang="en-US" b="1" dirty="0">
              <a:solidFill>
                <a:srgbClr val="FFFFFF"/>
              </a:solidFill>
            </a:endParaRPr>
          </a:p>
          <a:p>
            <a:pPr marL="900000" lvl="1" indent="-432000">
              <a:spcBef>
                <a:spcPts val="0"/>
              </a:spcBef>
              <a:buFont typeface="+mj-lt"/>
              <a:buAutoNum type="alphaUcPeriod"/>
            </a:pP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u="sng" dirty="0" err="1">
                <a:solidFill>
                  <a:srgbClr val="FFFFFF"/>
                </a:solidFill>
              </a:rPr>
              <a:t>mengarahkan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di </a:t>
            </a:r>
            <a:r>
              <a:rPr lang="en-US" b="1" dirty="0" err="1">
                <a:solidFill>
                  <a:srgbClr val="FFFFFF"/>
                </a:solidFill>
              </a:rPr>
              <a:t>jalan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Tuhan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(4c).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51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noFill/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DUT Efesus 6:4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8962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600200" y="2649538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  <a:defRPr/>
            </a:pPr>
            <a:r>
              <a:rPr lang="en-US" sz="2800" b="1" u="sng" dirty="0" err="1" smtClean="0">
                <a:solidFill>
                  <a:srgbClr val="FFFFFF"/>
                </a:solidFill>
              </a:rPr>
              <a:t>Negatif</a:t>
            </a:r>
            <a:r>
              <a:rPr lang="en-US" sz="2800" b="1" dirty="0" smtClean="0">
                <a:solidFill>
                  <a:srgbClr val="FFFFFF"/>
                </a:solidFill>
              </a:rPr>
              <a:t>: </a:t>
            </a:r>
            <a:r>
              <a:rPr lang="en-US" sz="2800" b="1" dirty="0" smtClean="0">
                <a:solidFill>
                  <a:srgbClr val="CECEEF"/>
                </a:solidFill>
              </a:rPr>
              <a:t>Cara </a:t>
            </a:r>
            <a:r>
              <a:rPr lang="en-US" sz="28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Efesus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membesarkan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anak-anak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tidak</a:t>
            </a:r>
            <a:r>
              <a:rPr lang="en-US" sz="2800" b="1" dirty="0" smtClean="0">
                <a:solidFill>
                  <a:srgbClr val="CCFFCC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membangkitkan</a:t>
            </a:r>
            <a:r>
              <a:rPr lang="en-US" sz="2800" b="1" dirty="0" smtClean="0">
                <a:solidFill>
                  <a:srgbClr val="CCFFCC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amarah</a:t>
            </a:r>
            <a:r>
              <a:rPr lang="en-US" sz="2800" b="1" dirty="0" smtClean="0">
                <a:solidFill>
                  <a:srgbClr val="CCFFCC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(4a</a:t>
            </a:r>
            <a:r>
              <a:rPr lang="en-US" sz="2800" b="1" dirty="0">
                <a:solidFill>
                  <a:srgbClr val="FFFFFF"/>
                </a:solidFill>
              </a:rPr>
              <a:t>).</a:t>
            </a:r>
          </a:p>
          <a:p>
            <a:pPr>
              <a:buFontTx/>
              <a:buAutoNum type="romanUcPeriod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>
              <a:buFontTx/>
              <a:buAutoNum type="romanUcPeriod" startAt="2"/>
              <a:defRPr/>
            </a:pPr>
            <a:r>
              <a:rPr lang="en-US" sz="2800" b="1" u="sng" dirty="0" err="1" smtClean="0">
                <a:solidFill>
                  <a:srgbClr val="FFFFFF"/>
                </a:solidFill>
              </a:rPr>
              <a:t>Positif</a:t>
            </a:r>
            <a:r>
              <a:rPr lang="en-US" sz="2800" b="1" dirty="0" smtClean="0">
                <a:solidFill>
                  <a:srgbClr val="FFFFFF"/>
                </a:solidFill>
              </a:rPr>
              <a:t>: </a:t>
            </a:r>
            <a:r>
              <a:rPr lang="en-US" sz="2800" b="1" dirty="0" smtClean="0">
                <a:solidFill>
                  <a:srgbClr val="CECEEF"/>
                </a:solidFill>
              </a:rPr>
              <a:t>Cara </a:t>
            </a:r>
            <a:r>
              <a:rPr lang="en-US" sz="28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Efesus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membesarkan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anak-anak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memandu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jalan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Tuhan</a:t>
            </a:r>
            <a:r>
              <a:rPr lang="en-US" sz="2800" b="1" dirty="0" smtClean="0">
                <a:solidFill>
                  <a:srgbClr val="FFFFFF"/>
                </a:solidFill>
              </a:rPr>
              <a:t> (</a:t>
            </a:r>
            <a:r>
              <a:rPr lang="en-US" sz="2800" b="1" dirty="0">
                <a:solidFill>
                  <a:srgbClr val="FFFFFF"/>
                </a:solidFill>
              </a:rPr>
              <a:t>4b-c).</a:t>
            </a:r>
          </a:p>
          <a:p>
            <a:pPr marL="0" indent="0"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solidFill>
                  <a:srgbClr val="FFFFFF"/>
                </a:solidFill>
              </a:rPr>
              <a:t>IE: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CECEEF"/>
                </a:solidFill>
              </a:rPr>
              <a:t>Cara </a:t>
            </a:r>
            <a:r>
              <a:rPr lang="en-US" sz="2800" b="1" dirty="0" err="1">
                <a:solidFill>
                  <a:srgbClr val="FFFFFF"/>
                </a:solidFill>
              </a:rPr>
              <a:t>bapa-bapa</a:t>
            </a:r>
            <a:r>
              <a:rPr lang="en-US" sz="2800" b="1" dirty="0">
                <a:solidFill>
                  <a:srgbClr val="FFFFFF"/>
                </a:solidFill>
              </a:rPr>
              <a:t> di </a:t>
            </a:r>
            <a:r>
              <a:rPr lang="en-US" sz="2800" b="1" dirty="0" err="1">
                <a:solidFill>
                  <a:srgbClr val="FFFFFF"/>
                </a:solidFill>
              </a:rPr>
              <a:t>Efesus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membesarkan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anak-anak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mereka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adalah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dengan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memandu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bukan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CCFFCC"/>
                </a:solidFill>
              </a:rPr>
              <a:t>membangkitkan</a:t>
            </a:r>
            <a:r>
              <a:rPr lang="en-US" sz="2800" b="1" dirty="0">
                <a:solidFill>
                  <a:srgbClr val="CCFFCC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amarah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mereka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3995936" y="3088518"/>
            <a:ext cx="258316" cy="171525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 flipV="1">
            <a:off x="2879094" y="1313570"/>
            <a:ext cx="1332866" cy="13637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635896" y="2204864"/>
            <a:ext cx="3456384" cy="144016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139952" y="2218618"/>
            <a:ext cx="453008" cy="35146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637</TotalTime>
  <Words>1246</Words>
  <Application>Microsoft Macintosh PowerPoint</Application>
  <PresentationFormat>On-screen Show (4:3)</PresentationFormat>
  <Paragraphs>246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Clipboard</vt:lpstr>
      <vt:lpstr>untitled 1</vt:lpstr>
      <vt:lpstr>Slide</vt:lpstr>
      <vt:lpstr>Default Design</vt:lpstr>
      <vt:lpstr>Circle Strokes</vt:lpstr>
      <vt:lpstr>1_Default Design</vt:lpstr>
      <vt:lpstr>6_Default Design</vt:lpstr>
      <vt:lpstr>1_Textured</vt:lpstr>
      <vt:lpstr>1_Blank Presentation</vt:lpstr>
      <vt:lpstr>25_Default Design</vt:lpstr>
      <vt:lpstr>Document</vt:lpstr>
      <vt:lpstr>Tiga Pertanyaan Pengembang</vt:lpstr>
      <vt:lpstr>Proses Persiapan Khotbah Ekspositori</vt:lpstr>
      <vt:lpstr>Apakah kamu menemukan garis besar eksegesis menyulitkan?</vt:lpstr>
      <vt:lpstr>Mari kita lalui langkah 1-3 dengan Efesus 6:4</vt:lpstr>
      <vt:lpstr>Efesus 6:4</vt:lpstr>
      <vt:lpstr>1.  Mempelajari Efesus 6:4</vt:lpstr>
      <vt:lpstr>1.  Mempelajari Efesus 6:4</vt:lpstr>
      <vt:lpstr>2.  Struktur (Rangka Eksegesis)</vt:lpstr>
      <vt:lpstr>3. DUT Efesus 6:4</vt:lpstr>
      <vt:lpstr>Langkah 3</vt:lpstr>
      <vt:lpstr>Bagaimana Mendapatkan IE</vt:lpstr>
      <vt:lpstr>Proses Persiapan Khotbah Ekspositori</vt:lpstr>
      <vt:lpstr>Suatu Proposisi/Dalil…</vt:lpstr>
      <vt:lpstr>“Hari ini udara akan menjadi dingin”</vt:lpstr>
      <vt:lpstr>“Hari ini udara akan menjadi dingin”</vt:lpstr>
      <vt:lpstr>Buktikan (sambungan…)</vt:lpstr>
      <vt:lpstr>“Hari ini udara akan menjadi dingin”</vt:lpstr>
      <vt:lpstr>PowerPoint Presentation</vt:lpstr>
      <vt:lpstr>Dua Bagian dari Aplikasi</vt:lpstr>
      <vt:lpstr>Rangkuman Pertanyaan-pertanyaan Pengembang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64</cp:revision>
  <dcterms:created xsi:type="dcterms:W3CDTF">2005-09-04T10:22:02Z</dcterms:created>
  <dcterms:modified xsi:type="dcterms:W3CDTF">2017-03-10T09:50:07Z</dcterms:modified>
</cp:coreProperties>
</file>