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06" r:id="rId2"/>
    <p:sldMasterId id="2147483705" r:id="rId3"/>
    <p:sldMasterId id="2147483703" r:id="rId4"/>
    <p:sldMasterId id="2147483649" r:id="rId5"/>
    <p:sldMasterId id="2147483718" r:id="rId6"/>
    <p:sldMasterId id="2147484342" r:id="rId7"/>
    <p:sldMasterId id="2147484354" r:id="rId8"/>
    <p:sldMasterId id="2147484366" r:id="rId9"/>
    <p:sldMasterId id="2147484378" r:id="rId10"/>
    <p:sldMasterId id="2147484620" r:id="rId11"/>
    <p:sldMasterId id="2147484632" r:id="rId12"/>
    <p:sldMasterId id="2147484644" r:id="rId13"/>
    <p:sldMasterId id="2147484656" r:id="rId14"/>
    <p:sldMasterId id="2147484668" r:id="rId15"/>
    <p:sldMasterId id="2147484680" r:id="rId16"/>
    <p:sldMasterId id="2147484694" r:id="rId17"/>
    <p:sldMasterId id="2147484706" r:id="rId18"/>
    <p:sldMasterId id="2147484720" r:id="rId19"/>
    <p:sldMasterId id="2147484732" r:id="rId20"/>
    <p:sldMasterId id="2147484744" r:id="rId21"/>
  </p:sldMasterIdLst>
  <p:notesMasterIdLst>
    <p:notesMasterId r:id="rId59"/>
  </p:notesMasterIdLst>
  <p:sldIdLst>
    <p:sldId id="308" r:id="rId22"/>
    <p:sldId id="335" r:id="rId23"/>
    <p:sldId id="395" r:id="rId24"/>
    <p:sldId id="396" r:id="rId25"/>
    <p:sldId id="336" r:id="rId26"/>
    <p:sldId id="272" r:id="rId27"/>
    <p:sldId id="337" r:id="rId28"/>
    <p:sldId id="26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311" r:id="rId38"/>
    <p:sldId id="323" r:id="rId39"/>
    <p:sldId id="400" r:id="rId40"/>
    <p:sldId id="322" r:id="rId41"/>
    <p:sldId id="378" r:id="rId42"/>
    <p:sldId id="399" r:id="rId43"/>
    <p:sldId id="397" r:id="rId44"/>
    <p:sldId id="414" r:id="rId45"/>
    <p:sldId id="389" r:id="rId46"/>
    <p:sldId id="329" r:id="rId47"/>
    <p:sldId id="398" r:id="rId48"/>
    <p:sldId id="390" r:id="rId49"/>
    <p:sldId id="331" r:id="rId50"/>
    <p:sldId id="330" r:id="rId51"/>
    <p:sldId id="391" r:id="rId52"/>
    <p:sldId id="383" r:id="rId53"/>
    <p:sldId id="415" r:id="rId54"/>
    <p:sldId id="416" r:id="rId55"/>
    <p:sldId id="417" r:id="rId56"/>
    <p:sldId id="317" r:id="rId57"/>
    <p:sldId id="413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9B"/>
    <a:srgbClr val="0A5C14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4" y="-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29.xml"/><Relationship Id="rId51" Type="http://schemas.openxmlformats.org/officeDocument/2006/relationships/slide" Target="slides/slide30.xml"/><Relationship Id="rId52" Type="http://schemas.openxmlformats.org/officeDocument/2006/relationships/slide" Target="slides/slide31.xml"/><Relationship Id="rId53" Type="http://schemas.openxmlformats.org/officeDocument/2006/relationships/slide" Target="slides/slide32.xml"/><Relationship Id="rId54" Type="http://schemas.openxmlformats.org/officeDocument/2006/relationships/slide" Target="slides/slide33.xml"/><Relationship Id="rId55" Type="http://schemas.openxmlformats.org/officeDocument/2006/relationships/slide" Target="slides/slide34.xml"/><Relationship Id="rId56" Type="http://schemas.openxmlformats.org/officeDocument/2006/relationships/slide" Target="slides/slide35.xml"/><Relationship Id="rId57" Type="http://schemas.openxmlformats.org/officeDocument/2006/relationships/slide" Target="slides/slide36.xml"/><Relationship Id="rId58" Type="http://schemas.openxmlformats.org/officeDocument/2006/relationships/slide" Target="slides/slide3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slide" Target="slides/slide26.xml"/><Relationship Id="rId48" Type="http://schemas.openxmlformats.org/officeDocument/2006/relationships/slide" Target="slides/slide27.xml"/><Relationship Id="rId4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7E6582-2800-9944-BA35-9C9E35890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4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8BFC9D-5024-1042-829C-85EF713C73C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5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F1A083-60AD-2C43-B3BD-C65CB131555C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8141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5F65E-FC7D-FE49-9D29-501115DECB5A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0310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869A63-5174-C940-A4C1-692113E89256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1018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8FF397-7E26-6F44-B305-5215CED4F63A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6412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C52BCF-30ED-3544-B1F2-EF59F80C6501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3927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8CE0A6-17A0-8B4F-B2F4-CFE1DA2E3700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246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DEA566-F598-7D45-9D0B-307CD7B5292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2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D645A7-22A7-BB44-A5FE-3ACDF5954F5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86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02C7D-A89E-E943-99B8-8D1E8A05E904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43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6D72DC-1289-304C-994D-380C17A1BB6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0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C15A6E-EFC2-5A4B-9C04-3C5A73CCF1F4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79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DE73DA-9EAC-C643-BF69-5B172F7783A9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37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3CBCC2-C127-A04F-9B2D-255F124C8200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93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9947D-009D-C842-889E-7A34FBA97ABA}" type="slidenum">
              <a:rPr lang="en-US" sz="1200">
                <a:solidFill>
                  <a:srgbClr val="000000"/>
                </a:solidFill>
              </a:rPr>
              <a:pPr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50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06E1D7-F2A8-3F4F-A26C-97139C780EB3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9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69B2B2-68CE-194D-89BE-FAB11F30FD9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04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4C4B6C-320E-E04D-89EB-1255D0A28175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78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274581-B343-CB48-9B27-680D3E9C24B9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30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E71E3D-57CA-6547-BF68-7972165786C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30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5CEF9A-5525-184F-8800-FD7D52F47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52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06FB1D-817B-DF40-8615-24AF84E2D0CC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09.31 EO only</a:t>
            </a:r>
          </a:p>
          <a:p>
            <a:pPr eaLnBrk="1" hangingPunct="1"/>
            <a:r>
              <a:rPr lang="en-US">
                <a:latin typeface="Times New Roman" charset="0"/>
              </a:rPr>
              <a:t>16.11</a:t>
            </a:r>
          </a:p>
        </p:txBody>
      </p:sp>
    </p:spTree>
    <p:extLst>
      <p:ext uri="{BB962C8B-B14F-4D97-AF65-F5344CB8AC3E}">
        <p14:creationId xmlns:p14="http://schemas.microsoft.com/office/powerpoint/2010/main" val="350980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A6FEB-D739-EC44-AF73-19B8489EEEDE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80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C7DE9C-FE9B-A443-A6B7-8187D8ECC33B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09.32</a:t>
            </a:r>
          </a:p>
          <a:p>
            <a:pPr eaLnBrk="1" hangingPunct="1"/>
            <a:r>
              <a:rPr lang="en-US">
                <a:latin typeface="Times New Roman" charset="0"/>
              </a:rPr>
              <a:t>16.12 focuses only on verses 15-17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97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80BC78-7903-174B-B132-F4B8359C81EE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09.33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HSB 20.33; 25.09</a:t>
            </a:r>
          </a:p>
        </p:txBody>
      </p:sp>
    </p:spTree>
    <p:extLst>
      <p:ext uri="{BB962C8B-B14F-4D97-AF65-F5344CB8AC3E}">
        <p14:creationId xmlns:p14="http://schemas.microsoft.com/office/powerpoint/2010/main" val="3320406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91A80-ACC7-054D-B32E-7E3E4D9E7BD4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09.34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HSB 20.34; 25.10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63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D3757E-68ED-F447-A497-8BC20F183FE0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09.35; 11.24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18.09; 20.31; 25.07</a:t>
            </a:r>
          </a:p>
        </p:txBody>
      </p:sp>
    </p:spTree>
    <p:extLst>
      <p:ext uri="{BB962C8B-B14F-4D97-AF65-F5344CB8AC3E}">
        <p14:creationId xmlns:p14="http://schemas.microsoft.com/office/powerpoint/2010/main" val="2359007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D03110-5AED-4644-B5B2-7FE3781C38C8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84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7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349904-2ED5-7C46-99F4-672C003A41D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9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6E4606-757A-864D-8FC6-8F84B9911AFF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8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1F269C-57FA-B541-998C-3873B772D57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9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3580B9-2EB3-3F41-A516-0C6C5E63155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0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11584DEB-4ED5-0042-A4A3-DD12D75C50E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09.09</a:t>
            </a:r>
          </a:p>
        </p:txBody>
      </p:sp>
    </p:spTree>
    <p:extLst>
      <p:ext uri="{BB962C8B-B14F-4D97-AF65-F5344CB8AC3E}">
        <p14:creationId xmlns:p14="http://schemas.microsoft.com/office/powerpoint/2010/main" val="47182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BFBF34-B00C-6F49-B32F-6B21C65AA763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3438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3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43DF1E-4EC7-5F44-8925-80C705B6B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588-3938-2B45-A2B1-8803320C4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82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FFC3-5F72-DC49-A58C-CB8A45BF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8398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B26C-CDAA-6847-9B01-2F4D1D7D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912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9754-98D7-E646-A434-9678364B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404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E07D-0357-2C4F-8B49-4E9D8F992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787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9011-042D-6042-BA39-D256F117D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436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F0C9-CE3B-8A43-9DE0-32B06D01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083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5F9A-443A-0E4D-BC4C-C3FD49B4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894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9CB-E06D-9A40-B00A-DDA4B9425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474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446C-280B-5647-A137-A4C422998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405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0233-FDEF-C44F-9B29-CF6FAB00C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707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9FC5D-6D44-904C-9ECA-3241505F6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74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8861-55EF-B24F-8305-5EA6DC64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966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3A2769-CBC7-DF4B-AC37-55F6A5EBD9B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916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31BB-2048-8C4C-B27D-FAFC3F3387E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655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7FC8-89AC-C344-A1AE-BE2FC69F4EA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743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7007-444C-7342-A620-4266EFEA1B4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120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A198-F956-5343-89B0-1422BA05A96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725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CF3B-A7A9-F241-BFFA-653C450ADBE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124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1D7-DD3D-BC44-A378-9A9AF131B3C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531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93C2-5CA1-4B43-8C59-1A1A5B8BA29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626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D52B-0DDB-F44A-A2F5-ACED833BF30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2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212D90-5E79-8543-933D-F10AE895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0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08DE-1011-3640-B79C-98E5D4C16DB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48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2496-9B25-D54F-9E11-4B1DE83CF4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87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3A2769-CBC7-DF4B-AC37-55F6A5EBD9B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249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31BB-2048-8C4C-B27D-FAFC3F3387E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864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7FC8-89AC-C344-A1AE-BE2FC69F4EA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614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7007-444C-7342-A620-4266EFEA1B4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369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A198-F956-5343-89B0-1422BA05A96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838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CF3B-A7A9-F241-BFFA-653C450ADBE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285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1D7-DD3D-BC44-A378-9A9AF131B3C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94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93C2-5CA1-4B43-8C59-1A1A5B8BA29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8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C359-A745-5741-93AB-F4B8C24ED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30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D52B-0DDB-F44A-A2F5-ACED833BF30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97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08DE-1011-3640-B79C-98E5D4C16DB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133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2496-9B25-D54F-9E11-4B1DE83CF4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133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718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690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61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03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048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505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4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E28B-320F-6840-B185-6CE027A92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16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114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712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876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739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913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71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22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316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968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0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87564-6FEC-F54D-B5FF-88D12EEF9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129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827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912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248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8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54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89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802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449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077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0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3469-7F7F-CA48-B095-5F10AAB92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56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06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930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019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890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36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013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391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632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07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4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4D1C-1744-9143-BEBC-BA058588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5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225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10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452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3933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645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30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1523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1ECA633-8CCE-D549-8D52-84A1B8BC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75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C66E6DA-C76E-4E42-9F19-CB48D9A1B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041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E462FFC-1FF7-8446-98D7-2AB4CF082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3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4407E-1848-E44C-A146-8AA923642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42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0ADFDF6-0A7E-D345-84C6-5E30C8FE1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970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52ED7D1-34C9-BC41-953C-0899ADC69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28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18A8A084-8BF3-3244-8E0A-0F9D393CB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65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54A5F6F-9173-6249-843C-1C2364E60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40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20A1C72-CAA4-B249-9E83-7CAFBA322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518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E83EF6F-0FA4-814C-B05C-D59CA985C4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107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961623C-526A-7042-8E3F-326619B30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70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EC1D640-7E8F-D24A-8C4E-BCCFD4967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01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7449C-3766-BF47-A8B3-38AB9135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842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CA3E-0C09-7342-AD0E-3A45B8FCA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5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966E4-345D-6449-A13E-9E1699FC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08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556D-FFCE-3044-964C-C2B6EE2D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93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6B44-7E73-EF41-9514-F07983CCD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537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14541-8305-6C45-A5CB-682C60576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655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4A04B-CA1B-6E43-B03D-9871AE776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29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5C1DA-B9D8-0D4F-BD7B-9BE38B4D9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81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0446-7A06-4B43-A4A8-307F109A7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32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837B5-623A-A74D-956F-7A1089D82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851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AAF95-7D82-2049-A2B3-ECFA34B75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47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3B35-43C9-F042-BB28-94AD362A5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12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6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402A-3CB8-B84C-ACBB-8A43246E7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6BD7-66E5-4140-8120-96F0ADF3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79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113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415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069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646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075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360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35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49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466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38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F092-8AC7-3247-A470-D3591D9CF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9730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7936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57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5504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76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53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460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653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838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745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D008-F0EF-6849-A2CC-D175B1393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126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98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2978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86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8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959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14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8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42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D02F-EB54-5E4D-A386-059AFE330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6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6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851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7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04F1C2-AA74-3F48-9596-1073B92AB3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148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1038D-B926-8448-88E4-4E08B6A8F9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5068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8DA8-AB09-794D-8FFA-8D4D497E49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606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4E85-CDE5-B842-99AA-AF7058EA8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3441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4455-1A63-C24A-8AF2-E9C1D6650C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6845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318F-3715-4943-99F1-65355F2B31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070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2195-72CD-E84A-9519-A7ECE84B2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6DD7-F945-BB47-8CC4-8FB5AF18A3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5298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CE6CA-088B-8E4F-9058-EDD3180C72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5221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864E-2951-834D-82C7-5D568EEC9C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3929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DDDB-B018-9940-BE87-133D32357A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9467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209F-E129-CE49-99A6-9CDAF18410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1841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582F-C9C7-0447-821D-B1B93354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2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092FD-2A0D-D54F-BE93-EB645746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3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ED2F-C0F9-484B-A1A8-A59ECB38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9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EB32-E053-BA41-B012-491A6381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87DE-53F0-5842-BF60-C42E5E10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A65D-7C99-7A4A-89C9-47892D97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6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DFB8-1FA3-ED4A-A9A1-D338DDBEC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6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F07F5-09FA-AE4F-9FBD-D06366A9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57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A94B-AEB7-BE4A-8BA2-E68817DF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057D-D89E-2544-B60A-65B5D0897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27D6-BF88-E241-ACD8-91DF3CF9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5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7722-479D-2E4E-9F63-526D63070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71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E4A6-51F8-004C-8DA2-E30F59C11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1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0CD6-A447-E54F-8C77-423C73F45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8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AB52-F5D8-3749-A706-A3B09B13A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7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741C-50EA-214D-992E-2AE482ECE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9C1BC-A104-A741-A1DA-00B0869C7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1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3D72-F64E-A74E-9053-52DD967A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6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851C-836D-1646-83F3-BDD3002ED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49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A530-0B2A-2040-B1F2-56C599AD6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0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A6FAA-59DD-E944-877F-256D2C9DD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63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BDC7-E28E-DF48-89C7-59FF39C91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3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9C63-CF2F-EB46-B43B-DADCAC8BC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1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762000"/>
            <a:ext cx="18097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2768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20D4-1D55-004E-95FF-AD458EA1A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7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30A2-0B9E-3B41-BDEC-6C12A3076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3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817B2-A63B-1244-892F-738377187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1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A2EA-68C4-4243-AA88-51573F18A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B0AB-1DF7-F448-8035-D86F9829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9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30ED-CA82-FD47-9B71-79E71BD7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6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2E58F-0CDA-244A-9513-5842B867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077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E7CE-C354-E44E-83D9-AD204DB0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9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9907-0FBC-C24C-A574-AC021DD8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03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345B-E4C2-BE48-873F-0B5CFC11D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2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B896-6F7E-FD4C-AAEF-1D3AC7969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34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35A0-34E1-954C-A87D-7428C6EA3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05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A837-7BB2-DB4B-9435-BB4995C2C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26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8129-CFB6-A146-9ADF-D841D4D22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26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7CD5-FD79-5C4B-BEFF-A7CECC8D5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3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8768-4982-8A44-A8D8-7173374E5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91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4BA4-B067-484D-B909-A7F3995F4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42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31BF-347A-0B4B-843E-D1C528DC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75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8D62E-9F29-5E42-9890-28A8DA05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9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2DAB0-CCE0-C344-BE17-5E348D95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42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AB20-F3C3-2D43-A515-9D9CDE34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2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CDB6-E463-3746-A5D7-E59F7C54F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3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646C-86EC-6649-AF46-7B14C9505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41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3D592-EBDC-394F-8D62-0D31A7B37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48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B909-5995-434B-9C08-7D3A08B7F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5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9D8F-9F3C-F846-9A1C-FE0B220B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428-2705-8047-A697-3C5E7726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B45A-3CBF-FA44-85D1-77CA3D7AE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69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0748-DCF9-0642-A079-7059E4375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12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2B819-B7A2-1643-9E02-A08752197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08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24AC1-0D70-9D4F-8ADC-F0832EB40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40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8AED-D7D8-4349-A179-E9D31E47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18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C66E-4D29-5C44-927D-C11A1EB4B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67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7E7E-57C5-7047-9C5D-3317A0082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596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0E6D-5354-3242-B887-1355CD652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22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292F-B8C6-4A4B-BE13-8E825483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3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D0D2-97A4-0344-999E-E6284CB27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5.jpeg"/><Relationship Id="rId14" Type="http://schemas.openxmlformats.org/officeDocument/2006/relationships/image" Target="../media/image6.jpeg"/><Relationship Id="rId15" Type="http://schemas.openxmlformats.org/officeDocument/2006/relationships/image" Target="../media/image7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9.emf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9.emf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21.xml"/><Relationship Id="rId2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2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6221213-359B-084C-8A59-D15E7E32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5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  <a:cs typeface="ＭＳ Ｐゴシック"/>
              </a:defRPr>
            </a:lvl1pPr>
          </a:lstStyle>
          <a:p>
            <a:pPr>
              <a:defRPr/>
            </a:pPr>
            <a:fld id="{CAC76AA3-15E7-F645-9018-54D34F6E2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9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5609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5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3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4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5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6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7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8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0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1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3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0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7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3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4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5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6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7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8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9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0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1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2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3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4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5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6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7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8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9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70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71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560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5631FB1-4118-E540-9A35-19FECE8475C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2560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5609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5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3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4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5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6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7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8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0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1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3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0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7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3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4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5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6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7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8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9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0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1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2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3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4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5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6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7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8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69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70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71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560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5631FB1-4118-E540-9A35-19FECE8475C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2560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25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5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6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C6A45E9-CBDC-E04A-83FD-499E647D8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cs typeface="MS PGothic" charset="0"/>
              </a:defRPr>
            </a:lvl1pPr>
          </a:lstStyle>
          <a:p>
            <a:pPr>
              <a:defRPr/>
            </a:pPr>
            <a:fld id="{F4EC5983-D7C4-4147-A3C9-7E0539AD8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CCAA8D-07B1-F946-B1E1-3BE103794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6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02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45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256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256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256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256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6633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5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6628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9899791-C177-9249-A4E4-2827570392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6632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617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Osak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  <a:cs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  <a:cs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  <a:cs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  <a:cs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43D8F0-C40B-2F48-AD59-691E7CCEE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6934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7DC213C9-8BE7-CF4B-9E25-099868FDE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MS P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MS P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MS P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4F3546-D794-E346-B870-AD97F6321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3BA1B4-EDF8-4B42-8CC0-3F6F7338A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AEE26C-DE63-034E-A6E2-E45C71A64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Word_97_-_2004_Document3.doc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Word_97_-_2004_Document4.doc"/><Relationship Id="rId5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Word_97_-_2004_Document5.doc"/><Relationship Id="rId5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Word_97_-_2004_Document6.doc"/><Relationship Id="rId5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9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Word_97_-_2004_Document7.doc"/><Relationship Id="rId5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Word_97_-_2004_Document8.doc"/><Relationship Id="rId5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16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en-US" sz="6600" b="1">
                <a:latin typeface="Helvetica" charset="0"/>
                <a:ea typeface="Osaka" charset="0"/>
              </a:rPr>
              <a:t>Membuat Kerangka Eksegetikal</a:t>
            </a:r>
            <a:endParaRPr kumimoji="0" lang="en-US">
              <a:latin typeface="Helvetica" charset="0"/>
              <a:ea typeface="Osaka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73463"/>
            <a:ext cx="7162800" cy="2514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en-US" sz="6600" b="1" dirty="0" err="1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Bagian</a:t>
            </a:r>
            <a:r>
              <a:rPr kumimoji="0" lang="en-US" sz="66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 2: </a:t>
            </a:r>
            <a:br>
              <a:rPr kumimoji="0" lang="en-US" sz="66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</a:br>
            <a:r>
              <a:rPr kumimoji="0" lang="en-US" sz="6600" b="1" dirty="0" err="1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Bentuk</a:t>
            </a:r>
            <a:r>
              <a:rPr kumimoji="0" lang="en-US" sz="66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 </a:t>
            </a:r>
            <a:r>
              <a:rPr kumimoji="0" lang="en-US" sz="54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Z</a:t>
            </a:r>
            <a:r>
              <a:rPr kumimoji="0" lang="en-US" sz="5400" b="1" baseline="-25000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1</a:t>
            </a:r>
            <a:r>
              <a:rPr kumimoji="0" lang="en-US" sz="54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+X+Z</a:t>
            </a:r>
            <a:r>
              <a:rPr kumimoji="0" lang="en-US" sz="5400" b="1" baseline="-25000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2</a:t>
            </a:r>
            <a:r>
              <a:rPr kumimoji="0" lang="en-US" sz="54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+Y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38271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+mj-lt"/>
              </a:rPr>
              <a:t>33</a:t>
            </a:r>
          </a:p>
        </p:txBody>
      </p:sp>
      <p:sp>
        <p:nvSpPr>
          <p:cNvPr id="525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Contoh 2 dari bentuk Z</a:t>
            </a:r>
            <a:r>
              <a:rPr lang="en-US" sz="2400" b="1">
                <a:solidFill>
                  <a:srgbClr val="FF0000"/>
                </a:solidFill>
              </a:rPr>
              <a:t>1</a:t>
            </a:r>
            <a:r>
              <a:rPr lang="en-US" sz="4000" b="1">
                <a:solidFill>
                  <a:srgbClr val="FF0000"/>
                </a:solidFill>
              </a:rPr>
              <a:t>+X+Z</a:t>
            </a:r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4000" b="1">
                <a:solidFill>
                  <a:srgbClr val="FF0000"/>
                </a:solidFill>
              </a:rPr>
              <a:t>+Y</a:t>
            </a:r>
            <a:endParaRPr lang="en-US" sz="7200" b="1"/>
          </a:p>
        </p:txBody>
      </p:sp>
      <p:graphicFrame>
        <p:nvGraphicFramePr>
          <p:cNvPr id="525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90635"/>
              </p:ext>
            </p:extLst>
          </p:nvPr>
        </p:nvGraphicFramePr>
        <p:xfrm>
          <a:off x="523875" y="1498600"/>
          <a:ext cx="8035925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8" name="Document" r:id="rId4" imgW="6311898" imgH="3426878" progId="Word.Document.8">
                  <p:embed/>
                </p:oleObj>
              </mc:Choice>
              <mc:Fallback>
                <p:oleObj name="Document" r:id="rId4" imgW="6311898" imgH="34268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498600"/>
                        <a:ext cx="8035925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5943600" y="2286000"/>
            <a:ext cx="2743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2667000" y="2286000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0" y="2332856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4724400" y="2286000"/>
            <a:ext cx="1295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5943600" y="3886200"/>
            <a:ext cx="2743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2667000" y="3886200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0" y="3886200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4724400" y="3886200"/>
            <a:ext cx="1295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280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 animBg="1"/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+mj-lt"/>
              </a:rPr>
              <a:t>33</a:t>
            </a:r>
          </a:p>
        </p:txBody>
      </p:sp>
      <p:sp>
        <p:nvSpPr>
          <p:cNvPr id="5273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Contoh 3 dari bentuk Z</a:t>
            </a:r>
            <a:r>
              <a:rPr lang="en-US" sz="2400" b="1">
                <a:solidFill>
                  <a:srgbClr val="FF0000"/>
                </a:solidFill>
              </a:rPr>
              <a:t>1</a:t>
            </a:r>
            <a:r>
              <a:rPr lang="en-US" sz="4000" b="1">
                <a:solidFill>
                  <a:srgbClr val="FF0000"/>
                </a:solidFill>
              </a:rPr>
              <a:t>+X+Z</a:t>
            </a:r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en-US" sz="4000" b="1">
                <a:solidFill>
                  <a:srgbClr val="FF0000"/>
                </a:solidFill>
              </a:rPr>
              <a:t>+Y</a:t>
            </a:r>
            <a:endParaRPr lang="en-US" sz="7200" b="1"/>
          </a:p>
        </p:txBody>
      </p:sp>
      <p:graphicFrame>
        <p:nvGraphicFramePr>
          <p:cNvPr id="527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62169"/>
              </p:ext>
            </p:extLst>
          </p:nvPr>
        </p:nvGraphicFramePr>
        <p:xfrm>
          <a:off x="523875" y="1603375"/>
          <a:ext cx="8124825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2" name="Document" r:id="rId4" imgW="6226607" imgH="2898862" progId="Word.Document.8">
                  <p:embed/>
                </p:oleObj>
              </mc:Choice>
              <mc:Fallback>
                <p:oleObj name="Document" r:id="rId4" imgW="6226607" imgH="28988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603375"/>
                        <a:ext cx="8124825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019800" y="2438400"/>
            <a:ext cx="25146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514600" y="2438400"/>
            <a:ext cx="2438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0" y="24384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4724400" y="24384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6019800" y="3962400"/>
            <a:ext cx="25146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2514600" y="3962400"/>
            <a:ext cx="2438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0" y="39624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724400" y="39624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127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5294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Memeriksa Bentuk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5294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82446"/>
              </p:ext>
            </p:extLst>
          </p:nvPr>
        </p:nvGraphicFramePr>
        <p:xfrm>
          <a:off x="446964" y="987747"/>
          <a:ext cx="7913687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6" name="Document" r:id="rId4" imgW="6455130" imgH="4113478" progId="Word.Document.8">
                  <p:embed/>
                </p:oleObj>
              </mc:Choice>
              <mc:Fallback>
                <p:oleObj name="Document" r:id="rId4" imgW="6455130" imgH="41134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64" y="987747"/>
                        <a:ext cx="7913687" cy="503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370764" y="2692562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4419600" y="2692562"/>
            <a:ext cx="1088504" cy="44840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533400" y="4282523"/>
            <a:ext cx="19812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419600" y="4221087"/>
            <a:ext cx="1016496" cy="43204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46964" y="2616362"/>
            <a:ext cx="19812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62000" y="4053923"/>
            <a:ext cx="1524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7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531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Memeriksa Bentuk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531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02300"/>
              </p:ext>
            </p:extLst>
          </p:nvPr>
        </p:nvGraphicFramePr>
        <p:xfrm>
          <a:off x="523875" y="1603375"/>
          <a:ext cx="8124825" cy="481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Document" r:id="rId4" imgW="6226607" imgH="3426878" progId="Word.Document.8">
                  <p:embed/>
                </p:oleObj>
              </mc:Choice>
              <mc:Fallback>
                <p:oleObj name="Document" r:id="rId4" imgW="6226607" imgH="34268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603375"/>
                        <a:ext cx="8124825" cy="481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25" name="Line 13"/>
          <p:cNvSpPr>
            <a:spLocks noChangeShapeType="1"/>
          </p:cNvSpPr>
          <p:nvPr/>
        </p:nvSpPr>
        <p:spPr bwMode="auto">
          <a:xfrm>
            <a:off x="228600" y="266700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>
            <a:off x="4800600" y="2667000"/>
            <a:ext cx="995536" cy="47396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228600" y="4725144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>
            <a:off x="4800600" y="4725144"/>
            <a:ext cx="995536" cy="43204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33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  <p:bldP spid="422926" grpId="0" animBg="1"/>
      <p:bldP spid="422927" grpId="0" animBg="1"/>
      <p:bldP spid="4229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5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34</a:t>
            </a:r>
          </a:p>
        </p:txBody>
      </p:sp>
      <p:sp>
        <p:nvSpPr>
          <p:cNvPr id="5335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Pertanyaan-pertanyaan Homiletika &amp; Kata-kata Penentu</a:t>
            </a:r>
            <a:endParaRPr lang="en-US" sz="20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5335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66395"/>
              </p:ext>
            </p:extLst>
          </p:nvPr>
        </p:nvGraphicFramePr>
        <p:xfrm>
          <a:off x="1528763" y="1214438"/>
          <a:ext cx="7375525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4" name="Document" r:id="rId4" imgW="5722574" imgH="1323307" progId="Word.Document.8">
                  <p:embed/>
                </p:oleObj>
              </mc:Choice>
              <mc:Fallback>
                <p:oleObj name="Document" r:id="rId4" imgW="5722574" imgH="13233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214438"/>
                        <a:ext cx="7375525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8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siapa</a:t>
            </a:r>
          </a:p>
        </p:txBody>
      </p:sp>
    </p:spTree>
    <p:extLst>
      <p:ext uri="{BB962C8B-B14F-4D97-AF65-F5344CB8AC3E}">
        <p14:creationId xmlns:p14="http://schemas.microsoft.com/office/powerpoint/2010/main" val="457349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34</a:t>
            </a:r>
          </a:p>
        </p:txBody>
      </p:sp>
      <p:graphicFrame>
        <p:nvGraphicFramePr>
          <p:cNvPr id="5355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7458"/>
              </p:ext>
            </p:extLst>
          </p:nvPr>
        </p:nvGraphicFramePr>
        <p:xfrm>
          <a:off x="1571625" y="842963"/>
          <a:ext cx="7386638" cy="592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8" name="Document" r:id="rId4" imgW="5836500" imgH="4615544" progId="Word.Document.8">
                  <p:embed/>
                </p:oleObj>
              </mc:Choice>
              <mc:Fallback>
                <p:oleObj name="Document" r:id="rId4" imgW="5836500" imgH="46155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842963"/>
                        <a:ext cx="7386638" cy="592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5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apa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8534400" cy="731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b="1" kern="0">
                <a:solidFill>
                  <a:srgbClr val="FF0000"/>
                </a:solidFill>
                <a:latin typeface="Arial"/>
                <a:ea typeface="MS PGothic" panose="020B0600070205080204" pitchFamily="34" charset="-128"/>
                <a:cs typeface="+mn-cs"/>
              </a:rPr>
              <a:t>Pertanyaan-pertanyaan Homiletika &amp; Kata-kata Penentu</a:t>
            </a:r>
            <a:endParaRPr lang="en-US" sz="2000" b="1" kern="0" dirty="0">
              <a:solidFill>
                <a:srgbClr val="FF0000"/>
              </a:solidFill>
              <a:latin typeface="Arial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68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</a:rPr>
              <a:t>34</a:t>
            </a:r>
          </a:p>
        </p:txBody>
      </p:sp>
      <p:graphicFrame>
        <p:nvGraphicFramePr>
          <p:cNvPr id="537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321942"/>
              </p:ext>
            </p:extLst>
          </p:nvPr>
        </p:nvGraphicFramePr>
        <p:xfrm>
          <a:off x="1528763" y="1214438"/>
          <a:ext cx="7345362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2" name="Document" r:id="rId4" imgW="5836500" imgH="1322743" progId="Word.Document.8">
                  <p:embed/>
                </p:oleObj>
              </mc:Choice>
              <mc:Fallback>
                <p:oleObj name="Document" r:id="rId4" imgW="5836500" imgH="13227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214438"/>
                        <a:ext cx="7345362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5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Di mana</a:t>
            </a:r>
          </a:p>
        </p:txBody>
      </p:sp>
      <p:sp>
        <p:nvSpPr>
          <p:cNvPr id="445446" name="WordArt 6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19812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Kapan</a:t>
            </a:r>
          </a:p>
        </p:txBody>
      </p:sp>
      <p:sp>
        <p:nvSpPr>
          <p:cNvPr id="445447" name="WordArt 7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0480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Mengapa</a:t>
            </a:r>
          </a:p>
        </p:txBody>
      </p:sp>
      <p:sp>
        <p:nvSpPr>
          <p:cNvPr id="445448" name="WordArt 8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9624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Bagaimana</a:t>
            </a:r>
          </a:p>
        </p:txBody>
      </p:sp>
      <p:sp>
        <p:nvSpPr>
          <p:cNvPr id="445449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-346075" y="3740150"/>
            <a:ext cx="5211763" cy="21145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Dalam keadaan apa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8534400" cy="731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b="1" kern="0">
                <a:solidFill>
                  <a:srgbClr val="FF0000"/>
                </a:solidFill>
                <a:latin typeface="Arial"/>
                <a:ea typeface="MS PGothic" panose="020B0600070205080204" pitchFamily="34" charset="-128"/>
                <a:cs typeface="+mn-cs"/>
              </a:rPr>
              <a:t>Pertanyaan-pertanyaan Homiletika &amp; Kata-kata Penentu</a:t>
            </a:r>
            <a:endParaRPr lang="en-US" sz="2000" b="1" kern="0" dirty="0">
              <a:solidFill>
                <a:srgbClr val="FF0000"/>
              </a:solidFill>
              <a:latin typeface="Arial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89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animBg="1"/>
      <p:bldP spid="445446" grpId="0" animBg="1"/>
      <p:bldP spid="445447" grpId="0" animBg="1"/>
      <p:bldP spid="445448" grpId="0" animBg="1"/>
      <p:bldP spid="4454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1774753"/>
            <a:ext cx="8534400" cy="51013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Carilah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kata </a:t>
            </a: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penghubung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kunci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teks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2700" b="1" dirty="0" err="1" smtClean="0">
                <a:solidFill>
                  <a:schemeClr val="bg1"/>
                </a:solidFill>
                <a:latin typeface="+mj-lt"/>
              </a:rPr>
              <a:t>cth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</a:rPr>
              <a:t>., 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”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tetapi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”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sehingga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”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karena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”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dll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.).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Cocokkan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mereka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Z</a:t>
            </a:r>
            <a:r>
              <a:rPr lang="en-US" sz="2800" b="1" baseline="-25000" dirty="0" smtClean="0">
                <a:solidFill>
                  <a:schemeClr val="bg1"/>
                </a:solidFill>
                <a:cs typeface="Arial" charset="0"/>
              </a:rPr>
              <a:t>1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dan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</a:rPr>
              <a:t> Z</a:t>
            </a:r>
            <a:r>
              <a:rPr lang="en-US" sz="2700" b="1" baseline="-25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700" b="1" dirty="0">
                <a:solidFill>
                  <a:schemeClr val="bg1"/>
                </a:solidFill>
                <a:latin typeface="+mj-lt"/>
              </a:rPr>
              <a:t>yang </a:t>
            </a:r>
            <a:r>
              <a:rPr lang="en-US" sz="2700" b="1" dirty="0" err="1">
                <a:solidFill>
                  <a:schemeClr val="bg1"/>
                </a:solidFill>
                <a:latin typeface="+mj-lt"/>
              </a:rPr>
              <a:t>sesuai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b="1" dirty="0" err="1" smtClean="0">
                <a:solidFill>
                  <a:schemeClr val="bg1"/>
                </a:solidFill>
                <a:latin typeface="+mj-lt"/>
              </a:rPr>
              <a:t>Pakaikan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</a:rPr>
              <a:t> IE yang </a:t>
            </a:r>
            <a:r>
              <a:rPr lang="en-US" sz="2700" b="1" dirty="0" err="1" smtClean="0">
                <a:solidFill>
                  <a:schemeClr val="bg1"/>
                </a:solidFill>
                <a:latin typeface="+mj-lt"/>
              </a:rPr>
              <a:t>mengartikan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+mj-lt"/>
              </a:rPr>
              <a:t>majas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7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Kenakanlah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seluruh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perlengkapan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senjata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Allah, </a:t>
            </a:r>
            <a:r>
              <a:rPr lang="en-US" altLang="ja-JP" sz="2700" b="1" dirty="0" err="1">
                <a:solidFill>
                  <a:srgbClr val="FFFF00"/>
                </a:solidFill>
                <a:latin typeface="+mj-lt"/>
              </a:rPr>
              <a:t>supaya</a:t>
            </a:r>
            <a:r>
              <a:rPr lang="en-US" altLang="ja-JP" sz="27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kamu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dapat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bertahan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melawan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tipu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muslihat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  <a:cs typeface="Times New Roman" charset="0"/>
              </a:rPr>
              <a:t>Iblis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.</a:t>
            </a: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”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700" b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en-US" altLang="ja-JP" sz="2700" b="1" dirty="0" err="1">
                <a:solidFill>
                  <a:srgbClr val="FFFF00"/>
                </a:solidFill>
                <a:latin typeface="+mj-lt"/>
              </a:rPr>
              <a:t>Tujuan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disiplin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rohani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konsisten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rgbClr val="FFFF00"/>
                </a:solidFill>
                <a:latin typeface="+mj-lt"/>
              </a:rPr>
              <a:t>adalah</a:t>
            </a:r>
            <a:r>
              <a:rPr lang="en-US" altLang="ja-JP" sz="2700" b="1" dirty="0">
                <a:solidFill>
                  <a:srgbClr val="FFFF00"/>
                </a:solidFill>
                <a:latin typeface="+mj-lt"/>
              </a:rPr>
              <a:t> agar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kita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dapat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mempertahankan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diri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kita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sendiri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melawan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serangan-serangan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sz="2700" b="1" dirty="0" err="1">
                <a:solidFill>
                  <a:schemeClr val="bg1"/>
                </a:solidFill>
                <a:latin typeface="+mj-lt"/>
              </a:rPr>
              <a:t>Iblis</a:t>
            </a:r>
            <a:r>
              <a:rPr lang="en-US" altLang="ja-JP" sz="2700" b="1" dirty="0">
                <a:solidFill>
                  <a:schemeClr val="bg1"/>
                </a:solidFill>
                <a:latin typeface="+mj-lt"/>
              </a:rPr>
              <a:t>.</a:t>
            </a:r>
            <a:endParaRPr lang="en-US" sz="2700" dirty="0">
              <a:latin typeface="+mj-lt"/>
            </a:endParaRPr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454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9248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Bagaimana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Anda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tahu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kata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penentu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mana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yang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digunakan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?</a:t>
            </a:r>
            <a:endParaRPr lang="en-US" sz="3200" dirty="0">
              <a:latin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2281" y="3933056"/>
            <a:ext cx="8351838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rael 007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1675"/>
          </a:xfrm>
          <a:solidFill>
            <a:srgbClr val="006600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Jenis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binatang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apakah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Anda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?</a:t>
            </a:r>
            <a:endParaRPr lang="en-US" sz="4000" b="1" u="sng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Psalm 23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TUHAN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adalah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gembalaku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takkan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kekurangan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2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Ia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membaringkan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di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padang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berumput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hijau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membimbing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air yang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tenang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3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Ia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menyegarkan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jiwaku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menuntun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di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jalan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benar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oleh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karena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nama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-Nya. 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4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Sekalipun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berjalan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dalam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lembah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kekelaman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tidak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takut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bahaya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sebab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Engkau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besertaku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gada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-Mu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tongkat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-Mu,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itulah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menghibur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5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Engkau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menyediakan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hidangan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bagiku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di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hadapan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lawanku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Engkau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mengurapi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kepalaku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dengan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minyak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pialaku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penuh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melimpah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6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Kebajikan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kemurahan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belaka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mengikuti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seumur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hidupku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diam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dalam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rumah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TUHAN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sepanjang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masa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endParaRPr lang="en-US" sz="2600" dirty="0">
              <a:solidFill>
                <a:schemeClr val="bg1"/>
              </a:solidFill>
              <a:latin typeface="Arial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8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5758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Verdana" charset="0"/>
                <a:ea typeface="MS Pゴシック" charset="0"/>
              </a:rPr>
              <a:t>Pengalaman Sodom (Kej. 19)</a:t>
            </a:r>
            <a:endParaRPr lang="en-US">
              <a:latin typeface="Verdana" charset="0"/>
              <a:ea typeface="MS Pゴシック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2362200"/>
            <a:ext cx="8458200" cy="762000"/>
          </a:xfrm>
        </p:spPr>
        <p:txBody>
          <a:bodyPr/>
          <a:lstStyle/>
          <a:p>
            <a:pPr marL="711200" indent="-711200" algn="l" eaLnBrk="1" hangingPunct="1">
              <a:buFontTx/>
              <a:buAutoNum type="romanUcPeriod" startAt="2"/>
            </a:pPr>
            <a:r>
              <a:rPr lang="en-US" sz="2000" b="1">
                <a:latin typeface="Verdana" charset="0"/>
                <a:ea typeface="MS Pゴシック" charset="0"/>
              </a:rPr>
              <a:t>Ketika Lot pergi ke Sodom, dia pergi untuk kepentingan dan kesenangan dirinya sendiri, bukan untuk bersaksi bagi Tuhan.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19100" y="1295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AutoNum type="romanUcPeriod"/>
            </a:pPr>
            <a:r>
              <a:rPr kumimoji="1" lang="en-US" sz="2000" b="1">
                <a:latin typeface="Verdana" charset="0"/>
                <a:ea typeface="MS Pゴシック" charset="0"/>
                <a:cs typeface="MS Pゴシック" charset="0"/>
              </a:rPr>
              <a:t>Seringkali kita harus belajar dengan cara yang sulit sebelum kita menyadari bahwa Tuhan mengetahui yang terbaik walau bagaimanapun juga.</a:t>
            </a: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419100" y="3352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>
                <a:latin typeface="Verdana" charset="0"/>
                <a:ea typeface="MS Pゴシック" charset="0"/>
                <a:cs typeface="MS Pゴシック" charset="0"/>
              </a:rPr>
              <a:t>(Abram, melambangkan Kristus, berdoa untuk Lot, yang melambangkan gereja pada hari-hari terakhir.)</a:t>
            </a: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419100" y="41910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>
                <a:latin typeface="Verdana" charset="0"/>
                <a:ea typeface="MS Pゴシック" charset="0"/>
                <a:cs typeface="MS Pゴシック" charset="0"/>
              </a:rPr>
              <a:t>III.	Dosa Sodom yang menyebabkan kehancurannya adalah dosa homoseksualitas.</a:t>
            </a:r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419100" y="50292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>
                <a:latin typeface="Verdana" charset="0"/>
                <a:ea typeface="MS Pゴシック" charset="0"/>
                <a:cs typeface="MS Pゴシック" charset="0"/>
              </a:rPr>
              <a:t>IV.	2 Petrus 2:7-8 mengatakan bahwa Lot adalah seorang yang benar, yang menunjukkan posisinya dalam Kristus, bukan tindakannya.</a:t>
            </a: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419100" y="6096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>
                <a:latin typeface="Verdana" charset="0"/>
                <a:ea typeface="MS Pゴシック" charset="0"/>
                <a:cs typeface="MS Pゴシック" charset="0"/>
              </a:rPr>
              <a:t>Kesimpulan: Seberapa banyakkah </a:t>
            </a:r>
            <a:r>
              <a:rPr kumimoji="1" lang="ja-JP" altLang="en-US" sz="2000" b="1">
                <a:latin typeface="Verdana" charset="0"/>
                <a:ea typeface="MS Pゴシック" charset="0"/>
                <a:cs typeface="MS Pゴシック" charset="0"/>
              </a:rPr>
              <a:t>“</a:t>
            </a:r>
            <a:r>
              <a:rPr kumimoji="1" lang="en-US" altLang="ja-JP" sz="2000" b="1">
                <a:latin typeface="Verdana" charset="0"/>
                <a:ea typeface="MS Pゴシック" charset="0"/>
                <a:cs typeface="MS Pゴシック" charset="0"/>
              </a:rPr>
              <a:t>dirimu yang lama</a:t>
            </a:r>
            <a:r>
              <a:rPr kumimoji="1" lang="ja-JP" altLang="en-US" sz="2000" b="1">
                <a:latin typeface="Verdana" charset="0"/>
                <a:ea typeface="MS Pゴシック" charset="0"/>
                <a:cs typeface="MS Pゴシック" charset="0"/>
              </a:rPr>
              <a:t>”</a:t>
            </a:r>
            <a:r>
              <a:rPr kumimoji="1" lang="en-US" altLang="ja-JP" sz="2000" b="1">
                <a:latin typeface="Verdana" charset="0"/>
                <a:ea typeface="MS Pゴシック" charset="0"/>
                <a:cs typeface="MS Pゴシック" charset="0"/>
              </a:rPr>
              <a:t> 			masih ada di dalam dirimu sekarang?</a:t>
            </a:r>
            <a:endParaRPr kumimoji="1" lang="en-US" sz="2000" b="1">
              <a:latin typeface="Verdana" charset="0"/>
              <a:ea typeface="MS Pゴシック" charset="0"/>
              <a:cs typeface="MS Pゴシック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-451533">
            <a:off x="3962400" y="381000"/>
            <a:ext cx="3505200" cy="533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b="1">
                <a:solidFill>
                  <a:schemeClr val="bg1"/>
                </a:solidFill>
                <a:latin typeface="Verdana" charset="0"/>
                <a:ea typeface="MS Pゴシック" charset="0"/>
                <a:cs typeface="MS Pゴシック" charset="0"/>
              </a:rPr>
              <a:t>Kritik Anda?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utoUpdateAnimBg="0"/>
      <p:bldP spid="526340" grpId="0" build="p" autoUpdateAnimBg="0"/>
      <p:bldP spid="526341" grpId="0" build="p" autoUpdateAnimBg="0"/>
      <p:bldP spid="526342" grpId="0" build="p" autoUpdateAnimBg="0"/>
      <p:bldP spid="526343" grpId="0" build="p" autoUpdateAnimBg="0"/>
      <p:bldP spid="526344" grpId="0" build="p" autoUpdateAnimBg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0050" y="990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kern="0" dirty="0" err="1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cs typeface="Arial" charset="0"/>
              </a:rPr>
              <a:t>Kamu</a:t>
            </a:r>
            <a:r>
              <a:rPr lang="en-US" b="1" kern="0" dirty="0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kern="0" dirty="0" err="1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cs typeface="Arial" charset="0"/>
              </a:rPr>
              <a:t>adalah</a:t>
            </a:r>
            <a:r>
              <a:rPr lang="en-US" b="1" kern="0" dirty="0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kern="0" dirty="0" err="1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cs typeface="Arial" charset="0"/>
              </a:rPr>
              <a:t>domba</a:t>
            </a:r>
            <a:endParaRPr lang="en-US" b="1" kern="0" dirty="0">
              <a:effectLst>
                <a:glow rad="127000">
                  <a:schemeClr val="tx1">
                    <a:alpha val="97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Content Placeholder 3" descr="Pine Tree by Green Rive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019300"/>
            <a:ext cx="5364088" cy="2819400"/>
          </a:xfrm>
        </p:spPr>
        <p:txBody>
          <a:bodyPr/>
          <a:lstStyle/>
          <a:p>
            <a:pPr>
              <a:defRPr/>
            </a:pPr>
            <a:r>
              <a:rPr lang="en-US" sz="5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Ia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menuntunku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ke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 air yang </a:t>
            </a:r>
            <a:r>
              <a:rPr lang="en-US" sz="5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tenang</a:t>
            </a:r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nell Roundhand Black" charset="0"/>
              <a:ea typeface="ＭＳ Ｐゴシック" charset="0"/>
              <a:cs typeface="Snell Roundhand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Psalm 23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179388" y="1096963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600" b="1" baseline="30000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TUHAN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adalah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gembalaku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takkan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kekurangan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r>
              <a:rPr lang="en-US" sz="2600" b="1" baseline="30000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2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Ia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membaringkan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di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padang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berumput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hijau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Ia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membimbing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ke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air yang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tenang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;  </a:t>
            </a:r>
            <a:r>
              <a:rPr lang="en-US" sz="2600" b="1" baseline="30000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3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Ia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menyegarkan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jiwaku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Ia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menuntun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di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jalan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benar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oleh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karena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nama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-Nya.  </a:t>
            </a:r>
            <a:r>
              <a:rPr lang="en-US" sz="2600" b="1" baseline="30000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4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Sekalipun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berjalan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dalam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lembah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kekelaman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tidak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takut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bahaya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sebab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Engkau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besertaku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gada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-Mu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tongkat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-Mu,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itulah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menghibur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. 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5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Engkau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menyediakan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hidangan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bagiku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di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hadapan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lawanku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Engkau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mengurapi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kepalaku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dengan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minyak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pialaku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penuh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melimpah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6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Kebajikan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kemurahan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belaka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mengikuti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seumur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hidupku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diam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dalam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rumah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TUHAN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sepanjang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masa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endParaRPr lang="en-US" sz="2600" dirty="0">
              <a:solidFill>
                <a:schemeClr val="bg1"/>
              </a:solidFill>
              <a:latin typeface="Arial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02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4884738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3.	(3b) TUHAN</a:t>
            </a:r>
            <a:r>
              <a:rPr lang="en-US" b="1" i="1" dirty="0">
                <a:solidFill>
                  <a:srgbClr val="BBE0E3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BBE0E3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menyediakan</a:t>
            </a:r>
            <a:r>
              <a:rPr lang="en-US" b="1" i="1" dirty="0" smtClean="0">
                <a:solidFill>
                  <a:srgbClr val="BBE0E3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tuntunan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di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dalam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kesucian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untuk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menjaga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namaNya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2678" y="2094681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A.	(1-3) Cara TUHAN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memuaskan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Daud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adalah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dengan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BBE0E3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menyediakan</a:t>
            </a:r>
            <a:r>
              <a:rPr lang="en-US" b="1" i="1" dirty="0" smtClean="0">
                <a:solidFill>
                  <a:srgbClr val="BBE0E3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segala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kebutuhannya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endParaRPr lang="en-US" dirty="0" smtClean="0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2903538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1.	(1-2) TUHAN </a:t>
            </a:r>
            <a:r>
              <a:rPr lang="en-US" b="1" i="1" dirty="0" err="1" smtClean="0">
                <a:solidFill>
                  <a:srgbClr val="BBE0E3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menyediakan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makanan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jasmani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berkualitas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istirahat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air yang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memuaskan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Daud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4038163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2.	(3a) TUHAN </a:t>
            </a:r>
            <a:r>
              <a:rPr lang="en-US" b="1" i="1" dirty="0" err="1" smtClean="0">
                <a:solidFill>
                  <a:srgbClr val="BBE0E3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meyediakan</a:t>
            </a:r>
            <a:r>
              <a:rPr lang="en-US" b="1" i="1" dirty="0" smtClean="0">
                <a:solidFill>
                  <a:srgbClr val="BBE0E3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penyegaran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rohani</a:t>
            </a:r>
            <a:r>
              <a:rPr lang="en-US" b="1" i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yang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memulihkan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jiwa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Daud</a:t>
            </a:r>
            <a:r>
              <a:rPr lang="en-US" altLang="ja-JP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endParaRPr lang="en-US" b="1" dirty="0" smtClean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Psalm 23 Exegetical Outline</a:t>
            </a: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4695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46</a:t>
            </a:r>
            <a:endParaRPr lang="en-US" smtClean="0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2514600" y="5638800"/>
            <a:ext cx="5105400" cy="228600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>
            <a:off x="2209800" y="1524000"/>
            <a:ext cx="609600" cy="441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 flipH="1">
            <a:off x="2438400" y="1524000"/>
            <a:ext cx="381000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>
            <a:off x="4267200" y="3276600"/>
            <a:ext cx="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 flipH="1">
            <a:off x="4191000" y="4343400"/>
            <a:ext cx="762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2286000" y="1524000"/>
            <a:ext cx="5638800" cy="3810000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0" y="1066800"/>
            <a:ext cx="9220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lvl="2">
              <a:defRPr/>
            </a:pPr>
            <a:r>
              <a:rPr lang="en-US" sz="2200" b="1" dirty="0">
                <a:solidFill>
                  <a:schemeClr val="bg1"/>
                </a:solidFill>
              </a:rPr>
              <a:t>I. (1-4) </a:t>
            </a:r>
            <a:r>
              <a:rPr lang="en-US" sz="2200" b="1" dirty="0" err="1">
                <a:solidFill>
                  <a:srgbClr val="FFFF00"/>
                </a:solidFill>
              </a:rPr>
              <a:t>Respon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Daud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akan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accent1"/>
                </a:solidFill>
              </a:rPr>
              <a:t>penyediaan</a:t>
            </a:r>
            <a:r>
              <a:rPr lang="en-US" sz="2200" b="1" i="1" dirty="0">
                <a:solidFill>
                  <a:schemeClr val="accent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&amp; </a:t>
            </a:r>
            <a:r>
              <a:rPr lang="en-US" sz="2200" b="1" i="1" dirty="0" err="1">
                <a:solidFill>
                  <a:srgbClr val="FFF69B"/>
                </a:solidFill>
              </a:rPr>
              <a:t>perlindungan</a:t>
            </a:r>
            <a:r>
              <a:rPr lang="en-US" sz="2200" b="1" i="1" dirty="0">
                <a:solidFill>
                  <a:srgbClr val="FFF69B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Tuhan</a:t>
            </a:r>
            <a:r>
              <a:rPr lang="en-US" sz="2200" b="1" dirty="0">
                <a:solidFill>
                  <a:schemeClr val="bg1"/>
                </a:solidFill>
              </a:rPr>
              <a:t> [</a:t>
            </a:r>
            <a:r>
              <a:rPr lang="en-US" sz="2200" b="1" dirty="0" err="1">
                <a:solidFill>
                  <a:schemeClr val="bg1"/>
                </a:solidFill>
              </a:rPr>
              <a:t>seperti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gembala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kepada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dombanya</a:t>
            </a:r>
            <a:r>
              <a:rPr lang="en-US" sz="2200" b="1" dirty="0">
                <a:solidFill>
                  <a:schemeClr val="bg1"/>
                </a:solidFill>
              </a:rPr>
              <a:t>] </a:t>
            </a:r>
            <a:r>
              <a:rPr lang="en-US" sz="2200" b="1" dirty="0" err="1">
                <a:solidFill>
                  <a:schemeClr val="bg1"/>
                </a:solidFill>
              </a:rPr>
              <a:t>menenagkan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bukan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menakutkan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5799138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B.	(4)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Respon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Daud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kepada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TUHAN </a:t>
            </a:r>
            <a:r>
              <a:rPr lang="en-US" b="1" i="1" dirty="0" err="1" smtClean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menjaga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dia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dari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situasi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berbahaya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karena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tidak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takut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endParaRPr lang="en-US" dirty="0" smtClean="0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057400" y="2743200"/>
            <a:ext cx="21336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25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6" grpId="0"/>
      <p:bldP spid="11879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quet_of_Ahasuerus_Aert_de_Gelder_c16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/>
        </p:spPr>
        <p:txBody>
          <a:bodyPr/>
          <a:lstStyle/>
          <a:p>
            <a:pPr algn="l" eaLnBrk="1" hangingPunct="1"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Ia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menyediakan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hidangan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bagiku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, di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hadapan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lawanku</a:t>
            </a:r>
            <a:r>
              <a:rPr lang="ja-JP" altLang="en-US" sz="3600" b="1" dirty="0">
                <a:solidFill>
                  <a:schemeClr val="bg1"/>
                </a:solidFill>
                <a:latin typeface="Arial" charset="0"/>
              </a:rPr>
              <a:t>” </a:t>
            </a:r>
            <a:r>
              <a:rPr lang="en-SG" altLang="ja-JP" sz="3600" b="1" dirty="0">
                <a:solidFill>
                  <a:schemeClr val="bg1"/>
                </a:solidFill>
                <a:latin typeface="Arial" charset="0"/>
              </a:rPr>
              <a:t>(a. 5)</a:t>
            </a:r>
            <a:endParaRPr lang="en-US" b="1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962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52020" y="3698519"/>
            <a:ext cx="1239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FFFFFF"/>
                </a:solidFill>
              </a:rPr>
              <a:t>atau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627688"/>
            <a:ext cx="3505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Domba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627688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Pesta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Kemenangan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64921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9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qu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8" y="2362200"/>
            <a:ext cx="4087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36614" y="3733800"/>
            <a:ext cx="1239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FFFFFF"/>
                </a:solidFill>
              </a:rPr>
              <a:t>atau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600" y="5410200"/>
            <a:ext cx="350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MY" altLang="ja-JP" sz="3200" b="1" dirty="0" smtClean="0">
                <a:solidFill>
                  <a:srgbClr val="FFFFFF"/>
                </a:solidFill>
              </a:rPr>
              <a:t>“</a:t>
            </a:r>
            <a:r>
              <a:rPr lang="en-MY" altLang="ja-JP" sz="3200" b="1" dirty="0" err="1" smtClean="0">
                <a:solidFill>
                  <a:srgbClr val="FFFFFF"/>
                </a:solidFill>
              </a:rPr>
              <a:t>Jamuan</a:t>
            </a:r>
            <a:r>
              <a:rPr lang="en-MY" altLang="ja-JP" sz="3200" b="1" dirty="0" smtClean="0">
                <a:solidFill>
                  <a:srgbClr val="FFFFFF"/>
                </a:solidFill>
              </a:rPr>
              <a:t>”</a:t>
            </a:r>
          </a:p>
          <a:p>
            <a:pPr algn="ctr"/>
            <a:r>
              <a:rPr lang="en-MY" altLang="ja-JP" sz="3200" b="1" dirty="0" err="1" smtClean="0">
                <a:solidFill>
                  <a:srgbClr val="FFFFFF"/>
                </a:solidFill>
              </a:rPr>
              <a:t>rumput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7700" y="5410200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Jamuan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literal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Landscape 080"/>
          <p:cNvPicPr>
            <a:picLocks noChangeAspect="1" noChangeArrowheads="1"/>
          </p:cNvPicPr>
          <p:nvPr/>
        </p:nvPicPr>
        <p:blipFill>
          <a:blip r:embed="rId4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l" eaLnBrk="1" hangingPunct="1">
              <a:defRPr/>
            </a:pPr>
            <a:r>
              <a:rPr lang="en-MY" altLang="ja-JP" sz="33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3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altLang="en-US" sz="3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altLang="en-US" sz="3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jamuan</a:t>
            </a:r>
            <a:r>
              <a:rPr lang="en-US" altLang="en-US" sz="3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untukku</a:t>
            </a:r>
            <a:r>
              <a:rPr lang="en-US" altLang="en-US" sz="3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US" altLang="en-US" sz="3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hadapan</a:t>
            </a:r>
            <a:r>
              <a:rPr lang="en-US" altLang="en-US" sz="3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3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musuhku</a:t>
            </a:r>
            <a:r>
              <a:rPr lang="en-US" altLang="en-US" sz="33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(a. 5)</a:t>
            </a:r>
            <a:endParaRPr lang="en-US" sz="33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93578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9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Landscape 080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1143000"/>
          </a:xfrm>
          <a:solidFill>
            <a:schemeClr val="tx2"/>
          </a:solidFill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ea typeface="+mj-ea"/>
                <a:cs typeface="+mj-cs"/>
              </a:rPr>
              <a:t>Kerangka</a:t>
            </a: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+mj-ea"/>
                <a:cs typeface="+mj-cs"/>
              </a:rPr>
              <a:t>Eksegetikal</a:t>
            </a: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+mj-ea"/>
                <a:cs typeface="+mj-cs"/>
              </a:rPr>
              <a:t>Mazmur</a:t>
            </a: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 23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-547688" y="1600200"/>
            <a:ext cx="94630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lvl="2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II. (5) </a:t>
            </a:r>
            <a:r>
              <a:rPr lang="en-US" b="1" dirty="0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Cara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menunjukkan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kebaikannya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kepada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adalah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meninggikan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seperti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menghormati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seorang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pemenang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berpesta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hadapan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musuh-musuhnya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latin typeface="+mj-lt"/>
              <a:ea typeface="ＭＳ Ｐゴシック" pitchFamily="-128" charset="-128"/>
              <a:cs typeface="+mn-cs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A.	(5a) ALLAH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melindungi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meninggikan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seperti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seorang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pemenang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berpesta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hadapan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musuh-musuhnya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direndahkan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latin typeface="+mj-lt"/>
              <a:ea typeface="ＭＳ Ｐゴシック" pitchFamily="-128" charset="-128"/>
              <a:cs typeface="+mn-cs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B.	(5b) ALLAH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menghormati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latin typeface="+mj-lt"/>
              <a:ea typeface="ＭＳ Ｐゴシック" pitchFamily="-128" charset="-128"/>
              <a:cs typeface="+mn-cs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C.	(5c) ALLAH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menyediakan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berkat-berkat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luar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biasa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berkelimpahan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kepada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latin typeface="+mj-lt"/>
              <a:ea typeface="ＭＳ Ｐゴシック" pitchFamily="-128" charset="-128"/>
              <a:cs typeface="+mn-cs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+mj-lt"/>
              <a:ea typeface="ＭＳ Ｐゴシック" pitchFamily="-128" charset="-128"/>
              <a:cs typeface="+mn-cs"/>
            </a:endParaRPr>
          </a:p>
        </p:txBody>
      </p:sp>
      <p:sp>
        <p:nvSpPr>
          <p:cNvPr id="162820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46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891" y="3095625"/>
            <a:ext cx="8320087" cy="4001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Engkau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menyediakan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jamuan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untukku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di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depan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musuh-musuhku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"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834" y="4563775"/>
            <a:ext cx="6748462" cy="4000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Engaku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mengurapi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kepalaku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dengan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SG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minyak</a:t>
            </a:r>
            <a:r>
              <a:rPr lang="en-SG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”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834" y="5310837"/>
            <a:ext cx="6748462" cy="4000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Pialaku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penuh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"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Psalm 23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304800" y="1096963"/>
            <a:ext cx="8458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TUHAN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adalah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gembalaku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takkan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kekurangan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2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Ia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membaringkan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di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padang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berumput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hijau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membimbing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air yang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tenang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3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Ia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menyegarkan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jiwaku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menuntun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di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jalan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benar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oleh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karena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nama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-Nya. 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4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Sekalipun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berjalan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dalam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lembah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kekelaman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tidak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takut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bahaya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sebab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Engkau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besertaku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gada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-Mu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tongkat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-Mu,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itulah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yang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menghibur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 </a:t>
            </a:r>
            <a:r>
              <a:rPr lang="en-US" sz="2600" b="1" baseline="30000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5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Engkau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menyediakan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hidangan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bagiku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, di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hadapan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lawanku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Engkau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mengurapi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kepalaku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dengan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minyak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pialaku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penuh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melimpah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r>
              <a:rPr lang="en-US" sz="2600" b="1" baseline="30000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6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Kebajikan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kemurahan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belaka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mengikuti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seumur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hidupku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;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dan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aku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akan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diam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dalam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rumah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TUHAN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sepanjang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itchFamily="34" charset="0"/>
                <a:ea typeface="ＭＳ Ｐゴシック" pitchFamily="-128" charset="-128"/>
              </a:rPr>
              <a:t>masa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ea typeface="ＭＳ Ｐゴシック" pitchFamily="-128" charset="-128"/>
              </a:rPr>
              <a:t>. </a:t>
            </a:r>
            <a:endParaRPr lang="en-US" sz="2600" dirty="0">
              <a:solidFill>
                <a:schemeClr val="bg1"/>
              </a:solidFill>
              <a:latin typeface="Arial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5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Apa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yang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dimaksudkan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tinggal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5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dalam</a:t>
            </a:r>
            <a:r>
              <a:rPr lang="en-US" sz="35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rumah</a:t>
            </a:r>
            <a:r>
              <a:rPr lang="en-US" sz="35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TUHAN </a:t>
            </a:r>
            <a:r>
              <a:rPr lang="en-US" sz="35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selama-lamanya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"?</a:t>
            </a:r>
            <a:endParaRPr lang="en-US" sz="35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SETTING-UP-THE-TABERN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eaveny mansi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410200"/>
            <a:ext cx="350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Rumah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bagai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di </a:t>
            </a:r>
            <a:r>
              <a:rPr lang="en-US" sz="3200" b="1" dirty="0" err="1" smtClean="0">
                <a:solidFill>
                  <a:srgbClr val="FFFFFF"/>
                </a:solidFill>
              </a:rPr>
              <a:t>surga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410200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Kemah</a:t>
            </a:r>
          </a:p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Ibadah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3928" y="3733800"/>
            <a:ext cx="1239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FFFFFF"/>
                </a:solidFill>
              </a:rPr>
              <a:t>atau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70987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30090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" descr="Landscape 080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-547688" y="1600200"/>
            <a:ext cx="94630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lvl="2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III. (6) 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Respon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kebaikan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terus-menerus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adalah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berkomitmen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untuk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bersekutu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ALLAH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Rumah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sampai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akhir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hidupya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latin typeface="+mj-lt"/>
              <a:ea typeface="ＭＳ Ｐゴシック" pitchFamily="-128" charset="-128"/>
              <a:cs typeface="+mn-cs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A.	(6a)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mengungkapkan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keyakinannya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bahwa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ALLAH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terus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menunjukkan</a:t>
            </a:r>
            <a:r>
              <a:rPr lang="en-US" b="1" dirty="0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kebaikan</a:t>
            </a:r>
            <a:r>
              <a:rPr lang="en-US" b="1" dirty="0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kepadanya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sampai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akhir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hidupnya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latin typeface="+mj-lt"/>
              <a:ea typeface="ＭＳ Ｐゴシック" pitchFamily="-128" charset="-128"/>
              <a:cs typeface="+mn-cs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B.	(6b)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Respon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adalah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berkomitmen</a:t>
            </a:r>
            <a:r>
              <a:rPr lang="en-US" b="1" dirty="0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untuk</a:t>
            </a:r>
            <a:r>
              <a:rPr lang="en-US" b="1" dirty="0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bersekutu</a:t>
            </a:r>
            <a:r>
              <a:rPr lang="en-US" b="1" dirty="0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Rumah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sampai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akhir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hidupnya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228600"/>
            <a:ext cx="8686800" cy="1143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Kerangka Eksegetikal Mazmur 23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8964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46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eMoreVagu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66" t="10992" r="22310" b="598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What do you do for a living?</a:t>
            </a:r>
          </a:p>
        </p:txBody>
      </p:sp>
      <p:sp>
        <p:nvSpPr>
          <p:cNvPr id="74755" name="Rounded Rectangular Callout 2"/>
          <p:cNvSpPr>
            <a:spLocks noChangeArrowheads="1"/>
          </p:cNvSpPr>
          <p:nvPr/>
        </p:nvSpPr>
        <p:spPr bwMode="auto">
          <a:xfrm rot="10800000" flipV="1">
            <a:off x="-36587" y="-27383"/>
            <a:ext cx="5400675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Apa</a:t>
            </a:r>
            <a:r>
              <a:rPr lang="en-US" sz="4000" dirty="0" smtClean="0">
                <a:solidFill>
                  <a:srgbClr val="FFFFFF"/>
                </a:solidFill>
              </a:rPr>
              <a:t> yang </a:t>
            </a:r>
            <a:r>
              <a:rPr lang="en-US" sz="4000" dirty="0" err="1" smtClean="0">
                <a:solidFill>
                  <a:srgbClr val="FFFFFF"/>
                </a:solidFill>
              </a:rPr>
              <a:t>anda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lakukan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untuk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hidup</a:t>
            </a:r>
            <a:r>
              <a:rPr lang="en-US" sz="4000" dirty="0" smtClean="0">
                <a:solidFill>
                  <a:srgbClr val="FFFFFF"/>
                </a:solidFill>
              </a:rPr>
              <a:t>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4756" name="Rounded Rectangular Callout 5"/>
          <p:cNvSpPr>
            <a:spLocks noChangeArrowheads="1"/>
          </p:cNvSpPr>
          <p:nvPr/>
        </p:nvSpPr>
        <p:spPr bwMode="auto">
          <a:xfrm rot="10800000" flipV="1">
            <a:off x="5652119" y="115888"/>
            <a:ext cx="3528393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5656" y="115887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FFFFFF"/>
                </a:solidFill>
              </a:rPr>
              <a:t>Saya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bekerja</a:t>
            </a:r>
            <a:r>
              <a:rPr lang="en-US" sz="4800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6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Landscape 080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-471488" y="2971800"/>
            <a:ext cx="94630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1524000" lvl="2" indent="-609600">
              <a:buFont typeface="Arial" pitchFamily="34" charset="0"/>
              <a:buAutoNum type="romanUcPeriod"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(1-4) </a:t>
            </a:r>
            <a:r>
              <a:rPr lang="en-US" sz="2200" b="1" dirty="0" err="1" smtClean="0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Respon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kebaikan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ditunjukkan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i="1" dirty="0" err="1" smtClean="0">
                <a:solidFill>
                  <a:schemeClr val="accent1"/>
                </a:solidFill>
                <a:latin typeface="+mj-lt"/>
                <a:ea typeface="ＭＳ Ｐゴシック" pitchFamily="-128" charset="-128"/>
                <a:cs typeface="+mn-cs"/>
              </a:rPr>
              <a:t>penyediaan</a:t>
            </a:r>
            <a:r>
              <a:rPr lang="en-US" sz="2200" b="1" i="1" dirty="0" smtClean="0">
                <a:solidFill>
                  <a:schemeClr val="accent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i="1" dirty="0" err="1" smtClean="0">
                <a:solidFill>
                  <a:srgbClr val="FFF69B"/>
                </a:solidFill>
                <a:latin typeface="+mj-lt"/>
                <a:ea typeface="ＭＳ Ｐゴシック" pitchFamily="-128" charset="-128"/>
                <a:cs typeface="+mn-cs"/>
              </a:rPr>
              <a:t>perlindungan</a:t>
            </a:r>
            <a:r>
              <a:rPr lang="en-US" sz="2200" b="1" i="1" dirty="0" smtClean="0">
                <a:solidFill>
                  <a:srgbClr val="FFF69B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dia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adalah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tidak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takut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bersekutu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di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Rumah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sampai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akhir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hidupnya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  <a:p>
            <a:pPr marL="1524000" lvl="2" indent="-609600">
              <a:buFont typeface="Arial" pitchFamily="34" charset="0"/>
              <a:buAutoNum type="romanUcPeriod"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(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5) </a:t>
            </a:r>
            <a:r>
              <a:rPr lang="en-US" sz="2200" b="1" dirty="0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Cara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menunjukkan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kebaikannya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kepada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adalah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meninggikan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dia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seperti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menghormati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seorang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pemenang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berpesta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di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hadapan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musuh-musuhnya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  <a:p>
            <a:pPr marL="1524000" lvl="2" indent="-609600">
              <a:buFont typeface="Arial" pitchFamily="34" charset="0"/>
              <a:buAutoNum type="romanUcPeriod"/>
              <a:defRPr/>
            </a:pP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(6) </a:t>
            </a:r>
            <a:r>
              <a:rPr lang="en-US" sz="2200" b="1" dirty="0" err="1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Respon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kebaikan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terus-menerus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adalah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berkomitmen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untuk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bersekutu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ALLAH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Rumah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sampai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akhir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hidupya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81000" y="1371600"/>
            <a:ext cx="8550275" cy="1570038"/>
          </a:xfrm>
          <a:prstGeom prst="rect">
            <a:avLst/>
          </a:prstGeom>
          <a:gradFill rotWithShape="0">
            <a:gsLst>
              <a:gs pos="0">
                <a:srgbClr val="0A5C14"/>
              </a:gs>
              <a:gs pos="100000">
                <a:srgbClr val="0A5C1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Ide</a:t>
            </a:r>
            <a:r>
              <a:rPr lang="en-US" b="1" u="sng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Eksegetikal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: </a:t>
            </a:r>
            <a:r>
              <a:rPr lang="en-US" b="1" dirty="0" err="1">
                <a:solidFill>
                  <a:srgbClr val="FFFF00"/>
                </a:solidFill>
                <a:latin typeface="+mj-lt"/>
                <a:ea typeface="ＭＳ Ｐゴシック" pitchFamily="-128" charset="-128"/>
                <a:cs typeface="+mn-cs"/>
              </a:rPr>
              <a:t>Respon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Daud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kebaikan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ditunjukkan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mencukupi</a:t>
            </a:r>
            <a:r>
              <a:rPr lang="en-US" b="1" i="1" dirty="0">
                <a:solidFill>
                  <a:schemeClr val="accent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kebutuhan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meninggikan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adalah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tidak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takut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bersekutu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di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Rumah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Tuhan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sampai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akhir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hidupnya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228600"/>
            <a:ext cx="8686800" cy="1143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Kerangka</a:t>
            </a: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Eksegetikal</a:t>
            </a: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Mazmur</a:t>
            </a: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23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+mj-lt"/>
              </a:rPr>
              <a:t>46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2" y="404813"/>
            <a:ext cx="4859338" cy="2447925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Bagaimana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memperbaiki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hubungan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73061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451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400" b="1" i="1" dirty="0" err="1" smtClean="0">
                <a:solidFill>
                  <a:srgbClr val="FFFFFF"/>
                </a:solidFill>
              </a:rPr>
              <a:t>Matius</a:t>
            </a:r>
            <a:r>
              <a:rPr lang="en-US" sz="4400" b="1" i="1" dirty="0" smtClean="0">
                <a:solidFill>
                  <a:srgbClr val="FFFFFF"/>
                </a:solidFill>
              </a:rPr>
              <a:t> 18:15-20 </a:t>
            </a:r>
            <a:br>
              <a:rPr lang="en-US" sz="4400" b="1" i="1" dirty="0" smtClean="0">
                <a:solidFill>
                  <a:srgbClr val="FFFFFF"/>
                </a:solidFill>
              </a:rPr>
            </a:br>
            <a:r>
              <a:rPr lang="en-US" sz="4400" b="1" i="1" dirty="0" err="1" smtClean="0">
                <a:solidFill>
                  <a:srgbClr val="FFFFFF"/>
                </a:solidFill>
              </a:rPr>
              <a:t>Garis</a:t>
            </a:r>
            <a:r>
              <a:rPr lang="en-US" sz="4400" b="1" i="1" dirty="0" smtClean="0">
                <a:solidFill>
                  <a:srgbClr val="FFFFFF"/>
                </a:solidFill>
              </a:rPr>
              <a:t> </a:t>
            </a:r>
            <a:r>
              <a:rPr lang="en-US" sz="4400" b="1" i="1" dirty="0" err="1" smtClean="0">
                <a:solidFill>
                  <a:srgbClr val="FFFFFF"/>
                </a:solidFill>
              </a:rPr>
              <a:t>Besar</a:t>
            </a:r>
            <a:r>
              <a:rPr lang="en-US" sz="4400" b="1" i="1" dirty="0" smtClean="0">
                <a:solidFill>
                  <a:srgbClr val="FFFFFF"/>
                </a:solidFill>
              </a:rPr>
              <a:t> </a:t>
            </a:r>
            <a:r>
              <a:rPr lang="en-US" sz="4400" b="1" i="1" dirty="0" err="1" smtClean="0">
                <a:solidFill>
                  <a:srgbClr val="FFFFFF"/>
                </a:solidFill>
              </a:rPr>
              <a:t>Eksegesis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6446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3528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Matius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18:15-20</a:t>
            </a:r>
            <a:endParaRPr kumimoji="0"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838200"/>
            <a:ext cx="9144000" cy="6019800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Jika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saudara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bersalah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terhadap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engkau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pergi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beritahukan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kesalahannya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diantara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kalian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berdua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Jika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mendengar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nasihatmu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maka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telah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memenangkan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kembali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saudaramu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kumimoji="1" lang="en-US" sz="2200" b="1" baseline="300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Tetapi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apabila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tidak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mau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mendengar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bawalah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satu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atau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dua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orang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lain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bersamamu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sehingga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‘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setiap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perkara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terjadi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disaksikan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dua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tiga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orang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saksi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.’ </a:t>
            </a:r>
            <a:r>
              <a:rPr kumimoji="1" lang="en-US" sz="2200" b="1" baseline="300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Jika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menolak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mendengar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mereka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beritahukan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hal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ini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kepada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gereja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jika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menolak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mendengar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bahkan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gereja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perlakukanlah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selayaknya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penyembah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berhala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lain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atau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seorang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pemungut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cukai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b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kumimoji="1" lang="en-US" sz="2200" b="1" baseline="3000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Kuberikan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kebenaran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ini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apapun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ikat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dunia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ini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ikat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juga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surga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apapun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lepaskan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bumi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lepaskan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juga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surga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kumimoji="1" lang="en-US" sz="2200" b="1" baseline="3000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Sekali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lagi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Aku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katakan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kepadamu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jika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dua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diantara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bumi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menyetujui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apapun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minta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hal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ini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dikabulkan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Bapa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-Ku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surga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kumimoji="1" lang="en-US" sz="2200" b="1" baseline="300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Karena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ketika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dua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tiga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orang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berkumpul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atas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nama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-Ku,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Aku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ada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ditengah-tengah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mereka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15000" y="914400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5940152" y="1371600"/>
            <a:ext cx="30480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Bagaimana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 Memulihkan15-17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5715000" y="3886200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7268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Mengapa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Memulihkan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/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400" dirty="0">
                <a:latin typeface="Arial" charset="0"/>
                <a:cs typeface="Arial" charset="0"/>
              </a:rPr>
              <a:t>	</a:t>
            </a:r>
            <a:r>
              <a:rPr lang="en-US" sz="2400" dirty="0">
                <a:latin typeface="Arial" charset="0"/>
                <a:cs typeface="Arial" charset="0"/>
              </a:rPr>
              <a:t>(15-17) </a:t>
            </a: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Cara </a:t>
            </a:r>
            <a:r>
              <a:rPr lang="en-US" sz="2400" dirty="0">
                <a:latin typeface="Arial" charset="0"/>
                <a:cs typeface="Arial" charset="0"/>
              </a:rPr>
              <a:t>yang </a:t>
            </a:r>
            <a:r>
              <a:rPr lang="en-US" sz="2400" dirty="0" err="1">
                <a:latin typeface="Arial" charset="0"/>
                <a:cs typeface="Arial" charset="0"/>
              </a:rPr>
              <a:t>seharusnya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dilakukan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gereja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untuk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memulihkan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secara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tepat</a:t>
            </a:r>
            <a:r>
              <a:rPr lang="en-US" sz="2400" dirty="0">
                <a:latin typeface="Arial" charset="0"/>
                <a:cs typeface="Arial" charset="0"/>
              </a:rPr>
              <a:t> orang Kristen yang </a:t>
            </a:r>
            <a:r>
              <a:rPr lang="en-US" sz="2400" dirty="0" err="1">
                <a:latin typeface="Arial" charset="0"/>
                <a:cs typeface="Arial" charset="0"/>
              </a:rPr>
              <a:t>berdosa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adalah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menjaga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rahasianya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serapat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mungkin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  <a:r>
              <a:rPr kumimoji="0" lang="en-US" sz="2400" dirty="0">
                <a:latin typeface="Arial" charset="0"/>
                <a:cs typeface="Arial" charset="0"/>
              </a:rPr>
              <a:t> 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517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914400" lvl="1" indent="-457200">
              <a:buFont typeface="+mj-lt"/>
              <a:buAutoNum type="alphaUcPeriod"/>
              <a:defRPr/>
            </a:pP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(15)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Dosa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pribadi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mesti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diselesaikan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hanya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oleh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diantara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mereka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yang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terlibat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langsung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sehingga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dapat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tercipta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pemulihan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dariorang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yang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bersalah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dengan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lebih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mudah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(16) Orang yang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tidak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bertobat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setelah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konfrontasi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pribadi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mesti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dibuka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kepada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hanya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satu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atau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dua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orang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lagi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untuk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memfasilitasi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pemulihan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dari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sang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pendosa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(17a) Orang yang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tidak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bertobat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setelah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pencobaan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pemulihan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dalam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mesti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dibawa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di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hadapan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seluruh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jemaat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sebagai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pencegahan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dosa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berkelanjutan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(17b)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Orag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yang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tidak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mau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bertobat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setelah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dibawa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ke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jemaat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mesti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meminta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peretujuan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setiap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anggota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gereja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untuk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menyatakan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pendosa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sebagai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orang yang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tidak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percaya</a:t>
            </a:r>
            <a:r>
              <a:rPr lang="en-US" sz="23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ini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termasuk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pencabutan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300" b="1" dirty="0" err="1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keanggotaan</a:t>
            </a:r>
            <a:r>
              <a:rPr lang="en-US" sz="2300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).</a:t>
            </a:r>
          </a:p>
        </p:txBody>
      </p:sp>
      <p:sp>
        <p:nvSpPr>
          <p:cNvPr id="13517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941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(18-20 )  </a:t>
            </a:r>
            <a:r>
              <a:rPr kumimoji="0" lang="en-US" sz="2100" kern="1200" spc="20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Sebab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gereja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boleh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memulihkan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atau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terus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berusaha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untuk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memulihkan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orang yang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beriman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yang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tidak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bertanggungjawab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kerana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ia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bertindak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sebagai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lanjutan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daripada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kuasa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ALLAH </a:t>
            </a:r>
            <a:r>
              <a:rPr kumimoji="0" lang="en-US" sz="2100" kern="1200" spc="20" dirty="0" err="1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sendiri</a:t>
            </a:r>
            <a:r>
              <a:rPr kumimoji="0" lang="en-US" sz="2100" kern="1200" spc="20" dirty="0">
                <a:solidFill>
                  <a:srgbClr val="6666FF">
                    <a:lumMod val="20000"/>
                    <a:lumOff val="80000"/>
                  </a:srgb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endParaRPr kumimoji="0" lang="en-US" sz="21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721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700808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lvl="1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(18-19)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terus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berusaha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orang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beriman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</a:t>
            </a:r>
          </a:p>
          <a:p>
            <a:pPr lvl="1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berdosa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di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tempat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Bapa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lvl="2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(18)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mesti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mengumumkan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bersalah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 lvl="2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tidak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bersalah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berdasarkan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apa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ALLAH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telah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 lvl="2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tentukan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lvl="2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2. (19)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Pemimpin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membuat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 lvl="2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pertimbangan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boleh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mempunyai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keyakinan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 lvl="2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bahwa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mereka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telah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mengikut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kehendak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 lvl="2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Tuhan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lvl="1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B. (20)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terus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berusaha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orang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beriman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berdosa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 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di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hadapan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Yesus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13722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34c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032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lang="en-US" sz="2400" u="sng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Ide </a:t>
            </a:r>
            <a:r>
              <a:rPr lang="en-US" sz="2400" u="sng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Eksegesis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:  </a:t>
            </a:r>
            <a:r>
              <a:rPr lang="en-US" sz="2400" spc="2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Sebab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gereja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harus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memulihkan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seorang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Kristian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berdosa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dengan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betul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kerana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pemulihan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dilakukan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sebagai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lanjutan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daripada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kuasa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Tuhan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. 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04000" lvl="1" indent="-504000">
              <a:spcBef>
                <a:spcPts val="1200"/>
              </a:spcBef>
              <a:buFont typeface="+mj-lt"/>
              <a:buAutoNum type="romanUcPeriod"/>
              <a:defRPr/>
            </a:pP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(15-17)  </a:t>
            </a:r>
            <a:r>
              <a:rPr lang="en-US" b="1" spc="20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Cara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di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mana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betul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perlu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seorang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Kristian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berdosa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adalah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dengan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menjaga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perkara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itu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sebagai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perkara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seperibadi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mungkin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marL="504000" lvl="1" indent="-504000">
              <a:spcBef>
                <a:spcPts val="1800"/>
              </a:spcBef>
              <a:buFont typeface="+mj-lt"/>
              <a:buAutoNum type="romanUcPeriod"/>
              <a:defRPr/>
            </a:pP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(18-20 )  </a:t>
            </a:r>
            <a:r>
              <a:rPr lang="en-US" b="1" spc="20" dirty="0" err="1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Sebab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boleh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terus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berusaha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orang yang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beriman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tidak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bertanggungjawab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kerana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sebagai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lanjutan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daripada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kuasa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ALLAH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sendiri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34c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0365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(Preaching in Indonesia) di BibleStudyDownloads.org</a:t>
            </a:r>
            <a:endParaRPr lang="en-US" sz="23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  <a:endParaRPr lang="en-US" sz="3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76802" name="Picture 3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-36512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96975" y="4556125"/>
            <a:ext cx="7086600" cy="1524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sz="8000" b="1" dirty="0" err="1">
                <a:ea typeface="Osaka" charset="0"/>
                <a:cs typeface="Osaka" charset="0"/>
              </a:rPr>
              <a:t>S</a:t>
            </a:r>
            <a:r>
              <a:rPr kumimoji="1" lang="en-US" sz="8000" b="1" dirty="0" err="1" smtClean="0">
                <a:ea typeface="Osaka" charset="0"/>
                <a:cs typeface="Osaka" charset="0"/>
              </a:rPr>
              <a:t>pesifik</a:t>
            </a:r>
            <a:r>
              <a:rPr kumimoji="1" lang="en-US" sz="8000" b="1" dirty="0">
                <a:ea typeface="Osaka" charset="0"/>
                <a:cs typeface="Osaka" charset="0"/>
              </a:rPr>
              <a:t>!</a:t>
            </a:r>
            <a:endParaRPr kumimoji="1" lang="en-US" sz="6000" dirty="0">
              <a:ea typeface="Osaka" charset="0"/>
              <a:cs typeface="Osaka" charset="0"/>
            </a:endParaRPr>
          </a:p>
        </p:txBody>
      </p:sp>
      <p:sp>
        <p:nvSpPr>
          <p:cNvPr id="76804" name="Rounded Rectangular Callout 4"/>
          <p:cNvSpPr>
            <a:spLocks noChangeArrowheads="1"/>
          </p:cNvSpPr>
          <p:nvPr/>
        </p:nvSpPr>
        <p:spPr bwMode="auto">
          <a:xfrm rot="10800000" flipV="1">
            <a:off x="0" y="-34925"/>
            <a:ext cx="5724525" cy="2095500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</a:rPr>
              <a:t>Bisakah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anda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lebih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tidak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jelas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lagi</a:t>
            </a:r>
            <a:r>
              <a:rPr lang="en-US" sz="4800" dirty="0" smtClean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Persiapan Khotbah Ekspositori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1563" y="1447800"/>
            <a:ext cx="6910387" cy="2667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Berdasarkan buku Ramesh Richard, </a:t>
            </a:r>
            <a:r>
              <a:rPr 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Preparing Expository Sermons (Mempersiapkan Khotbah-khotbah Ekspositori)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5146675"/>
            <a:ext cx="950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9314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1592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8511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894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Jembatan Tujuan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36800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3956051" y="3708400"/>
            <a:ext cx="122554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KHOTBAH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40506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Analisa Teks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46514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3.1 Kerangka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Eksegetikal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77292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 Ide Eksegetikal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8097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  Tiga Pertanyaan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Pengembang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786063" y="2157413"/>
            <a:ext cx="345286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Respon Pendengar yang Diharapkan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566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Ide Homiletika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503616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Kerangka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Homiletika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Kejelasan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Pendahuluan/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Kesimpulan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40423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Naskah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berkhotbah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Teks putih menunjukkan 10 langkah diadaptasi dari Haddon Robinson, </a:t>
            </a:r>
            <a:r>
              <a:rPr lang="en-US" sz="1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Biblical Preaching (Khotbah Alkitabiah)</a:t>
            </a: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(catatan, 105)</a:t>
            </a:r>
          </a:p>
        </p:txBody>
      </p:sp>
      <p:sp>
        <p:nvSpPr>
          <p:cNvPr id="120871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27-28, 251</a:t>
            </a:r>
            <a:endParaRPr lang="en-US">
              <a:solidFill>
                <a:srgbClr val="0008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28600" y="3429000"/>
            <a:ext cx="3962400" cy="1752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22882" name="Picture 3" descr="DSS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</a:rPr>
              <a:t>Terkadang Ide Utama kita kekurangan unsur-unsur tertentu.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1000" y="563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</a:rPr>
              <a:t>Bagaimana caranya agar kita bisa menjadi lebih jelas?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Z1+X+Z2+Y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6" grpId="0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b="1">
                <a:latin typeface="Arial" charset="0"/>
              </a:rPr>
              <a:t>Subjek</a:t>
            </a:r>
          </a:p>
          <a:p>
            <a:pPr algn="ctr">
              <a:buFont typeface="Wingdings" charset="0"/>
              <a:buNone/>
            </a:pPr>
            <a:r>
              <a:rPr lang="en-US" sz="2800" b="1">
                <a:latin typeface="Arial" charset="0"/>
              </a:rPr>
              <a:t>(Tema)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err="1">
                <a:ea typeface="ＭＳ Ｐゴシック" pitchFamily="34" charset="-128"/>
                <a:cs typeface="+mn-cs"/>
              </a:rPr>
              <a:t>Pelengkap</a:t>
            </a:r>
            <a:endParaRPr lang="en-US" sz="3200" b="1" dirty="0">
              <a:ea typeface="ＭＳ Ｐゴシック" pitchFamily="34" charset="-128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(</a:t>
            </a:r>
            <a:r>
              <a:rPr lang="en-US" sz="2800" b="1" dirty="0" err="1">
                <a:latin typeface="+mn-lt"/>
                <a:ea typeface="ＭＳ Ｐゴシック" pitchFamily="34" charset="-128"/>
                <a:cs typeface="+mn-cs"/>
              </a:rPr>
              <a:t>Inti</a:t>
            </a: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800" b="1" dirty="0" err="1">
                <a:latin typeface="+mn-lt"/>
                <a:ea typeface="ＭＳ Ｐゴシック" pitchFamily="34" charset="-128"/>
                <a:cs typeface="+mn-cs"/>
              </a:rPr>
              <a:t>Argumen</a:t>
            </a: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86200" y="2133600"/>
            <a:ext cx="762000" cy="762000"/>
            <a:chOff x="2304" y="1344"/>
            <a:chExt cx="480" cy="480"/>
          </a:xfrm>
        </p:grpSpPr>
        <p:sp>
          <p:nvSpPr>
            <p:cNvPr id="124939" name="Rectangle 8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0" name="Rectangle 9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371600" y="3570288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a typeface="ＭＳ Ｐゴシック" charset="-128"/>
                <a:cs typeface="+mn-cs"/>
              </a:rPr>
              <a:t>Pertanyaan</a:t>
            </a:r>
            <a:endParaRPr lang="en-US" sz="2800" b="1" u="sng" dirty="0">
              <a:ea typeface="ＭＳ Ｐゴシック" charset="-128"/>
              <a:cs typeface="+mn-cs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105400" y="3581400"/>
            <a:ext cx="170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a typeface="ＭＳ Ｐゴシック" charset="-128"/>
                <a:cs typeface="+mn-cs"/>
              </a:rPr>
              <a:t>Jawaban</a:t>
            </a:r>
            <a:endParaRPr lang="en-US" sz="2800" b="1" u="sng" dirty="0">
              <a:ea typeface="ＭＳ Ｐゴシック" charset="-128"/>
              <a:cs typeface="+mn-cs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1371600" y="4191000"/>
            <a:ext cx="3352800" cy="83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Alasan orang harus memuji Allah…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1371600" y="5392738"/>
            <a:ext cx="3352800" cy="830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Ujian dari karakter seseorang…</a:t>
            </a:r>
          </a:p>
        </p:txBody>
      </p:sp>
      <p:sp>
        <p:nvSpPr>
          <p:cNvPr id="124938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29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07504" y="692696"/>
            <a:ext cx="769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kumimoji="0" lang="en-US" sz="3600" b="1" kern="0" dirty="0" err="1" smtClean="0">
                <a:solidFill>
                  <a:srgbClr val="FFFFFF"/>
                </a:solidFill>
                <a:latin typeface="Arial" charset="0"/>
              </a:rPr>
              <a:t>Membentuk</a:t>
            </a:r>
            <a:r>
              <a:rPr kumimoji="0" lang="en-US" sz="3600" b="1" kern="0" dirty="0" smtClean="0">
                <a:solidFill>
                  <a:srgbClr val="FFFFFF"/>
                </a:solidFill>
                <a:latin typeface="Arial" charset="0"/>
              </a:rPr>
              <a:t> Ide </a:t>
            </a:r>
            <a:r>
              <a:rPr kumimoji="0" lang="en-US" sz="3600" b="1" kern="0" dirty="0" err="1" smtClean="0">
                <a:solidFill>
                  <a:srgbClr val="FFFFFF"/>
                </a:solidFill>
                <a:latin typeface="Arial" charset="0"/>
              </a:rPr>
              <a:t>Utama</a:t>
            </a:r>
            <a:r>
              <a:rPr kumimoji="0" lang="en-US" sz="3600" b="1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en-US" sz="3200" b="1" kern="0" dirty="0" smtClean="0">
                <a:solidFill>
                  <a:srgbClr val="FFFFFF"/>
                </a:solidFill>
                <a:latin typeface="Arial" charset="0"/>
              </a:rPr>
              <a:t>(IU)</a:t>
            </a:r>
            <a:endParaRPr kumimoji="0" lang="en-US" sz="3200" kern="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nimBg="1"/>
      <p:bldP spid="189443" grpId="1" build="p"/>
      <p:bldP spid="189444" grpId="0" animBg="1"/>
      <p:bldP spid="189451" grpId="0" animBg="1"/>
      <p:bldP spid="189452" grpId="0"/>
      <p:bldP spid="189453" grpId="0"/>
      <p:bldP spid="189454" grpId="0"/>
      <p:bldP spid="189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81000" y="4133850"/>
            <a:ext cx="8458200" cy="267765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PERINGATAN:</a:t>
            </a:r>
          </a:p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Menulis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pernyataan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dalam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bentuk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empat-poin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memaksa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menjadi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sangat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jelas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mengenai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makna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dari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bagian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Alkitab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pikir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!</a:t>
            </a:r>
          </a:p>
          <a:p>
            <a:pPr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Namun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bisa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saja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jelas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tetapi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salah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—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jadi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tetaplah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gunakan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ilmu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hermeneutika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baik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!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3352800" cy="1066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Subjek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</a:br>
            <a: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+X)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Apakah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bentuk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Z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+X+Z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+Y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itu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?</a:t>
            </a:r>
            <a:endParaRPr lang="en-US" sz="8000" b="1" dirty="0" smtClean="0">
              <a:ea typeface="+mj-ea"/>
              <a:cs typeface="+mj-cs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ＭＳ Ｐゴシック" pitchFamily="-128" charset="-128"/>
                <a:cs typeface="+mn-cs"/>
              </a:rPr>
              <a:t>33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4130675" cy="1066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Pelengkap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</a:br>
            <a: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128" charset="-128"/>
                <a:cs typeface="+mn-cs"/>
              </a:rPr>
              <a:t>+Y)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590800"/>
            <a:ext cx="2057400" cy="1600200"/>
            <a:chOff x="0" y="1632"/>
            <a:chExt cx="1296" cy="1008"/>
          </a:xfrm>
        </p:grpSpPr>
        <p:sp>
          <p:nvSpPr>
            <p:cNvPr id="126989" name="AutoShape 9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6990" name="Text Box 10"/>
            <p:cNvSpPr txBox="1">
              <a:spLocks noChangeArrowheads="1"/>
            </p:cNvSpPr>
            <p:nvPr/>
          </p:nvSpPr>
          <p:spPr bwMode="auto">
            <a:xfrm>
              <a:off x="0" y="1760"/>
              <a:ext cx="12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 dirty="0">
                  <a:latin typeface="+mj-lt"/>
                </a:rPr>
                <a:t>Kata-kata </a:t>
              </a:r>
              <a:r>
                <a:rPr lang="en-US" sz="2000" b="1" dirty="0" err="1">
                  <a:latin typeface="+mj-lt"/>
                </a:rPr>
                <a:t>penentu</a:t>
              </a:r>
              <a:r>
                <a:rPr lang="en-US" sz="2000" b="1" dirty="0">
                  <a:latin typeface="+mj-lt"/>
                </a:rPr>
                <a:t> (</a:t>
              </a:r>
              <a:r>
                <a:rPr lang="en-US" sz="2000" b="1" dirty="0" err="1">
                  <a:latin typeface="+mj-lt"/>
                </a:rPr>
                <a:t>pemberi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sifat</a:t>
              </a:r>
              <a:r>
                <a:rPr lang="en-US" sz="2000" b="1" dirty="0">
                  <a:latin typeface="+mj-lt"/>
                </a:rPr>
                <a:t>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2590800"/>
            <a:ext cx="2057400" cy="1600200"/>
            <a:chOff x="0" y="1632"/>
            <a:chExt cx="1296" cy="1008"/>
          </a:xfrm>
        </p:grpSpPr>
        <p:sp>
          <p:nvSpPr>
            <p:cNvPr id="126987" name="AutoShape 13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6988" name="Text Box 14"/>
            <p:cNvSpPr txBox="1">
              <a:spLocks noChangeArrowheads="1"/>
            </p:cNvSpPr>
            <p:nvPr/>
          </p:nvSpPr>
          <p:spPr bwMode="auto">
            <a:xfrm>
              <a:off x="80" y="1808"/>
              <a:ext cx="115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2000" b="1" dirty="0">
                  <a:latin typeface="+mj-lt"/>
                </a:rPr>
                <a:t>“</a:t>
              </a:r>
              <a:r>
                <a:rPr lang="en-US" altLang="ja-JP" sz="2000" b="1" dirty="0" err="1">
                  <a:latin typeface="+mj-lt"/>
                </a:rPr>
                <a:t>adalah</a:t>
              </a:r>
              <a:r>
                <a:rPr lang="ja-JP" altLang="en-US" sz="2000" b="1" dirty="0">
                  <a:latin typeface="+mj-lt"/>
                </a:rPr>
                <a:t>”</a:t>
              </a:r>
              <a:r>
                <a:rPr lang="en-US" altLang="ja-JP" sz="2000" b="1" dirty="0">
                  <a:latin typeface="+mj-lt"/>
                </a:rPr>
                <a:t> +</a:t>
              </a:r>
              <a:br>
                <a:rPr lang="en-US" altLang="ja-JP" sz="2000" b="1" dirty="0">
                  <a:latin typeface="+mj-lt"/>
                </a:rPr>
              </a:br>
              <a:r>
                <a:rPr lang="en-US" altLang="ja-JP" sz="2000" b="1" dirty="0">
                  <a:latin typeface="+mj-lt"/>
                </a:rPr>
                <a:t>kata </a:t>
              </a:r>
              <a:r>
                <a:rPr lang="en-US" altLang="ja-JP" sz="2000" b="1" dirty="0" err="1">
                  <a:latin typeface="+mj-lt"/>
                </a:rPr>
                <a:t>penentu</a:t>
              </a:r>
              <a:r>
                <a:rPr lang="en-US" altLang="ja-JP" sz="2000" b="1" dirty="0">
                  <a:latin typeface="+mj-lt"/>
                </a:rPr>
                <a:t> yang </a:t>
              </a:r>
              <a:r>
                <a:rPr lang="en-US" altLang="ja-JP" sz="2000" b="1" dirty="0" err="1">
                  <a:latin typeface="+mj-lt"/>
                </a:rPr>
                <a:t>sesuai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33600" y="2590800"/>
            <a:ext cx="2057400" cy="1600200"/>
            <a:chOff x="1344" y="1632"/>
            <a:chExt cx="1296" cy="1008"/>
          </a:xfrm>
          <a:solidFill>
            <a:srgbClr val="FFFFFF"/>
          </a:solidFill>
        </p:grpSpPr>
        <p:sp>
          <p:nvSpPr>
            <p:cNvPr id="77837" name="AutoShape 16"/>
            <p:cNvSpPr>
              <a:spLocks noChangeArrowheads="1"/>
            </p:cNvSpPr>
            <p:nvPr/>
          </p:nvSpPr>
          <p:spPr bwMode="auto">
            <a:xfrm rot="10800000">
              <a:off x="1344" y="1632"/>
              <a:ext cx="1296" cy="1008"/>
            </a:xfrm>
            <a:prstGeom prst="wedgeEllipseCallout">
              <a:avLst>
                <a:gd name="adj1" fmla="val 30861"/>
                <a:gd name="adj2" fmla="val 7291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838" name="Text Box 17"/>
            <p:cNvSpPr txBox="1">
              <a:spLocks noChangeArrowheads="1"/>
            </p:cNvSpPr>
            <p:nvPr/>
          </p:nvSpPr>
          <p:spPr bwMode="auto">
            <a:xfrm>
              <a:off x="1695" y="2013"/>
              <a:ext cx="609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smtClean="0">
                  <a:latin typeface="+mj-lt"/>
                </a:rPr>
                <a:t>Tema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05600" y="2514600"/>
            <a:ext cx="2057400" cy="1600200"/>
            <a:chOff x="4224" y="1584"/>
            <a:chExt cx="1296" cy="1008"/>
          </a:xfrm>
          <a:solidFill>
            <a:srgbClr val="FFFFFF"/>
          </a:solidFill>
        </p:grpSpPr>
        <p:sp>
          <p:nvSpPr>
            <p:cNvPr id="77835" name="AutoShape 19"/>
            <p:cNvSpPr>
              <a:spLocks noChangeArrowheads="1"/>
            </p:cNvSpPr>
            <p:nvPr/>
          </p:nvSpPr>
          <p:spPr bwMode="auto">
            <a:xfrm rot="10800000">
              <a:off x="4224" y="1584"/>
              <a:ext cx="1296" cy="1008"/>
            </a:xfrm>
            <a:prstGeom prst="wedgeEllipseCallout">
              <a:avLst>
                <a:gd name="adj1" fmla="val 33949"/>
                <a:gd name="adj2" fmla="val 6497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836" name="Text Box 20"/>
            <p:cNvSpPr txBox="1">
              <a:spLocks noChangeArrowheads="1"/>
            </p:cNvSpPr>
            <p:nvPr/>
          </p:nvSpPr>
          <p:spPr bwMode="auto">
            <a:xfrm>
              <a:off x="4364" y="1920"/>
              <a:ext cx="1000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smtClean="0">
                  <a:latin typeface="+mj-lt"/>
                </a:rPr>
                <a:t>Sub-tema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33</a:t>
            </a:r>
          </a:p>
        </p:txBody>
      </p:sp>
      <p:sp>
        <p:nvSpPr>
          <p:cNvPr id="3737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Example 1 of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 Form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373763" name="Object 2"/>
          <p:cNvGraphicFramePr>
            <a:graphicFrameLocks noChangeAspect="1"/>
          </p:cNvGraphicFramePr>
          <p:nvPr/>
        </p:nvGraphicFramePr>
        <p:xfrm>
          <a:off x="538163" y="1371600"/>
          <a:ext cx="8181975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3" name="Document" r:id="rId4" imgW="5975591" imgH="4121363" progId="Word.Document.8">
                  <p:embed/>
                </p:oleObj>
              </mc:Choice>
              <mc:Fallback>
                <p:oleObj name="Document" r:id="rId4" imgW="5975591" imgH="41213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371600"/>
                        <a:ext cx="8181975" cy="563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324600" y="304800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895600" y="3048000"/>
            <a:ext cx="2181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0480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953000" y="30480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324600" y="464820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895600" y="4648200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46482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953000" y="46482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el Slide">
  <a:themeElements>
    <a:clrScheme name="Gel Slid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el Slide">
      <a:majorFont>
        <a:latin typeface="Verdana"/>
        <a:ea typeface="MS Pゴシック"/>
        <a:cs typeface=""/>
      </a:majorFont>
      <a:minorFont>
        <a:latin typeface="Verdana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Ge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2004:Templates:Presentations:Designs:Gel Slide</Template>
  <TotalTime>1575</TotalTime>
  <Words>1728</Words>
  <Application>Microsoft Macintosh PowerPoint</Application>
  <PresentationFormat>On-screen Show (4:3)</PresentationFormat>
  <Paragraphs>251</Paragraphs>
  <Slides>37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Contemporary</vt:lpstr>
      <vt:lpstr>Warp</vt:lpstr>
      <vt:lpstr>untitled 1</vt:lpstr>
      <vt:lpstr>Bar Code</vt:lpstr>
      <vt:lpstr>Default Design</vt:lpstr>
      <vt:lpstr>Gel Slide</vt:lpstr>
      <vt:lpstr>1_Default Design</vt:lpstr>
      <vt:lpstr>2_Default Design</vt:lpstr>
      <vt:lpstr>3_Default Design</vt:lpstr>
      <vt:lpstr>Schmooze</vt:lpstr>
      <vt:lpstr>1_Bar Code</vt:lpstr>
      <vt:lpstr>2_Bar Code</vt:lpstr>
      <vt:lpstr>4_Default Design</vt:lpstr>
      <vt:lpstr>5_Default Design</vt:lpstr>
      <vt:lpstr>6_Default Design</vt:lpstr>
      <vt:lpstr>7_Default Design</vt:lpstr>
      <vt:lpstr>18_Default Design</vt:lpstr>
      <vt:lpstr>8_Default Design</vt:lpstr>
      <vt:lpstr>25_Default Design</vt:lpstr>
      <vt:lpstr>9_Default Design</vt:lpstr>
      <vt:lpstr>3_Schmooze</vt:lpstr>
      <vt:lpstr>Document</vt:lpstr>
      <vt:lpstr>Membuat Kerangka Eksegetikal</vt:lpstr>
      <vt:lpstr>Pengalaman Sodom (Kej. 19)</vt:lpstr>
      <vt:lpstr>What do you do for a living?</vt:lpstr>
      <vt:lpstr>Could you be more vague?</vt:lpstr>
      <vt:lpstr>Proses Persiapan Khotbah Ekspositori</vt:lpstr>
      <vt:lpstr>Terkadang Ide Utama kita kekurangan unsur-unsur tertentu.</vt:lpstr>
      <vt:lpstr>PowerPoint Presentation</vt:lpstr>
      <vt:lpstr>Apakah bentuk Z1+X+Z2+Y itu?</vt:lpstr>
      <vt:lpstr>Example 1 of Z1+X+Z2+Y Form</vt:lpstr>
      <vt:lpstr>Contoh 2 dari bentuk Z1+X+Z2+Y</vt:lpstr>
      <vt:lpstr>Contoh 3 dari bentuk Z1+X+Z2+Y</vt:lpstr>
      <vt:lpstr>Memeriksa Bentuk Z1+X+Z2+Y</vt:lpstr>
      <vt:lpstr>Memeriksa Bentuk Z1+X+Z2+Y</vt:lpstr>
      <vt:lpstr>Pertanyaan-pertanyaan Homiletika &amp; Kata-kata Penentu</vt:lpstr>
      <vt:lpstr>PowerPoint Presentation</vt:lpstr>
      <vt:lpstr>PowerPoint Presentation</vt:lpstr>
      <vt:lpstr>Bagaimana Anda tahu kata penentu mana yang digunakan?</vt:lpstr>
      <vt:lpstr>Jenis binatang apakah Anda?</vt:lpstr>
      <vt:lpstr>Psalm 23</vt:lpstr>
      <vt:lpstr>PowerPoint Presentation</vt:lpstr>
      <vt:lpstr>Ia menuntunku ke air yang tenang</vt:lpstr>
      <vt:lpstr>Psalm 23</vt:lpstr>
      <vt:lpstr>Psalm 23 Exegetical Outline</vt:lpstr>
      <vt:lpstr>“Ia menyediakan hidangan bagiku, di hadapan lawanku” (a. 5)</vt:lpstr>
      <vt:lpstr>PowerPoint Presentation</vt:lpstr>
      <vt:lpstr>Kerangka Eksegetikal Mazmur 23</vt:lpstr>
      <vt:lpstr>Psalm 23</vt:lpstr>
      <vt:lpstr>Apa yang dimaksudkan tinggal "dalam rumah TUHAN selama-lamanya"?</vt:lpstr>
      <vt:lpstr>PowerPoint Presentation</vt:lpstr>
      <vt:lpstr>PowerPoint Presentation</vt:lpstr>
      <vt:lpstr>Bagaimana memperbaiki hubungan</vt:lpstr>
      <vt:lpstr>Matius 18:15-20</vt:lpstr>
      <vt:lpstr> (15-17) Cara yang seharusnya dilakukan gereja untuk memulihkan secara tepat orang Kristen yang berdosa adalah menjaga rahasianya serapat mungkin. </vt:lpstr>
      <vt:lpstr>(18-20 )  Sebab gereja boleh memulihkan atau terus berusaha untuk memulihkan orang yang beriman yang tidak bertanggungjawab kerana ia bertindak sebagai lanjutan daripada kuasa ALLAH sendiri.</vt:lpstr>
      <vt:lpstr>Ide Eksegesis:  Sebab gereja harus memulihkan seorang Kristian berdosa dengan betul kerana pemulihan ini dilakukan sebagai lanjutan daripada kuasa Tuhan. </vt:lpstr>
      <vt:lpstr>Black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176</cp:revision>
  <dcterms:created xsi:type="dcterms:W3CDTF">2005-08-24T10:09:52Z</dcterms:created>
  <dcterms:modified xsi:type="dcterms:W3CDTF">2017-03-10T09:56:11Z</dcterms:modified>
</cp:coreProperties>
</file>