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2" r:id="rId2"/>
    <p:sldMasterId id="2147483720" r:id="rId3"/>
    <p:sldMasterId id="2147483718" r:id="rId4"/>
    <p:sldMasterId id="2147483660" r:id="rId5"/>
    <p:sldMasterId id="2147483649" r:id="rId6"/>
    <p:sldMasterId id="2147484277" r:id="rId7"/>
  </p:sldMasterIdLst>
  <p:notesMasterIdLst>
    <p:notesMasterId r:id="rId34"/>
  </p:notesMasterIdLst>
  <p:sldIdLst>
    <p:sldId id="322" r:id="rId8"/>
    <p:sldId id="349" r:id="rId9"/>
    <p:sldId id="353" r:id="rId10"/>
    <p:sldId id="330" r:id="rId11"/>
    <p:sldId id="323" r:id="rId12"/>
    <p:sldId id="334" r:id="rId13"/>
    <p:sldId id="324" r:id="rId14"/>
    <p:sldId id="333" r:id="rId15"/>
    <p:sldId id="264" r:id="rId16"/>
    <p:sldId id="331" r:id="rId17"/>
    <p:sldId id="256" r:id="rId18"/>
    <p:sldId id="335" r:id="rId19"/>
    <p:sldId id="269" r:id="rId20"/>
    <p:sldId id="336" r:id="rId21"/>
    <p:sldId id="332" r:id="rId22"/>
    <p:sldId id="354" r:id="rId23"/>
    <p:sldId id="337" r:id="rId24"/>
    <p:sldId id="329" r:id="rId25"/>
    <p:sldId id="338" r:id="rId26"/>
    <p:sldId id="355" r:id="rId27"/>
    <p:sldId id="263" r:id="rId28"/>
    <p:sldId id="339" r:id="rId29"/>
    <p:sldId id="340" r:id="rId30"/>
    <p:sldId id="341" r:id="rId31"/>
    <p:sldId id="305" r:id="rId32"/>
    <p:sldId id="352" r:id="rId3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1523"/>
    <a:srgbClr val="F1FF13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62"/>
    <p:restoredTop sz="81321"/>
  </p:normalViewPr>
  <p:slideViewPr>
    <p:cSldViewPr>
      <p:cViewPr varScale="1">
        <p:scale>
          <a:sx n="85" d="100"/>
          <a:sy n="85" d="100"/>
        </p:scale>
        <p:origin x="184" y="9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BC4FC0-FFB7-0140-B6A1-DA36A9724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8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53C417-B2D3-1742-8CA3-04E57065E241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B815328-6A47-9E40-900C-165B57E4F250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A9ABB7A-2406-AE43-9694-CDA1A0BB8196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C5F4A1-4D8A-1541-9203-B63BE6CFC91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D365A8-D902-A24D-B021-6F6EF3A888E5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034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484F9C6-08C0-8043-BD1E-C3C8FE873F13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054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F1F0C2-AAF5-1042-AEFB-9804B90012FB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7EE87-EA2B-7342-B0C6-EFD8BC6D751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15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B9BB4E2-C59A-8C4A-A313-4B2B31678101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116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1ADCD19-F152-DA47-A09B-2D1BEFF2DC0E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136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"The Gong Show" aux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États-Unis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est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connu</a:t>
            </a:r>
            <a:r>
              <a:rPr lang="en-US" dirty="0">
                <a:ea typeface="ＭＳ Ｐゴシック" charset="0"/>
                <a:cs typeface="ＭＳ Ｐゴシック" charset="0"/>
              </a:rPr>
              <a:t> pour les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actes</a:t>
            </a:r>
            <a:r>
              <a:rPr lang="en-US" dirty="0">
                <a:ea typeface="ＭＳ Ｐゴシック" charset="0"/>
                <a:cs typeface="ＭＳ Ｐゴシック" charset="0"/>
              </a:rPr>
              <a:t> courts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où</a:t>
            </a:r>
            <a:r>
              <a:rPr lang="en-US" dirty="0">
                <a:ea typeface="ＭＳ Ｐゴシック" charset="0"/>
                <a:cs typeface="ＭＳ Ｐゴシック" charset="0"/>
              </a:rPr>
              <a:t> un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juge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peut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immédiatement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arrêter</a:t>
            </a:r>
            <a:r>
              <a:rPr lang="en-US" dirty="0">
                <a:ea typeface="ＭＳ Ｐゴシック" charset="0"/>
                <a:cs typeface="ＭＳ Ｐゴシック" charset="0"/>
              </a:rPr>
              <a:t> le chanteur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ou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orateur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frappant</a:t>
            </a:r>
            <a:r>
              <a:rPr lang="en-US" dirty="0">
                <a:ea typeface="ＭＳ Ｐゴシック" charset="0"/>
                <a:cs typeface="ＭＳ Ｐゴシック" charset="0"/>
              </a:rPr>
              <a:t> le gong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si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l'acte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est</a:t>
            </a:r>
            <a:r>
              <a:rPr lang="en-US" dirty="0">
                <a:ea typeface="ＭＳ Ｐゴシック" charset="0"/>
                <a:cs typeface="ＭＳ Ｐゴシック" charset="0"/>
              </a:rPr>
              <a:t> trop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douloureux</a:t>
            </a:r>
            <a:r>
              <a:rPr lang="en-US" dirty="0">
                <a:ea typeface="ＭＳ Ｐゴシック" charset="0"/>
                <a:cs typeface="ＭＳ Ｐゴシック" charset="0"/>
              </a:rPr>
              <a:t>!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D48764-5130-F24D-8A57-898ED360086B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157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773E81F-B3A5-9B45-B9F3-FC02D64E501A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8089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89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C2A7C-20E3-3A47-A65A-77B40E39BB7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3345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28D08F4-E5E4-1846-8D88-07B6D0802A2C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73ECEB-6BE7-E94D-9030-8DEE2C51B07C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2185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185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>
                <a:ea typeface="ＭＳ Ｐゴシック" charset="0"/>
                <a:cs typeface="ＭＳ Ｐゴシック" charset="0"/>
              </a:rPr>
              <a:t>Dites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à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votre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voisin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deux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idées</a:t>
            </a:r>
            <a:r>
              <a:rPr lang="en-US" dirty="0">
                <a:ea typeface="ＭＳ Ｐゴシック" charset="0"/>
                <a:cs typeface="ＭＳ Ｐゴシック" charset="0"/>
              </a:rPr>
              <a:t> POUR MIEUX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connaître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votre</a:t>
            </a:r>
            <a:r>
              <a:rPr lang="en-US" dirty="0">
                <a:ea typeface="ＭＳ Ｐゴシック" charset="0"/>
                <a:cs typeface="ＭＳ Ｐゴシック" charset="0"/>
              </a:rPr>
              <a:t> congregation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4F77AF-0879-C047-A8AC-8AA803646C15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2390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2D8924-E238-774A-B04E-48861EFE5FD8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1E552AA-9734-3646-8903-F174E2ECF177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26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Preaching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(</a:t>
            </a:r>
            <a:r>
              <a:rPr lang="en-US" sz="1200" b="0" baseline="0" dirty="0" err="1">
                <a:solidFill>
                  <a:srgbClr val="FFFFFF"/>
                </a:solidFill>
                <a:latin typeface="Arial" charset="0"/>
                <a:ea typeface="ＭＳ Ｐゴシック" charset="0"/>
              </a:rPr>
              <a:t>pr</a:t>
            </a:r>
            <a:r>
              <a:rPr lang="en-US" sz="1200" b="0" baseline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)</a:t>
            </a:r>
            <a:endParaRPr lang="en-US" sz="1200" b="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eaLnBrk="1" hangingPunct="1"/>
            <a:r>
              <a:rPr lang="en-US" sz="1200" b="0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Homiletics </a:t>
            </a:r>
            <a:endParaRPr lang="en-US" b="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523BA7-08D0-074F-810D-AABD19579804}" type="slidenum">
              <a:rPr lang="en-US" sz="1200">
                <a:solidFill>
                  <a:srgbClr val="000000"/>
                </a:solidFill>
              </a:rPr>
              <a:pPr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829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3867A1D-C669-CA49-8A68-4356C50A4A6B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3D7B6D-BFCD-B740-B87E-DDFC0A854010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1F9EB02-6336-AC45-A7F2-D2380DAE26B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89090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765961-49A2-784D-B045-E94C8C53AA0F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9113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113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63C86E-5336-AF4D-978F-714CA642FEE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931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494A6A2-7FAF-F64A-B1C4-E15A4DF41FE0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952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AF02-C758-E943-9E14-B86A6564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2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DB640-910F-5143-9AC2-81D5807A9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734BA-AC14-364F-A154-7913423A5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81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676400"/>
          </a:xfrm>
          <a:effectLst>
            <a:outerShdw blurRad="38100" dist="25398" dir="2700000" algn="ctr" rotWithShape="0">
              <a:schemeClr val="bg2">
                <a:alpha val="99962"/>
              </a:schemeClr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929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FC272-9A6E-904B-ACBD-5BDF437AD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74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A3BD7-BB99-7148-BFBD-2DA87B70E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8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2079D-7474-134C-B51E-BFAC56855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E725-A6B5-3D45-99D9-F20AF3D1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73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C45C3-CA23-174D-94BD-5848EA680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66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ADE28-8309-2B4E-AE55-82E227899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08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00EE22-5B18-714E-A962-9756D715D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63F6F-7353-4E40-90F6-DAD50705C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3F7A3-F695-8543-997B-1F53552F6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2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ADAE-6DFE-7746-838B-DA5E23A35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707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3B53DB-3F94-3246-9E88-DB1E88874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79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ECF12-3E0F-9143-8826-CAA4E805C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05747-E02B-2341-8FB1-404174495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2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7772400" cy="990600"/>
          </a:xfrm>
          <a:effectLst>
            <a:outerShdw blurRad="63500" dist="35915" dir="8100000" algn="ctr" rotWithShape="0">
              <a:srgbClr val="000000">
                <a:alpha val="75000"/>
              </a:srgbClr>
            </a:outerShdw>
          </a:effectLst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1219200"/>
          </a:xfrm>
          <a:effectLst>
            <a:outerShdw blurRad="68580" dist="25399" dir="8100000" algn="ctr" rotWithShape="0">
              <a:srgbClr val="000000">
                <a:alpha val="75000"/>
              </a:srgb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7A828-8027-BE4A-A391-4761A3FF8E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3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0E33A-ABA5-344F-829E-E08FE78B4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6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E8B07-021C-6346-A4DB-07BF8B55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01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75DF2-ED6A-894B-A56A-FB49EC347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198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14CBD-B189-3849-BE60-130E415B8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7298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48CF3-C0EC-B640-96C0-7A635E23C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9BBC-DD0E-5947-808B-2D21BB686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1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2419ED-BAEB-B440-91AC-81523E3F05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61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C2E78-3C9A-F74D-A0DC-C94700FC7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153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CF7A-F15B-074B-AF04-C89C87D51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421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AC543-821E-F742-873D-B79B8973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152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CFFE8-436D-7146-AFF8-F398AE210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829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0400" y="1447800"/>
            <a:ext cx="5257800" cy="175577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27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581400"/>
            <a:ext cx="5257800" cy="1522413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1FC11-D4D6-654A-9C5F-F58210655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65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20AFA-4105-8442-80DA-8BB6AA62A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34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4A9E9-33ED-4C48-B837-510A71DE9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10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684338"/>
            <a:ext cx="35052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EE164-9150-DC42-8DEF-578AED1E0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482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53538-9F51-B848-AE90-01F4A7483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3E2BF-E66C-9E41-B13B-7711330CCF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778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5F3B1-EB3C-1A45-BE59-3D7EEA29F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931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F4599-7E90-9C43-9EC0-234FB2A8B7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423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E4AC-0A38-A34D-8E0E-DDC755B21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206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15C87-2051-694D-9746-187836D4A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247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A90DF-1456-2749-807B-71F40A62F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514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44500"/>
            <a:ext cx="1981200" cy="5694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44500"/>
            <a:ext cx="5791200" cy="5694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74F74-1B4A-3942-980A-89FA8705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104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inv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9906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219200"/>
          </a:xfrm>
          <a:effectLst>
            <a:outerShdw blurRad="50800" dist="25399" dir="2700000" algn="ctr" rotWithShape="0">
              <a:schemeClr val="bg2">
                <a:alpha val="75000"/>
              </a:schemeClr>
            </a:outerShdw>
          </a:effectLst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3D76-D9B4-2F47-BEA5-9AA4E4F64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2474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B7B79-0B67-544A-A031-010CCEAA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99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CEE1C-19D2-614A-940F-D53E3C88D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6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67E-36D9-734B-B80F-728D0F242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6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BA18-2D3B-1A49-A254-23BEC7902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3460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8680E-2294-EC4E-AEF8-34F0118E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99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8ABD5-9456-4C42-9944-885E24EAA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949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7720-715E-B741-B834-E22F1DB2A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305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9225B-F31E-2242-B1C6-E4DB2A92B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143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38B-C8EE-EC48-AA2B-FA96ED287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8999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210AA-A468-B645-A5D2-245B81493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554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F3642-B37A-C54C-A04B-3D63FCE96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7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164BD-FBC9-954F-9CE6-F84F449A03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985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E11B3-8A7E-E543-8742-DE59669FE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39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E0103-8AF2-D748-84F4-AA000A61F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2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F23D0-31A2-504F-87D7-C8E28E2C3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362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F6E76-5FA3-9C4F-9EEB-FC259804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6804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D7827-2C49-4B40-B099-AE731D619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577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2F67B-7CD6-5B43-87CB-8AABD87178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2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E1E11-E21B-6044-8289-9DC66151C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2031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4EB2F-FF20-4749-BE65-44ECB2779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883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92A64-B6FD-D845-8051-05A256276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808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2D27A-6542-EA41-8CA4-47785FBD0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102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902D-EEB6-3949-8D10-C607D76DF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5184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1938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300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B0CFA-6A66-1F44-8EB1-ADFC9EB12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600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84753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67784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33792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9715869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13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2953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3277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10865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319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EBE-6CB8-784C-80D6-84382363B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80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5E224-46F0-5549-9099-35EFD6C71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3FDA54C-D58E-4A40-A46D-3504028C2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3" r:id="rId1"/>
    <p:sldLayoutId id="2147484374" r:id="rId2"/>
    <p:sldLayoutId id="2147484375" r:id="rId3"/>
    <p:sldLayoutId id="2147484376" r:id="rId4"/>
    <p:sldLayoutId id="2147484377" r:id="rId5"/>
    <p:sldLayoutId id="2147484378" r:id="rId6"/>
    <p:sldLayoutId id="2147484379" r:id="rId7"/>
    <p:sldLayoutId id="2147484380" r:id="rId8"/>
    <p:sldLayoutId id="2147484381" r:id="rId9"/>
    <p:sldLayoutId id="2147484382" r:id="rId10"/>
    <p:sldLayoutId id="21474843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9193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99962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9194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194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dist="25399" dir="2700000" algn="ctr" rotWithShape="0">
              <a:schemeClr val="bg2">
                <a:alpha val="74998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E15E49EA-32F3-C148-8CB6-3CA28CA5D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4" r:id="rId1"/>
    <p:sldLayoutId id="2147484385" r:id="rId2"/>
    <p:sldLayoutId id="2147484386" r:id="rId3"/>
    <p:sldLayoutId id="2147484387" r:id="rId4"/>
    <p:sldLayoutId id="2147484388" r:id="rId5"/>
    <p:sldLayoutId id="2147484389" r:id="rId6"/>
    <p:sldLayoutId id="2147484390" r:id="rId7"/>
    <p:sldLayoutId id="2147484391" r:id="rId8"/>
    <p:sldLayoutId id="2147484392" r:id="rId9"/>
    <p:sldLayoutId id="2147484393" r:id="rId10"/>
    <p:sldLayoutId id="2147484394" r:id="rId11"/>
    <p:sldLayoutId id="2147484395" r:id="rId12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Monotype Sorts" charset="0"/>
        <a:buChar char="R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Monotype Sorts" charset="2"/>
        <a:buChar char="R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16" dir="8100068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30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9" dir="81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30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0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F23FD05-AD10-2146-B334-0A4E9F55A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48" r:id="rId1"/>
    <p:sldLayoutId id="2147484396" r:id="rId2"/>
    <p:sldLayoutId id="2147484397" r:id="rId3"/>
    <p:sldLayoutId id="2147484398" r:id="rId4"/>
    <p:sldLayoutId id="2147484399" r:id="rId5"/>
    <p:sldLayoutId id="2147484400" r:id="rId6"/>
    <p:sldLayoutId id="2147484401" r:id="rId7"/>
    <p:sldLayoutId id="2147484402" r:id="rId8"/>
    <p:sldLayoutId id="2147484403" r:id="rId9"/>
    <p:sldLayoutId id="2147484404" r:id="rId10"/>
    <p:sldLayoutId id="214748440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77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pPr>
              <a:defRPr/>
            </a:pPr>
            <a:fld id="{FB4CEFCF-13E4-AB4B-8A10-5E0965DA9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84338"/>
            <a:ext cx="7162800" cy="445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44500"/>
            <a:ext cx="79248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40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8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5720" dist="25399" dir="2700000" algn="ctr" rotWithShape="0">
              <a:srgbClr val="000000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8464BD-64E6-9B48-B787-35F38BA85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50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3200" b="1" i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800" b="1" i="1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400" b="1" i="1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n"/>
        <a:defRPr sz="2000" b="1" i="1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0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80000"/>
        <a:buFont typeface="Wingdings" charset="2"/>
        <a:buChar char="l"/>
        <a:defRPr sz="2000" b="1" 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4836004-CC55-2046-85D1-2522A2FB1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6" r:id="rId1"/>
    <p:sldLayoutId id="2147484427" r:id="rId2"/>
    <p:sldLayoutId id="2147484428" r:id="rId3"/>
    <p:sldLayoutId id="2147484429" r:id="rId4"/>
    <p:sldLayoutId id="2147484430" r:id="rId5"/>
    <p:sldLayoutId id="2147484431" r:id="rId6"/>
    <p:sldLayoutId id="2147484432" r:id="rId7"/>
    <p:sldLayoutId id="2147484433" r:id="rId8"/>
    <p:sldLayoutId id="2147484434" r:id="rId9"/>
    <p:sldLayoutId id="2147484435" r:id="rId10"/>
    <p:sldLayoutId id="21474844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8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75781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75782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75783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578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75790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91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578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75788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89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5786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87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37" r:id="rId1"/>
    <p:sldLayoutId id="2147484438" r:id="rId2"/>
    <p:sldLayoutId id="2147484439" r:id="rId3"/>
    <p:sldLayoutId id="2147484440" r:id="rId4"/>
    <p:sldLayoutId id="2147484441" r:id="rId5"/>
    <p:sldLayoutId id="2147484442" r:id="rId6"/>
    <p:sldLayoutId id="2147484443" r:id="rId7"/>
    <p:sldLayoutId id="2147484444" r:id="rId8"/>
    <p:sldLayoutId id="2147484445" r:id="rId9"/>
    <p:sldLayoutId id="2147484446" r:id="rId10"/>
    <p:sldLayoutId id="21474844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Gareth Preaching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4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848600" cy="2667000"/>
          </a:xfrm>
          <a:effectLst>
            <a:outerShdw blurRad="63500" dist="107763" dir="135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9600" dirty="0" err="1">
                <a:latin typeface="Arial" charset="0"/>
                <a:cs typeface="Arial" charset="0"/>
              </a:rPr>
              <a:t>Prédication</a:t>
            </a:r>
            <a:r>
              <a:rPr lang="en-US" sz="9600" dirty="0">
                <a:latin typeface="Arial" charset="0"/>
                <a:cs typeface="Arial" charset="0"/>
              </a:rPr>
              <a:t> Expositive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74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048000"/>
            <a:ext cx="7772400" cy="2514600"/>
          </a:xfrm>
          <a:effectLst/>
        </p:spPr>
        <p:txBody>
          <a:bodyPr/>
          <a:lstStyle/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Avantages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Buts</a:t>
            </a: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Des </a:t>
            </a:r>
            <a:r>
              <a:rPr lang="en-US" sz="4000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difficultés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  <a:p>
            <a:pPr marL="609600" indent="-609600" algn="l">
              <a:buFont typeface="Arial" charset="0"/>
              <a:buAutoNum type="arabicPeriod"/>
              <a:defRPr/>
            </a:pPr>
            <a:r>
              <a:rPr lang="en-US" sz="4000" dirty="0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Nature </a:t>
            </a:r>
            <a:r>
              <a:rPr lang="en-US" sz="4000" dirty="0" err="1">
                <a:effectLst>
                  <a:outerShdw blurRad="50800" dist="38100" dir="2700000" algn="tl" rotWithShape="0">
                    <a:srgbClr val="000000"/>
                  </a:outerShdw>
                </a:effectLst>
                <a:latin typeface="Arial"/>
                <a:ea typeface="+mn-ea"/>
                <a:cs typeface="Arial"/>
              </a:rPr>
              <a:t>contemporaine</a:t>
            </a:r>
            <a:endParaRPr lang="en-US" sz="4000" dirty="0">
              <a:effectLst>
                <a:outerShdw blurRad="50800" dist="38100" dir="2700000" algn="tl" rotWithShape="0">
                  <a:srgbClr val="000000"/>
                </a:outerShdw>
              </a:effectLst>
              <a:latin typeface="Arial"/>
              <a:ea typeface="+mn-ea"/>
              <a:cs typeface="Arial"/>
            </a:endParaRP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cs typeface="Arial" charset="0"/>
              </a:rPr>
              <a:t>3</a:t>
            </a:r>
            <a:endParaRPr lang="en-US"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419475" y="6021388"/>
            <a:ext cx="56483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Prof. Rick Griffith, Singapore Bible College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4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74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7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417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5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25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" charset="0"/>
                <a:cs typeface="Arial" charset="0"/>
              </a:rPr>
              <a:t>But de </a:t>
            </a:r>
            <a:r>
              <a:rPr lang="en-US" sz="6600" dirty="0" err="1">
                <a:latin typeface="Arial" charset="0"/>
                <a:cs typeface="Arial" charset="0"/>
              </a:rPr>
              <a:t>L’exposition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25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Évangélisme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Répondre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aux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besoins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humains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Déclarer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volonté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 Dieu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2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2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2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Decisions</a:t>
            </a:r>
          </a:p>
        </p:txBody>
      </p:sp>
      <p:pic>
        <p:nvPicPr>
          <p:cNvPr id="98306" name="Picture 5" descr="SermonCartoons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41" r="50243" b="65126"/>
          <a:stretch>
            <a:fillRect/>
          </a:stretch>
        </p:blipFill>
        <p:spPr bwMode="auto">
          <a:xfrm>
            <a:off x="1995488" y="115888"/>
            <a:ext cx="5624512" cy="623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4925" y="-26988"/>
            <a:ext cx="9109075" cy="23082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2563" indent="-182563">
              <a:defRPr/>
            </a:pPr>
            <a:r>
              <a:rPr lang="en-US" b="1" spc="-100" dirty="0">
                <a:latin typeface="Architecture-u" charset="0"/>
                <a:cs typeface="Architecture-u" charset="0"/>
              </a:rPr>
              <a:t>BARCLAY OU BROADMAN?</a:t>
            </a:r>
            <a:br>
              <a:rPr lang="en-US" b="1" spc="-100" dirty="0">
                <a:latin typeface="Architecture-u" charset="0"/>
                <a:cs typeface="Architecture-u" charset="0"/>
              </a:rPr>
            </a:br>
            <a:r>
              <a:rPr lang="en-US" b="1" spc="-100" dirty="0">
                <a:latin typeface="Architecture-u" charset="0"/>
                <a:cs typeface="Architecture-u" charset="0"/>
              </a:rPr>
              <a:t>SPURGEON OU WIERSBE?</a:t>
            </a:r>
            <a:br>
              <a:rPr lang="en-US" b="1" spc="-100" dirty="0">
                <a:latin typeface="Architecture-u" charset="0"/>
                <a:cs typeface="Architecture-u" charset="0"/>
              </a:rPr>
            </a:br>
            <a:r>
              <a:rPr lang="en-US" b="1" spc="-100" dirty="0">
                <a:latin typeface="Architecture-u" charset="0"/>
                <a:cs typeface="Architecture-u" charset="0"/>
              </a:rPr>
              <a:t>ROBERTSON OU KITTEL?</a:t>
            </a:r>
            <a:br>
              <a:rPr lang="en-US" b="1" spc="-100" dirty="0">
                <a:latin typeface="Architecture-u" charset="0"/>
                <a:cs typeface="Architecture-u" charset="0"/>
              </a:rPr>
            </a:br>
            <a:r>
              <a:rPr lang="en-US" b="1" spc="-100" dirty="0">
                <a:latin typeface="Architecture-u" charset="0"/>
                <a:cs typeface="Architecture-u" charset="0"/>
              </a:rPr>
              <a:t>PROPHETE OU EVANGELISTE?</a:t>
            </a:r>
            <a:br>
              <a:rPr lang="en-US" b="1" spc="-100" dirty="0">
                <a:latin typeface="Architecture-u" charset="0"/>
                <a:cs typeface="Architecture-u" charset="0"/>
              </a:rPr>
            </a:br>
            <a:r>
              <a:rPr lang="en-US" b="1" spc="-100" dirty="0">
                <a:latin typeface="Architecture-u" charset="0"/>
                <a:cs typeface="Architecture-u" charset="0"/>
              </a:rPr>
              <a:t>REPENTANCE OU AMOUR?</a:t>
            </a:r>
            <a:br>
              <a:rPr lang="en-US" b="1" spc="-100" dirty="0">
                <a:latin typeface="Architecture-u" charset="0"/>
                <a:cs typeface="Architecture-u" charset="0"/>
              </a:rPr>
            </a:br>
            <a:r>
              <a:rPr lang="en-US" b="1" spc="-100" dirty="0">
                <a:latin typeface="Architecture-u" charset="0"/>
                <a:cs typeface="Architecture-u" charset="0"/>
              </a:rPr>
              <a:t>IMPRESSIONNER CE COMITÉ D’ÉGLISE OU PRÉCHER LA PAROLE?”</a:t>
            </a:r>
          </a:p>
        </p:txBody>
      </p:sp>
      <p:sp>
        <p:nvSpPr>
          <p:cNvPr id="98308" name="TextBox 2"/>
          <p:cNvSpPr txBox="1">
            <a:spLocks noChangeArrowheads="1"/>
          </p:cNvSpPr>
          <p:nvPr/>
        </p:nvSpPr>
        <p:spPr bwMode="auto">
          <a:xfrm>
            <a:off x="0" y="6308725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dirty="0"/>
              <a:t>DÉCISIONS, DÉCISIONS, DÉCISIONS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07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" charset="0"/>
                <a:cs typeface="Arial" charset="0"/>
              </a:rPr>
              <a:t>But de </a:t>
            </a:r>
            <a:r>
              <a:rPr lang="en-US" sz="6600" dirty="0" err="1">
                <a:latin typeface="Arial" charset="0"/>
                <a:cs typeface="Arial" charset="0"/>
              </a:rPr>
              <a:t>L’exposition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0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Évangélisme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Répondre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aux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besoins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humains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Déclarer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volonté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 Dieu</a:t>
            </a: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Motiver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foi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l'obéissance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et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croissance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Enseigner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Doctrine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ou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Théologie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  <a:defRPr/>
            </a:pP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0741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0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Sermon Block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102402" name="Group 1"/>
          <p:cNvGrpSpPr>
            <a:grpSpLocks/>
          </p:cNvGrpSpPr>
          <p:nvPr/>
        </p:nvGrpSpPr>
        <p:grpSpPr bwMode="auto">
          <a:xfrm>
            <a:off x="1163638" y="-531813"/>
            <a:ext cx="7035800" cy="7921626"/>
            <a:chOff x="1164263" y="-531440"/>
            <a:chExt cx="7035158" cy="7920880"/>
          </a:xfrm>
        </p:grpSpPr>
        <p:pic>
          <p:nvPicPr>
            <p:cNvPr id="102404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263" y="-531440"/>
              <a:ext cx="7035158" cy="7920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05" name="Rectangle 1"/>
            <p:cNvSpPr>
              <a:spLocks noChangeArrowheads="1"/>
            </p:cNvSpPr>
            <p:nvPr/>
          </p:nvSpPr>
          <p:spPr bwMode="auto">
            <a:xfrm>
              <a:off x="4047936" y="2199780"/>
              <a:ext cx="1818152" cy="10852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43350" y="2205038"/>
            <a:ext cx="185261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spc="-100" dirty="0"/>
              <a:t>PASTOR SANS PRÉDICATION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49" name="Picture 2" descr="sil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27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-76200" y="457200"/>
            <a:ext cx="9220200" cy="990600"/>
          </a:xfrm>
          <a:effectLst>
            <a:outerShdw blurRad="63500" dist="35921" dir="2700000" algn="ctr" rotWithShape="0">
              <a:schemeClr val="bg2">
                <a:alpha val="75000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" charset="0"/>
                <a:cs typeface="Arial" charset="0"/>
              </a:rPr>
              <a:t>But de </a:t>
            </a:r>
            <a:r>
              <a:rPr lang="en-US" sz="6600" dirty="0" err="1">
                <a:latin typeface="Arial" charset="0"/>
                <a:cs typeface="Arial" charset="0"/>
              </a:rPr>
              <a:t>L’exposition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278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83820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Évangélisme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Répondre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aux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besoins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humains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Déclarer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volonté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de Dieu</a:t>
            </a: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Motiver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foi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l'obéissance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et la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croissance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Enseigner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Doctrine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ou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Théologie</a:t>
            </a:r>
            <a:endParaRPr lang="en-US" sz="3600" b="1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Adorer Dieu et exalter son nom </a:t>
            </a:r>
          </a:p>
          <a:p>
            <a:pPr>
              <a:defRPr/>
            </a:pP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Reconnaitre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le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pécher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et </a:t>
            </a:r>
            <a:r>
              <a:rPr lang="en-US" sz="3600" b="1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Reconstruire</a:t>
            </a:r>
            <a:r>
              <a:rPr lang="en-US" sz="3600" b="1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sur Grace</a:t>
            </a:r>
          </a:p>
        </p:txBody>
      </p:sp>
      <p:sp>
        <p:nvSpPr>
          <p:cNvPr id="1142789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bg2"/>
                </a:solidFill>
                <a:cs typeface="Arial" charset="0"/>
              </a:rPr>
              <a:t>3</a:t>
            </a:r>
            <a:endParaRPr lang="en-US">
              <a:solidFill>
                <a:schemeClr val="bg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27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27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800" b="1" dirty="0" err="1">
                <a:latin typeface="Arial" charset="0"/>
                <a:cs typeface="Arial" charset="0"/>
              </a:rPr>
              <a:t>Difficultés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atin typeface="Arial" charset="0"/>
                <a:cs typeface="Arial" charset="0"/>
              </a:rPr>
              <a:t>d'Exposition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3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plus </a:t>
            </a: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d'étude</a:t>
            </a:r>
            <a:endParaRPr lang="en-US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une</a:t>
            </a:r>
            <a:r>
              <a:rPr lang="en-US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meilleure</a:t>
            </a:r>
            <a:r>
              <a:rPr lang="en-US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herméneutique</a:t>
            </a:r>
            <a:r>
              <a:rPr lang="en-US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(interpretation)</a:t>
            </a:r>
          </a:p>
        </p:txBody>
      </p:sp>
      <p:sp>
        <p:nvSpPr>
          <p:cNvPr id="113459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06500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1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4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3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459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2E7D653-F6DF-2146-AB71-915A4C1625A7}"/>
              </a:ext>
            </a:extLst>
          </p:cNvPr>
          <p:cNvGrpSpPr/>
          <p:nvPr/>
        </p:nvGrpSpPr>
        <p:grpSpPr>
          <a:xfrm>
            <a:off x="900113" y="26988"/>
            <a:ext cx="7027862" cy="6861175"/>
            <a:chOff x="900113" y="26988"/>
            <a:chExt cx="7027862" cy="6861175"/>
          </a:xfrm>
        </p:grpSpPr>
        <p:grpSp>
          <p:nvGrpSpPr>
            <p:cNvPr id="108546" name="Group 1"/>
            <p:cNvGrpSpPr>
              <a:grpSpLocks/>
            </p:cNvGrpSpPr>
            <p:nvPr/>
          </p:nvGrpSpPr>
          <p:grpSpPr bwMode="auto">
            <a:xfrm>
              <a:off x="900113" y="26988"/>
              <a:ext cx="7027862" cy="6861175"/>
              <a:chOff x="973138" y="-3175"/>
              <a:chExt cx="7027862" cy="6861175"/>
            </a:xfrm>
          </p:grpSpPr>
          <p:pic>
            <p:nvPicPr>
              <p:cNvPr id="108549" name="Picture 3" descr="SermonCartoons2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3138" y="-3175"/>
                <a:ext cx="7027862" cy="6861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550" name="Rectangle 1"/>
              <p:cNvSpPr>
                <a:spLocks noChangeArrowheads="1"/>
              </p:cNvSpPr>
              <p:nvPr/>
            </p:nvSpPr>
            <p:spPr bwMode="auto">
              <a:xfrm>
                <a:off x="2483768" y="0"/>
                <a:ext cx="3240360" cy="17728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251CCB8-40E3-0F48-A9E1-DC5AB5E8BB6F}"/>
                </a:ext>
              </a:extLst>
            </p:cNvPr>
            <p:cNvSpPr/>
            <p:nvPr/>
          </p:nvSpPr>
          <p:spPr bwMode="auto">
            <a:xfrm rot="20789431">
              <a:off x="4131219" y="3020783"/>
              <a:ext cx="897259" cy="648000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854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144" y="-1234187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  <a:t>Hermeneutics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87675" y="346075"/>
            <a:ext cx="2520950" cy="1138238"/>
          </a:xfrm>
          <a:prstGeom prst="rect">
            <a:avLst/>
          </a:prstGeom>
          <a:solidFill>
            <a:srgbClr val="FFFFFF"/>
          </a:solidFill>
          <a:ln w="76200" cmpd="sng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2000" b="1" spc="-100" dirty="0"/>
              <a:t>HERMÉNUTIQUE </a:t>
            </a:r>
            <a:r>
              <a:rPr lang="en-US" sz="2800" b="1" spc="-100" dirty="0">
                <a:latin typeface="Apple Chancery"/>
                <a:cs typeface="Apple Chancery"/>
              </a:rPr>
              <a:t>DOUCE </a:t>
            </a:r>
            <a:r>
              <a:rPr lang="en-US" sz="2000" b="1" spc="-100" dirty="0"/>
              <a:t>HERMÉNUTIQUE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 rot="20916954">
            <a:off x="4083531" y="3081399"/>
            <a:ext cx="917575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200" b="1" spc="-100" dirty="0"/>
              <a:t>COMMENT PRECHER</a:t>
            </a:r>
          </a:p>
        </p:txBody>
      </p:sp>
    </p:spTree>
    <p:extLst>
      <p:ext uri="{BB962C8B-B14F-4D97-AF65-F5344CB8AC3E}">
        <p14:creationId xmlns:p14="http://schemas.microsoft.com/office/powerpoint/2010/main" val="1191404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800" b="1" dirty="0" err="1">
                <a:latin typeface="Arial" charset="0"/>
                <a:cs typeface="Arial" charset="0"/>
              </a:rPr>
              <a:t>Difficultés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atin typeface="Arial" charset="0"/>
                <a:cs typeface="Arial" charset="0"/>
              </a:rPr>
              <a:t>d'Exposition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plus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d'étude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meilleure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herméneutique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(interpretation)</a:t>
            </a: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un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contexte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Requiert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forme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littéraire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Requiert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le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discernement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4836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0596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4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44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44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057400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>
                <a:latin typeface="Arial" charset="0"/>
                <a:ea typeface="ＭＳ Ｐゴシック" charset="0"/>
                <a:cs typeface="ＭＳ Ｐゴシック" charset="0"/>
              </a:rPr>
              <a:t>Gong Church</a:t>
            </a:r>
          </a:p>
        </p:txBody>
      </p:sp>
      <p:grpSp>
        <p:nvGrpSpPr>
          <p:cNvPr id="112642" name="Group 5"/>
          <p:cNvGrpSpPr>
            <a:grpSpLocks/>
          </p:cNvGrpSpPr>
          <p:nvPr/>
        </p:nvGrpSpPr>
        <p:grpSpPr bwMode="auto">
          <a:xfrm>
            <a:off x="66675" y="-228600"/>
            <a:ext cx="8848725" cy="7086600"/>
            <a:chOff x="42" y="-336"/>
            <a:chExt cx="5800" cy="4656"/>
          </a:xfrm>
        </p:grpSpPr>
        <p:pic>
          <p:nvPicPr>
            <p:cNvPr id="112644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" y="0"/>
              <a:ext cx="5794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45" name="Picture 4" descr="SermonCartoons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-336"/>
              <a:ext cx="5794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43" name="TextBox 1"/>
          <p:cNvSpPr txBox="1">
            <a:spLocks noChangeArrowheads="1"/>
          </p:cNvSpPr>
          <p:nvPr/>
        </p:nvSpPr>
        <p:spPr bwMode="auto">
          <a:xfrm>
            <a:off x="-11113" y="6309320"/>
            <a:ext cx="91551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b="1" i="1" dirty="0"/>
              <a:t>"</a:t>
            </a:r>
            <a:r>
              <a:rPr lang="en-US" b="1" i="1" dirty="0" err="1"/>
              <a:t>Ils</a:t>
            </a:r>
            <a:r>
              <a:rPr lang="en-US" b="1" i="1" dirty="0"/>
              <a:t> </a:t>
            </a:r>
            <a:r>
              <a:rPr lang="en-US" b="1" i="1" dirty="0" err="1"/>
              <a:t>disent</a:t>
            </a:r>
            <a:r>
              <a:rPr lang="en-US" b="1" i="1" dirty="0"/>
              <a:t> que </a:t>
            </a:r>
            <a:r>
              <a:rPr lang="en-US" b="1" i="1" dirty="0" err="1"/>
              <a:t>c'est</a:t>
            </a:r>
            <a:r>
              <a:rPr lang="en-US" b="1" i="1" dirty="0"/>
              <a:t> </a:t>
            </a:r>
            <a:r>
              <a:rPr lang="en-US" b="1" i="1" dirty="0" err="1"/>
              <a:t>une</a:t>
            </a:r>
            <a:r>
              <a:rPr lang="en-US" b="1" i="1" dirty="0"/>
              <a:t> </a:t>
            </a:r>
            <a:r>
              <a:rPr lang="en-US" b="1" i="1" dirty="0" err="1"/>
              <a:t>église</a:t>
            </a:r>
            <a:r>
              <a:rPr lang="en-US" b="1" i="1" dirty="0"/>
              <a:t> difficile </a:t>
            </a:r>
            <a:r>
              <a:rPr lang="en-US" b="1" i="1" dirty="0" err="1"/>
              <a:t>où</a:t>
            </a:r>
            <a:r>
              <a:rPr lang="en-US" b="1" i="1" dirty="0"/>
              <a:t> </a:t>
            </a:r>
            <a:r>
              <a:rPr lang="en-US" b="1" i="1" dirty="0" err="1"/>
              <a:t>prêcher</a:t>
            </a:r>
            <a:r>
              <a:rPr lang="en-US" b="1" i="1" dirty="0"/>
              <a:t>!"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2475"/>
            <a:ext cx="7772400" cy="857250"/>
          </a:xfrm>
        </p:spPr>
        <p:txBody>
          <a:bodyPr/>
          <a:lstStyle/>
          <a:p>
            <a:pPr>
              <a:defRPr/>
            </a:pPr>
            <a:r>
              <a:rPr lang="en-US" sz="4800" b="1" dirty="0" err="1">
                <a:latin typeface="Arial" charset="0"/>
                <a:cs typeface="Arial" charset="0"/>
              </a:rPr>
              <a:t>Difficultés</a:t>
            </a:r>
            <a:r>
              <a:rPr lang="en-US" sz="4800" b="1" dirty="0">
                <a:latin typeface="Arial" charset="0"/>
                <a:cs typeface="Arial" charset="0"/>
              </a:rPr>
              <a:t> </a:t>
            </a:r>
            <a:r>
              <a:rPr lang="en-US" sz="4800" b="1" dirty="0" err="1">
                <a:latin typeface="Arial" charset="0"/>
                <a:cs typeface="Arial" charset="0"/>
              </a:rPr>
              <a:t>d'Exposition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077200" cy="4267200"/>
          </a:xfrm>
          <a:effectLst/>
        </p:spPr>
        <p:txBody>
          <a:bodyPr/>
          <a:lstStyle/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plus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d'étude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meilleure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herméneutique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(interpretation)</a:t>
            </a: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un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contexte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Requiert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une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forme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littéraire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Requiert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le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discernement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Nécessite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du travail pour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voir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l'idée</a:t>
            </a:r>
            <a:r>
              <a:rPr lang="en-US" sz="3600" dirty="0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 err="1">
                <a:effectLst>
                  <a:outerShdw blurRad="196850" dist="25400" dir="2700000" sx="103000" sy="103000" algn="tl" rotWithShape="0">
                    <a:srgbClr val="000000">
                      <a:alpha val="95000"/>
                    </a:srgbClr>
                  </a:outerShdw>
                </a:effectLst>
                <a:latin typeface="Arial" charset="0"/>
                <a:cs typeface="Arial" charset="0"/>
              </a:rPr>
              <a:t>principale</a:t>
            </a:r>
            <a:endParaRPr lang="en-US" sz="3600" dirty="0">
              <a:effectLst>
                <a:outerShdw blurRad="196850" dist="25400" dir="2700000" sx="103000" sy="103000" algn="tl" rotWithShape="0">
                  <a:srgbClr val="000000">
                    <a:alpha val="9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>
                <a:latin typeface="Arial"/>
                <a:ea typeface="ＭＳ Ｐゴシック" charset="-128"/>
                <a:cs typeface="Arial"/>
              </a:rPr>
              <a:t>4</a:t>
            </a:r>
          </a:p>
        </p:txBody>
      </p:sp>
      <p:pic>
        <p:nvPicPr>
          <p:cNvPr id="114692" name="Picture 5" descr="pulp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350" y="1905000"/>
            <a:ext cx="15176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193986" name="Picture 2" descr="RameshPESBook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2623">
            <a:off x="838200" y="2209800"/>
            <a:ext cx="31369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988" name="Rectangle 4"/>
          <p:cNvSpPr>
            <a:spLocks noGrp="1" noChangeArrowheads="1"/>
          </p:cNvSpPr>
          <p:nvPr>
            <p:ph type="title"/>
          </p:nvPr>
        </p:nvSpPr>
        <p:spPr>
          <a:xfrm>
            <a:off x="1677720" y="734578"/>
            <a:ext cx="7358776" cy="785812"/>
          </a:xfrm>
          <a:solidFill>
            <a:schemeClr val="tx1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Compte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b="1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rendu</a:t>
            </a:r>
            <a:r>
              <a:rPr lang="en-US" altLang="zh-CN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de lecture</a:t>
            </a:r>
            <a:endParaRPr lang="en-US" b="1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39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2057400"/>
            <a:ext cx="4953000" cy="3692525"/>
          </a:xfrm>
          <a:solidFill>
            <a:srgbClr val="000000"/>
          </a:solidFill>
          <a:effectLst>
            <a:outerShdw blurRad="38100" dist="35921" dir="2700000" algn="ctr" rotWithShape="0">
              <a:srgbClr val="000000">
                <a:alpha val="99962"/>
              </a:srgbClr>
            </a:outerShdw>
          </a:effectLst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Quel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aperçu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de la lecture </a:t>
            </a: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d’aujourd’hui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vous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a le plus </a:t>
            </a: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aidé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lphaUcPeriod"/>
              <a:defRPr/>
            </a:pP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Quelles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 questions </a:t>
            </a:r>
            <a:r>
              <a:rPr lang="en-US" altLang="zh-CN" sz="4000" dirty="0" err="1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avez-vous</a:t>
            </a:r>
            <a:r>
              <a:rPr lang="en-US" altLang="zh-CN" sz="4000" dirty="0">
                <a:solidFill>
                  <a:srgbClr val="FFF9FC"/>
                </a:solidFill>
                <a:latin typeface="Arial" charset="0"/>
                <a:ea typeface="Arial" charset="0"/>
                <a:cs typeface="Arial" charset="0"/>
              </a:rPr>
              <a:t>?</a:t>
            </a:r>
            <a:endParaRPr lang="en-US" sz="4000" dirty="0">
              <a:solidFill>
                <a:srgbClr val="FFF9FC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93987" name="Picture 3" descr="Rames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80498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3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D0102A1-07B8-F548-9E2E-81CE1A7D57D0}"/>
              </a:ext>
            </a:extLst>
          </p:cNvPr>
          <p:cNvGrpSpPr/>
          <p:nvPr/>
        </p:nvGrpSpPr>
        <p:grpSpPr>
          <a:xfrm>
            <a:off x="1187450" y="-44450"/>
            <a:ext cx="6513513" cy="6858000"/>
            <a:chOff x="1187450" y="-44450"/>
            <a:chExt cx="6513513" cy="6858000"/>
          </a:xfrm>
        </p:grpSpPr>
        <p:pic>
          <p:nvPicPr>
            <p:cNvPr id="116738" name="Picture 3" descr="SermonCartoons2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450" y="-44450"/>
              <a:ext cx="6513513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1316561-9557-F440-8A67-9200A5E912E3}"/>
                </a:ext>
              </a:extLst>
            </p:cNvPr>
            <p:cNvSpPr/>
            <p:nvPr/>
          </p:nvSpPr>
          <p:spPr bwMode="auto">
            <a:xfrm>
              <a:off x="3143037" y="4119269"/>
              <a:ext cx="216024" cy="216024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41CF7C9-2EA2-0140-8973-E5D5436364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75855" y="4293096"/>
              <a:ext cx="136477" cy="13647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1FF2226-6B5E-6545-A8D8-71DAA15D1BBB}"/>
                </a:ext>
              </a:extLst>
            </p:cNvPr>
            <p:cNvSpPr/>
            <p:nvPr/>
          </p:nvSpPr>
          <p:spPr bwMode="auto">
            <a:xfrm>
              <a:off x="2960156" y="3662068"/>
              <a:ext cx="531723" cy="536747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167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" y="-1310326"/>
            <a:ext cx="8305800" cy="1371600"/>
          </a:xfrm>
        </p:spPr>
        <p:txBody>
          <a:bodyPr/>
          <a:lstStyle/>
          <a:p>
            <a:pPr eaLnBrk="1" hangingPunct="1"/>
            <a:r>
              <a:rPr lang="en-US" sz="6000" b="1" dirty="0">
                <a:latin typeface="Arial" charset="0"/>
                <a:ea typeface="ＭＳ Ｐゴシック" charset="0"/>
                <a:cs typeface="ＭＳ Ｐゴシック" charset="0"/>
              </a:rPr>
              <a:t>Desert Sermon</a:t>
            </a:r>
          </a:p>
        </p:txBody>
      </p:sp>
      <p:sp>
        <p:nvSpPr>
          <p:cNvPr id="116739" name="TextBox 1"/>
          <p:cNvSpPr txBox="1">
            <a:spLocks noChangeArrowheads="1"/>
          </p:cNvSpPr>
          <p:nvPr/>
        </p:nvSpPr>
        <p:spPr bwMode="auto">
          <a:xfrm>
            <a:off x="2066211" y="3483714"/>
            <a:ext cx="1368425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 b="1" i="1" dirty="0"/>
              <a:t>VOUS ÊTES ICI</a:t>
            </a:r>
          </a:p>
        </p:txBody>
      </p:sp>
      <p:sp>
        <p:nvSpPr>
          <p:cNvPr id="116740" name="Rectangle 1"/>
          <p:cNvSpPr>
            <a:spLocks noChangeArrowheads="1"/>
          </p:cNvSpPr>
          <p:nvPr/>
        </p:nvSpPr>
        <p:spPr bwMode="auto">
          <a:xfrm rot="-236336">
            <a:off x="2052638" y="4978400"/>
            <a:ext cx="1081087" cy="247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16741" name="TextBox 1"/>
          <p:cNvSpPr txBox="1">
            <a:spLocks noChangeArrowheads="1"/>
          </p:cNvSpPr>
          <p:nvPr/>
        </p:nvSpPr>
        <p:spPr bwMode="auto">
          <a:xfrm rot="-231150">
            <a:off x="1978025" y="4966535"/>
            <a:ext cx="114141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050" b="1" i="1" dirty="0"/>
              <a:t>PRÉDICATION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45622448-1D07-E743-84C2-08D0F3261AB7}"/>
              </a:ext>
            </a:extLst>
          </p:cNvPr>
          <p:cNvCxnSpPr/>
          <p:nvPr/>
        </p:nvCxnSpPr>
        <p:spPr bwMode="auto">
          <a:xfrm>
            <a:off x="3188171" y="4132686"/>
            <a:ext cx="72008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69673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Comment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pouvons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-nous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combler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le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fossé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entre les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mondes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ancien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et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moderne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pour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être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pertinent?</a:t>
            </a:r>
          </a:p>
        </p:txBody>
      </p:sp>
      <p:sp>
        <p:nvSpPr>
          <p:cNvPr id="118787" name="Text Box 12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1878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Comment la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prédication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expositive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peut-elle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être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contemporaine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3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8931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A. </a:t>
            </a:r>
            <a:r>
              <a:rPr lang="en-US" sz="3200" dirty="0"/>
              <a:t>Bien </a:t>
            </a:r>
            <a:r>
              <a:rPr lang="en-US" sz="3200" dirty="0" err="1"/>
              <a:t>connaître</a:t>
            </a:r>
            <a:r>
              <a:rPr lang="en-US" sz="3200" dirty="0"/>
              <a:t> les </a:t>
            </a:r>
            <a:r>
              <a:rPr lang="en-US" sz="3200" dirty="0" err="1">
                <a:solidFill>
                  <a:srgbClr val="FFFF00"/>
                </a:solidFill>
              </a:rPr>
              <a:t>deux</a:t>
            </a:r>
            <a:r>
              <a:rPr lang="en-US" sz="3200" dirty="0">
                <a:solidFill>
                  <a:srgbClr val="FFFF00"/>
                </a:solidFill>
              </a:rPr>
              <a:t> cultures.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0835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083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Comment la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prédication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expositive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peut-elle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être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contemporaine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525963"/>
            <a:ext cx="3124200" cy="2332037"/>
            <a:chOff x="48" y="2851"/>
            <a:chExt cx="1968" cy="1469"/>
          </a:xfrm>
        </p:grpSpPr>
        <p:pic>
          <p:nvPicPr>
            <p:cNvPr id="120842" name="Picture 6" descr="images-14"/>
            <p:cNvPicPr>
              <a:picLocks noChangeAspect="1" noChangeArrowheads="1"/>
            </p:cNvPicPr>
            <p:nvPr/>
          </p:nvPicPr>
          <p:blipFill>
            <a:blip r:embed="rId4">
              <a:lum bright="-1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882"/>
              <a:ext cx="1968" cy="1438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6" name="Text Box 8"/>
            <p:cNvSpPr txBox="1">
              <a:spLocks noChangeArrowheads="1"/>
            </p:cNvSpPr>
            <p:nvPr/>
          </p:nvSpPr>
          <p:spPr bwMode="auto">
            <a:xfrm>
              <a:off x="433" y="2851"/>
              <a:ext cx="1278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b="1" dirty="0" err="1">
                  <a:solidFill>
                    <a:srgbClr val="FFFFFF"/>
                  </a:solidFill>
                  <a:cs typeface="Arial" charset="0"/>
                </a:rPr>
                <a:t>Ancienne</a:t>
              </a:r>
              <a:endParaRPr lang="en-US" dirty="0">
                <a:cs typeface="Arial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05513" y="4494213"/>
            <a:ext cx="3138487" cy="2363787"/>
            <a:chOff x="3783" y="2831"/>
            <a:chExt cx="1977" cy="1489"/>
          </a:xfrm>
        </p:grpSpPr>
        <p:pic>
          <p:nvPicPr>
            <p:cNvPr id="120840" name="Picture 7" descr="TV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831"/>
              <a:ext cx="1977" cy="1489"/>
            </a:xfrm>
            <a:prstGeom prst="rect">
              <a:avLst/>
            </a:prstGeom>
            <a:noFill/>
            <a:ln w="762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8937" name="Text Box 9"/>
            <p:cNvSpPr txBox="1">
              <a:spLocks noChangeArrowheads="1"/>
            </p:cNvSpPr>
            <p:nvPr/>
          </p:nvSpPr>
          <p:spPr bwMode="auto">
            <a:xfrm>
              <a:off x="4320" y="2880"/>
              <a:ext cx="119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chemeClr val="tx2">
                  <a:alpha val="74998"/>
                </a:schemeClr>
              </a:outerShdw>
            </a:effec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3200" b="1" dirty="0" err="1">
                  <a:solidFill>
                    <a:srgbClr val="FFFFFF"/>
                  </a:solidFill>
                  <a:cs typeface="Arial" charset="0"/>
                </a:rPr>
                <a:t>Moderne</a:t>
              </a:r>
              <a:endParaRPr lang="en-US" dirty="0">
                <a:cs typeface="Arial" charset="0"/>
              </a:endParaRPr>
            </a:p>
          </p:txBody>
        </p:sp>
      </p:grpSp>
      <p:sp>
        <p:nvSpPr>
          <p:cNvPr id="1148938" name="WordArt 10"/>
          <p:cNvSpPr>
            <a:spLocks noChangeArrowheads="1" noChangeShapeType="1" noTextEdit="1"/>
          </p:cNvSpPr>
          <p:nvPr/>
        </p:nvSpPr>
        <p:spPr bwMode="auto">
          <a:xfrm>
            <a:off x="2819400" y="3886200"/>
            <a:ext cx="3962400" cy="26844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Comment?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489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4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48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4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0979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50900" indent="-850900" eaLnBrk="1" hangingPunct="1">
              <a:spcBef>
                <a:spcPct val="50000"/>
              </a:spcBef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B.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Prêchez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la situation de vie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dans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le passage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avant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d'abstraire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 des </a:t>
            </a:r>
            <a:r>
              <a:rPr lang="en-US" sz="4400" b="1" dirty="0" err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principes</a:t>
            </a:r>
            <a:r>
              <a:rPr lang="en-US" sz="4400" b="1" dirty="0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rPr>
              <a:t>.</a:t>
            </a:r>
          </a:p>
        </p:txBody>
      </p:sp>
      <p:sp>
        <p:nvSpPr>
          <p:cNvPr id="122883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288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Comment la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prédication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expositive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peut-elle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être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contemporaine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09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29" name="Picture 2" descr="ISCBG032"/>
          <p:cNvPicPr>
            <a:picLocks noChangeAspect="1" noChangeArrowheads="1"/>
          </p:cNvPicPr>
          <p:nvPr/>
        </p:nvPicPr>
        <p:blipFill>
          <a:blip r:embed="rId3">
            <a:lum bright="-60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3027" name="Text Box 3"/>
          <p:cNvSpPr txBox="1">
            <a:spLocks noChangeArrowheads="1"/>
          </p:cNvSpPr>
          <p:nvPr/>
        </p:nvSpPr>
        <p:spPr bwMode="auto">
          <a:xfrm>
            <a:off x="914400" y="2514600"/>
            <a:ext cx="7620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marL="850900" indent="-850900" eaLnBrk="1" hangingPunct="1">
              <a:spcBef>
                <a:spcPct val="50000"/>
              </a:spcBef>
              <a:defRPr sz="4400" b="1">
                <a:solidFill>
                  <a:schemeClr val="bg1"/>
                </a:solidFill>
                <a:effectLst>
                  <a:glow rad="101600">
                    <a:schemeClr val="tx1"/>
                  </a:glow>
                </a:effectLst>
                <a:latin typeface="Arial"/>
                <a:ea typeface="ＭＳ Ｐゴシック" charset="-128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C. </a:t>
            </a:r>
            <a:r>
              <a:rPr lang="en-US" dirty="0" err="1">
                <a:solidFill>
                  <a:srgbClr val="FFFF00"/>
                </a:solidFill>
              </a:rPr>
              <a:t>Tracez</a:t>
            </a:r>
            <a:r>
              <a:rPr lang="en-US" dirty="0">
                <a:solidFill>
                  <a:srgbClr val="FFFF00"/>
                </a:solidFill>
              </a:rPr>
              <a:t> des </a:t>
            </a:r>
            <a:r>
              <a:rPr lang="en-US" dirty="0" err="1">
                <a:solidFill>
                  <a:srgbClr val="FFFF00"/>
                </a:solidFill>
              </a:rPr>
              <a:t>parallèles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entre le cadre du passage et son cadre </a:t>
            </a:r>
            <a:r>
              <a:rPr lang="en-US" dirty="0" err="1"/>
              <a:t>moderne</a:t>
            </a:r>
            <a:r>
              <a:rPr lang="en-US" dirty="0"/>
              <a:t>.</a:t>
            </a:r>
          </a:p>
        </p:txBody>
      </p:sp>
      <p:sp>
        <p:nvSpPr>
          <p:cNvPr id="124931" name="Text Box 4"/>
          <p:cNvSpPr txBox="1">
            <a:spLocks noChangeArrowheads="1"/>
          </p:cNvSpPr>
          <p:nvPr/>
        </p:nvSpPr>
        <p:spPr bwMode="auto">
          <a:xfrm>
            <a:off x="8458200" y="762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  <a:cs typeface="Arial" charset="0"/>
              </a:rPr>
              <a:t>4</a:t>
            </a:r>
          </a:p>
        </p:txBody>
      </p:sp>
      <p:sp>
        <p:nvSpPr>
          <p:cNvPr id="12493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8229600" cy="12954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Comment la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prédication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expositive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peut-elle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être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contemporaine</a:t>
            </a:r>
            <a:r>
              <a:rPr lang="en-US" sz="3600" b="1" dirty="0">
                <a:solidFill>
                  <a:srgbClr val="FF0000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3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5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La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</a:rPr>
              <a:t>Prédication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 (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</a:rPr>
              <a:t>Homiletique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) lien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</a:rPr>
              <a:t>à</a:t>
            </a:r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Obtenez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cette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présentation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Arial" charset="0"/>
                <a:cs typeface="Arial" charset="0"/>
              </a:rPr>
              <a:t>gratuitement</a:t>
            </a:r>
            <a:r>
              <a:rPr lang="en-US" sz="3600" b="1" dirty="0">
                <a:solidFill>
                  <a:srgbClr val="FFFFFF"/>
                </a:solidFill>
                <a:latin typeface="Arial" charset="0"/>
                <a:cs typeface="Arial" charset="0"/>
              </a:rPr>
              <a:t>!</a:t>
            </a:r>
            <a:endParaRPr lang="en-US" sz="12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4" y="603978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435E0-C890-CF41-85EE-C188C327BFBD}"/>
              </a:ext>
            </a:extLst>
          </p:cNvPr>
          <p:cNvSpPr txBox="1"/>
          <p:nvPr/>
        </p:nvSpPr>
        <p:spPr>
          <a:xfrm>
            <a:off x="23688" y="5840306"/>
            <a:ext cx="8964487" cy="2616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Bible Study Downloads a des </a:t>
            </a:r>
            <a:r>
              <a:rPr lang="en-US" sz="1100" dirty="0" err="1"/>
              <a:t>milliers</a:t>
            </a:r>
            <a:r>
              <a:rPr lang="en-US" sz="1100" dirty="0"/>
              <a:t> de presentations PowerPoints et </a:t>
            </a:r>
            <a:r>
              <a:rPr lang="en-US" sz="1100" dirty="0" err="1"/>
              <a:t>fichiers</a:t>
            </a:r>
            <a:r>
              <a:rPr lang="en-US" sz="1100" dirty="0"/>
              <a:t> Word </a:t>
            </a:r>
            <a:r>
              <a:rPr lang="en-US" sz="1100" dirty="0" err="1"/>
              <a:t>en</a:t>
            </a:r>
            <a:r>
              <a:rPr lang="en-US" sz="1100" dirty="0"/>
              <a:t> 42 </a:t>
            </a:r>
            <a:r>
              <a:rPr lang="en-US" sz="1100" dirty="0" err="1"/>
              <a:t>langues</a:t>
            </a:r>
            <a:r>
              <a:rPr lang="en-US" sz="1100" dirty="0"/>
              <a:t> </a:t>
            </a:r>
            <a:r>
              <a:rPr lang="en-US" sz="1100" dirty="0" err="1"/>
              <a:t>disponible</a:t>
            </a:r>
            <a:r>
              <a:rPr lang="en-US" sz="1100" dirty="0"/>
              <a:t> </a:t>
            </a:r>
            <a:r>
              <a:rPr lang="en-US" sz="1100" dirty="0" err="1"/>
              <a:t>en</a:t>
            </a:r>
            <a:r>
              <a:rPr lang="en-US" sz="1100" dirty="0"/>
              <a:t> </a:t>
            </a:r>
            <a:r>
              <a:rPr lang="en-US" sz="1100" dirty="0" err="1"/>
              <a:t>téléchargement</a:t>
            </a:r>
            <a:r>
              <a:rPr lang="en-US" sz="1100" dirty="0"/>
              <a:t> </a:t>
            </a:r>
            <a:r>
              <a:rPr lang="en-US" sz="1100" dirty="0" err="1"/>
              <a:t>gratuit</a:t>
            </a:r>
            <a:r>
              <a:rPr lang="en-US" sz="1100" dirty="0"/>
              <a:t> </a:t>
            </a:r>
            <a:r>
              <a:rPr lang="en-US" sz="1100" b="1" i="1" dirty="0" err="1">
                <a:solidFill>
                  <a:srgbClr val="0432FF"/>
                </a:solidFill>
              </a:rPr>
              <a:t>ici</a:t>
            </a:r>
            <a:endParaRPr lang="en-US" sz="1800" b="1" i="1" dirty="0">
              <a:solidFill>
                <a:srgbClr val="0432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09600"/>
            <a:ext cx="7775575" cy="762000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pPr>
              <a:defRPr/>
            </a:pPr>
            <a:r>
              <a:rPr lang="en-US" sz="2800" b="1" dirty="0">
                <a:latin typeface="Arial"/>
                <a:cs typeface="Arial"/>
              </a:rPr>
              <a:t>Le </a:t>
            </a:r>
            <a:r>
              <a:rPr lang="en-US" sz="2800" b="1" dirty="0" err="1">
                <a:latin typeface="Arial"/>
                <a:cs typeface="Arial"/>
              </a:rPr>
              <a:t>processus</a:t>
            </a:r>
            <a:r>
              <a:rPr lang="en-US" sz="2800" b="1" dirty="0">
                <a:latin typeface="Arial"/>
                <a:cs typeface="Arial"/>
              </a:rPr>
              <a:t> de </a:t>
            </a:r>
            <a:r>
              <a:rPr lang="en-US" sz="2800" b="1" dirty="0" err="1">
                <a:latin typeface="Arial"/>
                <a:cs typeface="Arial"/>
              </a:rPr>
              <a:t>préparation</a:t>
            </a:r>
            <a:r>
              <a:rPr lang="en-US" sz="2800" b="1" dirty="0">
                <a:latin typeface="Arial"/>
                <a:cs typeface="Arial"/>
              </a:rPr>
              <a:t> des </a:t>
            </a:r>
            <a:r>
              <a:rPr lang="en-US" sz="2800" b="1" dirty="0" err="1">
                <a:latin typeface="Arial"/>
                <a:cs typeface="Arial"/>
              </a:rPr>
              <a:t>prédication</a:t>
            </a:r>
            <a:r>
              <a:rPr lang="en-US" sz="2800" b="1" dirty="0">
                <a:latin typeface="Arial"/>
                <a:cs typeface="Arial"/>
              </a:rPr>
              <a:t> expositive</a:t>
            </a: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 useBgFill="1">
        <p:nvSpPr>
          <p:cNvPr id="4100" name="Rectangle 4"/>
          <p:cNvSpPr>
            <a:spLocks noChangeArrowheads="1"/>
          </p:cNvSpPr>
          <p:nvPr/>
        </p:nvSpPr>
        <p:spPr bwMode="auto">
          <a:xfrm>
            <a:off x="611188" y="1447800"/>
            <a:ext cx="7921625" cy="3048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Basé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sur Ramesh Richard,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Preparing Expository Sermons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286000" y="5146675"/>
            <a:ext cx="1037142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Étude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995488" y="4419600"/>
            <a:ext cx="1550987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Structure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5929313" y="5181600"/>
            <a:ext cx="133049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Prêcher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5638800" y="4419600"/>
            <a:ext cx="1550988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Structure</a:t>
            </a: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438400" y="3643313"/>
            <a:ext cx="790575" cy="455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CPT</a:t>
            </a: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6005513" y="3643313"/>
            <a:ext cx="8159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CPS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3429000" y="2805113"/>
            <a:ext cx="2316339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Pont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d’objectif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4043930" y="2336800"/>
            <a:ext cx="119584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Cerveau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Cœur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3923928" y="4470400"/>
            <a:ext cx="1384300" cy="395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Squelette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4178300" y="5232400"/>
            <a:ext cx="92710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La chair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3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4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5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1947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124" name="Rectangle 28"/>
          <p:cNvSpPr>
            <a:spLocks noChangeArrowheads="1"/>
          </p:cNvSpPr>
          <p:nvPr/>
        </p:nvSpPr>
        <p:spPr bwMode="auto">
          <a:xfrm>
            <a:off x="2189163" y="1884363"/>
            <a:ext cx="1173397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TEXTE</a:t>
            </a:r>
          </a:p>
        </p:txBody>
      </p: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6026150" y="1801947"/>
            <a:ext cx="228068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PRÉDICATION</a:t>
            </a:r>
          </a:p>
        </p:txBody>
      </p:sp>
      <p:sp>
        <p:nvSpPr>
          <p:cNvPr id="4126" name="Rectangle 30"/>
          <p:cNvSpPr>
            <a:spLocks noChangeArrowheads="1"/>
          </p:cNvSpPr>
          <p:nvPr/>
        </p:nvSpPr>
        <p:spPr bwMode="auto">
          <a:xfrm>
            <a:off x="515755" y="5652339"/>
            <a:ext cx="1197443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Choisir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le </a:t>
            </a:r>
            <a:b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7" name="Rectangle 31"/>
          <p:cNvSpPr>
            <a:spLocks noChangeArrowheads="1"/>
          </p:cNvSpPr>
          <p:nvPr/>
        </p:nvSpPr>
        <p:spPr bwMode="auto">
          <a:xfrm>
            <a:off x="519113" y="5181600"/>
            <a:ext cx="132061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2 Analyzer le </a:t>
            </a:r>
            <a:b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595313" y="4443413"/>
            <a:ext cx="113652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3.1 Plan </a:t>
            </a:r>
            <a:b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Exégétique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29" name="Rectangle 33"/>
          <p:cNvSpPr>
            <a:spLocks noChangeArrowheads="1"/>
          </p:cNvSpPr>
          <p:nvPr/>
        </p:nvSpPr>
        <p:spPr bwMode="auto">
          <a:xfrm>
            <a:off x="671513" y="3757613"/>
            <a:ext cx="184185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3.2 Idée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Exégétique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0" name="Rectangle 34"/>
          <p:cNvSpPr>
            <a:spLocks noChangeArrowheads="1"/>
          </p:cNvSpPr>
          <p:nvPr/>
        </p:nvSpPr>
        <p:spPr bwMode="auto">
          <a:xfrm>
            <a:off x="1281113" y="2690813"/>
            <a:ext cx="1493998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4. Les trois 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questions de </a:t>
            </a:r>
          </a:p>
          <a:p>
            <a:pPr>
              <a:defRPr/>
            </a:pP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développement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1" name="Rectangle 35"/>
          <p:cNvSpPr>
            <a:spLocks noChangeArrowheads="1"/>
          </p:cNvSpPr>
          <p:nvPr/>
        </p:nvSpPr>
        <p:spPr bwMode="auto">
          <a:xfrm>
            <a:off x="3338513" y="2157413"/>
            <a:ext cx="307616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5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Réponse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souhaitée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l'auditeur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2" name="Rectangle 36"/>
          <p:cNvSpPr>
            <a:spLocks noChangeArrowheads="1"/>
          </p:cNvSpPr>
          <p:nvPr/>
        </p:nvSpPr>
        <p:spPr bwMode="auto">
          <a:xfrm>
            <a:off x="6843713" y="3757613"/>
            <a:ext cx="1742464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6 Idée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homilétique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3" name="Rectangle 37"/>
          <p:cNvSpPr>
            <a:spLocks noChangeArrowheads="1"/>
          </p:cNvSpPr>
          <p:nvPr/>
        </p:nvSpPr>
        <p:spPr bwMode="auto">
          <a:xfrm>
            <a:off x="7339013" y="4191000"/>
            <a:ext cx="1763302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7 Plan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homilétique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8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Clarté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9 Intro/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Concl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4" name="Rectangle 38"/>
          <p:cNvSpPr>
            <a:spLocks noChangeArrowheads="1"/>
          </p:cNvSpPr>
          <p:nvPr/>
        </p:nvSpPr>
        <p:spPr bwMode="auto">
          <a:xfrm>
            <a:off x="7377113" y="5281613"/>
            <a:ext cx="109965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10 MSS &amp;</a:t>
            </a:r>
          </a:p>
          <a:p>
            <a:pPr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 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Prêcher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35" name="Rectangle 39"/>
          <p:cNvSpPr>
            <a:spLocks noChangeArrowheads="1"/>
          </p:cNvSpPr>
          <p:nvPr/>
        </p:nvSpPr>
        <p:spPr bwMode="auto">
          <a:xfrm>
            <a:off x="685800" y="6021388"/>
            <a:ext cx="792480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Le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texte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en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blanc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montre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10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étapes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adaptées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de Haddon Robinson, Biblical </a:t>
            </a:r>
            <a:r>
              <a:rPr lang="en-US" sz="14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Preaching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>
          <a:xfrm>
            <a:off x="-76200" y="6521450"/>
            <a:ext cx="922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solidFill>
                  <a:srgbClr val="000066"/>
                </a:solidFill>
                <a:cs typeface="Arial" charset="0"/>
              </a:rPr>
              <a:t>Prof. Rick Griffith • Singapore Bible College • </a:t>
            </a:r>
            <a:r>
              <a:rPr lang="en-US" sz="1600" b="1" dirty="0" err="1">
                <a:solidFill>
                  <a:srgbClr val="000066"/>
                </a:solidFill>
                <a:cs typeface="Arial" charset="0"/>
              </a:rPr>
              <a:t>BibleStudyDownloads.org</a:t>
            </a:r>
            <a:endParaRPr lang="en-US" sz="16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4355851" y="-26988"/>
            <a:ext cx="47526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b="1">
                <a:solidFill>
                  <a:srgbClr val="000066"/>
                </a:solidFill>
                <a:cs typeface="Arial" charset="0"/>
              </a:rPr>
              <a:t>251 (cf. 27-28)</a:t>
            </a:r>
          </a:p>
        </p:txBody>
      </p:sp>
    </p:spTree>
    <p:extLst>
      <p:ext uri="{BB962C8B-B14F-4D97-AF65-F5344CB8AC3E}">
        <p14:creationId xmlns:p14="http://schemas.microsoft.com/office/powerpoint/2010/main" val="14445185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8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Avantages</a:t>
            </a:r>
            <a:r>
              <a:rPr lang="en-US" sz="5000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l'exposition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2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Confiance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4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752600"/>
          </a:xfrm>
        </p:spPr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86018" name="Picture 4" descr="SermonCarto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738" y="-963613"/>
            <a:ext cx="7927975" cy="820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14576" y="230760"/>
            <a:ext cx="1727200" cy="73866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400" b="1" spc="-100" dirty="0"/>
              <a:t>EN CAS D'URGENCE BRISEZ LA GLACE</a:t>
            </a:r>
          </a:p>
        </p:txBody>
      </p:sp>
      <p:grpSp>
        <p:nvGrpSpPr>
          <p:cNvPr id="86020" name="Group 3"/>
          <p:cNvGrpSpPr>
            <a:grpSpLocks/>
          </p:cNvGrpSpPr>
          <p:nvPr/>
        </p:nvGrpSpPr>
        <p:grpSpPr bwMode="auto">
          <a:xfrm>
            <a:off x="5291138" y="1268413"/>
            <a:ext cx="1152525" cy="1512887"/>
            <a:chOff x="5004048" y="1844824"/>
            <a:chExt cx="936104" cy="1224136"/>
          </a:xfrm>
        </p:grpSpPr>
        <p:sp>
          <p:nvSpPr>
            <p:cNvPr id="86022" name="Rectangle 1"/>
            <p:cNvSpPr>
              <a:spLocks noChangeArrowheads="1"/>
            </p:cNvSpPr>
            <p:nvPr/>
          </p:nvSpPr>
          <p:spPr bwMode="auto">
            <a:xfrm rot="1389218">
              <a:off x="5148064" y="2083596"/>
              <a:ext cx="720080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3" name="Rectangle 7"/>
            <p:cNvSpPr>
              <a:spLocks noChangeArrowheads="1"/>
            </p:cNvSpPr>
            <p:nvPr/>
          </p:nvSpPr>
          <p:spPr bwMode="auto">
            <a:xfrm rot="1389218">
              <a:off x="5053230" y="2423819"/>
              <a:ext cx="820883" cy="5040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24" name="Rounded Rectangle 2"/>
            <p:cNvSpPr>
              <a:spLocks noChangeArrowheads="1"/>
            </p:cNvSpPr>
            <p:nvPr/>
          </p:nvSpPr>
          <p:spPr bwMode="auto">
            <a:xfrm>
              <a:off x="5004048" y="1844824"/>
              <a:ext cx="936104" cy="1224136"/>
            </a:xfrm>
            <a:prstGeom prst="roundRect">
              <a:avLst>
                <a:gd name="adj" fmla="val 16667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 rot="1109161">
            <a:off x="5281613" y="1800474"/>
            <a:ext cx="1111250" cy="769441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100" b="1" kern="1200" spc="-100" dirty="0">
                <a:solidFill>
                  <a:schemeClr val="tx1"/>
                </a:solidFill>
                <a:latin typeface="Arial" charset="0"/>
              </a:rPr>
              <a:t>20 </a:t>
            </a:r>
            <a:br>
              <a:rPr lang="en-US" sz="1100" b="1" kern="1200" spc="-100" dirty="0">
                <a:solidFill>
                  <a:schemeClr val="tx1"/>
                </a:solidFill>
                <a:latin typeface="Arial" charset="0"/>
              </a:rPr>
            </a:br>
            <a:r>
              <a:rPr lang="en-US" sz="1100" b="1" kern="1200" spc="-100" dirty="0">
                <a:solidFill>
                  <a:schemeClr val="tx1"/>
                </a:solidFill>
                <a:latin typeface="Arial" charset="0"/>
              </a:rPr>
              <a:t>PRÉDICATIONS QUI NE RATE JAMAIS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86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Avantages</a:t>
            </a:r>
            <a:r>
              <a:rPr lang="en-US" sz="5000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l'exposition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Confiance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Moins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subjectif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Équilibre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Application</a:t>
            </a:r>
          </a:p>
          <a:p>
            <a:pPr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Structure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2286000"/>
            <a:ext cx="8153400" cy="1143000"/>
          </a:xfrm>
          <a:noFill/>
        </p:spPr>
        <p:txBody>
          <a:bodyPr/>
          <a:lstStyle/>
          <a:p>
            <a:pPr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Bird Delivery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011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z="4000" b="1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90115" name="Group 1"/>
          <p:cNvGrpSpPr>
            <a:grpSpLocks/>
          </p:cNvGrpSpPr>
          <p:nvPr/>
        </p:nvGrpSpPr>
        <p:grpSpPr bwMode="auto">
          <a:xfrm>
            <a:off x="684213" y="-1035050"/>
            <a:ext cx="7842250" cy="8228013"/>
            <a:chOff x="683568" y="-1035496"/>
            <a:chExt cx="7842181" cy="8228862"/>
          </a:xfrm>
        </p:grpSpPr>
        <p:pic>
          <p:nvPicPr>
            <p:cNvPr id="90117" name="Picture 4" descr="SermonCartoons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-1035496"/>
              <a:ext cx="7842181" cy="8228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 rot="543364">
              <a:off x="5520637" y="2125543"/>
              <a:ext cx="909630" cy="3699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ts val="0"/>
                </a:spcBef>
                <a:defRPr/>
              </a:pPr>
              <a:endParaRPr lang="en-US" sz="900" b="1" spc="-100" dirty="0"/>
            </a:p>
            <a:p>
              <a:pPr algn="ctr">
                <a:spcBef>
                  <a:spcPts val="0"/>
                </a:spcBef>
                <a:defRPr/>
              </a:pPr>
              <a:endParaRPr lang="en-US" sz="900" b="1" spc="-100" dirty="0"/>
            </a:p>
          </p:txBody>
        </p:sp>
      </p:grpSp>
      <p:sp>
        <p:nvSpPr>
          <p:cNvPr id="5" name="TextBox 4"/>
          <p:cNvSpPr txBox="1">
            <a:spLocks noChangeArrowheads="1"/>
          </p:cNvSpPr>
          <p:nvPr/>
        </p:nvSpPr>
        <p:spPr bwMode="auto">
          <a:xfrm rot="510794">
            <a:off x="5453063" y="2161544"/>
            <a:ext cx="1068387" cy="2616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sz="1100" b="1" spc="-100" dirty="0"/>
              <a:t>PRÉDICATION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2" descr="billyGrahamPreaching_prin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64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9271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Avantages</a:t>
            </a:r>
            <a:r>
              <a:rPr lang="en-US" sz="5000" dirty="0">
                <a:solidFill>
                  <a:srgbClr val="FFFFFF"/>
                </a:solidFill>
                <a:latin typeface="Arial" charset="0"/>
              </a:rPr>
              <a:t> de </a:t>
            </a:r>
            <a:r>
              <a:rPr lang="en-US" sz="5000" dirty="0" err="1">
                <a:solidFill>
                  <a:srgbClr val="FFFFFF"/>
                </a:solidFill>
                <a:latin typeface="Arial" charset="0"/>
              </a:rPr>
              <a:t>l'exposition</a:t>
            </a:r>
            <a:endParaRPr lang="en-US" sz="42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1366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05800" cy="5562600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Confiance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Moins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subjectif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Équilibre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Application</a:t>
            </a:r>
          </a:p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Structure</a:t>
            </a: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Moins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délicat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La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modélisation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Gain de temps</a:t>
            </a: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Développe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le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prédicateur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Prépare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la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congrégation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Mieux</a:t>
            </a:r>
            <a:r>
              <a:rPr lang="en-US" sz="3600" b="1" dirty="0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 pour les </a:t>
            </a:r>
            <a:r>
              <a:rPr lang="en-US" sz="3600" b="1" dirty="0" err="1">
                <a:solidFill>
                  <a:srgbClr val="FFFFFF"/>
                </a:solidFill>
                <a:effectLst>
                  <a:outerShdw blurRad="50800" dist="63500" dir="2700000" algn="tl" rotWithShape="0">
                    <a:srgbClr val="000000">
                      <a:alpha val="96000"/>
                    </a:srgbClr>
                  </a:outerShdw>
                </a:effectLst>
                <a:ea typeface="+mn-ea"/>
                <a:cs typeface="+mn-cs"/>
              </a:rPr>
              <a:t>agneaux</a:t>
            </a:r>
            <a:endParaRPr lang="en-US" sz="3600" b="1" dirty="0">
              <a:solidFill>
                <a:srgbClr val="FFFFFF"/>
              </a:solidFill>
              <a:effectLst>
                <a:outerShdw blurRad="50800" dist="63500" dir="2700000" algn="tl" rotWithShape="0">
                  <a:srgbClr val="000000">
                    <a:alpha val="96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136645" name="Rectangle 5"/>
          <p:cNvSpPr>
            <a:spLocks noChangeArrowheads="1"/>
          </p:cNvSpPr>
          <p:nvPr/>
        </p:nvSpPr>
        <p:spPr bwMode="auto">
          <a:xfrm>
            <a:off x="8655050" y="76200"/>
            <a:ext cx="35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655029"/>
            <a:ext cx="3581400" cy="2773362"/>
          </a:xfrm>
          <a:noFill/>
        </p:spPr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charset="0"/>
              </a:rPr>
              <a:t>La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prédication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expositive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est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une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compétence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" charset="0"/>
              </a:rPr>
              <a:t>acquise</a:t>
            </a:r>
            <a:endParaRPr lang="en-US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0" y="5029200"/>
            <a:ext cx="3200400" cy="1371600"/>
          </a:xfrm>
        </p:spPr>
        <p:txBody>
          <a:bodyPr/>
          <a:lstStyle/>
          <a:p>
            <a:pPr eaLnBrk="1" hangingPunct="1"/>
            <a:r>
              <a:rPr lang="en-US" b="1" i="1" dirty="0" err="1">
                <a:solidFill>
                  <a:schemeClr val="bg1"/>
                </a:solidFill>
                <a:latin typeface="Arial" charset="0"/>
              </a:rPr>
              <a:t>Même</a:t>
            </a: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 Bert </a:t>
            </a:r>
            <a:r>
              <a:rPr lang="en-US" b="1" i="1" dirty="0" err="1">
                <a:solidFill>
                  <a:schemeClr val="bg1"/>
                </a:solidFill>
                <a:latin typeface="Arial" charset="0"/>
              </a:rPr>
              <a:t>peut</a:t>
            </a:r>
            <a:r>
              <a:rPr lang="en-US" b="1" i="1" dirty="0">
                <a:solidFill>
                  <a:schemeClr val="bg1"/>
                </a:solidFill>
                <a:latin typeface="Arial" charset="0"/>
              </a:rPr>
              <a:t> le faire!</a:t>
            </a:r>
          </a:p>
        </p:txBody>
      </p:sp>
      <p:pic>
        <p:nvPicPr>
          <p:cNvPr id="94211" name="Picture 4" descr="Erni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ight Fountain">
  <a:themeElements>
    <a:clrScheme name="Light Fountain 1">
      <a:dk1>
        <a:srgbClr val="003366"/>
      </a:dk1>
      <a:lt1>
        <a:srgbClr val="FFFF66"/>
      </a:lt1>
      <a:dk2>
        <a:srgbClr val="B9152F"/>
      </a:dk2>
      <a:lt2>
        <a:srgbClr val="FFFF66"/>
      </a:lt2>
      <a:accent1>
        <a:srgbClr val="3366CC"/>
      </a:accent1>
      <a:accent2>
        <a:srgbClr val="CA314F"/>
      </a:accent2>
      <a:accent3>
        <a:srgbClr val="D9AAAD"/>
      </a:accent3>
      <a:accent4>
        <a:srgbClr val="DADA56"/>
      </a:accent4>
      <a:accent5>
        <a:srgbClr val="ADB8E2"/>
      </a:accent5>
      <a:accent6>
        <a:srgbClr val="B72B47"/>
      </a:accent6>
      <a:hlink>
        <a:srgbClr val="66CCFF"/>
      </a:hlink>
      <a:folHlink>
        <a:srgbClr val="FFE701"/>
      </a:folHlink>
    </a:clrScheme>
    <a:fontScheme name="Light Fountain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Light Fountain 1">
        <a:dk1>
          <a:srgbClr val="003366"/>
        </a:dk1>
        <a:lt1>
          <a:srgbClr val="FFFF66"/>
        </a:lt1>
        <a:dk2>
          <a:srgbClr val="B9152F"/>
        </a:dk2>
        <a:lt2>
          <a:srgbClr val="FFFF66"/>
        </a:lt2>
        <a:accent1>
          <a:srgbClr val="3366CC"/>
        </a:accent1>
        <a:accent2>
          <a:srgbClr val="CA314F"/>
        </a:accent2>
        <a:accent3>
          <a:srgbClr val="D9AAAD"/>
        </a:accent3>
        <a:accent4>
          <a:srgbClr val="DADA56"/>
        </a:accent4>
        <a:accent5>
          <a:srgbClr val="ADB8E2"/>
        </a:accent5>
        <a:accent6>
          <a:srgbClr val="B72B47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orthern Lights">
  <a:themeElements>
    <a:clrScheme name="Northern Lights 1">
      <a:dk1>
        <a:srgbClr val="000000"/>
      </a:dk1>
      <a:lt1>
        <a:srgbClr val="FFFFFF"/>
      </a:lt1>
      <a:dk2>
        <a:srgbClr val="171FC4"/>
      </a:dk2>
      <a:lt2>
        <a:srgbClr val="FFD467"/>
      </a:lt2>
      <a:accent1>
        <a:srgbClr val="C88F00"/>
      </a:accent1>
      <a:accent2>
        <a:srgbClr val="FAB300"/>
      </a:accent2>
      <a:accent3>
        <a:srgbClr val="ABABDE"/>
      </a:accent3>
      <a:accent4>
        <a:srgbClr val="DADADA"/>
      </a:accent4>
      <a:accent5>
        <a:srgbClr val="E0C6AA"/>
      </a:accent5>
      <a:accent6>
        <a:srgbClr val="E3A200"/>
      </a:accent6>
      <a:hlink>
        <a:srgbClr val="644700"/>
      </a:hlink>
      <a:folHlink>
        <a:srgbClr val="FFDA91"/>
      </a:folHlink>
    </a:clrScheme>
    <a:fontScheme name="Northern Light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rthern Lights 1">
        <a:dk1>
          <a:srgbClr val="000000"/>
        </a:dk1>
        <a:lt1>
          <a:srgbClr val="FFFFFF"/>
        </a:lt1>
        <a:dk2>
          <a:srgbClr val="171FC4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ABABDE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644700"/>
        </a:hlink>
        <a:folHlink>
          <a:srgbClr val="FFDA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edical Glass">
  <a:themeElements>
    <a:clrScheme name="Medical Glass 4">
      <a:dk1>
        <a:srgbClr val="000000"/>
      </a:dk1>
      <a:lt1>
        <a:srgbClr val="99C7E8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CAE0F2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Medical Gla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Medical Glass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2">
        <a:dk1>
          <a:srgbClr val="000000"/>
        </a:dk1>
        <a:lt1>
          <a:srgbClr val="99BFE3"/>
        </a:lt1>
        <a:dk2>
          <a:srgbClr val="000000"/>
        </a:dk2>
        <a:lt2>
          <a:srgbClr val="808080"/>
        </a:lt2>
        <a:accent1>
          <a:srgbClr val="B2DEDC"/>
        </a:accent1>
        <a:accent2>
          <a:srgbClr val="6571C7"/>
        </a:accent2>
        <a:accent3>
          <a:srgbClr val="CADCEF"/>
        </a:accent3>
        <a:accent4>
          <a:srgbClr val="000000"/>
        </a:accent4>
        <a:accent5>
          <a:srgbClr val="D5ECEB"/>
        </a:accent5>
        <a:accent6>
          <a:srgbClr val="5B66B4"/>
        </a:accent6>
        <a:hlink>
          <a:srgbClr val="C6D6E8"/>
        </a:hlink>
        <a:folHlink>
          <a:srgbClr val="AFA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3">
        <a:dk1>
          <a:srgbClr val="000000"/>
        </a:dk1>
        <a:lt1>
          <a:srgbClr val="9AC0E4"/>
        </a:lt1>
        <a:dk2>
          <a:srgbClr val="000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CADCEF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dical Glass 4">
        <a:dk1>
          <a:srgbClr val="000000"/>
        </a:dk1>
        <a:lt1>
          <a:srgbClr val="99C7E8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CAE0F2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Frame">
  <a:themeElements>
    <a:clrScheme name="Frame 1">
      <a:dk1>
        <a:srgbClr val="000000"/>
      </a:dk1>
      <a:lt1>
        <a:srgbClr val="FFFFFF"/>
      </a:lt1>
      <a:dk2>
        <a:srgbClr val="4E1192"/>
      </a:dk2>
      <a:lt2>
        <a:srgbClr val="FFD467"/>
      </a:lt2>
      <a:accent1>
        <a:srgbClr val="C88F00"/>
      </a:accent1>
      <a:accent2>
        <a:srgbClr val="FAB300"/>
      </a:accent2>
      <a:accent3>
        <a:srgbClr val="B2AAC7"/>
      </a:accent3>
      <a:accent4>
        <a:srgbClr val="DADADA"/>
      </a:accent4>
      <a:accent5>
        <a:srgbClr val="E0C6AA"/>
      </a:accent5>
      <a:accent6>
        <a:srgbClr val="E3A200"/>
      </a:accent6>
      <a:hlink>
        <a:srgbClr val="D4B158"/>
      </a:hlink>
      <a:folHlink>
        <a:srgbClr val="FFE091"/>
      </a:folHlink>
    </a:clrScheme>
    <a:fontScheme name="Frame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Frame 1">
        <a:dk1>
          <a:srgbClr val="000000"/>
        </a:dk1>
        <a:lt1>
          <a:srgbClr val="FFFFFF"/>
        </a:lt1>
        <a:dk2>
          <a:srgbClr val="4E1192"/>
        </a:dk2>
        <a:lt2>
          <a:srgbClr val="FFD467"/>
        </a:lt2>
        <a:accent1>
          <a:srgbClr val="C88F00"/>
        </a:accent1>
        <a:accent2>
          <a:srgbClr val="FAB300"/>
        </a:accent2>
        <a:accent3>
          <a:srgbClr val="B2AAC7"/>
        </a:accent3>
        <a:accent4>
          <a:srgbClr val="DADADA"/>
        </a:accent4>
        <a:accent5>
          <a:srgbClr val="E0C6AA"/>
        </a:accent5>
        <a:accent6>
          <a:srgbClr val="E3A200"/>
        </a:accent6>
        <a:hlink>
          <a:srgbClr val="D4B158"/>
        </a:hlink>
        <a:folHlink>
          <a:srgbClr val="FFE09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3831</TotalTime>
  <Words>598</Words>
  <Application>Microsoft Macintosh PowerPoint</Application>
  <PresentationFormat>On-screen Show (4:3)</PresentationFormat>
  <Paragraphs>174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Architecture-u</vt:lpstr>
      <vt:lpstr>Apple Chancery</vt:lpstr>
      <vt:lpstr>Arial</vt:lpstr>
      <vt:lpstr>Book Antiqua</vt:lpstr>
      <vt:lpstr>Monotype Sorts</vt:lpstr>
      <vt:lpstr>Times</vt:lpstr>
      <vt:lpstr>Times New Roman</vt:lpstr>
      <vt:lpstr>Verdana</vt:lpstr>
      <vt:lpstr>Wingdings</vt:lpstr>
      <vt:lpstr>Blank Presentation</vt:lpstr>
      <vt:lpstr>Light Fountain</vt:lpstr>
      <vt:lpstr>Northern Lights</vt:lpstr>
      <vt:lpstr>Medical Glass</vt:lpstr>
      <vt:lpstr>Frame</vt:lpstr>
      <vt:lpstr>Default Design</vt:lpstr>
      <vt:lpstr>untitled 1</vt:lpstr>
      <vt:lpstr>Prédication Expositive</vt:lpstr>
      <vt:lpstr>Compte rendu de lecture</vt:lpstr>
      <vt:lpstr>Le processus de préparation des prédication expositive</vt:lpstr>
      <vt:lpstr>Avantages de l'exposition</vt:lpstr>
      <vt:lpstr>20  PRÉDICATIONS QUI NE RATE JAMAIS</vt:lpstr>
      <vt:lpstr>Avantages de l'exposition</vt:lpstr>
      <vt:lpstr>Bird Delivery</vt:lpstr>
      <vt:lpstr>Avantages de l'exposition</vt:lpstr>
      <vt:lpstr>La prédication expositive est une compétence acquise</vt:lpstr>
      <vt:lpstr>But de L’exposition</vt:lpstr>
      <vt:lpstr>Decisions</vt:lpstr>
      <vt:lpstr>But de L’exposition</vt:lpstr>
      <vt:lpstr>Sermon Block</vt:lpstr>
      <vt:lpstr>But de L’exposition</vt:lpstr>
      <vt:lpstr>Difficultés d'Exposition</vt:lpstr>
      <vt:lpstr>Hermeneutics</vt:lpstr>
      <vt:lpstr>Difficultés d'Exposition</vt:lpstr>
      <vt:lpstr>Gong Church</vt:lpstr>
      <vt:lpstr>Difficultés d'Exposition</vt:lpstr>
      <vt:lpstr>Desert Sermon</vt:lpstr>
      <vt:lpstr>Comment la prédication expositive peut-elle être contemporaine?</vt:lpstr>
      <vt:lpstr>Comment la prédication expositive peut-elle être contemporaine?</vt:lpstr>
      <vt:lpstr>Comment la prédication expositive peut-elle être contemporaine?</vt:lpstr>
      <vt:lpstr>Comment la prédication expositive peut-elle être contemporaine?</vt:lpstr>
      <vt:lpstr>Black</vt:lpstr>
      <vt:lpstr>La Prédication (Homiletique) lien à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125</cp:revision>
  <dcterms:created xsi:type="dcterms:W3CDTF">2004-09-11T01:03:24Z</dcterms:created>
  <dcterms:modified xsi:type="dcterms:W3CDTF">2019-02-16T03:14:12Z</dcterms:modified>
</cp:coreProperties>
</file>