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2" r:id="rId2"/>
    <p:sldMasterId id="2147483692" r:id="rId3"/>
    <p:sldMasterId id="2147483694" r:id="rId4"/>
    <p:sldMasterId id="2147483709" r:id="rId5"/>
    <p:sldMasterId id="2147483721" r:id="rId6"/>
    <p:sldMasterId id="2147483733" r:id="rId7"/>
    <p:sldMasterId id="2147483745" r:id="rId8"/>
    <p:sldMasterId id="2147483761" r:id="rId9"/>
    <p:sldMasterId id="2147483777" r:id="rId10"/>
    <p:sldMasterId id="2147483791" r:id="rId11"/>
    <p:sldMasterId id="2147483803" r:id="rId12"/>
    <p:sldMasterId id="2147483815" r:id="rId13"/>
    <p:sldMasterId id="2147483817" r:id="rId14"/>
    <p:sldMasterId id="2147483819" r:id="rId15"/>
  </p:sldMasterIdLst>
  <p:notesMasterIdLst>
    <p:notesMasterId r:id="rId69"/>
  </p:notesMasterIdLst>
  <p:sldIdLst>
    <p:sldId id="435" r:id="rId16"/>
    <p:sldId id="1162" r:id="rId17"/>
    <p:sldId id="1163" r:id="rId18"/>
    <p:sldId id="433" r:id="rId19"/>
    <p:sldId id="930" r:id="rId20"/>
    <p:sldId id="696" r:id="rId21"/>
    <p:sldId id="557" r:id="rId22"/>
    <p:sldId id="1165" r:id="rId23"/>
    <p:sldId id="432" r:id="rId24"/>
    <p:sldId id="929" r:id="rId25"/>
    <p:sldId id="1166" r:id="rId26"/>
    <p:sldId id="1168" r:id="rId27"/>
    <p:sldId id="1167" r:id="rId28"/>
    <p:sldId id="933" r:id="rId29"/>
    <p:sldId id="428" r:id="rId30"/>
    <p:sldId id="440" r:id="rId31"/>
    <p:sldId id="1161" r:id="rId32"/>
    <p:sldId id="1160" r:id="rId33"/>
    <p:sldId id="558" r:id="rId34"/>
    <p:sldId id="1177" r:id="rId35"/>
    <p:sldId id="1178" r:id="rId36"/>
    <p:sldId id="1179" r:id="rId37"/>
    <p:sldId id="1180" r:id="rId38"/>
    <p:sldId id="1181" r:id="rId39"/>
    <p:sldId id="429" r:id="rId40"/>
    <p:sldId id="1144" r:id="rId41"/>
    <p:sldId id="1156" r:id="rId42"/>
    <p:sldId id="1155" r:id="rId43"/>
    <p:sldId id="413" r:id="rId44"/>
    <p:sldId id="1164" r:id="rId45"/>
    <p:sldId id="1158" r:id="rId46"/>
    <p:sldId id="1157" r:id="rId47"/>
    <p:sldId id="285" r:id="rId48"/>
    <p:sldId id="286" r:id="rId49"/>
    <p:sldId id="287" r:id="rId50"/>
    <p:sldId id="288" r:id="rId51"/>
    <p:sldId id="1182" r:id="rId52"/>
    <p:sldId id="1169" r:id="rId53"/>
    <p:sldId id="1159" r:id="rId54"/>
    <p:sldId id="576" r:id="rId55"/>
    <p:sldId id="412" r:id="rId56"/>
    <p:sldId id="436" r:id="rId57"/>
    <p:sldId id="1170" r:id="rId58"/>
    <p:sldId id="431" r:id="rId59"/>
    <p:sldId id="1171" r:id="rId60"/>
    <p:sldId id="1172" r:id="rId61"/>
    <p:sldId id="1173" r:id="rId62"/>
    <p:sldId id="439" r:id="rId63"/>
    <p:sldId id="1175" r:id="rId64"/>
    <p:sldId id="1176" r:id="rId65"/>
    <p:sldId id="1174" r:id="rId66"/>
    <p:sldId id="449" r:id="rId67"/>
    <p:sldId id="450"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1" autoAdjust="0"/>
    <p:restoredTop sz="78266" autoAdjust="0"/>
  </p:normalViewPr>
  <p:slideViewPr>
    <p:cSldViewPr snapToGrid="0" snapToObjects="1">
      <p:cViewPr varScale="1">
        <p:scale>
          <a:sx n="103" d="100"/>
          <a:sy n="103" d="100"/>
        </p:scale>
        <p:origin x="24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us.macmillan.com/andmancreatedgod/SelinaOGrad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nolandalla.com/best-times-worst-times/#respond" TargetMode="External"/><Relationship Id="rId3" Type="http://schemas.openxmlformats.org/officeDocument/2006/relationships/hyperlink" Target="http://www.nolandalla.com/author/nolan/" TargetMode="External"/><Relationship Id="rId7" Type="http://schemas.openxmlformats.org/officeDocument/2006/relationships/hyperlink" Target="http://www.nolandalla.com/category/whats-lef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nolandalla.com/category/politics/" TargetMode="External"/><Relationship Id="rId5" Type="http://schemas.openxmlformats.org/officeDocument/2006/relationships/hyperlink" Target="http://www.nolandalla.com/category/essays/" TargetMode="External"/><Relationship Id="rId4" Type="http://schemas.openxmlformats.org/officeDocument/2006/relationships/hyperlink" Target="http://www.nolandalla.com/category/blo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This town had a positive name—house of bread—but a shameful reputation. </a:t>
            </a:r>
          </a:p>
        </p:txBody>
      </p:sp>
    </p:spTree>
    <p:extLst>
      <p:ext uri="{BB962C8B-B14F-4D97-AF65-F5344CB8AC3E}">
        <p14:creationId xmlns:p14="http://schemas.microsoft.com/office/powerpoint/2010/main" val="112755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67161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 God in Time is this week. Why then? Why did Jesus come at the time he did? We will answer the “When” question.</a:t>
            </a:r>
          </a:p>
          <a:p>
            <a:r>
              <a:rPr lang="en-US" dirty="0">
                <a:cs typeface="ＭＳ Ｐゴシック" charset="0"/>
              </a:rPr>
              <a:t>• God in Us is week 3. Why within? We will answer the “How” question to see how God works. </a:t>
            </a:r>
          </a:p>
          <a:p>
            <a:endParaRPr lang="en-US" dirty="0">
              <a:cs typeface="ＭＳ Ｐゴシック" charset="0"/>
            </a:endParaRPr>
          </a:p>
        </p:txBody>
      </p:sp>
    </p:spTree>
    <p:extLst>
      <p:ext uri="{BB962C8B-B14F-4D97-AF65-F5344CB8AC3E}">
        <p14:creationId xmlns:p14="http://schemas.microsoft.com/office/powerpoint/2010/main" val="356706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Today we address the concept of time in relation to the original Christmas. We will answer this question: Why did God send Jesus when he did? </a:t>
            </a:r>
          </a:p>
        </p:txBody>
      </p:sp>
    </p:spTree>
    <p:extLst>
      <p:ext uri="{BB962C8B-B14F-4D97-AF65-F5344CB8AC3E}">
        <p14:creationId xmlns:p14="http://schemas.microsoft.com/office/powerpoint/2010/main" val="3150710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Today we will try to look at the Christmas story from the perspective of God’s timing. </a:t>
            </a:r>
          </a:p>
          <a:p>
            <a:r>
              <a:rPr lang="en-SG" sz="1200" kern="1200" dirty="0">
                <a:solidFill>
                  <a:schemeClr val="tx1"/>
                </a:solidFill>
                <a:effectLst/>
                <a:latin typeface="+mn-lt"/>
                <a:ea typeface="+mn-ea"/>
                <a:cs typeface="+mn-cs"/>
              </a:rPr>
              <a:t>• We will start big with God’s view in eternity</a:t>
            </a:r>
          </a:p>
          <a:p>
            <a:r>
              <a:rPr lang="en-SG" sz="1200" kern="1200" dirty="0">
                <a:solidFill>
                  <a:schemeClr val="tx1"/>
                </a:solidFill>
                <a:effectLst/>
                <a:latin typeface="+mn-lt"/>
                <a:ea typeface="+mn-ea"/>
                <a:cs typeface="+mn-cs"/>
              </a:rPr>
              <a:t>• Then we will narrow it to the timing of Christ’s birth</a:t>
            </a:r>
          </a:p>
          <a:p>
            <a:r>
              <a:rPr lang="en-SG" sz="1200" kern="1200" dirty="0">
                <a:solidFill>
                  <a:schemeClr val="tx1"/>
                </a:solidFill>
                <a:effectLst/>
                <a:latin typeface="+mn-lt"/>
                <a:ea typeface="+mn-ea"/>
                <a:cs typeface="+mn-cs"/>
              </a:rPr>
              <a:t>• Finally, we will see where it shows up for us today.</a:t>
            </a:r>
            <a:r>
              <a:rPr lang="en-SG"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(So what is the “big view” that must we know before we can see God’s timing in sending Jesus? It is simply that…)</a:t>
            </a:r>
          </a:p>
        </p:txBody>
      </p:sp>
      <p:sp>
        <p:nvSpPr>
          <p:cNvPr id="4" name="Slide Number Placeholder 3"/>
          <p:cNvSpPr>
            <a:spLocks noGrp="1"/>
          </p:cNvSpPr>
          <p:nvPr>
            <p:ph type="sldNum" sz="quarter" idx="5"/>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304794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The L</a:t>
            </a:r>
            <a:r>
              <a:rPr lang="en-SG" sz="1050" kern="1200" dirty="0">
                <a:solidFill>
                  <a:schemeClr val="tx1"/>
                </a:solidFill>
                <a:effectLst/>
                <a:latin typeface="+mn-lt"/>
                <a:ea typeface="+mn-ea"/>
                <a:cs typeface="+mn-cs"/>
              </a:rPr>
              <a:t>ORD</a:t>
            </a:r>
            <a:r>
              <a:rPr lang="en-SG" sz="1200" kern="1200" dirty="0">
                <a:solidFill>
                  <a:schemeClr val="tx1"/>
                </a:solidFill>
                <a:effectLst/>
                <a:latin typeface="+mn-lt"/>
                <a:ea typeface="+mn-ea"/>
                <a:cs typeface="+mn-cs"/>
              </a:rPr>
              <a:t> invented time itself to function between eternity past and future.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Sadly, one recent author has turned it around and claimed that man created God.</a:t>
            </a:r>
          </a:p>
          <a:p>
            <a:endParaRPr lang="en-US" dirty="0"/>
          </a:p>
          <a:p>
            <a:r>
              <a:rPr lang="en-US" dirty="0"/>
              <a:t>______</a:t>
            </a:r>
          </a:p>
          <a:p>
            <a:endParaRPr lang="en-US" dirty="0"/>
          </a:p>
          <a:p>
            <a:r>
              <a:rPr lang="en-US" dirty="0"/>
              <a:t>https://</a:t>
            </a:r>
            <a:r>
              <a:rPr lang="en-US" dirty="0" err="1"/>
              <a:t>www.goodreads.com</a:t>
            </a:r>
            <a:r>
              <a:rPr lang="en-US" dirty="0"/>
              <a:t>/book/show/15793193-and-man-created-god</a:t>
            </a:r>
          </a:p>
          <a:p>
            <a:r>
              <a:rPr lang="en-SG" dirty="0"/>
              <a:t>Hardcover, 416 pages</a:t>
            </a:r>
          </a:p>
          <a:p>
            <a:r>
              <a:rPr lang="en-SG" dirty="0"/>
              <a:t>Published March 26th 2013 by St. Martin's Press (first published September 1st 2012) </a:t>
            </a:r>
          </a:p>
          <a:p>
            <a:r>
              <a:rPr lang="en-SG" dirty="0">
                <a:effectLst/>
              </a:rPr>
              <a:t>ISBN</a:t>
            </a:r>
          </a:p>
          <a:p>
            <a:r>
              <a:rPr lang="en-SG" dirty="0">
                <a:effectLst/>
              </a:rPr>
              <a:t>1250016819 (ISBN13: 9781250016812) </a:t>
            </a:r>
          </a:p>
          <a:p>
            <a:r>
              <a:rPr lang="en-SG" dirty="0">
                <a:effectLst/>
              </a:rPr>
              <a:t>Edition Language</a:t>
            </a:r>
          </a:p>
          <a:p>
            <a:r>
              <a:rPr lang="en-SG" dirty="0">
                <a:effectLst/>
              </a:rPr>
              <a:t>English</a:t>
            </a:r>
          </a:p>
          <a:p>
            <a:r>
              <a:rPr lang="en-SG" dirty="0">
                <a:effectLst/>
              </a:rPr>
              <a:t>URL</a:t>
            </a:r>
          </a:p>
          <a:p>
            <a:r>
              <a:rPr lang="en-SG" dirty="0">
                <a:effectLst/>
                <a:hlinkClick r:id="rId3"/>
              </a:rPr>
              <a:t>http://us.macmillan.com/andmancreatedgod/SelinaOGrady</a:t>
            </a:r>
            <a:r>
              <a:rPr lang="en-SG" dirty="0">
                <a:effectLst/>
              </a:rPr>
              <a:t> </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120D9A-9B75-4942-8032-12A35D91AB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9218" name="Rectangle 2"/>
          <p:cNvSpPr>
            <a:spLocks noGrp="1" noRot="1" noChangeAspect="1" noChangeArrowheads="1"/>
          </p:cNvSpPr>
          <p:nvPr>
            <p:ph type="sldImg"/>
          </p:nvPr>
        </p:nvSpPr>
        <p:spPr>
          <a:solidFill>
            <a:srgbClr val="FFFFFF"/>
          </a:solidFill>
          <a:ln/>
        </p:spPr>
      </p:sp>
      <p:sp>
        <p:nvSpPr>
          <p:cNvPr id="12892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But the first three chapters of Scripture have many parallels in the last three chapters.</a:t>
            </a:r>
          </a:p>
        </p:txBody>
      </p:sp>
    </p:spTree>
    <p:extLst>
      <p:ext uri="{BB962C8B-B14F-4D97-AF65-F5344CB8AC3E}">
        <p14:creationId xmlns:p14="http://schemas.microsoft.com/office/powerpoint/2010/main" val="4030026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Arial"/>
              <a:ea typeface="ＭＳ Ｐゴシック" charset="0"/>
              <a:cs typeface="Arial"/>
            </a:endParaRPr>
          </a:p>
          <a:p>
            <a:r>
              <a:rPr lang="en-US" dirty="0">
                <a:latin typeface="Arial"/>
                <a:ea typeface="ＭＳ Ｐゴシック" charset="0"/>
                <a:cs typeface="Arial"/>
              </a:rPr>
              <a:t>• Creation in Genesis 1–2 </a:t>
            </a:r>
          </a:p>
          <a:p>
            <a:r>
              <a:rPr lang="en-US" dirty="0">
                <a:latin typeface="Arial"/>
                <a:ea typeface="ＭＳ Ｐゴシック" charset="0"/>
                <a:cs typeface="Arial"/>
              </a:rPr>
              <a:t>•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However, this rule will be restored during the 1000-year reign of the saints (Rev. 20:4-6)</a:t>
            </a:r>
          </a:p>
          <a:p>
            <a:r>
              <a:rPr lang="en-US" dirty="0">
                <a:latin typeface="Arial"/>
                <a:ea typeface="ＭＳ Ｐゴシック" charset="0"/>
                <a:cs typeface="Arial"/>
              </a:rPr>
              <a:t>• But Christ is the central Person of history: </a:t>
            </a:r>
          </a:p>
          <a:p>
            <a:r>
              <a:rPr lang="en-US" dirty="0">
                <a:latin typeface="Arial"/>
                <a:ea typeface="ＭＳ Ｐゴシック" charset="0"/>
                <a:cs typeface="Arial"/>
              </a:rPr>
              <a:t>• in his first coming as Lamb (Redeemer) </a:t>
            </a:r>
          </a:p>
          <a:p>
            <a:r>
              <a:rPr lang="en-US" dirty="0">
                <a:latin typeface="Arial"/>
                <a:ea typeface="ＭＳ Ｐゴシック" charset="0"/>
                <a:cs typeface="Arial"/>
              </a:rPr>
              <a:t>• and in his second coming as Lion (Ruler of all creation in the line of David)</a:t>
            </a:r>
          </a:p>
        </p:txBody>
      </p:sp>
    </p:spTree>
    <p:extLst>
      <p:ext uri="{BB962C8B-B14F-4D97-AF65-F5344CB8AC3E}">
        <p14:creationId xmlns:p14="http://schemas.microsoft.com/office/powerpoint/2010/main" val="103350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If you are just getting to know about Jesus, you may be surprised to learn that the Bible says that Jesus is Creator God! Really!</a:t>
            </a:r>
          </a:p>
        </p:txBody>
      </p:sp>
    </p:spTree>
    <p:extLst>
      <p:ext uri="{BB962C8B-B14F-4D97-AF65-F5344CB8AC3E}">
        <p14:creationId xmlns:p14="http://schemas.microsoft.com/office/powerpoint/2010/main" val="304654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Such were the opening lines of the 1859 classic by Charles Dickens called</a:t>
            </a:r>
            <a:r>
              <a:rPr lang="en-US" i="1" dirty="0">
                <a:cs typeface="ＭＳ Ｐゴシック" charset="0"/>
              </a:rPr>
              <a:t> A Tale of Two Cities.</a:t>
            </a:r>
            <a:r>
              <a:rPr lang="en-US" dirty="0">
                <a:cs typeface="ＭＳ Ｐゴシック" charset="0"/>
              </a:rPr>
              <a:t> And those cities? The story is set in London and Paris before and during the French Revolution (1789-1799). He continued…</a:t>
            </a:r>
          </a:p>
        </p:txBody>
      </p:sp>
    </p:spTree>
    <p:extLst>
      <p:ext uri="{BB962C8B-B14F-4D97-AF65-F5344CB8AC3E}">
        <p14:creationId xmlns:p14="http://schemas.microsoft.com/office/powerpoint/2010/main" val="3515203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1"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endParaRPr lang="en-US" b="0" dirty="0">
              <a:latin typeface="Times" charset="0"/>
              <a:ea typeface="ＭＳ Ｐゴシック" charset="0"/>
              <a:cs typeface="ＭＳ Ｐゴシック" charset="0"/>
            </a:endParaRPr>
          </a:p>
          <a:p>
            <a:r>
              <a:rPr lang="en-US" b="0" dirty="0">
                <a:latin typeface="Times" charset="0"/>
                <a:ea typeface="ＭＳ Ｐゴシック" charset="0"/>
                <a:cs typeface="ＭＳ Ｐゴシック" charset="0"/>
              </a:rPr>
              <a:t>Verse 3: He is the Creator of the Universe…</a:t>
            </a:r>
          </a:p>
          <a:p>
            <a:r>
              <a:rPr lang="en-US" b="0" dirty="0">
                <a:latin typeface="Times" charset="0"/>
                <a:ea typeface="ＭＳ Ｐゴシック" charset="0"/>
                <a:cs typeface="ＭＳ Ｐゴシック" charset="0"/>
              </a:rPr>
              <a:t>////	</a:t>
            </a:r>
            <a:r>
              <a:rPr lang="en-US" altLang="ja-JP" b="0" dirty="0">
                <a:latin typeface="Times" charset="0"/>
                <a:ea typeface="ＭＳ Ｐゴシック" charset="0"/>
                <a:cs typeface="ＭＳ Ｐゴシック" charset="0"/>
              </a:rPr>
              <a:t>"Through him all things were made; without him nothing was made that has been made."</a:t>
            </a:r>
          </a:p>
          <a:p>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6563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272A1A-9E93-1B43-B356-73F57ACA30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0289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25D6C-DB9F-EB41-A562-887C71C619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extLst>
      <p:ext uri="{BB962C8B-B14F-4D97-AF65-F5344CB8AC3E}">
        <p14:creationId xmlns:p14="http://schemas.microsoft.com/office/powerpoint/2010/main" val="1732582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dirty="0">
              <a:latin typeface="Arial"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(But let’s get back to our original question—why did God send Jesus when he did?)</a:t>
            </a:r>
            <a:r>
              <a:rPr lang="en-SG" dirty="0">
                <a:effectLst/>
              </a:rPr>
              <a:t> </a:t>
            </a:r>
            <a:endParaRPr lang="en-SG" sz="1200" kern="1200" dirty="0">
              <a:solidFill>
                <a:schemeClr val="tx1"/>
              </a:solidFill>
              <a:effectLst/>
              <a:latin typeface="+mn-lt"/>
              <a:ea typeface="+mn-ea"/>
              <a:cs typeface="+mn-cs"/>
            </a:endParaRPr>
          </a:p>
        </p:txBody>
      </p:sp>
      <p:sp>
        <p:nvSpPr>
          <p:cNvPr id="2611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6188C3-E887-334D-82DF-202BE7A7B1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72064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What was God’s purpose in sending Jesus 2000 years ago? Why not 3000 years ago? 1000? Why didn’t he send him this year, for that matter?</a:t>
            </a:r>
          </a:p>
        </p:txBody>
      </p:sp>
    </p:spTree>
    <p:extLst>
      <p:ext uri="{BB962C8B-B14F-4D97-AF65-F5344CB8AC3E}">
        <p14:creationId xmlns:p14="http://schemas.microsoft.com/office/powerpoint/2010/main" val="3560725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He could have had Jesus born earlier or later—but neither time was better.</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In Galatians 4 Paul gives illustrations of justification by faith to convince the Galatians to abandon legalism (Gal 4).</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68403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69954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write explains it this way: “</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3334715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actually seems to refer to both! It is a broader way of saying that the incarnation (God becoming flesh in the next verse) allowed Jesus to fulfill the Law (cf. Matt 5:17). So we are no longer slaves to obey the OT commandments given to Israel, such as circumcision (5:1-4).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we are also no longer slaves to Gentile religious demands either, such as salvation by works that Paul fights in Galatians.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SG" dirty="0"/>
              <a:t>Posted by </a:t>
            </a:r>
            <a:r>
              <a:rPr lang="en-SG" dirty="0">
                <a:hlinkClick r:id="rId3" tooltip="Posts by Nolan Dalla"/>
              </a:rPr>
              <a:t>Nolan Dalla</a:t>
            </a:r>
            <a:r>
              <a:rPr lang="en-SG" dirty="0"/>
              <a:t> on Nov 22, 2014 in </a:t>
            </a:r>
            <a:r>
              <a:rPr lang="en-SG" dirty="0">
                <a:hlinkClick r:id="rId4"/>
              </a:rPr>
              <a:t>Blog</a:t>
            </a:r>
            <a:r>
              <a:rPr lang="en-SG" dirty="0"/>
              <a:t>, </a:t>
            </a:r>
            <a:r>
              <a:rPr lang="en-SG" dirty="0">
                <a:hlinkClick r:id="rId5"/>
              </a:rPr>
              <a:t>Essays</a:t>
            </a:r>
            <a:r>
              <a:rPr lang="en-SG" dirty="0"/>
              <a:t>, </a:t>
            </a:r>
            <a:r>
              <a:rPr lang="en-SG" dirty="0">
                <a:hlinkClick r:id="rId6"/>
              </a:rPr>
              <a:t>Politics</a:t>
            </a:r>
            <a:r>
              <a:rPr lang="en-SG" dirty="0"/>
              <a:t>, </a:t>
            </a:r>
            <a:r>
              <a:rPr lang="en-SG" dirty="0">
                <a:hlinkClick r:id="rId7"/>
              </a:rPr>
              <a:t>What's Left</a:t>
            </a:r>
            <a:r>
              <a:rPr lang="en-SG" dirty="0"/>
              <a:t> | </a:t>
            </a:r>
            <a:r>
              <a:rPr lang="en-SG" dirty="0">
                <a:hlinkClick r:id="rId8"/>
              </a:rPr>
              <a:t>0 comments</a:t>
            </a:r>
            <a:endParaRPr lang="en-SG" dirty="0"/>
          </a:p>
          <a:p>
            <a:r>
              <a:rPr lang="en-SG" b="1" dirty="0"/>
              <a:t>Are These the Best of Times or the Worst of Times?</a:t>
            </a:r>
          </a:p>
          <a:p>
            <a:r>
              <a:rPr lang="en-SG" b="0" dirty="0"/>
              <a:t>http://</a:t>
            </a:r>
            <a:r>
              <a:rPr lang="en-SG" b="0" dirty="0" err="1"/>
              <a:t>www.nolandalla.com</a:t>
            </a:r>
            <a:r>
              <a:rPr lang="en-SG" b="0" dirty="0"/>
              <a:t>/best-times-worst-times/</a:t>
            </a:r>
          </a:p>
          <a:p>
            <a:r>
              <a:rPr lang="en-SG" b="0" dirty="0"/>
              <a:t>Accessed 21 Dec 2018</a:t>
            </a:r>
          </a:p>
          <a:p>
            <a:r>
              <a:rPr lang="en-SG" dirty="0"/>
              <a:t> </a:t>
            </a:r>
          </a:p>
          <a:p>
            <a:r>
              <a:rPr lang="en-SG" i="1" dirty="0"/>
              <a:t>It was the best of times, it was the worst of times, </a:t>
            </a:r>
            <a:endParaRPr lang="en-SG" dirty="0"/>
          </a:p>
          <a:p>
            <a:r>
              <a:rPr lang="en-SG" i="1" dirty="0"/>
              <a:t>it was the age of wisdom, it was the age of foolishness, </a:t>
            </a:r>
            <a:endParaRPr lang="en-SG" dirty="0"/>
          </a:p>
          <a:p>
            <a:r>
              <a:rPr lang="en-SG" i="1" dirty="0"/>
              <a:t>it was the epoch of belief, it was the epoch of incredulity, </a:t>
            </a:r>
            <a:endParaRPr lang="en-SG" dirty="0"/>
          </a:p>
          <a:p>
            <a:r>
              <a:rPr lang="en-SG" i="1" dirty="0"/>
              <a:t>it was the season of light, it was the season of darkness, </a:t>
            </a:r>
            <a:endParaRPr lang="en-SG" dirty="0"/>
          </a:p>
          <a:p>
            <a:r>
              <a:rPr lang="en-SG" i="1" dirty="0"/>
              <a:t>it was the spring of hope, it was the winter of despair….</a:t>
            </a:r>
            <a:endParaRPr lang="en-SG" dirty="0"/>
          </a:p>
          <a:p>
            <a:r>
              <a:rPr lang="en-SG" dirty="0"/>
              <a:t> </a:t>
            </a:r>
          </a:p>
          <a:p>
            <a:r>
              <a:rPr lang="en-SG" dirty="0"/>
              <a:t>If he were alive today, Charles Dickens would have plenty of things to write about.</a:t>
            </a:r>
          </a:p>
          <a:p>
            <a:r>
              <a:rPr lang="en-SG" dirty="0"/>
              <a:t>Dickens’ most acclaimed novel, </a:t>
            </a:r>
            <a:r>
              <a:rPr lang="en-SG" i="1" dirty="0"/>
              <a:t>A Tale of Two Cities,</a:t>
            </a:r>
            <a:r>
              <a:rPr lang="en-SG" dirty="0"/>
              <a:t> depicted common life in London and Paris during the late 18th century.  As troublesome as his stark portrayal was to readers during his day, the desperate plight of those earlier times now seems downright gentile compared to the lurking dangers and anxieties of living in a seemingly dystopian modern world now filled with nuclear weapons, global terrorism, and the outbreak of killer epidemics.</a:t>
            </a:r>
          </a:p>
          <a:p>
            <a:r>
              <a:rPr lang="en-SG" dirty="0"/>
              <a:t>In so many ways, it seems we </a:t>
            </a:r>
            <a:r>
              <a:rPr lang="en-SG" i="1" dirty="0"/>
              <a:t>are</a:t>
            </a:r>
            <a:r>
              <a:rPr lang="en-SG" dirty="0"/>
              <a:t> living in the worst of times.  If there’s any doubt, take a look around.  Generations before never had to worry about crazed fanatics crashing airplanes into skyscrapers, or releasing biological or chemical weapons into our major cities.  Our ancestors lived mostly quiet lives on farms or in urban </a:t>
            </a:r>
            <a:r>
              <a:rPr lang="en-SG" dirty="0" err="1"/>
              <a:t>centers</a:t>
            </a:r>
            <a:r>
              <a:rPr lang="en-SG" dirty="0"/>
              <a:t> and kept to themselves.  They had much simpler lives.  Sundays were for church.  No one needed a Xanax.  Sure, daily life wasn’t always a picnic for ordinary people.  Life could certainly be hard.  Then again, the average medieval villager never had to endure a TSA search or suffer an IRS audit.</a:t>
            </a:r>
          </a:p>
          <a:p>
            <a:r>
              <a:rPr lang="en-SG" dirty="0"/>
              <a:t>So then, it would seem these are —</a:t>
            </a:r>
            <a:r>
              <a:rPr lang="en-SG" i="1" dirty="0"/>
              <a:t> the worst of times.</a:t>
            </a:r>
            <a:endParaRPr lang="en-SG" dirty="0"/>
          </a:p>
          <a:p>
            <a:r>
              <a:rPr lang="en-SG" dirty="0"/>
              <a:t>But are they really?  Let’s think about that for a moment.</a:t>
            </a:r>
          </a:p>
          <a:p>
            <a:r>
              <a:rPr lang="en-SG" dirty="0"/>
              <a:t>Actually, the answer is — no.</a:t>
            </a:r>
          </a:p>
          <a:p>
            <a:r>
              <a:rPr lang="en-SG" dirty="0"/>
              <a:t>In fact, these are </a:t>
            </a:r>
            <a:r>
              <a:rPr lang="en-SG" i="1" dirty="0"/>
              <a:t>the best of times</a:t>
            </a:r>
            <a:r>
              <a:rPr lang="en-SG" dirty="0"/>
              <a:t> — and by a very wide margin.  Living conditions are constantly improving by leaps and bounds each and every year.  People are much healthier and safer now than in yesteryear.  As hard as this might be to fathom given all we read and hear about all the horrible things going on in the world, compare the status of people living today with any other time in history.</a:t>
            </a:r>
          </a:p>
          <a:p>
            <a:r>
              <a:rPr lang="en-SG" dirty="0"/>
              <a:t>In today’s essay, I shall do precisely that:</a:t>
            </a:r>
          </a:p>
          <a:p>
            <a:r>
              <a:rPr lang="en-SG" dirty="0"/>
              <a:t> </a:t>
            </a:r>
          </a:p>
          <a:p>
            <a:r>
              <a:rPr lang="en-SG" b="1" dirty="0"/>
              <a:t>GENERAL HEALTH AND WELFARE</a:t>
            </a:r>
            <a:r>
              <a:rPr lang="en-SG" dirty="0"/>
              <a:t> — Science has eradicated horrible diseases that used to kill and cripple millions.  Smallpox, polio, malaria, measles, and many other infectious pathogens which once posed the greatest danger to human life on earth are now all but wiped out.  And so long as science continues to make progress (make that, is </a:t>
            </a:r>
            <a:r>
              <a:rPr lang="en-SG" i="1" dirty="0"/>
              <a:t>allowed to</a:t>
            </a:r>
            <a:r>
              <a:rPr lang="en-SG" dirty="0"/>
              <a:t> proceed in the face of religious opposition), we’ll eventually put an end to other harmful ailments, as well.</a:t>
            </a:r>
          </a:p>
          <a:p>
            <a:r>
              <a:rPr lang="en-SG" i="1" dirty="0"/>
              <a:t>Think about this:  Even with the sicknesses we can’t cure yet, science through various medications and treatments can still prolong life and make living far more comfortable for those who would have suffered horrible pain in previous times.  Even the dying have it better now than before.</a:t>
            </a:r>
            <a:endParaRPr lang="en-SG" dirty="0"/>
          </a:p>
          <a:p>
            <a:r>
              <a:rPr lang="en-SG" dirty="0"/>
              <a:t> </a:t>
            </a:r>
          </a:p>
          <a:p>
            <a:r>
              <a:rPr lang="en-SG" b="1" dirty="0"/>
              <a:t>FOOD/NUTRITION</a:t>
            </a:r>
            <a:r>
              <a:rPr lang="en-SG" dirty="0"/>
              <a:t> — People all over the world are eating better now than at any time in history.  Starvation and malnutrition used to be commonplace on every continent.  While some areas continue to suffer due mostly to overpopulation, the vast majority of the world’s people have never enjoyed better, more balanced diets.  In fact, the problem within many developing countries today is the opposite — one of obesity.  The diversity of plentiful food products, GMOs, and a globalized network of efficient transportation and delivery systems has enabled most of us to enjoy unparalleled nutritional sustenance.</a:t>
            </a:r>
          </a:p>
          <a:p>
            <a:r>
              <a:rPr lang="en-SG" i="1" dirty="0"/>
              <a:t>Think about this:  There used to be just one kind of spaghetti sauce.  Now, go to a grocery store.  Or better yet, a specialty market.  There are scores of different </a:t>
            </a:r>
            <a:r>
              <a:rPr lang="en-SG" i="1" dirty="0" err="1"/>
              <a:t>flavors</a:t>
            </a:r>
            <a:r>
              <a:rPr lang="en-SG" i="1" dirty="0"/>
              <a:t> available — from sweet to spicy, from meat to vegetarian, from low-fat to gourmet.  Food isn’t just more plentiful, it’s also more enjoyable since it’s customized to different tastes.</a:t>
            </a:r>
            <a:endParaRPr lang="en-SG" dirty="0"/>
          </a:p>
          <a:p>
            <a:r>
              <a:rPr lang="en-SG" dirty="0"/>
              <a:t> </a:t>
            </a:r>
          </a:p>
          <a:p>
            <a:r>
              <a:rPr lang="en-SG" b="1" dirty="0"/>
              <a:t>WAR AND PEACE</a:t>
            </a:r>
            <a:r>
              <a:rPr lang="en-SG" dirty="0"/>
              <a:t> — Terrible things are certainly happening in the world today.  But while we focus on the images that shock us, like beheadings and other horrible acts of violence, more people are actually living in peacetime than ever before.  For centuries, Europe was a basket case of conflicts.  Now, war between former rivals would be unthinkable.  Tribal conflicts that once produced misery for millions have diminished significantly.  Consider that a century ago World War I killed 20 million.  After that, World War II killed another 60 million.  Then, there was the stalemate of the Cold War that could have wiped out the entire planet.  While we do face serious threats to peace and some parts of the world remain entangled in chaos, most of the regions of North America, South America, Europe, and Asia aren’t plagued by wars, deaths, and mass population displacement.</a:t>
            </a:r>
          </a:p>
          <a:p>
            <a:r>
              <a:rPr lang="en-SG" i="1" dirty="0"/>
              <a:t>Think about this:  A few generations ago, all able-bodied adult males in just about every nation would have been compelled serve in the military, and if commanded by superiors, to go off to war, fight in battle, and die.  That was the prevailing ethos of all countries and a prerequisite stage for gradual acceptance, even in the most advanced societies.  Today, increasing numbers of countries continue to demilitarize.    </a:t>
            </a:r>
            <a:endParaRPr lang="en-SG" dirty="0"/>
          </a:p>
          <a:p>
            <a:r>
              <a:rPr lang="en-SG" dirty="0"/>
              <a:t> </a:t>
            </a:r>
          </a:p>
          <a:p>
            <a:r>
              <a:rPr lang="en-SG" b="1" dirty="0"/>
              <a:t>PERSONAL SAFETY</a:t>
            </a:r>
            <a:r>
              <a:rPr lang="en-SG" dirty="0"/>
              <a:t> — Our ancestors were faced with constant danger, from being attacked by wild animals to dying from insect bites.  Once we eventually began gathering and living together in groups, next we faced the threat of </a:t>
            </a:r>
            <a:r>
              <a:rPr lang="en-SG" dirty="0" err="1"/>
              <a:t>neighboring</a:t>
            </a:r>
            <a:r>
              <a:rPr lang="en-SG" dirty="0"/>
              <a:t> tribes and fiefdoms invading our space, murdering our families, and stealing our goods.  A large segment of the world’s population living on all continents also had to fear being turned into slaves.  In more recent times, undeveloped territories were just as dangerous.  Cities and towns were </a:t>
            </a:r>
            <a:r>
              <a:rPr lang="en-SG" dirty="0" err="1"/>
              <a:t>centers</a:t>
            </a:r>
            <a:r>
              <a:rPr lang="en-SG" dirty="0"/>
              <a:t> of violence.  Today, most of the world’s population enjoys daily lifestyles where threats to personal safety are minimal.</a:t>
            </a:r>
          </a:p>
          <a:p>
            <a:r>
              <a:rPr lang="en-SG" i="1" dirty="0"/>
              <a:t>Think about this:  Violent crime in America has been decreasing steadily over the past 20 years.  There are similar statistics for most parts of Latin America, Europe, and Asia.  </a:t>
            </a:r>
            <a:endParaRPr lang="en-SG" dirty="0"/>
          </a:p>
          <a:p>
            <a:r>
              <a:rPr lang="en-SG" dirty="0"/>
              <a:t> </a:t>
            </a:r>
          </a:p>
          <a:p>
            <a:r>
              <a:rPr lang="en-SG" b="1" dirty="0"/>
              <a:t>QUALITY OF LIFE</a:t>
            </a:r>
            <a:r>
              <a:rPr lang="en-SG" dirty="0"/>
              <a:t> — Our ancestors froze in colder climates and were forced to endure sweltering heat during the hottest months.  Daily life became a arduous ritual simply to stay warm, keep cool, and be as comfortable as possible.  Now thanks to heating and air conditioning, everyplace from our homes to our workplaces to our places of leisure to out transportation systems to our cars are now climate controlled.  This advance goes for every developed nation on earth, even in regions with constant turmoil.  Counteracting what was once an environmental nuisance has led to increased quality of life for just about everyone.  That’s just one measure of how things are much better now than before.</a:t>
            </a:r>
          </a:p>
          <a:p>
            <a:r>
              <a:rPr lang="en-SG" i="1" dirty="0"/>
              <a:t>Think about this:  The construction of sewers and major advances in waste water treatment has saved millions of lives from infectious disease.  Cities would be virtually </a:t>
            </a:r>
            <a:r>
              <a:rPr lang="en-SG" i="1" dirty="0" err="1"/>
              <a:t>unlivable</a:t>
            </a:r>
            <a:r>
              <a:rPr lang="en-SG" i="1" dirty="0"/>
              <a:t> today were it not for the modern infrastructure of what we now take for granted — conveniences like toilets, sinks, baths, and showers which constantly recycle fresh water into our lives for readily use.  Fortunately, these advances continue in the Third World, which will make the lives of those people better.</a:t>
            </a:r>
            <a:endParaRPr lang="en-SG" dirty="0"/>
          </a:p>
          <a:p>
            <a:r>
              <a:rPr lang="en-SG" dirty="0"/>
              <a:t> </a:t>
            </a:r>
          </a:p>
          <a:p>
            <a:r>
              <a:rPr lang="en-SG" b="1" dirty="0"/>
              <a:t>INFORMATION/COMMUNICATION</a:t>
            </a:r>
            <a:r>
              <a:rPr lang="en-SG" dirty="0"/>
              <a:t> — We’ve gone from living in a world where very little of what goes on was recorded or shared, to a virtual world of constant circulation and interaction.  With the explosion in numbers of smart phones and social networks, what happens now will almost certainly be captured as an image and shared with the rest of the world.  What used to take hours or perhaps even days to disperse now takes just seconds.  We now benefit from things like weather and storm warnings to announcements about what’s on sale at the local department store.</a:t>
            </a:r>
          </a:p>
          <a:p>
            <a:r>
              <a:rPr lang="en-SG" i="1" dirty="0"/>
              <a:t>Think about this:  At this instant, you can text a message to someone positioned on the other side of the world and communicate directly with that person in the form of a conversation.  A decade ago, such a conversation would have required a costly long-distance telephone call.  A century ago, it would have required a telegram that taken a few days to receive.  Before that, global interaction would have been impossible.</a:t>
            </a:r>
            <a:endParaRPr lang="en-SG" dirty="0"/>
          </a:p>
          <a:p>
            <a:r>
              <a:rPr lang="en-SG" dirty="0"/>
              <a:t> </a:t>
            </a:r>
          </a:p>
          <a:p>
            <a:r>
              <a:rPr lang="en-SG" b="1" dirty="0"/>
              <a:t>ENTERTAINMENT OPTIONS/LEISURE TIME</a:t>
            </a:r>
            <a:r>
              <a:rPr lang="en-SG" dirty="0"/>
              <a:t> — Most of the world enjoys more free time than ever before.  Most modern nations have adapted a 40-hour work week.  The most progressive nations even </a:t>
            </a:r>
            <a:r>
              <a:rPr lang="en-SG" i="1" dirty="0"/>
              <a:t>require</a:t>
            </a:r>
            <a:r>
              <a:rPr lang="en-SG" dirty="0"/>
              <a:t> time off for vacation.  This has created more television stations and programs, more movies in different languages, a greater variety of music, more things to read, and in short, more leisure options than we’ve ever been able to enjoy.  The rise in popularity of spectator sports (now in just about every nation) is perhaps the best example of more people with more free time on their hands.  On the Internet, there are websites for every interest and taste.  There’s so much information out there now, it’s become a big challenge to decipher fact from fiction.</a:t>
            </a:r>
          </a:p>
          <a:p>
            <a:r>
              <a:rPr lang="en-SG" i="1" dirty="0"/>
              <a:t>Think about this:  Advances in machinery and technology have even given many of us more leisure time in the workplace.  We no longer have to dig out coal mines by pick and shovel when there are now specialized gadgets to perform the </a:t>
            </a:r>
            <a:r>
              <a:rPr lang="en-SG" i="1" dirty="0" err="1"/>
              <a:t>labor</a:t>
            </a:r>
            <a:r>
              <a:rPr lang="en-SG" i="1" dirty="0"/>
              <a:t> with the pull or a level or press of a button.  Meanwhile, the heavy machinery operator can listen to music on his iPod.</a:t>
            </a:r>
            <a:endParaRPr lang="en-SG" dirty="0"/>
          </a:p>
          <a:p>
            <a:r>
              <a:rPr lang="en-SG" dirty="0"/>
              <a:t> </a:t>
            </a:r>
          </a:p>
          <a:p>
            <a:r>
              <a:rPr lang="en-SG" b="1" dirty="0"/>
              <a:t>TRAVEL</a:t>
            </a:r>
            <a:r>
              <a:rPr lang="en-SG" dirty="0"/>
              <a:t> — In the middle ages, most people never </a:t>
            </a:r>
            <a:r>
              <a:rPr lang="en-SG" dirty="0" err="1"/>
              <a:t>traveled</a:t>
            </a:r>
            <a:r>
              <a:rPr lang="en-SG" dirty="0"/>
              <a:t> outside the 20-mile radius from where they were born and raised.  A trip to another town or village was a really big deal.  Now, we’re become thoroughly mobile.  We can be anywhere in the world within just a day.  We can move around and pack our belongings to any country where we want to live.  This convenience of mobility forces us to interact with each other more and inevitably creates relationships which benefit everyone.</a:t>
            </a:r>
          </a:p>
          <a:p>
            <a:r>
              <a:rPr lang="en-SG" i="1" dirty="0"/>
              <a:t>Think about this:  Not only is travel more readily available to everyone, it’s also much cheaper.  Transportation used to be cost prohibitive for many people.  Crossing an ocean was limited only to the rich and those who went off to war.  Now, with such a vast network of cars, buses, trains, ferries, airplanes, and other mass movers of people, just about anyone can travel a reasonable distance for an affordable cost.</a:t>
            </a:r>
            <a:endParaRPr lang="en-SG" dirty="0"/>
          </a:p>
          <a:p>
            <a:r>
              <a:rPr lang="en-SG" dirty="0"/>
              <a:t> </a:t>
            </a:r>
          </a:p>
          <a:p>
            <a:r>
              <a:rPr lang="en-SG" b="1" dirty="0"/>
              <a:t>ENLIGHTENMENT</a:t>
            </a:r>
            <a:r>
              <a:rPr lang="en-SG" dirty="0"/>
              <a:t> — One upon a time, all human thought was restrained.  All intellectual pursuit emanated from a political or religious authority, which were often one and the same.  The freedom to pursue invention or creativity was non-existent.  While such institutionalized retardation continues to afflict many parts of the world, more people in more nations are now able to think freely and pursue paths of self-enlightenment.  This is due to increasing networks of information, the frailty of governments to restrict thought and </a:t>
            </a:r>
            <a:r>
              <a:rPr lang="en-SG" dirty="0" err="1"/>
              <a:t>behavior</a:t>
            </a:r>
            <a:r>
              <a:rPr lang="en-SG" dirty="0"/>
              <a:t>, and the declining role religion and superstition in many modern societies.</a:t>
            </a:r>
          </a:p>
          <a:p>
            <a:r>
              <a:rPr lang="en-SG" i="1" dirty="0"/>
              <a:t>Think about this:  If you are female, a person of </a:t>
            </a:r>
            <a:r>
              <a:rPr lang="en-SG" i="1" dirty="0" err="1"/>
              <a:t>color</a:t>
            </a:r>
            <a:r>
              <a:rPr lang="en-SG" i="1" dirty="0"/>
              <a:t>, or gay — multiply all of the above many times over.  Most of the people within these classes, which far outnumbers the rest of the population, lacked the freedoms of opportunities most enjoy today.  Discrimination, prejudice, bigotry, and sexism were both ritualized and institutionalized.  This made the pursuit of happiness all but impossible for a majority of people on the planet.</a:t>
            </a:r>
            <a:endParaRPr lang="en-SG" dirty="0"/>
          </a:p>
          <a:p>
            <a:r>
              <a:rPr lang="en-SG" dirty="0"/>
              <a:t> </a:t>
            </a:r>
          </a:p>
          <a:p>
            <a:r>
              <a:rPr lang="en-SG" dirty="0"/>
              <a:t>Is everything great now?  Or course not.</a:t>
            </a:r>
          </a:p>
          <a:p>
            <a:r>
              <a:rPr lang="en-SG" dirty="0"/>
              <a:t>Open up a newspaper, turn on the television, or click a website on the Internet, and the world seems to be falling part.  But it really isn’t.</a:t>
            </a:r>
          </a:p>
          <a:p>
            <a:r>
              <a:rPr lang="en-SG" dirty="0"/>
              <a:t>While most of the world is getting better, our perception of what goes on is clouded by the constant ringing of alarm bells.  What we’ve actually become is more </a:t>
            </a:r>
            <a:r>
              <a:rPr lang="en-SG" i="1" dirty="0"/>
              <a:t>connected</a:t>
            </a:r>
            <a:r>
              <a:rPr lang="en-SG" dirty="0"/>
              <a:t> and increasingly</a:t>
            </a:r>
            <a:r>
              <a:rPr lang="en-SG" i="1" dirty="0"/>
              <a:t> aware.  </a:t>
            </a:r>
            <a:r>
              <a:rPr lang="en-SG" dirty="0"/>
              <a:t>Even the news of a teenager harming a kitten will most certainly outrage the world and get million of hits on Facebook.  Instances of evil are not increasing, but our awareness of them is.</a:t>
            </a:r>
          </a:p>
          <a:p>
            <a:r>
              <a:rPr lang="en-SG" dirty="0"/>
              <a:t>So long as we continue to care about what goes elsewhere, we’re in pretty good shape.  So long as we still concern ourselves with people and places we don’t know, that’s a very good thing.  The harbinger of compassion is wisdom.</a:t>
            </a:r>
          </a:p>
          <a:p>
            <a:r>
              <a:rPr lang="en-SG" dirty="0"/>
              <a:t>Even Charles Dickens would have to agree.  These are </a:t>
            </a:r>
            <a:r>
              <a:rPr lang="en-SG" i="1" dirty="0"/>
              <a:t>the best of times.  </a:t>
            </a:r>
            <a:r>
              <a:rPr lang="en-SG" dirty="0"/>
              <a:t>And as crazy as it seems, they’re likely to get even better in the future.</a:t>
            </a:r>
          </a:p>
          <a:p>
            <a:r>
              <a:rPr lang="en-SG" dirty="0"/>
              <a:t> </a:t>
            </a:r>
          </a:p>
          <a:p>
            <a:r>
              <a:rPr lang="en-SG" i="1" dirty="0"/>
              <a:t>Special thanks to Mr. Tony </a:t>
            </a:r>
            <a:r>
              <a:rPr lang="en-SG" i="1" dirty="0" err="1"/>
              <a:t>Mangnall</a:t>
            </a:r>
            <a:r>
              <a:rPr lang="en-SG" i="1" dirty="0"/>
              <a:t> who prompted this topic of discussion in a lively debate in a Pittsburgh bar which included lots of alcohol.</a:t>
            </a:r>
            <a:endParaRPr lang="en-SG" dirty="0"/>
          </a:p>
          <a:p>
            <a:endParaRPr lang="en-US" dirty="0">
              <a:cs typeface="ＭＳ Ｐゴシック" charset="0"/>
            </a:endParaRPr>
          </a:p>
        </p:txBody>
      </p:sp>
    </p:spTree>
    <p:extLst>
      <p:ext uri="{BB962C8B-B14F-4D97-AF65-F5344CB8AC3E}">
        <p14:creationId xmlns:p14="http://schemas.microsoft.com/office/powerpoint/2010/main" val="1015154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God’s timing is always perfect. He prepared the world perfectly up to that very first Christmas night! Jesus was not conceived by a man since he was virgin born, but he was born of a woman. In this verse we see the two natures of Christ: his deity as the Son of God (“God sent his Son”) and his humanity “born of a woman.” In this dual sense he was subject to the Mosaic Law in his humanity, yet in his deity he was able to deliver us all from slavery to the Law as in the next verse…</a:t>
            </a:r>
          </a:p>
        </p:txBody>
      </p:sp>
    </p:spTree>
    <p:extLst>
      <p:ext uri="{BB962C8B-B14F-4D97-AF65-F5344CB8AC3E}">
        <p14:creationId xmlns:p14="http://schemas.microsoft.com/office/powerpoint/2010/main" val="3939899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scholar notes, “</a:t>
            </a:r>
            <a:r>
              <a:rPr lang="en-SG" sz="1200" b="1" kern="1200" dirty="0">
                <a:solidFill>
                  <a:schemeClr val="tx1"/>
                </a:solidFill>
                <a:effectLst/>
                <a:latin typeface="Times New Roman" pitchFamily="-112" charset="0"/>
                <a:ea typeface="ＭＳ Ｐゴシック" charset="-128"/>
                <a:cs typeface="ＭＳ Ｐゴシック" charset="-128"/>
              </a:rPr>
              <a:t>4:5</a:t>
            </a:r>
            <a:r>
              <a:rPr lang="en-SG" sz="1200" kern="1200" dirty="0">
                <a:solidFill>
                  <a:schemeClr val="tx1"/>
                </a:solidFill>
                <a:effectLst/>
                <a:latin typeface="Times New Roman" pitchFamily="-112" charset="0"/>
                <a:ea typeface="ＭＳ Ｐゴシック" charset="-128"/>
                <a:cs typeface="ＭＳ Ｐゴシック" charset="-128"/>
              </a:rPr>
              <a:t>. The reasons “God sent His Son” are twofold… First, He came </a:t>
            </a:r>
            <a:r>
              <a:rPr lang="en-SG" sz="1200" b="1" kern="1200" dirty="0">
                <a:solidFill>
                  <a:schemeClr val="tx1"/>
                </a:solidFill>
                <a:effectLst/>
                <a:latin typeface="Times New Roman" pitchFamily="-112" charset="0"/>
                <a:ea typeface="ＭＳ Ｐゴシック" charset="-128"/>
                <a:cs typeface="ＭＳ Ｐゴシック" charset="-128"/>
              </a:rPr>
              <a:t>to redeem</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b="1" kern="1200" dirty="0">
                <a:solidFill>
                  <a:schemeClr val="tx1"/>
                </a:solidFill>
                <a:effectLst/>
                <a:latin typeface="Times New Roman" pitchFamily="-112" charset="0"/>
                <a:ea typeface="ＭＳ Ｐゴシック" charset="-128"/>
                <a:cs typeface="ＭＳ Ｐゴシック" charset="-128"/>
              </a:rPr>
              <a:t>those under Law… </a:t>
            </a:r>
            <a:r>
              <a:rPr lang="en-SG" sz="1200" kern="1200" dirty="0">
                <a:solidFill>
                  <a:schemeClr val="tx1"/>
                </a:solidFill>
                <a:effectLst/>
                <a:latin typeface="Times New Roman" pitchFamily="-112" charset="0"/>
                <a:ea typeface="ＭＳ Ｐゴシック" charset="-128"/>
                <a:cs typeface="ＭＳ Ｐゴシック" charset="-128"/>
              </a:rPr>
              <a:t>Since Christ redeemed and set free those who were under the Law, why should Gentile converts now wish to be placed under it? Second, Christ’s Incarnation and death secured for believers </a:t>
            </a:r>
            <a:r>
              <a:rPr lang="en-SG" sz="1200" b="1" kern="1200" dirty="0">
                <a:solidFill>
                  <a:schemeClr val="tx1"/>
                </a:solidFill>
                <a:effectLst/>
                <a:latin typeface="Times New Roman" pitchFamily="-112" charset="0"/>
                <a:ea typeface="ＭＳ Ｐゴシック" charset="-128"/>
                <a:cs typeface="ＭＳ Ｐゴシック" charset="-128"/>
              </a:rPr>
              <a:t>the full rights of sons</a:t>
            </a:r>
            <a:r>
              <a:rPr lang="en-SG" sz="1200" kern="1200" dirty="0">
                <a:solidFill>
                  <a:schemeClr val="tx1"/>
                </a:solidFill>
                <a:effectLst/>
                <a:latin typeface="Times New Roman" pitchFamily="-112" charset="0"/>
                <a:ea typeface="ＭＳ Ｐゴシック" charset="-128"/>
                <a:cs typeface="ＭＳ Ｐゴシック" charset="-128"/>
              </a:rPr>
              <a:t> (“the adoption of sons,” KJV). All the enjoyments and privileges of a mature son in a family belong to those who have entered into the benefits of Christ’s redemptive work”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324240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69286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0CD08-1C28-A743-9E48-0354F603DA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SG" dirty="0"/>
          </a:p>
          <a:p>
            <a:pPr eaLnBrk="1" hangingPunct="1"/>
            <a:r>
              <a:rPr lang="en-SG" dirty="0"/>
              <a:t>Let’s see how God prepared the world for Jesus in the 400 years between the Old Testament and the New Testament, often called the “Intertestamental Era.”</a:t>
            </a:r>
          </a:p>
          <a:p>
            <a:pPr eaLnBrk="1" hangingPunct="1"/>
            <a:r>
              <a:rPr lang="en-SG" dirty="0"/>
              <a:t>“1) Rome had unified much of the world under its government, giving a sense of unity to the various lands. </a:t>
            </a:r>
          </a:p>
          <a:p>
            <a:pPr eaLnBrk="1" hangingPunct="1"/>
            <a:r>
              <a:rPr lang="en-SG" dirty="0"/>
              <a:t>2) Because the empire was relatively peaceful, travel was possible, allowing the early Christians to spread the gospel. Such freedom to travel would have been impossible in other eras.</a:t>
            </a:r>
            <a:br>
              <a:rPr lang="en-SG" dirty="0"/>
            </a:br>
            <a:r>
              <a:rPr lang="en-SG" dirty="0"/>
              <a:t>3) There was a great anticipation among the Jews of that time that the Messiah would come. The Roman rule over Israel made the Jews hungry for the Messiah’s coming.</a:t>
            </a:r>
            <a:br>
              <a:rPr lang="en-SG" dirty="0"/>
            </a:br>
            <a:r>
              <a:rPr lang="en-SG" dirty="0"/>
              <a:t>4) While Rome had conquered militarily, Greece had conquered culturally. A “common” form of the Greek language (different from classical Greek) was the trade language and was spoken throughout the empire, making it possible to communicate the gospel to many different people groups through one common language.</a:t>
            </a:r>
          </a:p>
          <a:p>
            <a:pPr eaLnBrk="1" hangingPunct="1"/>
            <a:r>
              <a:rPr lang="en-SG" dirty="0"/>
              <a:t>____________________________</a:t>
            </a:r>
            <a:br>
              <a:rPr lang="en-SG" dirty="0"/>
            </a:br>
            <a:r>
              <a:rPr lang="en-SG" dirty="0"/>
              <a:t>ALSO (Omit)</a:t>
            </a:r>
            <a:br>
              <a:rPr lang="en-SG" dirty="0"/>
            </a:br>
            <a:r>
              <a:rPr lang="en-SG" dirty="0"/>
              <a:t>4) The fact that the many false idols had failed to give them victory over the Roman conquerors caused many to abandon the worship of those idols. At the same time, in the more “cultured” cities, the Greek philosophy and science of the time left others spiritually empty in the same way that the atheism of communist governments leaves a spiritual void today.</a:t>
            </a:r>
            <a:br>
              <a:rPr lang="en-SG" dirty="0"/>
            </a:br>
            <a:br>
              <a:rPr lang="en-SG" dirty="0"/>
            </a:br>
            <a:r>
              <a:rPr lang="en-SG" dirty="0"/>
              <a:t>5) The mystery religions of the time emphasized a </a:t>
            </a:r>
            <a:r>
              <a:rPr lang="en-SG" dirty="0" err="1"/>
              <a:t>savior</a:t>
            </a:r>
            <a:r>
              <a:rPr lang="en-SG" dirty="0"/>
              <a:t>-god and required worshipers to offer bloody sacrifices, thus making the gospel of Christ which involved one ultimate sacrifice believable to them. The Greeks also believed in the immortality of the soul (but not of the body).</a:t>
            </a:r>
            <a:br>
              <a:rPr lang="en-SG" dirty="0"/>
            </a:br>
            <a:br>
              <a:rPr lang="en-SG" dirty="0"/>
            </a:br>
            <a:r>
              <a:rPr lang="en-SG" dirty="0"/>
              <a:t>6) The Roman army recruited soldiers from among the provinces, introducing these men to Roman culture and to ideas (such as the gospel) that had not reached those outlying provinces yet. The earliest introduction of the gospel to Britain was the result of the efforts of Christian soldiers stationed there.”</a:t>
            </a:r>
          </a:p>
          <a:p>
            <a:pPr eaLnBrk="1" hangingPunct="1"/>
            <a:r>
              <a:rPr lang="en-US" dirty="0">
                <a:latin typeface="Times New Roman" charset="0"/>
              </a:rPr>
              <a:t>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All the above from </a:t>
            </a:r>
            <a:r>
              <a:rPr lang="en-SG" b="1" dirty="0"/>
              <a:t>What does it mean that God sent Jesus in the "fullness of time"?</a:t>
            </a:r>
          </a:p>
          <a:p>
            <a:pPr eaLnBrk="1" hangingPunct="1"/>
            <a:r>
              <a:rPr lang="en-US" dirty="0">
                <a:latin typeface="Times New Roman" charset="0"/>
              </a:rPr>
              <a:t>https://</a:t>
            </a:r>
            <a:r>
              <a:rPr lang="en-US" dirty="0" err="1">
                <a:latin typeface="Times New Roman" charset="0"/>
              </a:rPr>
              <a:t>www.gotquestions.org</a:t>
            </a:r>
            <a:r>
              <a:rPr lang="en-US" dirty="0">
                <a:latin typeface="Times New Roman" charset="0"/>
              </a:rPr>
              <a:t>/fullness-of-</a:t>
            </a:r>
            <a:r>
              <a:rPr lang="en-US" dirty="0" err="1">
                <a:latin typeface="Times New Roman" charset="0"/>
              </a:rPr>
              <a:t>time.html</a:t>
            </a:r>
            <a:endParaRPr lang="en-US" dirty="0">
              <a:latin typeface="Times New Roman" charset="0"/>
            </a:endParaRPr>
          </a:p>
          <a:p>
            <a:pPr eaLnBrk="1" hangingPunct="1"/>
            <a:r>
              <a:rPr lang="en-US" dirty="0">
                <a:latin typeface="Times New Roman" charset="0"/>
              </a:rPr>
              <a:t>Accessed 21 Dec 2018</a:t>
            </a:r>
          </a:p>
          <a:p>
            <a:pPr eaLnBrk="1" hangingPunct="1"/>
            <a:endParaRPr lang="en-SG" dirty="0">
              <a:latin typeface="Times New Roman" charset="0"/>
            </a:endParaRPr>
          </a:p>
        </p:txBody>
      </p:sp>
    </p:spTree>
    <p:extLst>
      <p:ext uri="{BB962C8B-B14F-4D97-AF65-F5344CB8AC3E}">
        <p14:creationId xmlns:p14="http://schemas.microsoft.com/office/powerpoint/2010/main" val="1942079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977F45-20ED-7747-A464-12C420312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Times New Roman" charset="0"/>
            </a:endParaRPr>
          </a:p>
          <a:p>
            <a:pPr marL="228600" indent="-228600" eaLnBrk="1" hangingPunct="1">
              <a:buAutoNum type="arabicParenR"/>
            </a:pPr>
            <a:r>
              <a:rPr lang="en-US" dirty="0">
                <a:latin typeface="Times New Roman" charset="0"/>
              </a:rPr>
              <a:t>The early Christians like Paul traveled the entire Roman Empire and shared the gospel in Greek, which they could not have done earlier.</a:t>
            </a:r>
          </a:p>
          <a:p>
            <a:pPr marL="228600" indent="-228600" eaLnBrk="1" hangingPunct="1">
              <a:buAutoNum type="arabicParenR"/>
            </a:pPr>
            <a:r>
              <a:rPr lang="en-US" dirty="0">
                <a:latin typeface="Times New Roman" charset="0"/>
              </a:rPr>
              <a:t>The roads they used were the best of antiquity. Even Martin Luther 1500 years later had worse roads to spread the news!</a:t>
            </a:r>
          </a:p>
          <a:p>
            <a:pPr marL="228600" indent="-228600" eaLnBrk="1" hangingPunct="1">
              <a:buAutoNum type="arabicParenR"/>
            </a:pPr>
            <a:r>
              <a:rPr lang="en-US" dirty="0">
                <a:latin typeface="Times New Roman" charset="0"/>
              </a:rPr>
              <a:t>Gentiles were able to worship as “God fearers” in the synagogues—men like Cornelius, the firs Gentile Christian (Acts 10).</a:t>
            </a:r>
          </a:p>
          <a:p>
            <a:pPr marL="228600" indent="-228600" eaLnBrk="1" hangingPunct="1">
              <a:buAutoNum type="arabicParenR"/>
            </a:pPr>
            <a:r>
              <a:rPr lang="en-US" dirty="0">
                <a:latin typeface="Times New Roman" charset="0"/>
              </a:rPr>
              <a:t>The confusing leadership system of Jews with Pharisees and Sadducees motivated the people to want to know the truth</a:t>
            </a:r>
          </a:p>
        </p:txBody>
      </p:sp>
    </p:spTree>
    <p:extLst>
      <p:ext uri="{BB962C8B-B14F-4D97-AF65-F5344CB8AC3E}">
        <p14:creationId xmlns:p14="http://schemas.microsoft.com/office/powerpoint/2010/main" val="1265370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CA6D9-B57C-824E-AF27-65AF69B308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Times New Roman" charset="0"/>
            </a:endParaRPr>
          </a:p>
          <a:p>
            <a:pPr marL="228600" indent="-228600" eaLnBrk="1" hangingPunct="1">
              <a:buAutoNum type="arabicParenR"/>
            </a:pPr>
            <a:r>
              <a:rPr lang="en-US" dirty="0">
                <a:latin typeface="Times New Roman" charset="0"/>
              </a:rPr>
              <a:t>The corrupt priesthood helped the people long for the pure, High Priest named Jesus</a:t>
            </a:r>
          </a:p>
          <a:p>
            <a:pPr marL="228600" indent="-228600" eaLnBrk="1" hangingPunct="1">
              <a:buAutoNum type="arabicParenR"/>
            </a:pPr>
            <a:r>
              <a:rPr lang="en-US" dirty="0">
                <a:latin typeface="Times New Roman" charset="0"/>
              </a:rPr>
              <a:t>The corrupt Sanhedrin showed Israel that they needed a new leader in the Messiah, Jesus</a:t>
            </a:r>
          </a:p>
          <a:p>
            <a:pPr marL="228600" indent="-228600" eaLnBrk="1" hangingPunct="1">
              <a:buAutoNum type="arabicParenR"/>
            </a:pPr>
            <a:r>
              <a:rPr lang="en-US" dirty="0">
                <a:latin typeface="Times New Roman" charset="0"/>
              </a:rPr>
              <a:t>The Jews not even knowing how to interpret the Bible was seen in them following the letter of the Law rather than its true intent. For example, Deut 6 says to tie God’s Word on their hands and heads, so Pharisees followed the letter by strapping Bible verses on their foreheads and hands but never obeyed them!</a:t>
            </a:r>
          </a:p>
          <a:p>
            <a:pPr marL="228600" indent="-228600" eaLnBrk="1" hangingPunct="1">
              <a:buAutoNum type="arabicParenR"/>
            </a:pPr>
            <a:r>
              <a:rPr lang="en-US" dirty="0">
                <a:latin typeface="Times New Roman" charset="0"/>
              </a:rPr>
              <a:t>This rise in the oral law of the Pharisees helped people to long for the true Word from the lips of Jesus.</a:t>
            </a:r>
          </a:p>
        </p:txBody>
      </p:sp>
    </p:spTree>
    <p:extLst>
      <p:ext uri="{BB962C8B-B14F-4D97-AF65-F5344CB8AC3E}">
        <p14:creationId xmlns:p14="http://schemas.microsoft.com/office/powerpoint/2010/main" val="358971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70A82-C132-A04B-B5ED-C5077A90B7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Times New Roman" charset="0"/>
            </a:endParaRPr>
          </a:p>
          <a:p>
            <a:pPr eaLnBrk="1" hangingPunct="1"/>
            <a:r>
              <a:rPr lang="en-US" dirty="0">
                <a:latin typeface="Times New Roman" charset="0"/>
              </a:rPr>
              <a:t>• Politically, they were tired of Rome</a:t>
            </a:r>
          </a:p>
          <a:p>
            <a:pPr eaLnBrk="1" hangingPunct="1"/>
            <a:r>
              <a:rPr lang="en-US" dirty="0">
                <a:latin typeface="Times New Roman" charset="0"/>
              </a:rPr>
              <a:t>• Linguistically, they had the Greek language to spread the gospel everywhere</a:t>
            </a:r>
          </a:p>
          <a:p>
            <a:pPr eaLnBrk="1" hangingPunct="1"/>
            <a:r>
              <a:rPr lang="en-US" dirty="0">
                <a:latin typeface="Times New Roman" charset="0"/>
              </a:rPr>
              <a:t>• Religiously, their anticipation of Messiah had never been greater</a:t>
            </a:r>
          </a:p>
          <a:p>
            <a:pPr eaLnBrk="1" hangingPunct="1"/>
            <a:r>
              <a:rPr lang="en-US" dirty="0">
                <a:latin typeface="Times New Roman" charset="0"/>
              </a:rPr>
              <a:t>• Prophetically, Daniel predicted Messiah’s presentation to the nation on 30 March AD 33</a:t>
            </a:r>
          </a:p>
          <a:p>
            <a:pPr eaLnBrk="1" hangingPunct="1"/>
            <a:r>
              <a:rPr lang="en-US" dirty="0">
                <a:latin typeface="Times New Roman" charset="0"/>
              </a:rPr>
              <a:t>• Emotionally, the people were exhausted trying to obey the written law and oral law</a:t>
            </a:r>
          </a:p>
          <a:p>
            <a:pPr eaLnBrk="1" hangingPunct="1"/>
            <a:r>
              <a:rPr lang="en-US" dirty="0">
                <a:latin typeface="Times New Roman" charset="0"/>
              </a:rPr>
              <a:t>• </a:t>
            </a:r>
            <a:r>
              <a:rPr lang="en-US" dirty="0" err="1">
                <a:latin typeface="Times New Roman" charset="0"/>
              </a:rPr>
              <a:t>Transportationally</a:t>
            </a:r>
            <a:r>
              <a:rPr lang="en-US" dirty="0">
                <a:latin typeface="Times New Roman" charset="0"/>
              </a:rPr>
              <a:t> (not a real word!), they had roads better than the next 1500 years to spread the good news!</a:t>
            </a:r>
          </a:p>
          <a:p>
            <a:pPr eaLnBrk="1" hangingPunct="1"/>
            <a:r>
              <a:rPr lang="en-US" dirty="0">
                <a:latin typeface="Times New Roman" charset="0"/>
              </a:rPr>
              <a:t>• No wonder Paul wrote that the time had fully come (Gal 4:4)!</a:t>
            </a:r>
          </a:p>
        </p:txBody>
      </p:sp>
    </p:spTree>
    <p:extLst>
      <p:ext uri="{BB962C8B-B14F-4D97-AF65-F5344CB8AC3E}">
        <p14:creationId xmlns:p14="http://schemas.microsoft.com/office/powerpoint/2010/main" val="4239309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So this was the perfect time for Jesus to come, you ask. But how does that relate to me? Well…</a:t>
            </a:r>
          </a:p>
        </p:txBody>
      </p:sp>
    </p:spTree>
    <p:extLst>
      <p:ext uri="{BB962C8B-B14F-4D97-AF65-F5344CB8AC3E}">
        <p14:creationId xmlns:p14="http://schemas.microsoft.com/office/powerpoint/2010/main" val="508270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He has your life right on schedule, never being early, never being late.</a:t>
            </a:r>
          </a:p>
        </p:txBody>
      </p:sp>
    </p:spTree>
    <p:extLst>
      <p:ext uri="{BB962C8B-B14F-4D97-AF65-F5344CB8AC3E}">
        <p14:creationId xmlns:p14="http://schemas.microsoft.com/office/powerpoint/2010/main" val="3806328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Law was a tutor to lead us to Jesus (cf. Gal 3:24-25), so at Christmas we celebrate his coming to free us from the Law. Just a tutor fulfills his purpose once the student grows into adulthood, so now we lay aside the Law as grown sons ready to receive our rights as sons!</a:t>
            </a:r>
          </a:p>
        </p:txBody>
      </p:sp>
    </p:spTree>
    <p:extLst>
      <p:ext uri="{BB962C8B-B14F-4D97-AF65-F5344CB8AC3E}">
        <p14:creationId xmlns:p14="http://schemas.microsoft.com/office/powerpoint/2010/main" val="1906911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Are you experiencing the best of times?</a:t>
            </a:r>
          </a:p>
          <a:p>
            <a:r>
              <a:rPr lang="en-US" dirty="0">
                <a:cs typeface="ＭＳ Ｐゴシック" charset="0"/>
              </a:rPr>
              <a:t>Is your marriage or situation at home thriving?</a:t>
            </a:r>
          </a:p>
          <a:p>
            <a:r>
              <a:rPr lang="en-US" dirty="0">
                <a:cs typeface="ＭＳ Ｐゴシック" charset="0"/>
              </a:rPr>
              <a:t>Perhaps work is going better than it has in a long time.</a:t>
            </a:r>
          </a:p>
          <a:p>
            <a:r>
              <a:rPr lang="en-US" dirty="0">
                <a:cs typeface="ＭＳ Ｐゴシック" charset="0"/>
              </a:rPr>
              <a:t>Maybe you’re experiencing an increased joy!</a:t>
            </a:r>
          </a:p>
          <a:p>
            <a:endParaRPr lang="en-US" dirty="0">
              <a:cs typeface="ＭＳ Ｐゴシック" charset="0"/>
            </a:endParaRPr>
          </a:p>
          <a:p>
            <a:r>
              <a:rPr lang="en-US" dirty="0">
                <a:cs typeface="ＭＳ Ｐゴシック" charset="0"/>
              </a:rPr>
              <a:t>Or are you experiencing the worst of times?</a:t>
            </a:r>
          </a:p>
          <a:p>
            <a:r>
              <a:rPr lang="en-US" dirty="0">
                <a:cs typeface="ＭＳ Ｐゴシック" charset="0"/>
              </a:rPr>
              <a:t>Things at home are a real struggle.</a:t>
            </a:r>
          </a:p>
          <a:p>
            <a:r>
              <a:rPr lang="en-US" dirty="0">
                <a:cs typeface="ＭＳ Ｐゴシック" charset="0"/>
              </a:rPr>
              <a:t>Or you need a new line of work.</a:t>
            </a:r>
          </a:p>
          <a:p>
            <a:r>
              <a:rPr lang="en-US" dirty="0">
                <a:cs typeface="ＭＳ Ｐゴシック" charset="0"/>
              </a:rPr>
              <a:t>Or a cloud hangs over you.</a:t>
            </a:r>
          </a:p>
          <a:p>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In infancy, the son looks like a slave because he has to follow many of the same rules—don’t throw food, don’t talk back, etc.</a:t>
            </a:r>
          </a:p>
          <a:p>
            <a:pPr eaLnBrk="1" hangingPunct="1"/>
            <a:r>
              <a:rPr lang="en-US" b="0" dirty="0">
                <a:latin typeface="Arial" panose="020B0604020202020204" pitchFamily="34" charset="0"/>
                <a:ea typeface="ＭＳ Ｐゴシック" charset="0"/>
                <a:cs typeface="Arial" panose="020B0604020202020204" pitchFamily="34" charset="0"/>
              </a:rPr>
              <a:t>However, when the infant son grows up, his relationship with the father no longer looks like that of the grown slave. The son owns the estate!</a:t>
            </a:r>
          </a:p>
        </p:txBody>
      </p:sp>
    </p:spTree>
    <p:extLst>
      <p:ext uri="{BB962C8B-B14F-4D97-AF65-F5344CB8AC3E}">
        <p14:creationId xmlns:p14="http://schemas.microsoft.com/office/powerpoint/2010/main" val="2794131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So </a:t>
            </a:r>
            <a:r>
              <a:rPr lang="en-SG" sz="1200" kern="1200" dirty="0">
                <a:solidFill>
                  <a:schemeClr val="tx1"/>
                </a:solidFill>
                <a:effectLst/>
                <a:latin typeface="+mn-lt"/>
                <a:ea typeface="+mn-ea"/>
                <a:cs typeface="+mn-cs"/>
              </a:rPr>
              <a:t>back to our original question…</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79320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SG" sz="1200" kern="1200" dirty="0">
                <a:solidFill>
                  <a:schemeClr val="tx1"/>
                </a:solidFill>
                <a:effectLst/>
                <a:latin typeface="+mn-lt"/>
                <a:ea typeface="+mn-ea"/>
                <a:cs typeface="+mn-cs"/>
              </a:rPr>
              <a:t>He is rarely early and never late—but always on time.</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The L</a:t>
            </a:r>
            <a:r>
              <a:rPr lang="en-SG" sz="1050" kern="1200" dirty="0">
                <a:solidFill>
                  <a:schemeClr val="tx1"/>
                </a:solidFill>
                <a:effectLst/>
                <a:latin typeface="+mn-lt"/>
                <a:ea typeface="+mn-ea"/>
                <a:cs typeface="+mn-cs"/>
              </a:rPr>
              <a:t>ORD</a:t>
            </a:r>
            <a:r>
              <a:rPr lang="en-SG" sz="1200" kern="1200" dirty="0">
                <a:solidFill>
                  <a:schemeClr val="tx1"/>
                </a:solidFill>
                <a:effectLst/>
                <a:latin typeface="+mn-lt"/>
                <a:ea typeface="+mn-ea"/>
                <a:cs typeface="+mn-cs"/>
              </a:rPr>
              <a:t> invented time itself to function between eternity past and future.</a:t>
            </a:r>
            <a:endParaRPr lang="en-US" dirty="0"/>
          </a:p>
        </p:txBody>
      </p:sp>
    </p:spTree>
    <p:extLst>
      <p:ext uri="{BB962C8B-B14F-4D97-AF65-F5344CB8AC3E}">
        <p14:creationId xmlns:p14="http://schemas.microsoft.com/office/powerpoint/2010/main" val="766152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He could have had Jesus born earlier or later—but neither time was better.</a:t>
            </a:r>
            <a:endParaRPr lang="en-US" dirty="0"/>
          </a:p>
        </p:txBody>
      </p:sp>
    </p:spTree>
    <p:extLst>
      <p:ext uri="{BB962C8B-B14F-4D97-AF65-F5344CB8AC3E}">
        <p14:creationId xmlns:p14="http://schemas.microsoft.com/office/powerpoint/2010/main" val="3551761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He has your life right on schedule, never being early, never being late.</a:t>
            </a:r>
          </a:p>
        </p:txBody>
      </p:sp>
    </p:spTree>
    <p:extLst>
      <p:ext uri="{BB962C8B-B14F-4D97-AF65-F5344CB8AC3E}">
        <p14:creationId xmlns:p14="http://schemas.microsoft.com/office/powerpoint/2010/main" val="752702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The shepherds received him gladly. How about you?</a:t>
            </a:r>
            <a:r>
              <a:rPr lang="en-SG" dirty="0">
                <a:effectLst/>
              </a:rPr>
              <a:t> </a:t>
            </a:r>
            <a:endParaRPr lang="en-US" dirty="0"/>
          </a:p>
        </p:txBody>
      </p:sp>
    </p:spTree>
    <p:extLst>
      <p:ext uri="{BB962C8B-B14F-4D97-AF65-F5344CB8AC3E}">
        <p14:creationId xmlns:p14="http://schemas.microsoft.com/office/powerpoint/2010/main" val="194225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Today we address the concept of time in relation to the original Christmas. We will answer this question: Why did God send Jesus when he did? </a:t>
            </a:r>
          </a:p>
        </p:txBody>
      </p:sp>
    </p:spTree>
    <p:extLst>
      <p:ext uri="{BB962C8B-B14F-4D97-AF65-F5344CB8AC3E}">
        <p14:creationId xmlns:p14="http://schemas.microsoft.com/office/powerpoint/2010/main" val="3749853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Some of us waste an awful amount of time on movies. Maybe we need to limit it to one movie per month, huh? What other activity in your life hinders you from pursuing Eph 5:16 to “make the most of your time because the days are evil”?</a:t>
            </a:r>
            <a:r>
              <a:rPr lang="en-SG" dirty="0">
                <a:effectLst/>
              </a:rPr>
              <a:t>  </a:t>
            </a:r>
            <a:endParaRPr lang="en-US" dirty="0"/>
          </a:p>
        </p:txBody>
      </p:sp>
    </p:spTree>
    <p:extLst>
      <p:ext uri="{BB962C8B-B14F-4D97-AF65-F5344CB8AC3E}">
        <p14:creationId xmlns:p14="http://schemas.microsoft.com/office/powerpoint/2010/main" val="1217856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Maybe God is telling you that his timing is perfect as an example of you giving some of that time back to him to get to know him better through his Word!</a:t>
            </a:r>
            <a:r>
              <a:rPr lang="en-SG" dirty="0">
                <a:effectLst/>
              </a:rPr>
              <a:t> I would like to encourage you as you look to the New Year to commit to a certain goal in reading his Word—even a page a day or a chapter a day or even a verse a day!</a:t>
            </a:r>
            <a:endParaRPr lang="en-US" dirty="0"/>
          </a:p>
        </p:txBody>
      </p:sp>
    </p:spTree>
    <p:extLst>
      <p:ext uri="{BB962C8B-B14F-4D97-AF65-F5344CB8AC3E}">
        <p14:creationId xmlns:p14="http://schemas.microsoft.com/office/powerpoint/2010/main" val="3104765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20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Our three-week Christmas series this month will seek to unpack the meaning of "Immanuel: God With Us”</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6</a:t>
            </a:fld>
            <a:endParaRPr lang="en-US"/>
          </a:p>
        </p:txBody>
      </p:sp>
    </p:spTree>
    <p:extLst>
      <p:ext uri="{BB962C8B-B14F-4D97-AF65-F5344CB8AC3E}">
        <p14:creationId xmlns:p14="http://schemas.microsoft.com/office/powerpoint/2010/main" val="290499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word “Immanuel” comes from Isaiah 7:14 where God promised that a virgin would conceive a baby boy. It would be so amazing that he would be called “God with us”!</a:t>
            </a:r>
          </a:p>
        </p:txBody>
      </p:sp>
      <p:sp>
        <p:nvSpPr>
          <p:cNvPr id="4" name="Slide Number Placeholder 3"/>
          <p:cNvSpPr>
            <a:spLocks noGrp="1"/>
          </p:cNvSpPr>
          <p:nvPr>
            <p:ph type="sldNum" sz="quarter" idx="5"/>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2860909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Our three-week Christmas series this month seeks to unpack the meaning of "Immanuel: God With Us” by answering these questions:</a:t>
            </a:r>
          </a:p>
          <a:p>
            <a:r>
              <a:rPr lang="en-US" dirty="0">
                <a:cs typeface="ＭＳ Ｐゴシック" charset="0"/>
              </a:rPr>
              <a:t>• God in Place was week 1. Why Bethlehem? Why did God choose this place for Jesus to arrive? Last week we </a:t>
            </a:r>
            <a:r>
              <a:rPr lang="en-SG" sz="1200" kern="1200" dirty="0">
                <a:solidFill>
                  <a:schemeClr val="tx1"/>
                </a:solidFill>
                <a:effectLst/>
                <a:latin typeface="+mn-lt"/>
                <a:ea typeface="+mn-ea"/>
                <a:cs typeface="+mn-cs"/>
              </a:rPr>
              <a:t>saw that the answer the “where” question was that Bethlehem was the perfect place for Jesus to enter this world.</a:t>
            </a:r>
            <a:r>
              <a:rPr lang="en-SG" dirty="0">
                <a:effectLst/>
              </a:rPr>
              <a:t> </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578626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did God select Christ to be born in Bethlehem?</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1483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1F089D-A472-394D-9D89-3C03643A5B0E}" type="slidenum">
              <a:rPr lang="en-US"/>
              <a:pPr>
                <a:defRPr/>
              </a:pPr>
              <a:t>‹#›</a:t>
            </a:fld>
            <a:endParaRPr lang="en-US"/>
          </a:p>
        </p:txBody>
      </p:sp>
    </p:spTree>
    <p:extLst>
      <p:ext uri="{BB962C8B-B14F-4D97-AF65-F5344CB8AC3E}">
        <p14:creationId xmlns:p14="http://schemas.microsoft.com/office/powerpoint/2010/main" val="2668237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7658691-5E55-A24F-BEFE-87AAFB5DADC1}" type="slidenum">
              <a:rPr lang="en-US"/>
              <a:pPr>
                <a:defRPr/>
              </a:pPr>
              <a:t>‹#›</a:t>
            </a:fld>
            <a:endParaRPr lang="en-US"/>
          </a:p>
        </p:txBody>
      </p:sp>
    </p:spTree>
    <p:extLst>
      <p:ext uri="{BB962C8B-B14F-4D97-AF65-F5344CB8AC3E}">
        <p14:creationId xmlns:p14="http://schemas.microsoft.com/office/powerpoint/2010/main" val="3704068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C5431DC3-483B-564A-8444-C4A49A210EFD}" type="slidenum">
              <a:rPr lang="en-US"/>
              <a:pPr>
                <a:defRPr/>
              </a:pPr>
              <a:t>‹#›</a:t>
            </a:fld>
            <a:endParaRPr lang="en-US"/>
          </a:p>
        </p:txBody>
      </p:sp>
    </p:spTree>
    <p:extLst>
      <p:ext uri="{BB962C8B-B14F-4D97-AF65-F5344CB8AC3E}">
        <p14:creationId xmlns:p14="http://schemas.microsoft.com/office/powerpoint/2010/main" val="581665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8BF821A-B292-0241-A0BE-F8F7E170E932}" type="slidenum">
              <a:rPr lang="en-US"/>
              <a:pPr>
                <a:defRPr/>
              </a:pPr>
              <a:t>‹#›</a:t>
            </a:fld>
            <a:endParaRPr lang="en-US"/>
          </a:p>
        </p:txBody>
      </p:sp>
    </p:spTree>
    <p:extLst>
      <p:ext uri="{BB962C8B-B14F-4D97-AF65-F5344CB8AC3E}">
        <p14:creationId xmlns:p14="http://schemas.microsoft.com/office/powerpoint/2010/main" val="3192254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F9A3787-8A58-434C-86E4-65C1711817B3}" type="slidenum">
              <a:rPr lang="en-US"/>
              <a:pPr>
                <a:defRPr/>
              </a:pPr>
              <a:t>‹#›</a:t>
            </a:fld>
            <a:endParaRPr lang="en-US"/>
          </a:p>
        </p:txBody>
      </p:sp>
    </p:spTree>
    <p:extLst>
      <p:ext uri="{BB962C8B-B14F-4D97-AF65-F5344CB8AC3E}">
        <p14:creationId xmlns:p14="http://schemas.microsoft.com/office/powerpoint/2010/main" val="16949923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95A10D-7F5B-8548-88C5-A09C11A352CA}" type="slidenum">
              <a:rPr lang="en-US"/>
              <a:pPr>
                <a:defRPr/>
              </a:pPr>
              <a:t>‹#›</a:t>
            </a:fld>
            <a:endParaRPr lang="en-US"/>
          </a:p>
        </p:txBody>
      </p:sp>
    </p:spTree>
    <p:extLst>
      <p:ext uri="{BB962C8B-B14F-4D97-AF65-F5344CB8AC3E}">
        <p14:creationId xmlns:p14="http://schemas.microsoft.com/office/powerpoint/2010/main" val="7001719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8322405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71537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2635188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32966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2417789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372656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0686827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5099682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8953450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0727325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435750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59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9784938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85BC1-AB34-1A4D-ABE5-4720F6173650}" type="slidenum">
              <a:rPr lang="en-US"/>
              <a:pPr>
                <a:defRPr/>
              </a:pPr>
              <a:t>‹#›</a:t>
            </a:fld>
            <a:endParaRPr lang="en-US"/>
          </a:p>
        </p:txBody>
      </p:sp>
    </p:spTree>
    <p:extLst>
      <p:ext uri="{BB962C8B-B14F-4D97-AF65-F5344CB8AC3E}">
        <p14:creationId xmlns:p14="http://schemas.microsoft.com/office/powerpoint/2010/main" val="341113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60F1D-CA70-C04F-B69C-6E5290330C0F}" type="slidenum">
              <a:rPr lang="en-US"/>
              <a:pPr>
                <a:defRPr/>
              </a:pPr>
              <a:t>‹#›</a:t>
            </a:fld>
            <a:endParaRPr lang="en-US"/>
          </a:p>
        </p:txBody>
      </p:sp>
    </p:spTree>
    <p:extLst>
      <p:ext uri="{BB962C8B-B14F-4D97-AF65-F5344CB8AC3E}">
        <p14:creationId xmlns:p14="http://schemas.microsoft.com/office/powerpoint/2010/main" val="1967072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42528-C4D2-454F-AFE2-99916DD8D4F0}" type="slidenum">
              <a:rPr lang="en-US"/>
              <a:pPr>
                <a:defRPr/>
              </a:pPr>
              <a:t>‹#›</a:t>
            </a:fld>
            <a:endParaRPr lang="en-US"/>
          </a:p>
        </p:txBody>
      </p:sp>
    </p:spTree>
    <p:extLst>
      <p:ext uri="{BB962C8B-B14F-4D97-AF65-F5344CB8AC3E}">
        <p14:creationId xmlns:p14="http://schemas.microsoft.com/office/powerpoint/2010/main" val="262832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67E79-8FF2-4143-A915-49BAF821000B}" type="slidenum">
              <a:rPr lang="en-US"/>
              <a:pPr>
                <a:defRPr/>
              </a:pPr>
              <a:t>‹#›</a:t>
            </a:fld>
            <a:endParaRPr lang="en-US"/>
          </a:p>
        </p:txBody>
      </p:sp>
    </p:spTree>
    <p:extLst>
      <p:ext uri="{BB962C8B-B14F-4D97-AF65-F5344CB8AC3E}">
        <p14:creationId xmlns:p14="http://schemas.microsoft.com/office/powerpoint/2010/main" val="29777189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2928C9-5D75-6E48-9CD7-4305E051894F}" type="slidenum">
              <a:rPr lang="en-US"/>
              <a:pPr>
                <a:defRPr/>
              </a:pPr>
              <a:t>‹#›</a:t>
            </a:fld>
            <a:endParaRPr lang="en-US"/>
          </a:p>
        </p:txBody>
      </p:sp>
    </p:spTree>
    <p:extLst>
      <p:ext uri="{BB962C8B-B14F-4D97-AF65-F5344CB8AC3E}">
        <p14:creationId xmlns:p14="http://schemas.microsoft.com/office/powerpoint/2010/main" val="16222622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FE248-0D3C-EA4C-AD70-1B20DE23FB8F}" type="slidenum">
              <a:rPr lang="en-US"/>
              <a:pPr>
                <a:defRPr/>
              </a:pPr>
              <a:t>‹#›</a:t>
            </a:fld>
            <a:endParaRPr lang="en-US"/>
          </a:p>
        </p:txBody>
      </p:sp>
    </p:spTree>
    <p:extLst>
      <p:ext uri="{BB962C8B-B14F-4D97-AF65-F5344CB8AC3E}">
        <p14:creationId xmlns:p14="http://schemas.microsoft.com/office/powerpoint/2010/main" val="205393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F19644-E618-7149-A24B-2E95350AC9CF}" type="slidenum">
              <a:rPr lang="en-US"/>
              <a:pPr>
                <a:defRPr/>
              </a:pPr>
              <a:t>‹#›</a:t>
            </a:fld>
            <a:endParaRPr lang="en-US"/>
          </a:p>
        </p:txBody>
      </p:sp>
    </p:spTree>
    <p:extLst>
      <p:ext uri="{BB962C8B-B14F-4D97-AF65-F5344CB8AC3E}">
        <p14:creationId xmlns:p14="http://schemas.microsoft.com/office/powerpoint/2010/main" val="36667343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11754-C035-C34B-8EE0-B090974C29B6}" type="slidenum">
              <a:rPr lang="en-US"/>
              <a:pPr>
                <a:defRPr/>
              </a:pPr>
              <a:t>‹#›</a:t>
            </a:fld>
            <a:endParaRPr lang="en-US"/>
          </a:p>
        </p:txBody>
      </p:sp>
    </p:spTree>
    <p:extLst>
      <p:ext uri="{BB962C8B-B14F-4D97-AF65-F5344CB8AC3E}">
        <p14:creationId xmlns:p14="http://schemas.microsoft.com/office/powerpoint/2010/main" val="11186576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5DC67D-94F0-CB45-AB1B-450BB2750AC2}" type="slidenum">
              <a:rPr lang="en-US"/>
              <a:pPr>
                <a:defRPr/>
              </a:pPr>
              <a:t>‹#›</a:t>
            </a:fld>
            <a:endParaRPr lang="en-US"/>
          </a:p>
        </p:txBody>
      </p:sp>
    </p:spTree>
    <p:extLst>
      <p:ext uri="{BB962C8B-B14F-4D97-AF65-F5344CB8AC3E}">
        <p14:creationId xmlns:p14="http://schemas.microsoft.com/office/powerpoint/2010/main" val="29931691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1F66-44B9-F244-9CA2-26C8A294D8A0}" type="slidenum">
              <a:rPr lang="en-US"/>
              <a:pPr>
                <a:defRPr/>
              </a:pPr>
              <a:t>‹#›</a:t>
            </a:fld>
            <a:endParaRPr lang="en-US"/>
          </a:p>
        </p:txBody>
      </p:sp>
    </p:spTree>
    <p:extLst>
      <p:ext uri="{BB962C8B-B14F-4D97-AF65-F5344CB8AC3E}">
        <p14:creationId xmlns:p14="http://schemas.microsoft.com/office/powerpoint/2010/main" val="4189858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56947-9626-8C48-960E-F0EE7023DADE}" type="slidenum">
              <a:rPr lang="en-US"/>
              <a:pPr>
                <a:defRPr/>
              </a:pPr>
              <a:t>‹#›</a:t>
            </a:fld>
            <a:endParaRPr lang="en-US"/>
          </a:p>
        </p:txBody>
      </p:sp>
    </p:spTree>
    <p:extLst>
      <p:ext uri="{BB962C8B-B14F-4D97-AF65-F5344CB8AC3E}">
        <p14:creationId xmlns:p14="http://schemas.microsoft.com/office/powerpoint/2010/main" val="381959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59B0F8-4CA7-1847-B5BB-2B86E600C251}" type="slidenum">
              <a:rPr lang="en-US"/>
              <a:pPr>
                <a:defRPr/>
              </a:pPr>
              <a:t>‹#›</a:t>
            </a:fld>
            <a:endParaRPr lang="en-US"/>
          </a:p>
        </p:txBody>
      </p:sp>
    </p:spTree>
    <p:extLst>
      <p:ext uri="{BB962C8B-B14F-4D97-AF65-F5344CB8AC3E}">
        <p14:creationId xmlns:p14="http://schemas.microsoft.com/office/powerpoint/2010/main" val="10502752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30639-C478-8344-8E9B-D373F20E2B80}" type="slidenum">
              <a:rPr lang="en-US"/>
              <a:pPr>
                <a:defRPr/>
              </a:pPr>
              <a:t>‹#›</a:t>
            </a:fld>
            <a:endParaRPr lang="en-US"/>
          </a:p>
        </p:txBody>
      </p:sp>
    </p:spTree>
    <p:extLst>
      <p:ext uri="{BB962C8B-B14F-4D97-AF65-F5344CB8AC3E}">
        <p14:creationId xmlns:p14="http://schemas.microsoft.com/office/powerpoint/2010/main" val="2838879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AEA7D2-9063-8746-832E-0EF9F40F5AC1}"/>
              </a:ext>
            </a:extLst>
          </p:cNvPr>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2B3B042-3B4B-244E-AB27-52F39B53904D}"/>
              </a:ext>
            </a:extLst>
          </p:cNvPr>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F27C5573-993A-3246-821E-8B4A7387ED53}"/>
              </a:ext>
            </a:extLst>
          </p:cNvPr>
          <p:cNvSpPr>
            <a:spLocks noGrp="1" noChangeArrowheads="1"/>
          </p:cNvSpPr>
          <p:nvPr>
            <p:ph type="sldNum" sz="quarter" idx="12"/>
          </p:nvPr>
        </p:nvSpPr>
        <p:spPr/>
        <p:txBody>
          <a:bodyPr/>
          <a:lstStyle>
            <a:lvl1pPr>
              <a:defRPr/>
            </a:lvl1pPr>
          </a:lstStyle>
          <a:p>
            <a:fld id="{DB74E19A-12A1-A94F-AA8A-5D4AE63B36B3}" type="slidenum">
              <a:rPr lang="en-US" altLang="en-US"/>
              <a:pPr/>
              <a:t>‹#›</a:t>
            </a:fld>
            <a:endParaRPr lang="en-US" altLang="en-US"/>
          </a:p>
        </p:txBody>
      </p:sp>
    </p:spTree>
    <p:extLst>
      <p:ext uri="{BB962C8B-B14F-4D97-AF65-F5344CB8AC3E}">
        <p14:creationId xmlns:p14="http://schemas.microsoft.com/office/powerpoint/2010/main" val="166982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1930D0-E982-354C-893A-9C5245C50963}"/>
              </a:ext>
            </a:extLst>
          </p:cNvPr>
          <p:cNvSpPr>
            <a:spLocks noGrp="1"/>
          </p:cNvSpPr>
          <p:nvPr>
            <p:ph type="dt" sz="half" idx="10"/>
          </p:nvPr>
        </p:nvSpPr>
        <p:spPr/>
        <p:txBody>
          <a:bodyPr/>
          <a:lstStyle>
            <a:lvl1pPr>
              <a:defRPr smtClean="0">
                <a:latin typeface="Arial" panose="020B0604020202020204" pitchFamily="34" charset="0"/>
                <a:ea typeface="ＭＳ Ｐゴシック" panose="020B0600070205080204" pitchFamily="34" charset="-128"/>
              </a:defRPr>
            </a:lvl1pPr>
          </a:lstStyle>
          <a:p>
            <a:fld id="{2CF274BA-D3D6-984A-BB28-22DDCA47B469}" type="datetime1">
              <a:rPr lang="en-US" altLang="en-US"/>
              <a:pPr/>
              <a:t>12/22/18</a:t>
            </a:fld>
            <a:endParaRPr lang="en-US" altLang="en-US"/>
          </a:p>
        </p:txBody>
      </p:sp>
      <p:sp>
        <p:nvSpPr>
          <p:cNvPr id="3" name="Footer Placeholder 4">
            <a:extLst>
              <a:ext uri="{FF2B5EF4-FFF2-40B4-BE49-F238E27FC236}">
                <a16:creationId xmlns:a16="http://schemas.microsoft.com/office/drawing/2014/main" id="{A9CED3F5-FCC2-1649-B567-1020CEDB96F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D9F6E1-EA85-C849-85C6-8D2F7738E24E}"/>
              </a:ext>
            </a:extLst>
          </p:cNvPr>
          <p:cNvSpPr>
            <a:spLocks noGrp="1"/>
          </p:cNvSpPr>
          <p:nvPr>
            <p:ph type="sldNum" sz="quarter" idx="12"/>
          </p:nvPr>
        </p:nvSpPr>
        <p:spPr/>
        <p:txBody>
          <a:bodyPr/>
          <a:lstStyle>
            <a:lvl1pPr>
              <a:defRPr/>
            </a:lvl1pPr>
          </a:lstStyle>
          <a:p>
            <a:fld id="{8EB677A1-1670-6649-A3EB-D4600A4879EC}" type="slidenum">
              <a:rPr lang="en-US" altLang="en-US"/>
              <a:pPr/>
              <a:t>‹#›</a:t>
            </a:fld>
            <a:endParaRPr lang="en-US" altLang="en-US"/>
          </a:p>
        </p:txBody>
      </p:sp>
    </p:spTree>
    <p:extLst>
      <p:ext uri="{BB962C8B-B14F-4D97-AF65-F5344CB8AC3E}">
        <p14:creationId xmlns:p14="http://schemas.microsoft.com/office/powerpoint/2010/main" val="4138931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992900-9066-DB48-80ED-746D767654DF}"/>
              </a:ext>
            </a:extLst>
          </p:cNvPr>
          <p:cNvSpPr>
            <a:spLocks noGrp="1" noChangeArrowheads="1"/>
          </p:cNvSpPr>
          <p:nvPr>
            <p:ph type="dt" sz="half" idx="10"/>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a:extLst>
              <a:ext uri="{FF2B5EF4-FFF2-40B4-BE49-F238E27FC236}">
                <a16:creationId xmlns:a16="http://schemas.microsoft.com/office/drawing/2014/main" id="{3C8D1958-162F-BC44-ACFD-F0BF9640B225}"/>
              </a:ext>
            </a:extLst>
          </p:cNvPr>
          <p:cNvSpPr>
            <a:spLocks noGrp="1" noChangeArrowheads="1"/>
          </p:cNvSpPr>
          <p:nvPr>
            <p:ph type="ftr" sz="quarter" idx="11"/>
          </p:nvPr>
        </p:nvSpPr>
        <p:spPr/>
        <p:txBody>
          <a:bodyPr/>
          <a:lstStyle>
            <a:lvl1pPr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a:extLst>
              <a:ext uri="{FF2B5EF4-FFF2-40B4-BE49-F238E27FC236}">
                <a16:creationId xmlns:a16="http://schemas.microsoft.com/office/drawing/2014/main" id="{AB56C875-36FA-DB43-B6F5-D8B5BED496E9}"/>
              </a:ext>
            </a:extLst>
          </p:cNvPr>
          <p:cNvSpPr>
            <a:spLocks noGrp="1" noChangeArrowheads="1"/>
          </p:cNvSpPr>
          <p:nvPr>
            <p:ph type="sldNum" sz="quarter" idx="12"/>
          </p:nvPr>
        </p:nvSpPr>
        <p:spPr/>
        <p:txBody>
          <a:bodyPr/>
          <a:lstStyle>
            <a:lvl1pPr eaLnBrk="1" hangingPunct="1">
              <a:defRPr/>
            </a:lvl1pPr>
          </a:lstStyle>
          <a:p>
            <a:fld id="{880DA4F0-1021-DC41-8242-9AAA8F1FE957}" type="slidenum">
              <a:rPr lang="en-US" altLang="en-US"/>
              <a:pPr/>
              <a:t>‹#›</a:t>
            </a:fld>
            <a:endParaRPr lang="en-US" altLang="en-US"/>
          </a:p>
        </p:txBody>
      </p:sp>
    </p:spTree>
    <p:extLst>
      <p:ext uri="{BB962C8B-B14F-4D97-AF65-F5344CB8AC3E}">
        <p14:creationId xmlns:p14="http://schemas.microsoft.com/office/powerpoint/2010/main" val="2571832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282738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12/22/18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1931721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1018287-5573-6D41-9CDD-81D8BAF87B4F}" type="datetimeFigureOut">
              <a:rPr lang="en-US"/>
              <a:pPr/>
              <a:t>12/22/18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CCACA9B-75BA-7E4F-B54A-AF63F60EF1DE}" type="slidenum">
              <a:rPr lang="en-US"/>
              <a:pPr/>
              <a:t>‹#›</a:t>
            </a:fld>
            <a:endParaRPr lang="en-US"/>
          </a:p>
        </p:txBody>
      </p:sp>
    </p:spTree>
    <p:extLst>
      <p:ext uri="{BB962C8B-B14F-4D97-AF65-F5344CB8AC3E}">
        <p14:creationId xmlns:p14="http://schemas.microsoft.com/office/powerpoint/2010/main" val="84117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0F0F584-1067-0C4D-A846-A9F7CECEC868}" type="datetimeFigureOut">
              <a:rPr lang="en-US"/>
              <a:pPr/>
              <a:t>12/22/18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EC48A2A-6A80-6E4E-9352-BFCBE8D77DDE}" type="slidenum">
              <a:rPr lang="en-US"/>
              <a:pPr/>
              <a:t>‹#›</a:t>
            </a:fld>
            <a:endParaRPr lang="en-US"/>
          </a:p>
        </p:txBody>
      </p:sp>
    </p:spTree>
    <p:extLst>
      <p:ext uri="{BB962C8B-B14F-4D97-AF65-F5344CB8AC3E}">
        <p14:creationId xmlns:p14="http://schemas.microsoft.com/office/powerpoint/2010/main" val="4007854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D6918D5-4F19-8D45-A3A5-2843AF5FD516}" type="datetimeFigureOut">
              <a:rPr lang="en-US"/>
              <a:pPr/>
              <a:t>12/22/18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90C2A2D-0393-1F4D-8843-2810EDF9BD00}" type="slidenum">
              <a:rPr lang="en-US"/>
              <a:pPr/>
              <a:t>‹#›</a:t>
            </a:fld>
            <a:endParaRPr lang="en-US"/>
          </a:p>
        </p:txBody>
      </p:sp>
    </p:spTree>
    <p:extLst>
      <p:ext uri="{BB962C8B-B14F-4D97-AF65-F5344CB8AC3E}">
        <p14:creationId xmlns:p14="http://schemas.microsoft.com/office/powerpoint/2010/main" val="1819869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8861E8D-4E91-6F4B-BC05-1BE7140424E8}" type="datetimeFigureOut">
              <a:rPr lang="en-US"/>
              <a:pPr/>
              <a:t>12/22/18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F1C35F3-1802-C246-BE5E-DCA3B5301CC1}" type="slidenum">
              <a:rPr lang="en-US"/>
              <a:pPr/>
              <a:t>‹#›</a:t>
            </a:fld>
            <a:endParaRPr lang="en-US"/>
          </a:p>
        </p:txBody>
      </p:sp>
    </p:spTree>
    <p:extLst>
      <p:ext uri="{BB962C8B-B14F-4D97-AF65-F5344CB8AC3E}">
        <p14:creationId xmlns:p14="http://schemas.microsoft.com/office/powerpoint/2010/main" val="1161991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025E6B2-8899-7542-A0AB-4A62C788206B}" type="datetimeFigureOut">
              <a:rPr lang="en-US"/>
              <a:pPr/>
              <a:t>12/22/18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CFA1B639-9736-1B46-98C5-9C212F713A6C}" type="slidenum">
              <a:rPr lang="en-US"/>
              <a:pPr/>
              <a:t>‹#›</a:t>
            </a:fld>
            <a:endParaRPr lang="en-US"/>
          </a:p>
        </p:txBody>
      </p:sp>
    </p:spTree>
    <p:extLst>
      <p:ext uri="{BB962C8B-B14F-4D97-AF65-F5344CB8AC3E}">
        <p14:creationId xmlns:p14="http://schemas.microsoft.com/office/powerpoint/2010/main" val="1313387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2E65FCC-B6A4-4049-B584-55B546260704}" type="datetimeFigureOut">
              <a:rPr lang="en-US"/>
              <a:pPr/>
              <a:t>12/22/18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8369257C-C59A-EF4B-A799-FEFBA63E886D}" type="slidenum">
              <a:rPr lang="en-US"/>
              <a:pPr/>
              <a:t>‹#›</a:t>
            </a:fld>
            <a:endParaRPr lang="en-US"/>
          </a:p>
        </p:txBody>
      </p:sp>
    </p:spTree>
    <p:extLst>
      <p:ext uri="{BB962C8B-B14F-4D97-AF65-F5344CB8AC3E}">
        <p14:creationId xmlns:p14="http://schemas.microsoft.com/office/powerpoint/2010/main" val="1741070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53BEE08-DEC1-2346-8536-225496FC618F}" type="datetimeFigureOut">
              <a:rPr lang="en-US"/>
              <a:pPr/>
              <a:t>12/22/18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58C22032-0B32-214A-BD26-627B75D01C3F}" type="slidenum">
              <a:rPr lang="en-US"/>
              <a:pPr/>
              <a:t>‹#›</a:t>
            </a:fld>
            <a:endParaRPr lang="en-US"/>
          </a:p>
        </p:txBody>
      </p:sp>
    </p:spTree>
    <p:extLst>
      <p:ext uri="{BB962C8B-B14F-4D97-AF65-F5344CB8AC3E}">
        <p14:creationId xmlns:p14="http://schemas.microsoft.com/office/powerpoint/2010/main" val="1952152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5723F63-0FA0-8B4D-BF18-81A4B555B7A6}" type="datetimeFigureOut">
              <a:rPr lang="en-US"/>
              <a:pPr/>
              <a:t>12/22/18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A52757-ECE9-CA48-A055-251C220B3238}" type="slidenum">
              <a:rPr lang="en-US"/>
              <a:pPr/>
              <a:t>‹#›</a:t>
            </a:fld>
            <a:endParaRPr lang="en-US"/>
          </a:p>
        </p:txBody>
      </p:sp>
    </p:spTree>
    <p:extLst>
      <p:ext uri="{BB962C8B-B14F-4D97-AF65-F5344CB8AC3E}">
        <p14:creationId xmlns:p14="http://schemas.microsoft.com/office/powerpoint/2010/main" val="2889569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C3E2A7A-4750-9949-8325-084A60756626}" type="datetimeFigureOut">
              <a:rPr lang="en-US"/>
              <a:pPr/>
              <a:t>12/22/18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2554365E-9888-664D-9A61-A440D9115AF1}" type="slidenum">
              <a:rPr lang="en-US"/>
              <a:pPr/>
              <a:t>‹#›</a:t>
            </a:fld>
            <a:endParaRPr lang="en-US"/>
          </a:p>
        </p:txBody>
      </p:sp>
    </p:spTree>
    <p:extLst>
      <p:ext uri="{BB962C8B-B14F-4D97-AF65-F5344CB8AC3E}">
        <p14:creationId xmlns:p14="http://schemas.microsoft.com/office/powerpoint/2010/main" val="510820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B497EFB-2BCE-9148-B86C-9791884844BB}" type="datetimeFigureOut">
              <a:rPr lang="en-US"/>
              <a:pPr/>
              <a:t>12/22/18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36D4E30-AC98-4847-AF54-455D603C8A39}" type="slidenum">
              <a:rPr lang="en-US"/>
              <a:pPr/>
              <a:t>‹#›</a:t>
            </a:fld>
            <a:endParaRPr lang="en-US"/>
          </a:p>
        </p:txBody>
      </p:sp>
    </p:spTree>
    <p:extLst>
      <p:ext uri="{BB962C8B-B14F-4D97-AF65-F5344CB8AC3E}">
        <p14:creationId xmlns:p14="http://schemas.microsoft.com/office/powerpoint/2010/main" val="2845305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85E300-7FA2-6345-8F57-F02E2C8D753D}" type="datetimeFigureOut">
              <a:rPr lang="en-US"/>
              <a:pPr/>
              <a:t>12/22/18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B884341-12D5-BB48-869E-25F25386AAB1}" type="slidenum">
              <a:rPr lang="en-US"/>
              <a:pPr/>
              <a:t>‹#›</a:t>
            </a:fld>
            <a:endParaRPr lang="en-US"/>
          </a:p>
        </p:txBody>
      </p:sp>
    </p:spTree>
    <p:extLst>
      <p:ext uri="{BB962C8B-B14F-4D97-AF65-F5344CB8AC3E}">
        <p14:creationId xmlns:p14="http://schemas.microsoft.com/office/powerpoint/2010/main" val="100349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6822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2663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3049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1660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269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6483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1632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520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0155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250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55914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385657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1056306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1346471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396138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571137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1359469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832630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898591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392409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3237556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3393356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3835AD6-6A80-254A-8D8B-5D513C5E4108}" type="slidenum">
              <a:rPr lang="en-US"/>
              <a:pPr>
                <a:defRPr/>
              </a:pPr>
              <a:t>‹#›</a:t>
            </a:fld>
            <a:endParaRPr lang="en-US"/>
          </a:p>
        </p:txBody>
      </p:sp>
    </p:spTree>
    <p:extLst>
      <p:ext uri="{BB962C8B-B14F-4D97-AF65-F5344CB8AC3E}">
        <p14:creationId xmlns:p14="http://schemas.microsoft.com/office/powerpoint/2010/main" val="853778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15C40B5-1291-3B4C-9589-C537062EB1B5}" type="slidenum">
              <a:rPr lang="en-US"/>
              <a:pPr>
                <a:defRPr/>
              </a:pPr>
              <a:t>‹#›</a:t>
            </a:fld>
            <a:endParaRPr lang="en-US"/>
          </a:p>
        </p:txBody>
      </p:sp>
    </p:spTree>
    <p:extLst>
      <p:ext uri="{BB962C8B-B14F-4D97-AF65-F5344CB8AC3E}">
        <p14:creationId xmlns:p14="http://schemas.microsoft.com/office/powerpoint/2010/main" val="3735110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65BCBBB-429B-224F-90E6-0BA672C18F41}" type="slidenum">
              <a:rPr lang="en-US"/>
              <a:pPr>
                <a:defRPr/>
              </a:pPr>
              <a:t>‹#›</a:t>
            </a:fld>
            <a:endParaRPr lang="en-US"/>
          </a:p>
        </p:txBody>
      </p:sp>
    </p:spTree>
    <p:extLst>
      <p:ext uri="{BB962C8B-B14F-4D97-AF65-F5344CB8AC3E}">
        <p14:creationId xmlns:p14="http://schemas.microsoft.com/office/powerpoint/2010/main" val="1735019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3F1A914-8A46-9043-9105-727C3FE4465A}" type="slidenum">
              <a:rPr lang="en-US"/>
              <a:pPr>
                <a:defRPr/>
              </a:pPr>
              <a:t>‹#›</a:t>
            </a:fld>
            <a:endParaRPr lang="en-US"/>
          </a:p>
        </p:txBody>
      </p:sp>
    </p:spTree>
    <p:extLst>
      <p:ext uri="{BB962C8B-B14F-4D97-AF65-F5344CB8AC3E}">
        <p14:creationId xmlns:p14="http://schemas.microsoft.com/office/powerpoint/2010/main" val="127593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D2FA489A-00DB-F14E-8064-B7C24E941AFF}" type="slidenum">
              <a:rPr lang="en-US"/>
              <a:pPr>
                <a:defRPr/>
              </a:pPr>
              <a:t>‹#›</a:t>
            </a:fld>
            <a:endParaRPr lang="en-US"/>
          </a:p>
        </p:txBody>
      </p:sp>
    </p:spTree>
    <p:extLst>
      <p:ext uri="{BB962C8B-B14F-4D97-AF65-F5344CB8AC3E}">
        <p14:creationId xmlns:p14="http://schemas.microsoft.com/office/powerpoint/2010/main" val="791959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905E4F3-A5E7-1C45-B778-D8BD647C8266}" type="slidenum">
              <a:rPr lang="en-US"/>
              <a:pPr>
                <a:defRPr/>
              </a:pPr>
              <a:t>‹#›</a:t>
            </a:fld>
            <a:endParaRPr lang="en-US"/>
          </a:p>
        </p:txBody>
      </p:sp>
    </p:spTree>
    <p:extLst>
      <p:ext uri="{BB962C8B-B14F-4D97-AF65-F5344CB8AC3E}">
        <p14:creationId xmlns:p14="http://schemas.microsoft.com/office/powerpoint/2010/main" val="3185788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DB60AE5-06A7-3B49-A221-F4FC943427BA}" type="slidenum">
              <a:rPr lang="en-US"/>
              <a:pPr>
                <a:defRPr/>
              </a:pPr>
              <a:t>‹#›</a:t>
            </a:fld>
            <a:endParaRPr lang="en-US"/>
          </a:p>
        </p:txBody>
      </p:sp>
    </p:spTree>
    <p:extLst>
      <p:ext uri="{BB962C8B-B14F-4D97-AF65-F5344CB8AC3E}">
        <p14:creationId xmlns:p14="http://schemas.microsoft.com/office/powerpoint/2010/main" val="1650106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C0161B-FD97-E448-A0D3-61B50F9692EA}" type="slidenum">
              <a:rPr lang="en-US"/>
              <a:pPr>
                <a:defRPr/>
              </a:pPr>
              <a:t>‹#›</a:t>
            </a:fld>
            <a:endParaRPr lang="en-US"/>
          </a:p>
        </p:txBody>
      </p:sp>
    </p:spTree>
    <p:extLst>
      <p:ext uri="{BB962C8B-B14F-4D97-AF65-F5344CB8AC3E}">
        <p14:creationId xmlns:p14="http://schemas.microsoft.com/office/powerpoint/2010/main" val="139024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AA4DD2F-513A-7D44-ACC0-788542F65308}" type="slidenum">
              <a:rPr lang="en-US"/>
              <a:pPr>
                <a:defRPr/>
              </a:pPr>
              <a:t>‹#›</a:t>
            </a:fld>
            <a:endParaRPr lang="en-US"/>
          </a:p>
        </p:txBody>
      </p:sp>
    </p:spTree>
    <p:extLst>
      <p:ext uri="{BB962C8B-B14F-4D97-AF65-F5344CB8AC3E}">
        <p14:creationId xmlns:p14="http://schemas.microsoft.com/office/powerpoint/2010/main" val="966274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02B5A91-81A4-8845-BFAF-5F058EAEC2CA}" type="slidenum">
              <a:rPr lang="en-US"/>
              <a:pPr>
                <a:defRPr/>
              </a:pPr>
              <a:t>‹#›</a:t>
            </a:fld>
            <a:endParaRPr lang="en-US"/>
          </a:p>
        </p:txBody>
      </p:sp>
    </p:spTree>
    <p:extLst>
      <p:ext uri="{BB962C8B-B14F-4D97-AF65-F5344CB8AC3E}">
        <p14:creationId xmlns:p14="http://schemas.microsoft.com/office/powerpoint/2010/main" val="1707560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9DBDD6CE-11C2-4D4B-929E-DE413DD2D7B5}" type="slidenum">
              <a:rPr lang="en-US"/>
              <a:pPr>
                <a:defRPr/>
              </a:pPr>
              <a:t>‹#›</a:t>
            </a:fld>
            <a:endParaRPr lang="en-US"/>
          </a:p>
        </p:txBody>
      </p:sp>
    </p:spTree>
    <p:extLst>
      <p:ext uri="{BB962C8B-B14F-4D97-AF65-F5344CB8AC3E}">
        <p14:creationId xmlns:p14="http://schemas.microsoft.com/office/powerpoint/2010/main" val="7824687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C1BBE149-3CE6-1A43-95CD-C55165567D52}" type="slidenum">
              <a:rPr lang="en-US"/>
              <a:pPr>
                <a:defRPr/>
              </a:pPr>
              <a:t>‹#›</a:t>
            </a:fld>
            <a:endParaRPr lang="en-US"/>
          </a:p>
        </p:txBody>
      </p:sp>
    </p:spTree>
    <p:extLst>
      <p:ext uri="{BB962C8B-B14F-4D97-AF65-F5344CB8AC3E}">
        <p14:creationId xmlns:p14="http://schemas.microsoft.com/office/powerpoint/2010/main" val="438250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4F4EB8C-8553-4244-B2BB-B982DB283759}" type="slidenum">
              <a:rPr lang="en-US"/>
              <a:pPr>
                <a:defRPr/>
              </a:pPr>
              <a:t>‹#›</a:t>
            </a:fld>
            <a:endParaRPr lang="en-US"/>
          </a:p>
        </p:txBody>
      </p:sp>
    </p:spTree>
    <p:extLst>
      <p:ext uri="{BB962C8B-B14F-4D97-AF65-F5344CB8AC3E}">
        <p14:creationId xmlns:p14="http://schemas.microsoft.com/office/powerpoint/2010/main" val="2749354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9BFA021-E513-2D47-8030-B7A8A822978B}" type="slidenum">
              <a:rPr lang="en-US"/>
              <a:pPr>
                <a:defRPr/>
              </a:pPr>
              <a:t>‹#›</a:t>
            </a:fld>
            <a:endParaRPr lang="en-US"/>
          </a:p>
        </p:txBody>
      </p:sp>
    </p:spTree>
    <p:extLst>
      <p:ext uri="{BB962C8B-B14F-4D97-AF65-F5344CB8AC3E}">
        <p14:creationId xmlns:p14="http://schemas.microsoft.com/office/powerpoint/2010/main" val="7311463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E6F709C-8343-484C-BB22-9A73DD19856D}" type="slidenum">
              <a:rPr lang="en-US"/>
              <a:pPr>
                <a:defRPr/>
              </a:pPr>
              <a:t>‹#›</a:t>
            </a:fld>
            <a:endParaRPr lang="en-US"/>
          </a:p>
        </p:txBody>
      </p:sp>
    </p:spTree>
    <p:extLst>
      <p:ext uri="{BB962C8B-B14F-4D97-AF65-F5344CB8AC3E}">
        <p14:creationId xmlns:p14="http://schemas.microsoft.com/office/powerpoint/2010/main" val="243799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72C89A-E85B-C441-8B25-AD4A8AB71E56}" type="slidenum">
              <a:rPr lang="en-US"/>
              <a:pPr>
                <a:defRPr/>
              </a:pPr>
              <a:t>‹#›</a:t>
            </a:fld>
            <a:endParaRPr lang="en-US"/>
          </a:p>
        </p:txBody>
      </p:sp>
    </p:spTree>
    <p:extLst>
      <p:ext uri="{BB962C8B-B14F-4D97-AF65-F5344CB8AC3E}">
        <p14:creationId xmlns:p14="http://schemas.microsoft.com/office/powerpoint/2010/main" val="3806026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60E838B-21B7-4042-B142-37CBBE39BAD1}" type="slidenum">
              <a:rPr lang="en-US"/>
              <a:pPr>
                <a:defRPr/>
              </a:pPr>
              <a:t>‹#›</a:t>
            </a:fld>
            <a:endParaRPr lang="en-US"/>
          </a:p>
        </p:txBody>
      </p:sp>
    </p:spTree>
    <p:extLst>
      <p:ext uri="{BB962C8B-B14F-4D97-AF65-F5344CB8AC3E}">
        <p14:creationId xmlns:p14="http://schemas.microsoft.com/office/powerpoint/2010/main" val="1531077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30056AA5-8EDB-084E-8C4D-EE8F37E23C2A}" type="slidenum">
              <a:rPr lang="en-US"/>
              <a:pPr>
                <a:defRPr/>
              </a:pPr>
              <a:t>‹#›</a:t>
            </a:fld>
            <a:endParaRPr lang="en-US"/>
          </a:p>
        </p:txBody>
      </p:sp>
    </p:spTree>
    <p:extLst>
      <p:ext uri="{BB962C8B-B14F-4D97-AF65-F5344CB8AC3E}">
        <p14:creationId xmlns:p14="http://schemas.microsoft.com/office/powerpoint/2010/main" val="398391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AEA652E-248E-2B41-ACB7-ACD0A3BF91A1}" type="slidenum">
              <a:rPr lang="en-US"/>
              <a:pPr>
                <a:defRPr/>
              </a:pPr>
              <a:t>‹#›</a:t>
            </a:fld>
            <a:endParaRPr lang="en-US"/>
          </a:p>
        </p:txBody>
      </p:sp>
    </p:spTree>
    <p:extLst>
      <p:ext uri="{BB962C8B-B14F-4D97-AF65-F5344CB8AC3E}">
        <p14:creationId xmlns:p14="http://schemas.microsoft.com/office/powerpoint/2010/main" val="3728772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F3B77E1-34F7-F64F-BE67-2DB2C71A0B12}" type="slidenum">
              <a:rPr lang="en-US"/>
              <a:pPr>
                <a:defRPr/>
              </a:pPr>
              <a:t>‹#›</a:t>
            </a:fld>
            <a:endParaRPr lang="en-US"/>
          </a:p>
        </p:txBody>
      </p:sp>
    </p:spTree>
    <p:extLst>
      <p:ext uri="{BB962C8B-B14F-4D97-AF65-F5344CB8AC3E}">
        <p14:creationId xmlns:p14="http://schemas.microsoft.com/office/powerpoint/2010/main" val="994640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1FFEB19-B1C2-2F47-AD1B-FAD1189E48C0}" type="slidenum">
              <a:rPr lang="en-US"/>
              <a:pPr>
                <a:defRPr/>
              </a:pPr>
              <a:t>‹#›</a:t>
            </a:fld>
            <a:endParaRPr lang="en-US"/>
          </a:p>
        </p:txBody>
      </p:sp>
    </p:spTree>
    <p:extLst>
      <p:ext uri="{BB962C8B-B14F-4D97-AF65-F5344CB8AC3E}">
        <p14:creationId xmlns:p14="http://schemas.microsoft.com/office/powerpoint/2010/main" val="3094863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EFC60E1-2A1D-1C47-B5BE-AF59D294535B}" type="slidenum">
              <a:rPr lang="en-US"/>
              <a:pPr>
                <a:defRPr/>
              </a:pPr>
              <a:t>‹#›</a:t>
            </a:fld>
            <a:endParaRPr lang="en-US"/>
          </a:p>
        </p:txBody>
      </p:sp>
    </p:spTree>
    <p:extLst>
      <p:ext uri="{BB962C8B-B14F-4D97-AF65-F5344CB8AC3E}">
        <p14:creationId xmlns:p14="http://schemas.microsoft.com/office/powerpoint/2010/main" val="1588331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E8C633B-F528-0841-A014-3544D384F3CD}" type="slidenum">
              <a:rPr lang="en-US"/>
              <a:pPr>
                <a:defRPr/>
              </a:pPr>
              <a:t>‹#›</a:t>
            </a:fld>
            <a:endParaRPr lang="en-US"/>
          </a:p>
        </p:txBody>
      </p:sp>
    </p:spTree>
    <p:extLst>
      <p:ext uri="{BB962C8B-B14F-4D97-AF65-F5344CB8AC3E}">
        <p14:creationId xmlns:p14="http://schemas.microsoft.com/office/powerpoint/2010/main" val="770700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295119E-CF5F-3D40-80A4-1767E442635B}" type="slidenum">
              <a:rPr lang="en-US"/>
              <a:pPr>
                <a:defRPr/>
              </a:pPr>
              <a:t>‹#›</a:t>
            </a:fld>
            <a:endParaRPr lang="en-US"/>
          </a:p>
        </p:txBody>
      </p:sp>
    </p:spTree>
    <p:extLst>
      <p:ext uri="{BB962C8B-B14F-4D97-AF65-F5344CB8AC3E}">
        <p14:creationId xmlns:p14="http://schemas.microsoft.com/office/powerpoint/2010/main" val="3188923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AF1400A-A865-624A-956E-4DA739F5232F}" type="slidenum">
              <a:rPr lang="en-US"/>
              <a:pPr>
                <a:defRPr/>
              </a:pPr>
              <a:t>‹#›</a:t>
            </a:fld>
            <a:endParaRPr lang="en-US"/>
          </a:p>
        </p:txBody>
      </p:sp>
    </p:spTree>
    <p:extLst>
      <p:ext uri="{BB962C8B-B14F-4D97-AF65-F5344CB8AC3E}">
        <p14:creationId xmlns:p14="http://schemas.microsoft.com/office/powerpoint/2010/main" val="42786329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F9267B7-4643-F242-B44B-25F54D0E4C55}" type="slidenum">
              <a:rPr lang="en-US"/>
              <a:pPr>
                <a:defRPr/>
              </a:pPr>
              <a:t>‹#›</a:t>
            </a:fld>
            <a:endParaRPr lang="en-US"/>
          </a:p>
        </p:txBody>
      </p:sp>
    </p:spTree>
    <p:extLst>
      <p:ext uri="{BB962C8B-B14F-4D97-AF65-F5344CB8AC3E}">
        <p14:creationId xmlns:p14="http://schemas.microsoft.com/office/powerpoint/2010/main" val="555105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FE69ADD-A531-2F49-83C3-E62C231A31B2}" type="slidenum">
              <a:rPr lang="en-US"/>
              <a:pPr>
                <a:defRPr/>
              </a:pPr>
              <a:t>‹#›</a:t>
            </a:fld>
            <a:endParaRPr lang="en-US"/>
          </a:p>
        </p:txBody>
      </p:sp>
    </p:spTree>
    <p:extLst>
      <p:ext uri="{BB962C8B-B14F-4D97-AF65-F5344CB8AC3E}">
        <p14:creationId xmlns:p14="http://schemas.microsoft.com/office/powerpoint/2010/main" val="2729457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E0F272-075B-C94D-9E7F-7FA60BC31E9F}" type="slidenum">
              <a:rPr lang="en-US"/>
              <a:pPr>
                <a:defRPr/>
              </a:pPr>
              <a:t>‹#›</a:t>
            </a:fld>
            <a:endParaRPr lang="en-US"/>
          </a:p>
        </p:txBody>
      </p:sp>
    </p:spTree>
    <p:extLst>
      <p:ext uri="{BB962C8B-B14F-4D97-AF65-F5344CB8AC3E}">
        <p14:creationId xmlns:p14="http://schemas.microsoft.com/office/powerpoint/2010/main" val="39198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143CCBE-2BDC-9745-B34D-3CA4727F5DE9}" type="slidenum">
              <a:rPr lang="en-US"/>
              <a:pPr>
                <a:defRPr/>
              </a:pPr>
              <a:t>‹#›</a:t>
            </a:fld>
            <a:endParaRPr lang="en-US"/>
          </a:p>
        </p:txBody>
      </p:sp>
    </p:spTree>
    <p:extLst>
      <p:ext uri="{BB962C8B-B14F-4D97-AF65-F5344CB8AC3E}">
        <p14:creationId xmlns:p14="http://schemas.microsoft.com/office/powerpoint/2010/main" val="579866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4B6A1F-7FFF-884B-AA88-DC66EB586D89}" type="slidenum">
              <a:rPr lang="en-US"/>
              <a:pPr>
                <a:defRPr/>
              </a:pPr>
              <a:t>‹#›</a:t>
            </a:fld>
            <a:endParaRPr lang="en-US"/>
          </a:p>
        </p:txBody>
      </p:sp>
    </p:spTree>
    <p:extLst>
      <p:ext uri="{BB962C8B-B14F-4D97-AF65-F5344CB8AC3E}">
        <p14:creationId xmlns:p14="http://schemas.microsoft.com/office/powerpoint/2010/main" val="450394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24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762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0619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28762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2991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759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666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05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96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3019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8118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866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9165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B3BFC00A-0557-C84B-9AB7-2D2A7CAADA3B}" type="slidenum">
              <a:rPr lang="en-US"/>
              <a:pPr>
                <a:defRPr/>
              </a:pPr>
              <a:t>‹#›</a:t>
            </a:fld>
            <a:endParaRPr lang="en-US"/>
          </a:p>
        </p:txBody>
      </p:sp>
    </p:spTree>
    <p:extLst>
      <p:ext uri="{BB962C8B-B14F-4D97-AF65-F5344CB8AC3E}">
        <p14:creationId xmlns:p14="http://schemas.microsoft.com/office/powerpoint/2010/main" val="34812561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52784C2-0A46-354C-95A0-1BBB4867193A}" type="slidenum">
              <a:rPr lang="en-US"/>
              <a:pPr>
                <a:defRPr/>
              </a:pPr>
              <a:t>‹#›</a:t>
            </a:fld>
            <a:endParaRPr lang="en-US"/>
          </a:p>
        </p:txBody>
      </p:sp>
    </p:spTree>
    <p:extLst>
      <p:ext uri="{BB962C8B-B14F-4D97-AF65-F5344CB8AC3E}">
        <p14:creationId xmlns:p14="http://schemas.microsoft.com/office/powerpoint/2010/main" val="575914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393971D-FB10-0C42-A4F9-889BAFB1DC88}" type="slidenum">
              <a:rPr lang="en-US"/>
              <a:pPr>
                <a:defRPr/>
              </a:pPr>
              <a:t>‹#›</a:t>
            </a:fld>
            <a:endParaRPr lang="en-US"/>
          </a:p>
        </p:txBody>
      </p:sp>
    </p:spTree>
    <p:extLst>
      <p:ext uri="{BB962C8B-B14F-4D97-AF65-F5344CB8AC3E}">
        <p14:creationId xmlns:p14="http://schemas.microsoft.com/office/powerpoint/2010/main" val="5712748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B68CA22-EF65-0244-92F1-C0918452ED98}" type="slidenum">
              <a:rPr lang="en-US"/>
              <a:pPr>
                <a:defRPr/>
              </a:pPr>
              <a:t>‹#›</a:t>
            </a:fld>
            <a:endParaRPr lang="en-US"/>
          </a:p>
        </p:txBody>
      </p:sp>
    </p:spTree>
    <p:extLst>
      <p:ext uri="{BB962C8B-B14F-4D97-AF65-F5344CB8AC3E}">
        <p14:creationId xmlns:p14="http://schemas.microsoft.com/office/powerpoint/2010/main" val="19507592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67570336-7ABE-C446-B801-29F925F65364}" type="slidenum">
              <a:rPr lang="en-US"/>
              <a:pPr>
                <a:defRPr/>
              </a:pPr>
              <a:t>‹#›</a:t>
            </a:fld>
            <a:endParaRPr lang="en-US"/>
          </a:p>
        </p:txBody>
      </p:sp>
    </p:spTree>
    <p:extLst>
      <p:ext uri="{BB962C8B-B14F-4D97-AF65-F5344CB8AC3E}">
        <p14:creationId xmlns:p14="http://schemas.microsoft.com/office/powerpoint/2010/main" val="256632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2.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8.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9.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0535257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eaLnBrk="0" fontAlgn="base" hangingPunct="0">
              <a:spcBef>
                <a:spcPct val="0"/>
              </a:spcBef>
              <a:spcAft>
                <a:spcPct val="0"/>
              </a:spcAft>
              <a:defRPr/>
            </a:pPr>
            <a:fld id="{1975C914-FC8E-A54C-88E7-B38D483A2AE9}"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0012159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37133927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defTabSz="914400" fontAlgn="base">
              <a:spcBef>
                <a:spcPct val="0"/>
              </a:spcBef>
              <a:spcAft>
                <a:spcPct val="0"/>
              </a:spcAft>
            </a:pPr>
            <a:endParaRPr lang="en-US" sz="2400">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914400" eaLnBrk="1" fontAlgn="base" hangingPunct="1">
              <a:spcBef>
                <a:spcPts val="500"/>
              </a:spcBef>
              <a:spcAft>
                <a:spcPct val="0"/>
              </a:spcAft>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8704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defTabSz="914400" fontAlgn="base">
              <a:spcBef>
                <a:spcPct val="0"/>
              </a:spcBef>
              <a:spcAft>
                <a:spcPct val="0"/>
              </a:spcAft>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87045"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defTabSz="914400" fontAlgn="base">
              <a:lnSpc>
                <a:spcPct val="125000"/>
              </a:lnSpc>
              <a:spcBef>
                <a:spcPts val="1350"/>
              </a:spcBef>
              <a:spcAft>
                <a:spcPct val="0"/>
              </a:spcAft>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400"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265392134"/>
      </p:ext>
    </p:extLst>
  </p:cSld>
  <p:clrMap bg1="lt1" tx1="dk1" bg2="lt2" tx2="dk2" accent1="accent1" accent2="accent2" accent3="accent3" accent4="accent4" accent5="accent5" accent6="accent6" hlink="hlink" folHlink="folHlink"/>
  <p:sldLayoutIdLst>
    <p:sldLayoutId id="2147483816"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defTabSz="914400" fontAlgn="base">
              <a:spcBef>
                <a:spcPct val="0"/>
              </a:spcBef>
              <a:spcAft>
                <a:spcPct val="0"/>
              </a:spcAft>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defTabSz="914400" fontAlgn="base">
              <a:spcBef>
                <a:spcPct val="0"/>
              </a:spcBef>
              <a:spcAft>
                <a:spcPct val="0"/>
              </a:spcAft>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21E6E73C-55CE-2F4A-A2B5-572C9A861C1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76201669"/>
      </p:ext>
    </p:extLst>
  </p:cSld>
  <p:clrMap bg1="lt1" tx1="dk1" bg2="lt2" tx2="dk2" accent1="accent1" accent2="accent2" accent3="accent3" accent4="accent4" accent5="accent5" accent6="accent6" hlink="hlink" folHlink="folHlink"/>
  <p:sldLayoutIdLst>
    <p:sldLayoutId id="2147483818"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defTabSz="914400" fontAlgn="base">
              <a:spcBef>
                <a:spcPct val="0"/>
              </a:spcBef>
              <a:spcAft>
                <a:spcPct val="0"/>
              </a:spcAft>
              <a:defRPr/>
            </a:pPr>
            <a:fld id="{B3F6C169-3E6E-D04E-A067-A4304DD915D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4117029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F9BB95C-B74E-A24E-875D-4872C170E5A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CD798690-F408-A34E-85B8-80795F39286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C27FC6D-62D5-B94D-8ECA-84D42740187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ED93AA4B-6018-F645-A540-884D2231CF7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E7E5081A-A2E4-4045-82B3-1EA1C33687E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panose="020B0604020202020204" pitchFamily="34" charset="0"/>
              </a:defRPr>
            </a:lvl1pPr>
          </a:lstStyle>
          <a:p>
            <a:fld id="{584DC5D5-6DC9-D645-A8DC-E95740F06FFD}" type="slidenum">
              <a:rPr lang="en-US" altLang="en-US"/>
              <a:pPr/>
              <a:t>‹#›</a:t>
            </a:fld>
            <a:endParaRPr lang="en-US" altLang="en-US"/>
          </a:p>
        </p:txBody>
      </p:sp>
    </p:spTree>
    <p:extLst>
      <p:ext uri="{BB962C8B-B14F-4D97-AF65-F5344CB8AC3E}">
        <p14:creationId xmlns:p14="http://schemas.microsoft.com/office/powerpoint/2010/main" val="2720874490"/>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513C0BC-75B7-6C4B-A9D5-F13F44D51D5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27E62B84-F531-774A-87FC-566728F46B8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3D4DD58-4385-E64D-87BA-D02001A0A9A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a:extLst>
              <a:ext uri="{FF2B5EF4-FFF2-40B4-BE49-F238E27FC236}">
                <a16:creationId xmlns:a16="http://schemas.microsoft.com/office/drawing/2014/main" id="{3711BE1F-9D5F-CD48-ABBE-09215A548C8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a:extLst>
              <a:ext uri="{FF2B5EF4-FFF2-40B4-BE49-F238E27FC236}">
                <a16:creationId xmlns:a16="http://schemas.microsoft.com/office/drawing/2014/main" id="{972622B4-0409-B944-8656-F000EBB2C8E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panose="020B0300000000000000" pitchFamily="34" charset="-128"/>
              </a:defRPr>
            </a:lvl1pPr>
          </a:lstStyle>
          <a:p>
            <a:fld id="{9DA17870-7635-724F-A986-7012E2FA88FF}" type="slidenum">
              <a:rPr lang="en-US" altLang="en-US"/>
              <a:pPr/>
              <a:t>‹#›</a:t>
            </a:fld>
            <a:endParaRPr lang="en-US" altLang="en-US"/>
          </a:p>
        </p:txBody>
      </p:sp>
    </p:spTree>
    <p:extLst>
      <p:ext uri="{BB962C8B-B14F-4D97-AF65-F5344CB8AC3E}">
        <p14:creationId xmlns:p14="http://schemas.microsoft.com/office/powerpoint/2010/main" val="3310038970"/>
      </p:ext>
    </p:extLst>
  </p:cSld>
  <p:clrMap bg1="lt1" tx1="dk1" bg2="lt2" tx2="dk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242167493"/>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eaLnBrk="1" hangingPunct="1"/>
            <a:fld id="{375A9A50-A4C9-3147-A7E7-599BC3F64EED}" type="datetimeFigureOut">
              <a:rPr lang="en-US" smtClean="0">
                <a:latin typeface="Calibri" charset="0"/>
                <a:cs typeface="Arial" charset="0"/>
              </a:rPr>
              <a:pPr eaLnBrk="1" hangingPunct="1"/>
              <a:t>12/22/18</a:t>
            </a:fld>
            <a:endParaRPr lang="en-US">
              <a:latin typeface="Calibri"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1" hangingPunct="1"/>
            <a:fld id="{3A6B45D3-A084-1A41-9BE8-B74ADCE4916C}" type="slidenum">
              <a:rPr lang="en-US" smtClean="0">
                <a:latin typeface="Calibri" charset="0"/>
                <a:cs typeface="Arial" charset="0"/>
              </a:rPr>
              <a:pPr eaLnBrk="1" hangingPunct="1"/>
              <a:t>‹#›</a:t>
            </a:fld>
            <a:endParaRPr lang="en-US">
              <a:latin typeface="Calibri" charset="0"/>
              <a:cs typeface="Arial" charset="0"/>
            </a:endParaRPr>
          </a:p>
        </p:txBody>
      </p:sp>
    </p:spTree>
    <p:extLst>
      <p:ext uri="{BB962C8B-B14F-4D97-AF65-F5344CB8AC3E}">
        <p14:creationId xmlns:p14="http://schemas.microsoft.com/office/powerpoint/2010/main" val="37867595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6384294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274776002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17414" name="Group 4"/>
            <p:cNvGrpSpPr>
              <a:grpSpLocks/>
            </p:cNvGrpSpPr>
            <p:nvPr/>
          </p:nvGrpSpPr>
          <p:grpSpPr bwMode="auto">
            <a:xfrm>
              <a:off x="48" y="102"/>
              <a:ext cx="96" cy="4128"/>
              <a:chOff x="48" y="102"/>
              <a:chExt cx="96" cy="4128"/>
            </a:xfrm>
          </p:grpSpPr>
          <p:sp>
            <p:nvSpPr>
              <p:cNvPr id="1741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174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6887656"/>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33798" name="Group 4"/>
            <p:cNvGrpSpPr>
              <a:grpSpLocks/>
            </p:cNvGrpSpPr>
            <p:nvPr/>
          </p:nvGrpSpPr>
          <p:grpSpPr bwMode="auto">
            <a:xfrm>
              <a:off x="48" y="102"/>
              <a:ext cx="96" cy="4128"/>
              <a:chOff x="48" y="102"/>
              <a:chExt cx="96" cy="4128"/>
            </a:xfrm>
          </p:grpSpPr>
          <p:sp>
            <p:nvSpPr>
              <p:cNvPr id="33799"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0"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1"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2"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3"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4"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5"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6"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7"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8"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9"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0"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1"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2"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3"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4"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5"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6"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7"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8"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9"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0"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1"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2"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3"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4"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5"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6"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7"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3379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5216141"/>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0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8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1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7.xml"/><Relationship Id="rId1" Type="http://schemas.openxmlformats.org/officeDocument/2006/relationships/themeOverride" Target="../theme/themeOverr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sg/url?sa=i&amp;rct=j&amp;q=&amp;esrc=s&amp;source=imgres&amp;cd=&amp;ved=2ahUKEwiQm9HS4p7fAhXKPI8KHZyIB2MQjRx6BAgBEAU&amp;url=http://www.byfarthersteps.com/?p%3D6267&amp;psig=AOvVaw3Bkj_4hrjvhDRrOddwF0ji&amp;ust=1544857997070991"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Image result for God in time">
            <a:extLst>
              <a:ext uri="{FF2B5EF4-FFF2-40B4-BE49-F238E27FC236}">
                <a16:creationId xmlns:a16="http://schemas.microsoft.com/office/drawing/2014/main" id="{79542A07-ED30-FF44-8017-04D0D1E6D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622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in Time</a:t>
            </a:r>
          </a:p>
        </p:txBody>
      </p:sp>
      <p:sp>
        <p:nvSpPr>
          <p:cNvPr id="900098" name="Rectangle 2"/>
          <p:cNvSpPr>
            <a:spLocks noGrp="1" noChangeArrowheads="1"/>
          </p:cNvSpPr>
          <p:nvPr>
            <p:ph type="ctrTitle"/>
          </p:nvPr>
        </p:nvSpPr>
        <p:spPr>
          <a:xfrm>
            <a:off x="0" y="-15875"/>
            <a:ext cx="9120187" cy="2064131"/>
          </a:xfrm>
          <a:effectLst>
            <a:outerShdw blurRad="63500" dist="35921" dir="2700000" algn="ctr" rotWithShape="0">
              <a:schemeClr val="tx2">
                <a:alpha val="74998"/>
              </a:schemeClr>
            </a:outerShdw>
          </a:effectLst>
          <a:extLst/>
        </p:spPr>
        <p:txBody>
          <a:bodyPr/>
          <a:lstStyle/>
          <a:p>
            <a:pPr>
              <a:defRPr/>
            </a:pPr>
            <a:r>
              <a:rPr lang="en-US" sz="8800" b="1" dirty="0">
                <a:effectLst>
                  <a:glow rad="127000">
                    <a:schemeClr val="tx1"/>
                  </a:glow>
                </a:effectLst>
                <a:latin typeface="Arial" charset="0"/>
                <a:ea typeface="ＭＳ Ｐゴシック" charset="0"/>
                <a:cs typeface="ＭＳ Ｐゴシック" charset="0"/>
              </a:rPr>
              <a:t>Immanuel</a:t>
            </a:r>
            <a:r>
              <a:rPr lang="en-US" sz="6000" b="1" dirty="0">
                <a:effectLst>
                  <a:glow rad="127000">
                    <a:schemeClr val="tx1"/>
                  </a:glow>
                </a:effectLst>
                <a:latin typeface="Arial" charset="0"/>
                <a:ea typeface="ＭＳ Ｐゴシック" charset="0"/>
                <a:cs typeface="ＭＳ Ｐゴシック" charset="0"/>
              </a:rPr>
              <a:t>: </a:t>
            </a:r>
            <a:br>
              <a:rPr lang="en-US" sz="6000" b="1" dirty="0">
                <a:effectLst>
                  <a:glow rad="127000">
                    <a:schemeClr val="tx1"/>
                  </a:glow>
                </a:effectLst>
                <a:latin typeface="Arial" charset="0"/>
                <a:ea typeface="ＭＳ Ｐゴシック" charset="0"/>
                <a:cs typeface="ＭＳ Ｐゴシック" charset="0"/>
              </a:rPr>
            </a:br>
            <a:r>
              <a:rPr lang="en-US" sz="6000" b="1" dirty="0">
                <a:effectLst>
                  <a:glow rad="127000">
                    <a:schemeClr val="tx1"/>
                  </a:glow>
                </a:effectLst>
                <a:latin typeface="Arial" charset="0"/>
                <a:ea typeface="ＭＳ Ｐゴシック" charset="0"/>
                <a:cs typeface="ＭＳ Ｐゴシック" charset="0"/>
              </a:rPr>
              <a:t>God With Us </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0"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 • CICFamily.com</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E341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764704"/>
            <a:ext cx="9149093" cy="6093296"/>
          </a:xfrm>
          <a:prstGeom prst="rect">
            <a:avLst/>
          </a:prstGeom>
        </p:spPr>
      </p:pic>
      <p:sp>
        <p:nvSpPr>
          <p:cNvPr id="16387" name="Title 1"/>
          <p:cNvSpPr>
            <a:spLocks noGrp="1"/>
          </p:cNvSpPr>
          <p:nvPr>
            <p:ph type="ctrTitle"/>
          </p:nvPr>
        </p:nvSpPr>
        <p:spPr>
          <a:xfrm>
            <a:off x="0" y="-27383"/>
            <a:ext cx="9144000" cy="864096"/>
          </a:xfrm>
          <a:effectLst>
            <a:outerShdw blurRad="63500" dist="35921" dir="2700000" algn="ctr" rotWithShape="0">
              <a:srgbClr val="000000">
                <a:alpha val="74998"/>
              </a:srgbClr>
            </a:outerShdw>
          </a:effectLst>
        </p:spPr>
        <p:txBody>
          <a:bodyPr/>
          <a:lstStyle/>
          <a:p>
            <a:pPr eaLnBrk="1" hangingPunct="1">
              <a:defRPr/>
            </a:pPr>
            <a:r>
              <a:rPr lang="en-US" sz="5400" b="1" dirty="0">
                <a:solidFill>
                  <a:schemeClr val="bg1"/>
                </a:solidFill>
                <a:latin typeface="Monotype Corsiva" charset="0"/>
                <a:ea typeface="ＭＳ Ｐゴシック" charset="0"/>
                <a:cs typeface="Monotype Corsiva" charset="0"/>
              </a:rPr>
              <a:t>Bethlehem = "House of Bread"</a:t>
            </a:r>
            <a:endParaRPr lang="en-US" sz="3600" b="1" dirty="0">
              <a:solidFill>
                <a:schemeClr val="bg1"/>
              </a:solidFill>
              <a:latin typeface="Monotype Corsiva" charset="0"/>
              <a:ea typeface="ＭＳ Ｐゴシック" charset="0"/>
              <a:cs typeface="Monotype Corsiva" charset="0"/>
            </a:endParaRPr>
          </a:p>
        </p:txBody>
      </p:sp>
      <p:pic>
        <p:nvPicPr>
          <p:cNvPr id="6" name="Picture 5"/>
          <p:cNvPicPr>
            <a:picLocks noChangeAspect="1"/>
          </p:cNvPicPr>
          <p:nvPr/>
        </p:nvPicPr>
        <p:blipFill>
          <a:blip r:embed="rId4"/>
          <a:stretch>
            <a:fillRect/>
          </a:stretch>
        </p:blipFill>
        <p:spPr>
          <a:xfrm>
            <a:off x="3059832" y="836712"/>
            <a:ext cx="2317241" cy="936104"/>
          </a:xfrm>
          <a:prstGeom prst="rect">
            <a:avLst/>
          </a:prstGeom>
        </p:spPr>
      </p:pic>
    </p:spTree>
    <p:extLst>
      <p:ext uri="{BB962C8B-B14F-4D97-AF65-F5344CB8AC3E}">
        <p14:creationId xmlns:p14="http://schemas.microsoft.com/office/powerpoint/2010/main" val="343733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Last Week:</a:t>
            </a:r>
          </a:p>
        </p:txBody>
      </p:sp>
      <p:sp>
        <p:nvSpPr>
          <p:cNvPr id="3" name="Rectangle 2"/>
          <p:cNvSpPr txBox="1">
            <a:spLocks noChangeArrowheads="1"/>
          </p:cNvSpPr>
          <p:nvPr/>
        </p:nvSpPr>
        <p:spPr bwMode="auto">
          <a:xfrm>
            <a:off x="161364" y="1001357"/>
            <a:ext cx="8516471" cy="254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transforms our shame into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honor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16388" name="Picture 4" descr="Image result for honor by god">
            <a:extLst>
              <a:ext uri="{FF2B5EF4-FFF2-40B4-BE49-F238E27FC236}">
                <a16:creationId xmlns:a16="http://schemas.microsoft.com/office/drawing/2014/main" id="{69730359-3E79-9E42-BEFE-00E03FA89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511705"/>
            <a:ext cx="5981700" cy="33655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result for shame to honor">
            <a:extLst>
              <a:ext uri="{FF2B5EF4-FFF2-40B4-BE49-F238E27FC236}">
                <a16:creationId xmlns:a16="http://schemas.microsoft.com/office/drawing/2014/main" id="{5784D61B-6A45-4D44-9A2B-BCF482ED77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371"/>
          <a:stretch/>
        </p:blipFill>
        <p:spPr bwMode="auto">
          <a:xfrm>
            <a:off x="35861" y="3511705"/>
            <a:ext cx="4697507" cy="336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825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5479"/>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in…</a:t>
            </a:r>
          </a:p>
        </p:txBody>
      </p:sp>
      <p:pic>
        <p:nvPicPr>
          <p:cNvPr id="3" name="Picture 2" descr="Image result for immanuel">
            <a:extLst>
              <a:ext uri="{FF2B5EF4-FFF2-40B4-BE49-F238E27FC236}">
                <a16:creationId xmlns:a16="http://schemas.microsoft.com/office/drawing/2014/main" id="{9E827BFD-2FC2-F049-8CC4-09149385E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4811"/>
            <a:ext cx="9144000" cy="54902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5A0C36F-B715-1445-A4C8-6AD29B66E20D}"/>
              </a:ext>
            </a:extLst>
          </p:cNvPr>
          <p:cNvSpPr txBox="1">
            <a:spLocks noChangeArrowheads="1"/>
          </p:cNvSpPr>
          <p:nvPr/>
        </p:nvSpPr>
        <p:spPr bwMode="auto">
          <a:xfrm>
            <a:off x="660588" y="673052"/>
            <a:ext cx="2101295" cy="1354877"/>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a:t>
            </a:r>
          </a:p>
        </p:txBody>
      </p:sp>
      <p:sp>
        <p:nvSpPr>
          <p:cNvPr id="6" name="Rectangle 2">
            <a:extLst>
              <a:ext uri="{FF2B5EF4-FFF2-40B4-BE49-F238E27FC236}">
                <a16:creationId xmlns:a16="http://schemas.microsoft.com/office/drawing/2014/main" id="{34BAD385-0019-E747-A42D-9B0C3266342D}"/>
              </a:ext>
            </a:extLst>
          </p:cNvPr>
          <p:cNvSpPr txBox="1">
            <a:spLocks noChangeArrowheads="1"/>
          </p:cNvSpPr>
          <p:nvPr/>
        </p:nvSpPr>
        <p:spPr bwMode="auto">
          <a:xfrm>
            <a:off x="3677627" y="673052"/>
            <a:ext cx="2101295" cy="1354877"/>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Time</a:t>
            </a:r>
          </a:p>
        </p:txBody>
      </p:sp>
      <p:sp>
        <p:nvSpPr>
          <p:cNvPr id="7" name="Rectangle 2">
            <a:extLst>
              <a:ext uri="{FF2B5EF4-FFF2-40B4-BE49-F238E27FC236}">
                <a16:creationId xmlns:a16="http://schemas.microsoft.com/office/drawing/2014/main" id="{0FA0B1FB-573B-864F-9139-3E32866AD62F}"/>
              </a:ext>
            </a:extLst>
          </p:cNvPr>
          <p:cNvSpPr txBox="1">
            <a:spLocks noChangeArrowheads="1"/>
          </p:cNvSpPr>
          <p:nvPr/>
        </p:nvSpPr>
        <p:spPr bwMode="auto">
          <a:xfrm>
            <a:off x="6694667" y="673052"/>
            <a:ext cx="2101295" cy="1354877"/>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Us</a:t>
            </a:r>
          </a:p>
        </p:txBody>
      </p:sp>
      <p:sp>
        <p:nvSpPr>
          <p:cNvPr id="8" name="Notched Right Arrow 7">
            <a:extLst>
              <a:ext uri="{FF2B5EF4-FFF2-40B4-BE49-F238E27FC236}">
                <a16:creationId xmlns:a16="http://schemas.microsoft.com/office/drawing/2014/main" id="{2C1BCD32-BFFC-964B-8BA2-9B756E5C8426}"/>
              </a:ext>
            </a:extLst>
          </p:cNvPr>
          <p:cNvSpPr/>
          <p:nvPr/>
        </p:nvSpPr>
        <p:spPr bwMode="auto">
          <a:xfrm>
            <a:off x="2586172" y="766571"/>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Notched Right Arrow 8">
            <a:extLst>
              <a:ext uri="{FF2B5EF4-FFF2-40B4-BE49-F238E27FC236}">
                <a16:creationId xmlns:a16="http://schemas.microsoft.com/office/drawing/2014/main" id="{38E5946A-5C3C-6848-9BE6-E5844EFA500A}"/>
              </a:ext>
            </a:extLst>
          </p:cNvPr>
          <p:cNvSpPr/>
          <p:nvPr/>
        </p:nvSpPr>
        <p:spPr bwMode="auto">
          <a:xfrm>
            <a:off x="5571968" y="766571"/>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30572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hlehem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27384"/>
            <a:ext cx="9272407" cy="6957392"/>
          </a:xfrm>
          <a:prstGeom prst="rect">
            <a:avLst/>
          </a:prstGeom>
        </p:spPr>
      </p:pic>
      <p:sp>
        <p:nvSpPr>
          <p:cNvPr id="16387" name="Title 1"/>
          <p:cNvSpPr>
            <a:spLocks noGrp="1"/>
          </p:cNvSpPr>
          <p:nvPr>
            <p:ph type="ctrTitle"/>
          </p:nvPr>
        </p:nvSpPr>
        <p:spPr>
          <a:xfrm>
            <a:off x="-36512" y="0"/>
            <a:ext cx="9235895" cy="1627322"/>
          </a:xfrm>
          <a:effectLst>
            <a:outerShdw blurRad="63500" dist="35921" dir="2700000" algn="ctr" rotWithShape="0">
              <a:srgbClr val="000000">
                <a:alpha val="74998"/>
              </a:srgbClr>
            </a:outerShdw>
          </a:effectLst>
        </p:spPr>
        <p:txBody>
          <a:bodyPr anchor="t"/>
          <a:lstStyle/>
          <a:p>
            <a:pPr eaLnBrk="1" hangingPunct="1">
              <a:defRPr/>
            </a:pPr>
            <a:r>
              <a:rPr lang="en-US" sz="5400" b="1" dirty="0">
                <a:solidFill>
                  <a:schemeClr val="bg1"/>
                </a:solidFill>
                <a:ea typeface="ＭＳ Ｐゴシック" charset="0"/>
                <a:cs typeface="Arial"/>
              </a:rPr>
              <a:t>Why did God send Jesus </a:t>
            </a:r>
            <a:r>
              <a:rPr lang="en-US" sz="5400" b="1" dirty="0">
                <a:solidFill>
                  <a:srgbClr val="FFFF00"/>
                </a:solidFill>
                <a:ea typeface="ＭＳ Ｐゴシック" charset="0"/>
                <a:cs typeface="Arial"/>
              </a:rPr>
              <a:t>when</a:t>
            </a:r>
            <a:r>
              <a:rPr lang="en-US" sz="5400" b="1" dirty="0">
                <a:solidFill>
                  <a:schemeClr val="bg1"/>
                </a:solidFill>
                <a:ea typeface="ＭＳ Ｐゴシック" charset="0"/>
                <a:cs typeface="Arial"/>
              </a:rPr>
              <a:t> he did?</a:t>
            </a:r>
            <a:endParaRPr lang="en-US" sz="3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9320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descr="Shepherd at Manger BeHoldHEComes~Danny H. ARTIS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28614"/>
            <a:ext cx="9204385" cy="6986614"/>
          </a:xfrm>
          <a:prstGeom prst="rect">
            <a:avLst/>
          </a:prstGeom>
        </p:spPr>
      </p:pic>
      <p:sp>
        <p:nvSpPr>
          <p:cNvPr id="2" name="Title 1"/>
          <p:cNvSpPr>
            <a:spLocks noGrp="1"/>
          </p:cNvSpPr>
          <p:nvPr>
            <p:ph type="ctrTitle"/>
          </p:nvPr>
        </p:nvSpPr>
        <p:spPr>
          <a:xfrm>
            <a:off x="87993" y="92991"/>
            <a:ext cx="9116392" cy="759022"/>
          </a:xfrm>
          <a:noFill/>
          <a:ln>
            <a:noFill/>
          </a:ln>
        </p:spPr>
        <p:txBody>
          <a:bodyPr vert="horz" wrap="square" lIns="91440" tIns="45720" rIns="91440" bIns="45720" numCol="1" anchor="ctr" anchorCtr="0" compatLnSpc="1">
            <a:prstTxWarp prst="textNoShape">
              <a:avLst/>
            </a:prstTxWarp>
          </a:bodyPr>
          <a:lstStyle/>
          <a:p>
            <a:pPr algn="l">
              <a:lnSpc>
                <a:spcPct val="80000"/>
              </a:lnSpc>
            </a:pPr>
            <a:r>
              <a:rPr lang="en-US" sz="5400" b="1" dirty="0">
                <a:solidFill>
                  <a:srgbClr val="FFFFFF"/>
                </a:solidFill>
                <a:effectLst>
                  <a:glow rad="127000">
                    <a:schemeClr val="tx1"/>
                  </a:glow>
                  <a:outerShdw blurRad="50800" dist="63500" dir="2700000" algn="tl" rotWithShape="0">
                    <a:srgbClr val="000000"/>
                  </a:outerShdw>
                </a:effectLst>
                <a:latin typeface="Monotype Corsiva"/>
                <a:ea typeface="ＭＳ Ｐゴシック"/>
                <a:cs typeface="Monotype Corsiva"/>
              </a:rPr>
              <a:t>Today’s Preview:</a:t>
            </a:r>
          </a:p>
        </p:txBody>
      </p:sp>
      <p:sp>
        <p:nvSpPr>
          <p:cNvPr id="5" name="Title 1">
            <a:extLst>
              <a:ext uri="{FF2B5EF4-FFF2-40B4-BE49-F238E27FC236}">
                <a16:creationId xmlns:a16="http://schemas.microsoft.com/office/drawing/2014/main" id="{E1EF7079-EFE5-9D4A-B169-A5B734C813D4}"/>
              </a:ext>
            </a:extLst>
          </p:cNvPr>
          <p:cNvSpPr txBox="1">
            <a:spLocks/>
          </p:cNvSpPr>
          <p:nvPr/>
        </p:nvSpPr>
        <p:spPr bwMode="auto">
          <a:xfrm>
            <a:off x="27608" y="1146876"/>
            <a:ext cx="9116392" cy="1053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914400">
              <a:lnSpc>
                <a:spcPct val="80000"/>
              </a:lnSpc>
            </a:pPr>
            <a:r>
              <a:rPr lang="en-US" sz="5400" b="1" dirty="0">
                <a:solidFill>
                  <a:srgbClr val="FFFFFF"/>
                </a:solidFill>
                <a:effectLst>
                  <a:glow rad="127000">
                    <a:schemeClr val="tx1"/>
                  </a:glow>
                  <a:outerShdw blurRad="50800" dist="63500" dir="2700000" algn="tl" rotWithShape="0">
                    <a:srgbClr val="000000"/>
                  </a:outerShdw>
                </a:effectLst>
                <a:latin typeface="Arial" panose="020B0604020202020204" pitchFamily="34" charset="0"/>
                <a:ea typeface="ＭＳ Ｐゴシック"/>
                <a:cs typeface="Arial" panose="020B0604020202020204" pitchFamily="34" charset="0"/>
              </a:rPr>
              <a:t>God’s Eternal Perspective</a:t>
            </a:r>
          </a:p>
        </p:txBody>
      </p:sp>
      <p:sp>
        <p:nvSpPr>
          <p:cNvPr id="6" name="Title 1">
            <a:extLst>
              <a:ext uri="{FF2B5EF4-FFF2-40B4-BE49-F238E27FC236}">
                <a16:creationId xmlns:a16="http://schemas.microsoft.com/office/drawing/2014/main" id="{812517D1-C078-FD4E-BEB2-FB156709F007}"/>
              </a:ext>
            </a:extLst>
          </p:cNvPr>
          <p:cNvSpPr txBox="1">
            <a:spLocks/>
          </p:cNvSpPr>
          <p:nvPr/>
        </p:nvSpPr>
        <p:spPr bwMode="auto">
          <a:xfrm>
            <a:off x="12110" y="2998924"/>
            <a:ext cx="9116392" cy="1053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914400">
              <a:lnSpc>
                <a:spcPct val="80000"/>
              </a:lnSpc>
            </a:pPr>
            <a:r>
              <a:rPr lang="en-US" sz="5400" b="1" dirty="0">
                <a:solidFill>
                  <a:srgbClr val="FFFFFF"/>
                </a:solidFill>
                <a:effectLst>
                  <a:glow rad="127000">
                    <a:schemeClr val="tx1"/>
                  </a:glow>
                  <a:outerShdw blurRad="50800" dist="63500" dir="2700000" algn="tl" rotWithShape="0">
                    <a:srgbClr val="000000"/>
                  </a:outerShdw>
                </a:effectLst>
                <a:latin typeface="Arial" panose="020B0604020202020204" pitchFamily="34" charset="0"/>
                <a:ea typeface="ＭＳ Ｐゴシック"/>
                <a:cs typeface="Arial" panose="020B0604020202020204" pitchFamily="34" charset="0"/>
              </a:rPr>
              <a:t>Christ’s Birth</a:t>
            </a:r>
          </a:p>
        </p:txBody>
      </p:sp>
      <p:sp>
        <p:nvSpPr>
          <p:cNvPr id="7" name="Title 1">
            <a:extLst>
              <a:ext uri="{FF2B5EF4-FFF2-40B4-BE49-F238E27FC236}">
                <a16:creationId xmlns:a16="http://schemas.microsoft.com/office/drawing/2014/main" id="{5DD7196F-3434-ED46-BD6B-B7BF676901F5}"/>
              </a:ext>
            </a:extLst>
          </p:cNvPr>
          <p:cNvSpPr txBox="1">
            <a:spLocks/>
          </p:cNvSpPr>
          <p:nvPr/>
        </p:nvSpPr>
        <p:spPr bwMode="auto">
          <a:xfrm>
            <a:off x="27608" y="4850971"/>
            <a:ext cx="9116392" cy="1053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914400">
              <a:lnSpc>
                <a:spcPct val="80000"/>
              </a:lnSpc>
            </a:pPr>
            <a:r>
              <a:rPr lang="en-US" sz="5400" b="1" dirty="0">
                <a:solidFill>
                  <a:srgbClr val="FFFFFF"/>
                </a:solidFill>
                <a:effectLst>
                  <a:glow rad="127000">
                    <a:schemeClr val="tx1"/>
                  </a:glow>
                  <a:outerShdw blurRad="50800" dist="63500" dir="2700000" algn="tl" rotWithShape="0">
                    <a:srgbClr val="000000"/>
                  </a:outerShdw>
                </a:effectLst>
                <a:latin typeface="Arial" panose="020B0604020202020204" pitchFamily="34" charset="0"/>
                <a:ea typeface="ＭＳ Ｐゴシック"/>
                <a:cs typeface="Arial" panose="020B0604020202020204" pitchFamily="34" charset="0"/>
              </a:rPr>
              <a:t>You</a:t>
            </a:r>
          </a:p>
        </p:txBody>
      </p:sp>
    </p:spTree>
    <p:extLst>
      <p:ext uri="{BB962C8B-B14F-4D97-AF65-F5344CB8AC3E}">
        <p14:creationId xmlns:p14="http://schemas.microsoft.com/office/powerpoint/2010/main" val="33207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3252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rules</a:t>
            </a:r>
            <a:r>
              <a:rPr lang="en-US" sz="4800" b="1" dirty="0">
                <a:effectLst>
                  <a:glow rad="127000">
                    <a:schemeClr val="tx1"/>
                  </a:glow>
                </a:effectLst>
                <a:latin typeface="Arial" charset="0"/>
                <a:ea typeface="ＭＳ Ｐゴシック" charset="0"/>
                <a:cs typeface="ＭＳ Ｐゴシック" charset="0"/>
              </a:rPr>
              <a:t> over time between the two eternities. </a:t>
            </a:r>
          </a:p>
        </p:txBody>
      </p:sp>
      <p:pic>
        <p:nvPicPr>
          <p:cNvPr id="12290" name="Picture 2" descr="Related image">
            <a:extLst>
              <a:ext uri="{FF2B5EF4-FFF2-40B4-BE49-F238E27FC236}">
                <a16:creationId xmlns:a16="http://schemas.microsoft.com/office/drawing/2014/main" id="{66658A89-F5EA-EB4A-B17C-B2B9FCE6B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2390"/>
            <a:ext cx="74676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50906" y="29469"/>
            <a:ext cx="4593093" cy="23417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Blasphemy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Today</a:t>
            </a:r>
          </a:p>
        </p:txBody>
      </p:sp>
      <p:pic>
        <p:nvPicPr>
          <p:cNvPr id="17410" name="Picture 2" descr="Image result for God in time">
            <a:extLst>
              <a:ext uri="{FF2B5EF4-FFF2-40B4-BE49-F238E27FC236}">
                <a16:creationId xmlns:a16="http://schemas.microsoft.com/office/drawing/2014/main" id="{7674302F-1962-A342-8520-69930271C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0906" cy="690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9642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8194" name="Picture 12" descr="npo0000c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156"/>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bwMode="auto">
          <a:xfrm>
            <a:off x="4454833" y="0"/>
            <a:ext cx="462824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a:ea typeface="新細明體" charset="0"/>
                <a:cs typeface="Arial"/>
              </a:rPr>
              <a:t>The Consummation of All Things</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a:ea typeface="ＭＳ Ｐゴシック" charset="0"/>
                <a:cs typeface="Arial"/>
              </a:rPr>
              <a:t>Genesis 1–3</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a:ea typeface="ＭＳ Ｐゴシック" charset="0"/>
                <a:cs typeface="Arial"/>
              </a:rPr>
              <a:t>Revelation 20–22</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0" name="Text Box 18"/>
          <p:cNvSpPr txBox="1">
            <a:spLocks noChangeArrowheads="1"/>
          </p:cNvSpPr>
          <p:nvPr/>
        </p:nvSpPr>
        <p:spPr bwMode="auto">
          <a:xfrm>
            <a:off x="317500" y="1552575"/>
            <a:ext cx="4038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In the beginning God created the </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heavens and the earth</a:t>
            </a:r>
            <a:r>
              <a:rPr kumimoji="0" lang="ru-RU"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(1:1) </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1" name="Text Box 19"/>
          <p:cNvSpPr txBox="1">
            <a:spLocks noChangeArrowheads="1"/>
          </p:cNvSpPr>
          <p:nvPr/>
        </p:nvSpPr>
        <p:spPr bwMode="auto">
          <a:xfrm>
            <a:off x="4572000" y="1552575"/>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Then I saw a </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new heaven and a new earth</a:t>
            </a:r>
            <a:r>
              <a:rPr kumimoji="0" lang="ru-RU"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(21:1) </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7565910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977260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457200" y="52754"/>
            <a:ext cx="8229600" cy="877144"/>
          </a:xfrm>
        </p:spPr>
        <p:txBody>
          <a:bodyPr/>
          <a:lstStyle/>
          <a:p>
            <a:r>
              <a:rPr lang="en-US" sz="6000" b="1" dirty="0">
                <a:solidFill>
                  <a:schemeClr val="bg1"/>
                </a:solidFill>
                <a:latin typeface="Arial" panose="020B0604020202020204" pitchFamily="34" charset="0"/>
                <a:ea typeface="ＭＳ Ｐゴシック" charset="0"/>
                <a:cs typeface="Arial" panose="020B0604020202020204" pitchFamily="34" charset="0"/>
              </a:rPr>
              <a:t>Jesus is Creator!</a:t>
            </a:r>
          </a:p>
        </p:txBody>
      </p:sp>
    </p:spTree>
    <p:extLst>
      <p:ext uri="{BB962C8B-B14F-4D97-AF65-F5344CB8AC3E}">
        <p14:creationId xmlns:p14="http://schemas.microsoft.com/office/powerpoint/2010/main" val="2966460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arles-dickens">
            <a:extLst>
              <a:ext uri="{FF2B5EF4-FFF2-40B4-BE49-F238E27FC236}">
                <a16:creationId xmlns:a16="http://schemas.microsoft.com/office/drawing/2014/main" id="{76581D1C-EA65-B345-8B33-CADFD0E9B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5263"/>
            <a:ext cx="5631372" cy="35067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631113"/>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“It was the best of times,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it was the worst of times…”</a:t>
            </a:r>
          </a:p>
        </p:txBody>
      </p:sp>
      <p:sp>
        <p:nvSpPr>
          <p:cNvPr id="3" name="Rectangle 2">
            <a:extLst>
              <a:ext uri="{FF2B5EF4-FFF2-40B4-BE49-F238E27FC236}">
                <a16:creationId xmlns:a16="http://schemas.microsoft.com/office/drawing/2014/main" id="{0EA638A2-C0F1-8043-BD72-DEBE13887CB6}"/>
              </a:ext>
            </a:extLst>
          </p:cNvPr>
          <p:cNvSpPr txBox="1">
            <a:spLocks noChangeArrowheads="1"/>
          </p:cNvSpPr>
          <p:nvPr/>
        </p:nvSpPr>
        <p:spPr bwMode="auto">
          <a:xfrm>
            <a:off x="4096512" y="3255263"/>
            <a:ext cx="5047488" cy="3429151"/>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—Charles Dickens,</a:t>
            </a:r>
          </a:p>
          <a:p>
            <a:pPr defTabSz="914400">
              <a:defRPr/>
            </a:pPr>
            <a:r>
              <a:rPr lang="en-US" sz="3600" b="1" i="1" kern="0" dirty="0">
                <a:effectLst>
                  <a:glow rad="127000">
                    <a:schemeClr val="tx1"/>
                  </a:glow>
                </a:effectLst>
                <a:latin typeface="Arial" charset="0"/>
                <a:ea typeface="ＭＳ Ｐゴシック" charset="0"/>
                <a:cs typeface="ＭＳ Ｐゴシック" charset="0"/>
              </a:rPr>
              <a:t> A Tale of Two Cities</a:t>
            </a:r>
            <a:r>
              <a:rPr lang="en-US" sz="3600" b="1" kern="0" dirty="0">
                <a:effectLst>
                  <a:glow rad="127000">
                    <a:schemeClr val="tx1"/>
                  </a:glow>
                </a:effectLst>
                <a:latin typeface="Arial" charset="0"/>
                <a:ea typeface="ＭＳ Ｐゴシック" charset="0"/>
                <a:cs typeface="ＭＳ Ｐゴシック" charset="0"/>
              </a:rPr>
              <a:t> (1859)</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7542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6214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4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26214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0" name="Text Box 6"/>
          <p:cNvSpPr txBox="1">
            <a:spLocks noChangeArrowheads="1"/>
          </p:cNvSpPr>
          <p:nvPr/>
        </p:nvSpPr>
        <p:spPr bwMode="auto">
          <a:xfrm>
            <a:off x="1030288" y="893763"/>
            <a:ext cx="71643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900" b="1" i="1" u="none" strike="noStrike" kern="1200" cap="none" spc="0" normalizeH="0" baseline="0" noProof="0">
                <a:ln>
                  <a:noFill/>
                </a:ln>
                <a:solidFill>
                  <a:srgbClr val="FFFF00"/>
                </a:solidFill>
                <a:effectLst/>
                <a:uLnTx/>
                <a:uFillTx/>
                <a:latin typeface="Comic Sans MS" charset="0"/>
                <a:ea typeface="MS Gothic" charset="0"/>
                <a:cs typeface="MS Gothic" charset="0"/>
              </a:rPr>
              <a:t>CHAPTER 1: </a:t>
            </a:r>
            <a:r>
              <a:rPr kumimoji="0" lang="en-GB" sz="2900" b="1" i="1" u="sng" strike="noStrike" kern="1200" cap="none" spc="0" normalizeH="0" baseline="0" noProof="0">
                <a:ln>
                  <a:noFill/>
                </a:ln>
                <a:solidFill>
                  <a:srgbClr val="08F2EE"/>
                </a:solidFill>
                <a:effectLst/>
                <a:uLnTx/>
                <a:uFillTx/>
                <a:latin typeface="Comic Sans MS" charset="0"/>
                <a:ea typeface="MS Gothic" charset="0"/>
                <a:cs typeface="MS Gothic" charset="0"/>
              </a:rPr>
              <a:t>6 GREAT TRUTHS</a:t>
            </a:r>
            <a:r>
              <a:rPr kumimoji="0" lang="en-GB" sz="2900" b="1" i="1" u="none" strike="noStrike" kern="1200" cap="none" spc="0" normalizeH="0" baseline="0" noProof="0">
                <a:ln>
                  <a:noFill/>
                </a:ln>
                <a:solidFill>
                  <a:srgbClr val="FFFF00"/>
                </a:solidFill>
                <a:effectLst/>
                <a:uLnTx/>
                <a:uFillTx/>
                <a:latin typeface="Comic Sans MS" charset="0"/>
                <a:ea typeface="MS Gothic" charset="0"/>
                <a:cs typeface="MS Gothic" charset="0"/>
              </a:rPr>
              <a:t> OF</a:t>
            </a:r>
          </a:p>
        </p:txBody>
      </p:sp>
      <p:sp>
        <p:nvSpPr>
          <p:cNvPr id="262151"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2"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3"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7658" name="Text Box 10"/>
          <p:cNvSpPr txBox="1">
            <a:spLocks noChangeArrowheads="1"/>
          </p:cNvSpPr>
          <p:nvPr/>
        </p:nvSpPr>
        <p:spPr bwMode="auto">
          <a:xfrm>
            <a:off x="4756150" y="3625850"/>
            <a:ext cx="2936875" cy="239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75"/>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dirty="0">
                <a:ln>
                  <a:noFill/>
                </a:ln>
                <a:solidFill>
                  <a:srgbClr val="FFFFFF"/>
                </a:solidFill>
                <a:effectLst/>
                <a:uLnTx/>
                <a:uFillTx/>
                <a:latin typeface="Helvetica" charset="0"/>
                <a:ea typeface="MS Gothic" charset="0"/>
                <a:cs typeface="MS Gothic" charset="0"/>
              </a:rPr>
              <a:t>"Through him all things were made; without him nothing was made that has been made."</a:t>
            </a:r>
          </a:p>
        </p:txBody>
      </p:sp>
      <p:sp>
        <p:nvSpPr>
          <p:cNvPr id="262155"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6"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563"/>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25</a:t>
            </a:r>
          </a:p>
        </p:txBody>
      </p:sp>
      <p:sp>
        <p:nvSpPr>
          <p:cNvPr id="262157"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900"/>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1</a:t>
            </a:r>
          </a:p>
        </p:txBody>
      </p:sp>
      <p:sp>
        <p:nvSpPr>
          <p:cNvPr id="262158" name="Text Box 14"/>
          <p:cNvSpPr txBox="1">
            <a:spLocks noChangeArrowheads="1"/>
          </p:cNvSpPr>
          <p:nvPr/>
        </p:nvSpPr>
        <p:spPr bwMode="auto">
          <a:xfrm>
            <a:off x="1022350" y="225425"/>
            <a:ext cx="73374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900" b="1" i="0" u="none" strike="noStrike" kern="1200" cap="none" spc="0" normalizeH="0" baseline="0" noProof="0">
                <a:ln>
                  <a:noFill/>
                </a:ln>
                <a:solidFill>
                  <a:srgbClr val="FAFD00"/>
                </a:solidFill>
                <a:effectLst/>
                <a:uLnTx/>
                <a:uFillTx/>
                <a:latin typeface="Comic Sans MS" charset="0"/>
                <a:ea typeface="MS Gothic" charset="0"/>
                <a:cs typeface="MS Gothic" charset="0"/>
              </a:rPr>
              <a:t>JOHN: SUMMING UP THE MESSAGE</a:t>
            </a:r>
          </a:p>
        </p:txBody>
      </p:sp>
      <p:sp>
        <p:nvSpPr>
          <p:cNvPr id="262159" name="Text Box 15"/>
          <p:cNvSpPr txBox="1">
            <a:spLocks noChangeArrowheads="1"/>
          </p:cNvSpPr>
          <p:nvPr/>
        </p:nvSpPr>
        <p:spPr bwMode="auto">
          <a:xfrm>
            <a:off x="1133475" y="1736725"/>
            <a:ext cx="3733800"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618FFD"/>
                </a:solidFill>
                <a:effectLst/>
                <a:uLnTx/>
                <a:uFillTx/>
                <a:latin typeface="Comic Sans MS" charset="0"/>
                <a:ea typeface="MS Gothic" charset="0"/>
                <a:cs typeface="MS Gothic" charset="0"/>
              </a:rPr>
              <a:t>VERSE 1:</a:t>
            </a: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                          The Pre-existent One</a:t>
            </a: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A Distinct Person </a:t>
            </a: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He Was and IS God</a:t>
            </a:r>
          </a:p>
        </p:txBody>
      </p:sp>
      <p:sp>
        <p:nvSpPr>
          <p:cNvPr id="262160" name="Text Box 16"/>
          <p:cNvSpPr txBox="1">
            <a:spLocks noChangeArrowheads="1"/>
          </p:cNvSpPr>
          <p:nvPr/>
        </p:nvSpPr>
        <p:spPr bwMode="auto">
          <a:xfrm>
            <a:off x="973138" y="3459163"/>
            <a:ext cx="4095750"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618FFD"/>
                </a:solidFill>
                <a:effectLst/>
                <a:uLnTx/>
                <a:uFillTx/>
                <a:latin typeface="Comic Sans MS" charset="0"/>
                <a:ea typeface="MS Gothic" charset="0"/>
                <a:cs typeface="MS Gothic" charset="0"/>
              </a:rPr>
              <a:t>VERSE 2:</a:t>
            </a: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                       Eternally Co-existent</a:t>
            </a:r>
          </a:p>
        </p:txBody>
      </p:sp>
      <p:sp>
        <p:nvSpPr>
          <p:cNvPr id="262161" name="Text Box 17"/>
          <p:cNvSpPr txBox="1">
            <a:spLocks noChangeArrowheads="1"/>
          </p:cNvSpPr>
          <p:nvPr/>
        </p:nvSpPr>
        <p:spPr bwMode="auto">
          <a:xfrm>
            <a:off x="752475" y="4435475"/>
            <a:ext cx="4494213"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618FFD"/>
                </a:solidFill>
                <a:effectLst/>
                <a:uLnTx/>
                <a:uFillTx/>
                <a:latin typeface="Comic Sans MS" charset="0"/>
                <a:ea typeface="MS Gothic" charset="0"/>
                <a:cs typeface="MS Gothic" charset="0"/>
              </a:rPr>
              <a:t>VERSE 3:</a:t>
            </a: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                             Creator of the Universe        </a:t>
            </a:r>
          </a:p>
        </p:txBody>
      </p:sp>
      <p:sp>
        <p:nvSpPr>
          <p:cNvPr id="262162" name="Text Box 18"/>
          <p:cNvSpPr txBox="1">
            <a:spLocks noChangeArrowheads="1"/>
          </p:cNvSpPr>
          <p:nvPr/>
        </p:nvSpPr>
        <p:spPr bwMode="auto">
          <a:xfrm>
            <a:off x="4543425" y="1573213"/>
            <a:ext cx="32321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363"/>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5400" b="1" i="0" u="none" strike="noStrike" kern="1200" cap="none" spc="0" normalizeH="0" baseline="0" noProof="0">
                <a:ln>
                  <a:noFill/>
                </a:ln>
                <a:solidFill>
                  <a:srgbClr val="FFFF00"/>
                </a:solidFill>
                <a:effectLst/>
                <a:uLnTx/>
                <a:uFillTx/>
                <a:latin typeface="Arial" charset="0"/>
                <a:ea typeface="MS Gothic" charset="0"/>
                <a:cs typeface="MS Gothic" charset="0"/>
              </a:rPr>
              <a:t>JESUS CHRIST!</a:t>
            </a:r>
          </a:p>
        </p:txBody>
      </p:sp>
      <p:sp>
        <p:nvSpPr>
          <p:cNvPr id="262163" name="Title 19"/>
          <p:cNvSpPr>
            <a:spLocks noGrp="1"/>
          </p:cNvSpPr>
          <p:nvPr>
            <p:ph type="title" idx="4294967295"/>
          </p:nvPr>
        </p:nvSpPr>
        <p:spPr bwMode="auto">
          <a:xfrm>
            <a:off x="2672862" y="6172200"/>
            <a:ext cx="3828422" cy="600012"/>
          </a:xfrm>
          <a:prstGeom prst="rect">
            <a:avLst/>
          </a:prstGeom>
          <a:solidFill>
            <a:schemeClr val="tx2"/>
          </a:solidFill>
          <a:ln w="28575">
            <a:solidFill>
              <a:schemeClr val="accent3"/>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0756" tIns="41993" rIns="80756" bIns="41993">
            <a:spAutoFit/>
          </a:bodyPr>
          <a:lstStyle/>
          <a:p>
            <a:pPr defTabSz="914400" eaLnBrk="1" hangingPunct="1">
              <a:spcBef>
                <a:spcPts val="1575"/>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sz="3600" b="1" kern="1200" dirty="0">
                <a:solidFill>
                  <a:srgbClr val="FFFFFF"/>
                </a:solidFill>
                <a:latin typeface="Helvetica" charset="0"/>
                <a:ea typeface="MS Gothic" charset="0"/>
              </a:rPr>
              <a:t>John 1:3</a:t>
            </a:r>
          </a:p>
        </p:txBody>
      </p:sp>
    </p:spTree>
    <p:extLst>
      <p:ext uri="{BB962C8B-B14F-4D97-AF65-F5344CB8AC3E}">
        <p14:creationId xmlns:p14="http://schemas.microsoft.com/office/powerpoint/2010/main" val="39786900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en-GB" sz="3200" b="1">
                <a:latin typeface="Arial" charset="0"/>
                <a:ea typeface="ＭＳ Ｐゴシック" charset="0"/>
                <a:cs typeface="ＭＳ Ｐゴシック" charset="0"/>
              </a:rPr>
              <a:t>Colossians 1:15</a:t>
            </a:r>
            <a:endParaRPr lang="en-US" b="1">
              <a:latin typeface="Arial" charset="0"/>
              <a:ea typeface="ＭＳ Ｐゴシック" charset="0"/>
              <a:cs typeface="ＭＳ Ｐゴシック"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55086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"Christ is the visible image of the invisible God.  He existed before anything was created and is supreme over all creation."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Colossians 1:15 (NLT)</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10727369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b="1">
                <a:latin typeface="Arial" charset="0"/>
                <a:ea typeface="ＭＳ Ｐゴシック" charset="0"/>
                <a:cs typeface="ＭＳ Ｐゴシック" charset="0"/>
              </a:rPr>
              <a:t>Colossians 1:16-18</a:t>
            </a:r>
            <a:endParaRPr lang="en-US" b="1">
              <a:latin typeface="Arial" charset="0"/>
              <a:ea typeface="ＭＳ Ｐゴシック" charset="0"/>
              <a:cs typeface="ＭＳ Ｐゴシック"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60007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"For by Him all things were created: things in heaven and on earth, visible and invisible, whether thrones or powers or rulers or authorities; all things were created by Him and for Him. He is before all things, and in Him all things hold together. And He is the head of the body, the church; He is the beginning and the firstborn from the dead, so that in everything He might have the supremacy."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Colossians 1:16-18 (NIV)</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200085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en-US" dirty="0">
                <a:latin typeface="Arial" charset="0"/>
                <a:cs typeface="Arial" charset="0"/>
              </a:rPr>
              <a:t>Hebrews 1:1-2 </a:t>
            </a:r>
            <a:r>
              <a:rPr lang="en-US" sz="3200" dirty="0">
                <a:latin typeface="Arial" charset="0"/>
                <a:cs typeface="Arial" charset="0"/>
              </a:rPr>
              <a:t>NLT</a:t>
            </a:r>
            <a:endParaRPr lang="en-US" dirty="0">
              <a:latin typeface="Arial" charset="0"/>
              <a:cs typeface="Arial" charset="0"/>
            </a:endParaRPr>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"Long ago God spoke many times and in many ways to our ancestors through the prophets.  </a:t>
            </a:r>
            <a:r>
              <a:rPr kumimoji="0" lang="en-US"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2</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And now in these final days, he has spoken to us through his Son. God promised everything to the Son as an inheritance, and through the Son he created the universe."</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28914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hlehem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27384"/>
            <a:ext cx="9272407" cy="6957392"/>
          </a:xfrm>
          <a:prstGeom prst="rect">
            <a:avLst/>
          </a:prstGeom>
        </p:spPr>
      </p:pic>
      <p:sp>
        <p:nvSpPr>
          <p:cNvPr id="16387" name="Title 1"/>
          <p:cNvSpPr>
            <a:spLocks noGrp="1"/>
          </p:cNvSpPr>
          <p:nvPr>
            <p:ph type="ctrTitle"/>
          </p:nvPr>
        </p:nvSpPr>
        <p:spPr>
          <a:xfrm>
            <a:off x="-36512" y="0"/>
            <a:ext cx="9235895" cy="1627322"/>
          </a:xfrm>
          <a:effectLst>
            <a:outerShdw blurRad="63500" dist="35921" dir="2700000" algn="ctr" rotWithShape="0">
              <a:srgbClr val="000000">
                <a:alpha val="74998"/>
              </a:srgbClr>
            </a:outerShdw>
          </a:effectLst>
        </p:spPr>
        <p:txBody>
          <a:bodyPr anchor="t"/>
          <a:lstStyle/>
          <a:p>
            <a:pPr eaLnBrk="1" hangingPunct="1">
              <a:defRPr/>
            </a:pPr>
            <a:r>
              <a:rPr lang="en-US" sz="5400" b="1" dirty="0">
                <a:solidFill>
                  <a:schemeClr val="bg1"/>
                </a:solidFill>
                <a:ea typeface="ＭＳ Ｐゴシック" charset="0"/>
                <a:cs typeface="Arial"/>
              </a:rPr>
              <a:t>Why did God send Jesus </a:t>
            </a:r>
            <a:r>
              <a:rPr lang="en-US" sz="5400" b="1" dirty="0">
                <a:solidFill>
                  <a:srgbClr val="FFFF00"/>
                </a:solidFill>
                <a:ea typeface="ＭＳ Ｐゴシック" charset="0"/>
                <a:cs typeface="Arial"/>
              </a:rPr>
              <a:t>when</a:t>
            </a:r>
            <a:r>
              <a:rPr lang="en-US" sz="5400" b="1" dirty="0">
                <a:solidFill>
                  <a:schemeClr val="bg1"/>
                </a:solidFill>
                <a:ea typeface="ＭＳ Ｐゴシック" charset="0"/>
                <a:cs typeface="Arial"/>
              </a:rPr>
              <a:t> he did?</a:t>
            </a:r>
            <a:endParaRPr lang="en-US" sz="3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845565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A6362-7F75-ED4D-A6B2-977AECA899D6}"/>
              </a:ext>
            </a:extLst>
          </p:cNvPr>
          <p:cNvPicPr>
            <a:picLocks noChangeAspect="1"/>
          </p:cNvPicPr>
          <p:nvPr/>
        </p:nvPicPr>
        <p:blipFill>
          <a:blip r:embed="rId3"/>
          <a:stretch>
            <a:fillRect/>
          </a:stretch>
        </p:blipFill>
        <p:spPr>
          <a:xfrm>
            <a:off x="0" y="1310640"/>
            <a:ext cx="9144000" cy="5547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299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sent Jesus at just the </a:t>
            </a:r>
            <a:r>
              <a:rPr lang="en-US" sz="4800" b="1" dirty="0">
                <a:solidFill>
                  <a:srgbClr val="FFFF00"/>
                </a:solidFill>
                <a:effectLst>
                  <a:glow rad="127000">
                    <a:schemeClr val="tx1"/>
                  </a:glow>
                </a:effectLst>
                <a:latin typeface="Arial" charset="0"/>
                <a:ea typeface="ＭＳ Ｐゴシック" charset="0"/>
                <a:cs typeface="ＭＳ Ｐゴシック" charset="0"/>
              </a:rPr>
              <a:t>right</a:t>
            </a:r>
            <a:r>
              <a:rPr lang="en-US" sz="4800" b="1" dirty="0">
                <a:effectLst>
                  <a:glow rad="127000">
                    <a:schemeClr val="tx1"/>
                  </a:glow>
                </a:effectLst>
                <a:latin typeface="Arial" charset="0"/>
                <a:ea typeface="ＭＳ Ｐゴシック" charset="0"/>
                <a:cs typeface="ＭＳ Ｐゴシック" charset="0"/>
              </a:rPr>
              <a:t> time (Gal 4:4-5). </a:t>
            </a:r>
          </a:p>
        </p:txBody>
      </p:sp>
    </p:spTree>
    <p:extLst>
      <p:ext uri="{BB962C8B-B14F-4D97-AF65-F5344CB8AC3E}">
        <p14:creationId xmlns:p14="http://schemas.microsoft.com/office/powerpoint/2010/main" val="30423549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4</a:t>
            </a:r>
          </a:p>
        </p:txBody>
      </p:sp>
    </p:spTree>
    <p:extLst>
      <p:ext uri="{BB962C8B-B14F-4D97-AF65-F5344CB8AC3E}">
        <p14:creationId xmlns:p14="http://schemas.microsoft.com/office/powerpoint/2010/main" val="398067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4540791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a:ex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67741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36948" y="385929"/>
            <a:ext cx="3797085" cy="3005133"/>
          </a:xfrm>
          <a:effectLst>
            <a:outerShdw blurRad="63500" dist="35921" dir="2700000" algn="ctr" rotWithShape="0">
              <a:schemeClr val="tx2">
                <a:alpha val="74998"/>
              </a:schemeClr>
            </a:outerShdw>
          </a:effectLst>
          <a:extLst/>
        </p:spPr>
        <p:txBody>
          <a:bodyPr anchor="t"/>
          <a:lstStyle/>
          <a:p>
            <a:pPr>
              <a:defRPr/>
            </a:pPr>
            <a:r>
              <a:rPr lang="en-SG" sz="3200" b="1" dirty="0">
                <a:effectLst>
                  <a:glow rad="127000">
                    <a:schemeClr val="tx1"/>
                  </a:glow>
                </a:effectLst>
                <a:latin typeface="Arial" charset="0"/>
                <a:ea typeface="ＭＳ Ｐゴシック" charset="0"/>
                <a:cs typeface="ＭＳ Ｐゴシック" charset="0"/>
              </a:rPr>
              <a:t>"We were slaves to the basic spiritual principles of this world"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(Gal 4:3b NLT).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a:extLst>
              <a:ext uri="{FF2B5EF4-FFF2-40B4-BE49-F238E27FC236}">
                <a16:creationId xmlns:a16="http://schemas.microsoft.com/office/drawing/2014/main" id="{BBB1030F-A130-2347-B945-C1AFFFB84C19}"/>
              </a:ext>
            </a:extLst>
          </p:cNvPr>
          <p:cNvSpPr txBox="1">
            <a:spLocks noChangeArrowheads="1"/>
          </p:cNvSpPr>
          <p:nvPr/>
        </p:nvSpPr>
        <p:spPr bwMode="auto">
          <a:xfrm>
            <a:off x="4966609" y="4083722"/>
            <a:ext cx="3797085" cy="3005133"/>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3200" b="1" i="1" kern="0" dirty="0">
                <a:effectLst>
                  <a:glow rad="127000">
                    <a:schemeClr val="tx1"/>
                  </a:glow>
                </a:effectLst>
                <a:latin typeface="Arial" charset="0"/>
                <a:ea typeface="ＭＳ Ｐゴシック" charset="0"/>
                <a:cs typeface="ＭＳ Ｐゴシック" charset="0"/>
              </a:rPr>
              <a:t>Is this the Mosaic Law or man’s ceremonial religion?</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32537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461400"/>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It was the best of times,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it was the worst of times, </a:t>
            </a:r>
            <a:br>
              <a:rPr lang="en-US" sz="4000" b="1" dirty="0">
                <a:effectLst>
                  <a:glow rad="127000">
                    <a:schemeClr val="tx1"/>
                  </a:glow>
                </a:effectLst>
                <a:latin typeface="Arial" charset="0"/>
                <a:ea typeface="ＭＳ Ｐゴシック" charset="0"/>
                <a:cs typeface="ＭＳ Ｐゴシック" charset="0"/>
              </a:rPr>
            </a:br>
            <a:r>
              <a:rPr lang="en-US" sz="4000" b="1" dirty="0">
                <a:solidFill>
                  <a:srgbClr val="FFFF00"/>
                </a:solidFill>
                <a:effectLst>
                  <a:glow rad="127000">
                    <a:schemeClr val="tx1"/>
                  </a:glow>
                </a:effectLst>
                <a:latin typeface="Arial" charset="0"/>
                <a:ea typeface="ＭＳ Ｐゴシック" charset="0"/>
                <a:cs typeface="ＭＳ Ｐゴシック" charset="0"/>
              </a:rPr>
              <a:t>it was the age of wisdom, </a:t>
            </a:r>
            <a:br>
              <a:rPr lang="en-US" sz="4000" b="1" dirty="0">
                <a:solidFill>
                  <a:srgbClr val="FFFF00"/>
                </a:solidFill>
                <a:effectLst>
                  <a:glow rad="127000">
                    <a:schemeClr val="tx1"/>
                  </a:glow>
                </a:effectLst>
                <a:latin typeface="Arial" charset="0"/>
                <a:ea typeface="ＭＳ Ｐゴシック" charset="0"/>
                <a:cs typeface="ＭＳ Ｐゴシック" charset="0"/>
              </a:rPr>
            </a:br>
            <a:r>
              <a:rPr lang="en-US" sz="4000" b="1" dirty="0">
                <a:solidFill>
                  <a:srgbClr val="FFFF00"/>
                </a:solidFill>
                <a:effectLst>
                  <a:glow rad="127000">
                    <a:schemeClr val="tx1"/>
                  </a:glow>
                </a:effectLst>
                <a:latin typeface="Arial" charset="0"/>
                <a:ea typeface="ＭＳ Ｐゴシック" charset="0"/>
                <a:cs typeface="ＭＳ Ｐゴシック" charset="0"/>
              </a:rPr>
              <a:t>it was the age of foolishness,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it was the epoch of belief,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it was the epoch of incredulity, </a:t>
            </a:r>
            <a:br>
              <a:rPr lang="en-US" sz="4000" b="1" dirty="0">
                <a:effectLst>
                  <a:glow rad="127000">
                    <a:schemeClr val="tx1"/>
                  </a:glow>
                </a:effectLst>
                <a:latin typeface="Arial" charset="0"/>
                <a:ea typeface="ＭＳ Ｐゴシック" charset="0"/>
                <a:cs typeface="ＭＳ Ｐゴシック" charset="0"/>
              </a:rPr>
            </a:br>
            <a:r>
              <a:rPr lang="en-US" sz="4000" b="1" dirty="0">
                <a:solidFill>
                  <a:srgbClr val="FFFF00"/>
                </a:solidFill>
                <a:effectLst>
                  <a:glow rad="127000">
                    <a:schemeClr val="tx1"/>
                  </a:glow>
                </a:effectLst>
                <a:latin typeface="Arial" charset="0"/>
                <a:ea typeface="ＭＳ Ｐゴシック" charset="0"/>
                <a:cs typeface="ＭＳ Ｐゴシック" charset="0"/>
              </a:rPr>
              <a:t>it was the season of light, </a:t>
            </a:r>
            <a:br>
              <a:rPr lang="en-US" sz="4000" b="1" dirty="0">
                <a:solidFill>
                  <a:srgbClr val="FFFF00"/>
                </a:solidFill>
                <a:effectLst>
                  <a:glow rad="127000">
                    <a:schemeClr val="tx1"/>
                  </a:glow>
                </a:effectLst>
                <a:latin typeface="Arial" charset="0"/>
                <a:ea typeface="ＭＳ Ｐゴシック" charset="0"/>
                <a:cs typeface="ＭＳ Ｐゴシック" charset="0"/>
              </a:rPr>
            </a:br>
            <a:r>
              <a:rPr lang="en-US" sz="4000" b="1" dirty="0">
                <a:solidFill>
                  <a:srgbClr val="FFFF00"/>
                </a:solidFill>
                <a:effectLst>
                  <a:glow rad="127000">
                    <a:schemeClr val="tx1"/>
                  </a:glow>
                </a:effectLst>
                <a:latin typeface="Arial" charset="0"/>
                <a:ea typeface="ＭＳ Ｐゴシック" charset="0"/>
                <a:cs typeface="ＭＳ Ｐゴシック" charset="0"/>
              </a:rPr>
              <a:t>it was the season of darkness, </a:t>
            </a:r>
            <a:br>
              <a:rPr lang="en-US" sz="4000" b="1" dirty="0">
                <a:solidFill>
                  <a:srgbClr val="FFFF00"/>
                </a:solidFill>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it was the spring of hope,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it was the winter of despair….</a:t>
            </a:r>
          </a:p>
        </p:txBody>
      </p:sp>
    </p:spTree>
    <p:extLst>
      <p:ext uri="{BB962C8B-B14F-4D97-AF65-F5344CB8AC3E}">
        <p14:creationId xmlns:p14="http://schemas.microsoft.com/office/powerpoint/2010/main" val="2674496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A12E1-C6F1-C541-8F9A-6688B7A7AA94}"/>
              </a:ext>
            </a:extLst>
          </p:cNvPr>
          <p:cNvPicPr>
            <a:picLocks noChangeAspect="1"/>
          </p:cNvPicPr>
          <p:nvPr/>
        </p:nvPicPr>
        <p:blipFill>
          <a:blip r:embed="rId3"/>
          <a:stretch>
            <a:fillRect/>
          </a:stretch>
        </p:blipFill>
        <p:spPr>
          <a:xfrm>
            <a:off x="0" y="-2738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when the right time came, God sent his Son, born of a woman, subject to the law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01565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God sent him to buy freedom for us who were slaves to the law, so that he could adopt us as his very own children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70B8A56-AE66-1946-A3E2-F299A09B7DCC}"/>
              </a:ext>
            </a:extLst>
          </p:cNvPr>
          <p:cNvSpPr txBox="1">
            <a:spLocks noChangeArrowheads="1"/>
          </p:cNvSpPr>
          <p:nvPr/>
        </p:nvSpPr>
        <p:spPr bwMode="auto">
          <a:xfrm>
            <a:off x="0" y="2060848"/>
            <a:ext cx="9144000" cy="97066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Two reasons “God sent his son” (4:5):</a:t>
            </a:r>
          </a:p>
        </p:txBody>
      </p:sp>
      <p:sp>
        <p:nvSpPr>
          <p:cNvPr id="5" name="Rectangle 2">
            <a:extLst>
              <a:ext uri="{FF2B5EF4-FFF2-40B4-BE49-F238E27FC236}">
                <a16:creationId xmlns:a16="http://schemas.microsoft.com/office/drawing/2014/main" id="{D7FC48D1-CA5E-E94E-B766-8BCB06A05298}"/>
              </a:ext>
            </a:extLst>
          </p:cNvPr>
          <p:cNvSpPr txBox="1">
            <a:spLocks noChangeArrowheads="1"/>
          </p:cNvSpPr>
          <p:nvPr/>
        </p:nvSpPr>
        <p:spPr bwMode="auto">
          <a:xfrm>
            <a:off x="683568" y="3390908"/>
            <a:ext cx="8064896" cy="2774396"/>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redeem us from slavery to the Mosaic Law</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give us “the full rights of sons” (NIV)</a:t>
            </a:r>
          </a:p>
        </p:txBody>
      </p:sp>
    </p:spTree>
    <p:extLst>
      <p:ext uri="{BB962C8B-B14F-4D97-AF65-F5344CB8AC3E}">
        <p14:creationId xmlns:p14="http://schemas.microsoft.com/office/powerpoint/2010/main" val="78296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when the right time came, God sent his Son, born of a woman, subject to the law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11266" name="Picture 2" descr="Image result for God in time">
            <a:extLst>
              <a:ext uri="{FF2B5EF4-FFF2-40B4-BE49-F238E27FC236}">
                <a16:creationId xmlns:a16="http://schemas.microsoft.com/office/drawing/2014/main" id="{ACF4E2EE-F7E6-C34A-8877-279A85C77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480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66456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en-US" altLang="zh-CN" sz="3600" b="1">
                <a:solidFill>
                  <a:schemeClr val="bg2"/>
                </a:solidFill>
                <a:latin typeface="Arial" charset="0"/>
                <a:ea typeface="宋体" charset="0"/>
                <a:cs typeface="宋体" charset="0"/>
              </a:rPr>
              <a:t>The Intertestamental Era</a:t>
            </a:r>
            <a:br>
              <a:rPr lang="en-US" altLang="zh-CN" sz="3600" b="1">
                <a:solidFill>
                  <a:schemeClr val="bg2"/>
                </a:solidFill>
                <a:latin typeface="Arial" charset="0"/>
                <a:ea typeface="宋体" charset="0"/>
                <a:cs typeface="宋体" charset="0"/>
              </a:rPr>
            </a:br>
            <a:r>
              <a:rPr lang="en-US" altLang="zh-CN" sz="3600" b="1">
                <a:solidFill>
                  <a:schemeClr val="bg2"/>
                </a:solidFill>
                <a:latin typeface="Arial" charset="0"/>
                <a:ea typeface="宋体" charset="0"/>
                <a:cs typeface="宋体" charset="0"/>
              </a:rPr>
              <a:t>(425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a:t>
            </a:r>
            <a:endParaRPr lang="en-US" sz="3600" b="1">
              <a:solidFill>
                <a:schemeClr val="bg2"/>
              </a:solidFill>
              <a:latin typeface="Arial" charset="0"/>
              <a:ea typeface="ＭＳ Ｐゴシック" charset="0"/>
              <a:cs typeface="Times New Roman" charset="0"/>
            </a:endParaRPr>
          </a:p>
        </p:txBody>
      </p:sp>
      <p:sp>
        <p:nvSpPr>
          <p:cNvPr id="75779" name="Text Box 4"/>
          <p:cNvSpPr txBox="1">
            <a:spLocks noChangeArrowheads="1"/>
          </p:cNvSpPr>
          <p:nvPr/>
        </p:nvSpPr>
        <p:spPr bwMode="auto">
          <a:xfrm>
            <a:off x="8559800" y="101600"/>
            <a:ext cx="527050" cy="461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Aramaic / Greek / Latin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 (Septuagint)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Hebrew / Aramaic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Language in Israel</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High</a:t>
            </a: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Increasing</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“Two Messiahs”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Moderate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Expectation of Messiah &amp; Kingdom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(but via Rome!)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Many wars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(Dan. 11:1-35)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 autonomy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Political Stability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Rome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(58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Greeks (188 yrs.)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Hasmoneans (80 yrs.)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Persia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(208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Rulers Over Israel</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Intertestamental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7580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06" name="Line 261"/>
          <p:cNvSpPr>
            <a:spLocks noChangeShapeType="1"/>
          </p:cNvSpPr>
          <p:nvPr/>
        </p:nvSpPr>
        <p:spPr bwMode="auto">
          <a:xfrm>
            <a:off x="34924" y="1447800"/>
            <a:ext cx="41275" cy="541020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07" name="Line 262"/>
          <p:cNvSpPr>
            <a:spLocks noChangeShapeType="1"/>
          </p:cNvSpPr>
          <p:nvPr/>
        </p:nvSpPr>
        <p:spPr bwMode="auto">
          <a:xfrm>
            <a:off x="2457450" y="1447800"/>
            <a:ext cx="0" cy="541020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08" name="Line 263"/>
          <p:cNvSpPr>
            <a:spLocks noChangeShapeType="1"/>
          </p:cNvSpPr>
          <p:nvPr/>
        </p:nvSpPr>
        <p:spPr bwMode="auto">
          <a:xfrm>
            <a:off x="4495800" y="1447800"/>
            <a:ext cx="14288" cy="541020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09" name="Line 264"/>
          <p:cNvSpPr>
            <a:spLocks noChangeShapeType="1"/>
          </p:cNvSpPr>
          <p:nvPr/>
        </p:nvSpPr>
        <p:spPr bwMode="auto">
          <a:xfrm>
            <a:off x="7391400" y="1447800"/>
            <a:ext cx="19050" cy="5394324"/>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810" name="Line 265"/>
          <p:cNvSpPr>
            <a:spLocks noChangeShapeType="1"/>
          </p:cNvSpPr>
          <p:nvPr/>
        </p:nvSpPr>
        <p:spPr bwMode="auto">
          <a:xfrm>
            <a:off x="9144000" y="1447799"/>
            <a:ext cx="0" cy="5394325"/>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0047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46" name="Rectangle 128"/>
          <p:cNvSpPr>
            <a:spLocks noGrp="1" noChangeArrowheads="1"/>
          </p:cNvSpPr>
          <p:nvPr>
            <p:ph type="title" idx="4294967295"/>
          </p:nvPr>
        </p:nvSpPr>
        <p:spPr>
          <a:xfrm>
            <a:off x="1371600" y="762000"/>
            <a:ext cx="6553200" cy="685800"/>
          </a:xfrm>
        </p:spPr>
        <p:txBody>
          <a:bodyPr/>
          <a:lstStyle/>
          <a:p>
            <a:pPr eaLnBrk="1" hangingPunct="1"/>
            <a:r>
              <a:rPr lang="en-US" sz="2800">
                <a:solidFill>
                  <a:schemeClr val="tx1"/>
                </a:solidFill>
                <a:latin typeface="Arial" charset="0"/>
                <a:ea typeface="ＭＳ Ｐゴシック"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31" name="Rectangle 119"/>
          <p:cNvSpPr>
            <a:spLocks noChangeArrowheads="1"/>
          </p:cNvSpPr>
          <p:nvPr/>
        </p:nvSpPr>
        <p:spPr bwMode="auto">
          <a:xfrm>
            <a:off x="4572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Pharisees / Sadducees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Jewish Sects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Priests / Levites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Religious Leaders</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Synagogues / Temple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Synagogues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Temple only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Places of Worship</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Expanded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Very 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Road System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1" name="Rectangle 39"/>
          <p:cNvSpPr>
            <a:spLocks noChangeArrowheads="1"/>
          </p:cNvSpPr>
          <p:nvPr/>
        </p:nvSpPr>
        <p:spPr bwMode="auto">
          <a:xfrm>
            <a:off x="0" y="2362416"/>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Ability to Evangelize</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7367"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68"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69"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70"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71" name="Line 75"/>
          <p:cNvSpPr>
            <a:spLocks noChangeShapeType="1"/>
          </p:cNvSpPr>
          <p:nvPr/>
        </p:nvSpPr>
        <p:spPr bwMode="auto">
          <a:xfrm>
            <a:off x="0" y="1484313"/>
            <a:ext cx="0" cy="4572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72"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73" name="Line 77"/>
          <p:cNvSpPr>
            <a:spLocks noChangeShapeType="1"/>
          </p:cNvSpPr>
          <p:nvPr/>
        </p:nvSpPr>
        <p:spPr bwMode="auto">
          <a:xfrm>
            <a:off x="4572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74"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75" name="Line 79"/>
          <p:cNvSpPr>
            <a:spLocks noChangeShapeType="1"/>
          </p:cNvSpPr>
          <p:nvPr/>
        </p:nvSpPr>
        <p:spPr bwMode="auto">
          <a:xfrm>
            <a:off x="9144000" y="1484313"/>
            <a:ext cx="0" cy="4572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7376"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7377" name="Text Box 127"/>
          <p:cNvSpPr txBox="1">
            <a:spLocks noChangeArrowheads="1"/>
          </p:cNvSpPr>
          <p:nvPr/>
        </p:nvSpPr>
        <p:spPr bwMode="auto">
          <a:xfrm>
            <a:off x="8559800" y="1016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Tree>
    <p:extLst>
      <p:ext uri="{BB962C8B-B14F-4D97-AF65-F5344CB8AC3E}">
        <p14:creationId xmlns:p14="http://schemas.microsoft.com/office/powerpoint/2010/main" val="1383872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394" name="Rectangle 57"/>
          <p:cNvSpPr>
            <a:spLocks noGrp="1" noChangeArrowheads="1"/>
          </p:cNvSpPr>
          <p:nvPr>
            <p:ph type="title" idx="4294967295"/>
          </p:nvPr>
        </p:nvSpPr>
        <p:spPr>
          <a:xfrm>
            <a:off x="827088" y="44450"/>
            <a:ext cx="7416800" cy="1143000"/>
          </a:xfrm>
        </p:spPr>
        <p:txBody>
          <a:bodyPr/>
          <a:lstStyle/>
          <a:p>
            <a:pPr algn="ctr" eaLnBrk="1" hangingPunct="1"/>
            <a:r>
              <a:rPr lang="en-US" sz="4000">
                <a:solidFill>
                  <a:schemeClr val="tx1"/>
                </a:solidFill>
                <a:latin typeface="Arial" charset="0"/>
                <a:ea typeface="ＭＳ Ｐゴシック" charset="0"/>
              </a:rPr>
              <a:t>The Intertestamental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5" name="Rectangle 35"/>
          <p:cNvSpPr>
            <a:spLocks noChangeArrowheads="1"/>
          </p:cNvSpPr>
          <p:nvPr/>
        </p:nvSpPr>
        <p:spPr bwMode="auto">
          <a:xfrm>
            <a:off x="4572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3" name="Rectangle 33"/>
          <p:cNvSpPr>
            <a:spLocks noChangeArrowheads="1"/>
          </p:cNvSpPr>
          <p:nvPr/>
        </p:nvSpPr>
        <p:spPr bwMode="auto">
          <a:xfrm>
            <a:off x="2286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1" name="Rectangle 31"/>
          <p:cNvSpPr>
            <a:spLocks noChangeArrowheads="1"/>
          </p:cNvSpPr>
          <p:nvPr/>
        </p:nvSpPr>
        <p:spPr bwMode="auto">
          <a:xfrm>
            <a:off x="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Letterism</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Instable + Apocalyptic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6" name="Rectangle 16"/>
          <p:cNvSpPr>
            <a:spLocks noChangeArrowheads="1"/>
          </p:cNvSpPr>
          <p:nvPr/>
        </p:nvSpPr>
        <p:spPr bwMode="auto">
          <a:xfrm>
            <a:off x="2286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Literal</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Hermeneutic</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4" name="Rectangle 14"/>
          <p:cNvSpPr>
            <a:spLocks noChangeArrowheads="1"/>
          </p:cNvSpPr>
          <p:nvPr/>
        </p:nvSpPr>
        <p:spPr bwMode="auto">
          <a:xfrm>
            <a:off x="6837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Corrupt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3" name="Rectangle 13"/>
          <p:cNvSpPr>
            <a:spLocks noChangeArrowheads="1"/>
          </p:cNvSpPr>
          <p:nvPr/>
        </p:nvSpPr>
        <p:spPr bwMode="auto">
          <a:xfrm>
            <a:off x="4551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2" name="Rectangle 12"/>
          <p:cNvSpPr>
            <a:spLocks noChangeArrowheads="1"/>
          </p:cNvSpPr>
          <p:nvPr/>
        </p:nvSpPr>
        <p:spPr bwMode="auto">
          <a:xfrm>
            <a:off x="2265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Local Jurisdiction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Extent of Power</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0" name="Rectangle 10"/>
          <p:cNvSpPr>
            <a:spLocks noChangeArrowheads="1"/>
          </p:cNvSpPr>
          <p:nvPr/>
        </p:nvSpPr>
        <p:spPr bwMode="auto">
          <a:xfrm>
            <a:off x="6837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Bribes / Executions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9" name="Rectangle 9"/>
          <p:cNvSpPr>
            <a:spLocks noChangeArrowheads="1"/>
          </p:cNvSpPr>
          <p:nvPr/>
        </p:nvSpPr>
        <p:spPr bwMode="auto">
          <a:xfrm>
            <a:off x="4551363" y="2371725"/>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Fighting illegitimate high priest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8" name="Rectangle 8"/>
          <p:cNvSpPr>
            <a:spLocks noChangeArrowheads="1"/>
          </p:cNvSpPr>
          <p:nvPr/>
        </p:nvSpPr>
        <p:spPr bwMode="auto">
          <a:xfrm>
            <a:off x="2265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Genealogy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7" name="Rectangle 7"/>
          <p:cNvSpPr>
            <a:spLocks noChangeArrowheads="1"/>
          </p:cNvSpPr>
          <p:nvPr/>
        </p:nvSpPr>
        <p:spPr bwMode="auto">
          <a:xfrm>
            <a:off x="-20638" y="2398713"/>
            <a:ext cx="2286001"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Priesthood achieved by . . .</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11"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2"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3"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4"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5" name="Line 25"/>
          <p:cNvSpPr>
            <a:spLocks noChangeShapeType="1"/>
          </p:cNvSpPr>
          <p:nvPr/>
        </p:nvSpPr>
        <p:spPr bwMode="auto">
          <a:xfrm>
            <a:off x="22860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6" name="Line 26"/>
          <p:cNvSpPr>
            <a:spLocks noChangeShapeType="1"/>
          </p:cNvSpPr>
          <p:nvPr/>
        </p:nvSpPr>
        <p:spPr bwMode="auto">
          <a:xfrm>
            <a:off x="44196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7"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8"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9419"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20" name="Text Box 45"/>
          <p:cNvSpPr txBox="1">
            <a:spLocks noChangeArrowheads="1"/>
          </p:cNvSpPr>
          <p:nvPr/>
        </p:nvSpPr>
        <p:spPr bwMode="auto">
          <a:xfrm>
            <a:off x="8559800" y="1016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
        <p:nvSpPr>
          <p:cNvPr id="15412" name="Rectangle 52"/>
          <p:cNvSpPr>
            <a:spLocks noChangeArrowheads="1"/>
          </p:cNvSpPr>
          <p:nvPr/>
        </p:nvSpPr>
        <p:spPr bwMode="auto">
          <a:xfrm>
            <a:off x="6781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Pharisees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3" name="Rectangle 53"/>
          <p:cNvSpPr>
            <a:spLocks noChangeArrowheads="1"/>
          </p:cNvSpPr>
          <p:nvPr/>
        </p:nvSpPr>
        <p:spPr bwMode="auto">
          <a:xfrm>
            <a:off x="4343400" y="5675313"/>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Oral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4" name="Rectangle 54"/>
          <p:cNvSpPr>
            <a:spLocks noChangeArrowheads="1"/>
          </p:cNvSpPr>
          <p:nvPr/>
        </p:nvSpPr>
        <p:spPr bwMode="auto">
          <a:xfrm>
            <a:off x="2209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OT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5" name="Rectangle 55"/>
          <p:cNvSpPr>
            <a:spLocks noChangeArrowheads="1"/>
          </p:cNvSpPr>
          <p:nvPr/>
        </p:nvSpPr>
        <p:spPr bwMode="auto">
          <a:xfrm>
            <a:off x="-55563" y="5675313"/>
            <a:ext cx="2286001"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Authority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25" name="Line 56"/>
          <p:cNvSpPr>
            <a:spLocks noChangeShapeType="1"/>
          </p:cNvSpPr>
          <p:nvPr/>
        </p:nvSpPr>
        <p:spPr bwMode="auto">
          <a:xfrm>
            <a:off x="0" y="55229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7335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1"/>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6403" name="Rectangle 19"/>
          <p:cNvSpPr>
            <a:spLocks noChangeArrowheads="1"/>
          </p:cNvSpPr>
          <p:nvPr/>
        </p:nvSpPr>
        <p:spPr bwMode="auto">
          <a:xfrm>
            <a:off x="4781733" y="5207000"/>
            <a:ext cx="3828867"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Transportationally</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2" name="Rectangle 18"/>
          <p:cNvSpPr>
            <a:spLocks noChangeArrowheads="1"/>
          </p:cNvSpPr>
          <p:nvPr/>
        </p:nvSpPr>
        <p:spPr bwMode="auto">
          <a:xfrm>
            <a:off x="1371600" y="5207000"/>
            <a:ext cx="35369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Religiously</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1" name="Rectangle 17"/>
          <p:cNvSpPr>
            <a:spLocks noChangeArrowheads="1"/>
          </p:cNvSpPr>
          <p:nvPr/>
        </p:nvSpPr>
        <p:spPr bwMode="auto">
          <a:xfrm>
            <a:off x="4781733" y="3937000"/>
            <a:ext cx="3828867"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Emotionally</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0" name="Rectangle 16"/>
          <p:cNvSpPr>
            <a:spLocks noChangeArrowheads="1"/>
          </p:cNvSpPr>
          <p:nvPr/>
        </p:nvSpPr>
        <p:spPr bwMode="auto">
          <a:xfrm>
            <a:off x="1371600" y="3937000"/>
            <a:ext cx="35369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Linguistically</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9" name="Rectangle 15"/>
          <p:cNvSpPr>
            <a:spLocks noChangeArrowheads="1"/>
          </p:cNvSpPr>
          <p:nvPr/>
        </p:nvSpPr>
        <p:spPr bwMode="auto">
          <a:xfrm>
            <a:off x="4781733" y="2667000"/>
            <a:ext cx="3828867"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Prophetically </a:t>
            </a:r>
          </a:p>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(Dan. 9:25-26)</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8" name="Rectangle 14"/>
          <p:cNvSpPr>
            <a:spLocks noChangeArrowheads="1"/>
          </p:cNvSpPr>
          <p:nvPr/>
        </p:nvSpPr>
        <p:spPr bwMode="auto">
          <a:xfrm>
            <a:off x="1371600" y="2667000"/>
            <a:ext cx="35369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Politically</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61448"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1449"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1450"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1451"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1452"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1453"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1454"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6416" name="Text Box 32"/>
          <p:cNvSpPr txBox="1">
            <a:spLocks noChangeArrowheads="1"/>
          </p:cNvSpPr>
          <p:nvPr/>
        </p:nvSpPr>
        <p:spPr bwMode="auto">
          <a:xfrm>
            <a:off x="269875" y="1914525"/>
            <a:ext cx="3455988"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time was right:</a:t>
            </a:r>
            <a:r>
              <a:rPr kumimoji="0" lang="en-US" altLang="zh-CN"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425" name="Text Box 41"/>
          <p:cNvSpPr txBox="1">
            <a:spLocks noChangeArrowheads="1"/>
          </p:cNvSpPr>
          <p:nvPr/>
        </p:nvSpPr>
        <p:spPr bwMode="auto">
          <a:xfrm rot="-810432">
            <a:off x="1856581" y="2408253"/>
            <a:ext cx="6192838" cy="3508375"/>
          </a:xfrm>
          <a:prstGeom prst="rect">
            <a:avLst/>
          </a:prstGeom>
          <a:solidFill>
            <a:srgbClr val="BA1236"/>
          </a:solidFill>
          <a:ln w="76200" cap="sq" cmpd="sng">
            <a:solidFill>
              <a:schemeClr val="bg2"/>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Galatians 4:4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NIV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But when the time had fully come, God sent his Son, born of a woman, born under law, to redeem those under law, that we might receive the full rights of sons.</a:t>
            </a: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1457" name="Rectangle 42"/>
          <p:cNvSpPr>
            <a:spLocks noGrp="1" noChangeArrowheads="1"/>
          </p:cNvSpPr>
          <p:nvPr>
            <p:ph type="title" idx="4294967295"/>
          </p:nvPr>
        </p:nvSpPr>
        <p:spPr>
          <a:xfrm>
            <a:off x="2438400" y="533400"/>
            <a:ext cx="5029200" cy="1200150"/>
          </a:xfrm>
          <a:solidFill>
            <a:schemeClr val="tx1"/>
          </a:solidFill>
          <a:ln w="76200">
            <a:solidFill>
              <a:srgbClr val="000000"/>
            </a:solidFill>
            <a:miter lim="800000"/>
            <a:headEnd/>
            <a:tailEnd/>
          </a:ln>
        </p:spPr>
        <p:txBody>
          <a:bodyPr lIns="91440" tIns="45720" rIns="91440" bIns="45720" anchor="t">
            <a:spAutoFit/>
          </a:bodyPr>
          <a:lstStyle/>
          <a:p>
            <a:pPr algn="ctr" eaLnBrk="1" hangingPunct="1"/>
            <a:r>
              <a:rPr lang="en-US" altLang="zh-CN" sz="3600" b="1" i="1" dirty="0">
                <a:solidFill>
                  <a:schemeClr val="bg1"/>
                </a:solidFill>
                <a:latin typeface="Arial" charset="0"/>
                <a:ea typeface="宋体" charset="0"/>
                <a:cs typeface="宋体" charset="0"/>
              </a:rPr>
              <a:t>The “Kingdom Stage” was Set! </a:t>
            </a:r>
            <a:endParaRPr lang="en-US" sz="3600" b="1" i="1" dirty="0">
              <a:solidFill>
                <a:schemeClr val="bg1"/>
              </a:solidFill>
              <a:latin typeface="Arial" charset="0"/>
              <a:ea typeface="宋体" charset="0"/>
              <a:cs typeface="宋体" charset="0"/>
            </a:endParaRPr>
          </a:p>
        </p:txBody>
      </p:sp>
    </p:spTree>
    <p:extLst>
      <p:ext uri="{BB962C8B-B14F-4D97-AF65-F5344CB8AC3E}">
        <p14:creationId xmlns:p14="http://schemas.microsoft.com/office/powerpoint/2010/main" val="3102975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Image result for time of jesus birth">
            <a:extLst>
              <a:ext uri="{FF2B5EF4-FFF2-40B4-BE49-F238E27FC236}">
                <a16:creationId xmlns:a16="http://schemas.microsoft.com/office/drawing/2014/main" id="{071F5997-7F91-9849-A8EF-96CFBE4D9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2" y="-75779"/>
            <a:ext cx="8977936" cy="6933779"/>
          </a:xfrm>
          <a:prstGeom prst="rect">
            <a:avLst/>
          </a:prstGeom>
          <a:noFill/>
          <a:extLst>
            <a:ext uri="{909E8E84-426E-40DD-AFC4-6F175D3DCCD1}">
              <a14:hiddenFill xmlns:a14="http://schemas.microsoft.com/office/drawing/2010/main">
                <a:solidFill>
                  <a:srgbClr val="FFFFFF"/>
                </a:solidFill>
              </a14:hiddenFill>
            </a:ext>
          </a:extLst>
        </p:spPr>
      </p:pic>
      <p:sp>
        <p:nvSpPr>
          <p:cNvPr id="16387" name="Title 1"/>
          <p:cNvSpPr>
            <a:spLocks noGrp="1"/>
          </p:cNvSpPr>
          <p:nvPr>
            <p:ph type="ctrTitle"/>
          </p:nvPr>
        </p:nvSpPr>
        <p:spPr>
          <a:xfrm>
            <a:off x="25481" y="0"/>
            <a:ext cx="9056526" cy="2650210"/>
          </a:xfrm>
          <a:effectLst>
            <a:outerShdw blurRad="63500" dist="35921" dir="2700000" algn="ctr" rotWithShape="0">
              <a:srgbClr val="000000">
                <a:alpha val="74998"/>
              </a:srgbClr>
            </a:outerShdw>
          </a:effectLst>
        </p:spPr>
        <p:txBody>
          <a:bodyPr anchor="t"/>
          <a:lstStyle/>
          <a:p>
            <a:pPr eaLnBrk="1" hangingPunct="1">
              <a:defRPr/>
            </a:pPr>
            <a:r>
              <a:rPr lang="en-US" b="1" dirty="0">
                <a:ea typeface="ＭＳ Ｐゴシック" charset="0"/>
              </a:rPr>
              <a:t>But how does God’s timing for Christ’s arrival relate to me? </a:t>
            </a:r>
            <a:endParaRPr lang="en-US" sz="28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645043152"/>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299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God’s timing is </a:t>
            </a:r>
            <a:r>
              <a:rPr lang="en-US" sz="4800" b="1" dirty="0">
                <a:solidFill>
                  <a:srgbClr val="FFFF00"/>
                </a:solidFill>
                <a:effectLst>
                  <a:glow rad="127000">
                    <a:schemeClr val="tx1"/>
                  </a:glow>
                </a:effectLst>
                <a:latin typeface="Arial" charset="0"/>
                <a:ea typeface="ＭＳ Ｐゴシック" charset="0"/>
                <a:cs typeface="ＭＳ Ｐゴシック" charset="0"/>
              </a:rPr>
              <a:t>perfect</a:t>
            </a:r>
            <a:r>
              <a:rPr lang="en-US" sz="4800" b="1" dirty="0">
                <a:effectLst>
                  <a:glow rad="127000">
                    <a:schemeClr val="tx1"/>
                  </a:glow>
                </a:effectLst>
                <a:latin typeface="Arial" charset="0"/>
                <a:ea typeface="ＭＳ Ｐゴシック" charset="0"/>
                <a:cs typeface="ＭＳ Ｐゴシック" charset="0"/>
              </a:rPr>
              <a:t> for you too.</a:t>
            </a:r>
          </a:p>
        </p:txBody>
      </p:sp>
      <p:pic>
        <p:nvPicPr>
          <p:cNvPr id="4" name="Picture 2" descr="Related image">
            <a:extLst>
              <a:ext uri="{FF2B5EF4-FFF2-40B4-BE49-F238E27FC236}">
                <a16:creationId xmlns:a16="http://schemas.microsoft.com/office/drawing/2014/main" id="{CA00A37E-0F9A-E541-A054-6903FF2D2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03"/>
          <a:stretch/>
        </p:blipFill>
        <p:spPr bwMode="auto">
          <a:xfrm>
            <a:off x="29259" y="1971293"/>
            <a:ext cx="9085482" cy="481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2968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ld-man-and-boy">
            <a:extLst>
              <a:ext uri="{FF2B5EF4-FFF2-40B4-BE49-F238E27FC236}">
                <a16:creationId xmlns:a16="http://schemas.microsoft.com/office/drawing/2014/main" id="{3D1622BA-6582-1F43-A706-466C8C1AF6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85386"/>
            <a:ext cx="9017000" cy="682090"/>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How have you seen God’s timing in your life?</a:t>
            </a:r>
          </a:p>
        </p:txBody>
      </p:sp>
    </p:spTree>
    <p:extLst>
      <p:ext uri="{BB962C8B-B14F-4D97-AF65-F5344CB8AC3E}">
        <p14:creationId xmlns:p14="http://schemas.microsoft.com/office/powerpoint/2010/main" val="3755458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God in time">
            <a:extLst>
              <a:ext uri="{FF2B5EF4-FFF2-40B4-BE49-F238E27FC236}">
                <a16:creationId xmlns:a16="http://schemas.microsoft.com/office/drawing/2014/main" id="{5CF05E07-F8D4-7B4F-BADF-55C10D925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time is it in your life right now?</a:t>
            </a: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Ceremonial vs. True Religion (Gal.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extLst/>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Infant</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Grown Son</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Under guardian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(Law)</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Enjoys son-with-father relationship (redeemed)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like a slave with rights of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Tahoma" charset="0"/>
                          <a:ea typeface="宋体" charset="0"/>
                          <a:cs typeface="宋体" charset="0"/>
                        </a:rPr>
                        <a:t>sonship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 not realized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son and heir with full rights given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Under bondage: external authority of the Law</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Free: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internal authority of the Spirit of God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Immature: in elementary school of the Law with external motivation</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Mature: in secondary school of the Spirit with internal motivation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2653984931"/>
      </p:ext>
    </p:extLst>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be careful how you live. Don’t live like fools, but like those who are wise.  </a:t>
            </a: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Make the most of every opportunity in these evil days.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Don’t act thoughtlessly, but understand what the Lord wants you to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 5:15-17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796852" y="368300"/>
            <a:ext cx="4287187"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3200" b="1" kern="0" dirty="0">
                <a:effectLst>
                  <a:glow rad="127000">
                    <a:schemeClr val="tx1"/>
                  </a:glow>
                </a:effectLst>
                <a:latin typeface="Arial" charset="0"/>
                <a:ea typeface="ＭＳ Ｐゴシック" charset="0"/>
              </a:rPr>
              <a:t>"</a:t>
            </a:r>
            <a:r>
              <a:rPr lang="en-SG" sz="3200" b="1" kern="0" dirty="0">
                <a:effectLst>
                  <a:glow rad="127000">
                    <a:schemeClr val="tx1"/>
                  </a:glow>
                </a:effectLst>
                <a:latin typeface="Arial" charset="0"/>
                <a:ea typeface="ＭＳ Ｐゴシック" charset="0"/>
              </a:rPr>
              <a:t>Therefore </a:t>
            </a:r>
            <a:r>
              <a:rPr lang="en-SG" sz="3200" b="1" kern="0" dirty="0">
                <a:solidFill>
                  <a:srgbClr val="FFFF00"/>
                </a:solidFill>
                <a:effectLst>
                  <a:glow rad="127000">
                    <a:schemeClr val="tx1"/>
                  </a:glow>
                </a:effectLst>
                <a:latin typeface="Arial" charset="0"/>
                <a:ea typeface="ＭＳ Ｐゴシック" charset="0"/>
              </a:rPr>
              <a:t>be careful </a:t>
            </a:r>
            <a:r>
              <a:rPr lang="en-SG" sz="3200" b="1" kern="0" dirty="0">
                <a:effectLst>
                  <a:glow rad="127000">
                    <a:schemeClr val="tx1"/>
                  </a:glow>
                </a:effectLst>
                <a:latin typeface="Arial" charset="0"/>
                <a:ea typeface="ＭＳ Ｐゴシック" charset="0"/>
              </a:rPr>
              <a:t>how you walk, not as unwise men but as wise,  </a:t>
            </a:r>
            <a:r>
              <a:rPr lang="en-SG" sz="3200" b="1" kern="0" baseline="30000" dirty="0">
                <a:effectLst>
                  <a:glow rad="127000">
                    <a:schemeClr val="tx1"/>
                  </a:glow>
                </a:effectLst>
                <a:latin typeface="Arial" charset="0"/>
                <a:ea typeface="ＭＳ Ｐゴシック" charset="0"/>
              </a:rPr>
              <a:t>16</a:t>
            </a:r>
            <a:r>
              <a:rPr lang="en-SG" sz="3200" b="1" kern="0" dirty="0">
                <a:effectLst>
                  <a:glow rad="127000">
                    <a:schemeClr val="tx1"/>
                  </a:glow>
                </a:effectLst>
                <a:latin typeface="Arial" charset="0"/>
                <a:ea typeface="ＭＳ Ｐゴシック" charset="0"/>
              </a:rPr>
              <a:t>making the most of your time, because the days are evil.  </a:t>
            </a:r>
            <a:r>
              <a:rPr lang="en-SG" sz="3200" b="1" kern="0" baseline="30000" dirty="0">
                <a:effectLst>
                  <a:glow rad="127000">
                    <a:schemeClr val="tx1"/>
                  </a:glow>
                </a:effectLst>
                <a:latin typeface="Arial" charset="0"/>
                <a:ea typeface="ＭＳ Ｐゴシック" charset="0"/>
              </a:rPr>
              <a:t>17</a:t>
            </a:r>
            <a:r>
              <a:rPr lang="en-SG" sz="3200" b="1" kern="0" dirty="0">
                <a:effectLst>
                  <a:glow rad="127000">
                    <a:schemeClr val="tx1"/>
                  </a:glow>
                </a:effectLst>
                <a:latin typeface="Arial" charset="0"/>
                <a:ea typeface="ＭＳ Ｐゴシック" charset="0"/>
              </a:rPr>
              <a:t>So then </a:t>
            </a:r>
            <a:r>
              <a:rPr lang="en-SG" sz="3200" b="1" kern="0" dirty="0">
                <a:solidFill>
                  <a:srgbClr val="FFFF00"/>
                </a:solidFill>
                <a:effectLst>
                  <a:glow rad="127000">
                    <a:schemeClr val="tx1"/>
                  </a:glow>
                </a:effectLst>
                <a:latin typeface="Arial" charset="0"/>
                <a:ea typeface="ＭＳ Ｐゴシック" charset="0"/>
              </a:rPr>
              <a:t>do not be foolish</a:t>
            </a:r>
            <a:r>
              <a:rPr lang="en-SG" sz="3200" b="1" kern="0" dirty="0">
                <a:effectLst>
                  <a:glow rad="127000">
                    <a:schemeClr val="tx1"/>
                  </a:glow>
                </a:effectLst>
                <a:latin typeface="Arial" charset="0"/>
                <a:ea typeface="ＭＳ Ｐゴシック" charset="0"/>
              </a:rPr>
              <a:t>, but understand what the will of the Lord is</a:t>
            </a:r>
            <a:r>
              <a:rPr lang="ru-RU" sz="3200" b="1" kern="0" dirty="0">
                <a:effectLst>
                  <a:glow rad="127000">
                    <a:schemeClr val="tx1"/>
                  </a:glow>
                </a:effectLst>
                <a:latin typeface="Arial" charset="0"/>
                <a:ea typeface="ＭＳ Ｐゴシック" charset="0"/>
              </a:rPr>
              <a:t>"</a:t>
            </a:r>
            <a:r>
              <a:rPr lang="en-US" sz="3200" b="1" kern="0" dirty="0">
                <a:effectLst>
                  <a:glow rad="127000">
                    <a:schemeClr val="tx1"/>
                  </a:glow>
                </a:effectLst>
                <a:latin typeface="Arial" charset="0"/>
                <a:ea typeface="ＭＳ Ｐゴシック" charset="0"/>
              </a:rPr>
              <a:t>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(Eph 5:15-17 </a:t>
            </a:r>
            <a:r>
              <a:rPr lang="en-US" sz="2800" b="1" kern="0" dirty="0">
                <a:effectLst>
                  <a:glow rad="127000">
                    <a:schemeClr val="tx1"/>
                  </a:glow>
                </a:effectLst>
                <a:latin typeface="Arial" charset="0"/>
                <a:ea typeface="ＭＳ Ｐゴシック" charset="0"/>
                <a:cs typeface="ＭＳ Ｐゴシック" charset="0"/>
              </a:rPr>
              <a:t>NAU</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“redeem the time”?</a:t>
            </a: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9642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hlehem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27384"/>
            <a:ext cx="9272407" cy="6957392"/>
          </a:xfrm>
          <a:prstGeom prst="rect">
            <a:avLst/>
          </a:prstGeom>
        </p:spPr>
      </p:pic>
      <p:sp>
        <p:nvSpPr>
          <p:cNvPr id="16387" name="Title 1"/>
          <p:cNvSpPr>
            <a:spLocks noGrp="1"/>
          </p:cNvSpPr>
          <p:nvPr>
            <p:ph type="ctrTitle"/>
          </p:nvPr>
        </p:nvSpPr>
        <p:spPr>
          <a:xfrm>
            <a:off x="-36512" y="0"/>
            <a:ext cx="9235895" cy="1627322"/>
          </a:xfrm>
          <a:effectLst>
            <a:outerShdw blurRad="63500" dist="35921" dir="2700000" algn="ctr" rotWithShape="0">
              <a:srgbClr val="000000">
                <a:alpha val="74998"/>
              </a:srgbClr>
            </a:outerShdw>
          </a:effectLst>
        </p:spPr>
        <p:txBody>
          <a:bodyPr anchor="t"/>
          <a:lstStyle/>
          <a:p>
            <a:pPr eaLnBrk="1" hangingPunct="1">
              <a:defRPr/>
            </a:pPr>
            <a:r>
              <a:rPr lang="en-US" sz="5400" b="1" dirty="0">
                <a:solidFill>
                  <a:schemeClr val="bg1"/>
                </a:solidFill>
                <a:ea typeface="ＭＳ Ｐゴシック" charset="0"/>
                <a:cs typeface="Arial"/>
              </a:rPr>
              <a:t>Why did God send Jesus </a:t>
            </a:r>
            <a:r>
              <a:rPr lang="en-US" sz="5400" b="1" dirty="0">
                <a:solidFill>
                  <a:srgbClr val="FFFF00"/>
                </a:solidFill>
                <a:ea typeface="ＭＳ Ｐゴシック" charset="0"/>
                <a:cs typeface="Arial"/>
              </a:rPr>
              <a:t>when</a:t>
            </a:r>
            <a:r>
              <a:rPr lang="en-US" sz="5400" b="1" dirty="0">
                <a:solidFill>
                  <a:schemeClr val="bg1"/>
                </a:solidFill>
                <a:ea typeface="ＭＳ Ｐゴシック" charset="0"/>
                <a:cs typeface="Arial"/>
              </a:rPr>
              <a:t> he did?</a:t>
            </a:r>
            <a:endParaRPr lang="en-US" sz="3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82425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498" y="0"/>
            <a:ext cx="9072436" cy="1001356"/>
          </a:xfrm>
          <a:gradFill>
            <a:gsLst>
              <a:gs pos="0">
                <a:schemeClr val="tx1"/>
              </a:gs>
              <a:gs pos="66000">
                <a:schemeClr val="accent2">
                  <a:lumMod val="50000"/>
                </a:schemeClr>
              </a:gs>
            </a:gsLst>
            <a:lin ang="5400000" scaled="1"/>
          </a:gradFill>
          <a:ln>
            <a:solidFill>
              <a:schemeClr val="bg1"/>
            </a:solidFill>
          </a:ln>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229099"/>
            <a:ext cx="9144000" cy="1859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God’s timing is always </a:t>
            </a:r>
            <a:r>
              <a:rPr lang="en-US" sz="5400" b="1" i="1" dirty="0">
                <a:solidFill>
                  <a:srgbClr val="FFFF00"/>
                </a:solidFill>
                <a:effectLst>
                  <a:glow rad="127000">
                    <a:schemeClr val="tx1"/>
                  </a:glow>
                </a:effectLst>
                <a:latin typeface="Arial" charset="0"/>
                <a:ea typeface="ＭＳ Ｐゴシック" charset="0"/>
                <a:cs typeface="ＭＳ Ｐゴシック" charset="0"/>
              </a:rPr>
              <a:t>perfect</a:t>
            </a:r>
            <a:r>
              <a:rPr lang="en-US" sz="5400" b="1" i="1" dirty="0">
                <a:effectLst>
                  <a:glow rad="127000">
                    <a:schemeClr val="tx1"/>
                  </a:glow>
                </a:effectLst>
                <a:latin typeface="Arial" charset="0"/>
                <a:ea typeface="ＭＳ Ｐゴシック" charset="0"/>
                <a:cs typeface="ＭＳ Ｐゴシック" charset="0"/>
              </a:rPr>
              <a:t>.</a:t>
            </a:r>
          </a:p>
        </p:txBody>
      </p:sp>
      <p:pic>
        <p:nvPicPr>
          <p:cNvPr id="4" name="Picture 2" descr="Image result for God in time">
            <a:extLst>
              <a:ext uri="{FF2B5EF4-FFF2-40B4-BE49-F238E27FC236}">
                <a16:creationId xmlns:a16="http://schemas.microsoft.com/office/drawing/2014/main" id="{B51141DD-7CFF-E74A-A876-CDA5A76F1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 y="3316637"/>
            <a:ext cx="9065891" cy="354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552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3252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rules</a:t>
            </a:r>
            <a:r>
              <a:rPr lang="en-US" sz="4800" b="1" dirty="0">
                <a:effectLst>
                  <a:glow rad="127000">
                    <a:schemeClr val="tx1"/>
                  </a:glow>
                </a:effectLst>
                <a:latin typeface="Arial" charset="0"/>
                <a:ea typeface="ＭＳ Ｐゴシック" charset="0"/>
                <a:cs typeface="ＭＳ Ｐゴシック" charset="0"/>
              </a:rPr>
              <a:t> over time between the two eternities. </a:t>
            </a:r>
          </a:p>
        </p:txBody>
      </p:sp>
      <p:pic>
        <p:nvPicPr>
          <p:cNvPr id="12290" name="Picture 2" descr="Related image">
            <a:extLst>
              <a:ext uri="{FF2B5EF4-FFF2-40B4-BE49-F238E27FC236}">
                <a16:creationId xmlns:a16="http://schemas.microsoft.com/office/drawing/2014/main" id="{66658A89-F5EA-EB4A-B17C-B2B9FCE6B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2390"/>
            <a:ext cx="74676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9964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A6362-7F75-ED4D-A6B2-977AECA899D6}"/>
              </a:ext>
            </a:extLst>
          </p:cNvPr>
          <p:cNvPicPr>
            <a:picLocks noChangeAspect="1"/>
          </p:cNvPicPr>
          <p:nvPr/>
        </p:nvPicPr>
        <p:blipFill>
          <a:blip r:embed="rId3"/>
          <a:stretch>
            <a:fillRect/>
          </a:stretch>
        </p:blipFill>
        <p:spPr>
          <a:xfrm>
            <a:off x="0" y="1310640"/>
            <a:ext cx="9144000" cy="5547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299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sent Jesus at just the </a:t>
            </a:r>
            <a:r>
              <a:rPr lang="en-US" sz="4800" b="1" dirty="0">
                <a:solidFill>
                  <a:srgbClr val="FFFF00"/>
                </a:solidFill>
                <a:effectLst>
                  <a:glow rad="127000">
                    <a:schemeClr val="tx1"/>
                  </a:glow>
                </a:effectLst>
                <a:latin typeface="Arial" charset="0"/>
                <a:ea typeface="ＭＳ Ｐゴシック" charset="0"/>
                <a:cs typeface="ＭＳ Ｐゴシック" charset="0"/>
              </a:rPr>
              <a:t>right</a:t>
            </a:r>
            <a:r>
              <a:rPr lang="en-US" sz="4800" b="1" dirty="0">
                <a:effectLst>
                  <a:glow rad="127000">
                    <a:schemeClr val="tx1"/>
                  </a:glow>
                </a:effectLst>
                <a:latin typeface="Arial" charset="0"/>
                <a:ea typeface="ＭＳ Ｐゴシック" charset="0"/>
                <a:cs typeface="ＭＳ Ｐゴシック" charset="0"/>
              </a:rPr>
              <a:t> time (Gal 4:4-5). </a:t>
            </a:r>
          </a:p>
        </p:txBody>
      </p:sp>
    </p:spTree>
    <p:extLst>
      <p:ext uri="{BB962C8B-B14F-4D97-AF65-F5344CB8AC3E}">
        <p14:creationId xmlns:p14="http://schemas.microsoft.com/office/powerpoint/2010/main" val="416330025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299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God’s timing is </a:t>
            </a:r>
            <a:r>
              <a:rPr lang="en-US" sz="4800" b="1" dirty="0">
                <a:solidFill>
                  <a:srgbClr val="FFFF00"/>
                </a:solidFill>
                <a:effectLst>
                  <a:glow rad="127000">
                    <a:schemeClr val="tx1"/>
                  </a:glow>
                </a:effectLst>
                <a:latin typeface="Arial" charset="0"/>
                <a:ea typeface="ＭＳ Ｐゴシック" charset="0"/>
                <a:cs typeface="ＭＳ Ｐゴシック" charset="0"/>
              </a:rPr>
              <a:t>perfect</a:t>
            </a:r>
            <a:r>
              <a:rPr lang="en-US" sz="4800" b="1" dirty="0">
                <a:effectLst>
                  <a:glow rad="127000">
                    <a:schemeClr val="tx1"/>
                  </a:glow>
                </a:effectLst>
                <a:latin typeface="Arial" charset="0"/>
                <a:ea typeface="ＭＳ Ｐゴシック" charset="0"/>
                <a:cs typeface="ＭＳ Ｐゴシック" charset="0"/>
              </a:rPr>
              <a:t> for you too.</a:t>
            </a:r>
          </a:p>
        </p:txBody>
      </p:sp>
      <p:pic>
        <p:nvPicPr>
          <p:cNvPr id="4" name="Picture 2" descr="Related image">
            <a:extLst>
              <a:ext uri="{FF2B5EF4-FFF2-40B4-BE49-F238E27FC236}">
                <a16:creationId xmlns:a16="http://schemas.microsoft.com/office/drawing/2014/main" id="{CA00A37E-0F9A-E541-A054-6903FF2D2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03"/>
          <a:stretch/>
        </p:blipFill>
        <p:spPr bwMode="auto">
          <a:xfrm>
            <a:off x="29259" y="1971293"/>
            <a:ext cx="9085482" cy="481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6228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721840"/>
          </a:xfrm>
          <a:effectLst>
            <a:outerShdw blurRad="63500" dist="35921" dir="2700000" algn="ctr" rotWithShape="0">
              <a:schemeClr val="tx2">
                <a:alpha val="74998"/>
              </a:schemeClr>
            </a:outerShdw>
          </a:effectLst>
          <a:ex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How can you better submit to God’s timing?</a:t>
            </a:r>
            <a:endParaRPr lang="en-US" sz="4800" b="1" dirty="0">
              <a:effectLst>
                <a:glow rad="127000">
                  <a:schemeClr val="tx1"/>
                </a:glow>
              </a:effectLst>
              <a:latin typeface="Arial" charset="0"/>
              <a:ea typeface="ＭＳ Ｐゴシック" charset="0"/>
              <a:cs typeface="ＭＳ Ｐゴシック" charset="0"/>
            </a:endParaRPr>
          </a:p>
        </p:txBody>
      </p:sp>
      <p:pic>
        <p:nvPicPr>
          <p:cNvPr id="16386" name="Picture 2" descr="Image result for God in time">
            <a:extLst>
              <a:ext uri="{FF2B5EF4-FFF2-40B4-BE49-F238E27FC236}">
                <a16:creationId xmlns:a16="http://schemas.microsoft.com/office/drawing/2014/main" id="{247DC15B-F3A3-1A45-B22E-A1098BCC7B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17" t="37343" r="7039"/>
          <a:stretch/>
        </p:blipFill>
        <p:spPr bwMode="auto">
          <a:xfrm>
            <a:off x="-1" y="1751309"/>
            <a:ext cx="9144001" cy="507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96420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721840"/>
          </a:xfrm>
          <a:effectLst>
            <a:outerShdw blurRad="63500" dist="35921" dir="2700000" algn="ctr" rotWithShape="0">
              <a:schemeClr val="tx2">
                <a:alpha val="74998"/>
              </a:schemeClr>
            </a:outerShdw>
          </a:effectLst>
          <a:ex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Is it time for you to receive Jesus?</a:t>
            </a:r>
          </a:p>
        </p:txBody>
      </p:sp>
      <p:pic>
        <p:nvPicPr>
          <p:cNvPr id="3" name="Picture 2">
            <a:extLst>
              <a:ext uri="{FF2B5EF4-FFF2-40B4-BE49-F238E27FC236}">
                <a16:creationId xmlns:a16="http://schemas.microsoft.com/office/drawing/2014/main" id="{C53CEC71-77E5-E844-91DF-3D59C6F1E20D}"/>
              </a:ext>
            </a:extLst>
          </p:cNvPr>
          <p:cNvPicPr>
            <a:picLocks noChangeAspect="1"/>
          </p:cNvPicPr>
          <p:nvPr/>
        </p:nvPicPr>
        <p:blipFill rotWithShape="1">
          <a:blip r:embed="rId3"/>
          <a:srcRect b="5602"/>
          <a:stretch/>
        </p:blipFill>
        <p:spPr>
          <a:xfrm>
            <a:off x="0" y="1585218"/>
            <a:ext cx="9144000" cy="5236585"/>
          </a:xfrm>
          <a:prstGeom prst="rect">
            <a:avLst/>
          </a:prstGeom>
        </p:spPr>
      </p:pic>
    </p:spTree>
    <p:extLst>
      <p:ext uri="{BB962C8B-B14F-4D97-AF65-F5344CB8AC3E}">
        <p14:creationId xmlns:p14="http://schemas.microsoft.com/office/powerpoint/2010/main" val="35165555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hlehem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27384"/>
            <a:ext cx="9272407" cy="6957392"/>
          </a:xfrm>
          <a:prstGeom prst="rect">
            <a:avLst/>
          </a:prstGeom>
        </p:spPr>
      </p:pic>
      <p:sp>
        <p:nvSpPr>
          <p:cNvPr id="16387" name="Title 1"/>
          <p:cNvSpPr>
            <a:spLocks noGrp="1"/>
          </p:cNvSpPr>
          <p:nvPr>
            <p:ph type="ctrTitle"/>
          </p:nvPr>
        </p:nvSpPr>
        <p:spPr>
          <a:xfrm>
            <a:off x="-36512" y="0"/>
            <a:ext cx="9235895" cy="1627322"/>
          </a:xfrm>
          <a:effectLst>
            <a:outerShdw blurRad="63500" dist="35921" dir="2700000" algn="ctr" rotWithShape="0">
              <a:srgbClr val="000000">
                <a:alpha val="74998"/>
              </a:srgbClr>
            </a:outerShdw>
          </a:effectLst>
        </p:spPr>
        <p:txBody>
          <a:bodyPr anchor="t"/>
          <a:lstStyle/>
          <a:p>
            <a:pPr eaLnBrk="1" hangingPunct="1">
              <a:defRPr/>
            </a:pPr>
            <a:r>
              <a:rPr lang="en-US" sz="5400" b="1" dirty="0">
                <a:solidFill>
                  <a:schemeClr val="bg1"/>
                </a:solidFill>
                <a:ea typeface="ＭＳ Ｐゴシック" charset="0"/>
                <a:cs typeface="Arial"/>
              </a:rPr>
              <a:t>Why did God send Jesus </a:t>
            </a:r>
            <a:r>
              <a:rPr lang="en-US" sz="5400" b="1" dirty="0">
                <a:solidFill>
                  <a:srgbClr val="FFFF00"/>
                </a:solidFill>
                <a:ea typeface="ＭＳ Ｐゴシック" charset="0"/>
                <a:cs typeface="Arial"/>
              </a:rPr>
              <a:t>when</a:t>
            </a:r>
            <a:r>
              <a:rPr lang="en-US" sz="5400" b="1" dirty="0">
                <a:solidFill>
                  <a:schemeClr val="bg1"/>
                </a:solidFill>
                <a:ea typeface="ＭＳ Ｐゴシック" charset="0"/>
                <a:cs typeface="Arial"/>
              </a:rPr>
              <a:t> he did?</a:t>
            </a:r>
            <a:endParaRPr lang="en-US" sz="3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2846160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631940"/>
          </a:xfrm>
          <a:effectLst>
            <a:outerShdw blurRad="63500" dist="35921" dir="2700000" algn="ctr" rotWithShape="0">
              <a:schemeClr val="tx2">
                <a:alpha val="74998"/>
              </a:schemeClr>
            </a:outerShdw>
          </a:effectLst>
          <a:ex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Is it time for you to stop wasting time?</a:t>
            </a:r>
          </a:p>
        </p:txBody>
      </p:sp>
      <p:pic>
        <p:nvPicPr>
          <p:cNvPr id="26626" name="Picture 2" descr="Image result for movies waste of time">
            <a:extLst>
              <a:ext uri="{FF2B5EF4-FFF2-40B4-BE49-F238E27FC236}">
                <a16:creationId xmlns:a16="http://schemas.microsoft.com/office/drawing/2014/main" id="{2AC99BFE-59EA-244B-9E2B-F815F0711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1410"/>
            <a:ext cx="9144000" cy="519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970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God in time">
            <a:extLst>
              <a:ext uri="{FF2B5EF4-FFF2-40B4-BE49-F238E27FC236}">
                <a16:creationId xmlns:a16="http://schemas.microsoft.com/office/drawing/2014/main" id="{1F22B551-DF22-AD4B-AC91-A95E1D4F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70"/>
            <a:ext cx="9144000" cy="6081713"/>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721840"/>
          </a:xfrm>
          <a:effectLst>
            <a:outerShdw blurRad="63500" dist="35921" dir="2700000" algn="ctr" rotWithShape="0">
              <a:schemeClr val="tx2">
                <a:alpha val="74998"/>
              </a:schemeClr>
            </a:outerShdw>
          </a:effectLst>
          <a:ex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How can you better use your time in the coming year?</a:t>
            </a:r>
          </a:p>
        </p:txBody>
      </p:sp>
    </p:spTree>
    <p:extLst>
      <p:ext uri="{BB962C8B-B14F-4D97-AF65-F5344CB8AC3E}">
        <p14:creationId xmlns:p14="http://schemas.microsoft.com/office/powerpoint/2010/main" val="8815761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7926790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Topical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25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a:extLst>
              <a:ext uri="{FF2B5EF4-FFF2-40B4-BE49-F238E27FC236}">
                <a16:creationId xmlns:a16="http://schemas.microsoft.com/office/drawing/2014/main" id="{1AFB10F1-02F2-1B48-B327-C03F474A8D8F}"/>
              </a:ext>
            </a:extLst>
          </p:cNvPr>
          <p:cNvSpPr>
            <a:spLocks noGrp="1" noChangeArrowheads="1"/>
          </p:cNvSpPr>
          <p:nvPr>
            <p:ph type="ctrTitle"/>
          </p:nvPr>
        </p:nvSpPr>
        <p:spPr>
          <a:xfrm>
            <a:off x="0" y="40804"/>
            <a:ext cx="9144000" cy="7239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Immanuel: God With Us!</a:t>
            </a:r>
          </a:p>
        </p:txBody>
      </p:sp>
      <p:pic>
        <p:nvPicPr>
          <p:cNvPr id="1137666" name="Picture 2" descr="Image result for immanuel">
            <a:hlinkClick r:id="rId3"/>
            <a:extLst>
              <a:ext uri="{FF2B5EF4-FFF2-40B4-BE49-F238E27FC236}">
                <a16:creationId xmlns:a16="http://schemas.microsoft.com/office/drawing/2014/main" id="{4491CC8D-602C-8F49-A5A7-D36600073A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48" y="-27384"/>
            <a:ext cx="9110477" cy="581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46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721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5479"/>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in…</a:t>
            </a:r>
          </a:p>
        </p:txBody>
      </p:sp>
      <p:pic>
        <p:nvPicPr>
          <p:cNvPr id="3" name="Picture 2" descr="Image result for immanuel">
            <a:extLst>
              <a:ext uri="{FF2B5EF4-FFF2-40B4-BE49-F238E27FC236}">
                <a16:creationId xmlns:a16="http://schemas.microsoft.com/office/drawing/2014/main" id="{9E827BFD-2FC2-F049-8CC4-09149385E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4811"/>
            <a:ext cx="9144000" cy="54902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5A0C36F-B715-1445-A4C8-6AD29B66E20D}"/>
              </a:ext>
            </a:extLst>
          </p:cNvPr>
          <p:cNvSpPr txBox="1">
            <a:spLocks noChangeArrowheads="1"/>
          </p:cNvSpPr>
          <p:nvPr/>
        </p:nvSpPr>
        <p:spPr bwMode="auto">
          <a:xfrm>
            <a:off x="660588" y="673052"/>
            <a:ext cx="2101295" cy="1354877"/>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a:t>
            </a:r>
          </a:p>
        </p:txBody>
      </p:sp>
    </p:spTree>
    <p:extLst>
      <p:ext uri="{BB962C8B-B14F-4D97-AF65-F5344CB8AC3E}">
        <p14:creationId xmlns:p14="http://schemas.microsoft.com/office/powerpoint/2010/main" val="267100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Journey to Bethlehem Worship Slide.jpg">
            <a:extLst>
              <a:ext uri="{FF2B5EF4-FFF2-40B4-BE49-F238E27FC236}">
                <a16:creationId xmlns:a16="http://schemas.microsoft.com/office/drawing/2014/main" id="{8DE3ABA1-1A82-814B-B626-DD2D7249CD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080904"/>
            <a:ext cx="9144000" cy="3516028"/>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Bethlehem?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Why did God choose this place for Jesus to arrive?</a:t>
            </a:r>
          </a:p>
        </p:txBody>
      </p:sp>
    </p:spTree>
    <p:extLst>
      <p:ext uri="{BB962C8B-B14F-4D97-AF65-F5344CB8AC3E}">
        <p14:creationId xmlns:p14="http://schemas.microsoft.com/office/powerpoint/2010/main" val="1420518781"/>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otalTime>5879</TotalTime>
  <Words>3473</Words>
  <Application>Microsoft Macintosh PowerPoint</Application>
  <PresentationFormat>On-screen Show (4:3)</PresentationFormat>
  <Paragraphs>460</Paragraphs>
  <Slides>53</Slides>
  <Notes>52</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53</vt:i4>
      </vt:variant>
    </vt:vector>
  </HeadingPairs>
  <TitlesOfParts>
    <vt:vector size="85" baseType="lpstr">
      <vt:lpstr>MS Gothic</vt:lpstr>
      <vt:lpstr>ＭＳ Ｐゴシック</vt:lpstr>
      <vt:lpstr>Osaka</vt:lpstr>
      <vt:lpstr>新細明體</vt:lpstr>
      <vt:lpstr>宋体</vt:lpstr>
      <vt:lpstr>宋体</vt:lpstr>
      <vt:lpstr>ヒラギノ角ゴ Pro W3</vt:lpstr>
      <vt:lpstr>Arial</vt:lpstr>
      <vt:lpstr>Calibri</vt:lpstr>
      <vt:lpstr>Comic Sans MS</vt:lpstr>
      <vt:lpstr>Geneva</vt:lpstr>
      <vt:lpstr>Helvetica</vt:lpstr>
      <vt:lpstr>Monotype Corsiva</vt:lpstr>
      <vt:lpstr>Tahoma</vt:lpstr>
      <vt:lpstr>Times</vt:lpstr>
      <vt:lpstr>Times New Roman</vt:lpstr>
      <vt:lpstr>Wingdings</vt:lpstr>
      <vt:lpstr>49_Blank Presentation</vt:lpstr>
      <vt:lpstr>14_Default Design</vt:lpstr>
      <vt:lpstr>Blank Presentation</vt:lpstr>
      <vt:lpstr>15_Default Design</vt:lpstr>
      <vt:lpstr>2_Office Theme</vt:lpstr>
      <vt:lpstr>6_Blank Presentation</vt:lpstr>
      <vt:lpstr>Whirlpool</vt:lpstr>
      <vt:lpstr>1_Azure</vt:lpstr>
      <vt:lpstr>2_Azure</vt:lpstr>
      <vt:lpstr>46_Blank Presentation</vt:lpstr>
      <vt:lpstr>14_Blank Presentation</vt:lpstr>
      <vt:lpstr>預設簡報設計</vt:lpstr>
      <vt:lpstr>4_Blank Presentation</vt:lpstr>
      <vt:lpstr>3_Default Design</vt:lpstr>
      <vt:lpstr>11_Default Design</vt:lpstr>
      <vt:lpstr>Immanuel:  God With Us </vt:lpstr>
      <vt:lpstr>“It was the best of times,  it was the worst of times…”</vt:lpstr>
      <vt:lpstr>It was the best of times,  it was the worst of times,  it was the age of wisdom,  it was the age of foolishness,  it was the epoch of belief,  it was the epoch of incredulity,  it was the season of light,  it was the season of darkness,  it was the spring of hope,  it was the winter of despair….</vt:lpstr>
      <vt:lpstr>What time is it in your life right now?</vt:lpstr>
      <vt:lpstr>Why did God send Jesus when he did?</vt:lpstr>
      <vt:lpstr>Immanuel: God With Us!</vt:lpstr>
      <vt:lpstr>PowerPoint Presentation</vt:lpstr>
      <vt:lpstr>God in…</vt:lpstr>
      <vt:lpstr>Why Bethlehem?  Why did God choose this place for Jesus to arrive?</vt:lpstr>
      <vt:lpstr>Bethlehem = "House of Bread"</vt:lpstr>
      <vt:lpstr>Main Idea Last Week:</vt:lpstr>
      <vt:lpstr>God in…</vt:lpstr>
      <vt:lpstr>Why did God send Jesus when he did?</vt:lpstr>
      <vt:lpstr>Today’s Preview:</vt:lpstr>
      <vt:lpstr>I. God rules over time between the two eternities. </vt:lpstr>
      <vt:lpstr>Blasphemy  Today</vt:lpstr>
      <vt:lpstr>The Consummation of All Things</vt:lpstr>
      <vt:lpstr>The Bible's Chiasm</vt:lpstr>
      <vt:lpstr>Jesus is Creator!</vt:lpstr>
      <vt:lpstr>John 1:3</vt:lpstr>
      <vt:lpstr>Colossians 1:15</vt:lpstr>
      <vt:lpstr>Colossians 1:16-18</vt:lpstr>
      <vt:lpstr>Hebrews 1:1-2 NLT</vt:lpstr>
      <vt:lpstr>Why did God send Jesus when he did?</vt:lpstr>
      <vt:lpstr>II. God sent Jesus at just the right time (Gal 4:4-5). </vt:lpstr>
      <vt:lpstr>Slides on  Galatians 4</vt:lpstr>
      <vt:lpstr>"Think of it this way. If a father dies and leaves an inheritance for his young children, those children are not much better off than slaves until they grow up, even though they actually own everything their father had"  (Gal 4:1 NLT).</vt:lpstr>
      <vt:lpstr>"They have to obey their guardians until they reach whatever age their father set.  3And that’s the way it was with us before Christ came. We were like children; we were slaves to the basic spiritual principles of this world"  (Gal 4:2-3 NLT).</vt:lpstr>
      <vt:lpstr>"We were slaves to the basic spiritual principles of this world"  (Gal 4:3b NLT).</vt:lpstr>
      <vt:lpstr>"But when the right time came, God sent his Son, born of a woman, subject to the law"  (Gal 4:4 NLT).</vt:lpstr>
      <vt:lpstr>"God sent him to buy freedom for us who were slaves to the law, so that he could adopt us as his very own children" (Gal 4:5 NLT).</vt:lpstr>
      <vt:lpstr>"But when the right time came, God sent his Son, born of a woman, subject to the law"  (Gal 4:4 NLT).</vt:lpstr>
      <vt:lpstr>The Intertestamental Era (425 BC—5 BC)</vt:lpstr>
      <vt:lpstr>The Intertestamental Era (3 slides)</vt:lpstr>
      <vt:lpstr>The Intertestamental Era</vt:lpstr>
      <vt:lpstr>The “Kingdom Stage” was Set! </vt:lpstr>
      <vt:lpstr>But how does God’s timing for Christ’s arrival relate to me? </vt:lpstr>
      <vt:lpstr>III. God’s timing is perfect for you too.</vt:lpstr>
      <vt:lpstr>How have you seen God’s timing in your life?</vt:lpstr>
      <vt:lpstr>PowerPoint Presentation</vt:lpstr>
      <vt:lpstr>"So be careful how you live. Don’t live like fools, but like those who are wise.  16Make the most of every opportunity in these evil days.  17Don’t act thoughtlessly, but understand what the Lord wants you to do"  (Eph 5:15-17 NLT).</vt:lpstr>
      <vt:lpstr>How can you “redeem the time”?</vt:lpstr>
      <vt:lpstr>Why did God send Jesus when he did?</vt:lpstr>
      <vt:lpstr>Main Idea</vt:lpstr>
      <vt:lpstr>I. God rules over time between the two eternities. </vt:lpstr>
      <vt:lpstr>II. God sent Jesus at just the right time (Gal 4:4-5). </vt:lpstr>
      <vt:lpstr>III. God’s timing is perfect for you too.</vt:lpstr>
      <vt:lpstr>How can you better submit to God’s timing?</vt:lpstr>
      <vt:lpstr>Is it time for you to receive Jesus?</vt:lpstr>
      <vt:lpstr>Is it time for you to stop wasting time?</vt:lpstr>
      <vt:lpstr>How can you better use your time in the coming year?</vt:lpstr>
      <vt:lpstr>Black</vt:lpstr>
      <vt:lpstr>Topical Preaching  •  BibleStudyDownloads.org</vt:lpstr>
    </vt:vector>
  </TitlesOfParts>
  <Company>Singapore Bible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215</cp:revision>
  <dcterms:created xsi:type="dcterms:W3CDTF">2014-08-02T06:39:19Z</dcterms:created>
  <dcterms:modified xsi:type="dcterms:W3CDTF">2018-12-22T10:20:39Z</dcterms:modified>
</cp:coreProperties>
</file>