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703" r:id="rId2"/>
    <p:sldMasterId id="2147483715" r:id="rId3"/>
    <p:sldMasterId id="2147483727" r:id="rId4"/>
  </p:sldMasterIdLst>
  <p:notesMasterIdLst>
    <p:notesMasterId r:id="rId44"/>
  </p:notesMasterIdLst>
  <p:sldIdLst>
    <p:sldId id="288"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584" y="-104"/>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758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0749802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SG"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9A2F5B-C306-477C-911F-75C933A94721}" type="slidenum">
              <a:rPr lang="en-SG" smtClean="0">
                <a:solidFill>
                  <a:prstClr val="black"/>
                </a:solidFill>
              </a:rPr>
              <a:pPr/>
              <a:t>3</a:t>
            </a:fld>
            <a:endParaRPr lang="en-SG"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SG"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69389-E6D3-4A7E-AA8E-AC17CFDB0B8B}" type="slidenum">
              <a:rPr lang="en-SG" smtClean="0">
                <a:solidFill>
                  <a:prstClr val="black"/>
                </a:solidFill>
              </a:rPr>
              <a:pPr/>
              <a:t>5</a:t>
            </a:fld>
            <a:endParaRPr lang="en-SG"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SG"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C896F7-ADD0-4D05-A110-F155876F9317}" type="slidenum">
              <a:rPr lang="en-SG" smtClean="0">
                <a:solidFill>
                  <a:prstClr val="black"/>
                </a:solidFill>
              </a:rPr>
              <a:pPr/>
              <a:t>7</a:t>
            </a:fld>
            <a:endParaRPr lang="en-SG"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SG"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FB807F-82E9-4DE8-807E-45CD297ABED6}" type="slidenum">
              <a:rPr lang="en-SG" smtClean="0">
                <a:solidFill>
                  <a:prstClr val="black"/>
                </a:solidFill>
              </a:rPr>
              <a:pPr/>
              <a:t>9</a:t>
            </a:fld>
            <a:endParaRPr lang="en-SG"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80EFC2-3DC5-4ADF-89E7-9B5F716F5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93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360ACD-9F05-41C7-8B1C-0A31AB8FBF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241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FD682-3F7E-451A-BA55-537CFF4F77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31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1DA3CD-607C-4EC4-9028-AB077001A7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35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4FE5CE-E911-47AD-9746-A452BCEB9CE3}" type="slidenum">
              <a:rPr lang="en-US"/>
              <a:pPr>
                <a:defRPr/>
              </a:pPr>
              <a:t>‹#›</a:t>
            </a:fld>
            <a:endParaRPr lang="en-US"/>
          </a:p>
        </p:txBody>
      </p:sp>
    </p:spTree>
    <p:extLst>
      <p:ext uri="{BB962C8B-B14F-4D97-AF65-F5344CB8AC3E}">
        <p14:creationId xmlns:p14="http://schemas.microsoft.com/office/powerpoint/2010/main" val="342980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042C1-AE4A-4647-B657-43AC0A60F27B}" type="slidenum">
              <a:rPr lang="en-US"/>
              <a:pPr>
                <a:defRPr/>
              </a:pPr>
              <a:t>‹#›</a:t>
            </a:fld>
            <a:endParaRPr lang="en-US"/>
          </a:p>
        </p:txBody>
      </p:sp>
    </p:spTree>
    <p:extLst>
      <p:ext uri="{BB962C8B-B14F-4D97-AF65-F5344CB8AC3E}">
        <p14:creationId xmlns:p14="http://schemas.microsoft.com/office/powerpoint/2010/main" val="262841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8B54D-CDFC-4613-869F-1800D1FF03AE}" type="slidenum">
              <a:rPr lang="en-US"/>
              <a:pPr>
                <a:defRPr/>
              </a:pPr>
              <a:t>‹#›</a:t>
            </a:fld>
            <a:endParaRPr lang="en-US"/>
          </a:p>
        </p:txBody>
      </p:sp>
    </p:spTree>
    <p:extLst>
      <p:ext uri="{BB962C8B-B14F-4D97-AF65-F5344CB8AC3E}">
        <p14:creationId xmlns:p14="http://schemas.microsoft.com/office/powerpoint/2010/main" val="400994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92774-F1DB-4CB1-9570-3AEF0B7A6F00}" type="slidenum">
              <a:rPr lang="en-US"/>
              <a:pPr>
                <a:defRPr/>
              </a:pPr>
              <a:t>‹#›</a:t>
            </a:fld>
            <a:endParaRPr lang="en-US"/>
          </a:p>
        </p:txBody>
      </p:sp>
    </p:spTree>
    <p:extLst>
      <p:ext uri="{BB962C8B-B14F-4D97-AF65-F5344CB8AC3E}">
        <p14:creationId xmlns:p14="http://schemas.microsoft.com/office/powerpoint/2010/main" val="88402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6927D-8DEF-4224-A5B1-97DF4A679850}" type="slidenum">
              <a:rPr lang="en-US"/>
              <a:pPr>
                <a:defRPr/>
              </a:pPr>
              <a:t>‹#›</a:t>
            </a:fld>
            <a:endParaRPr lang="en-US"/>
          </a:p>
        </p:txBody>
      </p:sp>
    </p:spTree>
    <p:extLst>
      <p:ext uri="{BB962C8B-B14F-4D97-AF65-F5344CB8AC3E}">
        <p14:creationId xmlns:p14="http://schemas.microsoft.com/office/powerpoint/2010/main" val="2719545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105874-4E46-42CE-8889-E4BDE5AE8E80}" type="slidenum">
              <a:rPr lang="en-US"/>
              <a:pPr>
                <a:defRPr/>
              </a:pPr>
              <a:t>‹#›</a:t>
            </a:fld>
            <a:endParaRPr lang="en-US"/>
          </a:p>
        </p:txBody>
      </p:sp>
    </p:spTree>
    <p:extLst>
      <p:ext uri="{BB962C8B-B14F-4D97-AF65-F5344CB8AC3E}">
        <p14:creationId xmlns:p14="http://schemas.microsoft.com/office/powerpoint/2010/main" val="202318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Arial"/>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98989"/>
              </a:buClr>
              <a:buFont typeface="Arial"/>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D5CFD3-96BA-4C80-99CA-6E9533AD9EE0}" type="slidenum">
              <a:rPr lang="en-US"/>
              <a:pPr>
                <a:defRPr/>
              </a:pPr>
              <a:t>‹#›</a:t>
            </a:fld>
            <a:endParaRPr lang="en-US"/>
          </a:p>
        </p:txBody>
      </p:sp>
    </p:spTree>
    <p:extLst>
      <p:ext uri="{BB962C8B-B14F-4D97-AF65-F5344CB8AC3E}">
        <p14:creationId xmlns:p14="http://schemas.microsoft.com/office/powerpoint/2010/main" val="54962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7DF872-039C-48EA-8002-3BC9BE671840}" type="slidenum">
              <a:rPr lang="en-US"/>
              <a:pPr>
                <a:defRPr/>
              </a:pPr>
              <a:t>‹#›</a:t>
            </a:fld>
            <a:endParaRPr lang="en-US"/>
          </a:p>
        </p:txBody>
      </p:sp>
    </p:spTree>
    <p:extLst>
      <p:ext uri="{BB962C8B-B14F-4D97-AF65-F5344CB8AC3E}">
        <p14:creationId xmlns:p14="http://schemas.microsoft.com/office/powerpoint/2010/main" val="319378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03562-5336-43E0-992E-6A149883042E}" type="slidenum">
              <a:rPr lang="en-US"/>
              <a:pPr>
                <a:defRPr/>
              </a:pPr>
              <a:t>‹#›</a:t>
            </a:fld>
            <a:endParaRPr lang="en-US"/>
          </a:p>
        </p:txBody>
      </p:sp>
    </p:spTree>
    <p:extLst>
      <p:ext uri="{BB962C8B-B14F-4D97-AF65-F5344CB8AC3E}">
        <p14:creationId xmlns:p14="http://schemas.microsoft.com/office/powerpoint/2010/main" val="62629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03448-EA66-4D4D-B93E-E84A5E17A4C7}" type="slidenum">
              <a:rPr lang="en-US"/>
              <a:pPr>
                <a:defRPr/>
              </a:pPr>
              <a:t>‹#›</a:t>
            </a:fld>
            <a:endParaRPr lang="en-US"/>
          </a:p>
        </p:txBody>
      </p:sp>
    </p:spTree>
    <p:extLst>
      <p:ext uri="{BB962C8B-B14F-4D97-AF65-F5344CB8AC3E}">
        <p14:creationId xmlns:p14="http://schemas.microsoft.com/office/powerpoint/2010/main" val="2009690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169380-9A8D-4CF9-83A1-166DDD052B7E}" type="slidenum">
              <a:rPr lang="en-US"/>
              <a:pPr>
                <a:defRPr/>
              </a:pPr>
              <a:t>‹#›</a:t>
            </a:fld>
            <a:endParaRPr lang="en-US"/>
          </a:p>
        </p:txBody>
      </p:sp>
    </p:spTree>
    <p:extLst>
      <p:ext uri="{BB962C8B-B14F-4D97-AF65-F5344CB8AC3E}">
        <p14:creationId xmlns:p14="http://schemas.microsoft.com/office/powerpoint/2010/main" val="671228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4C6FA99-F226-7F43-A409-F4514CBAE80E}" type="slidenum">
              <a:rPr lang="en-US"/>
              <a:pPr/>
              <a:t>‹#›</a:t>
            </a:fld>
            <a:endParaRPr lang="en-US"/>
          </a:p>
        </p:txBody>
      </p:sp>
    </p:spTree>
    <p:extLst>
      <p:ext uri="{BB962C8B-B14F-4D97-AF65-F5344CB8AC3E}">
        <p14:creationId xmlns:p14="http://schemas.microsoft.com/office/powerpoint/2010/main" val="145538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FB3785-0DDA-404A-81D0-742F488E52EF}" type="slidenum">
              <a:rPr lang="en-US"/>
              <a:pPr/>
              <a:t>‹#›</a:t>
            </a:fld>
            <a:endParaRPr lang="en-US"/>
          </a:p>
        </p:txBody>
      </p:sp>
    </p:spTree>
    <p:extLst>
      <p:ext uri="{BB962C8B-B14F-4D97-AF65-F5344CB8AC3E}">
        <p14:creationId xmlns:p14="http://schemas.microsoft.com/office/powerpoint/2010/main" val="143473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82F320-9E50-C147-9CDB-D63C320BE12E}" type="slidenum">
              <a:rPr lang="en-US"/>
              <a:pPr/>
              <a:t>‹#›</a:t>
            </a:fld>
            <a:endParaRPr lang="en-US"/>
          </a:p>
        </p:txBody>
      </p:sp>
    </p:spTree>
    <p:extLst>
      <p:ext uri="{BB962C8B-B14F-4D97-AF65-F5344CB8AC3E}">
        <p14:creationId xmlns:p14="http://schemas.microsoft.com/office/powerpoint/2010/main" val="227911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A1B5057-1518-2049-BCE7-4EDC7E37025D}" type="slidenum">
              <a:rPr lang="en-US"/>
              <a:pPr/>
              <a:t>‹#›</a:t>
            </a:fld>
            <a:endParaRPr lang="en-US"/>
          </a:p>
        </p:txBody>
      </p:sp>
    </p:spTree>
    <p:extLst>
      <p:ext uri="{BB962C8B-B14F-4D97-AF65-F5344CB8AC3E}">
        <p14:creationId xmlns:p14="http://schemas.microsoft.com/office/powerpoint/2010/main" val="4294399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7A8B641-0FEF-4646-A6B6-43C353B87BE7}" type="slidenum">
              <a:rPr lang="en-US"/>
              <a:pPr/>
              <a:t>‹#›</a:t>
            </a:fld>
            <a:endParaRPr lang="en-US"/>
          </a:p>
        </p:txBody>
      </p:sp>
    </p:spTree>
    <p:extLst>
      <p:ext uri="{BB962C8B-B14F-4D97-AF65-F5344CB8AC3E}">
        <p14:creationId xmlns:p14="http://schemas.microsoft.com/office/powerpoint/2010/main" val="187458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8FA0F9-B410-4894-9DC2-5B604D029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869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8EEF256-2B43-7E4D-908B-15FB3BAC7A89}" type="slidenum">
              <a:rPr lang="en-US"/>
              <a:pPr/>
              <a:t>‹#›</a:t>
            </a:fld>
            <a:endParaRPr lang="en-US"/>
          </a:p>
        </p:txBody>
      </p:sp>
    </p:spTree>
    <p:extLst>
      <p:ext uri="{BB962C8B-B14F-4D97-AF65-F5344CB8AC3E}">
        <p14:creationId xmlns:p14="http://schemas.microsoft.com/office/powerpoint/2010/main" val="2079929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3389DE6-BC8F-D741-A2DE-50519D394392}" type="slidenum">
              <a:rPr lang="en-US"/>
              <a:pPr/>
              <a:t>‹#›</a:t>
            </a:fld>
            <a:endParaRPr lang="en-US"/>
          </a:p>
        </p:txBody>
      </p:sp>
    </p:spTree>
    <p:extLst>
      <p:ext uri="{BB962C8B-B14F-4D97-AF65-F5344CB8AC3E}">
        <p14:creationId xmlns:p14="http://schemas.microsoft.com/office/powerpoint/2010/main" val="2235703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82F3B1-8DBF-E64A-87E0-33E940B6783F}" type="slidenum">
              <a:rPr lang="en-US"/>
              <a:pPr/>
              <a:t>‹#›</a:t>
            </a:fld>
            <a:endParaRPr lang="en-US"/>
          </a:p>
        </p:txBody>
      </p:sp>
    </p:spTree>
    <p:extLst>
      <p:ext uri="{BB962C8B-B14F-4D97-AF65-F5344CB8AC3E}">
        <p14:creationId xmlns:p14="http://schemas.microsoft.com/office/powerpoint/2010/main" val="319754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D72435-BAA0-004E-8FF4-1A9EF58824C5}" type="slidenum">
              <a:rPr lang="en-US"/>
              <a:pPr/>
              <a:t>‹#›</a:t>
            </a:fld>
            <a:endParaRPr lang="en-US"/>
          </a:p>
        </p:txBody>
      </p:sp>
    </p:spTree>
    <p:extLst>
      <p:ext uri="{BB962C8B-B14F-4D97-AF65-F5344CB8AC3E}">
        <p14:creationId xmlns:p14="http://schemas.microsoft.com/office/powerpoint/2010/main" val="1740729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4515AE-588C-9447-BD87-00E4FF1829C3}" type="slidenum">
              <a:rPr lang="en-US"/>
              <a:pPr/>
              <a:t>‹#›</a:t>
            </a:fld>
            <a:endParaRPr lang="en-US"/>
          </a:p>
        </p:txBody>
      </p:sp>
    </p:spTree>
    <p:extLst>
      <p:ext uri="{BB962C8B-B14F-4D97-AF65-F5344CB8AC3E}">
        <p14:creationId xmlns:p14="http://schemas.microsoft.com/office/powerpoint/2010/main" val="108337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7D7817-C06F-7A4C-83A1-9DA741570D98}" type="slidenum">
              <a:rPr lang="en-US"/>
              <a:pPr/>
              <a:t>‹#›</a:t>
            </a:fld>
            <a:endParaRPr lang="en-US"/>
          </a:p>
        </p:txBody>
      </p:sp>
    </p:spTree>
    <p:extLst>
      <p:ext uri="{BB962C8B-B14F-4D97-AF65-F5344CB8AC3E}">
        <p14:creationId xmlns:p14="http://schemas.microsoft.com/office/powerpoint/2010/main" val="75107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260C8-AFE1-4100-BD54-7FBBC717A5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53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7CA240-B5AB-41D0-8838-72A070932A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9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21EF6-81C7-4E6A-B81B-325509A88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7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34D9E6-8A93-4985-BED7-77DBCAFDE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4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A66665-CD95-4067-AD42-72902076D8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9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FB46F5-83AF-46FA-80CB-C2FAFFFA9E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99099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98989"/>
              </a:buClr>
              <a:buFont typeface="Calibri"/>
              <a:buNone/>
            </a:pPr>
            <a:endParaRPr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kern="1200">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65D8856-8271-4740-A559-9906DB473E49}" type="slidenum">
              <a:rPr lang="en-US" kern="1200">
                <a:latin typeface="Arial" charset="0"/>
                <a:ea typeface="+mn-ea"/>
                <a:cs typeface="+mn-cs"/>
              </a:rPr>
              <a:pPr fontAlgn="base">
                <a:spcBef>
                  <a:spcPct val="0"/>
                </a:spcBef>
                <a:spcAft>
                  <a:spcPct val="0"/>
                </a:spcAft>
                <a:defRPr/>
              </a:pPr>
              <a:t>‹#›</a:t>
            </a:fld>
            <a:endParaRPr lang="en-US" kern="1200">
              <a:latin typeface="Arial" charset="0"/>
              <a:ea typeface="+mn-ea"/>
              <a:cs typeface="+mn-cs"/>
            </a:endParaRPr>
          </a:p>
        </p:txBody>
      </p:sp>
    </p:spTree>
    <p:extLst>
      <p:ext uri="{BB962C8B-B14F-4D97-AF65-F5344CB8AC3E}">
        <p14:creationId xmlns:p14="http://schemas.microsoft.com/office/powerpoint/2010/main" val="20307282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kern="1200">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kern="1200">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93ACAEBB-286D-4CC6-B5D8-5F0B818AC75C}" type="slidenum">
              <a:rPr lang="en-US" kern="1200">
                <a:latin typeface="Arial" charset="0"/>
                <a:ea typeface="+mn-ea"/>
                <a:cs typeface="+mn-cs"/>
              </a:rPr>
              <a:pPr fontAlgn="base">
                <a:spcBef>
                  <a:spcPct val="0"/>
                </a:spcBef>
                <a:spcAft>
                  <a:spcPct val="0"/>
                </a:spcAft>
                <a:defRPr/>
              </a:pPr>
              <a:t>‹#›</a:t>
            </a:fld>
            <a:endParaRPr lang="en-US" kern="1200">
              <a:latin typeface="Arial" charset="0"/>
              <a:ea typeface="+mn-ea"/>
              <a:cs typeface="+mn-cs"/>
            </a:endParaRPr>
          </a:p>
        </p:txBody>
      </p:sp>
    </p:spTree>
    <p:extLst>
      <p:ext uri="{BB962C8B-B14F-4D97-AF65-F5344CB8AC3E}">
        <p14:creationId xmlns:p14="http://schemas.microsoft.com/office/powerpoint/2010/main" val="20758266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rtl val="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pPr>
            <a:endParaRPr lang="en-US" kern="1200" smtClean="0">
              <a:latin typeface="Arial" charset="0"/>
              <a:ea typeface="ＭＳ Ｐゴシック" charset="0"/>
              <a:rtl val="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88FDFDA-1BB0-A14F-B9A0-4964AF32775C}" type="slidenum">
              <a:rPr lang="en-US" kern="1200" smtClean="0">
                <a:latin typeface="Arial" charset="0"/>
                <a:ea typeface="ＭＳ Ｐゴシック" charset="0"/>
                <a:rtl val="0"/>
              </a:rPr>
              <a:pPr fontAlgn="base">
                <a:spcBef>
                  <a:spcPct val="0"/>
                </a:spcBef>
                <a:spcAft>
                  <a:spcPct val="0"/>
                </a:spcAft>
              </a:pPr>
              <a:t>‹#›</a:t>
            </a:fld>
            <a:endParaRPr lang="en-US" kern="1200" smtClean="0">
              <a:latin typeface="Arial" charset="0"/>
              <a:ea typeface="ＭＳ Ｐゴシック" charset="0"/>
              <a:rtl val="0"/>
            </a:endParaRPr>
          </a:p>
        </p:txBody>
      </p:sp>
    </p:spTree>
    <p:extLst>
      <p:ext uri="{BB962C8B-B14F-4D97-AF65-F5344CB8AC3E}">
        <p14:creationId xmlns:p14="http://schemas.microsoft.com/office/powerpoint/2010/main" val="248311371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extBox 3"/>
          <p:cNvSpPr txBox="1"/>
          <p:nvPr/>
        </p:nvSpPr>
        <p:spPr>
          <a:xfrm>
            <a:off x="1270089" y="577246"/>
            <a:ext cx="6337616" cy="1754327"/>
          </a:xfrm>
          <a:prstGeom prst="rect">
            <a:avLst/>
          </a:prstGeom>
          <a:noFill/>
        </p:spPr>
        <p:txBody>
          <a:bodyPr wrap="square" rtlCol="0">
            <a:spAutoFit/>
          </a:bodyPr>
          <a:lstStyle/>
          <a:p>
            <a:pPr algn="ctr"/>
            <a:r>
              <a:rPr lang="en-US" sz="5400" b="1" i="1" dirty="0" smtClean="0">
                <a:solidFill>
                  <a:srgbClr val="FFFFFF"/>
                </a:solidFill>
                <a:effectLst>
                  <a:glow rad="101600">
                    <a:schemeClr val="tx1">
                      <a:alpha val="75000"/>
                    </a:schemeClr>
                  </a:glow>
                </a:effectLst>
              </a:rPr>
              <a:t>Jesus: The Hope of Christmas</a:t>
            </a:r>
            <a:endParaRPr lang="en-US" sz="5400" b="1" i="1" dirty="0">
              <a:solidFill>
                <a:srgbClr val="FFFFFF"/>
              </a:solidFill>
              <a:effectLst>
                <a:glow rad="101600">
                  <a:schemeClr val="tx1">
                    <a:alpha val="75000"/>
                  </a:schemeClr>
                </a:glow>
              </a:effectLst>
            </a:endParaRPr>
          </a:p>
        </p:txBody>
      </p:sp>
      <p:sp>
        <p:nvSpPr>
          <p:cNvPr id="5" name="Text Box 5"/>
          <p:cNvSpPr txBox="1">
            <a:spLocks noChangeArrowheads="1"/>
          </p:cNvSpPr>
          <p:nvPr/>
        </p:nvSpPr>
        <p:spPr bwMode="auto">
          <a:xfrm>
            <a:off x="-84667" y="6019800"/>
            <a:ext cx="9256889" cy="87295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eaLnBrk="0" hangingPunct="0">
              <a:defRPr/>
            </a:pPr>
            <a:r>
              <a:rPr lang="en-US" sz="1800" b="1" dirty="0">
                <a:solidFill>
                  <a:srgbClr val="FFFFFF"/>
                </a:solidFill>
                <a:effectLst>
                  <a:outerShdw blurRad="38100" dist="38100" dir="2700000" algn="tl">
                    <a:srgbClr val="000000"/>
                  </a:outerShdw>
                </a:effectLst>
                <a:latin typeface="Arial"/>
                <a:cs typeface="Arial"/>
              </a:rPr>
              <a:t>Alvin Tan</a:t>
            </a:r>
            <a:r>
              <a:rPr lang="en-US" sz="1800" b="1" dirty="0" smtClean="0">
                <a:solidFill>
                  <a:srgbClr val="FFFFFF"/>
                </a:solidFill>
                <a:effectLst>
                  <a:outerShdw blurRad="38100" dist="38100" dir="2700000" algn="tl">
                    <a:srgbClr val="000000"/>
                  </a:outerShdw>
                </a:effectLst>
                <a:latin typeface="Arial"/>
                <a:cs typeface="Arial"/>
              </a:rPr>
              <a:t>, Guest Speaker at Crossroads International Church Singapore</a:t>
            </a:r>
          </a:p>
          <a:p>
            <a:pPr algn="ctr" eaLnBrk="0" hangingPunct="0">
              <a:defRPr/>
            </a:pPr>
            <a:r>
              <a:rPr lang="en-US" sz="1800" b="1" dirty="0" smtClean="0">
                <a:solidFill>
                  <a:srgbClr val="FFFFFF"/>
                </a:solidFill>
                <a:effectLst>
                  <a:outerShdw blurRad="38100" dist="38100" dir="2700000" algn="tl">
                    <a:srgbClr val="000000"/>
                  </a:outerShdw>
                </a:effectLst>
                <a:latin typeface="Arial"/>
                <a:cs typeface="Arial"/>
              </a:rPr>
              <a:t>Uploaded by Dr. Rick Griffith • BibleStudyDownloads.org</a:t>
            </a:r>
          </a:p>
        </p:txBody>
      </p:sp>
      <p:sp>
        <p:nvSpPr>
          <p:cNvPr id="6" name="Title 1"/>
          <p:cNvSpPr txBox="1">
            <a:spLocks/>
          </p:cNvSpPr>
          <p:nvPr/>
        </p:nvSpPr>
        <p:spPr>
          <a:xfrm>
            <a:off x="0" y="5207000"/>
            <a:ext cx="9144000" cy="8128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r>
              <a:rPr lang="en-US" b="1">
                <a:solidFill>
                  <a:schemeClr val="bg1"/>
                </a:solidFill>
                <a:effectLst>
                  <a:glow rad="101600">
                    <a:schemeClr val="tx1">
                      <a:alpha val="75000"/>
                    </a:schemeClr>
                  </a:glow>
                </a:effectLst>
              </a:rPr>
              <a:t>A Topical Message</a:t>
            </a:r>
            <a:endParaRPr lang="en-US" b="1">
              <a:effectLst>
                <a:glow rad="101600">
                  <a:schemeClr val="tx1">
                    <a:alpha val="7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a:xfrm>
            <a:off x="0" y="685800"/>
            <a:ext cx="9144000" cy="4343400"/>
          </a:xfrm>
        </p:spPr>
        <p:txBody>
          <a:bodyPr/>
          <a:lstStyle/>
          <a:p>
            <a:pPr marL="0" indent="0" algn="ctr" eaLnBrk="1" hangingPunct="1">
              <a:buFontTx/>
              <a:buNone/>
            </a:pPr>
            <a:r>
              <a:rPr lang="en-SG" b="1" smtClean="0">
                <a:solidFill>
                  <a:schemeClr val="bg1"/>
                </a:solidFill>
              </a:rPr>
              <a:t>“I am the L</a:t>
            </a:r>
            <a:r>
              <a:rPr lang="en-SG" sz="2800" b="1" smtClean="0">
                <a:solidFill>
                  <a:schemeClr val="bg1"/>
                </a:solidFill>
              </a:rPr>
              <a:t>ORD</a:t>
            </a:r>
            <a:r>
              <a:rPr lang="en-SG" b="1" smtClean="0">
                <a:solidFill>
                  <a:schemeClr val="bg1"/>
                </a:solidFill>
              </a:rPr>
              <a:t> your God,</a:t>
            </a:r>
            <a:br>
              <a:rPr lang="en-SG" b="1" smtClean="0">
                <a:solidFill>
                  <a:schemeClr val="bg1"/>
                </a:solidFill>
              </a:rPr>
            </a:br>
            <a:r>
              <a:rPr lang="en-SG" b="1" smtClean="0">
                <a:solidFill>
                  <a:schemeClr val="bg1"/>
                </a:solidFill>
              </a:rPr>
              <a:t>who stirs up the sea so that its waves roar—</a:t>
            </a:r>
            <a:br>
              <a:rPr lang="en-SG" b="1" smtClean="0">
                <a:solidFill>
                  <a:schemeClr val="bg1"/>
                </a:solidFill>
              </a:rPr>
            </a:br>
            <a:r>
              <a:rPr lang="en-SG" b="1" u="sng" smtClean="0">
                <a:solidFill>
                  <a:schemeClr val="bg1"/>
                </a:solidFill>
              </a:rPr>
              <a:t>the L</a:t>
            </a:r>
            <a:r>
              <a:rPr lang="en-SG" sz="2800" b="1" u="sng" smtClean="0">
                <a:solidFill>
                  <a:schemeClr val="bg1"/>
                </a:solidFill>
              </a:rPr>
              <a:t>ORD</a:t>
            </a:r>
            <a:r>
              <a:rPr lang="en-SG" b="1" u="sng" smtClean="0">
                <a:solidFill>
                  <a:schemeClr val="bg1"/>
                </a:solidFill>
              </a:rPr>
              <a:t> of hosts is his name</a:t>
            </a:r>
            <a:r>
              <a:rPr lang="en-SG" b="1" smtClean="0">
                <a:solidFill>
                  <a:schemeClr val="bg1"/>
                </a:solidFill>
              </a:rPr>
              <a:t>... For your Maker is your husband</a:t>
            </a:r>
            <a:r>
              <a:rPr lang="en-SG" b="1" u="sng" smtClean="0">
                <a:solidFill>
                  <a:schemeClr val="bg1"/>
                </a:solidFill>
              </a:rPr>
              <a:t>, the L</a:t>
            </a:r>
            <a:r>
              <a:rPr lang="en-SG" sz="2800" b="1" u="sng" smtClean="0">
                <a:solidFill>
                  <a:schemeClr val="bg1"/>
                </a:solidFill>
              </a:rPr>
              <a:t>ORD</a:t>
            </a:r>
            <a:r>
              <a:rPr lang="en-SG" b="1" u="sng" smtClean="0">
                <a:solidFill>
                  <a:schemeClr val="bg1"/>
                </a:solidFill>
              </a:rPr>
              <a:t> of hosts is his name</a:t>
            </a:r>
            <a:r>
              <a:rPr lang="en-SG" b="1" smtClean="0">
                <a:solidFill>
                  <a:schemeClr val="bg1"/>
                </a:solidFill>
              </a:rPr>
              <a:t>; and the Holy One of Israel is your Redeemer, the God of the whole earth he is called.”</a:t>
            </a:r>
          </a:p>
          <a:p>
            <a:pPr marL="0" indent="0" algn="ctr" eaLnBrk="1" hangingPunct="1">
              <a:buFontTx/>
              <a:buNone/>
            </a:pPr>
            <a:r>
              <a:rPr lang="en-SG" sz="2800" b="1" smtClean="0">
                <a:solidFill>
                  <a:srgbClr val="FFFF00"/>
                </a:solidFill>
              </a:rPr>
              <a:t>Isaiah 51:15; 54:5</a:t>
            </a:r>
          </a:p>
          <a:p>
            <a:pPr marL="0" indent="0" algn="ctr" eaLnBrk="1" hangingPunct="1">
              <a:buFontTx/>
              <a:buNone/>
            </a:pPr>
            <a:endParaRPr lang="en-SG" sz="2800" b="1" smtClean="0">
              <a:solidFill>
                <a:srgbClr val="FFFF00"/>
              </a:solidFill>
            </a:endParaRPr>
          </a:p>
          <a:p>
            <a:pPr marL="0" indent="0" algn="ctr" eaLnBrk="1" hangingPunct="1">
              <a:buFontTx/>
              <a:buNone/>
            </a:pPr>
            <a:endParaRPr lang="en-US" sz="2800" b="1" smtClean="0">
              <a:solidFill>
                <a:srgbClr val="FFFF00"/>
              </a:solidFill>
            </a:endParaRPr>
          </a:p>
        </p:txBody>
      </p:sp>
    </p:spTree>
    <p:extLst>
      <p:ext uri="{BB962C8B-B14F-4D97-AF65-F5344CB8AC3E}">
        <p14:creationId xmlns:p14="http://schemas.microsoft.com/office/powerpoint/2010/main" val="3322780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371600"/>
            <a:ext cx="9144000" cy="3886200"/>
          </a:xfrm>
        </p:spPr>
        <p:txBody>
          <a:bodyPr/>
          <a:lstStyle/>
          <a:p>
            <a:pPr eaLnBrk="1" hangingPunct="1"/>
            <a:r>
              <a:rPr lang="en-US" sz="4000" b="1" smtClean="0">
                <a:solidFill>
                  <a:srgbClr val="FFFF00"/>
                </a:solidFill>
              </a:rPr>
              <a:t> </a:t>
            </a:r>
            <a:r>
              <a:rPr lang="en-US" b="1" u="sng" smtClean="0">
                <a:solidFill>
                  <a:srgbClr val="FFFF00"/>
                </a:solidFill>
              </a:rPr>
              <a:t>The NT Teachings of Jesus’ “Name”</a:t>
            </a:r>
          </a:p>
          <a:p>
            <a:pPr lvl="1" eaLnBrk="1" hangingPunct="1">
              <a:buFont typeface="Arial" charset="0"/>
              <a:buChar char="•"/>
            </a:pPr>
            <a:r>
              <a:rPr lang="en-US" b="1" smtClean="0">
                <a:solidFill>
                  <a:schemeClr val="bg1"/>
                </a:solidFill>
              </a:rPr>
              <a:t>His Name - </a:t>
            </a:r>
            <a:r>
              <a:rPr lang="en-US" b="1" u="sng" smtClean="0">
                <a:solidFill>
                  <a:schemeClr val="bg1"/>
                </a:solidFill>
              </a:rPr>
              <a:t>Greater than All</a:t>
            </a:r>
            <a:r>
              <a:rPr lang="en-US" b="1" smtClean="0">
                <a:solidFill>
                  <a:schemeClr val="bg1"/>
                </a:solidFill>
              </a:rPr>
              <a:t> (Heb 1:4)</a:t>
            </a:r>
          </a:p>
        </p:txBody>
      </p:sp>
    </p:spTree>
    <p:extLst>
      <p:ext uri="{BB962C8B-B14F-4D97-AF65-F5344CB8AC3E}">
        <p14:creationId xmlns:p14="http://schemas.microsoft.com/office/powerpoint/2010/main" val="628640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a:xfrm>
            <a:off x="0" y="0"/>
            <a:ext cx="9144000" cy="5592763"/>
          </a:xfrm>
        </p:spPr>
        <p:txBody>
          <a:bodyPr/>
          <a:lstStyle/>
          <a:p>
            <a:pPr marL="0" indent="0" algn="ctr" eaLnBrk="1" hangingPunct="1">
              <a:buFontTx/>
              <a:buNone/>
            </a:pPr>
            <a:r>
              <a:rPr lang="en-SG" sz="2800" b="1" smtClean="0">
                <a:solidFill>
                  <a:schemeClr val="bg1"/>
                </a:solidFill>
              </a:rPr>
              <a:t>“Long ago, at many times and in many ways, God spoke to our fathers by the prophets, </a:t>
            </a:r>
            <a:r>
              <a:rPr lang="en-SG" sz="2800" b="1" u="sng" smtClean="0">
                <a:solidFill>
                  <a:schemeClr val="bg1"/>
                </a:solidFill>
              </a:rPr>
              <a:t>but in these last days he has spoken to us by his Son</a:t>
            </a:r>
            <a:r>
              <a:rPr lang="en-SG" sz="2800" b="1" smtClean="0">
                <a:solidFill>
                  <a:schemeClr val="bg1"/>
                </a:solidFill>
              </a:rPr>
              <a:t>, whom he appointed the heir of all things, through whom also he created the world. He is the radiance of the glory of God and the exact imprint of his nature, and he upholds the universe by the word of his power. After making purification for sins, he sat down at the right hand of the Majesty on high, </a:t>
            </a:r>
            <a:r>
              <a:rPr lang="en-SG" sz="2800" b="1" u="sng" smtClean="0">
                <a:solidFill>
                  <a:schemeClr val="bg1"/>
                </a:solidFill>
              </a:rPr>
              <a:t>having become as much superior to angels as the name he has inherited is more excellent than theirs</a:t>
            </a:r>
            <a:r>
              <a:rPr lang="en-SG" sz="2800" b="1" smtClean="0">
                <a:solidFill>
                  <a:schemeClr val="bg1"/>
                </a:solidFill>
              </a:rPr>
              <a:t>”</a:t>
            </a:r>
          </a:p>
          <a:p>
            <a:pPr marL="0" indent="0" algn="ctr" eaLnBrk="1" hangingPunct="1">
              <a:buFontTx/>
              <a:buNone/>
            </a:pPr>
            <a:r>
              <a:rPr lang="en-SG" sz="2800" b="1" smtClean="0">
                <a:solidFill>
                  <a:srgbClr val="FFFF00"/>
                </a:solidFill>
              </a:rPr>
              <a:t>Hebrews 1:1-4</a:t>
            </a:r>
            <a:endParaRPr lang="en-US" sz="2800" b="1" smtClean="0">
              <a:solidFill>
                <a:srgbClr val="FFFF00"/>
              </a:solidFill>
            </a:endParaRPr>
          </a:p>
        </p:txBody>
      </p:sp>
    </p:spTree>
    <p:extLst>
      <p:ext uri="{BB962C8B-B14F-4D97-AF65-F5344CB8AC3E}">
        <p14:creationId xmlns:p14="http://schemas.microsoft.com/office/powerpoint/2010/main" val="3525497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371600"/>
            <a:ext cx="9144000" cy="3886200"/>
          </a:xfrm>
        </p:spPr>
        <p:txBody>
          <a:bodyPr/>
          <a:lstStyle/>
          <a:p>
            <a:pPr eaLnBrk="1" hangingPunct="1"/>
            <a:r>
              <a:rPr lang="en-US" sz="4000" b="1" smtClean="0">
                <a:solidFill>
                  <a:srgbClr val="FFFF00"/>
                </a:solidFill>
              </a:rPr>
              <a:t> </a:t>
            </a:r>
            <a:r>
              <a:rPr lang="en-US" b="1" u="sng" smtClean="0">
                <a:solidFill>
                  <a:srgbClr val="FFFF00"/>
                </a:solidFill>
              </a:rPr>
              <a:t>The NT Teachings of His Divine Name.</a:t>
            </a:r>
          </a:p>
          <a:p>
            <a:pPr lvl="1" eaLnBrk="1" hangingPunct="1">
              <a:buFont typeface="Arial" charset="0"/>
              <a:buChar char="•"/>
            </a:pPr>
            <a:r>
              <a:rPr lang="en-US" b="1" smtClean="0">
                <a:solidFill>
                  <a:schemeClr val="bg1"/>
                </a:solidFill>
              </a:rPr>
              <a:t>His Name - </a:t>
            </a:r>
            <a:r>
              <a:rPr lang="en-US" b="1" u="sng" smtClean="0">
                <a:solidFill>
                  <a:schemeClr val="bg1"/>
                </a:solidFill>
              </a:rPr>
              <a:t>Greater than All</a:t>
            </a:r>
            <a:r>
              <a:rPr lang="en-US" b="1" smtClean="0">
                <a:solidFill>
                  <a:schemeClr val="bg1"/>
                </a:solidFill>
              </a:rPr>
              <a:t> (Heb 1:4)</a:t>
            </a:r>
          </a:p>
          <a:p>
            <a:pPr lvl="1" eaLnBrk="1" hangingPunct="1">
              <a:buFont typeface="Arial" charset="0"/>
              <a:buChar char="•"/>
            </a:pPr>
            <a:r>
              <a:rPr lang="en-US" b="1" smtClean="0">
                <a:solidFill>
                  <a:schemeClr val="bg1"/>
                </a:solidFill>
              </a:rPr>
              <a:t>His Name - </a:t>
            </a:r>
            <a:r>
              <a:rPr lang="en-US" b="1" u="sng" smtClean="0">
                <a:solidFill>
                  <a:schemeClr val="bg1"/>
                </a:solidFill>
              </a:rPr>
              <a:t>Grants Salvation</a:t>
            </a:r>
            <a:r>
              <a:rPr lang="en-US" b="1" smtClean="0">
                <a:solidFill>
                  <a:schemeClr val="bg1"/>
                </a:solidFill>
              </a:rPr>
              <a:t> (Acts 4:12)</a:t>
            </a:r>
          </a:p>
        </p:txBody>
      </p:sp>
    </p:spTree>
    <p:extLst>
      <p:ext uri="{BB962C8B-B14F-4D97-AF65-F5344CB8AC3E}">
        <p14:creationId xmlns:p14="http://schemas.microsoft.com/office/powerpoint/2010/main" val="7826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sz="3600" b="1" smtClean="0">
                <a:solidFill>
                  <a:schemeClr val="bg1"/>
                </a:solidFill>
              </a:rPr>
              <a:t>“And there is salvation in no one else, for </a:t>
            </a:r>
            <a:r>
              <a:rPr lang="en-SG" sz="3600" b="1" u="sng" smtClean="0">
                <a:solidFill>
                  <a:schemeClr val="bg1"/>
                </a:solidFill>
              </a:rPr>
              <a:t>there is no other name</a:t>
            </a:r>
            <a:r>
              <a:rPr lang="en-SG" sz="3600" b="1" smtClean="0">
                <a:solidFill>
                  <a:schemeClr val="bg1"/>
                </a:solidFill>
              </a:rPr>
              <a:t> under heaven given among men by which we must be saved”</a:t>
            </a:r>
          </a:p>
          <a:p>
            <a:pPr marL="0" indent="0" algn="ctr" eaLnBrk="1" hangingPunct="1">
              <a:buFontTx/>
              <a:buNone/>
            </a:pPr>
            <a:r>
              <a:rPr lang="en-SG" sz="3600" b="1" smtClean="0">
                <a:solidFill>
                  <a:srgbClr val="FFFF00"/>
                </a:solidFill>
              </a:rPr>
              <a:t>Acts 4:12</a:t>
            </a:r>
            <a:endParaRPr lang="en-US" sz="3600" b="1" smtClean="0">
              <a:solidFill>
                <a:srgbClr val="FFFF00"/>
              </a:solidFill>
            </a:endParaRPr>
          </a:p>
        </p:txBody>
      </p:sp>
    </p:spTree>
    <p:extLst>
      <p:ext uri="{BB962C8B-B14F-4D97-AF65-F5344CB8AC3E}">
        <p14:creationId xmlns:p14="http://schemas.microsoft.com/office/powerpoint/2010/main" val="16911062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371600"/>
            <a:ext cx="9144000" cy="3886200"/>
          </a:xfrm>
        </p:spPr>
        <p:txBody>
          <a:bodyPr/>
          <a:lstStyle/>
          <a:p>
            <a:pPr eaLnBrk="1" hangingPunct="1"/>
            <a:r>
              <a:rPr lang="en-US" sz="4000" b="1" smtClean="0">
                <a:solidFill>
                  <a:srgbClr val="FFFF00"/>
                </a:solidFill>
              </a:rPr>
              <a:t>  </a:t>
            </a:r>
            <a:r>
              <a:rPr lang="en-US" b="1" u="sng" smtClean="0">
                <a:solidFill>
                  <a:srgbClr val="FFFF00"/>
                </a:solidFill>
              </a:rPr>
              <a:t>The NT Teachings of His Divine Name.</a:t>
            </a:r>
          </a:p>
          <a:p>
            <a:pPr lvl="1" eaLnBrk="1" hangingPunct="1">
              <a:buFont typeface="Arial" charset="0"/>
              <a:buChar char="•"/>
            </a:pPr>
            <a:r>
              <a:rPr lang="en-US" b="1" smtClean="0">
                <a:solidFill>
                  <a:schemeClr val="bg1"/>
                </a:solidFill>
              </a:rPr>
              <a:t>His Name - </a:t>
            </a:r>
            <a:r>
              <a:rPr lang="en-US" b="1" u="sng" smtClean="0">
                <a:solidFill>
                  <a:schemeClr val="bg1"/>
                </a:solidFill>
              </a:rPr>
              <a:t>Greater than All</a:t>
            </a:r>
            <a:r>
              <a:rPr lang="en-US" b="1" smtClean="0">
                <a:solidFill>
                  <a:schemeClr val="bg1"/>
                </a:solidFill>
              </a:rPr>
              <a:t> (Heb 1:4)</a:t>
            </a:r>
          </a:p>
          <a:p>
            <a:pPr lvl="1" eaLnBrk="1" hangingPunct="1">
              <a:buFont typeface="Arial" charset="0"/>
              <a:buChar char="•"/>
            </a:pPr>
            <a:r>
              <a:rPr lang="en-US" b="1" smtClean="0">
                <a:solidFill>
                  <a:schemeClr val="bg1"/>
                </a:solidFill>
              </a:rPr>
              <a:t>His Name - </a:t>
            </a:r>
            <a:r>
              <a:rPr lang="en-US" b="1" u="sng" smtClean="0">
                <a:solidFill>
                  <a:schemeClr val="bg1"/>
                </a:solidFill>
              </a:rPr>
              <a:t>Grants Salvation</a:t>
            </a:r>
            <a:r>
              <a:rPr lang="en-US" b="1" smtClean="0">
                <a:solidFill>
                  <a:schemeClr val="bg1"/>
                </a:solidFill>
              </a:rPr>
              <a:t> (Acts 4:12)</a:t>
            </a:r>
          </a:p>
          <a:p>
            <a:pPr lvl="1" eaLnBrk="1" hangingPunct="1">
              <a:buFont typeface="Arial" charset="0"/>
              <a:buChar char="•"/>
            </a:pPr>
            <a:r>
              <a:rPr lang="en-US" b="1" smtClean="0">
                <a:solidFill>
                  <a:schemeClr val="bg1"/>
                </a:solidFill>
              </a:rPr>
              <a:t>His Name - </a:t>
            </a:r>
            <a:r>
              <a:rPr lang="en-US" b="1" u="sng" smtClean="0">
                <a:solidFill>
                  <a:schemeClr val="bg1"/>
                </a:solidFill>
              </a:rPr>
              <a:t>Commands Worship</a:t>
            </a:r>
            <a:r>
              <a:rPr lang="en-US" b="1" smtClean="0">
                <a:solidFill>
                  <a:schemeClr val="bg1"/>
                </a:solidFill>
              </a:rPr>
              <a:t> (Phil 2:10)</a:t>
            </a:r>
            <a:endParaRPr lang="en-US" sz="3200" smtClean="0">
              <a:solidFill>
                <a:schemeClr val="bg1"/>
              </a:solidFill>
            </a:endParaRPr>
          </a:p>
        </p:txBody>
      </p:sp>
    </p:spTree>
    <p:extLst>
      <p:ext uri="{BB962C8B-B14F-4D97-AF65-F5344CB8AC3E}">
        <p14:creationId xmlns:p14="http://schemas.microsoft.com/office/powerpoint/2010/main" val="295965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8"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8"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“Therefore God has highly exalted him and bestowed on him the name that is above every name, so that </a:t>
            </a:r>
            <a:r>
              <a:rPr lang="en-SG" b="1" u="sng" smtClean="0">
                <a:solidFill>
                  <a:schemeClr val="bg1"/>
                </a:solidFill>
              </a:rPr>
              <a:t>at the name of Jesus every knee should bow</a:t>
            </a:r>
            <a:r>
              <a:rPr lang="en-SG" b="1" smtClean="0">
                <a:solidFill>
                  <a:schemeClr val="bg1"/>
                </a:solidFill>
              </a:rPr>
              <a:t>, in heaven and on earth and under the earth, and every tongue confess that Jesus Christ is Lord, to the glory of God the Father”</a:t>
            </a:r>
          </a:p>
          <a:p>
            <a:pPr marL="0" indent="0" algn="ctr" eaLnBrk="1" hangingPunct="1">
              <a:buFontTx/>
              <a:buNone/>
            </a:pPr>
            <a:r>
              <a:rPr lang="en-SG" b="1" smtClean="0">
                <a:solidFill>
                  <a:srgbClr val="FFFF00"/>
                </a:solidFill>
              </a:rPr>
              <a:t>Phil 2:9-11</a:t>
            </a:r>
            <a:endParaRPr lang="en-US" b="1" smtClean="0">
              <a:solidFill>
                <a:srgbClr val="FFFF00"/>
              </a:solidFill>
            </a:endParaRPr>
          </a:p>
        </p:txBody>
      </p:sp>
    </p:spTree>
    <p:extLst>
      <p:ext uri="{BB962C8B-B14F-4D97-AF65-F5344CB8AC3E}">
        <p14:creationId xmlns:p14="http://schemas.microsoft.com/office/powerpoint/2010/main" val="2421102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371600"/>
            <a:ext cx="9144000" cy="3886200"/>
          </a:xfrm>
        </p:spPr>
        <p:txBody>
          <a:bodyPr/>
          <a:lstStyle/>
          <a:p>
            <a:pPr eaLnBrk="1" hangingPunct="1"/>
            <a:r>
              <a:rPr lang="en-US" sz="4000" b="1" smtClean="0">
                <a:solidFill>
                  <a:srgbClr val="FFFF00"/>
                </a:solidFill>
              </a:rPr>
              <a:t>  </a:t>
            </a:r>
            <a:r>
              <a:rPr lang="en-US" b="1" u="sng" smtClean="0">
                <a:solidFill>
                  <a:srgbClr val="FFFF00"/>
                </a:solidFill>
              </a:rPr>
              <a:t>The NT Teachings of His Divine Name.</a:t>
            </a:r>
          </a:p>
          <a:p>
            <a:pPr lvl="1" eaLnBrk="1" hangingPunct="1">
              <a:buFont typeface="Arial" charset="0"/>
              <a:buChar char="•"/>
            </a:pPr>
            <a:r>
              <a:rPr lang="en-US" b="1" smtClean="0">
                <a:solidFill>
                  <a:schemeClr val="bg1"/>
                </a:solidFill>
              </a:rPr>
              <a:t>His Name - </a:t>
            </a:r>
            <a:r>
              <a:rPr lang="en-US" b="1" u="sng" smtClean="0">
                <a:solidFill>
                  <a:schemeClr val="bg1"/>
                </a:solidFill>
              </a:rPr>
              <a:t>Greater than All</a:t>
            </a:r>
            <a:r>
              <a:rPr lang="en-US" b="1" smtClean="0">
                <a:solidFill>
                  <a:schemeClr val="bg1"/>
                </a:solidFill>
              </a:rPr>
              <a:t> (Heb 1:4)</a:t>
            </a:r>
          </a:p>
          <a:p>
            <a:pPr lvl="1" eaLnBrk="1" hangingPunct="1">
              <a:buFont typeface="Arial" charset="0"/>
              <a:buChar char="•"/>
            </a:pPr>
            <a:r>
              <a:rPr lang="en-US" b="1" smtClean="0">
                <a:solidFill>
                  <a:schemeClr val="bg1"/>
                </a:solidFill>
              </a:rPr>
              <a:t>His Name - </a:t>
            </a:r>
            <a:r>
              <a:rPr lang="en-US" b="1" u="sng" smtClean="0">
                <a:solidFill>
                  <a:schemeClr val="bg1"/>
                </a:solidFill>
              </a:rPr>
              <a:t>Grants Salvation</a:t>
            </a:r>
            <a:r>
              <a:rPr lang="en-US" b="1" smtClean="0">
                <a:solidFill>
                  <a:schemeClr val="bg1"/>
                </a:solidFill>
              </a:rPr>
              <a:t> (Acts 4:12)</a:t>
            </a:r>
          </a:p>
          <a:p>
            <a:pPr lvl="1" eaLnBrk="1" hangingPunct="1">
              <a:buFont typeface="Arial" charset="0"/>
              <a:buChar char="•"/>
            </a:pPr>
            <a:r>
              <a:rPr lang="en-US" b="1" smtClean="0">
                <a:solidFill>
                  <a:schemeClr val="bg1"/>
                </a:solidFill>
              </a:rPr>
              <a:t>His Name - </a:t>
            </a:r>
            <a:r>
              <a:rPr lang="en-US" b="1" u="sng" smtClean="0">
                <a:solidFill>
                  <a:schemeClr val="bg1"/>
                </a:solidFill>
              </a:rPr>
              <a:t>Commands Worship</a:t>
            </a:r>
            <a:r>
              <a:rPr lang="en-US" b="1" smtClean="0">
                <a:solidFill>
                  <a:schemeClr val="bg1"/>
                </a:solidFill>
              </a:rPr>
              <a:t> (Phil 2:10)</a:t>
            </a:r>
          </a:p>
          <a:p>
            <a:pPr lvl="1" eaLnBrk="1" hangingPunct="1">
              <a:buFont typeface="Arial" charset="0"/>
              <a:buChar char="•"/>
            </a:pPr>
            <a:r>
              <a:rPr lang="en-US" b="1" smtClean="0">
                <a:solidFill>
                  <a:schemeClr val="bg1"/>
                </a:solidFill>
              </a:rPr>
              <a:t>His Name - </a:t>
            </a:r>
            <a:r>
              <a:rPr lang="en-US" b="1" u="sng" smtClean="0">
                <a:solidFill>
                  <a:schemeClr val="bg1"/>
                </a:solidFill>
              </a:rPr>
              <a:t>Basis of Ministry</a:t>
            </a:r>
            <a:r>
              <a:rPr lang="en-US" b="1" smtClean="0">
                <a:solidFill>
                  <a:schemeClr val="bg1"/>
                </a:solidFill>
              </a:rPr>
              <a:t> (Acts 3:6; 16:18)</a:t>
            </a:r>
            <a:endParaRPr lang="en-US" sz="3200" smtClean="0">
              <a:solidFill>
                <a:schemeClr val="bg1"/>
              </a:solidFill>
            </a:endParaRPr>
          </a:p>
        </p:txBody>
      </p:sp>
    </p:spTree>
    <p:extLst>
      <p:ext uri="{BB962C8B-B14F-4D97-AF65-F5344CB8AC3E}">
        <p14:creationId xmlns:p14="http://schemas.microsoft.com/office/powerpoint/2010/main" val="306069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1"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“But Peter said, ‘I have no silver and gold, but what I do have I give to you. </a:t>
            </a:r>
            <a:r>
              <a:rPr lang="en-SG" b="1" u="sng" smtClean="0">
                <a:solidFill>
                  <a:schemeClr val="bg1"/>
                </a:solidFill>
              </a:rPr>
              <a:t>In the name of Jesus Christ of Nazareth</a:t>
            </a:r>
            <a:r>
              <a:rPr lang="en-SG" b="1" smtClean="0">
                <a:solidFill>
                  <a:schemeClr val="bg1"/>
                </a:solidFill>
              </a:rPr>
              <a:t>, rise up and walk!’… </a:t>
            </a:r>
            <a:r>
              <a:rPr lang="en-SG" b="1" u="sng" smtClean="0">
                <a:solidFill>
                  <a:schemeClr val="bg1"/>
                </a:solidFill>
              </a:rPr>
              <a:t>And his name—by faith in his name</a:t>
            </a:r>
            <a:r>
              <a:rPr lang="en-SG" b="1" smtClean="0">
                <a:solidFill>
                  <a:schemeClr val="bg1"/>
                </a:solidFill>
              </a:rPr>
              <a:t>—has made this man strong whom you see and know, and the faith that is through Jesus has given the man this perfect health in the presence of you all”</a:t>
            </a:r>
          </a:p>
          <a:p>
            <a:pPr marL="0" indent="0" algn="ctr" eaLnBrk="1" hangingPunct="1">
              <a:buFontTx/>
              <a:buNone/>
            </a:pPr>
            <a:r>
              <a:rPr lang="en-SG" b="1" smtClean="0">
                <a:solidFill>
                  <a:srgbClr val="FFFF00"/>
                </a:solidFill>
              </a:rPr>
              <a:t>Acts 3:6, 16</a:t>
            </a:r>
            <a:endParaRPr lang="en-US" b="1" smtClean="0">
              <a:solidFill>
                <a:srgbClr val="FFFF00"/>
              </a:solidFill>
            </a:endParaRPr>
          </a:p>
        </p:txBody>
      </p:sp>
    </p:spTree>
    <p:extLst>
      <p:ext uri="{BB962C8B-B14F-4D97-AF65-F5344CB8AC3E}">
        <p14:creationId xmlns:p14="http://schemas.microsoft.com/office/powerpoint/2010/main" val="10650143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371600"/>
            <a:ext cx="9144000" cy="3886200"/>
          </a:xfrm>
        </p:spPr>
        <p:txBody>
          <a:bodyPr/>
          <a:lstStyle/>
          <a:p>
            <a:pPr eaLnBrk="1" hangingPunct="1"/>
            <a:r>
              <a:rPr lang="en-US" sz="4000" b="1" smtClean="0">
                <a:solidFill>
                  <a:srgbClr val="FFFF00"/>
                </a:solidFill>
              </a:rPr>
              <a:t>  </a:t>
            </a:r>
            <a:r>
              <a:rPr lang="en-US" b="1" u="sng" smtClean="0">
                <a:solidFill>
                  <a:srgbClr val="FFFF00"/>
                </a:solidFill>
              </a:rPr>
              <a:t>The NT Teachings of His Divine Name.</a:t>
            </a:r>
          </a:p>
          <a:p>
            <a:pPr lvl="1" eaLnBrk="1" hangingPunct="1">
              <a:buFont typeface="Arial" charset="0"/>
              <a:buChar char="•"/>
            </a:pPr>
            <a:r>
              <a:rPr lang="en-US" b="1" smtClean="0">
                <a:solidFill>
                  <a:schemeClr val="bg1"/>
                </a:solidFill>
              </a:rPr>
              <a:t>His Name - </a:t>
            </a:r>
            <a:r>
              <a:rPr lang="en-US" b="1" u="sng" smtClean="0">
                <a:solidFill>
                  <a:schemeClr val="bg1"/>
                </a:solidFill>
              </a:rPr>
              <a:t>Greater than All</a:t>
            </a:r>
            <a:r>
              <a:rPr lang="en-US" b="1" smtClean="0">
                <a:solidFill>
                  <a:schemeClr val="bg1"/>
                </a:solidFill>
              </a:rPr>
              <a:t> (Heb 1:4)</a:t>
            </a:r>
          </a:p>
          <a:p>
            <a:pPr lvl="1" eaLnBrk="1" hangingPunct="1">
              <a:buFont typeface="Arial" charset="0"/>
              <a:buChar char="•"/>
            </a:pPr>
            <a:r>
              <a:rPr lang="en-US" b="1" smtClean="0">
                <a:solidFill>
                  <a:schemeClr val="bg1"/>
                </a:solidFill>
              </a:rPr>
              <a:t>His Name - </a:t>
            </a:r>
            <a:r>
              <a:rPr lang="en-US" b="1" u="sng" smtClean="0">
                <a:solidFill>
                  <a:schemeClr val="bg1"/>
                </a:solidFill>
              </a:rPr>
              <a:t>Grants Salvation</a:t>
            </a:r>
            <a:r>
              <a:rPr lang="en-US" b="1" smtClean="0">
                <a:solidFill>
                  <a:schemeClr val="bg1"/>
                </a:solidFill>
              </a:rPr>
              <a:t> (Acts 4:12)</a:t>
            </a:r>
          </a:p>
          <a:p>
            <a:pPr lvl="1" eaLnBrk="1" hangingPunct="1">
              <a:buFont typeface="Arial" charset="0"/>
              <a:buChar char="•"/>
            </a:pPr>
            <a:r>
              <a:rPr lang="en-US" b="1" smtClean="0">
                <a:solidFill>
                  <a:schemeClr val="bg1"/>
                </a:solidFill>
              </a:rPr>
              <a:t>His Name - </a:t>
            </a:r>
            <a:r>
              <a:rPr lang="en-US" b="1" u="sng" smtClean="0">
                <a:solidFill>
                  <a:schemeClr val="bg1"/>
                </a:solidFill>
              </a:rPr>
              <a:t>Commands Worship</a:t>
            </a:r>
            <a:r>
              <a:rPr lang="en-US" b="1" smtClean="0">
                <a:solidFill>
                  <a:schemeClr val="bg1"/>
                </a:solidFill>
              </a:rPr>
              <a:t> (Phil 2:10)</a:t>
            </a:r>
          </a:p>
          <a:p>
            <a:pPr lvl="1" eaLnBrk="1" hangingPunct="1">
              <a:buFont typeface="Arial" charset="0"/>
              <a:buChar char="•"/>
            </a:pPr>
            <a:r>
              <a:rPr lang="en-US" b="1" smtClean="0">
                <a:solidFill>
                  <a:schemeClr val="bg1"/>
                </a:solidFill>
              </a:rPr>
              <a:t>His Name - </a:t>
            </a:r>
            <a:r>
              <a:rPr lang="en-US" b="1" u="sng" smtClean="0">
                <a:solidFill>
                  <a:schemeClr val="bg1"/>
                </a:solidFill>
              </a:rPr>
              <a:t>Basis of Ministry</a:t>
            </a:r>
            <a:r>
              <a:rPr lang="en-US" b="1" smtClean="0">
                <a:solidFill>
                  <a:schemeClr val="bg1"/>
                </a:solidFill>
              </a:rPr>
              <a:t> (Acts 3:6; 16:18)</a:t>
            </a:r>
          </a:p>
          <a:p>
            <a:pPr lvl="1" eaLnBrk="1" hangingPunct="1">
              <a:buFont typeface="Arial" charset="0"/>
              <a:buChar char="•"/>
            </a:pPr>
            <a:r>
              <a:rPr lang="en-US" b="1" smtClean="0">
                <a:solidFill>
                  <a:schemeClr val="bg1"/>
                </a:solidFill>
              </a:rPr>
              <a:t>His Name - </a:t>
            </a:r>
            <a:r>
              <a:rPr lang="en-US" b="1" u="sng" smtClean="0">
                <a:solidFill>
                  <a:schemeClr val="bg1"/>
                </a:solidFill>
              </a:rPr>
              <a:t>Basis of Baptism</a:t>
            </a:r>
            <a:r>
              <a:rPr lang="en-US" b="1" smtClean="0">
                <a:solidFill>
                  <a:schemeClr val="bg1"/>
                </a:solidFill>
              </a:rPr>
              <a:t> (Acts 2:38; 10:48)</a:t>
            </a:r>
            <a:endParaRPr lang="en-US" sz="3200" smtClean="0">
              <a:solidFill>
                <a:schemeClr val="bg1"/>
              </a:solidFill>
            </a:endParaRPr>
          </a:p>
        </p:txBody>
      </p:sp>
    </p:spTree>
    <p:extLst>
      <p:ext uri="{BB962C8B-B14F-4D97-AF65-F5344CB8AC3E}">
        <p14:creationId xmlns:p14="http://schemas.microsoft.com/office/powerpoint/2010/main" val="3916564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642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“And Peter said to them, ‘Repent and be baptized every one of you </a:t>
            </a:r>
            <a:r>
              <a:rPr lang="en-SG" b="1" u="sng" smtClean="0">
                <a:solidFill>
                  <a:schemeClr val="bg1"/>
                </a:solidFill>
              </a:rPr>
              <a:t>in the name of Jesus Christ</a:t>
            </a:r>
            <a:r>
              <a:rPr lang="en-SG" b="1" smtClean="0">
                <a:solidFill>
                  <a:schemeClr val="bg1"/>
                </a:solidFill>
              </a:rPr>
              <a:t> for the forgiveness of your sins, and you will receive the gift of the Holy Spirit…’”</a:t>
            </a:r>
          </a:p>
          <a:p>
            <a:pPr marL="0" indent="0" algn="ctr" eaLnBrk="1" hangingPunct="1">
              <a:buFontTx/>
              <a:buNone/>
            </a:pPr>
            <a:r>
              <a:rPr lang="en-SG" b="1" smtClean="0">
                <a:solidFill>
                  <a:srgbClr val="FFFF00"/>
                </a:solidFill>
              </a:rPr>
              <a:t>Acts 2:38</a:t>
            </a:r>
            <a:endParaRPr lang="en-US" b="1" smtClean="0">
              <a:solidFill>
                <a:srgbClr val="FFFF00"/>
              </a:solidFill>
            </a:endParaRPr>
          </a:p>
        </p:txBody>
      </p:sp>
    </p:spTree>
    <p:extLst>
      <p:ext uri="{BB962C8B-B14F-4D97-AF65-F5344CB8AC3E}">
        <p14:creationId xmlns:p14="http://schemas.microsoft.com/office/powerpoint/2010/main" val="10241129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smtClean="0">
                <a:solidFill>
                  <a:srgbClr val="FFFF00"/>
                </a:solidFill>
              </a:rPr>
              <a:t> </a:t>
            </a:r>
            <a:r>
              <a:rPr lang="en-US" b="1" u="sng" smtClean="0">
                <a:solidFill>
                  <a:srgbClr val="FFFF00"/>
                </a:solidFill>
              </a:rPr>
              <a:t>The Prophetic “Christmas” Names of Jesus</a:t>
            </a:r>
          </a:p>
          <a:p>
            <a:pPr lvl="1" eaLnBrk="1" hangingPunct="1">
              <a:spcBef>
                <a:spcPts val="600"/>
              </a:spcBef>
              <a:spcAft>
                <a:spcPts val="600"/>
              </a:spcAft>
              <a:buFont typeface="Arial" charset="0"/>
              <a:buChar char="•"/>
            </a:pPr>
            <a:r>
              <a:rPr lang="en-US" sz="3200" b="1" smtClean="0">
                <a:solidFill>
                  <a:srgbClr val="FFFF00"/>
                </a:solidFill>
              </a:rPr>
              <a:t>Immanuel </a:t>
            </a:r>
            <a:r>
              <a:rPr lang="en-US" sz="3200" b="1" smtClean="0">
                <a:solidFill>
                  <a:schemeClr val="bg1"/>
                </a:solidFill>
              </a:rPr>
              <a:t> (Isa 7:14; Matt 1:23).</a:t>
            </a:r>
          </a:p>
          <a:p>
            <a:pPr lvl="1" eaLnBrk="1" hangingPunct="1">
              <a:spcBef>
                <a:spcPts val="600"/>
              </a:spcBef>
              <a:spcAft>
                <a:spcPts val="600"/>
              </a:spcAft>
              <a:buFont typeface="Arial" charset="0"/>
              <a:buChar char="•"/>
            </a:pPr>
            <a:r>
              <a:rPr lang="en-US" sz="3200" b="1" smtClean="0">
                <a:solidFill>
                  <a:srgbClr val="FFFF00"/>
                </a:solidFill>
              </a:rPr>
              <a:t>Wonderful Counselor, Mighty God, Everlasting Father, Prince of Peace </a:t>
            </a:r>
            <a:r>
              <a:rPr lang="en-US" sz="3200" b="1" smtClean="0">
                <a:solidFill>
                  <a:schemeClr val="bg1"/>
                </a:solidFill>
              </a:rPr>
              <a:t>(Isa 9:6).</a:t>
            </a:r>
          </a:p>
          <a:p>
            <a:pPr eaLnBrk="1" hangingPunct="1"/>
            <a:endParaRPr lang="en-US" smtClean="0">
              <a:solidFill>
                <a:schemeClr val="bg1"/>
              </a:solidFill>
            </a:endParaRPr>
          </a:p>
          <a:p>
            <a:pPr eaLnBrk="1" hangingPunct="1"/>
            <a:endParaRPr lang="en-US" smtClean="0">
              <a:solidFill>
                <a:schemeClr val="bg1"/>
              </a:solidFill>
            </a:endParaRPr>
          </a:p>
        </p:txBody>
      </p:sp>
      <p:sp>
        <p:nvSpPr>
          <p:cNvPr id="24579"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6" name="Rectangle 2"/>
          <p:cNvSpPr txBox="1">
            <a:spLocks noChangeArrowheads="1"/>
          </p:cNvSpPr>
          <p:nvPr/>
        </p:nvSpPr>
        <p:spPr bwMode="auto">
          <a:xfrm>
            <a:off x="0" y="381000"/>
            <a:ext cx="9144000" cy="1143000"/>
          </a:xfrm>
          <a:prstGeom prst="rect">
            <a:avLst/>
          </a:prstGeom>
          <a:noFill/>
          <a:ln w="9525">
            <a:noFill/>
            <a:miter lim="800000"/>
            <a:headEnd/>
            <a:tailEnd/>
          </a:ln>
        </p:spPr>
        <p:txBody>
          <a:bodyPr anchor="ctr"/>
          <a:lstStyle/>
          <a:p>
            <a:pPr algn="ctr" fontAlgn="base">
              <a:spcBef>
                <a:spcPct val="0"/>
              </a:spcBef>
              <a:spcAft>
                <a:spcPct val="0"/>
              </a:spcAft>
              <a:defRPr/>
            </a:pPr>
            <a:endParaRPr lang="en-US" sz="3600" b="1" u="sng" dirty="0">
              <a:solidFill>
                <a:srgbClr val="FFFF00"/>
              </a:solidFill>
              <a:ea typeface="+mn-ea"/>
              <a:cs typeface="+mn-cs"/>
            </a:endParaRPr>
          </a:p>
        </p:txBody>
      </p:sp>
    </p:spTree>
    <p:extLst>
      <p:ext uri="{BB962C8B-B14F-4D97-AF65-F5344CB8AC3E}">
        <p14:creationId xmlns:p14="http://schemas.microsoft.com/office/powerpoint/2010/main" val="1869867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r>
              <a:rPr lang="en-US" b="1" u="sng" smtClean="0">
                <a:solidFill>
                  <a:srgbClr val="FFFF00"/>
                </a:solidFill>
              </a:rPr>
              <a:t>The Context of Man’s Faithlessness</a:t>
            </a:r>
          </a:p>
          <a:p>
            <a:pPr lvl="1" eaLnBrk="1" hangingPunct="1">
              <a:buFont typeface="Arial" charset="0"/>
              <a:buChar char="•"/>
            </a:pPr>
            <a:r>
              <a:rPr lang="en-US" b="1" smtClean="0">
                <a:solidFill>
                  <a:schemeClr val="bg1"/>
                </a:solidFill>
              </a:rPr>
              <a:t>The </a:t>
            </a:r>
            <a:r>
              <a:rPr lang="en-US" b="1" smtClean="0">
                <a:solidFill>
                  <a:srgbClr val="FFFF00"/>
                </a:solidFill>
              </a:rPr>
              <a:t>Threats</a:t>
            </a:r>
            <a:r>
              <a:rPr lang="en-US" b="1" smtClean="0">
                <a:solidFill>
                  <a:schemeClr val="bg1"/>
                </a:solidFill>
              </a:rPr>
              <a:t> of Syria &amp; Northern Kingdom (Israel) and </a:t>
            </a:r>
            <a:r>
              <a:rPr lang="en-US" b="1" smtClean="0">
                <a:solidFill>
                  <a:srgbClr val="FFFF00"/>
                </a:solidFill>
              </a:rPr>
              <a:t>Fear</a:t>
            </a:r>
            <a:r>
              <a:rPr lang="en-US" b="1" smtClean="0">
                <a:solidFill>
                  <a:schemeClr val="bg1"/>
                </a:solidFill>
              </a:rPr>
              <a:t> of Judah &amp; King Ahaz – Isa 7:1-2.</a:t>
            </a:r>
          </a:p>
        </p:txBody>
      </p:sp>
      <p:sp>
        <p:nvSpPr>
          <p:cNvPr id="25603"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4259674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sz="2800" b="1" smtClean="0">
                <a:solidFill>
                  <a:schemeClr val="bg1"/>
                </a:solidFill>
              </a:rPr>
              <a:t>“In the days of Ahaz the son of Jotham, son of Uzziah, king of Judah, </a:t>
            </a:r>
            <a:r>
              <a:rPr lang="en-SG" sz="2800" b="1" u="sng" smtClean="0">
                <a:solidFill>
                  <a:schemeClr val="bg1"/>
                </a:solidFill>
              </a:rPr>
              <a:t>Rezin the king of Syria and Pekah the son of Remaliah the king of Israel came up to Jerusalem to wage war against it</a:t>
            </a:r>
            <a:r>
              <a:rPr lang="en-SG" sz="2800" b="1" smtClean="0">
                <a:solidFill>
                  <a:schemeClr val="bg1"/>
                </a:solidFill>
              </a:rPr>
              <a:t>, but could not yet mount an attack against it. When the house of David was told, ‘Syria is in league with Ephraim,’ </a:t>
            </a:r>
            <a:r>
              <a:rPr lang="en-SG" sz="2800" b="1" u="sng" smtClean="0">
                <a:solidFill>
                  <a:schemeClr val="bg1"/>
                </a:solidFill>
              </a:rPr>
              <a:t>the heart of Ahaz and the heart of his people shook as the trees of the forest shake before the wind</a:t>
            </a:r>
            <a:r>
              <a:rPr lang="en-SG" sz="2800" b="1" smtClean="0">
                <a:solidFill>
                  <a:schemeClr val="bg1"/>
                </a:solidFill>
              </a:rPr>
              <a:t>”</a:t>
            </a:r>
          </a:p>
          <a:p>
            <a:pPr marL="0" indent="0" algn="ctr" eaLnBrk="1" hangingPunct="1">
              <a:buFontTx/>
              <a:buNone/>
            </a:pPr>
            <a:r>
              <a:rPr lang="en-SG" b="1" smtClean="0">
                <a:solidFill>
                  <a:srgbClr val="FFFF00"/>
                </a:solidFill>
              </a:rPr>
              <a:t>Isaiah 7:1-2</a:t>
            </a:r>
            <a:endParaRPr lang="en-US" b="1" smtClean="0">
              <a:solidFill>
                <a:srgbClr val="FFFF00"/>
              </a:solidFill>
            </a:endParaRPr>
          </a:p>
        </p:txBody>
      </p:sp>
    </p:spTree>
    <p:extLst>
      <p:ext uri="{BB962C8B-B14F-4D97-AF65-F5344CB8AC3E}">
        <p14:creationId xmlns:p14="http://schemas.microsoft.com/office/powerpoint/2010/main" val="32533284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The Context of Man’s Fatihlessness</a:t>
            </a:r>
          </a:p>
          <a:p>
            <a:pPr marL="625475" lvl="1" indent="-260350" eaLnBrk="1" hangingPunct="1">
              <a:spcBef>
                <a:spcPts val="600"/>
              </a:spcBef>
              <a:spcAft>
                <a:spcPts val="600"/>
              </a:spcAft>
              <a:buFont typeface="Arial" charset="0"/>
              <a:buChar char="•"/>
            </a:pPr>
            <a:r>
              <a:rPr lang="en-US" b="1" smtClean="0">
                <a:solidFill>
                  <a:srgbClr val="FFFF00"/>
                </a:solidFill>
              </a:rPr>
              <a:t>Threats</a:t>
            </a:r>
            <a:r>
              <a:rPr lang="en-US" b="1" smtClean="0">
                <a:solidFill>
                  <a:schemeClr val="bg1"/>
                </a:solidFill>
              </a:rPr>
              <a:t> of Syria &amp; Northern Kingdom (Israel) and </a:t>
            </a:r>
            <a:r>
              <a:rPr lang="en-US" b="1" smtClean="0">
                <a:solidFill>
                  <a:srgbClr val="FFFF00"/>
                </a:solidFill>
              </a:rPr>
              <a:t>Fear </a:t>
            </a:r>
            <a:r>
              <a:rPr lang="en-US" b="1" smtClean="0">
                <a:solidFill>
                  <a:schemeClr val="bg1"/>
                </a:solidFill>
              </a:rPr>
              <a:t>of Judah &amp; King Ahaz – Isa 7:1-2.</a:t>
            </a:r>
          </a:p>
          <a:p>
            <a:pPr marL="625475" lvl="1" indent="-260350" eaLnBrk="1" hangingPunct="1">
              <a:spcBef>
                <a:spcPts val="600"/>
              </a:spcBef>
              <a:spcAft>
                <a:spcPts val="600"/>
              </a:spcAft>
              <a:buFont typeface="Arial" charset="0"/>
              <a:buChar char="•"/>
            </a:pPr>
            <a:r>
              <a:rPr lang="en-US" b="1" smtClean="0">
                <a:solidFill>
                  <a:srgbClr val="FFFF00"/>
                </a:solidFill>
              </a:rPr>
              <a:t>Protection </a:t>
            </a:r>
            <a:r>
              <a:rPr lang="en-US" b="1" smtClean="0">
                <a:solidFill>
                  <a:schemeClr val="bg1"/>
                </a:solidFill>
              </a:rPr>
              <a:t>of God on Judah – Isa 7:4-9; 16-25.</a:t>
            </a:r>
          </a:p>
        </p:txBody>
      </p:sp>
      <p:sp>
        <p:nvSpPr>
          <p:cNvPr id="27651"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3861682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0" y="457200"/>
            <a:ext cx="9144000" cy="5592763"/>
          </a:xfrm>
        </p:spPr>
        <p:txBody>
          <a:bodyPr/>
          <a:lstStyle/>
          <a:p>
            <a:pPr marL="0" indent="0" algn="ctr" eaLnBrk="1" hangingPunct="1">
              <a:buFontTx/>
              <a:buNone/>
            </a:pPr>
            <a:r>
              <a:rPr lang="en-SG" sz="2800" b="1" smtClean="0">
                <a:solidFill>
                  <a:schemeClr val="bg1"/>
                </a:solidFill>
              </a:rPr>
              <a:t>“And say to him, ‘Be careful, be quiet, do not fear, and do not let your heart be faint because of </a:t>
            </a:r>
            <a:r>
              <a:rPr lang="en-SG" sz="2800" b="1" u="sng" smtClean="0">
                <a:solidFill>
                  <a:schemeClr val="bg1"/>
                </a:solidFill>
              </a:rPr>
              <a:t>these two smoldering stumps of firebrands</a:t>
            </a:r>
            <a:r>
              <a:rPr lang="en-SG" sz="2800" b="1" smtClean="0">
                <a:solidFill>
                  <a:schemeClr val="bg1"/>
                </a:solidFill>
              </a:rPr>
              <a:t>, at the fierce anger of Rezin and Syria and the son of Remaliah… </a:t>
            </a:r>
            <a:r>
              <a:rPr lang="en-SG" sz="2800" b="1" u="sng" smtClean="0">
                <a:solidFill>
                  <a:schemeClr val="bg1"/>
                </a:solidFill>
              </a:rPr>
              <a:t>It shall not stand, and it shall not come to pass</a:t>
            </a:r>
            <a:r>
              <a:rPr lang="en-SG" sz="2800" b="1" smtClean="0">
                <a:solidFill>
                  <a:schemeClr val="bg1"/>
                </a:solidFill>
              </a:rPr>
              <a:t>. For the head of Syria is Damascus, and the head of Damascus is Rezin. And within sixty-five years Ephraim will be shattered from being a </a:t>
            </a:r>
            <a:r>
              <a:rPr lang="en-SG" sz="2800" b="1" u="sng" smtClean="0">
                <a:solidFill>
                  <a:schemeClr val="bg1"/>
                </a:solidFill>
              </a:rPr>
              <a:t>people…If you are not firm in faith, you will not be firm at all</a:t>
            </a:r>
            <a:r>
              <a:rPr lang="en-SG" sz="2800" b="1" smtClean="0">
                <a:solidFill>
                  <a:schemeClr val="bg1"/>
                </a:solidFill>
              </a:rPr>
              <a:t>’”</a:t>
            </a:r>
          </a:p>
          <a:p>
            <a:pPr marL="0" indent="0" algn="ctr" eaLnBrk="1" hangingPunct="1">
              <a:buFontTx/>
              <a:buNone/>
            </a:pPr>
            <a:r>
              <a:rPr lang="en-SG" b="1" smtClean="0">
                <a:solidFill>
                  <a:srgbClr val="FFFF00"/>
                </a:solidFill>
              </a:rPr>
              <a:t>Isaiah 7:4-9</a:t>
            </a:r>
            <a:endParaRPr lang="en-US" b="1" smtClean="0">
              <a:solidFill>
                <a:srgbClr val="FFFF00"/>
              </a:solidFill>
            </a:endParaRPr>
          </a:p>
        </p:txBody>
      </p:sp>
    </p:spTree>
    <p:extLst>
      <p:ext uri="{BB962C8B-B14F-4D97-AF65-F5344CB8AC3E}">
        <p14:creationId xmlns:p14="http://schemas.microsoft.com/office/powerpoint/2010/main" val="793642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The Context of Man’s Faithlessness</a:t>
            </a:r>
          </a:p>
          <a:p>
            <a:pPr marL="625475" lvl="1" indent="-260350" eaLnBrk="1" hangingPunct="1">
              <a:spcBef>
                <a:spcPts val="600"/>
              </a:spcBef>
              <a:spcAft>
                <a:spcPts val="600"/>
              </a:spcAft>
              <a:buFont typeface="Arial" charset="0"/>
              <a:buChar char="•"/>
            </a:pPr>
            <a:r>
              <a:rPr lang="en-US" b="1" smtClean="0">
                <a:solidFill>
                  <a:srgbClr val="FFFF00"/>
                </a:solidFill>
              </a:rPr>
              <a:t>Threats</a:t>
            </a:r>
            <a:r>
              <a:rPr lang="en-US" b="1" smtClean="0">
                <a:solidFill>
                  <a:schemeClr val="bg1"/>
                </a:solidFill>
              </a:rPr>
              <a:t> of Syria &amp; Northern Kingdom (Israel) and </a:t>
            </a:r>
            <a:r>
              <a:rPr lang="en-US" b="1" smtClean="0">
                <a:solidFill>
                  <a:srgbClr val="FFFF00"/>
                </a:solidFill>
              </a:rPr>
              <a:t>Fear </a:t>
            </a:r>
            <a:r>
              <a:rPr lang="en-US" b="1" smtClean="0">
                <a:solidFill>
                  <a:schemeClr val="bg1"/>
                </a:solidFill>
              </a:rPr>
              <a:t>of Judah &amp; King Ahaz – Isa 7:1-2</a:t>
            </a:r>
          </a:p>
          <a:p>
            <a:pPr marL="625475" lvl="1" indent="-260350" eaLnBrk="1" hangingPunct="1">
              <a:spcBef>
                <a:spcPts val="600"/>
              </a:spcBef>
              <a:spcAft>
                <a:spcPts val="600"/>
              </a:spcAft>
              <a:buFont typeface="Arial" charset="0"/>
              <a:buChar char="•"/>
            </a:pPr>
            <a:r>
              <a:rPr lang="en-US" b="1" smtClean="0">
                <a:solidFill>
                  <a:srgbClr val="FFFF00"/>
                </a:solidFill>
              </a:rPr>
              <a:t>Protection</a:t>
            </a:r>
            <a:r>
              <a:rPr lang="en-US" b="1" smtClean="0">
                <a:solidFill>
                  <a:schemeClr val="bg1"/>
                </a:solidFill>
              </a:rPr>
              <a:t> of God on Judah – Isa 7:4-9, 16-25</a:t>
            </a:r>
          </a:p>
          <a:p>
            <a:pPr marL="625475" lvl="1" indent="-260350" eaLnBrk="1" hangingPunct="1">
              <a:spcBef>
                <a:spcPts val="600"/>
              </a:spcBef>
              <a:spcAft>
                <a:spcPts val="600"/>
              </a:spcAft>
              <a:buFont typeface="Arial" charset="0"/>
              <a:buChar char="•"/>
            </a:pPr>
            <a:r>
              <a:rPr lang="en-US" b="1" smtClean="0">
                <a:solidFill>
                  <a:srgbClr val="FFFF00"/>
                </a:solidFill>
              </a:rPr>
              <a:t>Pretence-Piety-Unbelief</a:t>
            </a:r>
            <a:r>
              <a:rPr lang="en-US" b="1" smtClean="0">
                <a:solidFill>
                  <a:schemeClr val="bg1"/>
                </a:solidFill>
              </a:rPr>
              <a:t> by Ahaz – 2 King 16:7-8; Isa 7:10-13)</a:t>
            </a:r>
          </a:p>
        </p:txBody>
      </p:sp>
      <p:sp>
        <p:nvSpPr>
          <p:cNvPr id="29699"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86082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8"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“Again the L</a:t>
            </a:r>
            <a:r>
              <a:rPr lang="en-SG" sz="2800" b="1" smtClean="0">
                <a:solidFill>
                  <a:schemeClr val="bg1"/>
                </a:solidFill>
              </a:rPr>
              <a:t>ORD</a:t>
            </a:r>
            <a:r>
              <a:rPr lang="en-SG" b="1" smtClean="0">
                <a:solidFill>
                  <a:schemeClr val="bg1"/>
                </a:solidFill>
              </a:rPr>
              <a:t> spoke to Ahaz, ‘Ask a sign of the L</a:t>
            </a:r>
            <a:r>
              <a:rPr lang="en-SG" sz="2800" b="1" smtClean="0">
                <a:solidFill>
                  <a:schemeClr val="bg1"/>
                </a:solidFill>
              </a:rPr>
              <a:t>ORD</a:t>
            </a:r>
            <a:r>
              <a:rPr lang="en-SG" b="1" smtClean="0">
                <a:solidFill>
                  <a:schemeClr val="bg1"/>
                </a:solidFill>
              </a:rPr>
              <a:t> your God; let it be deep as Sheol or high as heaven.’ But Ahaz said, ‘I will not ask, and I will not put the L</a:t>
            </a:r>
            <a:r>
              <a:rPr lang="en-SG" sz="2800" b="1" smtClean="0">
                <a:solidFill>
                  <a:schemeClr val="bg1"/>
                </a:solidFill>
              </a:rPr>
              <a:t>ORD</a:t>
            </a:r>
            <a:r>
              <a:rPr lang="en-SG" b="1" smtClean="0">
                <a:solidFill>
                  <a:schemeClr val="bg1"/>
                </a:solidFill>
              </a:rPr>
              <a:t> to the test’”</a:t>
            </a:r>
          </a:p>
          <a:p>
            <a:pPr marL="0" indent="0" algn="ctr" eaLnBrk="1" hangingPunct="1">
              <a:buFontTx/>
              <a:buNone/>
            </a:pPr>
            <a:r>
              <a:rPr lang="en-SG" b="1" smtClean="0">
                <a:solidFill>
                  <a:srgbClr val="FFFF00"/>
                </a:solidFill>
              </a:rPr>
              <a:t>Isaiah 7:11-12</a:t>
            </a:r>
            <a:endParaRPr lang="en-US" b="1" smtClean="0">
              <a:solidFill>
                <a:srgbClr val="FFFF00"/>
              </a:solidFill>
            </a:endParaRPr>
          </a:p>
        </p:txBody>
      </p:sp>
    </p:spTree>
    <p:extLst>
      <p:ext uri="{BB962C8B-B14F-4D97-AF65-F5344CB8AC3E}">
        <p14:creationId xmlns:p14="http://schemas.microsoft.com/office/powerpoint/2010/main" val="22928580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sz="3000" b="1" smtClean="0">
                <a:solidFill>
                  <a:schemeClr val="bg1"/>
                </a:solidFill>
              </a:rPr>
              <a:t>“So </a:t>
            </a:r>
            <a:r>
              <a:rPr lang="en-SG" sz="3000" b="1" u="sng" smtClean="0">
                <a:solidFill>
                  <a:schemeClr val="bg1"/>
                </a:solidFill>
              </a:rPr>
              <a:t>Ahaz sent messengers to Tiglath-pileser king of Assyria</a:t>
            </a:r>
            <a:r>
              <a:rPr lang="en-SG" sz="3000" b="1" smtClean="0">
                <a:solidFill>
                  <a:schemeClr val="bg1"/>
                </a:solidFill>
              </a:rPr>
              <a:t>, saying, ‘I am your servant and your son. </a:t>
            </a:r>
            <a:r>
              <a:rPr lang="en-SG" sz="3000" b="1" u="sng" smtClean="0">
                <a:solidFill>
                  <a:schemeClr val="bg1"/>
                </a:solidFill>
              </a:rPr>
              <a:t>Come up and rescue me</a:t>
            </a:r>
            <a:r>
              <a:rPr lang="en-SG" sz="3000" b="1" smtClean="0">
                <a:solidFill>
                  <a:schemeClr val="bg1"/>
                </a:solidFill>
              </a:rPr>
              <a:t> from the hand of the king of Syria and from the hand of the king of Israel, who are attacking me.’ </a:t>
            </a:r>
            <a:r>
              <a:rPr lang="en-SG" sz="3000" b="1" u="sng" smtClean="0">
                <a:solidFill>
                  <a:schemeClr val="bg1"/>
                </a:solidFill>
              </a:rPr>
              <a:t>Ahaz also took the silver and gold</a:t>
            </a:r>
            <a:r>
              <a:rPr lang="en-SG" sz="3000" b="1" smtClean="0">
                <a:solidFill>
                  <a:schemeClr val="bg1"/>
                </a:solidFill>
              </a:rPr>
              <a:t> that was found in the house of the L</a:t>
            </a:r>
            <a:r>
              <a:rPr lang="en-SG" sz="2800" b="1" smtClean="0">
                <a:solidFill>
                  <a:schemeClr val="bg1"/>
                </a:solidFill>
              </a:rPr>
              <a:t>ORD</a:t>
            </a:r>
            <a:r>
              <a:rPr lang="en-SG" sz="3000" b="1" smtClean="0">
                <a:solidFill>
                  <a:schemeClr val="bg1"/>
                </a:solidFill>
              </a:rPr>
              <a:t> and in the treasures of the king’s house and </a:t>
            </a:r>
            <a:r>
              <a:rPr lang="en-SG" sz="3000" b="1" u="sng" smtClean="0">
                <a:solidFill>
                  <a:schemeClr val="bg1"/>
                </a:solidFill>
              </a:rPr>
              <a:t>sent a present to the king of Assyria</a:t>
            </a:r>
            <a:r>
              <a:rPr lang="en-SG" sz="3000" b="1" smtClean="0">
                <a:solidFill>
                  <a:schemeClr val="bg1"/>
                </a:solidFill>
              </a:rPr>
              <a:t>”</a:t>
            </a:r>
          </a:p>
          <a:p>
            <a:pPr marL="0" indent="0" algn="ctr" eaLnBrk="1" hangingPunct="1">
              <a:buFontTx/>
              <a:buNone/>
            </a:pPr>
            <a:r>
              <a:rPr lang="en-SG" b="1" smtClean="0">
                <a:solidFill>
                  <a:srgbClr val="FFFF00"/>
                </a:solidFill>
              </a:rPr>
              <a:t>2 Kings 16:7-8</a:t>
            </a:r>
            <a:endParaRPr lang="en-US" b="1" smtClean="0">
              <a:solidFill>
                <a:srgbClr val="FFFF00"/>
              </a:solidFill>
            </a:endParaRPr>
          </a:p>
        </p:txBody>
      </p:sp>
    </p:spTree>
    <p:extLst>
      <p:ext uri="{BB962C8B-B14F-4D97-AF65-F5344CB8AC3E}">
        <p14:creationId xmlns:p14="http://schemas.microsoft.com/office/powerpoint/2010/main" val="10526528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God Revealed His Faithfulness</a:t>
            </a:r>
          </a:p>
          <a:p>
            <a:pPr marL="625475" lvl="1" indent="-260350" eaLnBrk="1" hangingPunct="1">
              <a:spcBef>
                <a:spcPts val="600"/>
              </a:spcBef>
              <a:spcAft>
                <a:spcPts val="600"/>
              </a:spcAft>
              <a:buFont typeface="Arial" charset="0"/>
              <a:buChar char="•"/>
            </a:pPr>
            <a:r>
              <a:rPr lang="en-US" sz="3200" b="1" smtClean="0">
                <a:solidFill>
                  <a:srgbClr val="FFFF00"/>
                </a:solidFill>
              </a:rPr>
              <a:t>Presence</a:t>
            </a:r>
            <a:r>
              <a:rPr lang="en-US" sz="3200" b="1" smtClean="0">
                <a:solidFill>
                  <a:schemeClr val="bg1"/>
                </a:solidFill>
              </a:rPr>
              <a:t> with His People (Isa 7:14)</a:t>
            </a:r>
          </a:p>
          <a:p>
            <a:pPr marL="625475" lvl="1" indent="-260350" eaLnBrk="1" hangingPunct="1">
              <a:spcBef>
                <a:spcPts val="600"/>
              </a:spcBef>
              <a:spcAft>
                <a:spcPts val="600"/>
              </a:spcAft>
              <a:buFont typeface="Arial" charset="0"/>
              <a:buChar char="•"/>
            </a:pPr>
            <a:r>
              <a:rPr lang="en-US" sz="3200" b="1" smtClean="0">
                <a:solidFill>
                  <a:srgbClr val="FFFF00"/>
                </a:solidFill>
              </a:rPr>
              <a:t>Protection</a:t>
            </a:r>
            <a:r>
              <a:rPr lang="en-US" sz="3200" b="1" smtClean="0">
                <a:solidFill>
                  <a:schemeClr val="bg1"/>
                </a:solidFill>
              </a:rPr>
              <a:t> of His People (Isa 8:11-15)</a:t>
            </a:r>
          </a:p>
          <a:p>
            <a:pPr marL="625475" lvl="1" indent="-260350" eaLnBrk="1" hangingPunct="1">
              <a:spcBef>
                <a:spcPts val="600"/>
              </a:spcBef>
              <a:spcAft>
                <a:spcPts val="600"/>
              </a:spcAft>
              <a:buFont typeface="Arial" charset="0"/>
              <a:buChar char="•"/>
            </a:pPr>
            <a:r>
              <a:rPr lang="en-US" sz="3200" b="1" smtClean="0">
                <a:solidFill>
                  <a:srgbClr val="FFFF00"/>
                </a:solidFill>
              </a:rPr>
              <a:t>Promise</a:t>
            </a:r>
            <a:r>
              <a:rPr lang="en-US" sz="3200" b="1" smtClean="0">
                <a:solidFill>
                  <a:schemeClr val="bg1"/>
                </a:solidFill>
              </a:rPr>
              <a:t> of a Future for His People (9:1-7)</a:t>
            </a:r>
          </a:p>
        </p:txBody>
      </p:sp>
      <p:sp>
        <p:nvSpPr>
          <p:cNvPr id="32771"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2069501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524000"/>
            <a:ext cx="9144000" cy="3581400"/>
          </a:xfrm>
        </p:spPr>
        <p:txBody>
          <a:bodyPr/>
          <a:lstStyle/>
          <a:p>
            <a:pPr marL="441325" lvl="1" indent="-349250" eaLnBrk="1" hangingPunct="1">
              <a:buFont typeface="Arial" charset="0"/>
              <a:buChar char="•"/>
            </a:pPr>
            <a:r>
              <a:rPr lang="en-US" sz="3200" b="1" u="sng" smtClean="0">
                <a:solidFill>
                  <a:srgbClr val="FFFF00"/>
                </a:solidFill>
              </a:rPr>
              <a:t>The OT Teachings on “Names”</a:t>
            </a:r>
            <a:endParaRPr lang="en-US" sz="3200" b="1" smtClean="0">
              <a:solidFill>
                <a:srgbClr val="FFFF00"/>
              </a:solidFill>
            </a:endParaRPr>
          </a:p>
          <a:p>
            <a:pPr marL="898525" lvl="3" indent="-349250" eaLnBrk="1" hangingPunct="1"/>
            <a:r>
              <a:rPr lang="en-SG" sz="2800" b="1" smtClean="0">
                <a:solidFill>
                  <a:schemeClr val="bg1"/>
                </a:solidFill>
              </a:rPr>
              <a:t>Representative of Power-Authority (Ex 3)</a:t>
            </a:r>
          </a:p>
        </p:txBody>
      </p:sp>
    </p:spTree>
    <p:extLst>
      <p:ext uri="{BB962C8B-B14F-4D97-AF65-F5344CB8AC3E}">
        <p14:creationId xmlns:p14="http://schemas.microsoft.com/office/powerpoint/2010/main" val="669067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God Revealed His Sovereignty (Isa 8:3-10)</a:t>
            </a:r>
          </a:p>
          <a:p>
            <a:pPr lvl="1" eaLnBrk="1" hangingPunct="1">
              <a:spcBef>
                <a:spcPts val="600"/>
              </a:spcBef>
              <a:spcAft>
                <a:spcPts val="600"/>
              </a:spcAft>
              <a:buFont typeface="Arial" charset="0"/>
              <a:buChar char="•"/>
            </a:pPr>
            <a:r>
              <a:rPr lang="en-US" sz="3200" b="1" smtClean="0">
                <a:solidFill>
                  <a:srgbClr val="FFFF00"/>
                </a:solidFill>
              </a:rPr>
              <a:t>Destruction</a:t>
            </a:r>
            <a:r>
              <a:rPr lang="en-US" sz="3200" b="1" smtClean="0">
                <a:solidFill>
                  <a:schemeClr val="bg1"/>
                </a:solidFill>
              </a:rPr>
              <a:t> of Syria and Israel (8:3-7).</a:t>
            </a:r>
          </a:p>
          <a:p>
            <a:pPr lvl="1" eaLnBrk="1" hangingPunct="1">
              <a:spcBef>
                <a:spcPts val="600"/>
              </a:spcBef>
              <a:spcAft>
                <a:spcPts val="600"/>
              </a:spcAft>
              <a:buFont typeface="Arial" charset="0"/>
              <a:buChar char="•"/>
            </a:pPr>
            <a:r>
              <a:rPr lang="en-US" sz="3200" b="1" smtClean="0">
                <a:solidFill>
                  <a:srgbClr val="FFFF00"/>
                </a:solidFill>
              </a:rPr>
              <a:t>Divine Preservation</a:t>
            </a:r>
            <a:r>
              <a:rPr lang="en-US" sz="3200" b="1" smtClean="0">
                <a:solidFill>
                  <a:schemeClr val="bg1"/>
                </a:solidFill>
              </a:rPr>
              <a:t> of Judah (8:8-10 </a:t>
            </a:r>
            <a:r>
              <a:rPr lang="en-SG" sz="3200" b="1" smtClean="0">
                <a:solidFill>
                  <a:schemeClr val="bg1"/>
                </a:solidFill>
              </a:rPr>
              <a:t>“God with us” (2x).</a:t>
            </a:r>
            <a:endParaRPr lang="en-US" b="1" smtClean="0">
              <a:solidFill>
                <a:schemeClr val="bg1"/>
              </a:solidFill>
            </a:endParaRPr>
          </a:p>
        </p:txBody>
      </p:sp>
      <p:sp>
        <p:nvSpPr>
          <p:cNvPr id="33795"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2185656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God’s Invitation to Trust Him continues…</a:t>
            </a:r>
          </a:p>
          <a:p>
            <a:pPr marL="622300" lvl="1" indent="-266700" eaLnBrk="1" hangingPunct="1">
              <a:spcBef>
                <a:spcPts val="600"/>
              </a:spcBef>
              <a:spcAft>
                <a:spcPts val="600"/>
              </a:spcAft>
              <a:buFont typeface="Arial" charset="0"/>
              <a:buChar char="•"/>
            </a:pPr>
            <a:r>
              <a:rPr lang="en-US" sz="3200" b="1" u="sng" smtClean="0">
                <a:solidFill>
                  <a:srgbClr val="FFFF00"/>
                </a:solidFill>
              </a:rPr>
              <a:t>The First Christmas</a:t>
            </a:r>
            <a:r>
              <a:rPr lang="en-US" sz="3200" b="1" smtClean="0">
                <a:solidFill>
                  <a:schemeClr val="bg1"/>
                </a:solidFill>
              </a:rPr>
              <a:t> (John 1:1, 14; Matt 1:23)</a:t>
            </a:r>
          </a:p>
        </p:txBody>
      </p:sp>
      <p:sp>
        <p:nvSpPr>
          <p:cNvPr id="34819"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3737265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“In the beginning was the Word, and the Word was with God, and the Word was God. He was in the beginning with God… </a:t>
            </a:r>
            <a:r>
              <a:rPr lang="en-SG" b="1" u="sng" smtClean="0">
                <a:solidFill>
                  <a:schemeClr val="bg1"/>
                </a:solidFill>
              </a:rPr>
              <a:t>And the Word became flesh and dwelt among us</a:t>
            </a:r>
            <a:r>
              <a:rPr lang="en-SG" b="1" smtClean="0">
                <a:solidFill>
                  <a:schemeClr val="bg1"/>
                </a:solidFill>
              </a:rPr>
              <a:t>, and we have seen his glory, glory as of the only Son from the Father, full of grace and truth”</a:t>
            </a:r>
          </a:p>
          <a:p>
            <a:pPr marL="0" indent="0" algn="ctr" eaLnBrk="1" hangingPunct="1">
              <a:buFontTx/>
              <a:buNone/>
            </a:pPr>
            <a:r>
              <a:rPr lang="en-SG" b="1" smtClean="0">
                <a:solidFill>
                  <a:srgbClr val="FFFF00"/>
                </a:solidFill>
              </a:rPr>
              <a:t>John 1:1,14</a:t>
            </a:r>
            <a:endParaRPr lang="en-US" b="1" smtClean="0">
              <a:solidFill>
                <a:srgbClr val="FFFF00"/>
              </a:solidFill>
            </a:endParaRPr>
          </a:p>
        </p:txBody>
      </p:sp>
    </p:spTree>
    <p:extLst>
      <p:ext uri="{BB962C8B-B14F-4D97-AF65-F5344CB8AC3E}">
        <p14:creationId xmlns:p14="http://schemas.microsoft.com/office/powerpoint/2010/main" val="42946067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God’s Invitation to Trust Him continues…</a:t>
            </a:r>
          </a:p>
          <a:p>
            <a:pPr marL="622300" lvl="1" indent="-266700" eaLnBrk="1" hangingPunct="1">
              <a:spcBef>
                <a:spcPts val="600"/>
              </a:spcBef>
              <a:spcAft>
                <a:spcPts val="600"/>
              </a:spcAft>
              <a:buFont typeface="Arial" charset="0"/>
              <a:buChar char="•"/>
            </a:pPr>
            <a:r>
              <a:rPr lang="en-US" sz="3200" b="1" u="sng" smtClean="0">
                <a:solidFill>
                  <a:srgbClr val="FFFF00"/>
                </a:solidFill>
              </a:rPr>
              <a:t>The First Christmas</a:t>
            </a:r>
            <a:r>
              <a:rPr lang="en-US" sz="3200" b="1" smtClean="0">
                <a:solidFill>
                  <a:schemeClr val="bg1"/>
                </a:solidFill>
              </a:rPr>
              <a:t> (John 1:1, 14; Matt 1:23)</a:t>
            </a:r>
          </a:p>
          <a:p>
            <a:pPr marL="1079500" lvl="3" indent="-266700" eaLnBrk="1" hangingPunct="1">
              <a:spcBef>
                <a:spcPts val="600"/>
              </a:spcBef>
              <a:spcAft>
                <a:spcPts val="600"/>
              </a:spcAft>
              <a:buFont typeface="Arial" charset="0"/>
              <a:buChar char="•"/>
            </a:pPr>
            <a:r>
              <a:rPr lang="en-US" sz="3200" b="1" smtClean="0">
                <a:solidFill>
                  <a:schemeClr val="bg1"/>
                </a:solidFill>
              </a:rPr>
              <a:t>Many rejected Him (John 1:11)</a:t>
            </a:r>
          </a:p>
          <a:p>
            <a:pPr marL="1079500" lvl="3" indent="-266700" eaLnBrk="1" hangingPunct="1">
              <a:spcBef>
                <a:spcPts val="600"/>
              </a:spcBef>
              <a:spcAft>
                <a:spcPts val="600"/>
              </a:spcAft>
              <a:buFont typeface="Arial" charset="0"/>
              <a:buChar char="•"/>
            </a:pPr>
            <a:r>
              <a:rPr lang="en-US" sz="3200" b="1" smtClean="0">
                <a:solidFill>
                  <a:schemeClr val="bg1"/>
                </a:solidFill>
              </a:rPr>
              <a:t>Others trusted Him (Matt 1:24; Lk 1:38)</a:t>
            </a:r>
          </a:p>
        </p:txBody>
      </p:sp>
      <p:sp>
        <p:nvSpPr>
          <p:cNvPr id="36867"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1157176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500"/>
                                        <p:tgtEl>
                                          <p:spTgt spid="40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sz="3000" b="1" smtClean="0">
                <a:solidFill>
                  <a:schemeClr val="bg1"/>
                </a:solidFill>
              </a:rPr>
              <a:t>“All this took place to fulfil what the Lord had spoken by the prophet: ‘Behold, the virgin shall conceive and bear a son, and they shall call his name Immanuel’ (which means, God with us). When Joseph woke from sleep, </a:t>
            </a:r>
            <a:r>
              <a:rPr lang="en-SG" sz="3000" b="1" u="sng" smtClean="0">
                <a:solidFill>
                  <a:schemeClr val="bg1"/>
                </a:solidFill>
              </a:rPr>
              <a:t>he did as the angel of the Lord commanded him</a:t>
            </a:r>
            <a:r>
              <a:rPr lang="en-SG" sz="3000" b="1" smtClean="0">
                <a:solidFill>
                  <a:schemeClr val="bg1"/>
                </a:solidFill>
              </a:rPr>
              <a:t>: he took his wife, but knew her not until she had given birth to a son. And he called his name Jesus”</a:t>
            </a:r>
          </a:p>
          <a:p>
            <a:pPr marL="0" indent="0" algn="ctr" eaLnBrk="1" hangingPunct="1">
              <a:buFontTx/>
              <a:buNone/>
            </a:pPr>
            <a:r>
              <a:rPr lang="en-SG" b="1" smtClean="0">
                <a:solidFill>
                  <a:srgbClr val="FFFF00"/>
                </a:solidFill>
              </a:rPr>
              <a:t>Matthew 1:20-24</a:t>
            </a:r>
            <a:endParaRPr lang="en-US" b="1" smtClean="0">
              <a:solidFill>
                <a:srgbClr val="FFFF00"/>
              </a:solidFill>
            </a:endParaRPr>
          </a:p>
        </p:txBody>
      </p:sp>
    </p:spTree>
    <p:extLst>
      <p:ext uri="{BB962C8B-B14F-4D97-AF65-F5344CB8AC3E}">
        <p14:creationId xmlns:p14="http://schemas.microsoft.com/office/powerpoint/2010/main" val="32306745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914" name="Rectangle 4"/>
          <p:cNvSpPr>
            <a:spLocks noGrp="1" noChangeArrowheads="1"/>
          </p:cNvSpPr>
          <p:nvPr>
            <p:ph type="body" idx="1"/>
          </p:nvPr>
        </p:nvSpPr>
        <p:spPr>
          <a:xfrm>
            <a:off x="0" y="533400"/>
            <a:ext cx="9144000" cy="5592763"/>
          </a:xfrm>
        </p:spPr>
        <p:txBody>
          <a:bodyPr/>
          <a:lstStyle/>
          <a:p>
            <a:pPr marL="0" indent="0" algn="ctr" eaLnBrk="1" hangingPunct="1">
              <a:buFontTx/>
              <a:buNone/>
            </a:pPr>
            <a:r>
              <a:rPr lang="en-SG" b="1" smtClean="0">
                <a:solidFill>
                  <a:schemeClr val="bg1"/>
                </a:solidFill>
              </a:rPr>
              <a:t>“And Mary said to the angel, ‘</a:t>
            </a:r>
            <a:r>
              <a:rPr lang="en-SG" b="1" u="sng" smtClean="0">
                <a:solidFill>
                  <a:schemeClr val="bg1"/>
                </a:solidFill>
              </a:rPr>
              <a:t>How will this be</a:t>
            </a:r>
            <a:r>
              <a:rPr lang="en-SG" b="1" smtClean="0">
                <a:solidFill>
                  <a:schemeClr val="bg1"/>
                </a:solidFill>
              </a:rPr>
              <a:t>, since I am a virgin?’ And the angel answered her, ‘The Holy Spirit will come upon you, and the power of the Most High will overshadow you; therefore the child to be born will be called holy—the Son of God…’ And Mary said, </a:t>
            </a:r>
            <a:r>
              <a:rPr lang="en-SG" b="1" u="sng">
                <a:solidFill>
                  <a:schemeClr val="bg1"/>
                </a:solidFill>
              </a:rPr>
              <a:t>‘</a:t>
            </a:r>
            <a:r>
              <a:rPr lang="en-SG" b="1" u="sng" smtClean="0">
                <a:solidFill>
                  <a:schemeClr val="bg1"/>
                </a:solidFill>
              </a:rPr>
              <a:t>Behold, I am the servant of the Lord; let it be to me according to your word’</a:t>
            </a:r>
            <a:r>
              <a:rPr lang="en-SG" b="1" smtClean="0">
                <a:solidFill>
                  <a:schemeClr val="bg1"/>
                </a:solidFill>
              </a:rPr>
              <a:t>”</a:t>
            </a:r>
          </a:p>
          <a:p>
            <a:pPr marL="0" indent="0" algn="ctr" eaLnBrk="1" hangingPunct="1">
              <a:buFontTx/>
              <a:buNone/>
            </a:pPr>
            <a:r>
              <a:rPr lang="en-SG" b="1" smtClean="0">
                <a:solidFill>
                  <a:srgbClr val="FFFF00"/>
                </a:solidFill>
              </a:rPr>
              <a:t>Luke 1:38</a:t>
            </a:r>
            <a:endParaRPr lang="en-US" b="1" smtClean="0">
              <a:solidFill>
                <a:srgbClr val="FFFF00"/>
              </a:solidFill>
            </a:endParaRPr>
          </a:p>
        </p:txBody>
      </p:sp>
    </p:spTree>
    <p:extLst>
      <p:ext uri="{BB962C8B-B14F-4D97-AF65-F5344CB8AC3E}">
        <p14:creationId xmlns:p14="http://schemas.microsoft.com/office/powerpoint/2010/main" val="39422762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1524000"/>
            <a:ext cx="9144000" cy="4267200"/>
          </a:xfrm>
        </p:spPr>
        <p:txBody>
          <a:bodyPr/>
          <a:lstStyle/>
          <a:p>
            <a:pPr eaLnBrk="1" hangingPunct="1">
              <a:spcBef>
                <a:spcPts val="600"/>
              </a:spcBef>
              <a:spcAft>
                <a:spcPts val="600"/>
              </a:spcAft>
            </a:pPr>
            <a:r>
              <a:rPr lang="en-US" b="1" u="sng" smtClean="0">
                <a:solidFill>
                  <a:srgbClr val="FFFF00"/>
                </a:solidFill>
              </a:rPr>
              <a:t>God’s Invitation to Trust Him continues…</a:t>
            </a:r>
          </a:p>
          <a:p>
            <a:pPr marL="622300" lvl="1" indent="-266700" eaLnBrk="1" hangingPunct="1">
              <a:spcBef>
                <a:spcPts val="600"/>
              </a:spcBef>
              <a:spcAft>
                <a:spcPts val="600"/>
              </a:spcAft>
              <a:buFont typeface="Arial" charset="0"/>
              <a:buChar char="•"/>
            </a:pPr>
            <a:r>
              <a:rPr lang="en-US" sz="3200" b="1" u="sng" smtClean="0">
                <a:solidFill>
                  <a:srgbClr val="FFFF00"/>
                </a:solidFill>
              </a:rPr>
              <a:t>The First Christmas</a:t>
            </a:r>
            <a:r>
              <a:rPr lang="en-US" sz="3200" b="1" smtClean="0">
                <a:solidFill>
                  <a:schemeClr val="bg1"/>
                </a:solidFill>
              </a:rPr>
              <a:t> (Jojn 1:1, 14; Matt 1:23).</a:t>
            </a:r>
          </a:p>
          <a:p>
            <a:pPr marL="1079500" lvl="3" indent="-266700" eaLnBrk="1" hangingPunct="1">
              <a:spcBef>
                <a:spcPts val="600"/>
              </a:spcBef>
              <a:spcAft>
                <a:spcPts val="600"/>
              </a:spcAft>
              <a:buFont typeface="Arial" charset="0"/>
              <a:buChar char="•"/>
            </a:pPr>
            <a:r>
              <a:rPr lang="en-US" sz="3200" b="1" smtClean="0">
                <a:solidFill>
                  <a:schemeClr val="bg1"/>
                </a:solidFill>
              </a:rPr>
              <a:t>Many Rejected Him (John 1:11)</a:t>
            </a:r>
          </a:p>
          <a:p>
            <a:pPr marL="1079500" lvl="3" indent="-266700" eaLnBrk="1" hangingPunct="1">
              <a:spcBef>
                <a:spcPts val="600"/>
              </a:spcBef>
              <a:spcAft>
                <a:spcPts val="600"/>
              </a:spcAft>
              <a:buFont typeface="Arial" charset="0"/>
              <a:buChar char="•"/>
            </a:pPr>
            <a:r>
              <a:rPr lang="en-US" sz="3200" b="1" smtClean="0">
                <a:solidFill>
                  <a:schemeClr val="bg1"/>
                </a:solidFill>
              </a:rPr>
              <a:t>Others trusted Him (Matt 1:24; Lk 1:38)</a:t>
            </a:r>
          </a:p>
          <a:p>
            <a:pPr marL="622300" lvl="1" indent="-266700" eaLnBrk="1" hangingPunct="1">
              <a:spcBef>
                <a:spcPts val="600"/>
              </a:spcBef>
              <a:spcAft>
                <a:spcPts val="600"/>
              </a:spcAft>
              <a:buFont typeface="Arial" charset="0"/>
              <a:buChar char="•"/>
            </a:pPr>
            <a:r>
              <a:rPr lang="en-US" sz="3200" b="1" u="sng" smtClean="0">
                <a:solidFill>
                  <a:srgbClr val="FFFF00"/>
                </a:solidFill>
              </a:rPr>
              <a:t>All Christmases and Our Lives</a:t>
            </a:r>
            <a:endParaRPr lang="en-US" sz="3200" b="1" smtClean="0">
              <a:solidFill>
                <a:schemeClr val="bg1"/>
              </a:solidFill>
            </a:endParaRPr>
          </a:p>
        </p:txBody>
      </p:sp>
      <p:sp>
        <p:nvSpPr>
          <p:cNvPr id="39939"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IMMANUEL “GOD WITH US”</a:t>
            </a:r>
          </a:p>
        </p:txBody>
      </p:sp>
    </p:spTree>
    <p:extLst>
      <p:ext uri="{BB962C8B-B14F-4D97-AF65-F5344CB8AC3E}">
        <p14:creationId xmlns:p14="http://schemas.microsoft.com/office/powerpoint/2010/main" val="3738943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1"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8346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492452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smtClean="0">
                <a:solidFill>
                  <a:srgbClr val="FFFFFF"/>
                </a:solidFill>
                <a:latin typeface="Arial" charset="0"/>
                <a:ea typeface="ＭＳ Ｐゴシック" charset="0"/>
              </a:rPr>
              <a:t>Topical Preaching link </a:t>
            </a:r>
            <a:r>
              <a:rPr lang="en-US" sz="2400" b="1" dirty="0">
                <a:solidFill>
                  <a:srgbClr val="FFFFFF"/>
                </a:solidFill>
                <a:latin typeface="Arial" charset="0"/>
                <a:ea typeface="ＭＳ Ｐゴシック" charset="0"/>
              </a:rPr>
              <a:t>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4000" b="1">
                <a:solidFill>
                  <a:srgbClr val="FFFFFF"/>
                </a:solidFill>
                <a:latin typeface="Arial" charset="0"/>
                <a:cs typeface="Arial" charset="0"/>
                <a:rtl val="0"/>
              </a:rPr>
              <a:t>Get this presentation for free!</a:t>
            </a:r>
            <a:endParaRPr lang="en-US" sz="1400" b="1">
              <a:solidFill>
                <a:srgbClr val="FFFFFF"/>
              </a:solidFill>
              <a:latin typeface="Arial" charset="0"/>
              <a:cs typeface="Arial" charset="0"/>
              <a:rtl val="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31650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body" idx="1"/>
          </p:nvPr>
        </p:nvSpPr>
        <p:spPr>
          <a:xfrm>
            <a:off x="0" y="209840"/>
            <a:ext cx="9144000" cy="7239000"/>
          </a:xfrm>
        </p:spPr>
        <p:txBody>
          <a:bodyPr/>
          <a:lstStyle/>
          <a:p>
            <a:pPr marL="0" indent="0" algn="ctr" eaLnBrk="1" hangingPunct="1">
              <a:buFontTx/>
              <a:buNone/>
            </a:pPr>
            <a:r>
              <a:rPr lang="en-SG" b="1" smtClean="0">
                <a:solidFill>
                  <a:schemeClr val="bg1"/>
                </a:solidFill>
              </a:rPr>
              <a:t>“Then Moses said to God, ‘If I come to the people of Israel and say to them, “The God of your fathers has sent me to you,” and they ask me, “What is his name?” what shall I say to them?’ </a:t>
            </a:r>
            <a:r>
              <a:rPr lang="en-SG" b="1" u="sng" smtClean="0">
                <a:solidFill>
                  <a:schemeClr val="bg1"/>
                </a:solidFill>
              </a:rPr>
              <a:t>God said to Moses, “I AM WHO I AM.” And he said, “Say this to the people of Israel, ‘I AM has sent me to you.</a:t>
            </a:r>
            <a:r>
              <a:rPr lang="en-SG" b="1" smtClean="0">
                <a:solidFill>
                  <a:schemeClr val="bg1"/>
                </a:solidFill>
              </a:rPr>
              <a:t>’”… </a:t>
            </a:r>
            <a:r>
              <a:rPr lang="en-SG" b="1" u="sng" smtClean="0">
                <a:solidFill>
                  <a:schemeClr val="bg1"/>
                </a:solidFill>
              </a:rPr>
              <a:t>This is my name forever</a:t>
            </a:r>
            <a:r>
              <a:rPr lang="en-SG" b="1" smtClean="0">
                <a:solidFill>
                  <a:schemeClr val="bg1"/>
                </a:solidFill>
              </a:rPr>
              <a:t>, and thus I am to be remembered throughout all generations”</a:t>
            </a:r>
          </a:p>
          <a:p>
            <a:pPr marL="0" indent="0" algn="ctr" eaLnBrk="1" hangingPunct="1">
              <a:buFontTx/>
              <a:buNone/>
            </a:pPr>
            <a:r>
              <a:rPr lang="en-SG" b="1" smtClean="0">
                <a:solidFill>
                  <a:srgbClr val="FFFF00"/>
                </a:solidFill>
              </a:rPr>
              <a:t>Exodus 3:13-15</a:t>
            </a:r>
          </a:p>
          <a:p>
            <a:pPr marL="0" indent="0" algn="ctr" eaLnBrk="1" hangingPunct="1">
              <a:buFontTx/>
              <a:buNone/>
            </a:pPr>
            <a:endParaRPr lang="en-SG" sz="2800" b="1" smtClean="0">
              <a:solidFill>
                <a:srgbClr val="FFFF00"/>
              </a:solidFill>
            </a:endParaRPr>
          </a:p>
          <a:p>
            <a:pPr marL="0" indent="0" algn="ctr" eaLnBrk="1" hangingPunct="1">
              <a:buFontTx/>
              <a:buNone/>
            </a:pPr>
            <a:endParaRPr lang="en-US" sz="2800" b="1" smtClean="0">
              <a:solidFill>
                <a:srgbClr val="FFFF00"/>
              </a:solidFill>
            </a:endParaRPr>
          </a:p>
        </p:txBody>
      </p:sp>
    </p:spTree>
    <p:extLst>
      <p:ext uri="{BB962C8B-B14F-4D97-AF65-F5344CB8AC3E}">
        <p14:creationId xmlns:p14="http://schemas.microsoft.com/office/powerpoint/2010/main" val="34028606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524000"/>
            <a:ext cx="9144000" cy="3581400"/>
          </a:xfrm>
        </p:spPr>
        <p:txBody>
          <a:bodyPr/>
          <a:lstStyle/>
          <a:p>
            <a:pPr marL="441325" lvl="1" indent="-349250" eaLnBrk="1" hangingPunct="1">
              <a:buFont typeface="Arial" charset="0"/>
              <a:buChar char="•"/>
            </a:pPr>
            <a:r>
              <a:rPr lang="en-US" sz="3200" b="1" u="sng" smtClean="0">
                <a:solidFill>
                  <a:srgbClr val="FFFF00"/>
                </a:solidFill>
              </a:rPr>
              <a:t>The OT Teachings on “Names”</a:t>
            </a:r>
            <a:endParaRPr lang="en-US" sz="3200" b="1" smtClean="0">
              <a:solidFill>
                <a:srgbClr val="FFFF00"/>
              </a:solidFill>
            </a:endParaRPr>
          </a:p>
          <a:p>
            <a:pPr marL="898525" lvl="3" indent="-349250" eaLnBrk="1" hangingPunct="1"/>
            <a:r>
              <a:rPr lang="en-SG" sz="2800" b="1" smtClean="0">
                <a:solidFill>
                  <a:schemeClr val="bg1"/>
                </a:solidFill>
              </a:rPr>
              <a:t>Representative of Power-Authority (Ex 3)</a:t>
            </a:r>
          </a:p>
          <a:p>
            <a:pPr marL="898525" lvl="3" indent="-349250" eaLnBrk="1" hangingPunct="1"/>
            <a:r>
              <a:rPr lang="en-SG" sz="2800" b="1" smtClean="0">
                <a:solidFill>
                  <a:schemeClr val="bg1"/>
                </a:solidFill>
              </a:rPr>
              <a:t>Reverence of God’s Name (Ex 20:7)</a:t>
            </a:r>
          </a:p>
        </p:txBody>
      </p:sp>
    </p:spTree>
    <p:extLst>
      <p:ext uri="{BB962C8B-B14F-4D97-AF65-F5344CB8AC3E}">
        <p14:creationId xmlns:p14="http://schemas.microsoft.com/office/powerpoint/2010/main" val="3547900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body" idx="1"/>
          </p:nvPr>
        </p:nvSpPr>
        <p:spPr>
          <a:xfrm>
            <a:off x="0" y="685800"/>
            <a:ext cx="9144000" cy="2362200"/>
          </a:xfrm>
        </p:spPr>
        <p:txBody>
          <a:bodyPr/>
          <a:lstStyle/>
          <a:p>
            <a:pPr marL="0" indent="0" algn="ctr" eaLnBrk="1" hangingPunct="1">
              <a:buFontTx/>
              <a:buNone/>
            </a:pPr>
            <a:r>
              <a:rPr lang="en-SG" b="1" smtClean="0">
                <a:solidFill>
                  <a:schemeClr val="bg1"/>
                </a:solidFill>
              </a:rPr>
              <a:t>“You shall not take the name of the L</a:t>
            </a:r>
            <a:r>
              <a:rPr lang="en-SG" sz="2800" b="1" smtClean="0">
                <a:solidFill>
                  <a:schemeClr val="bg1"/>
                </a:solidFill>
              </a:rPr>
              <a:t>ORD</a:t>
            </a:r>
            <a:r>
              <a:rPr lang="en-SG" b="1" smtClean="0">
                <a:solidFill>
                  <a:schemeClr val="bg1"/>
                </a:solidFill>
              </a:rPr>
              <a:t> your God in vain, for the L</a:t>
            </a:r>
            <a:r>
              <a:rPr lang="en-SG" sz="2800" b="1" smtClean="0">
                <a:solidFill>
                  <a:schemeClr val="bg1"/>
                </a:solidFill>
              </a:rPr>
              <a:t>ORD</a:t>
            </a:r>
            <a:r>
              <a:rPr lang="en-SG" b="1" smtClean="0">
                <a:solidFill>
                  <a:schemeClr val="bg1"/>
                </a:solidFill>
              </a:rPr>
              <a:t> will not hold him guiltless who takes his name in vain.”</a:t>
            </a:r>
          </a:p>
          <a:p>
            <a:pPr marL="0" indent="0" algn="ctr" eaLnBrk="1" hangingPunct="1">
              <a:buFontTx/>
              <a:buNone/>
            </a:pPr>
            <a:r>
              <a:rPr lang="en-SG" sz="2800" b="1" smtClean="0">
                <a:solidFill>
                  <a:srgbClr val="FFFF00"/>
                </a:solidFill>
              </a:rPr>
              <a:t>Exodus 20:7</a:t>
            </a:r>
          </a:p>
          <a:p>
            <a:pPr marL="0" indent="0" algn="ctr" eaLnBrk="1" hangingPunct="1">
              <a:buFontTx/>
              <a:buNone/>
            </a:pPr>
            <a:endParaRPr lang="en-SG" sz="2800" b="1" smtClean="0">
              <a:solidFill>
                <a:srgbClr val="FFFF00"/>
              </a:solidFill>
            </a:endParaRPr>
          </a:p>
          <a:p>
            <a:pPr marL="0" indent="0" algn="ctr" eaLnBrk="1" hangingPunct="1">
              <a:buFontTx/>
              <a:buNone/>
            </a:pPr>
            <a:endParaRPr lang="en-US" sz="2800" b="1" smtClean="0">
              <a:solidFill>
                <a:srgbClr val="FFFF00"/>
              </a:solidFill>
            </a:endParaRPr>
          </a:p>
        </p:txBody>
      </p:sp>
    </p:spTree>
    <p:extLst>
      <p:ext uri="{BB962C8B-B14F-4D97-AF65-F5344CB8AC3E}">
        <p14:creationId xmlns:p14="http://schemas.microsoft.com/office/powerpoint/2010/main" val="832809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524000"/>
            <a:ext cx="9144000" cy="3581400"/>
          </a:xfrm>
        </p:spPr>
        <p:txBody>
          <a:bodyPr/>
          <a:lstStyle/>
          <a:p>
            <a:pPr marL="441325" lvl="1" indent="-349250" eaLnBrk="1" hangingPunct="1">
              <a:buFont typeface="Arial" charset="0"/>
              <a:buChar char="•"/>
            </a:pPr>
            <a:r>
              <a:rPr lang="en-US" sz="3200" b="1" u="sng" smtClean="0">
                <a:solidFill>
                  <a:srgbClr val="FFFF00"/>
                </a:solidFill>
              </a:rPr>
              <a:t>The OT Teachings on “Names”</a:t>
            </a:r>
            <a:endParaRPr lang="en-US" sz="3200" b="1" smtClean="0">
              <a:solidFill>
                <a:srgbClr val="FFFF00"/>
              </a:solidFill>
            </a:endParaRPr>
          </a:p>
          <a:p>
            <a:pPr marL="898525" lvl="3" indent="-349250" eaLnBrk="1" hangingPunct="1"/>
            <a:r>
              <a:rPr lang="en-SG" sz="2800" b="1" smtClean="0">
                <a:solidFill>
                  <a:schemeClr val="bg1"/>
                </a:solidFill>
              </a:rPr>
              <a:t>Representative of Power-Authority (Ex 3)</a:t>
            </a:r>
          </a:p>
          <a:p>
            <a:pPr marL="898525" lvl="3" indent="-349250" eaLnBrk="1" hangingPunct="1"/>
            <a:r>
              <a:rPr lang="en-SG" sz="2800" b="1" smtClean="0">
                <a:solidFill>
                  <a:schemeClr val="bg1"/>
                </a:solidFill>
              </a:rPr>
              <a:t>Reverence of God’s Name (Ex 20:7)</a:t>
            </a:r>
          </a:p>
          <a:p>
            <a:pPr marL="898525" lvl="3" indent="-349250" eaLnBrk="1" hangingPunct="1"/>
            <a:r>
              <a:rPr lang="en-SG" sz="2800" b="1" smtClean="0">
                <a:solidFill>
                  <a:schemeClr val="bg1"/>
                </a:solidFill>
              </a:rPr>
              <a:t>Representative of Belonging (Num 6:27)</a:t>
            </a:r>
          </a:p>
        </p:txBody>
      </p:sp>
    </p:spTree>
    <p:extLst>
      <p:ext uri="{BB962C8B-B14F-4D97-AF65-F5344CB8AC3E}">
        <p14:creationId xmlns:p14="http://schemas.microsoft.com/office/powerpoint/2010/main" val="2169008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8"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a:xfrm>
            <a:off x="0" y="685800"/>
            <a:ext cx="9144000" cy="4343400"/>
          </a:xfrm>
        </p:spPr>
        <p:txBody>
          <a:bodyPr/>
          <a:lstStyle/>
          <a:p>
            <a:pPr marL="0" indent="0" algn="ctr" eaLnBrk="1" hangingPunct="1">
              <a:buFontTx/>
              <a:buNone/>
            </a:pPr>
            <a:r>
              <a:rPr lang="en-SG" sz="3000" b="1" smtClean="0">
                <a:solidFill>
                  <a:schemeClr val="bg1"/>
                </a:solidFill>
              </a:rPr>
              <a:t>“Speak to Aaron and his sons, saying, Thus you shall bless the people of Israel: you shall say to them, The L</a:t>
            </a:r>
            <a:r>
              <a:rPr lang="en-SG" sz="2800" b="1" smtClean="0">
                <a:solidFill>
                  <a:schemeClr val="bg1"/>
                </a:solidFill>
              </a:rPr>
              <a:t>ORD</a:t>
            </a:r>
            <a:r>
              <a:rPr lang="en-SG" sz="3000" b="1" smtClean="0">
                <a:solidFill>
                  <a:schemeClr val="bg1"/>
                </a:solidFill>
              </a:rPr>
              <a:t> bless you and keep you; the L</a:t>
            </a:r>
            <a:r>
              <a:rPr lang="en-SG" sz="2800" b="1" smtClean="0">
                <a:solidFill>
                  <a:schemeClr val="bg1"/>
                </a:solidFill>
              </a:rPr>
              <a:t>ORD</a:t>
            </a:r>
            <a:r>
              <a:rPr lang="en-SG" sz="3000" b="1" smtClean="0">
                <a:solidFill>
                  <a:schemeClr val="bg1"/>
                </a:solidFill>
              </a:rPr>
              <a:t> make his face to shine upon you and be gracious to you; the L</a:t>
            </a:r>
            <a:r>
              <a:rPr lang="en-SG" sz="2800" b="1" smtClean="0">
                <a:solidFill>
                  <a:schemeClr val="bg1"/>
                </a:solidFill>
              </a:rPr>
              <a:t>ORD</a:t>
            </a:r>
            <a:r>
              <a:rPr lang="en-SG" sz="3000" b="1" smtClean="0">
                <a:solidFill>
                  <a:schemeClr val="bg1"/>
                </a:solidFill>
              </a:rPr>
              <a:t> lift up his countenance upon you and give you peace. </a:t>
            </a:r>
            <a:r>
              <a:rPr lang="en-SG" sz="3000" b="1" u="sng" smtClean="0">
                <a:solidFill>
                  <a:schemeClr val="bg1"/>
                </a:solidFill>
              </a:rPr>
              <a:t>So shall they put my name upon the people of Israel</a:t>
            </a:r>
            <a:r>
              <a:rPr lang="en-SG" sz="3000" b="1" smtClean="0">
                <a:solidFill>
                  <a:schemeClr val="bg1"/>
                </a:solidFill>
              </a:rPr>
              <a:t>, and I will bless them”</a:t>
            </a:r>
          </a:p>
          <a:p>
            <a:pPr marL="0" indent="0" algn="ctr" eaLnBrk="1" hangingPunct="1">
              <a:buFontTx/>
              <a:buNone/>
            </a:pPr>
            <a:r>
              <a:rPr lang="en-SG" sz="2800" b="1" smtClean="0">
                <a:solidFill>
                  <a:srgbClr val="FFFF00"/>
                </a:solidFill>
              </a:rPr>
              <a:t>Numbers 6:23-27</a:t>
            </a:r>
          </a:p>
          <a:p>
            <a:pPr marL="0" indent="0" algn="ctr" eaLnBrk="1" hangingPunct="1">
              <a:buFontTx/>
              <a:buNone/>
            </a:pPr>
            <a:endParaRPr lang="en-SG" sz="2800" b="1" smtClean="0">
              <a:solidFill>
                <a:srgbClr val="FFFF00"/>
              </a:solidFill>
            </a:endParaRPr>
          </a:p>
          <a:p>
            <a:pPr marL="0" indent="0" algn="ctr" eaLnBrk="1" hangingPunct="1">
              <a:buFontTx/>
              <a:buNone/>
            </a:pPr>
            <a:endParaRPr lang="en-US" sz="2800" b="1" smtClean="0">
              <a:solidFill>
                <a:srgbClr val="FFFF00"/>
              </a:solidFill>
            </a:endParaRPr>
          </a:p>
        </p:txBody>
      </p:sp>
    </p:spTree>
    <p:extLst>
      <p:ext uri="{BB962C8B-B14F-4D97-AF65-F5344CB8AC3E}">
        <p14:creationId xmlns:p14="http://schemas.microsoft.com/office/powerpoint/2010/main" val="7668962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9144000" cy="1143000"/>
          </a:xfrm>
        </p:spPr>
        <p:txBody>
          <a:bodyPr/>
          <a:lstStyle/>
          <a:p>
            <a:pPr eaLnBrk="1" hangingPunct="1"/>
            <a:r>
              <a:rPr lang="en-US" sz="3600" b="1" u="sng" smtClean="0">
                <a:solidFill>
                  <a:srgbClr val="FFFF00"/>
                </a:solidFill>
              </a:rPr>
              <a:t>JESUS: THE HOPE OF CHRISTMAS</a:t>
            </a:r>
          </a:p>
        </p:txBody>
      </p:sp>
      <p:sp>
        <p:nvSpPr>
          <p:cNvPr id="4099" name="Rectangle 3"/>
          <p:cNvSpPr>
            <a:spLocks noGrp="1" noChangeArrowheads="1"/>
          </p:cNvSpPr>
          <p:nvPr>
            <p:ph type="body" idx="1"/>
          </p:nvPr>
        </p:nvSpPr>
        <p:spPr>
          <a:xfrm>
            <a:off x="0" y="1524000"/>
            <a:ext cx="9144000" cy="3581400"/>
          </a:xfrm>
        </p:spPr>
        <p:txBody>
          <a:bodyPr/>
          <a:lstStyle/>
          <a:p>
            <a:pPr marL="441325" lvl="1" indent="-349250" eaLnBrk="1" hangingPunct="1">
              <a:buFont typeface="Arial" charset="0"/>
              <a:buChar char="•"/>
            </a:pPr>
            <a:r>
              <a:rPr lang="en-US" sz="3200" b="1" u="sng" smtClean="0">
                <a:solidFill>
                  <a:srgbClr val="FFFF00"/>
                </a:solidFill>
              </a:rPr>
              <a:t>The OT Teachings on God’s “Name”</a:t>
            </a:r>
            <a:endParaRPr lang="en-US" sz="3200" b="1" smtClean="0">
              <a:solidFill>
                <a:srgbClr val="FFFF00"/>
              </a:solidFill>
            </a:endParaRPr>
          </a:p>
          <a:p>
            <a:pPr marL="898525" lvl="3" indent="-349250" eaLnBrk="1" hangingPunct="1"/>
            <a:r>
              <a:rPr lang="en-SG" sz="2800" b="1" smtClean="0">
                <a:solidFill>
                  <a:schemeClr val="bg1"/>
                </a:solidFill>
              </a:rPr>
              <a:t>Representative of Power-Authority (Ex 3)</a:t>
            </a:r>
          </a:p>
          <a:p>
            <a:pPr marL="898525" lvl="3" indent="-349250" eaLnBrk="1" hangingPunct="1"/>
            <a:r>
              <a:rPr lang="en-SG" sz="2800" b="1" smtClean="0">
                <a:solidFill>
                  <a:schemeClr val="bg1"/>
                </a:solidFill>
              </a:rPr>
              <a:t>Reverence of God’s Name (Ex 20:7)</a:t>
            </a:r>
          </a:p>
          <a:p>
            <a:pPr marL="898525" lvl="3" indent="-349250" eaLnBrk="1" hangingPunct="1"/>
            <a:r>
              <a:rPr lang="en-SG" sz="2800" b="1" smtClean="0">
                <a:solidFill>
                  <a:schemeClr val="bg1"/>
                </a:solidFill>
              </a:rPr>
              <a:t>Representative of Belonging (Num 6:27)</a:t>
            </a:r>
          </a:p>
          <a:p>
            <a:pPr marL="898525" lvl="3" indent="-349250" eaLnBrk="1" hangingPunct="1"/>
            <a:r>
              <a:rPr lang="en-SG" sz="2800" b="1" smtClean="0">
                <a:solidFill>
                  <a:schemeClr val="bg1"/>
                </a:solidFill>
              </a:rPr>
              <a:t>Reminder of God’s Relationship (Isa 51:15; 54:5)</a:t>
            </a:r>
            <a:endParaRPr lang="en-US" sz="2800" smtClean="0">
              <a:solidFill>
                <a:schemeClr val="bg1"/>
              </a:solidFill>
            </a:endParaRPr>
          </a:p>
        </p:txBody>
      </p:sp>
    </p:spTree>
    <p:extLst>
      <p:ext uri="{BB962C8B-B14F-4D97-AF65-F5344CB8AC3E}">
        <p14:creationId xmlns:p14="http://schemas.microsoft.com/office/powerpoint/2010/main" val="154766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1"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2008</Words>
  <Application>Microsoft Macintosh PowerPoint</Application>
  <PresentationFormat>On-screen Show (4:3)</PresentationFormat>
  <Paragraphs>127</Paragraphs>
  <Slides>39</Slides>
  <Notes>6</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6_Office Theme</vt:lpstr>
      <vt:lpstr>1_Default Design</vt:lpstr>
      <vt:lpstr>2_Default Design</vt:lpstr>
      <vt:lpstr>3_Default Design</vt:lpstr>
      <vt:lpstr>PowerPoint Presentation</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PowerPoint Presentation</vt:lpstr>
      <vt:lpstr>JESUS: THE HOPE OF CHRISTMAS</vt:lpstr>
      <vt:lpstr>JESUS: IMMANUEL “GOD WITH US”</vt:lpstr>
      <vt:lpstr>PowerPoint Presentation</vt:lpstr>
      <vt:lpstr>JESUS: IMMANUEL “GOD WITH US”</vt:lpstr>
      <vt:lpstr>PowerPoint Presentation</vt:lpstr>
      <vt:lpstr>JESUS: IMMANUEL “GOD WITH US”</vt:lpstr>
      <vt:lpstr>PowerPoint Presentation</vt:lpstr>
      <vt:lpstr>PowerPoint Presentation</vt:lpstr>
      <vt:lpstr>JESUS: IMMANUEL “GOD WITH US”</vt:lpstr>
      <vt:lpstr>JESUS: IMMANUEL “GOD WITH US”</vt:lpstr>
      <vt:lpstr>JESUS: IMMANUEL “GOD WITH US”</vt:lpstr>
      <vt:lpstr>PowerPoint Presentation</vt:lpstr>
      <vt:lpstr>JESUS: IMMANUEL “GOD WITH US”</vt:lpstr>
      <vt:lpstr>PowerPoint Presentation</vt:lpstr>
      <vt:lpstr>PowerPoint Presentation</vt:lpstr>
      <vt:lpstr>JESUS: IMMANUEL “GOD WITH US”</vt:lpstr>
      <vt:lpstr>PowerPoint Presentation</vt:lpstr>
      <vt:lpstr>Black</vt:lpstr>
      <vt:lpstr>Topical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11</cp:revision>
  <dcterms:modified xsi:type="dcterms:W3CDTF">2017-01-02T09:13:28Z</dcterms:modified>
</cp:coreProperties>
</file>