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9" r:id="rId2"/>
  </p:sldMasterIdLst>
  <p:notesMasterIdLst>
    <p:notesMasterId r:id="rId23"/>
  </p:notesMasterIdLst>
  <p:sldIdLst>
    <p:sldId id="256" r:id="rId3"/>
    <p:sldId id="275" r:id="rId4"/>
    <p:sldId id="258" r:id="rId5"/>
    <p:sldId id="259" r:id="rId6"/>
    <p:sldId id="257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2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3EDD5-3BFF-684A-A848-31993AF1D5A7}" type="datetimeFigureOut">
              <a:t>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95C56-2AE8-FE49-850A-9B367C2A23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Research &amp; Writing (rw)</a:t>
            </a:r>
          </a:p>
          <a:p>
            <a:pPr eaLnBrk="1" hangingPunct="1"/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50752-9FCC-1343-9F91-1DF389F84DC0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228B6-2659-F641-AA6D-61C733326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8B69D-EC9C-4B41-B811-D27DAC45D486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382E1-2591-F849-BE2B-A21F7D912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105A6-8E5A-F84E-8B4A-2E4A8394F873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6094C-3AF1-FD4E-B073-E12498A2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6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8772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3046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199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980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982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4506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7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214D9-E055-E549-95E3-E11B47FAB9E7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B0836-99AD-2443-A674-F307D87BBD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9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001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0444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0679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5AC95-F73C-984C-8006-7D245A9A355E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59A5A-735C-AA47-9480-79E7B2676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92B4A-9243-634B-B139-A837736899C4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3ECB3-B23A-9D4D-AFB8-654968E2D6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1FAE8-4F01-FC4C-AA38-A332404BDA3E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5E889-11E2-7E45-A55F-F6459A2F3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3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E19AA-6D6E-4645-8A20-7644EA548D89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D644A-CF78-A84E-B05C-12CF83F56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9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C4B9D-E173-3543-8299-F293AB5672B9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0B7DF-1445-8142-B423-6BA125A715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AA64D-C38D-D344-82FA-DCE6A1E8349B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F236-0110-D241-ACA1-95423B134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13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15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B1A78-0598-6041-968B-FB5D63564B10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2B29B-75E6-B540-93B1-8F986DBA57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694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5A788"/>
                </a:solidFill>
                <a:latin typeface="Gill Sans MT" charset="0"/>
              </a:defRPr>
            </a:lvl1pPr>
          </a:lstStyle>
          <a:p>
            <a:fld id="{F459FDFA-F9E2-6344-803A-B75D1297FF6A}" type="datetimeFigureOut">
              <a:rPr lang="en-US"/>
              <a:pPr/>
              <a:t>1/12/16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charset="0"/>
              </a:defRPr>
            </a:lvl1pPr>
          </a:lstStyle>
          <a:p>
            <a:fld id="{A1037905-0AA0-2E44-A479-D37EFA135E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8" r:id="rId2"/>
    <p:sldLayoutId id="2147483754" r:id="rId3"/>
    <p:sldLayoutId id="2147483749" r:id="rId4"/>
    <p:sldLayoutId id="2147483755" r:id="rId5"/>
    <p:sldLayoutId id="2147483750" r:id="rId6"/>
    <p:sldLayoutId id="2147483756" r:id="rId7"/>
    <p:sldLayoutId id="2147483757" r:id="rId8"/>
    <p:sldLayoutId id="2147483758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3902077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14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etypages.org/socimages/author/lisa/" TargetMode="External"/><Relationship Id="rId4" Type="http://schemas.openxmlformats.org/officeDocument/2006/relationships/hyperlink" Target="http://www.addthis.com/bookmark.php?v=300&amp;winname=addthis&amp;pub=ra-5082947a13347816&amp;source=tbx-300,wpp-3.5.9&amp;lng=en-SG&amp;s=reddit&amp;url=http://thesocietypages.org/socimages/2014/08/10/statistical-significance-and-fact/&amp;title=Sunday%20Fun:%20Statistically%20Significant%20Others&amp;ate=AT-ra-5082947a13347816/-/-/53e890f7f9143a0e/2/53a744da440f1706&amp;frommenu=1&amp;uid=53a744da440f1706&amp;ufbl=1&amp;ct=0&amp;pre=http://l.facebook.com/l.php?u=http://thesocietypages.org/socimages/2014/08/10/statistical-significance-and-fact/&amp;h=uAQE0_q0kAQFpaGgqHmmtWfsc-FQmyPHM-SsyKKl5oxd_Sg&amp;enc=AZNqJyMttBPTaQq8av863EcUUaM2nyhu0CQiG57PT4y49gxv1HVr7oNOQVJw7VALfSfxYa8uIL-hWFK5HDsieM0kEo7SCPt5yS_K4v869-HXCNUrI9O&amp;tt=0&amp;captcha_provider=recaptcha" TargetMode="External"/><Relationship Id="rId5" Type="http://schemas.openxmlformats.org/officeDocument/2006/relationships/hyperlink" Target="http://www.addthis.com/bookmark.php?v=300&amp;winname=addthis&amp;pub=ra-5082947a13347816&amp;source=tbx-300,wpp-3.5.9&amp;lng=en-SG&amp;s=stumbleupon&amp;url=http://thesocietypages.org/socimages/2014/08/10/statistical-significance-and-fact/&amp;title=Sunday%20Fun:%20Statistically%20Significant%20Others&amp;ate=AT-ra-5082947a13347816/-/-/53e890f7f9143a0e/3/53a744da440f1706&amp;frommenu=1&amp;uid=53a744da440f1706&amp;ufbl=1&amp;ct=0&amp;pre=http://l.facebook.com/l.php?u=http://thesocietypages.org/socimages/2014/08/10/statistical-significance-and-fact/&amp;h=uAQE0_q0kAQFpaGgqHmmtWfsc-FQmyPHM-SsyKKl5oxd_Sg&amp;enc=AZNqJyMttBPTaQq8av863EcUUaM2nyhu0CQiG57PT4y49gxv1HVr7oNOQVJw7VALfSfxYa8uIL-hWFK5HDsieM0kEo7SCPt5yS_K4v869-HXCNUrI9O&amp;tt=0&amp;captcha_provider=recaptcha" TargetMode="External"/><Relationship Id="rId6" Type="http://schemas.openxmlformats.org/officeDocument/2006/relationships/hyperlink" Target="http://xkcd.com/539/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hesocietypages.org/socimages/2014/08/10/statistical-significance-and-fac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-304800"/>
            <a:ext cx="7407275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Research Methodology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431925" y="1184275"/>
            <a:ext cx="7407275" cy="1752600"/>
          </a:xfrm>
        </p:spPr>
        <p:txBody>
          <a:bodyPr/>
          <a:lstStyle/>
          <a:p>
            <a:pPr marL="26988" eaLnBrk="1" hangingPunct="1"/>
            <a:r>
              <a:rPr lang="en-US" sz="3200">
                <a:solidFill>
                  <a:schemeClr val="tx1"/>
                </a:solidFill>
                <a:latin typeface="Gill Sans MT" charset="0"/>
              </a:rPr>
              <a:t>Choosing the Sample and Conducting Surveys</a:t>
            </a:r>
          </a:p>
        </p:txBody>
      </p:sp>
      <p:pic>
        <p:nvPicPr>
          <p:cNvPr id="8196" name="Picture 3" descr="C:\Documents and Settings\sim\Local Settings\Temporary Internet Files\Content.IE5\RDPKI1XJ\MP910220773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01837"/>
            <a:ext cx="457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093295"/>
            <a:ext cx="9252520" cy="76470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. Sng Bee Bee •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iles in many languages for free download at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Gill Sans MT" charset="0"/>
              </a:rPr>
              <a:t>SURVEYS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219200" y="1905000"/>
            <a:ext cx="746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3200">
                <a:latin typeface="Gill Sans MT" charset="0"/>
              </a:rPr>
              <a:t>Sample has to be carefully selected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/>
            </a:pPr>
            <a:r>
              <a:rPr lang="en-US" sz="3200" i="1">
                <a:latin typeface="Gill Sans MT" charset="0"/>
              </a:rPr>
              <a:t>Random Sampling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3200">
                <a:latin typeface="Gill Sans MT" charset="0"/>
              </a:rPr>
              <a:t>Selection of people at random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3200">
                <a:latin typeface="Gill Sans MT" charset="0"/>
              </a:rPr>
              <a:t>Population studied is large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3200">
                <a:latin typeface="Gill Sans MT" charset="0"/>
              </a:rPr>
              <a:t>Most likely to provide a representative cross-section of the whole.</a:t>
            </a:r>
          </a:p>
        </p:txBody>
      </p:sp>
      <p:pic>
        <p:nvPicPr>
          <p:cNvPr id="17412" name="Picture 6" descr="BD1683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BD1683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09600" y="169863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Gill Sans MT" charset="0"/>
              </a:rPr>
              <a:t>SURVEYS 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066800" y="17653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2. </a:t>
            </a:r>
            <a:r>
              <a:rPr lang="en-US" sz="3200">
                <a:solidFill>
                  <a:srgbClr val="FF6600"/>
                </a:solidFill>
                <a:latin typeface="Gill Sans MT" charset="0"/>
              </a:rPr>
              <a:t>Systematic Sampling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   Sample chosen based on every ‘nth’ member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endParaRPr lang="en-US" sz="3200">
              <a:latin typeface="Gill Sans MT" charset="0"/>
            </a:endParaRPr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3. </a:t>
            </a:r>
            <a:r>
              <a:rPr lang="en-US" sz="3200">
                <a:solidFill>
                  <a:srgbClr val="FF6600"/>
                </a:solidFill>
                <a:latin typeface="Gill Sans MT" charset="0"/>
              </a:rPr>
              <a:t>Stratified Sampling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  <a:r>
              <a:rPr lang="en-US" sz="2800"/>
              <a:t>Every member in the population has an equal chance to be selected in relation to their proportion within the total population. For e.g. in selecting voters for a study on voting behaviour, the researcher selects equal number of subjects from each age group and gender.</a:t>
            </a:r>
          </a:p>
        </p:txBody>
      </p:sp>
      <p:pic>
        <p:nvPicPr>
          <p:cNvPr id="18436" name="Picture 7" descr="BD16822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BD16822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Gill Sans MT" charset="0"/>
              </a:rPr>
              <a:t>SURVEYS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143000" y="1905000"/>
            <a:ext cx="754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4. </a:t>
            </a:r>
            <a:r>
              <a:rPr lang="en-US" sz="3200">
                <a:solidFill>
                  <a:srgbClr val="FF6600"/>
                </a:solidFill>
                <a:latin typeface="Gill Sans MT" charset="0"/>
              </a:rPr>
              <a:t>Cluster Sampling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Focus on naturally occurring clusters of the research issue that the researcher is studying.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For example, to study young people aged between 11 and 16 years, a secondary school will form a natural cluster.</a:t>
            </a:r>
          </a:p>
        </p:txBody>
      </p:sp>
      <p:pic>
        <p:nvPicPr>
          <p:cNvPr id="19460" name="Picture 6" descr="DD0040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DD0040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17192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Gill Sans MT" charset="0"/>
              </a:rPr>
              <a:t>SURVEYS and SAMPLING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219200" y="1905000"/>
            <a:ext cx="746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5. </a:t>
            </a:r>
            <a:r>
              <a:rPr lang="en-US" sz="3200">
                <a:solidFill>
                  <a:srgbClr val="FF6600"/>
                </a:solidFill>
                <a:latin typeface="Gill Sans MT" charset="0"/>
              </a:rPr>
              <a:t>Purposive Sampling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   Sample is ‘hand picked’ for the research. The researcher already knows the people or events s/he wants to study and select those that will produce the valuable data.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   Allows the researcher to home in on the characteristics that s/he is studying.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Gill Sans MT" charset="0"/>
              </a:rPr>
              <a:t>SURVEYS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447800" y="19050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6. </a:t>
            </a:r>
            <a:r>
              <a:rPr lang="en-US" sz="3200">
                <a:solidFill>
                  <a:srgbClr val="FF6600"/>
                </a:solidFill>
                <a:latin typeface="Gill Sans MT" charset="0"/>
              </a:rPr>
              <a:t>Convenience Sampling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Sample is chosen according to the people the researcher is in direct contact with or find the most convenient to approach. </a:t>
            </a:r>
          </a:p>
        </p:txBody>
      </p:sp>
      <p:pic>
        <p:nvPicPr>
          <p:cNvPr id="21508" name="Picture 6" descr="DD0040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503738"/>
            <a:ext cx="205898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1600200" y="242888"/>
            <a:ext cx="6589713" cy="8239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Conduct a survey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8305800" cy="5334000"/>
          </a:xfrm>
        </p:spPr>
        <p:txBody>
          <a:bodyPr/>
          <a:lstStyle/>
          <a:p>
            <a:r>
              <a:rPr lang="en-US" sz="2400" b="1">
                <a:latin typeface="Arial" charset="0"/>
                <a:cs typeface="Arial" charset="0"/>
              </a:rPr>
              <a:t>In your group, design a questionnaire survey to investigate the following situation. Pay attention to your use of language. </a:t>
            </a:r>
          </a:p>
          <a:p>
            <a:pPr>
              <a:buFont typeface="Wingdings" charset="0"/>
              <a:buChar char="Ø"/>
            </a:pPr>
            <a:r>
              <a:rPr lang="en-US" sz="2400" b="1">
                <a:latin typeface="Arial" charset="0"/>
                <a:cs typeface="Arial" charset="0"/>
              </a:rPr>
              <a:t>Attitudes towards the use of contemporary music in worship services in your church in your country</a:t>
            </a:r>
          </a:p>
          <a:p>
            <a:pPr>
              <a:buFont typeface="Wingdings" charset="0"/>
              <a:buChar char="v"/>
            </a:pPr>
            <a:r>
              <a:rPr lang="en-US" sz="2400" b="1">
                <a:latin typeface="Arial" charset="0"/>
                <a:cs typeface="Arial" charset="0"/>
              </a:rPr>
              <a:t>Design a set of 5 descriptors, e.g “Must be very charismatic”; “Must have contemporary musical instruments”</a:t>
            </a:r>
          </a:p>
          <a:p>
            <a:pPr>
              <a:buFont typeface="Wingdings" charset="0"/>
              <a:buChar char="v"/>
            </a:pPr>
            <a:r>
              <a:rPr lang="en-US" sz="2400" b="1">
                <a:latin typeface="Arial" charset="0"/>
                <a:cs typeface="Arial" charset="0"/>
              </a:rPr>
              <a:t>Design a Likert scale 1 to 5, 1 – Agree Absolutely, 2-Very much agree, to 5-Totally Disagree</a:t>
            </a:r>
          </a:p>
          <a:p>
            <a:pPr>
              <a:buFont typeface="Wingdings" charset="0"/>
              <a:buChar char="v"/>
            </a:pPr>
            <a:r>
              <a:rPr lang="en-US" sz="2400" b="1">
                <a:latin typeface="Arial" charset="0"/>
                <a:cs typeface="Arial" charset="0"/>
              </a:rPr>
              <a:t>Conduct the survey in class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Are the Questions Bias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Present your survey questions in class</a:t>
            </a:r>
          </a:p>
          <a:p>
            <a:pPr eaLnBrk="1" hangingPunct="1"/>
            <a:r>
              <a:rPr lang="en-US">
                <a:latin typeface="Gill Sans MT" charset="0"/>
              </a:rPr>
              <a:t>The other groups will evaluate if the questions can be misleading or bias</a:t>
            </a:r>
          </a:p>
        </p:txBody>
      </p:sp>
      <p:pic>
        <p:nvPicPr>
          <p:cNvPr id="23556" name="Picture 4" descr="BD1803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609600"/>
            <a:ext cx="7499350" cy="1295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Are the Samples Representative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6116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400">
                <a:latin typeface="Gill Sans MT" charset="0"/>
              </a:rPr>
              <a:t>A geographer is investigating shopping trends in the capital. She interviews 40 shoppers outside  a major department store on Saturday morning.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400">
                <a:latin typeface="Gill Sans MT" charset="0"/>
              </a:rPr>
              <a:t>A political party wants to find out if the voters support their policies. It sends out a survey to all its members.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400">
                <a:latin typeface="Gill Sans MT" charset="0"/>
              </a:rPr>
              <a:t>A medical student wants to find out how many children have colds in winter. In January, she decides to go to a local pre-school and see how many children have colds.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400">
                <a:latin typeface="Gill Sans MT" charset="0"/>
              </a:rPr>
              <a:t>The government needs to know the rate people are moving from farms into the cities. They interview 200 people in the capital. 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400">
                <a:latin typeface="Gill Sans MT" charset="0"/>
              </a:rPr>
              <a:t>An economist wants to find how earnings relate to qualifications within a large manufacturing company. He puts all the names of the employees in a hat and selects twenty to interview. </a:t>
            </a:r>
          </a:p>
        </p:txBody>
      </p:sp>
      <p:pic>
        <p:nvPicPr>
          <p:cNvPr id="24580" name="Picture 4" descr="BD0870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3140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0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81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71600" y="30163"/>
            <a:ext cx="7086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3327" rIns="33327" bIns="179331" anchor="ctr">
            <a:spAutoFit/>
          </a:bodyPr>
          <a:lstStyle/>
          <a:p>
            <a:pPr eaLnBrk="1" hangingPunct="1"/>
            <a:r>
              <a:rPr lang="en-US" sz="1200" b="1">
                <a:solidFill>
                  <a:srgbClr val="FF0000"/>
                </a:solidFill>
                <a:hlinkClick r:id="rId2" tooltip="Permalink"/>
              </a:rPr>
              <a:t>Sunday Fun: Statistically Significant Others</a:t>
            </a:r>
            <a:endParaRPr lang="en-US" sz="1200" b="1">
              <a:solidFill>
                <a:srgbClr val="FF0000"/>
              </a:solidFill>
            </a:endParaRPr>
          </a:p>
          <a:p>
            <a:r>
              <a:rPr lang="en-US" sz="800">
                <a:latin typeface="Gill Sans MT" charset="0"/>
              </a:rPr>
              <a:t>by </a:t>
            </a:r>
            <a:r>
              <a:rPr lang="en-US">
                <a:solidFill>
                  <a:srgbClr val="4F4F4F"/>
                </a:solidFill>
                <a:hlinkClick r:id="rId3" tooltip="View all posts by Lisa Wade, PhD"/>
              </a:rPr>
              <a:t>Lisa Wade, PhD</a:t>
            </a:r>
            <a:endParaRPr lang="en-US">
              <a:latin typeface="Gill Sans MT" charset="0"/>
            </a:endParaRPr>
          </a:p>
          <a:p>
            <a:pPr fontAlgn="t"/>
            <a:r>
              <a:rPr lang="en-US">
                <a:solidFill>
                  <a:srgbClr val="000000"/>
                </a:solidFill>
                <a:hlinkClick r:id="rId2" tooltip="Tweet"/>
              </a:rPr>
              <a:t>Share on twitter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  <a:hlinkClick r:id="rId2" tooltip="Facebook"/>
              </a:rPr>
              <a:t>Share on facebook</a:t>
            </a:r>
            <a:r>
              <a:rPr lang="en-US"/>
              <a:t> </a:t>
            </a:r>
            <a:endParaRPr lang="en-US">
              <a:solidFill>
                <a:srgbClr val="4F4F4F"/>
              </a:solidFill>
            </a:endParaRPr>
          </a:p>
          <a:p>
            <a:pPr fontAlgn="t"/>
            <a:r>
              <a:rPr lang="en-US">
                <a:solidFill>
                  <a:srgbClr val="000000"/>
                </a:solidFill>
                <a:hlinkClick r:id="rId4" tooltip="Reddit"/>
              </a:rPr>
              <a:t>Share on reddit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  <a:hlinkClick r:id="rId5" tooltip="StumbleUpon"/>
              </a:rPr>
              <a:t>Share on stumbleupon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  <a:hlinkClick r:id="rId2" tooltip="Tumblr"/>
              </a:rPr>
              <a:t>Share on tumblr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  <a:hlinkClick r:id="rId2" tooltip="Pinterest"/>
              </a:rPr>
              <a:t>Share on pinterest_share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  <a:hlinkClick r:id="rId2"/>
              </a:rPr>
              <a:t>More Sharing Services</a:t>
            </a:r>
            <a:r>
              <a:rPr lang="en-US"/>
              <a:t> </a:t>
            </a:r>
            <a:endParaRPr lang="en-US">
              <a:latin typeface="Gill Sans MT" charset="0"/>
            </a:endParaRPr>
          </a:p>
          <a:p>
            <a:pPr fontAlgn="b"/>
            <a:r>
              <a:rPr lang="en-US">
                <a:latin typeface="Gill Sans MT" charset="0"/>
              </a:rPr>
              <a:t>img class="aligncenter size-full wp-image-6520" src="http://thesocietypages.org/socimages/files/2009/02/boyfriend2.png" alt="boyfriend2" width="562" height="143" /&gt;By </a:t>
            </a:r>
            <a:r>
              <a:rPr lang="en-US">
                <a:latin typeface="Gill Sans MT" charset="0"/>
                <a:hlinkClick r:id="rId6"/>
              </a:rPr>
              <a:t>xkcd</a:t>
            </a:r>
            <a:r>
              <a:rPr lang="en-US">
                <a:latin typeface="Gill Sans MT" charset="0"/>
              </a:rPr>
              <a:t>.</a:t>
            </a:r>
          </a:p>
          <a:p>
            <a:endParaRPr lang="en-US">
              <a:latin typeface="Gill Sans MT" charset="0"/>
            </a:endParaRPr>
          </a:p>
        </p:txBody>
      </p:sp>
      <p:pic>
        <p:nvPicPr>
          <p:cNvPr id="9219" name="Picture 3" descr="boyfrien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762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Research &amp; Writing link at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4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3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It is important to consider the sample size because the readers need this to evaluate: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</a:rPr>
              <a:t>The significance of your results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</a:rPr>
              <a:t>Consider your sample size in relation to what you are trying to show.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</a:rPr>
              <a:t>For example, in investigating psychological conditions, many researchers use a few case studies in order to study these conditions in depth. They need not use a large sample size. </a:t>
            </a:r>
            <a:endParaRPr lang="en-US" dirty="0">
              <a:ea typeface="+mn-ea"/>
            </a:endParaRPr>
          </a:p>
        </p:txBody>
      </p:sp>
      <p:pic>
        <p:nvPicPr>
          <p:cNvPr id="10244" name="Picture 2" descr="C:\Documents and Settings\sim\Local Settings\Temporary Internet Files\Content.IE5\O2F94WWG\MP910221006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897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9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Recruitment, Selection </a:t>
            </a:r>
            <a:br>
              <a:rPr lang="en-US" sz="39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</a:br>
            <a:r>
              <a:rPr lang="en-US" sz="39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and Response Rate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Gill Sans MT" charset="0"/>
              </a:rPr>
              <a:t>In selecting people to participate in your study, bear in mind the following points: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Gill Sans MT" charset="0"/>
              </a:rPr>
              <a:t>attrition rate. The attrition rate is the number of people who do not respond to your questionnaire. 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Gill Sans MT" charset="0"/>
              </a:rPr>
              <a:t>Any bias that may exist in your sample. For example, for certain research questions, you need to have fairly equal number of males and females. </a:t>
            </a:r>
          </a:p>
        </p:txBody>
      </p:sp>
      <p:pic>
        <p:nvPicPr>
          <p:cNvPr id="11268" name="Picture 2" descr="C:\Documents and Settings\sim\Local Settings\Temporary Internet Files\Content.IE5\XOFKMK1Q\MP910220841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Participants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Characteristics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It is important to bear in mind the participants’ characteristics such as: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Gill Sans MT" charset="0"/>
              </a:rPr>
              <a:t>Gender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Gill Sans MT" charset="0"/>
              </a:rPr>
              <a:t>Race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Gill Sans MT" charset="0"/>
              </a:rPr>
              <a:t>Nationality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Gill Sans MT" charset="0"/>
              </a:rPr>
              <a:t>Income distribution 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Gill Sans MT" charset="0"/>
              </a:rPr>
              <a:t>Likely views on your research topic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Informed Consent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Get consent from your participants to take part in your research</a:t>
            </a:r>
          </a:p>
          <a:p>
            <a:pPr eaLnBrk="1" hangingPunct="1"/>
            <a:r>
              <a:rPr lang="en-US">
                <a:latin typeface="Gill Sans MT" charset="0"/>
              </a:rPr>
              <a:t>In the case of children, seek consent from their parents</a:t>
            </a:r>
          </a:p>
          <a:p>
            <a:pPr eaLnBrk="1" hangingPunct="1"/>
            <a:r>
              <a:rPr lang="en-US">
                <a:latin typeface="Gill Sans MT" charset="0"/>
              </a:rPr>
              <a:t>Make sure they understand your research aim and what you are going to do with the results, e.g. publish them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292100"/>
            <a:ext cx="8229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Gill Sans MT" charset="0"/>
              </a:rPr>
              <a:t>TYPES OF SURVEY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3400" y="12192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/>
            </a:pPr>
            <a:r>
              <a:rPr lang="en-US" sz="2800">
                <a:solidFill>
                  <a:srgbClr val="FF6600"/>
                </a:solidFill>
                <a:latin typeface="Gill Sans MT" charset="0"/>
              </a:rPr>
              <a:t>QUESTIONNAIRE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>
                <a:latin typeface="Gill Sans MT" charset="0"/>
              </a:rPr>
              <a:t>Send out self-completion questionnaires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>
                <a:latin typeface="Gill Sans MT" charset="0"/>
              </a:rPr>
              <a:t>Subject to attrition rate - people not responding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>
                <a:latin typeface="Gill Sans MT" charset="0"/>
              </a:rPr>
              <a:t>Disadvantages – data collected may lack detail and depth on research topic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800">
                <a:latin typeface="Gill Sans MT" charset="0"/>
              </a:rPr>
              <a:t>			         - respondents may not give honest answers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800">
                <a:latin typeface="Gill Sans MT" charset="0"/>
              </a:rPr>
              <a:t>                             - questions have to be carefully designed to get the desired responses. Questions are subject to misinterpretation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Steps in Conducting a Survey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Decide what you want to find out – what your hypothesis is</a:t>
            </a:r>
          </a:p>
          <a:p>
            <a:pPr eaLnBrk="1" hangingPunct="1"/>
            <a:r>
              <a:rPr lang="en-US">
                <a:latin typeface="Gill Sans MT" charset="0"/>
              </a:rPr>
              <a:t>Define your population</a:t>
            </a:r>
          </a:p>
          <a:p>
            <a:pPr eaLnBrk="1" hangingPunct="1"/>
            <a:r>
              <a:rPr lang="en-US">
                <a:latin typeface="Gill Sans MT" charset="0"/>
              </a:rPr>
              <a:t>Write your questions</a:t>
            </a:r>
          </a:p>
          <a:p>
            <a:pPr eaLnBrk="1" hangingPunct="1"/>
            <a:r>
              <a:rPr lang="en-US">
                <a:latin typeface="Gill Sans MT" charset="0"/>
              </a:rPr>
              <a:t>Test your questions</a:t>
            </a:r>
          </a:p>
          <a:p>
            <a:pPr eaLnBrk="1" hangingPunct="1"/>
            <a:r>
              <a:rPr lang="en-US">
                <a:latin typeface="Gill Sans MT" charset="0"/>
              </a:rPr>
              <a:t>Tally the results</a:t>
            </a:r>
          </a:p>
          <a:p>
            <a:pPr eaLnBrk="1" hangingPunct="1"/>
            <a:r>
              <a:rPr lang="en-US">
                <a:latin typeface="Gill Sans MT" charset="0"/>
              </a:rPr>
              <a:t>Seek patterns in the raw data</a:t>
            </a:r>
          </a:p>
        </p:txBody>
      </p:sp>
      <p:pic>
        <p:nvPicPr>
          <p:cNvPr id="15364" name="Picture 4" descr="MCj02953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25" y="2209800"/>
            <a:ext cx="32670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Gill Sans MT" charset="0"/>
              </a:rPr>
              <a:t>SURVEYS </a:t>
            </a:r>
            <a:endParaRPr lang="en-US" sz="480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57200" y="2057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endParaRPr lang="en-US" sz="3200">
              <a:latin typeface="Gill Sans MT" charset="0"/>
            </a:endParaRPr>
          </a:p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endParaRPr lang="en-US" sz="3200">
              <a:latin typeface="Gill Sans MT" charset="0"/>
            </a:endParaRPr>
          </a:p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POPULATION </a:t>
            </a:r>
          </a:p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 i="1">
                <a:latin typeface="Gill Sans MT" charset="0"/>
              </a:rPr>
              <a:t>Every instance included</a:t>
            </a:r>
          </a:p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endParaRPr lang="en-US" sz="3200" i="1">
              <a:latin typeface="Gill Sans MT" charset="0"/>
            </a:endParaRPr>
          </a:p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 i="1">
                <a:latin typeface="Gill Sans MT" charset="0"/>
              </a:rPr>
              <a:t>					</a:t>
            </a:r>
            <a:r>
              <a:rPr lang="en-US" sz="3200">
                <a:latin typeface="Gill Sans MT" charset="0"/>
              </a:rPr>
              <a:t>SAMPLE</a:t>
            </a:r>
          </a:p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3200">
                <a:latin typeface="Gill Sans MT" charset="0"/>
              </a:rPr>
              <a:t>                         </a:t>
            </a:r>
            <a:r>
              <a:rPr lang="en-US" sz="3200" i="1">
                <a:latin typeface="Gill Sans MT" charset="0"/>
              </a:rPr>
              <a:t>small portion of the whole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57200" y="1905000"/>
            <a:ext cx="82296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Gill Sans MT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657600" y="4953000"/>
            <a:ext cx="50292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893</Words>
  <Application>Microsoft Macintosh PowerPoint</Application>
  <PresentationFormat>On-screen Show (4:3)</PresentationFormat>
  <Paragraphs>93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Solstice</vt:lpstr>
      <vt:lpstr>Orbit</vt:lpstr>
      <vt:lpstr>Research Methodology</vt:lpstr>
      <vt:lpstr>PowerPoint Presentation</vt:lpstr>
      <vt:lpstr>Sample Size</vt:lpstr>
      <vt:lpstr>Recruitment, Selection  and Response Rate</vt:lpstr>
      <vt:lpstr>Participants’ Characteristics</vt:lpstr>
      <vt:lpstr>Informed Consent</vt:lpstr>
      <vt:lpstr>PowerPoint Presentation</vt:lpstr>
      <vt:lpstr>Steps in Conducting a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Conduct a survey</vt:lpstr>
      <vt:lpstr>Are the Questions Bias</vt:lpstr>
      <vt:lpstr>Are the Samples Representative</vt:lpstr>
      <vt:lpstr>PowerPoint Presentation</vt:lpstr>
      <vt:lpstr>Black</vt:lpstr>
      <vt:lpstr>Research &amp; Writing link at BibleStudyDownloads.org</vt:lpstr>
    </vt:vector>
  </TitlesOfParts>
  <Company>SIM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</dc:title>
  <dc:creator>SIM</dc:creator>
  <cp:lastModifiedBy>Rick Griffith</cp:lastModifiedBy>
  <cp:revision>8</cp:revision>
  <dcterms:created xsi:type="dcterms:W3CDTF">2012-09-10T06:32:17Z</dcterms:created>
  <dcterms:modified xsi:type="dcterms:W3CDTF">2016-12-01T19:16:36Z</dcterms:modified>
</cp:coreProperties>
</file>