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6"/>
  </p:notesMasterIdLst>
  <p:sldIdLst>
    <p:sldId id="261" r:id="rId2"/>
    <p:sldId id="330" r:id="rId3"/>
    <p:sldId id="257" r:id="rId4"/>
    <p:sldId id="262" r:id="rId5"/>
    <p:sldId id="294" r:id="rId6"/>
    <p:sldId id="346" r:id="rId7"/>
    <p:sldId id="401" r:id="rId8"/>
    <p:sldId id="350" r:id="rId9"/>
    <p:sldId id="351" r:id="rId10"/>
    <p:sldId id="402" r:id="rId11"/>
    <p:sldId id="403" r:id="rId12"/>
    <p:sldId id="348" r:id="rId13"/>
    <p:sldId id="359" r:id="rId14"/>
    <p:sldId id="360" r:id="rId15"/>
    <p:sldId id="295" r:id="rId16"/>
    <p:sldId id="287" r:id="rId17"/>
    <p:sldId id="297" r:id="rId18"/>
    <p:sldId id="298" r:id="rId19"/>
    <p:sldId id="299" r:id="rId20"/>
    <p:sldId id="300" r:id="rId21"/>
    <p:sldId id="375" r:id="rId22"/>
    <p:sldId id="405" r:id="rId23"/>
    <p:sldId id="407" r:id="rId24"/>
    <p:sldId id="406" r:id="rId25"/>
    <p:sldId id="408" r:id="rId26"/>
    <p:sldId id="421" r:id="rId27"/>
    <p:sldId id="420" r:id="rId28"/>
    <p:sldId id="422" r:id="rId29"/>
    <p:sldId id="361" r:id="rId30"/>
    <p:sldId id="377" r:id="rId31"/>
    <p:sldId id="376" r:id="rId32"/>
    <p:sldId id="363" r:id="rId33"/>
    <p:sldId id="366" r:id="rId34"/>
    <p:sldId id="379" r:id="rId35"/>
    <p:sldId id="380" r:id="rId36"/>
    <p:sldId id="381" r:id="rId37"/>
    <p:sldId id="423" r:id="rId38"/>
    <p:sldId id="425" r:id="rId39"/>
    <p:sldId id="394" r:id="rId40"/>
    <p:sldId id="395" r:id="rId41"/>
    <p:sldId id="424" r:id="rId42"/>
    <p:sldId id="383" r:id="rId43"/>
    <p:sldId id="384" r:id="rId44"/>
    <p:sldId id="385" r:id="rId45"/>
    <p:sldId id="386" r:id="rId46"/>
    <p:sldId id="387" r:id="rId47"/>
    <p:sldId id="388" r:id="rId48"/>
    <p:sldId id="389" r:id="rId49"/>
    <p:sldId id="397" r:id="rId50"/>
    <p:sldId id="398" r:id="rId51"/>
    <p:sldId id="399" r:id="rId52"/>
    <p:sldId id="400" r:id="rId53"/>
    <p:sldId id="368" r:id="rId54"/>
    <p:sldId id="369" r:id="rId55"/>
    <p:sldId id="370" r:id="rId56"/>
    <p:sldId id="396" r:id="rId57"/>
    <p:sldId id="371" r:id="rId58"/>
    <p:sldId id="372" r:id="rId59"/>
    <p:sldId id="373" r:id="rId60"/>
    <p:sldId id="374" r:id="rId61"/>
    <p:sldId id="345" r:id="rId62"/>
    <p:sldId id="296" r:id="rId63"/>
    <p:sldId id="288" r:id="rId64"/>
    <p:sldId id="292" r:id="rId65"/>
    <p:sldId id="324" r:id="rId66"/>
    <p:sldId id="289" r:id="rId67"/>
    <p:sldId id="325" r:id="rId68"/>
    <p:sldId id="326" r:id="rId69"/>
    <p:sldId id="327" r:id="rId70"/>
    <p:sldId id="328" r:id="rId71"/>
    <p:sldId id="329" r:id="rId72"/>
    <p:sldId id="344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280" r:id="rId84"/>
    <p:sldId id="426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6715" autoAdjust="0"/>
  </p:normalViewPr>
  <p:slideViewPr>
    <p:cSldViewPr>
      <p:cViewPr varScale="1">
        <p:scale>
          <a:sx n="135" d="100"/>
          <a:sy n="135" d="100"/>
        </p:scale>
        <p:origin x="14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A9DB484E-A9CB-4F07-B8B4-47401B8D7A68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S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281C8A0-7A08-4501-AE29-F791BE2A5D68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9744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SG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8743C4B-11B4-4760-8EF6-FA42A0952C0E}" type="slidenum">
              <a:rPr lang="en-SG">
                <a:latin typeface="Calibri" pitchFamily="34" charset="0"/>
              </a:rPr>
              <a:pPr eaLnBrk="1" hangingPunct="1"/>
              <a:t>4</a:t>
            </a:fld>
            <a:endParaRPr lang="en-SG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1C8A0-7A08-4501-AE29-F791BE2A5D68}" type="slidenum">
              <a:rPr lang="en-SG" smtClean="0"/>
              <a:pPr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4756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SG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A5A4D87-75AF-4339-9F86-18DBC590638C}" type="slidenum">
              <a:rPr lang="en-SG">
                <a:latin typeface="Calibri" pitchFamily="34" charset="0"/>
              </a:rPr>
              <a:pPr eaLnBrk="1" hangingPunct="1"/>
              <a:t>13</a:t>
            </a:fld>
            <a:endParaRPr lang="en-SG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Research &amp; Writing (rw)</a:t>
            </a:r>
          </a:p>
          <a:p>
            <a:pPr eaLnBrk="1" hangingPunct="1"/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F0EBE3-655B-495D-9C55-6B91A7BFD11A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08063-4675-49EA-8928-A676085EF926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197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A4D018-1072-4AE3-95FB-0A54D2EE0976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5C26C-E020-43B3-974E-ED44C0A6732D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97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AA7C08-5061-41EA-BD38-ACBC89FC4142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3944E-09A6-4C89-B8FB-004A8D9F38EE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893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94F89-98F6-4C63-98D3-2FA97400137F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98895-1A49-408E-9285-2132E946BAA6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5690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989FB5-4FD4-4CDA-BD94-948F62FC0C87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86A95-4841-41D6-94C7-8E53AC6F594E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088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A84ED-83AF-4E71-935C-6B75493D5525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E833C-D0F7-4CAA-9F66-4B346394316C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5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9F703D-340C-4953-BC1D-B53D086D882A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F6C84-DDD2-440F-87E1-00FD52D573AC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32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E04A7E-8F6E-4D97-9E1C-AD34B64A56D1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EBD33-9CC7-4717-A3AB-47B378EA8203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614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1C88E-2647-48DD-9278-856B5E7E2207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5D8D5-EBD0-4669-8846-7F0CA7955D44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457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08F5A3-94E4-4BC0-BB40-E480E1BC2A1D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818D4-2C09-4757-B5C4-615D3103FA18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706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37152-1C04-4DB8-B90E-352F5F388475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S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CBC78-B419-4C27-91BB-DD6547D2D55D}" type="slidenum">
              <a:rPr lang="en-SG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514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en-SG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F43C22-777F-4D9D-A39F-682A56F0B4F6}" type="datetimeFigureOut">
              <a:rPr lang="zh-CN" altLang="en-US"/>
              <a:pPr/>
              <a:t>2020/4/30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D19C397-DF67-4B9D-A8AB-2F9556FF3572}" type="slidenum">
              <a:rPr lang="en-SG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黑体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黑体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黑体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黑体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黑体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slide" Target="slide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lectionscanada.gc.ca/thesescanada/027007-2000-e.html%23a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dart-europe.eu/basic-search.php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thos.bl.uk/" TargetMode="External"/><Relationship Id="rId5" Type="http://schemas.openxmlformats.org/officeDocument/2006/relationships/hyperlink" Target="http://disexpress.umi.com/dxweb" TargetMode="External"/><Relationship Id="rId4" Type="http://schemas.openxmlformats.org/officeDocument/2006/relationships/hyperlink" Target="http://pqdtopen.proquest.com/" TargetMode="External"/><Relationship Id="rId9" Type="http://schemas.openxmlformats.org/officeDocument/2006/relationships/hyperlink" Target="http://www.netd.ac.za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theses.dur.ac.uk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.flickr.com/125/408324693_c5f0b7b47e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4499992" y="3016111"/>
            <a:ext cx="440531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zh-CN" sz="48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DMin Dissertation Research</a:t>
            </a:r>
          </a:p>
          <a:p>
            <a:pPr algn="r" eaLnBrk="1" hangingPunct="1"/>
            <a:r>
              <a:rPr lang="en-US" altLang="zh-CN" sz="24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Singapore Bible Collage Library</a:t>
            </a:r>
          </a:p>
          <a:p>
            <a:pPr algn="r" eaLnBrk="1" hangingPunct="1"/>
            <a:endParaRPr lang="en-US" altLang="zh-CN" sz="4000" b="1">
              <a:solidFill>
                <a:schemeClr val="bg1"/>
              </a:solidFill>
              <a:latin typeface="Calibri" pitchFamily="34" charset="0"/>
              <a:ea typeface="黑体" pitchFamily="49" charset="-122"/>
            </a:endParaRPr>
          </a:p>
        </p:txBody>
      </p:sp>
      <p:pic>
        <p:nvPicPr>
          <p:cNvPr id="2052" name="Picture 7" descr="http://obama-scholarship.net/wp-content/uploads/2012/09/cropped-Graduation-Science-Jun-L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1060450"/>
            <a:ext cx="24193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165305"/>
            <a:ext cx="9144000" cy="70383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Uploaded by Dr. Rick Griffith • Singapore Bible College 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05" y="4327"/>
            <a:ext cx="9144000" cy="685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880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369" y="-99392"/>
            <a:ext cx="6647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http://obama-scholarship.net/wp-content/uploads/2012/09/cropped-Graduation-Science-Jun-L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63" y="765175"/>
            <a:ext cx="24209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18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71438"/>
            <a:ext cx="850106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3357563" y="571500"/>
            <a:ext cx="4000500" cy="642938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>
                <a:solidFill>
                  <a:srgbClr val="FFFFFF"/>
                </a:solidFill>
                <a:cs typeface="Arial" charset="0"/>
              </a:rPr>
              <a:t>http://www.sbc.edu.sg/</a:t>
            </a:r>
            <a:endParaRPr lang="en-SG" sz="28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000375" y="3857625"/>
            <a:ext cx="4000500" cy="642938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cs typeface="Arial" charset="0"/>
              </a:rPr>
              <a:t>English or </a:t>
            </a:r>
            <a:r>
              <a:rPr lang="en-US" altLang="zh-CN" sz="2800" b="1" dirty="0">
                <a:solidFill>
                  <a:srgbClr val="FFFFFF"/>
                </a:solidFill>
                <a:ea typeface="黑体" pitchFamily="49" charset="-122"/>
                <a:cs typeface="Arial" charset="0"/>
              </a:rPr>
              <a:t>Chinese</a:t>
            </a:r>
            <a:endParaRPr lang="en-SG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SBC Main web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5875"/>
            <a:ext cx="7751762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5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  Enter Library Site</a:t>
            </a:r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1908175" y="5516563"/>
            <a:ext cx="4608513" cy="642937"/>
          </a:xfrm>
          <a:prstGeom prst="wedgeRectCallout">
            <a:avLst>
              <a:gd name="adj1" fmla="val -58611"/>
              <a:gd name="adj2" fmla="val 456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8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0"/>
            <a:ext cx="772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537075" y="5157788"/>
            <a:ext cx="3313113" cy="536575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SimHei" pitchFamily="49" charset="-122"/>
              </a:rPr>
              <a:t>D. Min. 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76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4395788" y="4581525"/>
            <a:ext cx="3743325" cy="720725"/>
          </a:xfrm>
          <a:prstGeom prst="wedgeRectCallout">
            <a:avLst>
              <a:gd name="adj1" fmla="val -56657"/>
              <a:gd name="adj2" fmla="val -110792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TREN (Theological Research Exchange Network)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ular Callout 4"/>
          <p:cNvSpPr>
            <a:spLocks noChangeArrowheads="1"/>
          </p:cNvSpPr>
          <p:nvPr/>
        </p:nvSpPr>
        <p:spPr bwMode="auto">
          <a:xfrm>
            <a:off x="1547813" y="3716338"/>
            <a:ext cx="5688012" cy="433387"/>
          </a:xfrm>
          <a:prstGeom prst="wedgeRectCallout">
            <a:avLst>
              <a:gd name="adj1" fmla="val -49162"/>
              <a:gd name="adj2" fmla="val -125824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Try by keying in: “discipleship”</a:t>
            </a: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 rot="-7946992">
            <a:off x="1801019" y="4831557"/>
            <a:ext cx="642937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6242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3203575" y="1708150"/>
            <a:ext cx="4537075" cy="425450"/>
          </a:xfrm>
          <a:prstGeom prst="wedgeRectCallout">
            <a:avLst>
              <a:gd name="adj1" fmla="val -25333"/>
              <a:gd name="adj2" fmla="val -7794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Change sorting order</a:t>
            </a:r>
            <a:r>
              <a:rPr lang="zh-CN" altLang="en-US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：</a:t>
            </a:r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 “Degree”</a:t>
            </a: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 rot="13653008">
            <a:off x="5761831" y="1520032"/>
            <a:ext cx="642937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-1588"/>
            <a:ext cx="60848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4"/>
          <p:cNvSpPr>
            <a:spLocks noChangeArrowheads="1"/>
          </p:cNvSpPr>
          <p:nvPr/>
        </p:nvSpPr>
        <p:spPr bwMode="auto">
          <a:xfrm>
            <a:off x="4500563" y="3984625"/>
            <a:ext cx="3241675" cy="863600"/>
          </a:xfrm>
          <a:prstGeom prst="wedgeRectCallout">
            <a:avLst>
              <a:gd name="adj1" fmla="val -56708"/>
              <a:gd name="adj2" fmla="val -7389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468313" y="2719388"/>
            <a:ext cx="8540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  <a:hlinkClick r:id="rId2" action="ppaction://hlinksldjump"/>
              </a:rPr>
              <a:t>TREN</a:t>
            </a: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 (</a:t>
            </a:r>
            <a:r>
              <a:rPr lang="en-SG" sz="2800" dirty="0">
                <a:solidFill>
                  <a:schemeClr val="bg1"/>
                </a:solidFill>
                <a:latin typeface="Arial Narrow" pitchFamily="34" charset="0"/>
              </a:rPr>
              <a:t>Theological Research Exchange Network</a:t>
            </a: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E-Thesis (</a:t>
            </a:r>
            <a:r>
              <a:rPr lang="en-US" altLang="zh-CN" sz="2800" dirty="0" err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eg</a:t>
            </a: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. US, UK, Europe, Canada, South Africa)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zh-CN" sz="2800" dirty="0" err="1">
                <a:solidFill>
                  <a:schemeClr val="bg1"/>
                </a:solidFill>
                <a:latin typeface="Arial Narrow" pitchFamily="34" charset="0"/>
                <a:ea typeface="黑体" pitchFamily="49" charset="-122"/>
                <a:hlinkClick r:id="rId3" action="ppaction://hlinksldjump"/>
              </a:rPr>
              <a:t>Ebscohost</a:t>
            </a: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 (ATLAs</a:t>
            </a:r>
            <a:r>
              <a:rPr lang="zh-CN" altLang="en-US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  </a:t>
            </a:r>
            <a:r>
              <a:rPr lang="en-US" altLang="zh-CN" sz="2800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database)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468313" y="1519238"/>
            <a:ext cx="852963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zh-CN" sz="38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Articles and dissertations are </a:t>
            </a:r>
            <a:r>
              <a:rPr lang="en-US" altLang="zh-CN" sz="3800" b="1">
                <a:solidFill>
                  <a:srgbClr val="FF0000"/>
                </a:solidFill>
                <a:latin typeface="Arial Narrow" pitchFamily="34" charset="0"/>
                <a:ea typeface="黑体" pitchFamily="49" charset="-122"/>
              </a:rPr>
              <a:t>available for download and browsing</a:t>
            </a:r>
            <a:r>
              <a:rPr lang="zh-CN" altLang="en-US" sz="38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：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314325" y="4435475"/>
            <a:ext cx="85677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Articles and </a:t>
            </a:r>
            <a:r>
              <a:rPr lang="en-US" altLang="zh-CN" sz="4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dissertations </a:t>
            </a:r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are catalogued but ARE NOT </a:t>
            </a:r>
            <a:r>
              <a:rPr lang="en-US" altLang="zh-CN" sz="4000" b="1" dirty="0">
                <a:solidFill>
                  <a:srgbClr val="FF0000"/>
                </a:solidFill>
                <a:latin typeface="Arial Narrow" pitchFamily="34" charset="0"/>
                <a:ea typeface="黑体" pitchFamily="49" charset="-122"/>
              </a:rPr>
              <a:t>available for download and browsing</a:t>
            </a:r>
            <a:r>
              <a:rPr lang="zh-CN" altLang="en-US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：</a:t>
            </a:r>
            <a:r>
              <a:rPr lang="en-US" altLang="zh-CN" sz="32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  <a:hlinkClick r:id="rId4" action="ppaction://hlinksldjump"/>
              </a:rPr>
              <a:t>RIM</a:t>
            </a:r>
            <a:r>
              <a:rPr lang="zh-CN" altLang="en-US" sz="32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（</a:t>
            </a:r>
            <a:r>
              <a:rPr lang="en-US" altLang="zh-CN" sz="32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ATLA</a:t>
            </a:r>
            <a:r>
              <a:rPr lang="zh-CN" altLang="en-US" sz="32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）</a:t>
            </a:r>
          </a:p>
        </p:txBody>
      </p:sp>
      <p:pic>
        <p:nvPicPr>
          <p:cNvPr id="3077" name="Picture 7" descr="http://obama-scholarship.net/wp-content/uploads/2012/09/cropped-Graduation-Science-Jun-Li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6163" y="346075"/>
            <a:ext cx="16017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469900" y="115888"/>
            <a:ext cx="6981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Arial Narrow" pitchFamily="34" charset="0"/>
                <a:ea typeface="黑体" pitchFamily="49" charset="-122"/>
              </a:rPr>
              <a:t>DMin </a:t>
            </a:r>
            <a:r>
              <a:rPr lang="en-US" altLang="zh-CN" sz="4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Dissertations </a:t>
            </a:r>
            <a:r>
              <a:rPr lang="en-US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Arial Narrow" pitchFamily="34" charset="0"/>
                <a:ea typeface="黑体" pitchFamily="49" charset="-122"/>
              </a:rPr>
              <a:t>of </a:t>
            </a:r>
            <a:r>
              <a:rPr lang="en-US" altLang="zh-CN" sz="40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  <a:ea typeface="黑体" pitchFamily="49" charset="-122"/>
              </a:rPr>
              <a:t>Singapore Bible College</a:t>
            </a:r>
            <a:endParaRPr lang="zh-CN" altLang="en-US" sz="4000" b="1">
              <a:solidFill>
                <a:schemeClr val="bg1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Arial Narrow" pitchFamily="34" charset="0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-20638"/>
            <a:ext cx="69484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val 5"/>
          <p:cNvSpPr>
            <a:spLocks noChangeArrowheads="1"/>
          </p:cNvSpPr>
          <p:nvPr/>
        </p:nvSpPr>
        <p:spPr bwMode="auto">
          <a:xfrm>
            <a:off x="4572000" y="2565400"/>
            <a:ext cx="504825" cy="4318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5651500" y="2708275"/>
            <a:ext cx="3241675" cy="863600"/>
          </a:xfrm>
          <a:prstGeom prst="wedgeRectCallout">
            <a:avLst>
              <a:gd name="adj1" fmla="val -67287"/>
              <a:gd name="adj2" fmla="val -36764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Password to open file</a:t>
            </a:r>
            <a:r>
              <a:rPr lang="zh-CN" altLang="en-US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：</a:t>
            </a:r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sbc</a:t>
            </a:r>
          </a:p>
        </p:txBody>
      </p:sp>
      <p:sp>
        <p:nvSpPr>
          <p:cNvPr id="2" name="Rectangular Callout 4"/>
          <p:cNvSpPr>
            <a:spLocks noChangeArrowheads="1"/>
          </p:cNvSpPr>
          <p:nvPr/>
        </p:nvSpPr>
        <p:spPr bwMode="auto">
          <a:xfrm>
            <a:off x="5219700" y="4724400"/>
            <a:ext cx="3241675" cy="863600"/>
          </a:xfrm>
          <a:prstGeom prst="wedgeRectCallout">
            <a:avLst>
              <a:gd name="adj1" fmla="val -56708"/>
              <a:gd name="adj2" fmla="val -7389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ChangeArrowheads="1"/>
          </p:cNvSpPr>
          <p:nvPr/>
        </p:nvSpPr>
        <p:spPr bwMode="auto">
          <a:xfrm>
            <a:off x="666184" y="188639"/>
            <a:ext cx="4232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a typeface="黑体" pitchFamily="49" charset="-122"/>
              </a:rPr>
              <a:t>E-Thesis</a:t>
            </a:r>
          </a:p>
        </p:txBody>
      </p:sp>
      <p:pic>
        <p:nvPicPr>
          <p:cNvPr id="133123" name="Picture 7" descr="http://obama-scholarship.net/wp-content/uploads/2012/09/cropped-Graduation-Science-Jun-Li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963" y="260350"/>
            <a:ext cx="24209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3528" y="1569960"/>
            <a:ext cx="871296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ea typeface="黑体" pitchFamily="49" charset="-122"/>
              </a:rPr>
              <a:t>US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: </a:t>
            </a:r>
            <a:r>
              <a:rPr lang="en-SG" sz="2800" dirty="0" err="1">
                <a:solidFill>
                  <a:schemeClr val="bg1"/>
                </a:solidFill>
              </a:rPr>
              <a:t>ProQuest</a:t>
            </a:r>
            <a:r>
              <a:rPr lang="en-SG" sz="2800" dirty="0">
                <a:solidFill>
                  <a:schemeClr val="bg1"/>
                </a:solidFill>
              </a:rPr>
              <a:t> Dissertations and Theses 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(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PQDT Open 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  <a:hlinkClick r:id="rId4"/>
              </a:rPr>
              <a:t>http://pqdtopen.proquest.com/ 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 for abstract  or download open thesis (IE explorer)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altLang="zh-CN" sz="2800" dirty="0" err="1">
                <a:solidFill>
                  <a:schemeClr val="bg1"/>
                </a:solidFill>
                <a:ea typeface="黑体" pitchFamily="49" charset="-122"/>
              </a:rPr>
              <a:t>Umi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 </a:t>
            </a:r>
            <a:r>
              <a:rPr lang="en-SG" altLang="zh-CN" sz="28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  <a:hlinkClick r:id="rId5"/>
              </a:rPr>
              <a:t>http://disexpress.umi.com/dxweb</a:t>
            </a:r>
            <a:r>
              <a:rPr lang="en-SG" altLang="zh-CN" sz="28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 for purchase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  <a:hlinkClick r:id="rId4"/>
              </a:rPr>
              <a:t>)</a:t>
            </a:r>
            <a:endParaRPr lang="en-US" altLang="zh-CN" sz="2800" dirty="0">
              <a:solidFill>
                <a:schemeClr val="bg1"/>
              </a:solidFill>
              <a:ea typeface="黑体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ea typeface="黑体" pitchFamily="49" charset="-122"/>
              </a:rPr>
              <a:t>UK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: </a:t>
            </a:r>
            <a:r>
              <a:rPr lang="en-US" altLang="zh-CN" sz="2800" dirty="0" err="1">
                <a:solidFill>
                  <a:schemeClr val="bg1"/>
                </a:solidFill>
                <a:ea typeface="黑体" pitchFamily="49" charset="-122"/>
              </a:rPr>
              <a:t>EThOS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 (</a:t>
            </a:r>
            <a:r>
              <a:rPr lang="en-US" sz="2800" dirty="0">
                <a:solidFill>
                  <a:schemeClr val="bg1"/>
                </a:solidFill>
                <a:hlinkClick r:id="rId6"/>
              </a:rPr>
              <a:t>http://ethos.bl.uk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ea typeface="黑体" pitchFamily="49" charset="-122"/>
              </a:rPr>
              <a:t>Europe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: Dart (</a:t>
            </a:r>
            <a:r>
              <a:rPr lang="en-SG" altLang="zh-CN" sz="2800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  <a:hlinkClick r:id="rId7"/>
              </a:rPr>
              <a:t>http://www.dart-europe.eu/basic-search.php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ea typeface="黑体" pitchFamily="49" charset="-122"/>
              </a:rPr>
              <a:t>Canada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 (</a:t>
            </a:r>
            <a:r>
              <a:rPr lang="en-SG" altLang="zh-CN" sz="28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  <a:hlinkClick r:id="rId8"/>
              </a:rPr>
              <a:t>http://www.collectionscanada.gc.ca/thesescanada/027007-2000-e.html#a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  <a:hlinkClick r:id="rId8"/>
              </a:rPr>
              <a:t>)</a:t>
            </a:r>
            <a:endParaRPr lang="en-US" altLang="zh-CN" sz="2800" dirty="0">
              <a:solidFill>
                <a:schemeClr val="bg1"/>
              </a:solidFill>
              <a:ea typeface="黑体" pitchFamily="49" charset="-12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altLang="zh-CN" sz="2800" dirty="0">
                <a:solidFill>
                  <a:srgbClr val="FF0000"/>
                </a:solidFill>
                <a:ea typeface="黑体" pitchFamily="49" charset="-122"/>
              </a:rPr>
              <a:t>South Africa: NETD 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(</a:t>
            </a:r>
            <a:r>
              <a:rPr lang="en-SG" altLang="zh-CN" sz="28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  <a:hlinkClick r:id="rId9"/>
              </a:rPr>
              <a:t>http://www.netd.ac.za/</a:t>
            </a:r>
            <a:r>
              <a:rPr lang="en-US" altLang="zh-CN" sz="2800" dirty="0">
                <a:solidFill>
                  <a:schemeClr val="bg1"/>
                </a:solidFill>
                <a:ea typeface="黑体" pitchFamily="49" charset="-122"/>
              </a:rPr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25"/>
            <a:ext cx="9144000" cy="684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43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18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193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91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19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702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1"/>
          <a:stretch/>
        </p:blipFill>
        <p:spPr bwMode="auto">
          <a:xfrm>
            <a:off x="0" y="476672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614997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My IE version 9 works, but my Firefox fails</a:t>
            </a:r>
          </a:p>
        </p:txBody>
      </p:sp>
    </p:spTree>
    <p:extLst>
      <p:ext uri="{BB962C8B-B14F-4D97-AF65-F5344CB8AC3E}">
        <p14:creationId xmlns:p14="http://schemas.microsoft.com/office/powerpoint/2010/main" val="302444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614997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Wait for “Save a Copy” icon appear.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" y="332655"/>
            <a:ext cx="9138635" cy="514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811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246313" y="188913"/>
            <a:ext cx="5278437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SG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http://disexpress.umi.com/dxweb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71438"/>
            <a:ext cx="850106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3357563" y="571500"/>
            <a:ext cx="4000500" cy="642938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>
                <a:solidFill>
                  <a:srgbClr val="FFFFFF"/>
                </a:solidFill>
                <a:cs typeface="Arial" charset="0"/>
              </a:rPr>
              <a:t>http://www.sbc.edu.sg/</a:t>
            </a:r>
            <a:endParaRPr lang="en-SG" sz="28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000375" y="3857625"/>
            <a:ext cx="4000500" cy="642938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cs typeface="Arial" charset="0"/>
              </a:rPr>
              <a:t>English or </a:t>
            </a:r>
            <a:r>
              <a:rPr lang="en-US" altLang="zh-CN" sz="2800" b="1" dirty="0">
                <a:solidFill>
                  <a:srgbClr val="FFFFFF"/>
                </a:solidFill>
                <a:ea typeface="黑体" pitchFamily="49" charset="-122"/>
                <a:cs typeface="Arial" charset="0"/>
              </a:rPr>
              <a:t>Chinese</a:t>
            </a:r>
            <a:endParaRPr lang="en-SG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SBC Main web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246313" y="188913"/>
            <a:ext cx="5278437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SG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http://disexpress.umi.com/dxweb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8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36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0648"/>
            <a:ext cx="9144000" cy="619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123728" y="344672"/>
            <a:ext cx="5278437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http://ethos.bl.uk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6271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11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"/>
            <a:ext cx="781523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222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680"/>
            <a:ext cx="9144000" cy="68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6504781" y="2924944"/>
            <a:ext cx="2315691" cy="1368152"/>
          </a:xfrm>
          <a:prstGeom prst="wedgeRectCallout">
            <a:avLst>
              <a:gd name="adj1" fmla="val -74066"/>
              <a:gd name="adj2" fmla="val -51895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Go to the source to download in this case</a:t>
            </a:r>
            <a:endParaRPr lang="zh-CN" altLang="en-US" sz="2400" b="1" dirty="0">
              <a:solidFill>
                <a:schemeClr val="bg1"/>
              </a:solidFill>
              <a:latin typeface="Calibri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7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343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03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094" y="116632"/>
            <a:ext cx="9144000" cy="65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78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5875"/>
            <a:ext cx="7751762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  Enter Library Site</a:t>
            </a:r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1908175" y="5516563"/>
            <a:ext cx="4608513" cy="642937"/>
          </a:xfrm>
          <a:prstGeom prst="wedgeRectCallout">
            <a:avLst>
              <a:gd name="adj1" fmla="val -58611"/>
              <a:gd name="adj2" fmla="val 456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8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2"/>
          <a:stretch/>
        </p:blipFill>
        <p:spPr bwMode="auto">
          <a:xfrm>
            <a:off x="-312394" y="764703"/>
            <a:ext cx="9445592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5652120" y="3861048"/>
            <a:ext cx="2339975" cy="792162"/>
          </a:xfrm>
          <a:prstGeom prst="wedgeRectCallout">
            <a:avLst>
              <a:gd name="adj1" fmla="val -52102"/>
              <a:gd name="adj2" fmla="val -6382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5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195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1979712" y="548680"/>
            <a:ext cx="5472608" cy="792162"/>
          </a:xfrm>
          <a:prstGeom prst="wedgeRectCallout">
            <a:avLst>
              <a:gd name="adj1" fmla="val -52102"/>
              <a:gd name="adj2" fmla="val -6382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Or you may </a:t>
            </a:r>
            <a:r>
              <a:rPr lang="en-US" altLang="zh-CN" sz="2400" b="1" dirty="0" err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goto</a:t>
            </a:r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en-SG" sz="2400" b="1" i="1" dirty="0">
                <a:hlinkClick r:id="rId3"/>
              </a:rPr>
              <a:t>Durham e</a:t>
            </a:r>
            <a:r>
              <a:rPr lang="en-SG" sz="2400" b="1" dirty="0">
                <a:hlinkClick r:id="rId3"/>
              </a:rPr>
              <a:t>-</a:t>
            </a:r>
            <a:r>
              <a:rPr lang="en-SG" sz="2400" b="1" i="1" dirty="0">
                <a:hlinkClick r:id="rId3"/>
              </a:rPr>
              <a:t>Theses</a:t>
            </a: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val="14548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473" y="1"/>
            <a:ext cx="9144000" cy="69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676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785"/>
            <a:ext cx="9144000" cy="683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81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8680"/>
            <a:ext cx="9144000" cy="563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939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150" y="260648"/>
            <a:ext cx="9180512" cy="622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6459016" y="4486225"/>
            <a:ext cx="2339975" cy="792162"/>
          </a:xfrm>
          <a:prstGeom prst="wedgeRectCallout">
            <a:avLst>
              <a:gd name="adj1" fmla="val 53965"/>
              <a:gd name="adj2" fmla="val -74822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8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1" t="4621" r="-107" b="4145"/>
          <a:stretch/>
        </p:blipFill>
        <p:spPr bwMode="auto">
          <a:xfrm>
            <a:off x="-180529" y="708652"/>
            <a:ext cx="9362169" cy="47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>
            <a:spLocks noChangeArrowheads="1"/>
          </p:cNvSpPr>
          <p:nvPr/>
        </p:nvSpPr>
        <p:spPr bwMode="auto">
          <a:xfrm rot="18699477">
            <a:off x="8356963" y="1369016"/>
            <a:ext cx="642937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0648"/>
            <a:ext cx="9144000" cy="61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042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"/>
            <a:ext cx="84465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246313" y="332656"/>
            <a:ext cx="6070103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SG" altLang="zh-CN" sz="2400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http://www.dart-europe.eu/basic-search.php</a:t>
            </a:r>
            <a:endParaRPr lang="zh-CN" altLang="en-US" sz="2400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65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0"/>
            <a:ext cx="772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211638" y="3213100"/>
            <a:ext cx="3313112" cy="1074738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SimHei" pitchFamily="49" charset="-122"/>
              </a:rPr>
              <a:t>Library</a:t>
            </a:r>
            <a:r>
              <a:rPr lang="zh-CN" altLang="en-US" sz="2800" b="1" dirty="0">
                <a:ea typeface="SimHei" pitchFamily="49" charset="-122"/>
              </a:rPr>
              <a:t> </a:t>
            </a:r>
            <a:r>
              <a:rPr lang="en-US" altLang="zh-CN" sz="2800" b="1" dirty="0">
                <a:ea typeface="SimHei" pitchFamily="49" charset="-122"/>
              </a:rPr>
              <a:t>Catalog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0"/>
            <a:ext cx="9036496" cy="681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71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81" y="0"/>
            <a:ext cx="89830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135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6116"/>
            <a:ext cx="9144000" cy="68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5508104" y="5229200"/>
            <a:ext cx="2339975" cy="792162"/>
          </a:xfrm>
          <a:prstGeom prst="wedgeRectCallout">
            <a:avLst>
              <a:gd name="adj1" fmla="val -42178"/>
              <a:gd name="adj2" fmla="val -7115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613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-12700"/>
            <a:ext cx="737393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246313" y="188913"/>
            <a:ext cx="5278437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SG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http://www.collectionscanada.gc.ca/thesescanada/027007-2000-e.html#a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532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1094"/>
            <a:ext cx="8201094" cy="68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-2052"/>
            <a:ext cx="7379040" cy="685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/>
          <p:cNvSpPr>
            <a:spLocks noChangeArrowheads="1"/>
          </p:cNvSpPr>
          <p:nvPr/>
        </p:nvSpPr>
        <p:spPr bwMode="auto">
          <a:xfrm>
            <a:off x="3563140" y="3694063"/>
            <a:ext cx="2339975" cy="792162"/>
          </a:xfrm>
          <a:prstGeom prst="wedgeRectCallout">
            <a:avLst>
              <a:gd name="adj1" fmla="val -42178"/>
              <a:gd name="adj2" fmla="val -7115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50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0"/>
            <a:ext cx="8272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246313" y="188913"/>
            <a:ext cx="5278437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SG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http://www.netd.ac.za/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28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4572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65505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Library</a:t>
            </a:r>
            <a:r>
              <a:rPr lang="zh-CN" altLang="en-US" sz="4000" b="1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en-US" altLang="zh-CN" sz="4000" b="1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Catalog</a:t>
            </a:r>
            <a:r>
              <a:rPr lang="zh-CN" altLang="en-US" sz="4000" b="1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en-US" altLang="zh-CN" sz="4000" b="1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Main Page</a:t>
            </a:r>
            <a:endParaRPr lang="en-US" altLang="zh-CN" sz="4000" b="1"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835150" y="1849438"/>
            <a:ext cx="2089150" cy="1508125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SimHei" pitchFamily="49" charset="-122"/>
              </a:rPr>
              <a:t>Click here to search </a:t>
            </a:r>
            <a:r>
              <a:rPr lang="en-US" altLang="zh-CN" sz="2800" b="1" dirty="0" err="1">
                <a:ea typeface="SimHei" pitchFamily="49" charset="-122"/>
              </a:rPr>
              <a:t>Dmin</a:t>
            </a:r>
            <a:r>
              <a:rPr lang="en-US" altLang="zh-CN" sz="2800" b="1" dirty="0">
                <a:ea typeface="SimHei" pitchFamily="49" charset="-122"/>
              </a:rPr>
              <a:t> 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2246313" y="188913"/>
            <a:ext cx="5278437" cy="719137"/>
          </a:xfrm>
          <a:prstGeom prst="wedgeRectCallout">
            <a:avLst>
              <a:gd name="adj1" fmla="val -58190"/>
              <a:gd name="adj2" fmla="val -4156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SG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http://www.collectionscanada.gc.ca/thesescanada/027007-2000-e.html#a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1403648" y="5805264"/>
            <a:ext cx="2339975" cy="792162"/>
          </a:xfrm>
          <a:prstGeom prst="wedgeRectCallout">
            <a:avLst>
              <a:gd name="adj1" fmla="val 56446"/>
              <a:gd name="adj2" fmla="val -7299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111125" y="2636838"/>
            <a:ext cx="89503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chemeClr val="bg1"/>
                </a:solidFill>
                <a:ea typeface="黑体" pitchFamily="49" charset="-122"/>
              </a:rPr>
              <a:t>Ebscohost</a:t>
            </a:r>
          </a:p>
          <a:p>
            <a:pPr algn="ctr"/>
            <a:r>
              <a:rPr lang="en-US" altLang="zh-CN" sz="8000">
                <a:solidFill>
                  <a:schemeClr val="bg1"/>
                </a:solidFill>
                <a:ea typeface="黑体" pitchFamily="49" charset="-122"/>
              </a:rPr>
              <a:t> (ATLAs</a:t>
            </a:r>
            <a:r>
              <a:rPr lang="zh-CN" altLang="en-US" sz="8000">
                <a:solidFill>
                  <a:schemeClr val="bg1"/>
                </a:solidFill>
                <a:ea typeface="黑体" pitchFamily="49" charset="-122"/>
              </a:rPr>
              <a:t>  </a:t>
            </a:r>
            <a:r>
              <a:rPr lang="en-US" altLang="zh-CN" sz="8000">
                <a:solidFill>
                  <a:schemeClr val="bg1"/>
                </a:solidFill>
                <a:ea typeface="黑体" pitchFamily="49" charset="-122"/>
              </a:rPr>
              <a:t>database)</a:t>
            </a:r>
          </a:p>
        </p:txBody>
      </p:sp>
      <p:pic>
        <p:nvPicPr>
          <p:cNvPr id="21507" name="Picture 7" descr="http://obama-scholarship.net/wp-content/uploads/2012/09/cropped-Graduation-Science-Jun-Li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963" y="260350"/>
            <a:ext cx="24209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3653008">
            <a:off x="2917031" y="1820069"/>
            <a:ext cx="642938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ATLAS</a:t>
            </a:r>
            <a:r>
              <a:rPr lang="zh-CN" altLang="en-US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　</a:t>
            </a:r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Online Database</a:t>
            </a:r>
            <a:r>
              <a:rPr lang="zh-CN" altLang="en-US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　</a:t>
            </a:r>
            <a:endParaRPr lang="en-US" altLang="zh-CN" sz="4000" b="1" dirty="0">
              <a:solidFill>
                <a:schemeClr val="bg1"/>
              </a:solidFill>
              <a:latin typeface="Arial Narrow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83688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16200000" flipH="1">
            <a:off x="1979612" y="1123951"/>
            <a:ext cx="1428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/>
          <p:cNvSpPr>
            <a:spLocks noChangeArrowheads="1"/>
          </p:cNvSpPr>
          <p:nvPr/>
        </p:nvSpPr>
        <p:spPr bwMode="auto">
          <a:xfrm>
            <a:off x="2768600" y="1916113"/>
            <a:ext cx="2736850" cy="1825625"/>
          </a:xfrm>
          <a:prstGeom prst="wedgeRectCallout">
            <a:avLst>
              <a:gd name="adj1" fmla="val -21023"/>
              <a:gd name="adj2" fmla="val -6647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You see this page only if you search Ebshost off-campus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68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0" y="5488255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(Click “Continue”, if you’re not interested in New and Old Testament Abstracts)</a:t>
            </a: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 rot="-7946992">
            <a:off x="1080294" y="1662907"/>
            <a:ext cx="642937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Try by keying in </a:t>
            </a:r>
            <a:r>
              <a:rPr lang="en-US" altLang="zh-CN" sz="4000" b="1" dirty="0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“discipleship”</a:t>
            </a:r>
          </a:p>
        </p:txBody>
      </p:sp>
      <p:cxnSp>
        <p:nvCxnSpPr>
          <p:cNvPr id="4" name="Straight Connector 3"/>
          <p:cNvCxnSpPr/>
          <p:nvPr/>
        </p:nvCxnSpPr>
        <p:spPr>
          <a:xfrm rot="16200000" flipH="1">
            <a:off x="2124075" y="1897063"/>
            <a:ext cx="1428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ular Callout 4"/>
          <p:cNvSpPr>
            <a:spLocks noChangeArrowheads="1"/>
          </p:cNvSpPr>
          <p:nvPr/>
        </p:nvSpPr>
        <p:spPr bwMode="auto">
          <a:xfrm>
            <a:off x="1908175" y="3119438"/>
            <a:ext cx="3311525" cy="576262"/>
          </a:xfrm>
          <a:prstGeom prst="wedgeRectCallout">
            <a:avLst>
              <a:gd name="adj1" fmla="val -25736"/>
              <a:gd name="adj2" fmla="val -10687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Try key in: discipleship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"/>
          <a:stretch/>
        </p:blipFill>
        <p:spPr bwMode="auto">
          <a:xfrm>
            <a:off x="-34925" y="335392"/>
            <a:ext cx="9144000" cy="507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-34925" y="594928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Only catalog with “Full Text” can be downloaded</a:t>
            </a:r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3959955" y="3925576"/>
            <a:ext cx="2339975" cy="792162"/>
          </a:xfrm>
          <a:prstGeom prst="wedgeRectCallout">
            <a:avLst>
              <a:gd name="adj1" fmla="val -52102"/>
              <a:gd name="adj2" fmla="val -6382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2" name="Rectangular Callout 4"/>
          <p:cNvSpPr>
            <a:spLocks noChangeArrowheads="1"/>
          </p:cNvSpPr>
          <p:nvPr/>
        </p:nvSpPr>
        <p:spPr bwMode="auto">
          <a:xfrm>
            <a:off x="179388" y="3864023"/>
            <a:ext cx="2808287" cy="1584870"/>
          </a:xfrm>
          <a:prstGeom prst="wedgeRectCallout">
            <a:avLst>
              <a:gd name="adj1" fmla="val -42497"/>
              <a:gd name="adj2" fmla="val -6123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Check “Full Text”, if you want only those </a:t>
            </a:r>
            <a:r>
              <a:rPr lang="en-US" altLang="zh-CN" sz="2400" b="1" dirty="0" err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downable</a:t>
            </a:r>
            <a:r>
              <a:rPr lang="en-US" altLang="zh-CN" sz="2400" b="1" dirty="0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 ones to be listed.</a:t>
            </a:r>
            <a:endParaRPr lang="zh-CN" altLang="en-US" sz="2400" b="1" dirty="0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>
            <a:spLocks noChangeArrowheads="1"/>
          </p:cNvSpPr>
          <p:nvPr/>
        </p:nvSpPr>
        <p:spPr bwMode="auto">
          <a:xfrm rot="-7946992">
            <a:off x="432594" y="4760119"/>
            <a:ext cx="642938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3924300" y="3573463"/>
            <a:ext cx="2339975" cy="792162"/>
          </a:xfrm>
          <a:prstGeom prst="wedgeRectCallout">
            <a:avLst>
              <a:gd name="adj1" fmla="val -52102"/>
              <a:gd name="adj2" fmla="val -6382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9" b="5904"/>
          <a:stretch>
            <a:fillRect/>
          </a:stretch>
        </p:blipFill>
        <p:spPr bwMode="auto">
          <a:xfrm>
            <a:off x="0" y="333375"/>
            <a:ext cx="91678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1331913" y="1412875"/>
            <a:ext cx="2339975" cy="792163"/>
          </a:xfrm>
          <a:prstGeom prst="wedgeRectCallout">
            <a:avLst>
              <a:gd name="adj1" fmla="val -42403"/>
              <a:gd name="adj2" fmla="val -13556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Click here to download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0" y="530120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At “Browse” : Select “English Books by Call No.”</a:t>
            </a:r>
          </a:p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Calibri" pitchFamily="34" charset="0"/>
                <a:ea typeface="黑体" pitchFamily="49" charset="-122"/>
              </a:rPr>
              <a:t>At “Start from” : Key in “REF D. Min.”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1835150" y="1849438"/>
            <a:ext cx="2089150" cy="1508125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SimHei" pitchFamily="49" charset="-122"/>
              </a:rPr>
              <a:t>Click here to search </a:t>
            </a:r>
            <a:r>
              <a:rPr lang="en-US" altLang="zh-CN" sz="2800" b="1" dirty="0" err="1">
                <a:ea typeface="SimHei" pitchFamily="49" charset="-122"/>
              </a:rPr>
              <a:t>Dmin</a:t>
            </a:r>
            <a:r>
              <a:rPr lang="en-US" altLang="zh-CN" sz="2800" b="1" dirty="0">
                <a:ea typeface="SimHei" pitchFamily="49" charset="-122"/>
              </a:rPr>
              <a:t> Thesis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0" b="3920"/>
          <a:stretch>
            <a:fillRect/>
          </a:stretch>
        </p:blipFill>
        <p:spPr bwMode="auto">
          <a:xfrm>
            <a:off x="0" y="404813"/>
            <a:ext cx="9144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oup 1"/>
          <p:cNvGrpSpPr>
            <a:grpSpLocks/>
          </p:cNvGrpSpPr>
          <p:nvPr/>
        </p:nvGrpSpPr>
        <p:grpSpPr bwMode="auto">
          <a:xfrm>
            <a:off x="6443663" y="776288"/>
            <a:ext cx="2682875" cy="2436812"/>
            <a:chOff x="6443663" y="775788"/>
            <a:chExt cx="2683519" cy="2437312"/>
          </a:xfrm>
        </p:grpSpPr>
        <p:sp>
          <p:nvSpPr>
            <p:cNvPr id="30724" name="Rectangular Callout 4"/>
            <p:cNvSpPr>
              <a:spLocks noChangeArrowheads="1"/>
            </p:cNvSpPr>
            <p:nvPr/>
          </p:nvSpPr>
          <p:spPr bwMode="auto">
            <a:xfrm>
              <a:off x="6443663" y="2420938"/>
              <a:ext cx="2339975" cy="792162"/>
            </a:xfrm>
            <a:prstGeom prst="wedgeRectCallout">
              <a:avLst>
                <a:gd name="adj1" fmla="val 54542"/>
                <a:gd name="adj2" fmla="val -125551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sz="2400" b="1">
                  <a:solidFill>
                    <a:srgbClr val="FFFFFF"/>
                  </a:solidFill>
                  <a:latin typeface="Calibri" pitchFamily="34" charset="0"/>
                  <a:ea typeface="黑体" pitchFamily="49" charset="-122"/>
                </a:rPr>
                <a:t>Cite your reference</a:t>
              </a:r>
              <a:endParaRPr lang="zh-CN" altLang="en-US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endParaRPr>
            </a:p>
          </p:txBody>
        </p:sp>
        <p:pic>
          <p:nvPicPr>
            <p:cNvPr id="3072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4494" y="775788"/>
              <a:ext cx="1182688" cy="164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72" b="4185"/>
          <a:stretch>
            <a:fillRect/>
          </a:stretch>
        </p:blipFill>
        <p:spPr bwMode="auto">
          <a:xfrm>
            <a:off x="12700" y="849313"/>
            <a:ext cx="9167813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4513"/>
            <a:ext cx="918051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4"/>
          <p:cNvSpPr>
            <a:spLocks noChangeArrowheads="1"/>
          </p:cNvSpPr>
          <p:nvPr/>
        </p:nvSpPr>
        <p:spPr bwMode="auto">
          <a:xfrm>
            <a:off x="6156325" y="2924175"/>
            <a:ext cx="2303463" cy="1512888"/>
          </a:xfrm>
          <a:prstGeom prst="wedgeRectCallout">
            <a:avLst>
              <a:gd name="adj1" fmla="val -34218"/>
              <a:gd name="adj2" fmla="val -6670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You may delete words starting from</a:t>
            </a:r>
            <a:r>
              <a:rPr lang="zh-CN" altLang="en-US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“ATLA Religion…”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539750" y="2924175"/>
            <a:ext cx="2465388" cy="1152525"/>
          </a:xfrm>
          <a:prstGeom prst="wedgeRectCallout">
            <a:avLst>
              <a:gd name="adj1" fmla="val -41389"/>
              <a:gd name="adj2" fmla="val -7377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Chicago/Turabian Hunities format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1328738" y="2636838"/>
            <a:ext cx="66865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8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RIM (ATLA)</a:t>
            </a:r>
          </a:p>
          <a:p>
            <a:pPr algn="ctr"/>
            <a:r>
              <a:rPr lang="en-US" altLang="zh-CN" sz="8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Online database</a:t>
            </a:r>
          </a:p>
        </p:txBody>
      </p:sp>
      <p:pic>
        <p:nvPicPr>
          <p:cNvPr id="32771" name="Picture 7" descr="http://obama-scholarship.net/wp-content/uploads/2012/09/cropped-Graduation-Science-Jun-Li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963" y="260350"/>
            <a:ext cx="24209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76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3924300" y="4508500"/>
            <a:ext cx="4968875" cy="863600"/>
          </a:xfrm>
          <a:prstGeom prst="wedgeRectCallout">
            <a:avLst>
              <a:gd name="adj1" fmla="val -54375"/>
              <a:gd name="adj2" fmla="val -7389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RIM</a:t>
            </a:r>
            <a:r>
              <a:rPr lang="zh-CN" altLang="en-US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（</a:t>
            </a:r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ATLA) – Can search</a:t>
            </a:r>
            <a:r>
              <a:rPr lang="zh-CN" altLang="en-US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，</a:t>
            </a:r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but cannot download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7"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 rot="-7946992">
            <a:off x="505619" y="1086644"/>
            <a:ext cx="642938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3653008">
            <a:off x="396081" y="6355557"/>
            <a:ext cx="642937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3653008">
            <a:off x="1477169" y="6355557"/>
            <a:ext cx="642937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 rot="-7946992">
            <a:off x="6338094" y="3115469"/>
            <a:ext cx="642938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3653008">
            <a:off x="2556669" y="2755107"/>
            <a:ext cx="642937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3492500" y="2924175"/>
            <a:ext cx="4968875" cy="503238"/>
          </a:xfrm>
          <a:prstGeom prst="wedgeRectCallout">
            <a:avLst>
              <a:gd name="adj1" fmla="val -66134"/>
              <a:gd name="adj2" fmla="val -105204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Sort by Subject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3653008">
            <a:off x="3650456" y="2755107"/>
            <a:ext cx="642937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3492500" y="2924175"/>
            <a:ext cx="4968875" cy="503238"/>
          </a:xfrm>
          <a:prstGeom prst="wedgeRectCallout">
            <a:avLst>
              <a:gd name="adj1" fmla="val -37796"/>
              <a:gd name="adj2" fmla="val -113722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Sort by Author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3653008">
            <a:off x="2844006" y="2766219"/>
            <a:ext cx="642938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ectangular Callout 4"/>
          <p:cNvSpPr>
            <a:spLocks noChangeArrowheads="1"/>
          </p:cNvSpPr>
          <p:nvPr/>
        </p:nvSpPr>
        <p:spPr bwMode="auto">
          <a:xfrm>
            <a:off x="1979613" y="3284538"/>
            <a:ext cx="4968875" cy="503237"/>
          </a:xfrm>
          <a:prstGeom prst="wedgeRectCallout">
            <a:avLst>
              <a:gd name="adj1" fmla="val -32171"/>
              <a:gd name="adj2" fmla="val -15946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Brief Record display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>
            <a:spLocks noChangeArrowheads="1"/>
          </p:cNvSpPr>
          <p:nvPr/>
        </p:nvSpPr>
        <p:spPr bwMode="auto">
          <a:xfrm rot="13653008">
            <a:off x="3348831" y="3547269"/>
            <a:ext cx="642938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501"/>
            <a:ext cx="88704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 rot="13653008">
            <a:off x="3029475" y="3880904"/>
            <a:ext cx="642938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9"/>
          <a:stretch>
            <a:fillRect/>
          </a:stretch>
        </p:blipFill>
        <p:spPr bwMode="auto">
          <a:xfrm>
            <a:off x="-42863" y="130175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>
            <a:spLocks noChangeArrowheads="1"/>
          </p:cNvSpPr>
          <p:nvPr/>
        </p:nvSpPr>
        <p:spPr bwMode="auto">
          <a:xfrm>
            <a:off x="4175125" y="3306763"/>
            <a:ext cx="4968875" cy="504825"/>
          </a:xfrm>
          <a:prstGeom prst="wedgeRectCallout">
            <a:avLst>
              <a:gd name="adj1" fmla="val 36454"/>
              <a:gd name="adj2" fmla="val 90694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2400" b="1">
                <a:solidFill>
                  <a:srgbClr val="FFFFFF"/>
                </a:solidFill>
                <a:latin typeface="Calibri" pitchFamily="34" charset="0"/>
                <a:ea typeface="黑体" pitchFamily="49" charset="-122"/>
              </a:rPr>
              <a:t>Full record display</a:t>
            </a:r>
            <a:endParaRPr lang="zh-CN" altLang="en-US" sz="2400" b="1">
              <a:solidFill>
                <a:srgbClr val="FFFFFF"/>
              </a:solidFill>
              <a:latin typeface="Calibri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3653008">
            <a:off x="469106" y="2251869"/>
            <a:ext cx="642938" cy="285750"/>
          </a:xfrm>
          <a:prstGeom prst="rightArrow">
            <a:avLst>
              <a:gd name="adj1" fmla="val 42666"/>
              <a:gd name="adj2" fmla="val 134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SG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539750" y="2565400"/>
            <a:ext cx="7929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chemeClr val="bg1"/>
                </a:solidFill>
                <a:latin typeface="Arial Narrow" pitchFamily="34" charset="0"/>
                <a:ea typeface="黑体" pitchFamily="49" charset="-122"/>
              </a:rPr>
              <a:t>End</a:t>
            </a:r>
          </a:p>
        </p:txBody>
      </p:sp>
      <p:pic>
        <p:nvPicPr>
          <p:cNvPr id="58371" name="Picture 7" descr="http://obama-scholarship.net/wp-content/uploads/2012/09/cropped-Graduation-Science-Jun-Li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963" y="260350"/>
            <a:ext cx="24209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Research &amp; Writing link at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 bwMode="auto">
          <a:xfrm>
            <a:off x="0" y="-17463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 rot="13653008">
            <a:off x="2053431" y="1243807"/>
            <a:ext cx="642937" cy="285750"/>
          </a:xfrm>
          <a:prstGeom prst="rightArrow">
            <a:avLst>
              <a:gd name="adj1" fmla="val 42667"/>
              <a:gd name="adj2" fmla="val 134000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SG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3203848" y="1363777"/>
            <a:ext cx="2089150" cy="481047"/>
          </a:xfrm>
          <a:prstGeom prst="wedgeRectCallout">
            <a:avLst>
              <a:gd name="adj1" fmla="val -67618"/>
              <a:gd name="adj2" fmla="val -505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SimHei" pitchFamily="49" charset="-122"/>
              </a:rPr>
              <a:t>Sort by 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611</Words>
  <Application>Microsoft Macintosh PowerPoint</Application>
  <PresentationFormat>On-screen Show (4:3)</PresentationFormat>
  <Paragraphs>87</Paragraphs>
  <Slides>84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Arial Narrow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&amp; Writing link at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Rick Griffith</cp:lastModifiedBy>
  <cp:revision>91</cp:revision>
  <dcterms:created xsi:type="dcterms:W3CDTF">2009-07-02T05:21:26Z</dcterms:created>
  <dcterms:modified xsi:type="dcterms:W3CDTF">2020-04-30T09:38:09Z</dcterms:modified>
</cp:coreProperties>
</file>