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66" r:id="rId2"/>
  </p:sldMasterIdLst>
  <p:notesMasterIdLst>
    <p:notesMasterId r:id="rId46"/>
  </p:notesMasterIdLst>
  <p:sldIdLst>
    <p:sldId id="263" r:id="rId3"/>
    <p:sldId id="261" r:id="rId4"/>
    <p:sldId id="276" r:id="rId5"/>
    <p:sldId id="277" r:id="rId6"/>
    <p:sldId id="278" r:id="rId7"/>
    <p:sldId id="280" r:id="rId8"/>
    <p:sldId id="310" r:id="rId9"/>
    <p:sldId id="279" r:id="rId10"/>
    <p:sldId id="304" r:id="rId11"/>
    <p:sldId id="307" r:id="rId12"/>
    <p:sldId id="308" r:id="rId13"/>
    <p:sldId id="309" r:id="rId14"/>
    <p:sldId id="305" r:id="rId15"/>
    <p:sldId id="306" r:id="rId16"/>
    <p:sldId id="269" r:id="rId17"/>
    <p:sldId id="270" r:id="rId18"/>
    <p:sldId id="272" r:id="rId19"/>
    <p:sldId id="273" r:id="rId20"/>
    <p:sldId id="300" r:id="rId21"/>
    <p:sldId id="301" r:id="rId22"/>
    <p:sldId id="302" r:id="rId23"/>
    <p:sldId id="303"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11" r:id="rId44"/>
    <p:sldId id="312"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Arial"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Arial"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Arial"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Arial"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101" d="100"/>
          <a:sy n="101" d="100"/>
        </p:scale>
        <p:origin x="-14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4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80B524-A92D-475A-9CF5-A95DC02BB2B7}"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4779CCA6-F327-47D4-8660-3E59821BBA57}">
      <dgm:prSet phldrT="[Text]"/>
      <dgm:spPr/>
      <dgm:t>
        <a:bodyPr/>
        <a:lstStyle/>
        <a:p>
          <a:r>
            <a:rPr lang="en-US" dirty="0" smtClean="0"/>
            <a:t>Observations</a:t>
          </a:r>
          <a:endParaRPr lang="en-SG" dirty="0"/>
        </a:p>
      </dgm:t>
    </dgm:pt>
    <dgm:pt modelId="{E89DF1C9-8756-40B0-ADF7-6C0A16A87260}" type="parTrans" cxnId="{3F584D39-2855-4337-A21D-8742CFA801CF}">
      <dgm:prSet/>
      <dgm:spPr/>
      <dgm:t>
        <a:bodyPr/>
        <a:lstStyle/>
        <a:p>
          <a:endParaRPr lang="en-SG"/>
        </a:p>
      </dgm:t>
    </dgm:pt>
    <dgm:pt modelId="{E7E5F549-5D1B-49F8-B68E-F54B4CE98849}" type="sibTrans" cxnId="{3F584D39-2855-4337-A21D-8742CFA801CF}">
      <dgm:prSet/>
      <dgm:spPr/>
      <dgm:t>
        <a:bodyPr/>
        <a:lstStyle/>
        <a:p>
          <a:endParaRPr lang="en-SG"/>
        </a:p>
      </dgm:t>
    </dgm:pt>
    <dgm:pt modelId="{9F17169A-6FDE-46F1-A515-013F24F82053}">
      <dgm:prSet phldrT="[Text]"/>
      <dgm:spPr/>
      <dgm:t>
        <a:bodyPr/>
        <a:lstStyle/>
        <a:p>
          <a:r>
            <a:rPr lang="en-US" dirty="0" smtClean="0"/>
            <a:t>Implications</a:t>
          </a:r>
          <a:endParaRPr lang="en-SG" dirty="0"/>
        </a:p>
      </dgm:t>
    </dgm:pt>
    <dgm:pt modelId="{A7DC512C-1086-4FFF-9A44-5FA7E61C840B}" type="parTrans" cxnId="{B0D80FA1-AE6D-4FE5-AF50-2890EB8E6CC0}">
      <dgm:prSet/>
      <dgm:spPr/>
      <dgm:t>
        <a:bodyPr/>
        <a:lstStyle/>
        <a:p>
          <a:endParaRPr lang="en-SG"/>
        </a:p>
      </dgm:t>
    </dgm:pt>
    <dgm:pt modelId="{D5BACDE9-9D67-4EFB-881E-5758E8213462}" type="sibTrans" cxnId="{B0D80FA1-AE6D-4FE5-AF50-2890EB8E6CC0}">
      <dgm:prSet/>
      <dgm:spPr/>
      <dgm:t>
        <a:bodyPr/>
        <a:lstStyle/>
        <a:p>
          <a:endParaRPr lang="en-SG"/>
        </a:p>
      </dgm:t>
    </dgm:pt>
    <dgm:pt modelId="{A1EC692E-2F04-427F-A90D-9B71F2A8F96E}">
      <dgm:prSet phldrT="[Text]"/>
      <dgm:spPr/>
      <dgm:t>
        <a:bodyPr/>
        <a:lstStyle/>
        <a:p>
          <a:r>
            <a:rPr lang="en-US" dirty="0" smtClean="0"/>
            <a:t>Conclusions</a:t>
          </a:r>
          <a:endParaRPr lang="en-SG" dirty="0"/>
        </a:p>
      </dgm:t>
    </dgm:pt>
    <dgm:pt modelId="{52629000-08AA-4DA0-BBA2-7717A42208E2}" type="parTrans" cxnId="{C7DEBA5E-CCB9-467E-AC38-CDD78914A5EB}">
      <dgm:prSet/>
      <dgm:spPr/>
      <dgm:t>
        <a:bodyPr/>
        <a:lstStyle/>
        <a:p>
          <a:endParaRPr lang="en-SG"/>
        </a:p>
      </dgm:t>
    </dgm:pt>
    <dgm:pt modelId="{49EEED3B-FB0C-4315-B23C-574B99B403DD}" type="sibTrans" cxnId="{C7DEBA5E-CCB9-467E-AC38-CDD78914A5EB}">
      <dgm:prSet/>
      <dgm:spPr/>
      <dgm:t>
        <a:bodyPr/>
        <a:lstStyle/>
        <a:p>
          <a:endParaRPr lang="en-SG"/>
        </a:p>
      </dgm:t>
    </dgm:pt>
    <dgm:pt modelId="{0D6FC496-9A87-4E12-A9BB-066BB902A8E4}" type="pres">
      <dgm:prSet presAssocID="{3380B524-A92D-475A-9CF5-A95DC02BB2B7}" presName="Name0" presStyleCnt="0">
        <dgm:presLayoutVars>
          <dgm:dir/>
          <dgm:resizeHandles val="exact"/>
        </dgm:presLayoutVars>
      </dgm:prSet>
      <dgm:spPr/>
    </dgm:pt>
    <dgm:pt modelId="{FECBF903-F481-4B73-AD7E-EC2672D9C34B}" type="pres">
      <dgm:prSet presAssocID="{4779CCA6-F327-47D4-8660-3E59821BBA57}" presName="composite" presStyleCnt="0"/>
      <dgm:spPr/>
    </dgm:pt>
    <dgm:pt modelId="{CC57F02B-206D-42A7-BABC-3055D0390000}" type="pres">
      <dgm:prSet presAssocID="{4779CCA6-F327-47D4-8660-3E59821BBA57}" presName="bgChev" presStyleLbl="node1" presStyleIdx="0" presStyleCnt="3"/>
      <dgm:spPr>
        <a:solidFill>
          <a:schemeClr val="accent2"/>
        </a:solidFill>
      </dgm:spPr>
    </dgm:pt>
    <dgm:pt modelId="{4915CC83-AD21-4A5C-A988-87523E6B0399}" type="pres">
      <dgm:prSet presAssocID="{4779CCA6-F327-47D4-8660-3E59821BBA57}" presName="txNode" presStyleLbl="fgAcc1" presStyleIdx="0" presStyleCnt="3">
        <dgm:presLayoutVars>
          <dgm:bulletEnabled val="1"/>
        </dgm:presLayoutVars>
      </dgm:prSet>
      <dgm:spPr/>
      <dgm:t>
        <a:bodyPr/>
        <a:lstStyle/>
        <a:p>
          <a:endParaRPr lang="en-US"/>
        </a:p>
      </dgm:t>
    </dgm:pt>
    <dgm:pt modelId="{39542BCE-D835-466D-8331-297E0DE20DF6}" type="pres">
      <dgm:prSet presAssocID="{E7E5F549-5D1B-49F8-B68E-F54B4CE98849}" presName="compositeSpace" presStyleCnt="0"/>
      <dgm:spPr/>
    </dgm:pt>
    <dgm:pt modelId="{960A48D4-CBB4-4F0A-8B41-4A1A21931985}" type="pres">
      <dgm:prSet presAssocID="{9F17169A-6FDE-46F1-A515-013F24F82053}" presName="composite" presStyleCnt="0"/>
      <dgm:spPr/>
    </dgm:pt>
    <dgm:pt modelId="{2C665209-B9F1-4E69-A874-DC95F4634014}" type="pres">
      <dgm:prSet presAssocID="{9F17169A-6FDE-46F1-A515-013F24F82053}" presName="bgChev" presStyleLbl="node1" presStyleIdx="1" presStyleCnt="3"/>
      <dgm:spPr>
        <a:solidFill>
          <a:srgbClr val="FFFF00"/>
        </a:solidFill>
      </dgm:spPr>
    </dgm:pt>
    <dgm:pt modelId="{53CF4E19-CE55-4D65-AA9E-11B24FBD48B8}" type="pres">
      <dgm:prSet presAssocID="{9F17169A-6FDE-46F1-A515-013F24F82053}" presName="txNode" presStyleLbl="fgAcc1" presStyleIdx="1" presStyleCnt="3">
        <dgm:presLayoutVars>
          <dgm:bulletEnabled val="1"/>
        </dgm:presLayoutVars>
      </dgm:prSet>
      <dgm:spPr/>
      <dgm:t>
        <a:bodyPr/>
        <a:lstStyle/>
        <a:p>
          <a:endParaRPr lang="en-US"/>
        </a:p>
      </dgm:t>
    </dgm:pt>
    <dgm:pt modelId="{4EABA028-CD74-49AA-9DC7-EE6DFF15C56E}" type="pres">
      <dgm:prSet presAssocID="{D5BACDE9-9D67-4EFB-881E-5758E8213462}" presName="compositeSpace" presStyleCnt="0"/>
      <dgm:spPr/>
    </dgm:pt>
    <dgm:pt modelId="{D39405C6-6A1A-45AF-A9F7-B1A39CD26BBF}" type="pres">
      <dgm:prSet presAssocID="{A1EC692E-2F04-427F-A90D-9B71F2A8F96E}" presName="composite" presStyleCnt="0"/>
      <dgm:spPr/>
    </dgm:pt>
    <dgm:pt modelId="{3E2F94BC-133F-4D51-A4A9-81C9F51871B1}" type="pres">
      <dgm:prSet presAssocID="{A1EC692E-2F04-427F-A90D-9B71F2A8F96E}" presName="bgChev" presStyleLbl="node1" presStyleIdx="2" presStyleCnt="3"/>
      <dgm:spPr>
        <a:solidFill>
          <a:srgbClr val="00B050"/>
        </a:solidFill>
      </dgm:spPr>
    </dgm:pt>
    <dgm:pt modelId="{4FFC5B96-9F64-4CD1-8483-47C0A0ADDC9C}" type="pres">
      <dgm:prSet presAssocID="{A1EC692E-2F04-427F-A90D-9B71F2A8F96E}" presName="txNode" presStyleLbl="fgAcc1" presStyleIdx="2" presStyleCnt="3">
        <dgm:presLayoutVars>
          <dgm:bulletEnabled val="1"/>
        </dgm:presLayoutVars>
      </dgm:prSet>
      <dgm:spPr/>
      <dgm:t>
        <a:bodyPr/>
        <a:lstStyle/>
        <a:p>
          <a:endParaRPr lang="en-US"/>
        </a:p>
      </dgm:t>
    </dgm:pt>
  </dgm:ptLst>
  <dgm:cxnLst>
    <dgm:cxn modelId="{CD738725-47CC-4238-8A98-D62C9CDC129F}" type="presOf" srcId="{4779CCA6-F327-47D4-8660-3E59821BBA57}" destId="{4915CC83-AD21-4A5C-A988-87523E6B0399}" srcOrd="0" destOrd="0" presId="urn:microsoft.com/office/officeart/2005/8/layout/chevronAccent+Icon"/>
    <dgm:cxn modelId="{C7DEBA5E-CCB9-467E-AC38-CDD78914A5EB}" srcId="{3380B524-A92D-475A-9CF5-A95DC02BB2B7}" destId="{A1EC692E-2F04-427F-A90D-9B71F2A8F96E}" srcOrd="2" destOrd="0" parTransId="{52629000-08AA-4DA0-BBA2-7717A42208E2}" sibTransId="{49EEED3B-FB0C-4315-B23C-574B99B403DD}"/>
    <dgm:cxn modelId="{02C5965F-8041-47B9-AA8A-7F17B9FDE723}" type="presOf" srcId="{9F17169A-6FDE-46F1-A515-013F24F82053}" destId="{53CF4E19-CE55-4D65-AA9E-11B24FBD48B8}" srcOrd="0" destOrd="0" presId="urn:microsoft.com/office/officeart/2005/8/layout/chevronAccent+Icon"/>
    <dgm:cxn modelId="{3F584D39-2855-4337-A21D-8742CFA801CF}" srcId="{3380B524-A92D-475A-9CF5-A95DC02BB2B7}" destId="{4779CCA6-F327-47D4-8660-3E59821BBA57}" srcOrd="0" destOrd="0" parTransId="{E89DF1C9-8756-40B0-ADF7-6C0A16A87260}" sibTransId="{E7E5F549-5D1B-49F8-B68E-F54B4CE98849}"/>
    <dgm:cxn modelId="{B0D80FA1-AE6D-4FE5-AF50-2890EB8E6CC0}" srcId="{3380B524-A92D-475A-9CF5-A95DC02BB2B7}" destId="{9F17169A-6FDE-46F1-A515-013F24F82053}" srcOrd="1" destOrd="0" parTransId="{A7DC512C-1086-4FFF-9A44-5FA7E61C840B}" sibTransId="{D5BACDE9-9D67-4EFB-881E-5758E8213462}"/>
    <dgm:cxn modelId="{D939BD9A-1507-4942-B3E5-39BECFFAA831}" type="presOf" srcId="{A1EC692E-2F04-427F-A90D-9B71F2A8F96E}" destId="{4FFC5B96-9F64-4CD1-8483-47C0A0ADDC9C}" srcOrd="0" destOrd="0" presId="urn:microsoft.com/office/officeart/2005/8/layout/chevronAccent+Icon"/>
    <dgm:cxn modelId="{20F9A35C-D775-4A3D-8BE5-507534FD6DD1}" type="presOf" srcId="{3380B524-A92D-475A-9CF5-A95DC02BB2B7}" destId="{0D6FC496-9A87-4E12-A9BB-066BB902A8E4}" srcOrd="0" destOrd="0" presId="urn:microsoft.com/office/officeart/2005/8/layout/chevronAccent+Icon"/>
    <dgm:cxn modelId="{AEAE3B12-0374-4874-AFEB-65FA52DED11E}" type="presParOf" srcId="{0D6FC496-9A87-4E12-A9BB-066BB902A8E4}" destId="{FECBF903-F481-4B73-AD7E-EC2672D9C34B}" srcOrd="0" destOrd="0" presId="urn:microsoft.com/office/officeart/2005/8/layout/chevronAccent+Icon"/>
    <dgm:cxn modelId="{ED1193F7-4E18-4F0B-98FE-621BF3B06F20}" type="presParOf" srcId="{FECBF903-F481-4B73-AD7E-EC2672D9C34B}" destId="{CC57F02B-206D-42A7-BABC-3055D0390000}" srcOrd="0" destOrd="0" presId="urn:microsoft.com/office/officeart/2005/8/layout/chevronAccent+Icon"/>
    <dgm:cxn modelId="{B4B0B2A8-955E-4843-9BE0-92ED612C9570}" type="presParOf" srcId="{FECBF903-F481-4B73-AD7E-EC2672D9C34B}" destId="{4915CC83-AD21-4A5C-A988-87523E6B0399}" srcOrd="1" destOrd="0" presId="urn:microsoft.com/office/officeart/2005/8/layout/chevronAccent+Icon"/>
    <dgm:cxn modelId="{6AC5DA9C-81C5-45B5-BA8F-7BB1C4E3FEF0}" type="presParOf" srcId="{0D6FC496-9A87-4E12-A9BB-066BB902A8E4}" destId="{39542BCE-D835-466D-8331-297E0DE20DF6}" srcOrd="1" destOrd="0" presId="urn:microsoft.com/office/officeart/2005/8/layout/chevronAccent+Icon"/>
    <dgm:cxn modelId="{C030B179-C1D6-4741-858A-954F8D56D9DC}" type="presParOf" srcId="{0D6FC496-9A87-4E12-A9BB-066BB902A8E4}" destId="{960A48D4-CBB4-4F0A-8B41-4A1A21931985}" srcOrd="2" destOrd="0" presId="urn:microsoft.com/office/officeart/2005/8/layout/chevronAccent+Icon"/>
    <dgm:cxn modelId="{E2FC7B16-A8DC-4977-BDF3-D3DC64C464FA}" type="presParOf" srcId="{960A48D4-CBB4-4F0A-8B41-4A1A21931985}" destId="{2C665209-B9F1-4E69-A874-DC95F4634014}" srcOrd="0" destOrd="0" presId="urn:microsoft.com/office/officeart/2005/8/layout/chevronAccent+Icon"/>
    <dgm:cxn modelId="{C44C0B0E-B144-405D-81F3-15155069F275}" type="presParOf" srcId="{960A48D4-CBB4-4F0A-8B41-4A1A21931985}" destId="{53CF4E19-CE55-4D65-AA9E-11B24FBD48B8}" srcOrd="1" destOrd="0" presId="urn:microsoft.com/office/officeart/2005/8/layout/chevronAccent+Icon"/>
    <dgm:cxn modelId="{7F90CB59-BB8B-4EFB-83D7-1FDD11576E66}" type="presParOf" srcId="{0D6FC496-9A87-4E12-A9BB-066BB902A8E4}" destId="{4EABA028-CD74-49AA-9DC7-EE6DFF15C56E}" srcOrd="3" destOrd="0" presId="urn:microsoft.com/office/officeart/2005/8/layout/chevronAccent+Icon"/>
    <dgm:cxn modelId="{552680FF-8F10-4444-8E78-3BC835438BF1}" type="presParOf" srcId="{0D6FC496-9A87-4E12-A9BB-066BB902A8E4}" destId="{D39405C6-6A1A-45AF-A9F7-B1A39CD26BBF}" srcOrd="4" destOrd="0" presId="urn:microsoft.com/office/officeart/2005/8/layout/chevronAccent+Icon"/>
    <dgm:cxn modelId="{DDC218C2-4976-4D33-9E8F-4F1D68303D76}" type="presParOf" srcId="{D39405C6-6A1A-45AF-A9F7-B1A39CD26BBF}" destId="{3E2F94BC-133F-4D51-A4A9-81C9F51871B1}" srcOrd="0" destOrd="0" presId="urn:microsoft.com/office/officeart/2005/8/layout/chevronAccent+Icon"/>
    <dgm:cxn modelId="{A10F8514-DEA7-42D2-91A2-58DA03121EF2}" type="presParOf" srcId="{D39405C6-6A1A-45AF-A9F7-B1A39CD26BBF}" destId="{4FFC5B96-9F64-4CD1-8483-47C0A0ADDC9C}"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7F02B-206D-42A7-BABC-3055D0390000}">
      <dsp:nvSpPr>
        <dsp:cNvPr id="0" name=""/>
        <dsp:cNvSpPr/>
      </dsp:nvSpPr>
      <dsp:spPr>
        <a:xfrm>
          <a:off x="964" y="1678415"/>
          <a:ext cx="2423070" cy="935305"/>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5CC83-AD21-4A5C-A988-87523E6B0399}">
      <dsp:nvSpPr>
        <dsp:cNvPr id="0" name=""/>
        <dsp:cNvSpPr/>
      </dsp:nvSpPr>
      <dsp:spPr>
        <a:xfrm>
          <a:off x="647116" y="1912241"/>
          <a:ext cx="2046148" cy="9353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Observations</a:t>
          </a:r>
          <a:endParaRPr lang="en-SG" sz="2200" kern="1200" dirty="0"/>
        </a:p>
      </dsp:txBody>
      <dsp:txXfrm>
        <a:off x="674510" y="1939635"/>
        <a:ext cx="1991360" cy="880517"/>
      </dsp:txXfrm>
    </dsp:sp>
    <dsp:sp modelId="{2C665209-B9F1-4E69-A874-DC95F4634014}">
      <dsp:nvSpPr>
        <dsp:cNvPr id="0" name=""/>
        <dsp:cNvSpPr/>
      </dsp:nvSpPr>
      <dsp:spPr>
        <a:xfrm>
          <a:off x="2768649" y="1678415"/>
          <a:ext cx="2423070" cy="935305"/>
        </a:xfrm>
        <a:prstGeom prst="chevron">
          <a:avLst>
            <a:gd name="adj" fmla="val 4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CF4E19-CE55-4D65-AA9E-11B24FBD48B8}">
      <dsp:nvSpPr>
        <dsp:cNvPr id="0" name=""/>
        <dsp:cNvSpPr/>
      </dsp:nvSpPr>
      <dsp:spPr>
        <a:xfrm>
          <a:off x="3414801" y="1912241"/>
          <a:ext cx="2046148" cy="9353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Implications</a:t>
          </a:r>
          <a:endParaRPr lang="en-SG" sz="2200" kern="1200" dirty="0"/>
        </a:p>
      </dsp:txBody>
      <dsp:txXfrm>
        <a:off x="3442195" y="1939635"/>
        <a:ext cx="1991360" cy="880517"/>
      </dsp:txXfrm>
    </dsp:sp>
    <dsp:sp modelId="{3E2F94BC-133F-4D51-A4A9-81C9F51871B1}">
      <dsp:nvSpPr>
        <dsp:cNvPr id="0" name=""/>
        <dsp:cNvSpPr/>
      </dsp:nvSpPr>
      <dsp:spPr>
        <a:xfrm>
          <a:off x="5536334" y="1678415"/>
          <a:ext cx="2423070" cy="935305"/>
        </a:xfrm>
        <a:prstGeom prst="chevron">
          <a:avLst>
            <a:gd name="adj" fmla="val 4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C5B96-9F64-4CD1-8483-47C0A0ADDC9C}">
      <dsp:nvSpPr>
        <dsp:cNvPr id="0" name=""/>
        <dsp:cNvSpPr/>
      </dsp:nvSpPr>
      <dsp:spPr>
        <a:xfrm>
          <a:off x="6182487" y="1912241"/>
          <a:ext cx="2046148" cy="9353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Conclusions</a:t>
          </a:r>
          <a:endParaRPr lang="en-SG" sz="2200" kern="1200" dirty="0"/>
        </a:p>
      </dsp:txBody>
      <dsp:txXfrm>
        <a:off x="6209881" y="1939635"/>
        <a:ext cx="1991360" cy="8805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24E9B-82B8-1A47-A61F-3CAA602E149A}" type="datetimeFigureOut">
              <a:t>1/12/16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F15AA-7B67-9A49-BAC7-13239CDF12FF}" type="slidenum">
              <a:t>‹#›</a:t>
            </a:fld>
            <a:endParaRPr lang="en-US"/>
          </a:p>
        </p:txBody>
      </p:sp>
    </p:spTree>
    <p:extLst>
      <p:ext uri="{BB962C8B-B14F-4D97-AF65-F5344CB8AC3E}">
        <p14:creationId xmlns:p14="http://schemas.microsoft.com/office/powerpoint/2010/main" val="17636839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43</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50939" y="685362"/>
            <a:ext cx="4556125" cy="3429996"/>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Research &amp; Writing (rw)</a:t>
            </a:r>
          </a:p>
          <a:p>
            <a:pPr eaLnBrk="1" hangingPunct="1"/>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grpSp>
      </p:grpSp>
      <p:sp>
        <p:nvSpPr>
          <p:cNvPr id="1742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1742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endParaRPr lang="en-US"/>
          </a:p>
        </p:txBody>
      </p:sp>
      <p:sp>
        <p:nvSpPr>
          <p:cNvPr id="19" name="Rectangle 17"/>
          <p:cNvSpPr>
            <a:spLocks noGrp="1" noChangeArrowheads="1"/>
          </p:cNvSpPr>
          <p:nvPr>
            <p:ph type="ftr" sz="quarter" idx="11"/>
          </p:nvPr>
        </p:nvSpPr>
        <p:spPr/>
        <p:txBody>
          <a:bodyPr/>
          <a:lstStyle>
            <a:lvl1pPr>
              <a:defRPr/>
            </a:lvl1pPr>
          </a:lstStyle>
          <a:p>
            <a:endParaRPr lang="en-US"/>
          </a:p>
        </p:txBody>
      </p:sp>
      <p:sp>
        <p:nvSpPr>
          <p:cNvPr id="20" name="Rectangle 18"/>
          <p:cNvSpPr>
            <a:spLocks noGrp="1" noChangeArrowheads="1"/>
          </p:cNvSpPr>
          <p:nvPr>
            <p:ph type="sldNum" sz="quarter" idx="12"/>
          </p:nvPr>
        </p:nvSpPr>
        <p:spPr/>
        <p:txBody>
          <a:bodyPr/>
          <a:lstStyle>
            <a:lvl1pPr>
              <a:defRPr/>
            </a:lvl1pPr>
          </a:lstStyle>
          <a:p>
            <a:fld id="{E4A3D4F0-8BFA-1546-B5E7-21E354C0CE1E}" type="slidenum">
              <a:rPr lang="en-US"/>
              <a:pPr/>
              <a:t>‹#›</a:t>
            </a:fld>
            <a:endParaRPr lang="en-US"/>
          </a:p>
        </p:txBody>
      </p:sp>
    </p:spTree>
    <p:extLst>
      <p:ext uri="{BB962C8B-B14F-4D97-AF65-F5344CB8AC3E}">
        <p14:creationId xmlns:p14="http://schemas.microsoft.com/office/powerpoint/2010/main" val="333396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EC91399A-60ED-5645-8255-5A711AE1C26A}"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extLst>
      <p:ext uri="{BB962C8B-B14F-4D97-AF65-F5344CB8AC3E}">
        <p14:creationId xmlns:p14="http://schemas.microsoft.com/office/powerpoint/2010/main" val="256918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05DB5AF1-3CF7-CE4A-8936-5436AD587C62}"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extLst>
      <p:ext uri="{BB962C8B-B14F-4D97-AF65-F5344CB8AC3E}">
        <p14:creationId xmlns:p14="http://schemas.microsoft.com/office/powerpoint/2010/main" val="331325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SG"/>
          </a:p>
        </p:txBody>
      </p:sp>
      <p:sp>
        <p:nvSpPr>
          <p:cNvPr id="3" name="Table Placeholder 2"/>
          <p:cNvSpPr>
            <a:spLocks noGrp="1"/>
          </p:cNvSpPr>
          <p:nvPr>
            <p:ph type="tbl" idx="1"/>
          </p:nvPr>
        </p:nvSpPr>
        <p:spPr>
          <a:xfrm>
            <a:off x="457200" y="1981200"/>
            <a:ext cx="8229600" cy="3886200"/>
          </a:xfrm>
        </p:spPr>
        <p:txBody>
          <a:bodyPr/>
          <a:lstStyle/>
          <a:p>
            <a:pPr lvl="0"/>
            <a:endParaRPr lang="en-SG" noProof="0" smtClean="0"/>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6E229FA0-D9E1-DD41-B586-3ED996CDE803}"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extLst>
      <p:ext uri="{BB962C8B-B14F-4D97-AF65-F5344CB8AC3E}">
        <p14:creationId xmlns:p14="http://schemas.microsoft.com/office/powerpoint/2010/main" val="2777669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20266258"/>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7822031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33172436"/>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74978257"/>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99368736"/>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35704494"/>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53620766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6DD8BCBD-71C3-9648-A6A4-7DA7B4E05760}"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extLst>
      <p:ext uri="{BB962C8B-B14F-4D97-AF65-F5344CB8AC3E}">
        <p14:creationId xmlns:p14="http://schemas.microsoft.com/office/powerpoint/2010/main" val="2601400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21619244"/>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5015918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11574643"/>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5146378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08237B35-04E8-D64F-A00D-46ABC8AE4517}"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extLst>
      <p:ext uri="{BB962C8B-B14F-4D97-AF65-F5344CB8AC3E}">
        <p14:creationId xmlns:p14="http://schemas.microsoft.com/office/powerpoint/2010/main" val="316970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153695B-60A5-C440-B9FF-02CEE4051742}"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endParaRPr lang="en-US"/>
          </a:p>
        </p:txBody>
      </p:sp>
    </p:spTree>
    <p:extLst>
      <p:ext uri="{BB962C8B-B14F-4D97-AF65-F5344CB8AC3E}">
        <p14:creationId xmlns:p14="http://schemas.microsoft.com/office/powerpoint/2010/main" val="210454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2"/>
          <p:cNvSpPr>
            <a:spLocks noGrp="1" noChangeArrowheads="1"/>
          </p:cNvSpPr>
          <p:nvPr>
            <p:ph type="ftr" sz="quarter" idx="10"/>
          </p:nvPr>
        </p:nvSpPr>
        <p:spPr>
          <a:ln/>
        </p:spPr>
        <p:txBody>
          <a:bodyPr/>
          <a:lstStyle>
            <a:lvl1pPr>
              <a:defRPr/>
            </a:lvl1pPr>
          </a:lstStyle>
          <a:p>
            <a:endParaRPr lang="en-US"/>
          </a:p>
        </p:txBody>
      </p:sp>
      <p:sp>
        <p:nvSpPr>
          <p:cNvPr id="8" name="Rectangle 3"/>
          <p:cNvSpPr>
            <a:spLocks noGrp="1" noChangeArrowheads="1"/>
          </p:cNvSpPr>
          <p:nvPr>
            <p:ph type="sldNum" sz="quarter" idx="11"/>
          </p:nvPr>
        </p:nvSpPr>
        <p:spPr>
          <a:ln/>
        </p:spPr>
        <p:txBody>
          <a:bodyPr/>
          <a:lstStyle>
            <a:lvl1pPr>
              <a:defRPr/>
            </a:lvl1pPr>
          </a:lstStyle>
          <a:p>
            <a:fld id="{AD9F8855-0B44-1B45-ABEF-B2FC6F6B51B2}" type="slidenum">
              <a:rPr lang="en-US"/>
              <a:pPr/>
              <a:t>‹#›</a:t>
            </a:fld>
            <a:endParaRPr lang="en-US"/>
          </a:p>
        </p:txBody>
      </p:sp>
      <p:sp>
        <p:nvSpPr>
          <p:cNvPr id="9" name="Rectangle 16"/>
          <p:cNvSpPr>
            <a:spLocks noGrp="1" noChangeArrowheads="1"/>
          </p:cNvSpPr>
          <p:nvPr>
            <p:ph type="dt" sz="half" idx="12"/>
          </p:nvPr>
        </p:nvSpPr>
        <p:spPr>
          <a:ln/>
        </p:spPr>
        <p:txBody>
          <a:bodyPr/>
          <a:lstStyle>
            <a:lvl1pPr>
              <a:defRPr/>
            </a:lvl1pPr>
          </a:lstStyle>
          <a:p>
            <a:endParaRPr lang="en-US"/>
          </a:p>
        </p:txBody>
      </p:sp>
    </p:spTree>
    <p:extLst>
      <p:ext uri="{BB962C8B-B14F-4D97-AF65-F5344CB8AC3E}">
        <p14:creationId xmlns:p14="http://schemas.microsoft.com/office/powerpoint/2010/main" val="310678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2"/>
          <p:cNvSpPr>
            <a:spLocks noGrp="1" noChangeArrowheads="1"/>
          </p:cNvSpPr>
          <p:nvPr>
            <p:ph type="ftr" sz="quarter" idx="10"/>
          </p:nvPr>
        </p:nvSpPr>
        <p:spPr>
          <a:ln/>
        </p:spPr>
        <p:txBody>
          <a:bodyPr/>
          <a:lstStyle>
            <a:lvl1pPr>
              <a:defRPr/>
            </a:lvl1pPr>
          </a:lstStyle>
          <a:p>
            <a:endParaRPr lang="en-US"/>
          </a:p>
        </p:txBody>
      </p:sp>
      <p:sp>
        <p:nvSpPr>
          <p:cNvPr id="4" name="Rectangle 3"/>
          <p:cNvSpPr>
            <a:spLocks noGrp="1" noChangeArrowheads="1"/>
          </p:cNvSpPr>
          <p:nvPr>
            <p:ph type="sldNum" sz="quarter" idx="11"/>
          </p:nvPr>
        </p:nvSpPr>
        <p:spPr>
          <a:ln/>
        </p:spPr>
        <p:txBody>
          <a:bodyPr/>
          <a:lstStyle>
            <a:lvl1pPr>
              <a:defRPr/>
            </a:lvl1pPr>
          </a:lstStyle>
          <a:p>
            <a:fld id="{915D5C40-2DEC-4D44-BC45-0A5CEAD9A93E}" type="slidenum">
              <a:rPr lang="en-US"/>
              <a:pPr/>
              <a:t>‹#›</a:t>
            </a:fld>
            <a:endParaRPr lang="en-US"/>
          </a:p>
        </p:txBody>
      </p:sp>
      <p:sp>
        <p:nvSpPr>
          <p:cNvPr id="5" name="Rectangle 16"/>
          <p:cNvSpPr>
            <a:spLocks noGrp="1" noChangeArrowheads="1"/>
          </p:cNvSpPr>
          <p:nvPr>
            <p:ph type="dt" sz="half" idx="12"/>
          </p:nvPr>
        </p:nvSpPr>
        <p:spPr>
          <a:ln/>
        </p:spPr>
        <p:txBody>
          <a:bodyPr/>
          <a:lstStyle>
            <a:lvl1pPr>
              <a:defRPr/>
            </a:lvl1pPr>
          </a:lstStyle>
          <a:p>
            <a:endParaRPr lang="en-US"/>
          </a:p>
        </p:txBody>
      </p:sp>
    </p:spTree>
    <p:extLst>
      <p:ext uri="{BB962C8B-B14F-4D97-AF65-F5344CB8AC3E}">
        <p14:creationId xmlns:p14="http://schemas.microsoft.com/office/powerpoint/2010/main" val="227966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p>
        </p:txBody>
      </p:sp>
      <p:sp>
        <p:nvSpPr>
          <p:cNvPr id="3" name="Rectangle 3"/>
          <p:cNvSpPr>
            <a:spLocks noGrp="1" noChangeArrowheads="1"/>
          </p:cNvSpPr>
          <p:nvPr>
            <p:ph type="sldNum" sz="quarter" idx="11"/>
          </p:nvPr>
        </p:nvSpPr>
        <p:spPr>
          <a:ln/>
        </p:spPr>
        <p:txBody>
          <a:bodyPr/>
          <a:lstStyle>
            <a:lvl1pPr>
              <a:defRPr/>
            </a:lvl1pPr>
          </a:lstStyle>
          <a:p>
            <a:fld id="{487D55B4-C5E8-5B49-9167-5AA41DF68276}" type="slidenum">
              <a:rPr lang="en-US"/>
              <a:pPr/>
              <a:t>‹#›</a:t>
            </a:fld>
            <a:endParaRPr lang="en-US"/>
          </a:p>
        </p:txBody>
      </p:sp>
      <p:sp>
        <p:nvSpPr>
          <p:cNvPr id="4" name="Rectangle 16"/>
          <p:cNvSpPr>
            <a:spLocks noGrp="1" noChangeArrowheads="1"/>
          </p:cNvSpPr>
          <p:nvPr>
            <p:ph type="dt" sz="half" idx="12"/>
          </p:nvPr>
        </p:nvSpPr>
        <p:spPr>
          <a:ln/>
        </p:spPr>
        <p:txBody>
          <a:bodyPr/>
          <a:lstStyle>
            <a:lvl1pPr>
              <a:defRPr/>
            </a:lvl1pPr>
          </a:lstStyle>
          <a:p>
            <a:endParaRPr lang="en-US"/>
          </a:p>
        </p:txBody>
      </p:sp>
    </p:spTree>
    <p:extLst>
      <p:ext uri="{BB962C8B-B14F-4D97-AF65-F5344CB8AC3E}">
        <p14:creationId xmlns:p14="http://schemas.microsoft.com/office/powerpoint/2010/main" val="117286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42A0200D-33E5-6B4D-A314-AE42956794EA}"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endParaRPr lang="en-US"/>
          </a:p>
        </p:txBody>
      </p:sp>
    </p:spTree>
    <p:extLst>
      <p:ext uri="{BB962C8B-B14F-4D97-AF65-F5344CB8AC3E}">
        <p14:creationId xmlns:p14="http://schemas.microsoft.com/office/powerpoint/2010/main" val="143255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7C009B75-2593-E743-8A10-95BD4A9DF039}"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endParaRPr lang="en-US"/>
          </a:p>
        </p:txBody>
      </p:sp>
    </p:spTree>
    <p:extLst>
      <p:ext uri="{BB962C8B-B14F-4D97-AF65-F5344CB8AC3E}">
        <p14:creationId xmlns:p14="http://schemas.microsoft.com/office/powerpoint/2010/main" val="28720798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16387"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Black" charset="0"/>
              </a:defRPr>
            </a:lvl1pPr>
          </a:lstStyle>
          <a:p>
            <a:fld id="{FF4D4A46-06FC-F742-B649-A9FCBFFC635B}" type="slidenum">
              <a:rPr lang="en-US"/>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latin typeface="Times New Roman"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400"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765"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rtl="0" eaLnBrk="0" fontAlgn="base" hangingPunct="0">
        <a:spcBef>
          <a:spcPct val="0"/>
        </a:spcBef>
        <a:spcAft>
          <a:spcPct val="0"/>
        </a:spcAft>
        <a:defRPr sz="4400">
          <a:solidFill>
            <a:schemeClr val="tx1"/>
          </a:solidFill>
          <a:latin typeface="+mj-lt"/>
          <a:ea typeface="ＭＳ Ｐゴシック" charset="0"/>
          <a:cs typeface="+mj-cs"/>
        </a:defRPr>
      </a:lvl1pPr>
      <a:lvl2pPr algn="l" rtl="0" eaLnBrk="0" fontAlgn="base" hangingPunct="0">
        <a:spcBef>
          <a:spcPct val="0"/>
        </a:spcBef>
        <a:spcAft>
          <a:spcPct val="0"/>
        </a:spcAft>
        <a:defRPr sz="4400">
          <a:solidFill>
            <a:schemeClr val="tx1"/>
          </a:solidFill>
          <a:latin typeface="Arial" charset="0"/>
          <a:ea typeface="ＭＳ Ｐゴシック" charset="0"/>
        </a:defRPr>
      </a:lvl2pPr>
      <a:lvl3pPr algn="l" rtl="0" eaLnBrk="0" fontAlgn="base" hangingPunct="0">
        <a:spcBef>
          <a:spcPct val="0"/>
        </a:spcBef>
        <a:spcAft>
          <a:spcPct val="0"/>
        </a:spcAft>
        <a:defRPr sz="4400">
          <a:solidFill>
            <a:schemeClr val="tx1"/>
          </a:solidFill>
          <a:latin typeface="Arial" charset="0"/>
          <a:ea typeface="ＭＳ Ｐゴシック" charset="0"/>
        </a:defRPr>
      </a:lvl3pPr>
      <a:lvl4pPr algn="l" rtl="0" eaLnBrk="0" fontAlgn="base" hangingPunct="0">
        <a:spcBef>
          <a:spcPct val="0"/>
        </a:spcBef>
        <a:spcAft>
          <a:spcPct val="0"/>
        </a:spcAft>
        <a:defRPr sz="4400">
          <a:solidFill>
            <a:schemeClr val="tx1"/>
          </a:solidFill>
          <a:latin typeface="Arial" charset="0"/>
          <a:ea typeface="ＭＳ Ｐゴシック" charset="0"/>
        </a:defRPr>
      </a:lvl4pPr>
      <a:lvl5pPr algn="l" rtl="0" eaLnBrk="0" fontAlgn="base" hangingPunct="0">
        <a:spcBef>
          <a:spcPct val="0"/>
        </a:spcBef>
        <a:spcAft>
          <a:spcPct val="0"/>
        </a:spcAft>
        <a:defRPr sz="4400">
          <a:solidFill>
            <a:schemeClr val="tx1"/>
          </a:solidFill>
          <a:latin typeface="Arial" charset="0"/>
          <a:ea typeface="ＭＳ Ｐゴシック"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80000"/>
        <a:buFont typeface="Wingdings"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9"/>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cs typeface="ＭＳ Ｐゴシック" charset="0"/>
              </a:endParaRPr>
            </a:p>
          </p:txBody>
        </p:sp>
      </p:grpSp>
      <p:sp>
        <p:nvSpPr>
          <p:cNvPr id="329738" name="Rectangle 10"/>
          <p:cNvSpPr>
            <a:spLocks noGrp="1" noChangeArrowheads="1"/>
          </p:cNvSpPr>
          <p:nvPr>
            <p:ph type="title"/>
          </p:nvPr>
        </p:nvSpPr>
        <p:spPr bwMode="auto">
          <a:xfrm>
            <a:off x="457200" y="277817"/>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4"/>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742317616"/>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atin typeface="Arial" charset="0"/>
              </a:rPr>
              <a:t>Data Commentary/</a:t>
            </a:r>
            <a:br>
              <a:rPr lang="en-US">
                <a:latin typeface="Arial" charset="0"/>
              </a:rPr>
            </a:br>
            <a:r>
              <a:rPr lang="en-US">
                <a:latin typeface="Arial" charset="0"/>
              </a:rPr>
              <a:t>Discussion Chapter</a:t>
            </a:r>
          </a:p>
        </p:txBody>
      </p:sp>
      <p:sp>
        <p:nvSpPr>
          <p:cNvPr id="3075" name="Rectangle 5"/>
          <p:cNvSpPr>
            <a:spLocks noGrp="1" noChangeArrowheads="1"/>
          </p:cNvSpPr>
          <p:nvPr>
            <p:ph type="subTitle" idx="1"/>
          </p:nvPr>
        </p:nvSpPr>
        <p:spPr/>
        <p:txBody>
          <a:bodyPr/>
          <a:lstStyle/>
          <a:p>
            <a:pPr eaLnBrk="1" hangingPunct="1">
              <a:buFont typeface="Wingdings" charset="0"/>
              <a:buNone/>
            </a:pPr>
            <a:r>
              <a:rPr lang="en-US" sz="2400">
                <a:latin typeface="Arial" charset="0"/>
              </a:rPr>
              <a:t>Swales, J.M. and Freak (2004), C.B, Academic Writing for Graduate Students – Essential Tasks and Skills, 2</a:t>
            </a:r>
            <a:r>
              <a:rPr lang="en-US" sz="2400" baseline="30000">
                <a:latin typeface="Arial" charset="0"/>
              </a:rPr>
              <a:t>nd</a:t>
            </a:r>
            <a:r>
              <a:rPr lang="en-US" sz="2400">
                <a:latin typeface="Arial" charset="0"/>
              </a:rPr>
              <a:t> Ed. Ann Arbor: The University of Michigan Press.</a:t>
            </a:r>
          </a:p>
          <a:p>
            <a:pPr eaLnBrk="1" hangingPunct="1">
              <a:buFont typeface="Wingdings" charset="0"/>
              <a:buNone/>
            </a:pPr>
            <a:endParaRPr lang="en-US" sz="3000">
              <a:latin typeface="Arial" charset="0"/>
            </a:endParaRPr>
          </a:p>
        </p:txBody>
      </p:sp>
      <p:sp>
        <p:nvSpPr>
          <p:cNvPr id="4" name="Rectangle 3"/>
          <p:cNvSpPr>
            <a:spLocks noChangeArrowheads="1"/>
          </p:cNvSpPr>
          <p:nvPr/>
        </p:nvSpPr>
        <p:spPr bwMode="auto">
          <a:xfrm>
            <a:off x="-36512" y="6093295"/>
            <a:ext cx="9252520" cy="76470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fontAlgn="base">
              <a:spcBef>
                <a:spcPct val="20000"/>
              </a:spcBef>
              <a:buClr>
                <a:srgbClr val="FFCC00"/>
              </a:buClr>
              <a:buSzPct val="70000"/>
              <a:buFont typeface="Wingdings" charset="0"/>
              <a:buNone/>
              <a:defRPr/>
            </a:pP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Taught by Dr</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Sng Bee Bee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cs typeface="Arial"/>
              </a:rPr>
              <a:t>F</a:t>
            </a: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iles in many languages for free download at BibleStudyDownloads.org</a:t>
            </a:r>
            <a:endParaRPr lang="en-US" sz="2000" b="1" kern="0" dirty="0">
              <a:solidFill>
                <a:srgbClr val="FFFFFF"/>
              </a:solidFill>
              <a:effectLst>
                <a:outerShdw blurRad="38100" dist="38100" dir="2700000" algn="tl">
                  <a:srgbClr val="000000"/>
                </a:outerShdw>
              </a:effectLst>
              <a:latin typeface="Arial"/>
              <a:ea typeface="ＭＳ Ｐゴシック"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52400" y="457200"/>
            <a:ext cx="8839200" cy="5867400"/>
          </a:xfrm>
        </p:spPr>
        <p:txBody>
          <a:bodyPr/>
          <a:lstStyle/>
          <a:p>
            <a:pPr marL="0" indent="0">
              <a:buFont typeface="Wingdings" charset="0"/>
              <a:buNone/>
            </a:pPr>
            <a:r>
              <a:rPr lang="en-US" sz="2400" b="1">
                <a:solidFill>
                  <a:srgbClr val="FF0000"/>
                </a:solidFill>
                <a:latin typeface="Arial" charset="0"/>
              </a:rPr>
              <a:t>Discuss your views of the statistics below.</a:t>
            </a:r>
          </a:p>
          <a:p>
            <a:pPr marL="0" indent="0">
              <a:buFont typeface="Wingdings" charset="0"/>
              <a:buNone/>
            </a:pPr>
            <a:r>
              <a:rPr lang="en-US" sz="2400" b="1">
                <a:solidFill>
                  <a:srgbClr val="FF0000"/>
                </a:solidFill>
                <a:latin typeface="Arial" charset="0"/>
              </a:rPr>
              <a:t>How do you think the church staff’s salary in U.S. compare with those in SG?</a:t>
            </a:r>
          </a:p>
          <a:p>
            <a:pPr marL="0" indent="0">
              <a:buFont typeface="Wingdings" charset="0"/>
              <a:buNone/>
            </a:pPr>
            <a:endParaRPr lang="en-US" sz="2400" b="1">
              <a:solidFill>
                <a:srgbClr val="FF0000"/>
              </a:solidFill>
              <a:latin typeface="Arial" charset="0"/>
            </a:endParaRPr>
          </a:p>
          <a:p>
            <a:pPr marL="0" indent="0">
              <a:buFont typeface="Wingdings" charset="0"/>
              <a:buNone/>
            </a:pPr>
            <a:r>
              <a:rPr lang="en-US" sz="2000" b="1">
                <a:latin typeface="Arial" charset="0"/>
              </a:rPr>
              <a:t>According to the 2014 edition of the Large Church Salary Report, the typical large American church (1,000 to 7,000 members) was founded in 1977, seats 800 worshipers, and offers five weekly services at two campuses. The church's 52-year-old senior pastor was hired in 2005, it employs 25 staff members, and attendance has been recently growing 7 percent per year.</a:t>
            </a:r>
          </a:p>
          <a:p>
            <a:pPr marL="0" indent="0">
              <a:buFont typeface="Wingdings" charset="0"/>
              <a:buNone/>
            </a:pPr>
            <a:endParaRPr lang="en-US" sz="2000" b="1">
              <a:latin typeface="Arial" charset="0"/>
            </a:endParaRPr>
          </a:p>
          <a:p>
            <a:pPr marL="0" indent="0">
              <a:buFont typeface="Wingdings" charset="0"/>
              <a:buNone/>
            </a:pPr>
            <a:r>
              <a:rPr lang="en-US" sz="2000" b="1">
                <a:latin typeface="Arial" charset="0"/>
              </a:rPr>
              <a:t>Nearly 50 percent of large churches spend between 39 percent and 52 percent of their annual budget on staffing costs, translating to 1 full-time paid staff for every 51 to 90 attendees. The salary of the senior pastor comprises, on average, 3.4 percent of a church’s budget and at least 30 percent higher than the next highest-paid employee.</a:t>
            </a:r>
          </a:p>
          <a:p>
            <a:pPr marL="0" indent="0">
              <a:buFont typeface="Wingdings" charset="0"/>
              <a:buNone/>
            </a:pPr>
            <a:endParaRPr lang="en-US">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a:latin typeface="Arial" charset="0"/>
              </a:rPr>
              <a:t>Analyse the data in the graph and write a few statements</a:t>
            </a:r>
          </a:p>
        </p:txBody>
      </p:sp>
      <p:pic>
        <p:nvPicPr>
          <p:cNvPr id="13315" name="Content Placeholder 3"/>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457200" y="1828800"/>
            <a:ext cx="7924800" cy="5029200"/>
          </a:xfr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685800"/>
            <a:ext cx="8229600" cy="5181600"/>
          </a:xfrm>
        </p:spPr>
        <p:txBody>
          <a:bodyPr/>
          <a:lstStyle/>
          <a:p>
            <a:pPr marL="0" indent="0">
              <a:buFont typeface="Wingdings" charset="0"/>
              <a:buNone/>
            </a:pPr>
            <a:r>
              <a:rPr lang="en-US">
                <a:latin typeface="Arial" charset="0"/>
              </a:rPr>
              <a:t>Pastor salaries are influenced mostly by church size (70 percent), with region the only other influential variable (20 percent). Race, age of the pastor, age of the church, and theology do not impact salaries. Southern pastors are among the highest paid, followed by the Northeast and then West and Midwest. Canadian pastors make less than all their American counterparts.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p:txBody>
          <a:bodyPr/>
          <a:lstStyle/>
          <a:p>
            <a:r>
              <a:rPr lang="en-US">
                <a:latin typeface="Arial" charset="0"/>
              </a:rPr>
              <a:t>Form a few deductions based on the following graph.</a:t>
            </a:r>
          </a:p>
        </p:txBody>
      </p:sp>
      <p:pic>
        <p:nvPicPr>
          <p:cNvPr id="15363" name="Content Placeholder 5"/>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304800" y="2000250"/>
            <a:ext cx="8610600" cy="4857750"/>
          </a:xfr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solidFill>
                  <a:srgbClr val="C00000"/>
                </a:solidFill>
                <a:latin typeface="Arial" charset="0"/>
              </a:rPr>
              <a:t>Some background on data</a:t>
            </a:r>
          </a:p>
        </p:txBody>
      </p:sp>
      <p:sp>
        <p:nvSpPr>
          <p:cNvPr id="16387" name="Content Placeholder 2"/>
          <p:cNvSpPr>
            <a:spLocks noGrp="1"/>
          </p:cNvSpPr>
          <p:nvPr>
            <p:ph idx="1"/>
          </p:nvPr>
        </p:nvSpPr>
        <p:spPr>
          <a:xfrm>
            <a:off x="457200" y="1600200"/>
            <a:ext cx="8229600" cy="4267200"/>
          </a:xfrm>
        </p:spPr>
        <p:txBody>
          <a:bodyPr/>
          <a:lstStyle/>
          <a:p>
            <a:pPr marL="0" indent="0">
              <a:buFont typeface="Wingdings" charset="0"/>
              <a:buNone/>
            </a:pPr>
            <a:r>
              <a:rPr lang="en-US" sz="2400">
                <a:latin typeface="Arial" charset="0"/>
              </a:rPr>
              <a:t>There are some pretty big barriers to improving visitation rates, including: (1) distance (most inmates are housed more than 100 miles from home); (2) lack of transportation; (3) costs associated with missed work; and, (4) child care. While these are difficult obstacles to overcome, the authors conclude that corrections systems can take steps to reduce these barriers, such as housing inmates closer to their homes, making facilities and visiting hours more child-friendly, and reaching out to prisoners’ families regarding the importance of visitation, both before and during incarceration.</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atin typeface="Arial" charset="0"/>
              </a:rPr>
              <a:t>5 Analytical Moves</a:t>
            </a:r>
            <a:br>
              <a:rPr lang="en-US">
                <a:latin typeface="Arial" charset="0"/>
              </a:rPr>
            </a:br>
            <a:r>
              <a:rPr lang="en-US" sz="1600" b="1" i="1">
                <a:solidFill>
                  <a:srgbClr val="FFC000"/>
                </a:solidFill>
                <a:latin typeface="Arial" charset="0"/>
              </a:rPr>
              <a:t>Rosenwasser, David and Stephen, Jill (2009), Writing Analytically, Sixth Edition. Canada: Thomson Wadsworth.</a:t>
            </a:r>
          </a:p>
        </p:txBody>
      </p:sp>
      <p:sp>
        <p:nvSpPr>
          <p:cNvPr id="17411" name="Content Placeholder 2"/>
          <p:cNvSpPr>
            <a:spLocks noGrp="1"/>
          </p:cNvSpPr>
          <p:nvPr>
            <p:ph idx="1"/>
          </p:nvPr>
        </p:nvSpPr>
        <p:spPr/>
        <p:txBody>
          <a:bodyPr/>
          <a:lstStyle/>
          <a:p>
            <a:pPr marL="514350" indent="-514350">
              <a:buFont typeface="Arial" charset="0"/>
              <a:buAutoNum type="arabicPeriod"/>
            </a:pPr>
            <a:r>
              <a:rPr lang="en-US" sz="2800">
                <a:latin typeface="Arial" charset="0"/>
              </a:rPr>
              <a:t>Suspend Judgment</a:t>
            </a:r>
          </a:p>
          <a:p>
            <a:pPr marL="514350" indent="-514350">
              <a:buFontTx/>
              <a:buChar char="-"/>
            </a:pPr>
            <a:r>
              <a:rPr lang="en-US" sz="2400" i="1">
                <a:solidFill>
                  <a:schemeClr val="bg2"/>
                </a:solidFill>
                <a:latin typeface="Arial" charset="0"/>
              </a:rPr>
              <a:t>Suspending judgment is a precursor to thinking analytically</a:t>
            </a:r>
          </a:p>
          <a:p>
            <a:pPr marL="514350" indent="-514350">
              <a:buFontTx/>
              <a:buChar char="-"/>
            </a:pPr>
            <a:r>
              <a:rPr lang="en-US" sz="2400" i="1">
                <a:solidFill>
                  <a:schemeClr val="bg2"/>
                </a:solidFill>
                <a:latin typeface="Arial" charset="0"/>
              </a:rPr>
              <a:t>Judgments usually reveal more about the person doing the judging than about the subject being judged.</a:t>
            </a:r>
          </a:p>
          <a:p>
            <a:pPr marL="514350" indent="-514350">
              <a:buFont typeface="Arial" charset="0"/>
              <a:buAutoNum type="arabicPeriod"/>
            </a:pPr>
            <a:r>
              <a:rPr lang="en-US" sz="2800">
                <a:latin typeface="Arial" charset="0"/>
              </a:rPr>
              <a:t>Define Significant Parts and How They’re Related</a:t>
            </a:r>
          </a:p>
          <a:p>
            <a:pPr marL="514350" indent="-514350">
              <a:buFontTx/>
              <a:buChar char="-"/>
            </a:pPr>
            <a:r>
              <a:rPr lang="en-US" sz="2400" i="1">
                <a:solidFill>
                  <a:schemeClr val="bg2"/>
                </a:solidFill>
                <a:latin typeface="Arial" charset="0"/>
              </a:rPr>
              <a:t>Divide the subject into its defining parts, its main elements</a:t>
            </a:r>
          </a:p>
          <a:p>
            <a:pPr marL="514350" indent="-514350">
              <a:buFontTx/>
              <a:buChar char="-"/>
            </a:pPr>
            <a:r>
              <a:rPr lang="en-US" sz="2400" i="1">
                <a:solidFill>
                  <a:schemeClr val="bg2"/>
                </a:solidFill>
                <a:latin typeface="Arial" charset="0"/>
              </a:rPr>
              <a:t>Consider how these parts are related, both to each other and the overall subject</a:t>
            </a:r>
          </a:p>
          <a:p>
            <a:pPr marL="514350" indent="-514350">
              <a:buFont typeface="Wingdings" charset="0"/>
              <a:buNone/>
            </a:pPr>
            <a:endParaRPr lang="en-US">
              <a:latin typeface="Arial" charset="0"/>
            </a:endParaRPr>
          </a:p>
        </p:txBody>
      </p:sp>
      <p:grpSp>
        <p:nvGrpSpPr>
          <p:cNvPr id="17412" name="Group 2"/>
          <p:cNvGrpSpPr>
            <a:grpSpLocks/>
          </p:cNvGrpSpPr>
          <p:nvPr/>
        </p:nvGrpSpPr>
        <p:grpSpPr bwMode="auto">
          <a:xfrm>
            <a:off x="7315200" y="215900"/>
            <a:ext cx="1639888" cy="962025"/>
            <a:chOff x="1824" y="633"/>
            <a:chExt cx="2834" cy="2849"/>
          </a:xfrm>
        </p:grpSpPr>
        <p:sp>
          <p:nvSpPr>
            <p:cNvPr id="17413" name="Puzzle3"/>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17414" name="Puzzle2"/>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17415" name="Puzzle4"/>
            <p:cNvSpPr>
              <a:spLocks noEditPoints="1" noChangeArrowheads="1"/>
            </p:cNvSpPr>
            <p:nvPr/>
          </p:nvSpPr>
          <p:spPr bwMode="auto">
            <a:xfrm>
              <a:off x="2192" y="1719"/>
              <a:ext cx="1072" cy="17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17416" name="Puzzle1"/>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atin typeface="Arial" charset="0"/>
              </a:rPr>
              <a:t>5 Analytical Moves</a:t>
            </a:r>
            <a:br>
              <a:rPr lang="en-US">
                <a:latin typeface="Arial" charset="0"/>
              </a:rPr>
            </a:br>
            <a:r>
              <a:rPr lang="en-US" sz="1600" b="1" i="1">
                <a:solidFill>
                  <a:srgbClr val="FFC000"/>
                </a:solidFill>
                <a:latin typeface="Arial" charset="0"/>
              </a:rPr>
              <a:t>Rosenwasser, David and Stephen, Jill (2009), Writing Analytically, Sixth Edition. Canada: Thomson Wadsworth.</a:t>
            </a:r>
            <a:endParaRPr lang="en-US" sz="1600">
              <a:latin typeface="Arial" charset="0"/>
            </a:endParaRPr>
          </a:p>
        </p:txBody>
      </p:sp>
      <p:sp>
        <p:nvSpPr>
          <p:cNvPr id="18435" name="Content Placeholder 2"/>
          <p:cNvSpPr>
            <a:spLocks noGrp="1"/>
          </p:cNvSpPr>
          <p:nvPr>
            <p:ph idx="1"/>
          </p:nvPr>
        </p:nvSpPr>
        <p:spPr/>
        <p:txBody>
          <a:bodyPr/>
          <a:lstStyle/>
          <a:p>
            <a:pPr marL="0" indent="0">
              <a:buFont typeface="Wingdings" charset="0"/>
              <a:buNone/>
            </a:pPr>
            <a:r>
              <a:rPr lang="en-US">
                <a:latin typeface="Arial" charset="0"/>
              </a:rPr>
              <a:t>3. Make the Implicit Explicit</a:t>
            </a:r>
          </a:p>
          <a:p>
            <a:pPr marL="0" indent="0">
              <a:buFontTx/>
              <a:buChar char="-"/>
            </a:pPr>
            <a:r>
              <a:rPr lang="en-US" sz="2800">
                <a:solidFill>
                  <a:srgbClr val="0070C0"/>
                </a:solidFill>
                <a:latin typeface="Arial" charset="0"/>
              </a:rPr>
              <a:t>convert suggestions into direct statement</a:t>
            </a:r>
          </a:p>
          <a:p>
            <a:pPr marL="0" indent="0">
              <a:buFontTx/>
              <a:buChar char="-"/>
            </a:pPr>
            <a:r>
              <a:rPr lang="en-US" sz="2800">
                <a:solidFill>
                  <a:srgbClr val="0070C0"/>
                </a:solidFill>
                <a:latin typeface="Arial" charset="0"/>
              </a:rPr>
              <a:t>In Latin, ‘implications’ means ‘to fold in’ and explicit means ‘to fold out’</a:t>
            </a:r>
          </a:p>
          <a:p>
            <a:pPr marL="0" indent="0">
              <a:buFontTx/>
              <a:buChar char="-"/>
            </a:pPr>
            <a:r>
              <a:rPr lang="en-US" sz="2800">
                <a:solidFill>
                  <a:srgbClr val="0070C0"/>
                </a:solidFill>
                <a:latin typeface="Arial" charset="0"/>
              </a:rPr>
              <a:t>To take what is folded in and fold it out for all to see</a:t>
            </a:r>
          </a:p>
          <a:p>
            <a:pPr marL="0" indent="0">
              <a:buFontTx/>
              <a:buChar char="-"/>
            </a:pPr>
            <a:endParaRPr lang="en-US">
              <a:latin typeface="Arial" charset="0"/>
            </a:endParaRPr>
          </a:p>
          <a:p>
            <a:pPr marL="0" indent="0" algn="ctr">
              <a:buFont typeface="Wingdings" charset="0"/>
              <a:buNone/>
            </a:pPr>
            <a:endParaRPr lang="en-US">
              <a:solidFill>
                <a:srgbClr val="0070C0"/>
              </a:solidFill>
              <a:latin typeface="Arial" charset="0"/>
            </a:endParaRPr>
          </a:p>
        </p:txBody>
      </p:sp>
      <p:pic>
        <p:nvPicPr>
          <p:cNvPr id="18436" name="Picture 2" descr="C:\Users\beebee\AppData\Local\Microsoft\Windows\Temporary Internet Files\Content.IE5\55T3IZ6B\MP900433169[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800" y="381000"/>
            <a:ext cx="20574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atin typeface="Arial" charset="0"/>
              </a:rPr>
              <a:t>5 Analytical Moves</a:t>
            </a:r>
            <a:br>
              <a:rPr lang="en-US">
                <a:latin typeface="Arial" charset="0"/>
              </a:rPr>
            </a:br>
            <a:r>
              <a:rPr lang="en-US" sz="1800" b="1" i="1">
                <a:solidFill>
                  <a:srgbClr val="FFC000"/>
                </a:solidFill>
                <a:latin typeface="Arial" charset="0"/>
              </a:rPr>
              <a:t>Rosenwasser, David and Stephen, Jill (2009), Writing Analytically, Sixth Edition. Canada: Thomson Wadsworth.</a:t>
            </a:r>
            <a:endParaRPr lang="en-US" sz="1800">
              <a:latin typeface="Arial" charset="0"/>
            </a:endParaRPr>
          </a:p>
        </p:txBody>
      </p:sp>
      <p:sp>
        <p:nvSpPr>
          <p:cNvPr id="3" name="Content Placeholder 2"/>
          <p:cNvSpPr>
            <a:spLocks noGrp="1"/>
          </p:cNvSpPr>
          <p:nvPr>
            <p:ph idx="1"/>
          </p:nvPr>
        </p:nvSpPr>
        <p:spPr/>
        <p:txBody>
          <a:bodyPr/>
          <a:lstStyle/>
          <a:p>
            <a:pPr marL="0" indent="0">
              <a:buFont typeface="Wingdings" charset="0"/>
              <a:buNone/>
            </a:pPr>
            <a:r>
              <a:rPr lang="en-US">
                <a:latin typeface="Arial" charset="0"/>
              </a:rPr>
              <a:t>4. Look for patterns</a:t>
            </a:r>
          </a:p>
          <a:p>
            <a:pPr marL="0" indent="0">
              <a:buFontTx/>
              <a:buChar char="-"/>
            </a:pPr>
            <a:r>
              <a:rPr lang="en-US" i="1">
                <a:solidFill>
                  <a:schemeClr val="bg2"/>
                </a:solidFill>
                <a:latin typeface="Arial" charset="0"/>
              </a:rPr>
              <a:t>Look for a pattern of repetition or resemblance</a:t>
            </a:r>
          </a:p>
          <a:p>
            <a:pPr marL="0" indent="0">
              <a:buFontTx/>
              <a:buChar char="-"/>
            </a:pPr>
            <a:r>
              <a:rPr lang="en-US" i="1">
                <a:solidFill>
                  <a:schemeClr val="bg2"/>
                </a:solidFill>
                <a:latin typeface="Arial" charset="0"/>
              </a:rPr>
              <a:t>Look for binary oppositions. In other words, look for contrast.</a:t>
            </a:r>
          </a:p>
          <a:p>
            <a:pPr marL="0" indent="0">
              <a:buFontTx/>
              <a:buChar char="-"/>
            </a:pPr>
            <a:r>
              <a:rPr lang="en-US" i="1">
                <a:solidFill>
                  <a:schemeClr val="bg2"/>
                </a:solidFill>
                <a:latin typeface="Arial" charset="0"/>
              </a:rPr>
              <a:t>Look for anomalies – things that seem unusual, seem not to fit.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Arial" charset="0"/>
              </a:rPr>
              <a:t>5 Analytical Moves</a:t>
            </a:r>
            <a:br>
              <a:rPr lang="en-US">
                <a:latin typeface="Arial" charset="0"/>
              </a:rPr>
            </a:br>
            <a:r>
              <a:rPr lang="en-US" sz="1600" b="1" i="1">
                <a:solidFill>
                  <a:srgbClr val="FFC000"/>
                </a:solidFill>
                <a:latin typeface="Arial" charset="0"/>
              </a:rPr>
              <a:t>Rosenwasser, David and Stephen, Jill (2009), Writing Analytically, Sixth Edition. Canada: Thomson Wadsworth.</a:t>
            </a:r>
            <a:endParaRPr lang="en-US" sz="1600">
              <a:latin typeface="Arial" charset="0"/>
            </a:endParaRPr>
          </a:p>
        </p:txBody>
      </p:sp>
      <p:sp>
        <p:nvSpPr>
          <p:cNvPr id="20483" name="Content Placeholder 2"/>
          <p:cNvSpPr>
            <a:spLocks noGrp="1"/>
          </p:cNvSpPr>
          <p:nvPr>
            <p:ph idx="1"/>
          </p:nvPr>
        </p:nvSpPr>
        <p:spPr/>
        <p:txBody>
          <a:bodyPr/>
          <a:lstStyle/>
          <a:p>
            <a:pPr marL="0" indent="0">
              <a:buFont typeface="Wingdings" charset="0"/>
              <a:buNone/>
            </a:pPr>
            <a:r>
              <a:rPr lang="en-US">
                <a:latin typeface="Arial" charset="0"/>
              </a:rPr>
              <a:t>5. Keep Reformulating Questions and Explanations</a:t>
            </a:r>
          </a:p>
          <a:p>
            <a:pPr marL="0" indent="0">
              <a:buFontTx/>
              <a:buChar char="-"/>
            </a:pPr>
            <a:r>
              <a:rPr lang="en-US" sz="2400" i="1">
                <a:solidFill>
                  <a:schemeClr val="bg2"/>
                </a:solidFill>
                <a:latin typeface="Arial" charset="0"/>
              </a:rPr>
              <a:t>Which details seem significant? Why?</a:t>
            </a:r>
          </a:p>
          <a:p>
            <a:pPr marL="0" indent="0">
              <a:buFontTx/>
              <a:buChar char="-"/>
            </a:pPr>
            <a:r>
              <a:rPr lang="en-US" sz="2400" i="1">
                <a:solidFill>
                  <a:schemeClr val="bg2"/>
                </a:solidFill>
                <a:latin typeface="Arial" charset="0"/>
              </a:rPr>
              <a:t>What does the detail mean?</a:t>
            </a:r>
          </a:p>
          <a:p>
            <a:pPr marL="0" indent="0">
              <a:buFontTx/>
              <a:buChar char="-"/>
            </a:pPr>
            <a:r>
              <a:rPr lang="en-US" sz="2400" i="1">
                <a:solidFill>
                  <a:schemeClr val="bg2"/>
                </a:solidFill>
                <a:latin typeface="Arial" charset="0"/>
              </a:rPr>
              <a:t>How do the details fit together? What do they have in common?</a:t>
            </a:r>
          </a:p>
          <a:p>
            <a:pPr marL="0" indent="0">
              <a:buFontTx/>
              <a:buChar char="-"/>
            </a:pPr>
            <a:r>
              <a:rPr lang="en-US" sz="2400" i="1">
                <a:solidFill>
                  <a:schemeClr val="bg2"/>
                </a:solidFill>
                <a:latin typeface="Arial" charset="0"/>
              </a:rPr>
              <a:t>What does this pattern of details mean?</a:t>
            </a:r>
          </a:p>
          <a:p>
            <a:pPr marL="0" indent="0">
              <a:buFontTx/>
              <a:buChar char="-"/>
            </a:pPr>
            <a:r>
              <a:rPr lang="en-US" sz="2400" i="1">
                <a:solidFill>
                  <a:schemeClr val="bg2"/>
                </a:solidFill>
                <a:latin typeface="Arial" charset="0"/>
              </a:rPr>
              <a:t>What details don’t seem to fit? How might they be connected with other details to form a different pattern?</a:t>
            </a:r>
          </a:p>
          <a:p>
            <a:pPr marL="0" indent="0">
              <a:buFontTx/>
              <a:buChar char="-"/>
            </a:pPr>
            <a:r>
              <a:rPr lang="en-US" sz="2400" i="1">
                <a:solidFill>
                  <a:schemeClr val="bg2"/>
                </a:solidFill>
                <a:latin typeface="Arial" charset="0"/>
              </a:rPr>
              <a:t>What does this new pattern mean? How might it cause me to read the meaning of individual details differently?</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atin typeface="Arial" charset="0"/>
              </a:rPr>
              <a:t>Analyse the following report in Today Newspaper</a:t>
            </a:r>
          </a:p>
        </p:txBody>
      </p:sp>
      <p:sp>
        <p:nvSpPr>
          <p:cNvPr id="21507" name="Content Placeholder 2"/>
          <p:cNvSpPr>
            <a:spLocks noGrp="1"/>
          </p:cNvSpPr>
          <p:nvPr>
            <p:ph idx="1"/>
          </p:nvPr>
        </p:nvSpPr>
        <p:spPr/>
        <p:txBody>
          <a:bodyPr/>
          <a:lstStyle/>
          <a:p>
            <a:pPr marL="0" indent="0">
              <a:buFont typeface="Wingdings" charset="0"/>
              <a:buNone/>
            </a:pPr>
            <a:r>
              <a:rPr lang="en-US" sz="1600" b="1">
                <a:latin typeface="Arial" charset="0"/>
              </a:rPr>
              <a:t>Mum did nothing after girl, 4, was abused and hurt </a:t>
            </a:r>
          </a:p>
          <a:p>
            <a:pPr marL="0" indent="0">
              <a:buFont typeface="Wingdings" charset="0"/>
              <a:buNone/>
            </a:pPr>
            <a:r>
              <a:rPr lang="en-US" sz="1600" b="1">
                <a:latin typeface="Arial" charset="0"/>
              </a:rPr>
              <a:t>October 12, 2013 - 12:56am </a:t>
            </a:r>
          </a:p>
          <a:p>
            <a:pPr marL="0" indent="0">
              <a:buFont typeface="Wingdings" charset="0"/>
              <a:buNone/>
            </a:pPr>
            <a:r>
              <a:rPr lang="en-US" sz="1600" b="1">
                <a:latin typeface="Arial" charset="0"/>
              </a:rPr>
              <a:t>By: Shaffiq Alkhatib</a:t>
            </a:r>
          </a:p>
          <a:p>
            <a:pPr marL="0" indent="0">
              <a:buFont typeface="Wingdings" charset="0"/>
              <a:buNone/>
            </a:pPr>
            <a:endParaRPr lang="en-US" sz="1600" b="1">
              <a:latin typeface="Arial" charset="0"/>
            </a:endParaRPr>
          </a:p>
          <a:p>
            <a:pPr marL="0" indent="0">
              <a:buFont typeface="Wingdings" charset="0"/>
              <a:buNone/>
            </a:pPr>
            <a:r>
              <a:rPr lang="en-US" sz="1600" b="1">
                <a:latin typeface="Arial" charset="0"/>
              </a:rPr>
              <a:t>Her boyfriend had stamped on her four-year-old daughter, fracturing her thigh bone. Yet the mother did nothing, not that day and not for a month.</a:t>
            </a:r>
          </a:p>
          <a:p>
            <a:pPr marL="0" indent="0">
              <a:buFont typeface="Wingdings" charset="0"/>
              <a:buNone/>
            </a:pPr>
            <a:endParaRPr lang="en-US" sz="1600" b="1">
              <a:latin typeface="Arial" charset="0"/>
            </a:endParaRPr>
          </a:p>
          <a:p>
            <a:pPr marL="0" indent="0">
              <a:buFont typeface="Wingdings" charset="0"/>
              <a:buNone/>
            </a:pPr>
            <a:r>
              <a:rPr lang="en-US" sz="1600" b="1">
                <a:latin typeface="Arial" charset="0"/>
              </a:rPr>
              <a:t>Question:</a:t>
            </a:r>
          </a:p>
          <a:p>
            <a:pPr marL="0" indent="0">
              <a:buFont typeface="Wingdings" charset="0"/>
              <a:buNone/>
            </a:pPr>
            <a:r>
              <a:rPr lang="en-US" sz="1600" b="1">
                <a:latin typeface="Arial" charset="0"/>
              </a:rPr>
              <a:t>What is unusual about this case?</a:t>
            </a:r>
          </a:p>
          <a:p>
            <a:pPr marL="0" indent="0">
              <a:buFont typeface="Wingdings" charset="0"/>
              <a:buNone/>
            </a:pPr>
            <a:r>
              <a:rPr lang="en-US" sz="1600" b="1">
                <a:latin typeface="Arial" charset="0"/>
              </a:rPr>
              <a:t>What are some hypotheses you may form on the reasons behind this anomalie?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a:latin typeface="Arial" charset="0"/>
              </a:rPr>
              <a:t>The 5 Purposes of Data Commentary </a:t>
            </a:r>
          </a:p>
        </p:txBody>
      </p:sp>
      <p:sp>
        <p:nvSpPr>
          <p:cNvPr id="4099" name="Rectangle 3"/>
          <p:cNvSpPr>
            <a:spLocks noGrp="1" noChangeArrowheads="1"/>
          </p:cNvSpPr>
          <p:nvPr>
            <p:ph type="body" idx="1"/>
          </p:nvPr>
        </p:nvSpPr>
        <p:spPr/>
        <p:txBody>
          <a:bodyPr/>
          <a:lstStyle/>
          <a:p>
            <a:pPr eaLnBrk="1" hangingPunct="1"/>
            <a:r>
              <a:rPr lang="en-US" sz="2800" b="1">
                <a:solidFill>
                  <a:schemeClr val="bg2"/>
                </a:solidFill>
                <a:latin typeface="Arial" charset="0"/>
              </a:rPr>
              <a:t>Highlight the results</a:t>
            </a:r>
          </a:p>
          <a:p>
            <a:pPr eaLnBrk="1" hangingPunct="1"/>
            <a:r>
              <a:rPr lang="en-US" sz="2800" b="1">
                <a:solidFill>
                  <a:schemeClr val="bg2"/>
                </a:solidFill>
                <a:latin typeface="Arial" charset="0"/>
              </a:rPr>
              <a:t>Assess standard theory, common beliefs, or general practice in the light of the given data</a:t>
            </a:r>
          </a:p>
          <a:p>
            <a:pPr eaLnBrk="1" hangingPunct="1"/>
            <a:r>
              <a:rPr lang="en-US" sz="2800" b="1">
                <a:solidFill>
                  <a:schemeClr val="bg2"/>
                </a:solidFill>
                <a:latin typeface="Arial" charset="0"/>
              </a:rPr>
              <a:t>Compare and evaluate different data sets</a:t>
            </a:r>
          </a:p>
          <a:p>
            <a:pPr eaLnBrk="1" hangingPunct="1"/>
            <a:r>
              <a:rPr lang="en-US" sz="2800" b="1">
                <a:solidFill>
                  <a:schemeClr val="bg2"/>
                </a:solidFill>
                <a:latin typeface="Arial" charset="0"/>
              </a:rPr>
              <a:t>Assess the reliability of the data in terms of the methodology that produced it</a:t>
            </a:r>
          </a:p>
          <a:p>
            <a:pPr eaLnBrk="1" hangingPunct="1"/>
            <a:r>
              <a:rPr lang="en-US" sz="2800" b="1">
                <a:solidFill>
                  <a:schemeClr val="bg2"/>
                </a:solidFill>
                <a:latin typeface="Arial" charset="0"/>
              </a:rPr>
              <a:t>Discuss the implications of the data</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609600" y="2286000"/>
            <a:ext cx="8229600" cy="1371600"/>
          </a:xfrm>
        </p:spPr>
        <p:txBody>
          <a:bodyPr/>
          <a:lstStyle/>
          <a:p>
            <a:r>
              <a:rPr lang="en-US" sz="2400">
                <a:latin typeface="Arial" charset="0"/>
              </a:rPr>
              <a:t>The poor girl was left to hobble around in pain until the principal of her childcare centre stepped in to take her to hospital for treatment.</a:t>
            </a:r>
            <a:br>
              <a:rPr lang="en-US" sz="2400">
                <a:latin typeface="Arial" charset="0"/>
              </a:rPr>
            </a:br>
            <a:r>
              <a:rPr lang="en-US" sz="2400">
                <a:latin typeface="Arial" charset="0"/>
              </a:rPr>
              <a:t/>
            </a:r>
            <a:br>
              <a:rPr lang="en-US" sz="2400">
                <a:latin typeface="Arial" charset="0"/>
              </a:rPr>
            </a:br>
            <a:r>
              <a:rPr lang="en-US" sz="2400">
                <a:latin typeface="Arial" charset="0"/>
              </a:rPr>
              <a:t>Her abuser, Mohammad Rudy Madon, 37, was jailed for four years and given four strokes of the cane on Friday. </a:t>
            </a:r>
            <a:br>
              <a:rPr lang="en-US" sz="2400">
                <a:latin typeface="Arial" charset="0"/>
              </a:rPr>
            </a:br>
            <a:r>
              <a:rPr lang="en-US" sz="2400">
                <a:latin typeface="Arial" charset="0"/>
              </a:rPr>
              <a:t/>
            </a:r>
            <a:br>
              <a:rPr lang="en-US" sz="2400">
                <a:latin typeface="Arial" charset="0"/>
              </a:rPr>
            </a:br>
            <a:r>
              <a:rPr lang="en-US" sz="2400">
                <a:latin typeface="Arial" charset="0"/>
              </a:rPr>
              <a:t>The New Paper asked the mother yesterday: Why had she done nothing and let her daughter suffer for so long?</a:t>
            </a:r>
            <a:br>
              <a:rPr lang="en-US" sz="2400">
                <a:latin typeface="Arial" charset="0"/>
              </a:rPr>
            </a:br>
            <a:r>
              <a:rPr lang="en-US" sz="2400">
                <a:latin typeface="Arial" charset="0"/>
              </a:rPr>
              <a:t> Despite being asked three times, she remained silent.</a:t>
            </a:r>
            <a:br>
              <a:rPr lang="en-US" sz="2400">
                <a:latin typeface="Arial" charset="0"/>
              </a:rPr>
            </a:br>
            <a:endParaRPr lang="en-US" sz="24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04800" y="457200"/>
            <a:ext cx="8686800" cy="1371600"/>
          </a:xfrm>
        </p:spPr>
        <p:txBody>
          <a:bodyPr/>
          <a:lstStyle/>
          <a:p>
            <a:r>
              <a:rPr lang="en-US" sz="3200">
                <a:solidFill>
                  <a:srgbClr val="FF0000"/>
                </a:solidFill>
                <a:latin typeface="Arial" charset="0"/>
              </a:rPr>
              <a:t>Another case of child abuse.</a:t>
            </a:r>
            <a:br>
              <a:rPr lang="en-US" sz="3200">
                <a:solidFill>
                  <a:srgbClr val="FF0000"/>
                </a:solidFill>
                <a:latin typeface="Arial" charset="0"/>
              </a:rPr>
            </a:br>
            <a:r>
              <a:rPr lang="en-US" sz="3200">
                <a:solidFill>
                  <a:srgbClr val="FF0000"/>
                </a:solidFill>
                <a:latin typeface="Arial" charset="0"/>
              </a:rPr>
              <a:t>Can you detect a pattern of causes/symptoms etc?</a:t>
            </a:r>
          </a:p>
        </p:txBody>
      </p:sp>
      <p:sp>
        <p:nvSpPr>
          <p:cNvPr id="4" name="Content Placeholder 3"/>
          <p:cNvSpPr>
            <a:spLocks noGrp="1"/>
          </p:cNvSpPr>
          <p:nvPr>
            <p:ph idx="1"/>
          </p:nvPr>
        </p:nvSpPr>
        <p:spPr/>
        <p:txBody>
          <a:bodyPr/>
          <a:lstStyle/>
          <a:p>
            <a:r>
              <a:rPr lang="en-US" sz="2000">
                <a:latin typeface="Arial" charset="0"/>
              </a:rPr>
              <a:t>WHEN he was younger, Mr Teo (not his real name) felt life was meaningless and struggled in his studies. </a:t>
            </a:r>
          </a:p>
          <a:p>
            <a:r>
              <a:rPr lang="en-US" sz="2000">
                <a:latin typeface="Arial" charset="0"/>
              </a:rPr>
              <a:t>In class, he would be thinking of what was happening at home and if his father was beating up his mother again.</a:t>
            </a:r>
            <a:br>
              <a:rPr lang="en-US" sz="2000">
                <a:latin typeface="Arial" charset="0"/>
              </a:rPr>
            </a:br>
            <a:r>
              <a:rPr lang="en-US" sz="2000">
                <a:latin typeface="Arial" charset="0"/>
              </a:rPr>
              <a:t>Until one year ago, when Mr Teo’s family got a Domestic Exclusion Order (DEO) against his father, 66, these beatings happened at least once or twice a month. </a:t>
            </a:r>
          </a:p>
          <a:p>
            <a:r>
              <a:rPr lang="en-US" sz="2000">
                <a:latin typeface="Arial" charset="0"/>
              </a:rPr>
              <a:t>Mr Teo, 30, said: “I wish we had known where to get help earlier. But it wasn’t so easy, we couldn’t let my father know or it would provoke him. </a:t>
            </a:r>
          </a:p>
          <a:p>
            <a:r>
              <a:rPr lang="en-US" sz="2000">
                <a:latin typeface="Arial" charset="0"/>
              </a:rPr>
              <a:t>“People in our position have difficulty speaking up. When violence happens, we keep quiet and everyone – employers, people at school – think we are normal.”</a:t>
            </a:r>
          </a:p>
          <a:p>
            <a:pPr>
              <a:buFont typeface="Wingdings" charset="0"/>
              <a:buNone/>
            </a:pPr>
            <a:endParaRPr lang="en-US">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76200"/>
            <a:ext cx="8229600" cy="381000"/>
          </a:xfrm>
        </p:spPr>
        <p:txBody>
          <a:bodyPr/>
          <a:lstStyle/>
          <a:p>
            <a:r>
              <a:rPr lang="en-US" sz="1600">
                <a:latin typeface="Arial" charset="0"/>
              </a:rPr>
              <a:t/>
            </a:r>
            <a:br>
              <a:rPr lang="en-US" sz="1600">
                <a:latin typeface="Arial" charset="0"/>
              </a:rPr>
            </a:br>
            <a:r>
              <a:rPr lang="en-US">
                <a:latin typeface="Arial" charset="0"/>
              </a:rPr>
              <a:t/>
            </a:r>
            <a:br>
              <a:rPr lang="en-US">
                <a:latin typeface="Arial" charset="0"/>
              </a:rPr>
            </a:br>
            <a:r>
              <a:rPr lang="en-US">
                <a:latin typeface="Arial" charset="0"/>
              </a:rPr>
              <a:t/>
            </a:r>
            <a:br>
              <a:rPr lang="en-US">
                <a:latin typeface="Arial" charset="0"/>
              </a:rPr>
            </a:br>
            <a:r>
              <a:rPr lang="en-US">
                <a:latin typeface="Arial" charset="0"/>
              </a:rPr>
              <a:t/>
            </a:r>
            <a:br>
              <a:rPr lang="en-US">
                <a:latin typeface="Arial" charset="0"/>
              </a:rPr>
            </a:br>
            <a:r>
              <a:rPr lang="en-US">
                <a:latin typeface="Arial" charset="0"/>
              </a:rPr>
              <a:t/>
            </a:r>
            <a:br>
              <a:rPr lang="en-US">
                <a:latin typeface="Arial" charset="0"/>
              </a:rPr>
            </a:br>
            <a:r>
              <a:rPr lang="en-US" sz="2800">
                <a:solidFill>
                  <a:srgbClr val="FF0000"/>
                </a:solidFill>
                <a:latin typeface="Arial" charset="0"/>
              </a:rPr>
              <a:t>Appeal for lighter sentence dismissed</a:t>
            </a:r>
            <a:r>
              <a:rPr lang="en-US">
                <a:latin typeface="Arial" charset="0"/>
              </a:rPr>
              <a:t/>
            </a:r>
            <a:br>
              <a:rPr lang="en-US">
                <a:latin typeface="Arial" charset="0"/>
              </a:rPr>
            </a:br>
            <a:r>
              <a:rPr lang="en-US">
                <a:latin typeface="Arial" charset="0"/>
              </a:rPr>
              <a:t/>
            </a:r>
            <a:br>
              <a:rPr lang="en-US">
                <a:latin typeface="Arial" charset="0"/>
              </a:rPr>
            </a:br>
            <a:r>
              <a:rPr lang="en-US">
                <a:latin typeface="Arial" charset="0"/>
              </a:rPr>
              <a:t>   </a:t>
            </a:r>
            <a:br>
              <a:rPr lang="en-US">
                <a:latin typeface="Arial" charset="0"/>
              </a:rPr>
            </a:br>
            <a:endParaRPr lang="en-US" sz="1200">
              <a:latin typeface="Arial" charset="0"/>
            </a:endParaRPr>
          </a:p>
        </p:txBody>
      </p:sp>
      <p:sp>
        <p:nvSpPr>
          <p:cNvPr id="24579" name="Content Placeholder 2"/>
          <p:cNvSpPr>
            <a:spLocks noGrp="1"/>
          </p:cNvSpPr>
          <p:nvPr>
            <p:ph idx="1"/>
          </p:nvPr>
        </p:nvSpPr>
        <p:spPr>
          <a:xfrm>
            <a:off x="457200" y="1447800"/>
            <a:ext cx="8458200" cy="3886200"/>
          </a:xfrm>
        </p:spPr>
        <p:txBody>
          <a:bodyPr/>
          <a:lstStyle/>
          <a:p>
            <a:pPr marL="0" indent="0">
              <a:buFont typeface="Wingdings" charset="0"/>
              <a:buNone/>
            </a:pPr>
            <a:r>
              <a:rPr lang="en-US" sz="1800">
                <a:latin typeface="Arial" charset="0"/>
              </a:rPr>
              <a:t>A 24-year-old who sexually abused five children had his appeal for a lighter sentence turned down by the Court of Appeal yesterday. </a:t>
            </a:r>
          </a:p>
          <a:p>
            <a:pPr marL="0" indent="0">
              <a:buFont typeface="Wingdings" charset="0"/>
              <a:buNone/>
            </a:pPr>
            <a:r>
              <a:rPr lang="en-US" sz="1800">
                <a:latin typeface="Arial" charset="0"/>
              </a:rPr>
              <a:t>Andrew Loh Soon Aik was a part-time storeman when he abused the children - then aged between eight and 10 - between December 2010 and January 2011.</a:t>
            </a:r>
          </a:p>
          <a:p>
            <a:pPr marL="0" indent="0">
              <a:buFont typeface="Wingdings" charset="0"/>
              <a:buNone/>
            </a:pPr>
            <a:r>
              <a:rPr lang="en-US" sz="1800">
                <a:latin typeface="Arial" charset="0"/>
              </a:rPr>
              <a:t>During yesterday’s hearing, his defence lawyers said their client felt the sentence of 19 years and 24 strokes of the cane was too much and was appealing for a 16-year sentence. </a:t>
            </a:r>
          </a:p>
          <a:p>
            <a:pPr marL="0" indent="0">
              <a:buFont typeface="Wingdings" charset="0"/>
              <a:buNone/>
            </a:pPr>
            <a:r>
              <a:rPr lang="en-US" sz="1800">
                <a:latin typeface="Arial" charset="0"/>
              </a:rPr>
              <a:t>Justice V. K. Rajah said that Loh not being able to control his urges towards children was part of the reason he needed to be kept away during his rehabilitation.</a:t>
            </a:r>
          </a:p>
          <a:p>
            <a:pPr marL="0" indent="0">
              <a:buFont typeface="Wingdings" charset="0"/>
              <a:buNone/>
            </a:pPr>
            <a:r>
              <a:rPr lang="en-US" sz="1800">
                <a:latin typeface="Arial" charset="0"/>
              </a:rPr>
              <a:t>Justice Rajah and Justice Andrew Phang then questioned whether Loh would get the appropriate sort of treatment for paedophilia while incarcerated. </a:t>
            </a:r>
          </a:p>
          <a:p>
            <a:pPr marL="0" indent="0">
              <a:buFont typeface="Wingdings" charset="0"/>
              <a:buNone/>
            </a:pPr>
            <a:r>
              <a:rPr lang="en-US" sz="1800">
                <a:latin typeface="Arial" charset="0"/>
              </a:rPr>
              <a:t>Justice Phang said: “If prisoners can be treated for this sort of problems (psychiatric disorders like paedophilia) as an illness, it would benefit the greater public.” </a:t>
            </a:r>
          </a:p>
          <a:p>
            <a:pPr marL="0" indent="0">
              <a:buFont typeface="Wingdings" charset="0"/>
              <a:buNone/>
            </a:pPr>
            <a:r>
              <a:rPr lang="en-US" sz="1800">
                <a:latin typeface="Arial" charset="0"/>
              </a:rPr>
              <a:t>Justice Chao Hick Tin said the court found that despite this, Loh’s sentence was not manifestly long and dismissed his appeal. </a:t>
            </a:r>
          </a:p>
          <a:p>
            <a:pPr marL="0" indent="0">
              <a:buFont typeface="Wingdings" charset="0"/>
              <a:buNone/>
            </a:pPr>
            <a:endParaRPr lang="en-US">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457200" y="2209800"/>
            <a:ext cx="8229600" cy="3886200"/>
          </a:xfrm>
        </p:spPr>
        <p:txBody>
          <a:bodyPr/>
          <a:lstStyle/>
          <a:p>
            <a:pPr eaLnBrk="1" hangingPunct="1"/>
            <a:r>
              <a:rPr lang="en-US">
                <a:latin typeface="Arial" charset="0"/>
              </a:rPr>
              <a:t>Describe with care. The words you choose to summarize your data will contain your key ideas</a:t>
            </a:r>
          </a:p>
          <a:p>
            <a:pPr eaLnBrk="1" hangingPunct="1"/>
            <a:r>
              <a:rPr lang="en-US">
                <a:latin typeface="Arial" charset="0"/>
              </a:rPr>
              <a:t>In moving from summary to ideas, think carefully about the language you have chosen.</a:t>
            </a:r>
          </a:p>
        </p:txBody>
      </p:sp>
      <p:sp>
        <p:nvSpPr>
          <p:cNvPr id="3" name="Title 2"/>
          <p:cNvSpPr>
            <a:spLocks noGrp="1"/>
          </p:cNvSpPr>
          <p:nvPr>
            <p:ph type="title"/>
          </p:nvPr>
        </p:nvSpPr>
        <p:spPr>
          <a:xfrm>
            <a:off x="457200" y="685800"/>
            <a:ext cx="8229600" cy="1371600"/>
          </a:xfrm>
        </p:spPr>
        <p:txBody>
          <a:bodyPr>
            <a:normAutofit fontScale="90000"/>
          </a:bodyPr>
          <a:lstStyle/>
          <a:p>
            <a:pPr eaLnBrk="1" hangingPunct="1"/>
            <a:r>
              <a:rPr lang="en-US" sz="4000">
                <a:latin typeface="Arial" charset="0"/>
              </a:rPr>
              <a:t>Analysis of data</a:t>
            </a:r>
            <a:br>
              <a:rPr lang="en-US" sz="4000">
                <a:latin typeface="Arial" charset="0"/>
              </a:rPr>
            </a:br>
            <a:r>
              <a:rPr lang="en-US" sz="2000" i="1">
                <a:solidFill>
                  <a:srgbClr val="FFC000"/>
                </a:solidFill>
                <a:latin typeface="Arial" charset="0"/>
              </a:rPr>
              <a:t>Rosenwasser, David and Stephen, Jill (2009), Writing Analytically, Sixth Edition. Canada: Thomson Wadsworth.</a:t>
            </a:r>
            <a:r>
              <a:rPr lang="en-US" sz="4000">
                <a:latin typeface="Arial" charset="0"/>
              </a:rPr>
              <a:t/>
            </a:r>
            <a:br>
              <a:rPr lang="en-US" sz="4000">
                <a:latin typeface="Arial" charset="0"/>
              </a:rPr>
            </a:br>
            <a:endParaRPr lang="en-US" sz="40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0" y="1778000"/>
            <a:ext cx="9144000" cy="3886200"/>
          </a:xfrm>
        </p:spPr>
        <p:txBody>
          <a:bodyPr/>
          <a:lstStyle/>
          <a:p>
            <a:pPr eaLnBrk="1" hangingPunct="1">
              <a:lnSpc>
                <a:spcPct val="90000"/>
              </a:lnSpc>
            </a:pPr>
            <a:r>
              <a:rPr lang="en-US">
                <a:latin typeface="Arial" charset="0"/>
              </a:rPr>
              <a:t>Take note of the following rules:</a:t>
            </a:r>
          </a:p>
          <a:p>
            <a:pPr eaLnBrk="1" hangingPunct="1">
              <a:lnSpc>
                <a:spcPct val="90000"/>
              </a:lnSpc>
              <a:buFont typeface="Lucida Sans Unicode" charset="0"/>
              <a:buAutoNum type="arabicPeriod"/>
            </a:pPr>
            <a:r>
              <a:rPr lang="en-US">
                <a:latin typeface="Arial" charset="0"/>
              </a:rPr>
              <a:t>Make associations of the detail or words in the context of the advertisement/text.</a:t>
            </a:r>
          </a:p>
          <a:p>
            <a:pPr eaLnBrk="1" hangingPunct="1">
              <a:lnSpc>
                <a:spcPct val="90000"/>
              </a:lnSpc>
              <a:buFont typeface="Lucida Sans Unicode" charset="0"/>
              <a:buAutoNum type="arabicPeriod"/>
            </a:pPr>
            <a:r>
              <a:rPr lang="en-US">
                <a:latin typeface="Arial" charset="0"/>
              </a:rPr>
              <a:t>Take care not to make the interpretive leap stretch further than what the actual details support.</a:t>
            </a:r>
          </a:p>
          <a:p>
            <a:pPr eaLnBrk="1" hangingPunct="1">
              <a:lnSpc>
                <a:spcPct val="90000"/>
              </a:lnSpc>
              <a:buFont typeface="Lucida Sans Unicode" charset="0"/>
              <a:buAutoNum type="arabicPeriod"/>
            </a:pPr>
            <a:r>
              <a:rPr lang="en-US">
                <a:latin typeface="Arial" charset="0"/>
              </a:rPr>
              <a:t>We tend to transfer meanings from our own life into the subject. You need to ask yourself what other explanations may account for the detail and compare your interpretation with members in your group.</a:t>
            </a:r>
          </a:p>
        </p:txBody>
      </p:sp>
      <p:sp>
        <p:nvSpPr>
          <p:cNvPr id="3" name="Title 2"/>
          <p:cNvSpPr>
            <a:spLocks noGrp="1"/>
          </p:cNvSpPr>
          <p:nvPr>
            <p:ph type="title"/>
          </p:nvPr>
        </p:nvSpPr>
        <p:spPr/>
        <p:txBody>
          <a:bodyPr>
            <a:normAutofit fontScale="90000"/>
          </a:bodyPr>
          <a:lstStyle/>
          <a:p>
            <a:pPr eaLnBrk="1" hangingPunct="1"/>
            <a:r>
              <a:rPr lang="en-US" sz="4000">
                <a:latin typeface="Arial" charset="0"/>
              </a:rPr>
              <a:t>Points to be Wary About in Analysis </a:t>
            </a:r>
            <a:r>
              <a:rPr lang="en-US" sz="1600" i="1">
                <a:solidFill>
                  <a:srgbClr val="FFC000"/>
                </a:solidFill>
                <a:latin typeface="Arial" charset="0"/>
              </a:rPr>
              <a:t>Rosenwasser, David and Stephen, Jill (2009), Writing Analytically, Sixth Edition. Canada: Thomson Wadsworth.</a:t>
            </a:r>
            <a:br>
              <a:rPr lang="en-US" sz="1600" i="1">
                <a:solidFill>
                  <a:srgbClr val="FFC000"/>
                </a:solidFill>
                <a:latin typeface="Arial" charset="0"/>
              </a:rPr>
            </a:br>
            <a:endParaRPr lang="en-US" sz="1600" i="1">
              <a:solidFill>
                <a:srgbClr val="FFC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52400"/>
            <a:ext cx="8305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1"/>
          <p:cNvSpPr txBox="1">
            <a:spLocks noChangeArrowheads="1"/>
          </p:cNvSpPr>
          <p:nvPr/>
        </p:nvSpPr>
        <p:spPr bwMode="auto">
          <a:xfrm>
            <a:off x="1258888" y="152400"/>
            <a:ext cx="6697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eaLnBrk="1" hangingPunct="1"/>
            <a:r>
              <a:rPr lang="en-US" sz="1800" b="1">
                <a:solidFill>
                  <a:srgbClr val="C00000"/>
                </a:solidFill>
                <a:latin typeface="Lucida Sans Unicode" charset="0"/>
              </a:rPr>
              <a:t>Exercise: Analyze the poverty trend in the following graph</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sz="3600">
                <a:latin typeface="Arial" charset="0"/>
              </a:rPr>
              <a:t>The regional picture is one of highly uneven progress</a:t>
            </a:r>
            <a:br>
              <a:rPr lang="en-US" sz="3600">
                <a:latin typeface="Arial" charset="0"/>
              </a:rPr>
            </a:br>
            <a:endParaRPr lang="en-US" sz="3600">
              <a:latin typeface="Arial" charset="0"/>
            </a:endParaRPr>
          </a:p>
        </p:txBody>
      </p:sp>
      <p:sp>
        <p:nvSpPr>
          <p:cNvPr id="28675" name="Rectangle 3"/>
          <p:cNvSpPr>
            <a:spLocks noGrp="1" noChangeArrowheads="1"/>
          </p:cNvSpPr>
          <p:nvPr>
            <p:ph type="body" idx="1"/>
          </p:nvPr>
        </p:nvSpPr>
        <p:spPr>
          <a:xfrm>
            <a:off x="0" y="1600200"/>
            <a:ext cx="9144000" cy="5257800"/>
          </a:xfrm>
        </p:spPr>
        <p:txBody>
          <a:bodyPr/>
          <a:lstStyle/>
          <a:p>
            <a:pPr eaLnBrk="1" hangingPunct="1">
              <a:lnSpc>
                <a:spcPct val="80000"/>
              </a:lnSpc>
            </a:pPr>
            <a:endParaRPr lang="en-US" sz="1800">
              <a:latin typeface="Verdana" charset="0"/>
            </a:endParaRPr>
          </a:p>
          <a:p>
            <a:pPr eaLnBrk="1" hangingPunct="1">
              <a:lnSpc>
                <a:spcPct val="80000"/>
              </a:lnSpc>
              <a:buFontTx/>
              <a:buAutoNum type="arabicPeriod"/>
            </a:pPr>
            <a:r>
              <a:rPr lang="en-US" sz="1800">
                <a:latin typeface="Verdana" charset="0"/>
              </a:rPr>
              <a:t>The new international poverty line set at $1.25 a day in 2005 prices instead of a dollar a day in 1993 prices. The international poverty line was set to measure poverty in the world by the standards of what poverty means in low-income countries, so the data that goes into the analysis is the poverty lines that are actually used in poor countries. </a:t>
            </a:r>
          </a:p>
          <a:p>
            <a:pPr eaLnBrk="1" hangingPunct="1">
              <a:lnSpc>
                <a:spcPct val="80000"/>
              </a:lnSpc>
              <a:buFontTx/>
              <a:buAutoNum type="arabicPeriod"/>
            </a:pPr>
            <a:endParaRPr lang="en-US" sz="1800">
              <a:latin typeface="Verdana" charset="0"/>
            </a:endParaRPr>
          </a:p>
          <a:p>
            <a:pPr eaLnBrk="1" hangingPunct="1">
              <a:lnSpc>
                <a:spcPct val="80000"/>
              </a:lnSpc>
              <a:buFontTx/>
              <a:buAutoNum type="arabicPeriod"/>
            </a:pPr>
            <a:r>
              <a:rPr lang="en-US" sz="1800">
                <a:latin typeface="Verdana" charset="0"/>
              </a:rPr>
              <a:t>A major effort has been made to update and improve data on the world’s poor, including both new data on the cost-of-living in developing countries and new household surveys.</a:t>
            </a:r>
          </a:p>
          <a:p>
            <a:pPr eaLnBrk="1" hangingPunct="1">
              <a:lnSpc>
                <a:spcPct val="80000"/>
              </a:lnSpc>
              <a:buClr>
                <a:schemeClr val="tx1"/>
              </a:buClr>
              <a:buFontTx/>
              <a:buAutoNum type="arabicPeriod"/>
            </a:pPr>
            <a:endParaRPr lang="en-US" sz="1800">
              <a:latin typeface="Verdana" charset="0"/>
            </a:endParaRPr>
          </a:p>
          <a:p>
            <a:pPr eaLnBrk="1" hangingPunct="1">
              <a:lnSpc>
                <a:spcPct val="80000"/>
              </a:lnSpc>
              <a:buClr>
                <a:schemeClr val="tx1"/>
              </a:buClr>
              <a:buFontTx/>
              <a:buAutoNum type="arabicPeriod"/>
            </a:pPr>
            <a:r>
              <a:rPr lang="en-US" sz="1800">
                <a:latin typeface="Verdana" charset="0"/>
              </a:rPr>
              <a:t>As in past estimates, the composition of world poverty has changed noticeably over  time. Numbers of poor have fallen in Asia, but risen elsewhere as shown in Figure 1</a:t>
            </a:r>
          </a:p>
          <a:p>
            <a:pPr eaLnBrk="1" hangingPunct="1">
              <a:lnSpc>
                <a:spcPct val="80000"/>
              </a:lnSpc>
              <a:buClr>
                <a:schemeClr val="tx1"/>
              </a:buClr>
              <a:buFontTx/>
              <a:buAutoNum type="arabicPeriod"/>
            </a:pPr>
            <a:endParaRPr lang="en-US" sz="1800">
              <a:latin typeface="Verdana" charset="0"/>
            </a:endParaRPr>
          </a:p>
          <a:p>
            <a:pPr eaLnBrk="1" hangingPunct="1">
              <a:lnSpc>
                <a:spcPct val="80000"/>
              </a:lnSpc>
              <a:buClr>
                <a:schemeClr val="tx1"/>
              </a:buClr>
              <a:buFontTx/>
              <a:buAutoNum type="arabicPeriod"/>
            </a:pPr>
            <a:r>
              <a:rPr lang="en-US" sz="1800">
                <a:latin typeface="Verdana" charset="0"/>
              </a:rPr>
              <a:t>As can be seen in Figure 1, there is a dramatic progress in East Asia. Looking back to the early 1980s, East Asia was the region with the highest incidence of poverty in the world, with almost 80% living below $1.25 a day in 1981. By 2005 this had fallen to 18%.</a:t>
            </a:r>
          </a:p>
          <a:p>
            <a:pPr eaLnBrk="1" hangingPunct="1">
              <a:lnSpc>
                <a:spcPct val="80000"/>
              </a:lnSpc>
              <a:buClr>
                <a:schemeClr val="tx1"/>
              </a:buClr>
              <a:buFont typeface="Wingdings" charset="0"/>
              <a:buNone/>
            </a:pPr>
            <a:endParaRPr lang="en-US" sz="1800">
              <a:latin typeface="Verdana" charset="0"/>
            </a:endParaRPr>
          </a:p>
          <a:p>
            <a:pPr eaLnBrk="1" hangingPunct="1">
              <a:lnSpc>
                <a:spcPct val="80000"/>
              </a:lnSpc>
              <a:buClr>
                <a:schemeClr val="tx1"/>
              </a:buClr>
              <a:buFont typeface="Wingdings" charset="0"/>
              <a:buNone/>
            </a:pPr>
            <a:endParaRPr lang="en-US" sz="1600">
              <a:latin typeface="Verdana" charset="0"/>
            </a:endParaRPr>
          </a:p>
          <a:p>
            <a:pPr eaLnBrk="1" hangingPunct="1">
              <a:lnSpc>
                <a:spcPct val="80000"/>
              </a:lnSpc>
            </a:pPr>
            <a:endParaRPr lang="en-US" sz="1600">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a:latin typeface="Arial" charset="0"/>
              </a:rPr>
              <a:t>The regional picture is one of highly uneven progress</a:t>
            </a:r>
          </a:p>
        </p:txBody>
      </p:sp>
      <p:sp>
        <p:nvSpPr>
          <p:cNvPr id="29699" name="Rectangle 3"/>
          <p:cNvSpPr>
            <a:spLocks noGrp="1" noChangeArrowheads="1"/>
          </p:cNvSpPr>
          <p:nvPr>
            <p:ph type="body" idx="1"/>
          </p:nvPr>
        </p:nvSpPr>
        <p:spPr/>
        <p:txBody>
          <a:bodyPr/>
          <a:lstStyle/>
          <a:p>
            <a:pPr eaLnBrk="1" hangingPunct="1">
              <a:lnSpc>
                <a:spcPct val="80000"/>
              </a:lnSpc>
              <a:buClr>
                <a:schemeClr val="tx1"/>
              </a:buClr>
              <a:buFontTx/>
              <a:buAutoNum type="arabicPeriod" startAt="5"/>
            </a:pPr>
            <a:r>
              <a:rPr lang="en-US" sz="1600">
                <a:latin typeface="Verdana" charset="0"/>
              </a:rPr>
              <a:t>There are 600 million fewer people living in poverty by this standard in China alone, though progress in China has been uneven over time.</a:t>
            </a:r>
          </a:p>
          <a:p>
            <a:pPr eaLnBrk="1" hangingPunct="1">
              <a:lnSpc>
                <a:spcPct val="80000"/>
              </a:lnSpc>
              <a:buClr>
                <a:schemeClr val="tx1"/>
              </a:buClr>
              <a:buFontTx/>
              <a:buAutoNum type="arabicPeriod" startAt="5"/>
            </a:pPr>
            <a:endParaRPr lang="en-US" sz="1600">
              <a:latin typeface="Verdana" charset="0"/>
            </a:endParaRPr>
          </a:p>
          <a:p>
            <a:pPr eaLnBrk="1" hangingPunct="1">
              <a:lnSpc>
                <a:spcPct val="80000"/>
              </a:lnSpc>
              <a:buClr>
                <a:schemeClr val="tx1"/>
              </a:buClr>
              <a:buFontTx/>
              <a:buAutoNum type="arabicPeriod" startAt="5"/>
            </a:pPr>
            <a:r>
              <a:rPr lang="en-US" sz="1600">
                <a:latin typeface="Verdana" charset="0"/>
              </a:rPr>
              <a:t>In the developing world outside China, the $1.25 poverty rate has fallen from 40% to 29% over 1981-2005, though not enough to bring down the total number of poor, which has stayed at around 1.2 billion.</a:t>
            </a:r>
          </a:p>
          <a:p>
            <a:pPr eaLnBrk="1" hangingPunct="1">
              <a:lnSpc>
                <a:spcPct val="80000"/>
              </a:lnSpc>
              <a:buClr>
                <a:schemeClr val="tx1"/>
              </a:buClr>
              <a:buFontTx/>
              <a:buAutoNum type="arabicPeriod" startAt="5"/>
            </a:pPr>
            <a:endParaRPr lang="en-US" sz="1600">
              <a:latin typeface="Verdana" charset="0"/>
            </a:endParaRPr>
          </a:p>
          <a:p>
            <a:pPr eaLnBrk="1" hangingPunct="1">
              <a:lnSpc>
                <a:spcPct val="80000"/>
              </a:lnSpc>
              <a:buClr>
                <a:schemeClr val="tx1"/>
              </a:buClr>
              <a:buFontTx/>
              <a:buAutoNum type="arabicPeriod" startAt="5"/>
            </a:pPr>
            <a:r>
              <a:rPr lang="en-US" sz="1600">
                <a:latin typeface="Verdana" charset="0"/>
              </a:rPr>
              <a:t>The poverty rate has fallen in South Asia from 60% to 40% between 1981 and 2005. But this has not been enough to bring down the number of poor.</a:t>
            </a:r>
          </a:p>
          <a:p>
            <a:pPr eaLnBrk="1" hangingPunct="1">
              <a:lnSpc>
                <a:spcPct val="80000"/>
              </a:lnSpc>
              <a:buClr>
                <a:schemeClr val="tx1"/>
              </a:buClr>
              <a:buFontTx/>
              <a:buNone/>
            </a:pPr>
            <a:endParaRPr lang="en-US" sz="1600">
              <a:latin typeface="Verdana" charset="0"/>
            </a:endParaRPr>
          </a:p>
          <a:p>
            <a:pPr eaLnBrk="1" hangingPunct="1">
              <a:lnSpc>
                <a:spcPct val="80000"/>
              </a:lnSpc>
              <a:buClr>
                <a:schemeClr val="tx1"/>
              </a:buClr>
              <a:buFontTx/>
              <a:buAutoNum type="arabicPeriod" startAt="5"/>
            </a:pPr>
            <a:endParaRPr lang="en-US" sz="1600">
              <a:latin typeface="Verdana" charset="0"/>
            </a:endParaRPr>
          </a:p>
          <a:p>
            <a:pPr eaLnBrk="1" hangingPunct="1">
              <a:lnSpc>
                <a:spcPct val="80000"/>
              </a:lnSpc>
              <a:buClr>
                <a:schemeClr val="tx1"/>
              </a:buClr>
              <a:buFontTx/>
              <a:buAutoNum type="arabicPeriod" startAt="5"/>
            </a:pPr>
            <a:r>
              <a:rPr lang="en-US" sz="1600">
                <a:latin typeface="Verdana" charset="0"/>
              </a:rPr>
              <a:t>Rising incidence and number of poor in Eastern Europe and Central Asia, though with signs of progress since the late 1990s.</a:t>
            </a:r>
          </a:p>
          <a:p>
            <a:pPr eaLnBrk="1" hangingPunct="1">
              <a:lnSpc>
                <a:spcPct val="80000"/>
              </a:lnSpc>
              <a:buClr>
                <a:schemeClr val="tx1"/>
              </a:buClr>
              <a:buFontTx/>
              <a:buAutoNum type="arabicPeriod" startAt="5"/>
            </a:pPr>
            <a:endParaRPr lang="en-US" sz="8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atin typeface="Arial" charset="0"/>
              </a:rPr>
              <a:t>Comments on Figure 1</a:t>
            </a:r>
          </a:p>
        </p:txBody>
      </p:sp>
      <p:sp>
        <p:nvSpPr>
          <p:cNvPr id="30723" name="Rectangle 3"/>
          <p:cNvSpPr>
            <a:spLocks noGrp="1" noChangeArrowheads="1"/>
          </p:cNvSpPr>
          <p:nvPr>
            <p:ph type="body" idx="1"/>
          </p:nvPr>
        </p:nvSpPr>
        <p:spPr>
          <a:xfrm>
            <a:off x="457200" y="1600200"/>
            <a:ext cx="8229600" cy="4876800"/>
          </a:xfrm>
        </p:spPr>
        <p:txBody>
          <a:bodyPr/>
          <a:lstStyle/>
          <a:p>
            <a:pPr eaLnBrk="1" hangingPunct="1">
              <a:lnSpc>
                <a:spcPct val="80000"/>
              </a:lnSpc>
              <a:buClr>
                <a:schemeClr val="tx1"/>
              </a:buClr>
              <a:buFont typeface="Wingdings" charset="0"/>
              <a:buNone/>
            </a:pPr>
            <a:r>
              <a:rPr lang="en-US" sz="2000" b="1">
                <a:latin typeface="Arial" charset="0"/>
              </a:rPr>
              <a:t>9. Of course, data are never ideal, but they are getting better over time</a:t>
            </a:r>
          </a:p>
          <a:p>
            <a:pPr eaLnBrk="1" hangingPunct="1">
              <a:lnSpc>
                <a:spcPct val="80000"/>
              </a:lnSpc>
              <a:buClr>
                <a:schemeClr val="tx1"/>
              </a:buClr>
              <a:buFont typeface="Wingdings" charset="0"/>
              <a:buNone/>
            </a:pPr>
            <a:r>
              <a:rPr lang="en-US" sz="2000">
                <a:latin typeface="Arial" charset="0"/>
              </a:rPr>
              <a:t>	As a consequence of the improvements in price data collection and processing, it is discovered that the cost of living is higher in the developing world than expected.</a:t>
            </a:r>
          </a:p>
          <a:p>
            <a:pPr eaLnBrk="1" hangingPunct="1">
              <a:lnSpc>
                <a:spcPct val="80000"/>
              </a:lnSpc>
              <a:buClr>
                <a:schemeClr val="tx1"/>
              </a:buClr>
              <a:buFont typeface="Wingdings" charset="0"/>
              <a:buNone/>
            </a:pPr>
            <a:r>
              <a:rPr lang="en-US" sz="2000">
                <a:latin typeface="Arial" charset="0"/>
              </a:rPr>
              <a:t>	So past estimates of the level of poverty in the developing world have to be revised upwards in the light of these new data.</a:t>
            </a:r>
          </a:p>
          <a:p>
            <a:pPr eaLnBrk="1" hangingPunct="1">
              <a:lnSpc>
                <a:spcPct val="80000"/>
              </a:lnSpc>
              <a:buClr>
                <a:schemeClr val="tx1"/>
              </a:buClr>
              <a:buFont typeface="Wingdings" charset="0"/>
              <a:buNone/>
            </a:pPr>
            <a:endParaRPr lang="en-US" sz="2000">
              <a:latin typeface="Arial" charset="0"/>
            </a:endParaRPr>
          </a:p>
          <a:p>
            <a:pPr eaLnBrk="1" hangingPunct="1">
              <a:lnSpc>
                <a:spcPct val="80000"/>
              </a:lnSpc>
              <a:buClr>
                <a:schemeClr val="tx1"/>
              </a:buClr>
              <a:buFont typeface="Wingdings" charset="0"/>
              <a:buNone/>
            </a:pPr>
            <a:r>
              <a:rPr lang="en-US" sz="2000" b="1">
                <a:latin typeface="Arial" charset="0"/>
              </a:rPr>
              <a:t>10. The new data indicate a higher count of the number of poor</a:t>
            </a:r>
          </a:p>
          <a:p>
            <a:pPr eaLnBrk="1" hangingPunct="1">
              <a:lnSpc>
                <a:spcPct val="80000"/>
              </a:lnSpc>
              <a:buClr>
                <a:schemeClr val="tx1"/>
              </a:buClr>
              <a:buFont typeface="Wingdings" charset="0"/>
              <a:buNone/>
            </a:pPr>
            <a:r>
              <a:rPr lang="en-US" sz="2000">
                <a:latin typeface="Arial" charset="0"/>
              </a:rPr>
              <a:t>	The old data suggested that the poverty count had fallen below one billion, but with the upward adjustment to the cost-of-living in developing countries we estimate that 1.4 billion people in the</a:t>
            </a:r>
          </a:p>
          <a:p>
            <a:pPr eaLnBrk="1" hangingPunct="1">
              <a:lnSpc>
                <a:spcPct val="80000"/>
              </a:lnSpc>
              <a:buClr>
                <a:schemeClr val="tx1"/>
              </a:buClr>
              <a:buFont typeface="Wingdings" charset="0"/>
              <a:buNone/>
            </a:pPr>
            <a:r>
              <a:rPr lang="en-US" sz="2000">
                <a:latin typeface="Arial" charset="0"/>
              </a:rPr>
              <a:t>	world are still poor by the standards of the poorest countries.</a:t>
            </a:r>
          </a:p>
          <a:p>
            <a:pPr eaLnBrk="1" hangingPunct="1">
              <a:lnSpc>
                <a:spcPct val="80000"/>
              </a:lnSpc>
              <a:buClr>
                <a:schemeClr val="tx1"/>
              </a:buClr>
              <a:buFont typeface="Wingdings" charset="0"/>
              <a:buNone/>
            </a:pPr>
            <a:r>
              <a:rPr lang="en-US" sz="2000">
                <a:latin typeface="Arial" charset="0"/>
              </a:rPr>
              <a:t>	2.6 billion people consume less than $2 a day in 2005 prices.</a:t>
            </a:r>
          </a:p>
          <a:p>
            <a:pPr eaLnBrk="1" hangingPunct="1">
              <a:lnSpc>
                <a:spcPct val="80000"/>
              </a:lnSpc>
            </a:pPr>
            <a:endParaRPr lang="en-US" sz="20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000">
                <a:latin typeface="Arial" charset="0"/>
              </a:rPr>
              <a:t>Questions on the Data Commentary</a:t>
            </a:r>
          </a:p>
        </p:txBody>
      </p:sp>
      <p:sp>
        <p:nvSpPr>
          <p:cNvPr id="31747" name="Rectangle 3"/>
          <p:cNvSpPr>
            <a:spLocks noGrp="1" noChangeArrowheads="1"/>
          </p:cNvSpPr>
          <p:nvPr>
            <p:ph type="body" idx="1"/>
          </p:nvPr>
        </p:nvSpPr>
        <p:spPr>
          <a:xfrm>
            <a:off x="457200" y="1600200"/>
            <a:ext cx="8229600" cy="4953000"/>
          </a:xfrm>
        </p:spPr>
        <p:txBody>
          <a:bodyPr/>
          <a:lstStyle/>
          <a:p>
            <a:pPr marL="609600" indent="-609600" eaLnBrk="1" hangingPunct="1">
              <a:lnSpc>
                <a:spcPct val="90000"/>
              </a:lnSpc>
              <a:buFontTx/>
              <a:buAutoNum type="arabicPeriod"/>
            </a:pPr>
            <a:r>
              <a:rPr lang="en-US">
                <a:latin typeface="Arial" charset="0"/>
              </a:rPr>
              <a:t>What are the purposes of sentences 1 and 2.</a:t>
            </a:r>
          </a:p>
          <a:p>
            <a:pPr marL="609600" indent="-609600" eaLnBrk="1" hangingPunct="1">
              <a:lnSpc>
                <a:spcPct val="90000"/>
              </a:lnSpc>
              <a:buFontTx/>
              <a:buAutoNum type="arabicPeriod"/>
            </a:pPr>
            <a:r>
              <a:rPr lang="en-US">
                <a:latin typeface="Arial" charset="0"/>
              </a:rPr>
              <a:t>What are the features of this text that make it an example of written academic English?</a:t>
            </a:r>
          </a:p>
          <a:p>
            <a:pPr marL="609600" indent="-609600" eaLnBrk="1" hangingPunct="1">
              <a:lnSpc>
                <a:spcPct val="90000"/>
              </a:lnSpc>
              <a:buFontTx/>
              <a:buAutoNum type="arabicPeriod"/>
            </a:pPr>
            <a:r>
              <a:rPr lang="en-US">
                <a:latin typeface="Arial" charset="0"/>
              </a:rPr>
              <a:t>Which sentence contains the author’s key point? </a:t>
            </a:r>
          </a:p>
          <a:p>
            <a:pPr marL="609600" indent="-609600" eaLnBrk="1" hangingPunct="1">
              <a:lnSpc>
                <a:spcPct val="90000"/>
              </a:lnSpc>
              <a:buFontTx/>
              <a:buAutoNum type="arabicPeriod"/>
            </a:pPr>
            <a:r>
              <a:rPr lang="en-US">
                <a:latin typeface="Arial" charset="0"/>
              </a:rPr>
              <a:t>In Slide 1, the purposes for data commentaries are listed. In which category does each sentence fall into.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atin typeface="Arial" charset="0"/>
              </a:rPr>
              <a:t>Analyzing Survey, Observation and Content Analysis Data</a:t>
            </a:r>
          </a:p>
        </p:txBody>
      </p:sp>
      <p:sp>
        <p:nvSpPr>
          <p:cNvPr id="5123" name="Content Placeholder 2"/>
          <p:cNvSpPr>
            <a:spLocks noGrp="1"/>
          </p:cNvSpPr>
          <p:nvPr>
            <p:ph idx="1"/>
          </p:nvPr>
        </p:nvSpPr>
        <p:spPr/>
        <p:txBody>
          <a:bodyPr/>
          <a:lstStyle/>
          <a:p>
            <a:r>
              <a:rPr lang="en-US">
                <a:latin typeface="Arial" charset="0"/>
              </a:rPr>
              <a:t>Code the data if you have given a number of choices for the participants to choose from</a:t>
            </a:r>
          </a:p>
          <a:p>
            <a:endParaRPr lang="en-US">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atin typeface="Arial" charset="0"/>
              </a:rPr>
              <a:t>Structure of Data Commentary</a:t>
            </a:r>
          </a:p>
        </p:txBody>
      </p:sp>
      <p:sp>
        <p:nvSpPr>
          <p:cNvPr id="32771" name="Rectangle 3"/>
          <p:cNvSpPr>
            <a:spLocks noGrp="1" noChangeArrowheads="1"/>
          </p:cNvSpPr>
          <p:nvPr>
            <p:ph type="body" idx="1"/>
          </p:nvPr>
        </p:nvSpPr>
        <p:spPr/>
        <p:txBody>
          <a:bodyPr/>
          <a:lstStyle/>
          <a:p>
            <a:pPr marL="609600" indent="-609600" eaLnBrk="1" hangingPunct="1"/>
            <a:r>
              <a:rPr lang="en-US">
                <a:latin typeface="Arial" charset="0"/>
              </a:rPr>
              <a:t>Data commentaries often have the following elements in the following order:</a:t>
            </a:r>
          </a:p>
          <a:p>
            <a:pPr marL="609600" indent="-609600" eaLnBrk="1" hangingPunct="1">
              <a:buFont typeface="Wingdings" charset="0"/>
              <a:buAutoNum type="arabicPeriod"/>
            </a:pPr>
            <a:r>
              <a:rPr lang="en-US">
                <a:latin typeface="Arial" charset="0"/>
              </a:rPr>
              <a:t>Location, elements and/or summary statements</a:t>
            </a:r>
          </a:p>
          <a:p>
            <a:pPr marL="609600" indent="-609600" eaLnBrk="1" hangingPunct="1">
              <a:buFont typeface="Wingdings" charset="0"/>
              <a:buAutoNum type="arabicPeriod"/>
            </a:pPr>
            <a:r>
              <a:rPr lang="en-US">
                <a:latin typeface="Arial" charset="0"/>
              </a:rPr>
              <a:t>Highlighting elements</a:t>
            </a:r>
          </a:p>
          <a:p>
            <a:pPr marL="609600" indent="-609600" eaLnBrk="1" hangingPunct="1">
              <a:buFont typeface="Wingdings" charset="0"/>
              <a:buAutoNum type="arabicPeriod"/>
            </a:pPr>
            <a:r>
              <a:rPr lang="en-US">
                <a:latin typeface="Arial" charset="0"/>
              </a:rPr>
              <a:t>Discussions of implications, problems, exceptions, recommendations etc.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2400">
                <a:solidFill>
                  <a:srgbClr val="FF0000"/>
                </a:solidFill>
                <a:latin typeface="Arial" charset="0"/>
              </a:rPr>
              <a:t>Location + indicative summary</a:t>
            </a:r>
          </a:p>
        </p:txBody>
      </p:sp>
      <p:sp>
        <p:nvSpPr>
          <p:cNvPr id="33795" name="Rectangle 3"/>
          <p:cNvSpPr>
            <a:spLocks noGrp="1" noChangeArrowheads="1"/>
          </p:cNvSpPr>
          <p:nvPr>
            <p:ph type="body" idx="1"/>
          </p:nvPr>
        </p:nvSpPr>
        <p:spPr>
          <a:xfrm>
            <a:off x="457200" y="1214438"/>
            <a:ext cx="8229600" cy="5338762"/>
          </a:xfrm>
        </p:spPr>
        <p:txBody>
          <a:bodyPr/>
          <a:lstStyle/>
          <a:p>
            <a:pPr marL="609600" indent="-609600" eaLnBrk="1" hangingPunct="1">
              <a:lnSpc>
                <a:spcPct val="80000"/>
              </a:lnSpc>
              <a:buClr>
                <a:schemeClr val="tx1"/>
              </a:buClr>
              <a:buFontTx/>
              <a:buNone/>
            </a:pPr>
            <a:r>
              <a:rPr lang="en-US" sz="2000">
                <a:latin typeface="Verdana" charset="0"/>
              </a:rPr>
              <a:t>	1. As in past estimates, the composition of world poverty has changed noticeably over  time. Numbers of poor have fallen in Asia, but risen elsewhere as shown in Figure 1. The new international poverty line is set at $1.25 a day in 2005 prices instead of a dollar a day in 1993 prices. The international poverty line was set to measure poverty in the world by the standards of what poverty means in low-income countries, so the data that goes into the analysis is the poverty lines that are actually used in poor countries.  A major effort has been made to update and improve data on the world’s poor, including both new data on the cost-of-living in developing countries and new household surveys. </a:t>
            </a:r>
            <a:r>
              <a:rPr lang="en-US" sz="2000" u="sng">
                <a:latin typeface="Verdana" charset="0"/>
              </a:rPr>
              <a:t>As can be seen in Figure 1</a:t>
            </a:r>
            <a:r>
              <a:rPr lang="en-US" sz="2000">
                <a:latin typeface="Verdana" charset="0"/>
              </a:rPr>
              <a:t>, there is a dramatic progress in East Asia. </a:t>
            </a:r>
            <a:r>
              <a:rPr lang="en-US" sz="2000">
                <a:solidFill>
                  <a:srgbClr val="002060"/>
                </a:solidFill>
                <a:latin typeface="Verdana" charset="0"/>
              </a:rPr>
              <a:t>Looking back to the early 1980s, East Asia was the region with the highest incidence of poverty in the world, with almost 80% living below $1.25 a day in 1981. By 2005 this had fallen to 18%.</a:t>
            </a:r>
          </a:p>
          <a:p>
            <a:pPr marL="609600" indent="-609600" eaLnBrk="1" hangingPunct="1">
              <a:lnSpc>
                <a:spcPct val="80000"/>
              </a:lnSpc>
              <a:buFont typeface="Wingdings" charset="0"/>
              <a:buNone/>
            </a:pPr>
            <a:endParaRPr lang="en-US" sz="2000">
              <a:solidFill>
                <a:schemeClr val="bg2"/>
              </a:solidFill>
              <a:latin typeface="Verdana" charset="0"/>
            </a:endParaRPr>
          </a:p>
        </p:txBody>
      </p:sp>
      <p:sp>
        <p:nvSpPr>
          <p:cNvPr id="33796" name="AutoShape 4"/>
          <p:cNvSpPr>
            <a:spLocks/>
          </p:cNvSpPr>
          <p:nvPr/>
        </p:nvSpPr>
        <p:spPr bwMode="auto">
          <a:xfrm>
            <a:off x="1066800" y="1905000"/>
            <a:ext cx="76200" cy="838200"/>
          </a:xfrm>
          <a:prstGeom prst="leftBracket">
            <a:avLst>
              <a:gd name="adj" fmla="val 91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Lucida Sans Unicode" charset="0"/>
            </a:endParaRPr>
          </a:p>
        </p:txBody>
      </p:sp>
      <p:sp>
        <p:nvSpPr>
          <p:cNvPr id="33797" name="AutoShape 5"/>
          <p:cNvSpPr>
            <a:spLocks/>
          </p:cNvSpPr>
          <p:nvPr/>
        </p:nvSpPr>
        <p:spPr bwMode="auto">
          <a:xfrm>
            <a:off x="8458200" y="1981200"/>
            <a:ext cx="228600" cy="762000"/>
          </a:xfrm>
          <a:prstGeom prst="rightBracket">
            <a:avLst>
              <a:gd name="adj" fmla="val 2777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Lucida Sans Unicode" charset="0"/>
            </a:endParaRPr>
          </a:p>
        </p:txBody>
      </p:sp>
      <p:sp>
        <p:nvSpPr>
          <p:cNvPr id="33798" name="Line 6"/>
          <p:cNvSpPr>
            <a:spLocks noChangeShapeType="1"/>
          </p:cNvSpPr>
          <p:nvPr/>
        </p:nvSpPr>
        <p:spPr bwMode="auto">
          <a:xfrm flipV="1">
            <a:off x="685800" y="13716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9" name="Line 7"/>
          <p:cNvSpPr>
            <a:spLocks noChangeShapeType="1"/>
          </p:cNvSpPr>
          <p:nvPr/>
        </p:nvSpPr>
        <p:spPr bwMode="auto">
          <a:xfrm>
            <a:off x="685800" y="22860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0" name="Line 8"/>
          <p:cNvSpPr>
            <a:spLocks noChangeShapeType="1"/>
          </p:cNvSpPr>
          <p:nvPr/>
        </p:nvSpPr>
        <p:spPr bwMode="auto">
          <a:xfrm>
            <a:off x="1143000" y="2743200"/>
            <a:ext cx="723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1" name="Line 9"/>
          <p:cNvSpPr>
            <a:spLocks noChangeShapeType="1"/>
          </p:cNvSpPr>
          <p:nvPr/>
        </p:nvSpPr>
        <p:spPr bwMode="auto">
          <a:xfrm>
            <a:off x="4191000" y="5029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2" name="Line 10"/>
          <p:cNvSpPr>
            <a:spLocks noChangeShapeType="1"/>
          </p:cNvSpPr>
          <p:nvPr/>
        </p:nvSpPr>
        <p:spPr bwMode="auto">
          <a:xfrm>
            <a:off x="4191000" y="50292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3" name="Text Box 11"/>
          <p:cNvSpPr txBox="1">
            <a:spLocks noChangeArrowheads="1"/>
          </p:cNvSpPr>
          <p:nvPr/>
        </p:nvSpPr>
        <p:spPr bwMode="auto">
          <a:xfrm>
            <a:off x="2895600" y="6400800"/>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eaLnBrk="1" hangingPunct="1">
              <a:spcBef>
                <a:spcPct val="50000"/>
              </a:spcBef>
            </a:pPr>
            <a:r>
              <a:rPr lang="en-US" sz="1800" b="1">
                <a:solidFill>
                  <a:srgbClr val="FF0000"/>
                </a:solidFill>
              </a:rPr>
              <a:t>Linking ‘as’ clause and highlight</a:t>
            </a:r>
          </a:p>
        </p:txBody>
      </p:sp>
      <p:sp>
        <p:nvSpPr>
          <p:cNvPr id="33804" name="AutoShape 13"/>
          <p:cNvSpPr>
            <a:spLocks/>
          </p:cNvSpPr>
          <p:nvPr/>
        </p:nvSpPr>
        <p:spPr bwMode="auto">
          <a:xfrm>
            <a:off x="5715000" y="5105400"/>
            <a:ext cx="76200" cy="381000"/>
          </a:xfrm>
          <a:prstGeom prst="leftBracket">
            <a:avLst>
              <a:gd name="adj" fmla="val 41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Lucida Sans Unicode" charset="0"/>
            </a:endParaRPr>
          </a:p>
        </p:txBody>
      </p:sp>
      <p:sp>
        <p:nvSpPr>
          <p:cNvPr id="33805" name="AutoShape 14"/>
          <p:cNvSpPr>
            <a:spLocks/>
          </p:cNvSpPr>
          <p:nvPr/>
        </p:nvSpPr>
        <p:spPr bwMode="auto">
          <a:xfrm>
            <a:off x="1828800" y="6172200"/>
            <a:ext cx="152400" cy="381000"/>
          </a:xfrm>
          <a:prstGeom prst="rightBracket">
            <a:avLst>
              <a:gd name="adj" fmla="val 208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Lucida Sans Unicode" charset="0"/>
            </a:endParaRPr>
          </a:p>
        </p:txBody>
      </p:sp>
      <p:sp>
        <p:nvSpPr>
          <p:cNvPr id="33806" name="Line 15"/>
          <p:cNvSpPr>
            <a:spLocks noChangeShapeType="1"/>
          </p:cNvSpPr>
          <p:nvPr/>
        </p:nvSpPr>
        <p:spPr bwMode="auto">
          <a:xfrm>
            <a:off x="6858000" y="5286375"/>
            <a:ext cx="838200" cy="1190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7" name="Text Box 16"/>
          <p:cNvSpPr txBox="1">
            <a:spLocks noChangeArrowheads="1"/>
          </p:cNvSpPr>
          <p:nvPr/>
        </p:nvSpPr>
        <p:spPr bwMode="auto">
          <a:xfrm>
            <a:off x="6858000" y="65532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eaLnBrk="1" hangingPunct="1">
              <a:spcBef>
                <a:spcPct val="50000"/>
              </a:spcBef>
            </a:pPr>
            <a:r>
              <a:rPr lang="en-US" sz="1800" b="1">
                <a:solidFill>
                  <a:srgbClr val="FF0000"/>
                </a:solidFill>
              </a:rPr>
              <a:t>Implications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a:latin typeface="Arial" charset="0"/>
              </a:rPr>
              <a:t>Location Elements and Summary</a:t>
            </a:r>
          </a:p>
        </p:txBody>
      </p:sp>
      <p:sp>
        <p:nvSpPr>
          <p:cNvPr id="34819" name="Rectangle 3"/>
          <p:cNvSpPr>
            <a:spLocks noGrp="1" noChangeArrowheads="1"/>
          </p:cNvSpPr>
          <p:nvPr>
            <p:ph type="body" idx="1"/>
          </p:nvPr>
        </p:nvSpPr>
        <p:spPr/>
        <p:txBody>
          <a:bodyPr/>
          <a:lstStyle/>
          <a:p>
            <a:pPr eaLnBrk="1" hangingPunct="1">
              <a:buFont typeface="Wingdings" charset="0"/>
              <a:buNone/>
            </a:pPr>
            <a:r>
              <a:rPr lang="en-US">
                <a:latin typeface="Arial" charset="0"/>
              </a:rPr>
              <a:t>Data commentary often begins with location elements and summary. </a:t>
            </a:r>
          </a:p>
          <a:p>
            <a:pPr eaLnBrk="1" hangingPunct="1">
              <a:buFont typeface="Wingdings" charset="0"/>
              <a:buNone/>
            </a:pPr>
            <a:r>
              <a:rPr lang="en-US">
                <a:latin typeface="Arial" charset="0"/>
              </a:rPr>
              <a:t>Location Elements:</a:t>
            </a:r>
          </a:p>
          <a:p>
            <a:pPr eaLnBrk="1" hangingPunct="1">
              <a:buFont typeface="Wingdings" charset="0"/>
              <a:buChar char="ü"/>
            </a:pPr>
            <a:r>
              <a:rPr lang="en-US">
                <a:latin typeface="Arial" charset="0"/>
              </a:rPr>
              <a:t>Refer readers to the table, chart or graph</a:t>
            </a:r>
          </a:p>
          <a:p>
            <a:pPr eaLnBrk="1" hangingPunct="1">
              <a:buFont typeface="Wingdings" charset="0"/>
              <a:buChar char="ü"/>
            </a:pPr>
            <a:r>
              <a:rPr lang="en-US">
                <a:latin typeface="Arial" charset="0"/>
              </a:rPr>
              <a:t>They are a form of metadiscourse – reveal organization, parts of text and logical connections</a:t>
            </a:r>
          </a:p>
          <a:p>
            <a:pPr eaLnBrk="1" hangingPunct="1">
              <a:buFont typeface="Wingdings" charset="0"/>
              <a:buNone/>
            </a:pPr>
            <a:endParaRPr lang="en-US">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a:latin typeface="Arial" charset="0"/>
              </a:rPr>
              <a:t>Starting a Data Commentary</a:t>
            </a:r>
            <a:br>
              <a:rPr lang="en-US" sz="4000">
                <a:latin typeface="Arial" charset="0"/>
              </a:rPr>
            </a:br>
            <a:r>
              <a:rPr lang="en-US" sz="4000" i="1">
                <a:solidFill>
                  <a:srgbClr val="FF0000"/>
                </a:solidFill>
                <a:latin typeface="Arial" charset="0"/>
              </a:rPr>
              <a:t>Location Element          Summary</a:t>
            </a:r>
            <a:r>
              <a:rPr lang="en-US" sz="4000">
                <a:latin typeface="Arial" charset="0"/>
              </a:rPr>
              <a:t> </a:t>
            </a:r>
          </a:p>
        </p:txBody>
      </p:sp>
      <p:graphicFrame>
        <p:nvGraphicFramePr>
          <p:cNvPr id="20526" name="Group 46"/>
          <p:cNvGraphicFramePr>
            <a:graphicFrameLocks noGrp="1"/>
          </p:cNvGraphicFramePr>
          <p:nvPr>
            <p:ph idx="1"/>
          </p:nvPr>
        </p:nvGraphicFramePr>
        <p:xfrm>
          <a:off x="457200" y="1981200"/>
          <a:ext cx="8229600" cy="3940189"/>
        </p:xfrm>
        <a:graphic>
          <a:graphicData uri="http://schemas.openxmlformats.org/drawingml/2006/table">
            <a:tbl>
              <a:tblPr/>
              <a:tblGrid>
                <a:gridCol w="762000"/>
                <a:gridCol w="2895600"/>
                <a:gridCol w="4572000"/>
              </a:tblGrid>
              <a:tr h="9715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a.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Table 5 shows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0"/>
                        </a:lnSpc>
                        <a:spcBef>
                          <a:spcPct val="20000"/>
                        </a:spcBef>
                        <a:spcAft>
                          <a:spcPct val="0"/>
                        </a:spcAft>
                        <a:buClr>
                          <a:schemeClr val="bg2"/>
                        </a:buClr>
                        <a:buSzPct val="75000"/>
                        <a:buFont typeface="Wingdings" charset="0"/>
                        <a:buNone/>
                        <a:tabLst/>
                      </a:pPr>
                      <a:endParaRPr kumimoji="0" lang="en-US" sz="1600" b="0" i="0" u="none" strike="noStrike" cap="none" normalizeH="0" baseline="0">
                        <a:ln>
                          <a:noFill/>
                        </a:ln>
                        <a:solidFill>
                          <a:schemeClr val="tx1"/>
                        </a:solidFill>
                        <a:effectLst/>
                        <a:latin typeface="Arial" charset="0"/>
                        <a:ea typeface="ＭＳ Ｐゴシック" charset="0"/>
                        <a:cs typeface="Arial" charset="0"/>
                      </a:endParaRPr>
                    </a:p>
                    <a:p>
                      <a:pPr marL="0" marR="0" lvl="0" indent="0" algn="l" defTabSz="914400" rtl="0" eaLnBrk="1" fontAlgn="base" latinLnBrk="0" hangingPunct="1">
                        <a:lnSpc>
                          <a:spcPct val="105000"/>
                        </a:lnSpc>
                        <a:spcBef>
                          <a:spcPct val="20000"/>
                        </a:spcBef>
                        <a:spcAft>
                          <a:spcPct val="0"/>
                        </a:spcAft>
                        <a:buClr>
                          <a:schemeClr val="bg2"/>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that the composition of world poverty has changed overtime.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b.</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Table 2 provides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000" b="0" i="0" u="none" strike="noStrike" cap="none" normalizeH="0" baseline="0">
                          <a:ln>
                            <a:noFill/>
                          </a:ln>
                          <a:solidFill>
                            <a:schemeClr val="tx1"/>
                          </a:solidFill>
                          <a:effectLst/>
                          <a:latin typeface="Verdana" charset="0"/>
                          <a:ea typeface="ＭＳ Ｐゴシック" charset="0"/>
                          <a:cs typeface="Arial" charset="0"/>
                        </a:rPr>
                        <a:t>there is a dramatic progress in East Asia.</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c.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Figure 2 plots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the poverty rate in South Asia which has fallen from 60% to 40% between 1981 and 2005.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4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Figure 4 gives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000" b="0" i="0" u="none" strike="noStrike" cap="none" normalizeH="0" baseline="0">
                          <a:ln>
                            <a:noFill/>
                          </a:ln>
                          <a:solidFill>
                            <a:schemeClr val="tx1"/>
                          </a:solidFill>
                          <a:effectLst/>
                          <a:latin typeface="Verdana" charset="0"/>
                          <a:ea typeface="ＭＳ Ｐゴシック" charset="0"/>
                          <a:cs typeface="Arial" charset="0"/>
                        </a:rPr>
                        <a:t>the poverty rate which has fallen in South Asia from 60% to 40% between 1981 and 2005.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ea typeface="+mj-ea"/>
              </a:rPr>
              <a:t>Passives in Starting a Data Commentary</a:t>
            </a:r>
            <a:br>
              <a:rPr lang="en-US" sz="4000" smtClean="0">
                <a:ea typeface="+mj-ea"/>
              </a:rPr>
            </a:br>
            <a:r>
              <a:rPr lang="en-US" sz="4000" i="1" smtClean="0">
                <a:solidFill>
                  <a:srgbClr val="FF0000"/>
                </a:solidFill>
                <a:ea typeface="+mj-ea"/>
              </a:rPr>
              <a:t>Summary		Location Element</a:t>
            </a:r>
          </a:p>
        </p:txBody>
      </p:sp>
      <p:graphicFrame>
        <p:nvGraphicFramePr>
          <p:cNvPr id="22571" name="Group 43"/>
          <p:cNvGraphicFramePr>
            <a:graphicFrameLocks noGrp="1"/>
          </p:cNvGraphicFramePr>
          <p:nvPr>
            <p:ph idx="1"/>
          </p:nvPr>
        </p:nvGraphicFramePr>
        <p:xfrm>
          <a:off x="457200" y="2362200"/>
          <a:ext cx="8458200" cy="3810000"/>
        </p:xfrm>
        <a:graphic>
          <a:graphicData uri="http://schemas.openxmlformats.org/drawingml/2006/table">
            <a:tbl>
              <a:tblPr/>
              <a:tblGrid>
                <a:gridCol w="769938"/>
                <a:gridCol w="3843337"/>
                <a:gridCol w="3844925"/>
              </a:tblGrid>
              <a:tr h="9525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0"/>
                        </a:lnSpc>
                        <a:spcBef>
                          <a:spcPct val="20000"/>
                        </a:spcBef>
                        <a:spcAft>
                          <a:spcPct val="0"/>
                        </a:spcAft>
                        <a:buClr>
                          <a:schemeClr val="bg2"/>
                        </a:buClr>
                        <a:buSzPct val="75000"/>
                        <a:buFont typeface="Wingdings" charset="0"/>
                        <a:buNone/>
                        <a:tabLst/>
                      </a:pPr>
                      <a:endParaRPr kumimoji="0" lang="en-US" sz="1600" b="0" i="0" u="none" strike="noStrike" cap="none" normalizeH="0" baseline="0">
                        <a:ln>
                          <a:noFill/>
                        </a:ln>
                        <a:solidFill>
                          <a:schemeClr val="tx1"/>
                        </a:solidFill>
                        <a:effectLst/>
                        <a:latin typeface="Verdana" charset="0"/>
                        <a:ea typeface="ＭＳ Ｐゴシック" charset="0"/>
                        <a:cs typeface="Arial" charset="0"/>
                      </a:endParaRPr>
                    </a:p>
                    <a:p>
                      <a:pPr marL="0" marR="0" lvl="0" indent="0" algn="l" defTabSz="914400" rtl="0" eaLnBrk="1" fontAlgn="base" latinLnBrk="0" hangingPunct="1">
                        <a:lnSpc>
                          <a:spcPct val="105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cs typeface="Arial" charset="0"/>
                        </a:rPr>
                        <a:t>The composition of world poverty has changed overtime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are shown in Table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cs typeface="Arial" charset="0"/>
                        </a:rPr>
                        <a:t>There is a dramatic progress in East Asia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are provided in Table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cs typeface="Arial" charset="0"/>
                        </a:rPr>
                        <a:t>The poverty rate in South Asia which has fallen from 60% to 40% between 1981 and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000" b="0" i="0" u="none" strike="noStrike" cap="none" normalizeH="0" baseline="0">
                          <a:ln>
                            <a:noFill/>
                          </a:ln>
                          <a:solidFill>
                            <a:schemeClr val="tx1"/>
                          </a:solidFill>
                          <a:effectLst/>
                          <a:latin typeface="Verdana" charset="0"/>
                          <a:ea typeface="ＭＳ Ｐゴシック" charset="0"/>
                          <a:cs typeface="Arial" charset="0"/>
                        </a:rPr>
                        <a:t>are plotted in Figure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cs typeface="Arial" charset="0"/>
                        </a:rPr>
                        <a:t>The poverty rate which has fallen in South Asia from 60% to 40% between 1981 and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000" b="0" i="0" u="none" strike="noStrike" cap="none" normalizeH="0" baseline="0">
                          <a:ln>
                            <a:noFill/>
                          </a:ln>
                          <a:solidFill>
                            <a:schemeClr val="tx1"/>
                          </a:solidFill>
                          <a:effectLst/>
                          <a:latin typeface="Verdana" charset="0"/>
                          <a:ea typeface="ＭＳ Ｐゴシック" charset="0"/>
                          <a:cs typeface="Arial" charset="0"/>
                        </a:rPr>
                        <a:t>are given in Figure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1143000"/>
          </a:xfrm>
        </p:spPr>
        <p:txBody>
          <a:bodyPr/>
          <a:lstStyle/>
          <a:p>
            <a:pPr algn="ctr" eaLnBrk="1" hangingPunct="1"/>
            <a:r>
              <a:rPr lang="en-US">
                <a:latin typeface="Arial" charset="0"/>
              </a:rPr>
              <a:t>Verbs</a:t>
            </a:r>
          </a:p>
        </p:txBody>
      </p:sp>
      <p:graphicFrame>
        <p:nvGraphicFramePr>
          <p:cNvPr id="24615" name="Group 39"/>
          <p:cNvGraphicFramePr>
            <a:graphicFrameLocks noGrp="1"/>
          </p:cNvGraphicFramePr>
          <p:nvPr>
            <p:ph idx="1"/>
          </p:nvPr>
        </p:nvGraphicFramePr>
        <p:xfrm>
          <a:off x="457200" y="990600"/>
          <a:ext cx="8229600" cy="4835672"/>
        </p:xfrm>
        <a:graphic>
          <a:graphicData uri="http://schemas.openxmlformats.org/drawingml/2006/table">
            <a:tbl>
              <a:tblPr/>
              <a:tblGrid>
                <a:gridCol w="2743200"/>
                <a:gridCol w="2743200"/>
                <a:gridCol w="2743200"/>
              </a:tblGrid>
              <a:tr h="78186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FF0000"/>
                          </a:solidFill>
                          <a:effectLst/>
                          <a:latin typeface="Arial" charset="0"/>
                        </a:rPr>
                        <a:t>Indicative and Informative Verbs</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FF0000"/>
                          </a:solidFill>
                          <a:effectLst/>
                          <a:latin typeface="Arial" charset="0"/>
                        </a:rPr>
                        <a:t>Active Verbs following References to Visuals</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FF0000"/>
                          </a:solidFill>
                          <a:effectLst/>
                          <a:latin typeface="Arial" charset="0"/>
                        </a:rPr>
                        <a:t>Passive Verbs in Reference to Visuals</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365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Show</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Provide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Give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Present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Summarize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Illustrate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Reveal</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Display</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Demonstrate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Indicate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Suggest</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Shows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Presents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Illustrates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Summarizes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Demonstrates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Contains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Provides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Depicts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Lists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Reports</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Shown 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Illustrated in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Presented 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Given 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Listed 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Seen 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Provided 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Summarized 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Seen from</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3"/>
          <p:cNvSpPr>
            <a:spLocks noGrp="1"/>
          </p:cNvSpPr>
          <p:nvPr>
            <p:ph idx="1"/>
          </p:nvPr>
        </p:nvSpPr>
        <p:spPr/>
        <p:txBody>
          <a:bodyPr/>
          <a:lstStyle/>
          <a:p>
            <a:pPr eaLnBrk="1" hangingPunct="1"/>
            <a:r>
              <a:rPr lang="en-US" sz="3600">
                <a:solidFill>
                  <a:srgbClr val="C00000"/>
                </a:solidFill>
                <a:latin typeface="Arial" charset="0"/>
              </a:rPr>
              <a:t>Meaning is contextual, meaning it always occurs inside some social, cultural or other frame of reference</a:t>
            </a:r>
          </a:p>
        </p:txBody>
      </p:sp>
      <p:sp>
        <p:nvSpPr>
          <p:cNvPr id="2" name="Title 1"/>
          <p:cNvSpPr>
            <a:spLocks noGrp="1"/>
          </p:cNvSpPr>
          <p:nvPr>
            <p:ph type="title"/>
          </p:nvPr>
        </p:nvSpPr>
        <p:spPr/>
        <p:txBody>
          <a:bodyPr>
            <a:normAutofit fontScale="90000"/>
          </a:bodyPr>
          <a:lstStyle/>
          <a:p>
            <a:pPr eaLnBrk="1" hangingPunct="1"/>
            <a:r>
              <a:rPr lang="en-US" sz="4000">
                <a:latin typeface="Arial" charset="0"/>
              </a:rPr>
              <a:t>Interpreting Interview Data – What is Interpretation </a:t>
            </a:r>
            <a:r>
              <a:rPr lang="en-US" sz="1400">
                <a:solidFill>
                  <a:srgbClr val="FFC000"/>
                </a:solidFill>
                <a:latin typeface="Arial" charset="0"/>
              </a:rPr>
              <a:t>Rosenwasser, David and Stephen, Jill (2009), Writing Analytically, Sixth Edition. Canada: Thomson Wadsworth.</a:t>
            </a:r>
            <a:br>
              <a:rPr lang="en-US" sz="1400">
                <a:solidFill>
                  <a:srgbClr val="FFC000"/>
                </a:solidFill>
                <a:latin typeface="Arial" charset="0"/>
              </a:rPr>
            </a:br>
            <a:endParaRPr lang="en-US" sz="1400">
              <a:solidFill>
                <a:srgbClr val="FFC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p:txBody>
          <a:bodyPr/>
          <a:lstStyle/>
          <a:p>
            <a:pPr eaLnBrk="1" hangingPunct="1"/>
            <a:r>
              <a:rPr lang="en-US">
                <a:solidFill>
                  <a:srgbClr val="C00000"/>
                </a:solidFill>
                <a:latin typeface="Arial" charset="0"/>
              </a:rPr>
              <a:t>What does the data imply?</a:t>
            </a:r>
          </a:p>
          <a:p>
            <a:pPr eaLnBrk="1" hangingPunct="1"/>
            <a:r>
              <a:rPr lang="en-US">
                <a:solidFill>
                  <a:srgbClr val="C00000"/>
                </a:solidFill>
                <a:latin typeface="Arial" charset="0"/>
              </a:rPr>
              <a:t>Why does this data matter?</a:t>
            </a:r>
          </a:p>
          <a:p>
            <a:pPr eaLnBrk="1" hangingPunct="1"/>
            <a:r>
              <a:rPr lang="en-US">
                <a:solidFill>
                  <a:srgbClr val="C00000"/>
                </a:solidFill>
                <a:latin typeface="Arial" charset="0"/>
              </a:rPr>
              <a:t>Where does this observation get us?</a:t>
            </a:r>
          </a:p>
          <a:p>
            <a:pPr eaLnBrk="1" hangingPunct="1"/>
            <a:r>
              <a:rPr lang="en-US">
                <a:solidFill>
                  <a:srgbClr val="C00000"/>
                </a:solidFill>
                <a:latin typeface="Arial" charset="0"/>
              </a:rPr>
              <a:t>How can we begin to generalize about the subject?</a:t>
            </a:r>
          </a:p>
        </p:txBody>
      </p:sp>
      <p:sp>
        <p:nvSpPr>
          <p:cNvPr id="3" name="Title 2"/>
          <p:cNvSpPr>
            <a:spLocks noGrp="1"/>
          </p:cNvSpPr>
          <p:nvPr>
            <p:ph type="title"/>
          </p:nvPr>
        </p:nvSpPr>
        <p:spPr/>
        <p:txBody>
          <a:bodyPr>
            <a:normAutofit fontScale="90000"/>
          </a:bodyPr>
          <a:lstStyle/>
          <a:p>
            <a:pPr eaLnBrk="1" hangingPunct="1"/>
            <a:r>
              <a:rPr lang="en-US" sz="3200">
                <a:latin typeface="Arial" charset="0"/>
              </a:rPr>
              <a:t>Pushing Observations to Conclusions: Asking So What? Question</a:t>
            </a:r>
            <a:r>
              <a:rPr lang="en-US" sz="4000">
                <a:latin typeface="Arial" charset="0"/>
              </a:rPr>
              <a:t>. </a:t>
            </a:r>
            <a:r>
              <a:rPr lang="en-US" sz="1400" i="1">
                <a:solidFill>
                  <a:srgbClr val="FFC000"/>
                </a:solidFill>
                <a:latin typeface="Arial" charset="0"/>
              </a:rPr>
              <a:t>Rosenwasser, David and Stephen, Jill (2009), Writing Analytically, Sixth Edition. Canada: Thomson Wadsworth.</a:t>
            </a:r>
            <a:br>
              <a:rPr lang="en-US" sz="1400" i="1">
                <a:solidFill>
                  <a:srgbClr val="FFC000"/>
                </a:solidFill>
                <a:latin typeface="Arial" charset="0"/>
              </a:rPr>
            </a:br>
            <a:endParaRPr lang="en-US" sz="14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pPr eaLnBrk="1" hangingPunct="1"/>
            <a:r>
              <a:rPr lang="en-US" sz="3200">
                <a:latin typeface="Arial" charset="0"/>
              </a:rPr>
              <a:t>Pushing Observations to Conclusions: Asking So What? Question. </a:t>
            </a:r>
            <a:r>
              <a:rPr lang="en-US" sz="1400" i="1">
                <a:solidFill>
                  <a:srgbClr val="FFC000"/>
                </a:solidFill>
                <a:latin typeface="Arial" charset="0"/>
              </a:rPr>
              <a:t>Rosenwasser, David and Stephen, Jill (2009), Writing Analytically, Sixth Edition. Canada: Thomson Wadsworth.</a:t>
            </a:r>
            <a:br>
              <a:rPr lang="en-US" sz="1400" i="1">
                <a:solidFill>
                  <a:srgbClr val="FFC000"/>
                </a:solidFill>
                <a:latin typeface="Arial" charset="0"/>
              </a:rPr>
            </a:br>
            <a:endParaRPr lang="en-US" sz="1400">
              <a:latin typeface="Arial" charset="0"/>
            </a:endParaRPr>
          </a:p>
        </p:txBody>
      </p:sp>
      <p:sp>
        <p:nvSpPr>
          <p:cNvPr id="40964" name="TextBox 4"/>
          <p:cNvSpPr txBox="1">
            <a:spLocks noChangeArrowheads="1"/>
          </p:cNvSpPr>
          <p:nvPr/>
        </p:nvSpPr>
        <p:spPr bwMode="auto">
          <a:xfrm>
            <a:off x="2555875" y="2420938"/>
            <a:ext cx="1728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eaLnBrk="1" hangingPunct="1"/>
            <a:r>
              <a:rPr lang="en-US" sz="1800">
                <a:solidFill>
                  <a:srgbClr val="002060"/>
                </a:solidFill>
                <a:latin typeface="Lucida Sans Unicode" charset="0"/>
              </a:rPr>
              <a:t>Ask the so what? question</a:t>
            </a:r>
          </a:p>
        </p:txBody>
      </p:sp>
      <p:sp>
        <p:nvSpPr>
          <p:cNvPr id="40965" name="TextBox 5"/>
          <p:cNvSpPr txBox="1">
            <a:spLocks noChangeArrowheads="1"/>
          </p:cNvSpPr>
          <p:nvPr/>
        </p:nvSpPr>
        <p:spPr bwMode="auto">
          <a:xfrm>
            <a:off x="5364163" y="2420938"/>
            <a:ext cx="1368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eaLnBrk="1" hangingPunct="1"/>
            <a:r>
              <a:rPr lang="en-US" sz="1800">
                <a:solidFill>
                  <a:srgbClr val="002060"/>
                </a:solidFill>
                <a:latin typeface="Lucida Sans Unicode" charset="0"/>
              </a:rPr>
              <a:t>Ask the so what? question</a:t>
            </a:r>
          </a:p>
          <a:p>
            <a:pPr eaLnBrk="1" hangingPunct="1"/>
            <a:endParaRPr lang="en-US" sz="1800">
              <a:latin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p:txBody>
          <a:bodyPr/>
          <a:lstStyle/>
          <a:p>
            <a:pPr eaLnBrk="1" hangingPunct="1"/>
            <a:r>
              <a:rPr lang="en-US">
                <a:latin typeface="Arial" charset="0"/>
              </a:rPr>
              <a:t>Look at your results and see how they can be grouped or organized logically.</a:t>
            </a:r>
          </a:p>
          <a:p>
            <a:pPr eaLnBrk="1" hangingPunct="1"/>
            <a:r>
              <a:rPr lang="en-US">
                <a:latin typeface="Arial" charset="0"/>
              </a:rPr>
              <a:t>Name the groups of categories</a:t>
            </a:r>
          </a:p>
          <a:p>
            <a:pPr eaLnBrk="1" hangingPunct="1"/>
            <a:r>
              <a:rPr lang="en-US">
                <a:latin typeface="Arial" charset="0"/>
              </a:rPr>
              <a:t>Make an outline for your results section </a:t>
            </a:r>
          </a:p>
          <a:p>
            <a:pPr eaLnBrk="1" hangingPunct="1"/>
            <a:r>
              <a:rPr lang="en-US">
                <a:latin typeface="Arial" charset="0"/>
              </a:rPr>
              <a:t>Use appropriate headings and subheadings</a:t>
            </a:r>
          </a:p>
        </p:txBody>
      </p:sp>
      <p:sp>
        <p:nvSpPr>
          <p:cNvPr id="41987" name="Title 2"/>
          <p:cNvSpPr>
            <a:spLocks noGrp="1"/>
          </p:cNvSpPr>
          <p:nvPr>
            <p:ph type="title"/>
          </p:nvPr>
        </p:nvSpPr>
        <p:spPr/>
        <p:txBody>
          <a:bodyPr/>
          <a:lstStyle/>
          <a:p>
            <a:pPr eaLnBrk="1" hangingPunct="1"/>
            <a:r>
              <a:rPr lang="en-US">
                <a:latin typeface="Arial" charset="0"/>
              </a:rPr>
              <a:t>Make an Outline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200">
                <a:latin typeface="Arial" charset="0"/>
              </a:rPr>
              <a:t>Points to Note in Analyzing Survey, Observation and Content Analysis Data</a:t>
            </a:r>
          </a:p>
        </p:txBody>
      </p:sp>
      <p:sp>
        <p:nvSpPr>
          <p:cNvPr id="6147" name="Content Placeholder 2"/>
          <p:cNvSpPr>
            <a:spLocks noGrp="1"/>
          </p:cNvSpPr>
          <p:nvPr>
            <p:ph idx="1"/>
          </p:nvPr>
        </p:nvSpPr>
        <p:spPr>
          <a:xfrm>
            <a:off x="457200" y="1600200"/>
            <a:ext cx="8229600" cy="4267200"/>
          </a:xfrm>
        </p:spPr>
        <p:txBody>
          <a:bodyPr/>
          <a:lstStyle/>
          <a:p>
            <a:pPr marL="514350" indent="-514350">
              <a:buFont typeface="Wingdings" charset="0"/>
              <a:buAutoNum type="alphaUcParenR"/>
            </a:pPr>
            <a:r>
              <a:rPr lang="en-US">
                <a:latin typeface="Arial" charset="0"/>
              </a:rPr>
              <a:t>Demographic Information</a:t>
            </a:r>
          </a:p>
          <a:p>
            <a:pPr marL="514350" indent="-514350">
              <a:buFont typeface="Wingdings" charset="0"/>
              <a:buNone/>
            </a:pPr>
            <a:r>
              <a:rPr lang="en-US">
                <a:latin typeface="Arial" charset="0"/>
              </a:rPr>
              <a:t>     </a:t>
            </a:r>
            <a:r>
              <a:rPr lang="en-US" sz="2800" i="1">
                <a:solidFill>
                  <a:schemeClr val="bg2"/>
                </a:solidFill>
                <a:latin typeface="Arial" charset="0"/>
              </a:rPr>
              <a:t>Analyze the demographic information of your participants and ask yourself if their demographic details affect their responses to your questions</a:t>
            </a:r>
          </a:p>
          <a:p>
            <a:pPr marL="514350" indent="-514350">
              <a:buFont typeface="Wingdings" charset="0"/>
              <a:buAutoNum type="alphaUcParenR" startAt="2"/>
            </a:pPr>
            <a:r>
              <a:rPr lang="en-US">
                <a:latin typeface="Arial" charset="0"/>
              </a:rPr>
              <a:t>Answers to your Research Question</a:t>
            </a:r>
          </a:p>
          <a:p>
            <a:pPr marL="514350" indent="-514350">
              <a:buFont typeface="Wingdings" charset="0"/>
              <a:buNone/>
            </a:pPr>
            <a:r>
              <a:rPr lang="en-US">
                <a:latin typeface="Arial" charset="0"/>
              </a:rPr>
              <a:t>	</a:t>
            </a:r>
            <a:r>
              <a:rPr lang="en-US" sz="2800" i="1">
                <a:solidFill>
                  <a:schemeClr val="bg2"/>
                </a:solidFill>
                <a:latin typeface="Arial" charset="0"/>
              </a:rPr>
              <a:t>Ask yourself how the responses answer your research questions when analyzing the responses </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a:xfrm>
            <a:off x="457200" y="1600200"/>
            <a:ext cx="8229600" cy="3886200"/>
          </a:xfrm>
        </p:spPr>
        <p:txBody>
          <a:bodyPr/>
          <a:lstStyle/>
          <a:p>
            <a:pPr eaLnBrk="1" hangingPunct="1"/>
            <a:r>
              <a:rPr lang="en-US">
                <a:latin typeface="Arial" charset="0"/>
              </a:rPr>
              <a:t>Your research objective is a central theme that runs throughout your research report</a:t>
            </a:r>
          </a:p>
          <a:p>
            <a:pPr eaLnBrk="1" hangingPunct="1"/>
            <a:r>
              <a:rPr lang="en-US">
                <a:latin typeface="Arial" charset="0"/>
              </a:rPr>
              <a:t>You can use parts of your research objective as headings</a:t>
            </a:r>
          </a:p>
          <a:p>
            <a:pPr eaLnBrk="1" hangingPunct="1"/>
            <a:r>
              <a:rPr lang="en-US">
                <a:latin typeface="Arial" charset="0"/>
              </a:rPr>
              <a:t>Another way you can construct your headings is the operationalization of your key concept, e.g. on the research topic of ‘importance of outward appearance’, you can have the heading ‘work’, ‘relationships’ and ‘people’s perception’. </a:t>
            </a:r>
          </a:p>
        </p:txBody>
      </p:sp>
      <p:sp>
        <p:nvSpPr>
          <p:cNvPr id="43011" name="Title 2"/>
          <p:cNvSpPr>
            <a:spLocks noGrp="1"/>
          </p:cNvSpPr>
          <p:nvPr>
            <p:ph type="title"/>
          </p:nvPr>
        </p:nvSpPr>
        <p:spPr/>
        <p:txBody>
          <a:bodyPr/>
          <a:lstStyle/>
          <a:p>
            <a:pPr eaLnBrk="1" hangingPunct="1"/>
            <a:r>
              <a:rPr lang="en-US">
                <a:latin typeface="Arial" charset="0"/>
              </a:rPr>
              <a:t>1) </a:t>
            </a:r>
            <a:r>
              <a:rPr lang="en-US">
                <a:solidFill>
                  <a:srgbClr val="FF0000"/>
                </a:solidFill>
                <a:latin typeface="Arial" charset="0"/>
              </a:rPr>
              <a:t>Your Research Objective</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457200" y="2133600"/>
            <a:ext cx="8229600" cy="4221163"/>
          </a:xfrm>
        </p:spPr>
        <p:txBody>
          <a:bodyPr/>
          <a:lstStyle/>
          <a:p>
            <a:pPr eaLnBrk="1" hangingPunct="1"/>
            <a:r>
              <a:rPr lang="en-US">
                <a:solidFill>
                  <a:srgbClr val="0070C0"/>
                </a:solidFill>
                <a:latin typeface="Arial" charset="0"/>
              </a:rPr>
              <a:t>Reporting results is to explain what your found e.g totals, averages and percentages</a:t>
            </a:r>
          </a:p>
          <a:p>
            <a:pPr eaLnBrk="1" hangingPunct="1"/>
            <a:r>
              <a:rPr lang="en-US">
                <a:solidFill>
                  <a:srgbClr val="0070C0"/>
                </a:solidFill>
                <a:latin typeface="Arial" charset="0"/>
              </a:rPr>
              <a:t>Interpreting the results is to answer the ‘so what?’ question, in other words, the implications of the results, suggesting improvements and solutions. </a:t>
            </a:r>
          </a:p>
        </p:txBody>
      </p:sp>
      <p:sp>
        <p:nvSpPr>
          <p:cNvPr id="3" name="Title 2"/>
          <p:cNvSpPr>
            <a:spLocks noGrp="1"/>
          </p:cNvSpPr>
          <p:nvPr>
            <p:ph type="title"/>
          </p:nvPr>
        </p:nvSpPr>
        <p:spPr/>
        <p:txBody>
          <a:bodyPr>
            <a:normAutofit fontScale="90000"/>
          </a:bodyPr>
          <a:lstStyle/>
          <a:p>
            <a:pPr eaLnBrk="1" hangingPunct="1">
              <a:defRPr/>
            </a:pPr>
            <a:r>
              <a:rPr lang="en-US" dirty="0" smtClean="0">
                <a:ea typeface="+mj-ea"/>
              </a:rPr>
              <a:t>2) The difference between reporting results and interpreting results</a:t>
            </a:r>
            <a:endParaRPr lang="en-US" dirty="0">
              <a:ea typeface="+mj-ea"/>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2"/>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10465886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Research &amp; Writing link at </a:t>
            </a:r>
            <a:r>
              <a:rPr lang="en-US" sz="2400" b="1" dirty="0" err="1"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5" y="2222340"/>
            <a:ext cx="6153212" cy="3483594"/>
          </a:xfrm>
          <a:prstGeom prst="rect">
            <a:avLst/>
          </a:prstGeom>
        </p:spPr>
      </p:pic>
    </p:spTree>
    <p:extLst>
      <p:ext uri="{BB962C8B-B14F-4D97-AF65-F5344CB8AC3E}">
        <p14:creationId xmlns:p14="http://schemas.microsoft.com/office/powerpoint/2010/main" val="19341212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3200" b="1">
                <a:latin typeface="Arial" charset="0"/>
              </a:rPr>
              <a:t>Points to Note in Analyzing Survey, Observation and Content Analysis Data</a:t>
            </a:r>
          </a:p>
        </p:txBody>
      </p:sp>
      <p:sp>
        <p:nvSpPr>
          <p:cNvPr id="7171" name="Content Placeholder 2"/>
          <p:cNvSpPr>
            <a:spLocks noGrp="1"/>
          </p:cNvSpPr>
          <p:nvPr>
            <p:ph idx="1"/>
          </p:nvPr>
        </p:nvSpPr>
        <p:spPr>
          <a:xfrm>
            <a:off x="457200" y="1600200"/>
            <a:ext cx="8229600" cy="4267200"/>
          </a:xfrm>
        </p:spPr>
        <p:txBody>
          <a:bodyPr/>
          <a:lstStyle/>
          <a:p>
            <a:pPr>
              <a:buFont typeface="Wingdings" charset="0"/>
              <a:buNone/>
            </a:pPr>
            <a:r>
              <a:rPr lang="en-US">
                <a:latin typeface="Arial" charset="0"/>
              </a:rPr>
              <a:t>C) </a:t>
            </a:r>
            <a:r>
              <a:rPr lang="en-US" sz="2800">
                <a:latin typeface="Arial" charset="0"/>
              </a:rPr>
              <a:t>Relationships between Two Variables</a:t>
            </a:r>
          </a:p>
          <a:p>
            <a:pPr>
              <a:buFont typeface="Wingdings" charset="0"/>
              <a:buNone/>
            </a:pPr>
            <a:r>
              <a:rPr lang="en-US" sz="2800" i="1">
                <a:solidFill>
                  <a:schemeClr val="bg2"/>
                </a:solidFill>
                <a:latin typeface="Arial" charset="0"/>
              </a:rPr>
              <a:t>	Examine the relationships between two variables, e.g. gender and attitude towards objectification of women in the media, age and attitude towards objectification of women etc.</a:t>
            </a:r>
          </a:p>
          <a:p>
            <a:pPr>
              <a:buFont typeface="Wingdings" charset="0"/>
              <a:buNone/>
            </a:pPr>
            <a:r>
              <a:rPr lang="en-US" sz="2800" i="1">
                <a:solidFill>
                  <a:schemeClr val="bg2"/>
                </a:solidFill>
                <a:latin typeface="Arial" charset="0"/>
              </a:rPr>
              <a:t>   By examining the relationships between two variables, you can discover many issues in your topic. For example, if you see a difference in the gender towards the objectification of women in media, this may show you something about their gender stereotypes.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200" b="1">
                <a:latin typeface="Arial" charset="0"/>
              </a:rPr>
              <a:t>Points to Note in Analyzing Survey, Observation and Content Analysis Data</a:t>
            </a:r>
          </a:p>
        </p:txBody>
      </p:sp>
      <p:sp>
        <p:nvSpPr>
          <p:cNvPr id="8195" name="Content Placeholder 2"/>
          <p:cNvSpPr>
            <a:spLocks noGrp="1"/>
          </p:cNvSpPr>
          <p:nvPr>
            <p:ph idx="1"/>
          </p:nvPr>
        </p:nvSpPr>
        <p:spPr>
          <a:xfrm>
            <a:off x="457200" y="1600200"/>
            <a:ext cx="8229600" cy="4267200"/>
          </a:xfrm>
        </p:spPr>
        <p:txBody>
          <a:bodyPr/>
          <a:lstStyle/>
          <a:p>
            <a:r>
              <a:rPr lang="en-US">
                <a:latin typeface="Arial" charset="0"/>
              </a:rPr>
              <a:t>D) Data Analysis by Subgroups</a:t>
            </a:r>
          </a:p>
          <a:p>
            <a:pPr>
              <a:buFont typeface="Wingdings" charset="0"/>
              <a:buNone/>
            </a:pPr>
            <a:r>
              <a:rPr lang="en-US">
                <a:solidFill>
                  <a:schemeClr val="bg2"/>
                </a:solidFill>
                <a:latin typeface="Arial" charset="0"/>
              </a:rPr>
              <a:t>You can find out more if you analyze your data by subgroups, e.g. compare the responses in subgroups according to demographics:</a:t>
            </a:r>
          </a:p>
          <a:p>
            <a:pPr>
              <a:buFont typeface="Wingdings" charset="0"/>
              <a:buNone/>
            </a:pPr>
            <a:r>
              <a:rPr lang="en-US">
                <a:solidFill>
                  <a:schemeClr val="bg2"/>
                </a:solidFill>
                <a:latin typeface="Arial" charset="0"/>
              </a:rPr>
              <a:t>   - age</a:t>
            </a:r>
          </a:p>
          <a:p>
            <a:pPr>
              <a:buFont typeface="Wingdings" charset="0"/>
              <a:buNone/>
            </a:pPr>
            <a:r>
              <a:rPr lang="en-US">
                <a:solidFill>
                  <a:schemeClr val="bg2"/>
                </a:solidFill>
                <a:latin typeface="Arial" charset="0"/>
              </a:rPr>
              <a:t>   - gender</a:t>
            </a:r>
          </a:p>
          <a:p>
            <a:pPr>
              <a:buFont typeface="Wingdings" charset="0"/>
              <a:buNone/>
            </a:pPr>
            <a:r>
              <a:rPr lang="en-US">
                <a:solidFill>
                  <a:schemeClr val="bg2"/>
                </a:solidFill>
                <a:latin typeface="Arial" charset="0"/>
              </a:rPr>
              <a:t>   - occupation</a:t>
            </a:r>
          </a:p>
          <a:p>
            <a:pPr>
              <a:buFont typeface="Wingdings" charset="0"/>
              <a:buNone/>
            </a:pPr>
            <a:r>
              <a:rPr lang="en-US">
                <a:solidFill>
                  <a:schemeClr val="bg2"/>
                </a:solidFill>
                <a:latin typeface="Arial" charset="0"/>
              </a:rPr>
              <a:t>   - income levels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atin typeface="Arial" charset="0"/>
              </a:rPr>
              <a:t>Handouts on Questions</a:t>
            </a:r>
          </a:p>
        </p:txBody>
      </p:sp>
      <p:sp>
        <p:nvSpPr>
          <p:cNvPr id="9219" name="Content Placeholder 2"/>
          <p:cNvSpPr>
            <a:spLocks noGrp="1"/>
          </p:cNvSpPr>
          <p:nvPr>
            <p:ph idx="1"/>
          </p:nvPr>
        </p:nvSpPr>
        <p:spPr/>
        <p:txBody>
          <a:bodyPr/>
          <a:lstStyle/>
          <a:p>
            <a:r>
              <a:rPr lang="en-US">
                <a:latin typeface="Arial" charset="0"/>
              </a:rPr>
              <a:t>Examine the handouts on the types of questions you can ask in a survey. Which of these would you use if you were to carry out a survey for your study?</a:t>
            </a:r>
          </a:p>
          <a:p>
            <a:r>
              <a:rPr lang="en-US">
                <a:latin typeface="Arial" charset="0"/>
              </a:rPr>
              <a:t>Construct a few questions for a survey based on your topic.</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3200" b="1">
                <a:latin typeface="Arial" charset="0"/>
              </a:rPr>
              <a:t>Points to Note in Analyzing Survey, Observation and Content Analysis Data</a:t>
            </a:r>
          </a:p>
        </p:txBody>
      </p:sp>
      <p:sp>
        <p:nvSpPr>
          <p:cNvPr id="10243" name="Content Placeholder 2"/>
          <p:cNvSpPr>
            <a:spLocks noGrp="1"/>
          </p:cNvSpPr>
          <p:nvPr>
            <p:ph idx="1"/>
          </p:nvPr>
        </p:nvSpPr>
        <p:spPr/>
        <p:txBody>
          <a:bodyPr/>
          <a:lstStyle/>
          <a:p>
            <a:r>
              <a:rPr lang="en-US">
                <a:latin typeface="Arial" charset="0"/>
              </a:rPr>
              <a:t>The quality of your data is as good as your </a:t>
            </a:r>
            <a:r>
              <a:rPr lang="en-US" u="sng">
                <a:latin typeface="Arial" charset="0"/>
              </a:rPr>
              <a:t>methodology is sound</a:t>
            </a:r>
            <a:r>
              <a:rPr lang="en-US">
                <a:latin typeface="Arial" charset="0"/>
              </a:rPr>
              <a: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76200" y="457200"/>
            <a:ext cx="8915400" cy="1371600"/>
          </a:xfrm>
        </p:spPr>
        <p:txBody>
          <a:bodyPr/>
          <a:lstStyle/>
          <a:p>
            <a:r>
              <a:rPr lang="en-US" sz="1600" i="1">
                <a:solidFill>
                  <a:srgbClr val="002060"/>
                </a:solidFill>
                <a:latin typeface="Arial" charset="0"/>
              </a:rPr>
              <a:t/>
            </a:r>
            <a:br>
              <a:rPr lang="en-US" sz="1600" i="1">
                <a:solidFill>
                  <a:srgbClr val="002060"/>
                </a:solidFill>
                <a:latin typeface="Arial" charset="0"/>
              </a:rPr>
            </a:br>
            <a:r>
              <a:rPr lang="en-US" sz="1600" i="1">
                <a:solidFill>
                  <a:srgbClr val="002060"/>
                </a:solidFill>
                <a:latin typeface="Arial" charset="0"/>
              </a:rPr>
              <a:t/>
            </a:r>
            <a:br>
              <a:rPr lang="en-US" sz="1600" i="1">
                <a:solidFill>
                  <a:srgbClr val="002060"/>
                </a:solidFill>
                <a:latin typeface="Arial" charset="0"/>
              </a:rPr>
            </a:br>
            <a:r>
              <a:rPr lang="en-US" sz="1600" b="1">
                <a:solidFill>
                  <a:srgbClr val="C00000"/>
                </a:solidFill>
                <a:latin typeface="Arial" charset="0"/>
              </a:rPr>
              <a:t>Research</a:t>
            </a:r>
            <a:r>
              <a:rPr lang="en-US" sz="1600" i="1">
                <a:solidFill>
                  <a:srgbClr val="C00000"/>
                </a:solidFill>
                <a:latin typeface="Arial" charset="0"/>
              </a:rPr>
              <a:t/>
            </a:r>
            <a:br>
              <a:rPr lang="en-US" sz="1600" i="1">
                <a:solidFill>
                  <a:srgbClr val="C00000"/>
                </a:solidFill>
                <a:latin typeface="Arial" charset="0"/>
              </a:rPr>
            </a:br>
            <a:r>
              <a:rPr lang="en-US" sz="1600" i="1">
                <a:solidFill>
                  <a:srgbClr val="C00000"/>
                </a:solidFill>
                <a:latin typeface="Arial" charset="0"/>
              </a:rPr>
              <a:t> How 727 Megachurches Spend Their Money</a:t>
            </a:r>
            <a:br>
              <a:rPr lang="en-US" sz="1600" i="1">
                <a:solidFill>
                  <a:srgbClr val="C00000"/>
                </a:solidFill>
                <a:latin typeface="Arial" charset="0"/>
              </a:rPr>
            </a:br>
            <a:r>
              <a:rPr lang="en-US" sz="1600" i="1">
                <a:solidFill>
                  <a:srgbClr val="C00000"/>
                </a:solidFill>
                <a:latin typeface="Arial" charset="0"/>
              </a:rPr>
              <a:t>Leadership Network and Vanderbloemen find what determines pastor salaries (and who might be most underpaid). Morgan Lee [ posted 9/12/2014 10:53AM ]</a:t>
            </a:r>
            <a:br>
              <a:rPr lang="en-US" sz="1600" i="1">
                <a:solidFill>
                  <a:srgbClr val="C00000"/>
                </a:solidFill>
                <a:latin typeface="Arial" charset="0"/>
              </a:rPr>
            </a:br>
            <a:r>
              <a:rPr lang="en-US" sz="1800" b="1">
                <a:solidFill>
                  <a:srgbClr val="FF0000"/>
                </a:solidFill>
                <a:latin typeface="Arial" charset="0"/>
              </a:rPr>
              <a:t>Discuss the statistics in the report below in groups. What analyses can you draw from the statistics?</a:t>
            </a:r>
            <a:br>
              <a:rPr lang="en-US" sz="1800" b="1">
                <a:solidFill>
                  <a:srgbClr val="FF0000"/>
                </a:solidFill>
                <a:latin typeface="Arial" charset="0"/>
              </a:rPr>
            </a:br>
            <a:r>
              <a:rPr lang="en-US" sz="1800" b="1">
                <a:solidFill>
                  <a:srgbClr val="FF0000"/>
                </a:solidFill>
                <a:latin typeface="Arial" charset="0"/>
              </a:rPr>
              <a:t/>
            </a:r>
            <a:br>
              <a:rPr lang="en-US" sz="1800" b="1">
                <a:solidFill>
                  <a:srgbClr val="FF0000"/>
                </a:solidFill>
                <a:latin typeface="Arial" charset="0"/>
              </a:rPr>
            </a:br>
            <a:r>
              <a:rPr lang="en-US" sz="1600" i="1">
                <a:solidFill>
                  <a:srgbClr val="002060"/>
                </a:solidFill>
                <a:latin typeface="Arial" charset="0"/>
              </a:rPr>
              <a:t> </a:t>
            </a:r>
          </a:p>
        </p:txBody>
      </p:sp>
      <p:sp>
        <p:nvSpPr>
          <p:cNvPr id="11267" name="Content Placeholder 5"/>
          <p:cNvSpPr>
            <a:spLocks noGrp="1"/>
          </p:cNvSpPr>
          <p:nvPr>
            <p:ph idx="1"/>
          </p:nvPr>
        </p:nvSpPr>
        <p:spPr>
          <a:xfrm>
            <a:off x="228600" y="1981200"/>
            <a:ext cx="8763000" cy="3886200"/>
          </a:xfrm>
        </p:spPr>
        <p:txBody>
          <a:bodyPr/>
          <a:lstStyle/>
          <a:p>
            <a:pPr marL="0" indent="0">
              <a:buFont typeface="Wingdings" charset="0"/>
              <a:buNone/>
            </a:pPr>
            <a:r>
              <a:rPr lang="en-US" sz="2000">
                <a:latin typeface="Arial" charset="0"/>
              </a:rPr>
              <a:t>Two organizations that know megachurches well have released a new study they describe as “by far the biggest-scale, cross-denominational response anyone has ever collected about church finances.”</a:t>
            </a:r>
          </a:p>
          <a:p>
            <a:pPr marL="0" indent="0">
              <a:buFont typeface="Wingdings" charset="0"/>
              <a:buNone/>
            </a:pPr>
            <a:endParaRPr lang="en-US" sz="2000">
              <a:latin typeface="Arial" charset="0"/>
            </a:endParaRPr>
          </a:p>
          <a:p>
            <a:pPr marL="0" indent="0">
              <a:buFont typeface="Wingdings" charset="0"/>
              <a:buNone/>
            </a:pPr>
            <a:r>
              <a:rPr lang="en-US" sz="2000">
                <a:latin typeface="Arial" charset="0"/>
              </a:rPr>
              <a:t>Leadership Network and Vanderbloemen Search Group surveyed 727 of America's largest churches regarding their finances earlier this year. Though the researchers acknowledge their examination of church financial trends is not "randomly based nor is it statistically accurate for all larger churches," they explain the findings "do indicate many general trends, and is likely the most comprehensive financial perspective available on large churches."</a:t>
            </a:r>
          </a:p>
          <a:p>
            <a:pPr marL="0" indent="0">
              <a:buFont typeface="Wingdings" charset="0"/>
              <a:buNone/>
            </a:pPr>
            <a:endParaRPr lang="en-US" sz="2000">
              <a:latin typeface="Arial" charset="0"/>
            </a:endParaRPr>
          </a:p>
          <a:p>
            <a:pPr marL="0" indent="0">
              <a:buFont typeface="Wingdings" charset="0"/>
              <a:buNone/>
            </a:pPr>
            <a:r>
              <a:rPr lang="en-US" sz="2000">
                <a:latin typeface="Arial" charset="0"/>
              </a:rPr>
              <a:t>Of the 56 million Protestants who worship weekly in the United States, 13 million attend a church of 1,000 or more participants. In North America, 1,650 churches have 2,000 or more participants.</a:t>
            </a:r>
          </a:p>
          <a:p>
            <a:pPr marL="0" indent="0">
              <a:buFont typeface="Wingdings" charset="0"/>
              <a:buNone/>
            </a:pPr>
            <a:endParaRPr lang="en-US" sz="20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252</TotalTime>
  <Words>2628</Words>
  <Application>Microsoft Macintosh PowerPoint</Application>
  <PresentationFormat>On-screen Show (4:3)</PresentationFormat>
  <Paragraphs>246</Paragraphs>
  <Slides>43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Arial</vt:lpstr>
      <vt:lpstr>Wingdings</vt:lpstr>
      <vt:lpstr>Calibri</vt:lpstr>
      <vt:lpstr>Arial Black</vt:lpstr>
      <vt:lpstr>Times New Roman</vt:lpstr>
      <vt:lpstr>Lucida Sans Unicode</vt:lpstr>
      <vt:lpstr>Verdana</vt:lpstr>
      <vt:lpstr>Pixel</vt:lpstr>
      <vt:lpstr>Orbit</vt:lpstr>
      <vt:lpstr>Data Commentary/ Discussion Chapter</vt:lpstr>
      <vt:lpstr>The 5 Purposes of Data Commentary </vt:lpstr>
      <vt:lpstr>Analyzing Survey, Observation and Content Analysis Data</vt:lpstr>
      <vt:lpstr>Points to Note in Analyzing Survey, Observation and Content Analysis Data</vt:lpstr>
      <vt:lpstr>Points to Note in Analyzing Survey, Observation and Content Analysis Data</vt:lpstr>
      <vt:lpstr>Points to Note in Analyzing Survey, Observation and Content Analysis Data</vt:lpstr>
      <vt:lpstr>Handouts on Questions</vt:lpstr>
      <vt:lpstr>Points to Note in Analyzing Survey, Observation and Content Analysis Data</vt:lpstr>
      <vt:lpstr>  Research  How 727 Megachurches Spend Their Money Leadership Network and Vanderbloemen find what determines pastor salaries (and who might be most underpaid). Morgan Lee [ posted 9/12/2014 10:53AM ] Discuss the statistics in the report below in groups. What analyses can you draw from the statistics?   </vt:lpstr>
      <vt:lpstr>PowerPoint Presentation</vt:lpstr>
      <vt:lpstr>Analyse the data in the graph and write a few statements</vt:lpstr>
      <vt:lpstr>PowerPoint Presentation</vt:lpstr>
      <vt:lpstr>Form a few deductions based on the following graph.</vt:lpstr>
      <vt:lpstr>Some background on data</vt:lpstr>
      <vt:lpstr>5 Analytical Moves Rosenwasser, David and Stephen, Jill (2009), Writing Analytically, Sixth Edition. Canada: Thomson Wadsworth.</vt:lpstr>
      <vt:lpstr>5 Analytical Moves Rosenwasser, David and Stephen, Jill (2009), Writing Analytically, Sixth Edition. Canada: Thomson Wadsworth.</vt:lpstr>
      <vt:lpstr>5 Analytical Moves Rosenwasser, David and Stephen, Jill (2009), Writing Analytically, Sixth Edition. Canada: Thomson Wadsworth.</vt:lpstr>
      <vt:lpstr>5 Analytical Moves Rosenwasser, David and Stephen, Jill (2009), Writing Analytically, Sixth Edition. Canada: Thomson Wadsworth.</vt:lpstr>
      <vt:lpstr>Analyse the following report in Today Newspaper</vt:lpstr>
      <vt:lpstr>The poor girl was left to hobble around in pain until the principal of her childcare centre stepped in to take her to hospital for treatment.  Her abuser, Mohammad Rudy Madon, 37, was jailed for four years and given four strokes of the cane on Friday.   The New Paper asked the mother yesterday: Why had she done nothing and let her daughter suffer for so long?  Despite being asked three times, she remained silent. </vt:lpstr>
      <vt:lpstr>Another case of child abuse. Can you detect a pattern of causes/symptoms etc?</vt:lpstr>
      <vt:lpstr>     Appeal for lighter sentence dismissed      </vt:lpstr>
      <vt:lpstr>Analysis of data Rosenwasser, David and Stephen, Jill (2009), Writing Analytically, Sixth Edition. Canada: Thomson Wadsworth. </vt:lpstr>
      <vt:lpstr>Points to be Wary About in Analysis Rosenwasser, David and Stephen, Jill (2009), Writing Analytically, Sixth Edition. Canada: Thomson Wadsworth. </vt:lpstr>
      <vt:lpstr>PowerPoint Presentation</vt:lpstr>
      <vt:lpstr>The regional picture is one of highly uneven progress </vt:lpstr>
      <vt:lpstr>The regional picture is one of highly uneven progress</vt:lpstr>
      <vt:lpstr>Comments on Figure 1</vt:lpstr>
      <vt:lpstr>Questions on the Data Commentary</vt:lpstr>
      <vt:lpstr>Structure of Data Commentary</vt:lpstr>
      <vt:lpstr>Location + indicative summary</vt:lpstr>
      <vt:lpstr>Location Elements and Summary</vt:lpstr>
      <vt:lpstr>Starting a Data Commentary Location Element          Summary </vt:lpstr>
      <vt:lpstr>Passives in Starting a Data Commentary Summary  Location Element</vt:lpstr>
      <vt:lpstr>Verbs</vt:lpstr>
      <vt:lpstr>Interpreting Interview Data – What is Interpretation Rosenwasser, David and Stephen, Jill (2009), Writing Analytically, Sixth Edition. Canada: Thomson Wadsworth. </vt:lpstr>
      <vt:lpstr>Pushing Observations to Conclusions: Asking So What? Question. Rosenwasser, David and Stephen, Jill (2009), Writing Analytically, Sixth Edition. Canada: Thomson Wadsworth. </vt:lpstr>
      <vt:lpstr>Pushing Observations to Conclusions: Asking So What? Question. Rosenwasser, David and Stephen, Jill (2009), Writing Analytically, Sixth Edition. Canada: Thomson Wadsworth. </vt:lpstr>
      <vt:lpstr>Make an Outline</vt:lpstr>
      <vt:lpstr>1) Your Research Objective</vt:lpstr>
      <vt:lpstr>2) The difference between reporting results and interpreting results</vt:lpstr>
      <vt:lpstr>Black</vt:lpstr>
      <vt:lpstr>Research &amp; Writing link at BibleStudyDownloads.org</vt:lpstr>
    </vt:vector>
  </TitlesOfParts>
  <Company>SINGOV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isuser</dc:creator>
  <cp:lastModifiedBy>Rick Griffith</cp:lastModifiedBy>
  <cp:revision>31</cp:revision>
  <dcterms:created xsi:type="dcterms:W3CDTF">2008-11-06T06:08:33Z</dcterms:created>
  <dcterms:modified xsi:type="dcterms:W3CDTF">2016-12-01T19:42:20Z</dcterms:modified>
</cp:coreProperties>
</file>