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notesMasterIdLst>
    <p:notesMasterId r:id="rId22"/>
  </p:notesMasterIdLst>
  <p:sldIdLst>
    <p:sldId id="256" r:id="rId3"/>
    <p:sldId id="257" r:id="rId4"/>
    <p:sldId id="258" r:id="rId5"/>
    <p:sldId id="259" r:id="rId6"/>
    <p:sldId id="261" r:id="rId7"/>
    <p:sldId id="262" r:id="rId8"/>
    <p:sldId id="263" r:id="rId9"/>
    <p:sldId id="264" r:id="rId10"/>
    <p:sldId id="265" r:id="rId11"/>
    <p:sldId id="266" r:id="rId12"/>
    <p:sldId id="268" r:id="rId13"/>
    <p:sldId id="267" r:id="rId14"/>
    <p:sldId id="276" r:id="rId15"/>
    <p:sldId id="278" r:id="rId16"/>
    <p:sldId id="273" r:id="rId17"/>
    <p:sldId id="274" r:id="rId18"/>
    <p:sldId id="275" r:id="rId19"/>
    <p:sldId id="279" r:id="rId20"/>
    <p:sldId id="28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Century Gothic"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Century Gothic"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Century Gothic"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Century Gothic" charset="0"/>
        <a:ea typeface="ＭＳ Ｐゴシック" charset="0"/>
        <a:cs typeface="Arial" charset="0"/>
      </a:defRPr>
    </a:lvl5pPr>
    <a:lvl6pPr marL="2286000" algn="l" defTabSz="457200" rtl="0" eaLnBrk="1" latinLnBrk="0" hangingPunct="1">
      <a:defRPr kern="1200">
        <a:solidFill>
          <a:schemeClr val="tx1"/>
        </a:solidFill>
        <a:latin typeface="Century Gothic" charset="0"/>
        <a:ea typeface="ＭＳ Ｐゴシック" charset="0"/>
        <a:cs typeface="Arial" charset="0"/>
      </a:defRPr>
    </a:lvl6pPr>
    <a:lvl7pPr marL="2743200" algn="l" defTabSz="457200" rtl="0" eaLnBrk="1" latinLnBrk="0" hangingPunct="1">
      <a:defRPr kern="1200">
        <a:solidFill>
          <a:schemeClr val="tx1"/>
        </a:solidFill>
        <a:latin typeface="Century Gothic" charset="0"/>
        <a:ea typeface="ＭＳ Ｐゴシック" charset="0"/>
        <a:cs typeface="Arial" charset="0"/>
      </a:defRPr>
    </a:lvl7pPr>
    <a:lvl8pPr marL="3200400" algn="l" defTabSz="457200" rtl="0" eaLnBrk="1" latinLnBrk="0" hangingPunct="1">
      <a:defRPr kern="1200">
        <a:solidFill>
          <a:schemeClr val="tx1"/>
        </a:solidFill>
        <a:latin typeface="Century Gothic" charset="0"/>
        <a:ea typeface="ＭＳ Ｐゴシック" charset="0"/>
        <a:cs typeface="Arial" charset="0"/>
      </a:defRPr>
    </a:lvl8pPr>
    <a:lvl9pPr marL="3657600" algn="l" defTabSz="457200" rtl="0" eaLnBrk="1" latinLnBrk="0" hangingPunct="1">
      <a:defRPr kern="1200">
        <a:solidFill>
          <a:schemeClr val="tx1"/>
        </a:solidFill>
        <a:latin typeface="Century Gothic"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48" d="100"/>
          <a:sy n="48" d="100"/>
        </p:scale>
        <p:origin x="-112" y="-664"/>
      </p:cViewPr>
      <p:guideLst>
        <p:guide orient="horz" pos="2160"/>
        <p:guide pos="2880"/>
      </p:guideLst>
    </p:cSldViewPr>
  </p:slideViewPr>
  <p:notesTextViewPr>
    <p:cViewPr>
      <p:scale>
        <a:sx n="1" d="1"/>
        <a:sy n="1" d="1"/>
      </p:scale>
      <p:origin x="0" y="0"/>
    </p:cViewPr>
  </p:notesTextViewPr>
  <p:sorterViewPr>
    <p:cViewPr>
      <p:scale>
        <a:sx n="100" d="100"/>
        <a:sy n="100" d="100"/>
      </p:scale>
      <p:origin x="0" y="1034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A4459-8058-004A-BB83-E7070ED72DDA}" type="datetimeFigureOut">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3C52A-B14D-9142-B37D-EA928CAAD2AA}" type="slidenum">
              <a:t>‹#›</a:t>
            </a:fld>
            <a:endParaRPr lang="en-US"/>
          </a:p>
        </p:txBody>
      </p:sp>
    </p:spTree>
    <p:extLst>
      <p:ext uri="{BB962C8B-B14F-4D97-AF65-F5344CB8AC3E}">
        <p14:creationId xmlns:p14="http://schemas.microsoft.com/office/powerpoint/2010/main" val="1182889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33"/>
                <p:cNvSpPr/>
                <p:nvPr/>
              </p:nvSpPr>
              <p:spPr>
                <a:xfrm>
                  <a:off x="916372"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5" name="Rectangle 34"/>
                <p:cNvSpPr/>
                <p:nvPr/>
              </p:nvSpPr>
              <p:spPr>
                <a:xfrm>
                  <a:off x="2032"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6" name="Rectangle 35"/>
                <p:cNvSpPr/>
                <p:nvPr/>
              </p:nvSpPr>
              <p:spPr>
                <a:xfrm>
                  <a:off x="230617"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fld id="{67C2EE04-295D-EF4C-B1D3-53616F75C990}" type="datetimeFigureOut">
              <a:rPr lang="en-US"/>
              <a:pPr/>
              <a:t>1/12/16</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lvl1pPr>
          </a:lstStyle>
          <a:p>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fld id="{E8944042-8F84-A647-8BA3-86D8F4DF672D}" type="slidenum">
              <a:rPr lang="en-US"/>
              <a:pPr/>
              <a:t>‹#›</a:t>
            </a:fld>
            <a:endParaRPr lang="en-US"/>
          </a:p>
        </p:txBody>
      </p:sp>
    </p:spTree>
    <p:extLst>
      <p:ext uri="{BB962C8B-B14F-4D97-AF65-F5344CB8AC3E}">
        <p14:creationId xmlns:p14="http://schemas.microsoft.com/office/powerpoint/2010/main" val="252636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ECC53BA-C532-EF4A-86B3-FD70AF06A67E}" type="datetimeFigureOut">
              <a:rPr lang="en-US"/>
              <a:pPr/>
              <a:t>1/12/16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BBA02E-060D-394D-8EDD-8A1D633F9387}" type="slidenum">
              <a:rPr lang="en-US"/>
              <a:pPr/>
              <a:t>‹#›</a:t>
            </a:fld>
            <a:endParaRPr lang="en-US"/>
          </a:p>
        </p:txBody>
      </p:sp>
    </p:spTree>
    <p:extLst>
      <p:ext uri="{BB962C8B-B14F-4D97-AF65-F5344CB8AC3E}">
        <p14:creationId xmlns:p14="http://schemas.microsoft.com/office/powerpoint/2010/main" val="14529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2DCBAE-EA0D-C24B-8EDF-64AB35217A9D}" type="datetimeFigureOut">
              <a:rPr lang="en-US"/>
              <a:pPr/>
              <a:t>1/12/16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70A182-F894-BF4E-941A-9556D5DCC6A2}" type="slidenum">
              <a:rPr lang="en-US"/>
              <a:pPr/>
              <a:t>‹#›</a:t>
            </a:fld>
            <a:endParaRPr lang="en-US"/>
          </a:p>
        </p:txBody>
      </p:sp>
    </p:spTree>
    <p:extLst>
      <p:ext uri="{BB962C8B-B14F-4D97-AF65-F5344CB8AC3E}">
        <p14:creationId xmlns:p14="http://schemas.microsoft.com/office/powerpoint/2010/main" val="207890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0250912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0705224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2141841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4468365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9216854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3838949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7735725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0494058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64A8A1C-7272-4E4E-8923-F0D87D63A9AB}" type="datetimeFigureOut">
              <a:rPr lang="en-US"/>
              <a:pPr/>
              <a:t>1/12/16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CDA2EF-85B8-F04F-8742-33B912A9163C}" type="slidenum">
              <a:rPr lang="en-US"/>
              <a:pPr/>
              <a:t>‹#›</a:t>
            </a:fld>
            <a:endParaRPr lang="en-US"/>
          </a:p>
        </p:txBody>
      </p:sp>
    </p:spTree>
    <p:extLst>
      <p:ext uri="{BB962C8B-B14F-4D97-AF65-F5344CB8AC3E}">
        <p14:creationId xmlns:p14="http://schemas.microsoft.com/office/powerpoint/2010/main" val="913912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5807777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3770224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4032714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9F2B335-69BB-5C4A-8016-054358175838}" type="datetimeFigureOut">
              <a:rPr lang="en-US"/>
              <a:pPr/>
              <a:t>1/12/16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C7493A-E7C8-FB45-8615-319ED24931C8}" type="slidenum">
              <a:rPr lang="en-US"/>
              <a:pPr/>
              <a:t>‹#›</a:t>
            </a:fld>
            <a:endParaRPr lang="en-US"/>
          </a:p>
        </p:txBody>
      </p:sp>
    </p:spTree>
    <p:extLst>
      <p:ext uri="{BB962C8B-B14F-4D97-AF65-F5344CB8AC3E}">
        <p14:creationId xmlns:p14="http://schemas.microsoft.com/office/powerpoint/2010/main" val="415252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CCD83132-604E-C241-A77A-6BBDE48052DA}" type="datetimeFigureOut">
              <a:rPr lang="en-US"/>
              <a:pPr/>
              <a:t>1/12/16</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33B5C51B-A64E-A84B-B35E-8469519B16CA}" type="slidenum">
              <a:rPr lang="en-US"/>
              <a:pPr/>
              <a:t>‹#›</a:t>
            </a:fld>
            <a:endParaRPr lang="en-US"/>
          </a:p>
        </p:txBody>
      </p:sp>
    </p:spTree>
    <p:extLst>
      <p:ext uri="{BB962C8B-B14F-4D97-AF65-F5344CB8AC3E}">
        <p14:creationId xmlns:p14="http://schemas.microsoft.com/office/powerpoint/2010/main" val="28516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03BE4181-B465-8845-9D5B-183D2ECFC91D}" type="datetimeFigureOut">
              <a:rPr lang="en-US"/>
              <a:pPr/>
              <a:t>1/12/16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81A8EBC-9E86-E84C-8DF0-EFE9C0F02E8A}" type="slidenum">
              <a:rPr lang="en-US"/>
              <a:pPr/>
              <a:t>‹#›</a:t>
            </a:fld>
            <a:endParaRPr lang="en-US"/>
          </a:p>
        </p:txBody>
      </p:sp>
    </p:spTree>
    <p:extLst>
      <p:ext uri="{BB962C8B-B14F-4D97-AF65-F5344CB8AC3E}">
        <p14:creationId xmlns:p14="http://schemas.microsoft.com/office/powerpoint/2010/main" val="110734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124254A-60CF-2D48-AEE7-2B0D57C987BB}" type="datetimeFigureOut">
              <a:rPr lang="en-US"/>
              <a:pPr/>
              <a:t>1/12/16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9F4FBEA-2093-AA42-B18A-3FAF04E1EA09}" type="slidenum">
              <a:rPr lang="en-US"/>
              <a:pPr/>
              <a:t>‹#›</a:t>
            </a:fld>
            <a:endParaRPr lang="en-US"/>
          </a:p>
        </p:txBody>
      </p:sp>
    </p:spTree>
    <p:extLst>
      <p:ext uri="{BB962C8B-B14F-4D97-AF65-F5344CB8AC3E}">
        <p14:creationId xmlns:p14="http://schemas.microsoft.com/office/powerpoint/2010/main" val="47502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B02286-E499-0B41-8107-C0D5B85CD4E9}" type="datetimeFigureOut">
              <a:rPr lang="en-US"/>
              <a:pPr/>
              <a:t>1/12/16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84FD21C-7E72-B54E-BE25-FAE59FCD931B}" type="slidenum">
              <a:rPr lang="en-US"/>
              <a:pPr/>
              <a:t>‹#›</a:t>
            </a:fld>
            <a:endParaRPr lang="en-US"/>
          </a:p>
        </p:txBody>
      </p:sp>
    </p:spTree>
    <p:extLst>
      <p:ext uri="{BB962C8B-B14F-4D97-AF65-F5344CB8AC3E}">
        <p14:creationId xmlns:p14="http://schemas.microsoft.com/office/powerpoint/2010/main" val="315259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6372"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6" name="Rectangle 35"/>
                <p:cNvSpPr/>
                <p:nvPr/>
              </p:nvSpPr>
              <p:spPr>
                <a:xfrm>
                  <a:off x="2032"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7" name="Rectangle 36"/>
                <p:cNvSpPr/>
                <p:nvPr/>
              </p:nvSpPr>
              <p:spPr>
                <a:xfrm>
                  <a:off x="230617"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fld id="{5C065913-A882-AA4E-8581-5E75D3F49D05}" type="datetimeFigureOut">
              <a:rPr lang="en-US"/>
              <a:pPr/>
              <a:t>1/12/16</a:t>
            </a:fld>
            <a:endParaRPr lang="en-US"/>
          </a:p>
        </p:txBody>
      </p:sp>
      <p:sp>
        <p:nvSpPr>
          <p:cNvPr id="49" name="Slide Number Placeholder 6"/>
          <p:cNvSpPr>
            <a:spLocks noGrp="1"/>
          </p:cNvSpPr>
          <p:nvPr>
            <p:ph type="sldNum" sz="quarter" idx="11"/>
          </p:nvPr>
        </p:nvSpPr>
        <p:spPr/>
        <p:txBody>
          <a:bodyPr/>
          <a:lstStyle>
            <a:lvl1pPr>
              <a:defRPr/>
            </a:lvl1pPr>
          </a:lstStyle>
          <a:p>
            <a:fld id="{396FFC2E-36EB-F243-BB38-6588816D33DB}" type="slidenum">
              <a:rPr lang="en-US"/>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endParaRPr lang="en-US"/>
          </a:p>
        </p:txBody>
      </p:sp>
    </p:spTree>
    <p:extLst>
      <p:ext uri="{BB962C8B-B14F-4D97-AF65-F5344CB8AC3E}">
        <p14:creationId xmlns:p14="http://schemas.microsoft.com/office/powerpoint/2010/main" val="53607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6372"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6" name="Rectangle 35"/>
                <p:cNvSpPr/>
                <p:nvPr/>
              </p:nvSpPr>
              <p:spPr>
                <a:xfrm>
                  <a:off x="2032"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7" name="Rectangle 36"/>
                <p:cNvSpPr/>
                <p:nvPr/>
              </p:nvSpPr>
              <p:spPr>
                <a:xfrm>
                  <a:off x="230617"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fld id="{643D30B1-89FD-A34C-836A-B69F008BC96A}" type="datetimeFigureOut">
              <a:rPr lang="en-US"/>
              <a:pPr/>
              <a:t>1/12/16</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endParaRPr lang="en-US"/>
          </a:p>
        </p:txBody>
      </p:sp>
      <p:sp>
        <p:nvSpPr>
          <p:cNvPr id="50" name="Slide Number Placeholder 6"/>
          <p:cNvSpPr>
            <a:spLocks noGrp="1"/>
          </p:cNvSpPr>
          <p:nvPr>
            <p:ph type="sldNum" sz="quarter" idx="12"/>
          </p:nvPr>
        </p:nvSpPr>
        <p:spPr/>
        <p:txBody>
          <a:bodyPr/>
          <a:lstStyle>
            <a:lvl1pPr>
              <a:defRPr/>
            </a:lvl1pPr>
          </a:lstStyle>
          <a:p>
            <a:fld id="{DFA9DF6E-10A1-7F49-B7C8-EA14289961B7}" type="slidenum">
              <a:rPr lang="en-US"/>
              <a:pPr/>
              <a:t>‹#›</a:t>
            </a:fld>
            <a:endParaRPr lang="en-US"/>
          </a:p>
        </p:txBody>
      </p:sp>
    </p:spTree>
    <p:extLst>
      <p:ext uri="{BB962C8B-B14F-4D97-AF65-F5344CB8AC3E}">
        <p14:creationId xmlns:p14="http://schemas.microsoft.com/office/powerpoint/2010/main" val="16192706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6373"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08" name="Rectangle 107"/>
                <p:cNvSpPr/>
                <p:nvPr/>
              </p:nvSpPr>
              <p:spPr>
                <a:xfrm>
                  <a:off x="2033"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09" name="Rectangle 108"/>
                <p:cNvSpPr/>
                <p:nvPr/>
              </p:nvSpPr>
              <p:spPr>
                <a:xfrm>
                  <a:off x="230618"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cs typeface="Arial" charset="0"/>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Century Gothic" charset="0"/>
              <a:ea typeface="ＭＳ Ｐゴシック" charset="0"/>
              <a:cs typeface="Arial" charset="0"/>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EFEFE"/>
                </a:solidFill>
              </a:defRPr>
            </a:lvl1pPr>
          </a:lstStyle>
          <a:p>
            <a:fld id="{3EB723A4-B5A6-BB47-9F74-08977C71D43C}" type="datetimeFigureOut">
              <a:rPr lang="en-US"/>
              <a:pPr/>
              <a:t>1/12/16</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fld id="{38E54B16-54FC-2C4F-8F7A-7C41B4F4F5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45" r:id="rId2"/>
    <p:sldLayoutId id="2147483746" r:id="rId3"/>
    <p:sldLayoutId id="2147483747" r:id="rId4"/>
    <p:sldLayoutId id="2147483748" r:id="rId5"/>
    <p:sldLayoutId id="2147483749" r:id="rId6"/>
    <p:sldLayoutId id="2147483750" r:id="rId7"/>
    <p:sldLayoutId id="2147483754" r:id="rId8"/>
    <p:sldLayoutId id="2147483755" r:id="rId9"/>
    <p:sldLayoutId id="2147483751" r:id="rId10"/>
    <p:sldLayoutId id="2147483752" r:id="rId11"/>
  </p:sldLayoutIdLst>
  <p:txStyles>
    <p:titleStyle>
      <a:lvl1pPr algn="l" rtl="0" eaLnBrk="0" fontAlgn="base" hangingPunct="0">
        <a:spcBef>
          <a:spcPct val="0"/>
        </a:spcBef>
        <a:spcAft>
          <a:spcPct val="0"/>
        </a:spcAft>
        <a:defRPr sz="4000" kern="1200">
          <a:solidFill>
            <a:schemeClr val="accent1"/>
          </a:solidFill>
          <a:latin typeface="+mj-lt"/>
          <a:ea typeface="ＭＳ Ｐゴシック" charset="0"/>
          <a:cs typeface="+mj-cs"/>
        </a:defRPr>
      </a:lvl1pPr>
      <a:lvl2pPr algn="l" rtl="0" eaLnBrk="0" fontAlgn="base" hangingPunct="0">
        <a:spcBef>
          <a:spcPct val="0"/>
        </a:spcBef>
        <a:spcAft>
          <a:spcPct val="0"/>
        </a:spcAft>
        <a:defRPr sz="4000">
          <a:solidFill>
            <a:schemeClr val="accent1"/>
          </a:solidFill>
          <a:latin typeface="Century Gothic" pitchFamily="34" charset="0"/>
          <a:ea typeface="ＭＳ Ｐゴシック" charset="0"/>
        </a:defRPr>
      </a:lvl2pPr>
      <a:lvl3pPr algn="l" rtl="0" eaLnBrk="0" fontAlgn="base" hangingPunct="0">
        <a:spcBef>
          <a:spcPct val="0"/>
        </a:spcBef>
        <a:spcAft>
          <a:spcPct val="0"/>
        </a:spcAft>
        <a:defRPr sz="4000">
          <a:solidFill>
            <a:schemeClr val="accent1"/>
          </a:solidFill>
          <a:latin typeface="Century Gothic" pitchFamily="34" charset="0"/>
          <a:ea typeface="ＭＳ Ｐゴシック" charset="0"/>
        </a:defRPr>
      </a:lvl3pPr>
      <a:lvl4pPr algn="l" rtl="0" eaLnBrk="0" fontAlgn="base" hangingPunct="0">
        <a:spcBef>
          <a:spcPct val="0"/>
        </a:spcBef>
        <a:spcAft>
          <a:spcPct val="0"/>
        </a:spcAft>
        <a:defRPr sz="4000">
          <a:solidFill>
            <a:schemeClr val="accent1"/>
          </a:solidFill>
          <a:latin typeface="Century Gothic" pitchFamily="34" charset="0"/>
          <a:ea typeface="ＭＳ Ｐゴシック" charset="0"/>
        </a:defRPr>
      </a:lvl4pPr>
      <a:lvl5pPr algn="l" rtl="0" eaLnBrk="0" fontAlgn="base" hangingPunct="0">
        <a:spcBef>
          <a:spcPct val="0"/>
        </a:spcBef>
        <a:spcAft>
          <a:spcPct val="0"/>
        </a:spcAft>
        <a:defRPr sz="4000">
          <a:solidFill>
            <a:schemeClr val="accent1"/>
          </a:solidFill>
          <a:latin typeface="Century Gothic"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charset="0"/>
        <a:buChar char=""/>
        <a:defRPr sz="2400" kern="1200">
          <a:solidFill>
            <a:schemeClr val="tx2"/>
          </a:solidFill>
          <a:latin typeface="+mn-lt"/>
          <a:ea typeface="ＭＳ Ｐゴシック" charset="0"/>
          <a:cs typeface="+mn-cs"/>
        </a:defRPr>
      </a:lvl1pPr>
      <a:lvl2pPr marL="639763" indent="-273050" algn="l" rtl="0" eaLnBrk="0" fontAlgn="base" hangingPunct="0">
        <a:spcBef>
          <a:spcPct val="20000"/>
        </a:spcBef>
        <a:spcAft>
          <a:spcPct val="0"/>
        </a:spcAft>
        <a:buClr>
          <a:schemeClr val="accent1"/>
        </a:buClr>
        <a:buSzPct val="76000"/>
        <a:buFont typeface="Wingdings 2" charset="0"/>
        <a:buChar char=""/>
        <a:defRPr sz="2200" kern="1200">
          <a:solidFill>
            <a:schemeClr val="tx2"/>
          </a:solidFill>
          <a:latin typeface="+mn-lt"/>
          <a:ea typeface="ＭＳ Ｐゴシック" charset="0"/>
          <a:cs typeface="+mn-cs"/>
        </a:defRPr>
      </a:lvl2pPr>
      <a:lvl3pPr marL="914400" indent="-228600" algn="l" rtl="0" eaLnBrk="0" fontAlgn="base" hangingPunct="0">
        <a:spcBef>
          <a:spcPct val="20000"/>
        </a:spcBef>
        <a:spcAft>
          <a:spcPct val="0"/>
        </a:spcAft>
        <a:buClr>
          <a:schemeClr val="accent1"/>
        </a:buClr>
        <a:buSzPct val="76000"/>
        <a:buFont typeface="Wingdings 2" charset="0"/>
        <a:buChar char=""/>
        <a:defRPr sz="2000" kern="1200">
          <a:solidFill>
            <a:schemeClr val="tx2"/>
          </a:solidFill>
          <a:latin typeface="+mn-lt"/>
          <a:ea typeface="ＭＳ Ｐゴシック" charset="0"/>
          <a:cs typeface="+mn-cs"/>
        </a:defRPr>
      </a:lvl3pPr>
      <a:lvl4pPr marL="1123950" indent="-228600" algn="l" rtl="0" eaLnBrk="0" fontAlgn="base" hangingPunct="0">
        <a:spcBef>
          <a:spcPct val="20000"/>
        </a:spcBef>
        <a:spcAft>
          <a:spcPct val="0"/>
        </a:spcAft>
        <a:buClr>
          <a:schemeClr val="accent1"/>
        </a:buClr>
        <a:buSzPct val="76000"/>
        <a:buFont typeface="Wingdings 2" charset="0"/>
        <a:buChar char=""/>
        <a:defRPr sz="2000" kern="1200">
          <a:solidFill>
            <a:schemeClr val="tx2"/>
          </a:solidFill>
          <a:latin typeface="+mn-lt"/>
          <a:ea typeface="ＭＳ Ｐゴシック" charset="0"/>
          <a:cs typeface="+mn-cs"/>
        </a:defRPr>
      </a:lvl4pPr>
      <a:lvl5pPr marL="1325563" indent="-228600" algn="l" rtl="0" eaLnBrk="0" fontAlgn="base" hangingPunct="0">
        <a:spcBef>
          <a:spcPct val="20000"/>
        </a:spcBef>
        <a:spcAft>
          <a:spcPct val="0"/>
        </a:spcAft>
        <a:buClr>
          <a:schemeClr val="accent1"/>
        </a:buClr>
        <a:buSzPct val="76000"/>
        <a:buFont typeface="Wingdings 2" charset="0"/>
        <a:buChar char=""/>
        <a:defRPr sz="1600" kern="1200">
          <a:solidFill>
            <a:schemeClr val="tx2"/>
          </a:solidFill>
          <a:latin typeface="+mn-lt"/>
          <a:ea typeface="ＭＳ Ｐゴシック" charset="0"/>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77"/>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334164686"/>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733925" y="2708275"/>
            <a:ext cx="3313113" cy="1701800"/>
          </a:xfrm>
        </p:spPr>
        <p:txBody>
          <a:bodyPr/>
          <a:lstStyle/>
          <a:p>
            <a:pPr eaLnBrk="1" hangingPunct="1"/>
            <a:r>
              <a:rPr lang="en-US">
                <a:latin typeface="Century Gothic" charset="0"/>
              </a:rPr>
              <a:t>Preparing for Research</a:t>
            </a:r>
          </a:p>
        </p:txBody>
      </p:sp>
      <p:sp>
        <p:nvSpPr>
          <p:cNvPr id="5123" name="Subtitle 2"/>
          <p:cNvSpPr>
            <a:spLocks noGrp="1"/>
          </p:cNvSpPr>
          <p:nvPr>
            <p:ph type="subTitle" idx="1"/>
          </p:nvPr>
        </p:nvSpPr>
        <p:spPr>
          <a:xfrm>
            <a:off x="4733925" y="4421188"/>
            <a:ext cx="3309938" cy="1260475"/>
          </a:xfrm>
        </p:spPr>
        <p:txBody>
          <a:bodyPr/>
          <a:lstStyle/>
          <a:p>
            <a:pPr eaLnBrk="1" hangingPunct="1"/>
            <a:r>
              <a:rPr lang="en-US">
                <a:latin typeface="Century Gothic" charset="0"/>
              </a:rPr>
              <a:t>Dr Sng Bee Bee</a:t>
            </a: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Taught by Dr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Sng Bee Bee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atin typeface="Century Gothic" charset="0"/>
              </a:rPr>
              <a:t>The Context </a:t>
            </a:r>
            <a:r>
              <a:rPr lang="en-US" sz="2000" i="1">
                <a:solidFill>
                  <a:srgbClr val="0070C0"/>
                </a:solidFill>
                <a:latin typeface="Century Gothic" charset="0"/>
              </a:rPr>
              <a:t>Miller-Cochran, S.K and R.L. Rodrigo (2009)</a:t>
            </a:r>
            <a:endParaRPr lang="en-US" sz="2000">
              <a:latin typeface="Century Gothic" charset="0"/>
            </a:endParaRPr>
          </a:p>
        </p:txBody>
      </p:sp>
      <p:sp>
        <p:nvSpPr>
          <p:cNvPr id="14339" name="Content Placeholder 2"/>
          <p:cNvSpPr>
            <a:spLocks noGrp="1"/>
          </p:cNvSpPr>
          <p:nvPr>
            <p:ph idx="1"/>
          </p:nvPr>
        </p:nvSpPr>
        <p:spPr/>
        <p:txBody>
          <a:bodyPr/>
          <a:lstStyle/>
          <a:p>
            <a:pPr eaLnBrk="1" hangingPunct="1"/>
            <a:r>
              <a:rPr lang="en-US">
                <a:latin typeface="Century Gothic" charset="0"/>
              </a:rPr>
              <a:t>Topic – what you are researching</a:t>
            </a:r>
          </a:p>
          <a:p>
            <a:pPr eaLnBrk="1" hangingPunct="1"/>
            <a:r>
              <a:rPr lang="en-US">
                <a:latin typeface="Century Gothic" charset="0"/>
              </a:rPr>
              <a:t>Purpose – why you are researching it</a:t>
            </a:r>
          </a:p>
          <a:p>
            <a:pPr eaLnBrk="1" hangingPunct="1"/>
            <a:r>
              <a:rPr lang="en-US">
                <a:latin typeface="Century Gothic" charset="0"/>
              </a:rPr>
              <a:t>Audience – to whom you are writing the results</a:t>
            </a:r>
          </a:p>
          <a:p>
            <a:pPr eaLnBrk="1" hangingPunct="1"/>
            <a:r>
              <a:rPr lang="en-US">
                <a:latin typeface="Century Gothic" charset="0"/>
              </a:rPr>
              <a:t>Author – who you are and the experience you bring to the issue you are researching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200">
                <a:latin typeface="Century Gothic" charset="0"/>
              </a:rPr>
              <a:t>How do Research Processes Compare? </a:t>
            </a:r>
            <a:r>
              <a:rPr lang="en-US" sz="2000" i="1">
                <a:solidFill>
                  <a:srgbClr val="0070C0"/>
                </a:solidFill>
                <a:latin typeface="Century Gothic" charset="0"/>
              </a:rPr>
              <a:t>Miller-Cochran, S.K and R.L. Rodrigo (2009)</a:t>
            </a:r>
            <a:endParaRPr lang="en-US" sz="2000">
              <a:latin typeface="Century Gothic" charset="0"/>
            </a:endParaRPr>
          </a:p>
        </p:txBody>
      </p:sp>
      <p:sp>
        <p:nvSpPr>
          <p:cNvPr id="15363" name="Content Placeholder 2"/>
          <p:cNvSpPr>
            <a:spLocks noGrp="1"/>
          </p:cNvSpPr>
          <p:nvPr>
            <p:ph idx="1"/>
          </p:nvPr>
        </p:nvSpPr>
        <p:spPr/>
        <p:txBody>
          <a:bodyPr/>
          <a:lstStyle/>
          <a:p>
            <a:pPr eaLnBrk="1" hangingPunct="1">
              <a:buFont typeface="Wingdings 2" charset="0"/>
              <a:buNone/>
            </a:pPr>
            <a:r>
              <a:rPr lang="en-US" i="1">
                <a:solidFill>
                  <a:srgbClr val="0070C0"/>
                </a:solidFill>
                <a:latin typeface="Century Gothic" charset="0"/>
              </a:rPr>
              <a:t/>
            </a:r>
            <a:br>
              <a:rPr lang="en-US" i="1">
                <a:solidFill>
                  <a:srgbClr val="0070C0"/>
                </a:solidFill>
                <a:latin typeface="Century Gothic" charset="0"/>
              </a:rPr>
            </a:br>
            <a:r>
              <a:rPr lang="en-US" i="1">
                <a:solidFill>
                  <a:srgbClr val="0070C0"/>
                </a:solidFill>
                <a:latin typeface="Century Gothic" charset="0"/>
              </a:rPr>
              <a:t>Think about two times you’ve conducted research in the past: one when you conducted research for a school project and one when you wanted to find out an answer for yourself. Think about the processes that you used in each situation and respond to the following Questions</a:t>
            </a:r>
            <a:endParaRPr lang="en-US">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42988" y="1027113"/>
            <a:ext cx="7024687" cy="544512"/>
          </a:xfrm>
        </p:spPr>
        <p:txBody>
          <a:bodyPr/>
          <a:lstStyle/>
          <a:p>
            <a:pPr eaLnBrk="1" hangingPunct="1"/>
            <a:r>
              <a:rPr lang="en-US" sz="3200" b="1">
                <a:latin typeface="Century Gothic" charset="0"/>
              </a:rPr>
              <a:t>How do Research Processes Compare</a:t>
            </a:r>
            <a:r>
              <a:rPr lang="en-US" sz="1800" b="1">
                <a:latin typeface="Century Gothic" charset="0"/>
              </a:rPr>
              <a:t>? </a:t>
            </a:r>
            <a:r>
              <a:rPr lang="en-US" sz="1800" i="1">
                <a:solidFill>
                  <a:srgbClr val="0070C0"/>
                </a:solidFill>
                <a:latin typeface="Century Gothic" charset="0"/>
              </a:rPr>
              <a:t>Miller-Cochran, S.K and R.L. Rodrigo (2009)</a:t>
            </a:r>
            <a:endParaRPr lang="en-US" sz="1800">
              <a:latin typeface="Century Gothic" charset="0"/>
            </a:endParaRPr>
          </a:p>
        </p:txBody>
      </p:sp>
      <p:graphicFrame>
        <p:nvGraphicFramePr>
          <p:cNvPr id="4" name="Content Placeholder 3"/>
          <p:cNvGraphicFramePr>
            <a:graphicFrameLocks noGrp="1"/>
          </p:cNvGraphicFramePr>
          <p:nvPr>
            <p:ph idx="1"/>
          </p:nvPr>
        </p:nvGraphicFramePr>
        <p:xfrm>
          <a:off x="857250" y="1643063"/>
          <a:ext cx="7858125" cy="5312093"/>
        </p:xfrm>
        <a:graphic>
          <a:graphicData uri="http://schemas.openxmlformats.org/drawingml/2006/table">
            <a:tbl>
              <a:tblPr/>
              <a:tblGrid>
                <a:gridCol w="2619375"/>
                <a:gridCol w="2619375"/>
                <a:gridCol w="2619375"/>
              </a:tblGrid>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omic Sans MS" charset="0"/>
                          <a:ea typeface="ＭＳ Ｐゴシック" charset="0"/>
                          <a:cs typeface="Arial" charset="0"/>
                        </a:rPr>
                        <a:t>Academic 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omic Sans MS" charset="0"/>
                          <a:ea typeface="ＭＳ Ｐゴシック" charset="0"/>
                          <a:cs typeface="Arial" charset="0"/>
                        </a:rPr>
                        <a:t>Personal 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Bradley Hand ITC" charset="0"/>
                          <a:ea typeface="ＭＳ Ｐゴシック" charset="0"/>
                          <a:cs typeface="Arial" charset="0"/>
                        </a:rPr>
                        <a:t>Why did you conduct this research? If you were given instructions, what were they?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Bradley Hand ITC" charset="0"/>
                          <a:ea typeface="ＭＳ Ｐゴシック" charset="0"/>
                          <a:cs typeface="Arial" charset="0"/>
                        </a:rPr>
                        <a:t>What questions did you ask?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Bradley Hand ITC" charset="0"/>
                          <a:ea typeface="ＭＳ Ｐゴシック" charset="0"/>
                          <a:cs typeface="Arial" charset="0"/>
                        </a:rPr>
                        <a:t>How did you start?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Bradley Hand ITC" charset="0"/>
                          <a:ea typeface="ＭＳ Ｐゴシック" charset="0"/>
                          <a:cs typeface="Arial" charset="0"/>
                        </a:rPr>
                        <a:t>What were the outcomes of your research?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5E7"/>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Bradley Hand ITC" charset="0"/>
                          <a:ea typeface="ＭＳ Ｐゴシック" charset="0"/>
                          <a:cs typeface="Arial" charset="0"/>
                        </a:rPr>
                        <a:t>How would you conduct your research differently if you were to do it again?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entury Gothic"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ACB"/>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00113" y="981075"/>
            <a:ext cx="7632700" cy="1143000"/>
          </a:xfrm>
        </p:spPr>
        <p:txBody>
          <a:bodyPr/>
          <a:lstStyle/>
          <a:p>
            <a:r>
              <a:rPr lang="en-US" b="1">
                <a:solidFill>
                  <a:srgbClr val="FF0000"/>
                </a:solidFill>
                <a:latin typeface="Century Gothic" charset="0"/>
              </a:rPr>
              <a:t>Course objectives</a:t>
            </a:r>
            <a:br>
              <a:rPr lang="en-US" b="1">
                <a:solidFill>
                  <a:srgbClr val="FF0000"/>
                </a:solidFill>
                <a:latin typeface="Century Gothic" charset="0"/>
              </a:rPr>
            </a:br>
            <a:endParaRPr lang="en-US" b="1">
              <a:solidFill>
                <a:srgbClr val="FF0000"/>
              </a:solidFill>
              <a:latin typeface="Century Gothic" charset="0"/>
            </a:endParaRPr>
          </a:p>
        </p:txBody>
      </p:sp>
      <p:sp>
        <p:nvSpPr>
          <p:cNvPr id="17411" name="Content Placeholder 2"/>
          <p:cNvSpPr>
            <a:spLocks noGrp="1"/>
          </p:cNvSpPr>
          <p:nvPr>
            <p:ph idx="1"/>
          </p:nvPr>
        </p:nvSpPr>
        <p:spPr>
          <a:xfrm>
            <a:off x="971550" y="1557338"/>
            <a:ext cx="6777038" cy="3508375"/>
          </a:xfrm>
        </p:spPr>
        <p:txBody>
          <a:bodyPr/>
          <a:lstStyle/>
          <a:p>
            <a:r>
              <a:rPr lang="en-US" b="1">
                <a:latin typeface="Century Gothic" charset="0"/>
              </a:rPr>
              <a:t>To provide an authentic motivation and purpose for writing</a:t>
            </a:r>
            <a:endParaRPr lang="en-US">
              <a:latin typeface="Century Gothic" charset="0"/>
            </a:endParaRPr>
          </a:p>
          <a:p>
            <a:r>
              <a:rPr lang="en-US">
                <a:latin typeface="Century Gothic" charset="0"/>
              </a:rPr>
              <a:t>Think of real life issues and problems, and investigate these in the process of the course.</a:t>
            </a:r>
          </a:p>
          <a:p>
            <a:r>
              <a:rPr lang="en-US">
                <a:latin typeface="Century Gothic" charset="0"/>
              </a:rPr>
              <a:t>During the course, you will learn to gather evidence, weigh such evidence and analyse them. You are encouraged to seek solutions to some of the problems you observe around you. </a:t>
            </a:r>
          </a:p>
          <a:p>
            <a:r>
              <a:rPr lang="en-US">
                <a:latin typeface="Century Gothic" charset="0"/>
              </a:rPr>
              <a:t>This course also helps me, your tutor, to learn more about what concerns you</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260350"/>
            <a:ext cx="7024688" cy="1143000"/>
          </a:xfrm>
        </p:spPr>
        <p:txBody>
          <a:bodyPr/>
          <a:lstStyle/>
          <a:p>
            <a:r>
              <a:rPr lang="en-US" b="1">
                <a:solidFill>
                  <a:srgbClr val="FF0000"/>
                </a:solidFill>
                <a:latin typeface="Century Gothic" charset="0"/>
              </a:rPr>
              <a:t>Learning Outcomes</a:t>
            </a:r>
          </a:p>
        </p:txBody>
      </p:sp>
      <p:sp>
        <p:nvSpPr>
          <p:cNvPr id="18435" name="Content Placeholder 2"/>
          <p:cNvSpPr>
            <a:spLocks noGrp="1"/>
          </p:cNvSpPr>
          <p:nvPr>
            <p:ph idx="1"/>
          </p:nvPr>
        </p:nvSpPr>
        <p:spPr>
          <a:xfrm>
            <a:off x="395288" y="1484313"/>
            <a:ext cx="8208962" cy="4348162"/>
          </a:xfrm>
        </p:spPr>
        <p:txBody>
          <a:bodyPr/>
          <a:lstStyle/>
          <a:p>
            <a:r>
              <a:rPr lang="en-US">
                <a:latin typeface="Century Gothic" charset="0"/>
              </a:rPr>
              <a:t>This course seeks to help you acquire critical thinking and research skills.  It helps you to:</a:t>
            </a:r>
          </a:p>
          <a:p>
            <a:pPr>
              <a:buFont typeface="Wingdings 2" charset="0"/>
              <a:buNone/>
            </a:pPr>
            <a:endParaRPr lang="en-US">
              <a:latin typeface="Century Gothic" charset="0"/>
            </a:endParaRPr>
          </a:p>
          <a:p>
            <a:pPr>
              <a:buFont typeface="Wingdings" charset="0"/>
              <a:buChar char="Ø"/>
            </a:pPr>
            <a:r>
              <a:rPr lang="en-US" b="1">
                <a:solidFill>
                  <a:srgbClr val="C00000"/>
                </a:solidFill>
                <a:latin typeface="Century Gothic" charset="0"/>
              </a:rPr>
              <a:t>Actively evaluate </a:t>
            </a:r>
            <a:r>
              <a:rPr lang="en-US">
                <a:latin typeface="Century Gothic" charset="0"/>
              </a:rPr>
              <a:t>what you observe around you  </a:t>
            </a:r>
          </a:p>
          <a:p>
            <a:pPr>
              <a:buFont typeface="Wingdings" charset="0"/>
              <a:buChar char="Ø"/>
            </a:pPr>
            <a:r>
              <a:rPr lang="en-US" b="1">
                <a:solidFill>
                  <a:srgbClr val="C00000"/>
                </a:solidFill>
                <a:latin typeface="Century Gothic" charset="0"/>
              </a:rPr>
              <a:t>Understand</a:t>
            </a:r>
            <a:r>
              <a:rPr lang="en-US">
                <a:latin typeface="Century Gothic" charset="0"/>
              </a:rPr>
              <a:t> that you play an active role in seeking solutions to some of the problems in the real world. </a:t>
            </a:r>
          </a:p>
          <a:p>
            <a:pPr>
              <a:buFont typeface="Wingdings" charset="0"/>
              <a:buChar char="Ø"/>
            </a:pPr>
            <a:r>
              <a:rPr lang="en-US" b="1">
                <a:solidFill>
                  <a:srgbClr val="C00000"/>
                </a:solidFill>
                <a:latin typeface="Century Gothic" charset="0"/>
              </a:rPr>
              <a:t>Understand</a:t>
            </a:r>
            <a:r>
              <a:rPr lang="en-US">
                <a:latin typeface="Century Gothic" charset="0"/>
              </a:rPr>
              <a:t> that one of the ways they can influence public opinion and press for solutions is through writing. This is especially so when they enter the workforce and write for the public.</a:t>
            </a:r>
          </a:p>
          <a:p>
            <a:pPr>
              <a:buFont typeface="Wingdings 2" charset="0"/>
              <a:buNone/>
            </a:pPr>
            <a:endParaRPr lang="en-US">
              <a:latin typeface="Century Gothic" charset="0"/>
            </a:endParaRPr>
          </a:p>
          <a:p>
            <a:endParaRPr lang="en-US">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a:latin typeface="Century Gothic" charset="0"/>
              </a:rPr>
              <a:t>The qualitative research formulation stage</a:t>
            </a:r>
            <a:br>
              <a:rPr lang="en-US" b="1">
                <a:latin typeface="Century Gothic" charset="0"/>
              </a:rPr>
            </a:br>
            <a:r>
              <a:rPr lang="en-US" sz="1400" b="1" i="1">
                <a:solidFill>
                  <a:srgbClr val="0070C0"/>
                </a:solidFill>
                <a:latin typeface="Century Gothic" charset="0"/>
              </a:rPr>
              <a:t>Onwuegbuzie, Anthony J. ; Leech, Nancy L. ; Slate, John R. ; Stark, Marcella ; Sharma, Bipin ; Frels, Rebecca ; Harris, Kristin ; Combs, Julie P.Qualitative Report, v17 n1 p16-77 Jan 2012. 62 pp.</a:t>
            </a:r>
          </a:p>
        </p:txBody>
      </p:sp>
      <p:sp>
        <p:nvSpPr>
          <p:cNvPr id="19459" name="Content Placeholder 2"/>
          <p:cNvSpPr>
            <a:spLocks noGrp="1"/>
          </p:cNvSpPr>
          <p:nvPr>
            <p:ph idx="1"/>
          </p:nvPr>
        </p:nvSpPr>
        <p:spPr>
          <a:xfrm>
            <a:off x="1042988" y="2324100"/>
            <a:ext cx="6777037" cy="4200525"/>
          </a:xfrm>
        </p:spPr>
        <p:txBody>
          <a:bodyPr/>
          <a:lstStyle/>
          <a:p>
            <a:pPr marL="69850" indent="0">
              <a:buFont typeface="Wingdings 2" charset="0"/>
              <a:buNone/>
            </a:pPr>
            <a:r>
              <a:rPr lang="en-US" b="1">
                <a:solidFill>
                  <a:srgbClr val="C00000"/>
                </a:solidFill>
                <a:latin typeface="Century Gothic" charset="0"/>
              </a:rPr>
              <a:t>Newman, Ridenour, Newman, and De Marco’s (2003) framework</a:t>
            </a:r>
          </a:p>
          <a:p>
            <a:pPr marL="69850" indent="0">
              <a:buFont typeface="Wingdings 2" charset="0"/>
              <a:buNone/>
            </a:pPr>
            <a:r>
              <a:rPr lang="en-US" sz="2800" b="1">
                <a:solidFill>
                  <a:schemeClr val="tx1"/>
                </a:solidFill>
                <a:latin typeface="Century Gothic" charset="0"/>
              </a:rPr>
              <a:t>(a) add to the knowledge base; </a:t>
            </a:r>
          </a:p>
          <a:p>
            <a:pPr marL="69850" indent="0">
              <a:buFont typeface="Wingdings 2" charset="0"/>
              <a:buNone/>
            </a:pPr>
            <a:r>
              <a:rPr lang="en-US" sz="2800" b="1">
                <a:solidFill>
                  <a:schemeClr val="tx1"/>
                </a:solidFill>
                <a:latin typeface="Century Gothic" charset="0"/>
              </a:rPr>
              <a:t>(b) predict; </a:t>
            </a:r>
          </a:p>
          <a:p>
            <a:pPr marL="69850" indent="0">
              <a:buFont typeface="Wingdings 2" charset="0"/>
              <a:buNone/>
            </a:pPr>
            <a:r>
              <a:rPr lang="en-US" sz="2800" b="1">
                <a:solidFill>
                  <a:schemeClr val="tx1"/>
                </a:solidFill>
                <a:latin typeface="Century Gothic" charset="0"/>
              </a:rPr>
              <a:t>(c) measure change; </a:t>
            </a:r>
          </a:p>
          <a:p>
            <a:pPr marL="69850" indent="0">
              <a:buFont typeface="Wingdings 2" charset="0"/>
              <a:buNone/>
            </a:pPr>
            <a:r>
              <a:rPr lang="en-US" sz="2800" b="1">
                <a:solidFill>
                  <a:schemeClr val="tx1"/>
                </a:solidFill>
                <a:latin typeface="Century Gothic" charset="0"/>
              </a:rPr>
              <a:t>(d) have a personal, social, institutional, and/or organizational impact;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a:latin typeface="Century Gothic" charset="0"/>
              </a:rPr>
              <a:t>The qualitative research formulation stage</a:t>
            </a:r>
            <a:br>
              <a:rPr lang="en-US" b="1">
                <a:latin typeface="Century Gothic" charset="0"/>
              </a:rPr>
            </a:br>
            <a:r>
              <a:rPr lang="en-US" sz="1400" b="1">
                <a:solidFill>
                  <a:srgbClr val="0070C0"/>
                </a:solidFill>
                <a:latin typeface="Century Gothic" charset="0"/>
              </a:rPr>
              <a:t>Onwuegbuzie, Anthony J. ; Leech, Nancy L. ; Slate, John R. ; Stark, Marcella ; Sharma, Bipin ; Frels, Rebecca ; Harris, Kristin ; Combs, Julie P.Qualitative Report, v17 n1 p16-77 Jan 2012. 62 pp.</a:t>
            </a:r>
          </a:p>
        </p:txBody>
      </p:sp>
      <p:sp>
        <p:nvSpPr>
          <p:cNvPr id="20483" name="Content Placeholder 2"/>
          <p:cNvSpPr>
            <a:spLocks noGrp="1"/>
          </p:cNvSpPr>
          <p:nvPr>
            <p:ph idx="1"/>
          </p:nvPr>
        </p:nvSpPr>
        <p:spPr/>
        <p:txBody>
          <a:bodyPr/>
          <a:lstStyle/>
          <a:p>
            <a:pPr marL="69850" indent="0">
              <a:buFont typeface="Wingdings 2" charset="0"/>
              <a:buNone/>
            </a:pPr>
            <a:r>
              <a:rPr lang="en-US">
                <a:latin typeface="Century Gothic" charset="0"/>
              </a:rPr>
              <a:t>(</a:t>
            </a:r>
            <a:r>
              <a:rPr lang="en-US" sz="2800">
                <a:latin typeface="Century Gothic" charset="0"/>
              </a:rPr>
              <a:t>e) understand complex phenomena; </a:t>
            </a:r>
          </a:p>
          <a:p>
            <a:pPr marL="69850" indent="0">
              <a:buFont typeface="Wingdings 2" charset="0"/>
              <a:buNone/>
            </a:pPr>
            <a:r>
              <a:rPr lang="en-US" sz="2800">
                <a:latin typeface="Century Gothic" charset="0"/>
              </a:rPr>
              <a:t>(f) generate new ideas; </a:t>
            </a:r>
          </a:p>
          <a:p>
            <a:pPr marL="69850" indent="0">
              <a:buFont typeface="Wingdings 2" charset="0"/>
              <a:buNone/>
            </a:pPr>
            <a:r>
              <a:rPr lang="en-US" sz="2800">
                <a:latin typeface="Century Gothic" charset="0"/>
              </a:rPr>
              <a:t>(g) test new ideas; </a:t>
            </a:r>
          </a:p>
          <a:p>
            <a:pPr marL="69850" indent="0">
              <a:buFont typeface="Wingdings 2" charset="0"/>
              <a:buNone/>
            </a:pPr>
            <a:r>
              <a:rPr lang="en-US" sz="2800">
                <a:latin typeface="Century Gothic" charset="0"/>
              </a:rPr>
              <a:t>(h) inform</a:t>
            </a:r>
          </a:p>
          <a:p>
            <a:pPr marL="69850" indent="0"/>
            <a:endParaRPr lang="en-US">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a:latin typeface="Century Gothic" charset="0"/>
              </a:rPr>
              <a:t>Group Discussion</a:t>
            </a:r>
          </a:p>
        </p:txBody>
      </p:sp>
      <p:sp>
        <p:nvSpPr>
          <p:cNvPr id="21507" name="Content Placeholder 2"/>
          <p:cNvSpPr>
            <a:spLocks noGrp="1"/>
          </p:cNvSpPr>
          <p:nvPr>
            <p:ph idx="1"/>
          </p:nvPr>
        </p:nvSpPr>
        <p:spPr/>
        <p:txBody>
          <a:bodyPr/>
          <a:lstStyle/>
          <a:p>
            <a:r>
              <a:rPr lang="en-US">
                <a:latin typeface="Century Gothic" charset="0"/>
              </a:rPr>
              <a:t>In your groups, share about the research aim and questions that you’ve written in your research proposal</a:t>
            </a:r>
          </a:p>
          <a:p>
            <a:r>
              <a:rPr lang="en-US">
                <a:latin typeface="Century Gothic" charset="0"/>
              </a:rPr>
              <a:t>Preview the research goals in the previous slide. </a:t>
            </a:r>
          </a:p>
          <a:p>
            <a:r>
              <a:rPr lang="en-US">
                <a:latin typeface="Century Gothic" charset="0"/>
              </a:rPr>
              <a:t>For each of the topics that you come up with list the research goals stated earlier.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0"/>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426605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4" y="2222340"/>
            <a:ext cx="6153212" cy="3483594"/>
          </a:xfrm>
          <a:prstGeom prst="rect">
            <a:avLst/>
          </a:prstGeom>
        </p:spPr>
      </p:pic>
    </p:spTree>
    <p:extLst>
      <p:ext uri="{BB962C8B-B14F-4D97-AF65-F5344CB8AC3E}">
        <p14:creationId xmlns:p14="http://schemas.microsoft.com/office/powerpoint/2010/main" val="18229309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atin typeface="Century Gothic" charset="0"/>
              </a:rPr>
              <a:t>3 Parts to this Lecture</a:t>
            </a:r>
          </a:p>
        </p:txBody>
      </p:sp>
      <p:sp>
        <p:nvSpPr>
          <p:cNvPr id="6147" name="Content Placeholder 2"/>
          <p:cNvSpPr>
            <a:spLocks noGrp="1"/>
          </p:cNvSpPr>
          <p:nvPr>
            <p:ph idx="1"/>
          </p:nvPr>
        </p:nvSpPr>
        <p:spPr/>
        <p:txBody>
          <a:bodyPr/>
          <a:lstStyle/>
          <a:p>
            <a:pPr eaLnBrk="1" hangingPunct="1"/>
            <a:r>
              <a:rPr lang="en-US" sz="3200" b="1">
                <a:latin typeface="Bradley Hand ITC" charset="0"/>
              </a:rPr>
              <a:t>Why Research?</a:t>
            </a:r>
          </a:p>
          <a:p>
            <a:pPr eaLnBrk="1" hangingPunct="1"/>
            <a:r>
              <a:rPr lang="en-US" sz="3200" b="1">
                <a:latin typeface="Bradley Hand ITC" charset="0"/>
              </a:rPr>
              <a:t>Research and Writing Processes</a:t>
            </a:r>
          </a:p>
          <a:p>
            <a:pPr eaLnBrk="1" hangingPunct="1"/>
            <a:r>
              <a:rPr lang="en-US" sz="3200" b="1">
                <a:latin typeface="Bradley Hand ITC" charset="0"/>
              </a:rPr>
              <a:t>Identifying a Topic</a:t>
            </a:r>
          </a:p>
          <a:p>
            <a:pPr eaLnBrk="1" hangingPunct="1"/>
            <a:r>
              <a:rPr lang="en-US" sz="3200" b="1">
                <a:latin typeface="Bradley Hand ITC" charset="0"/>
              </a:rPr>
              <a:t>Research in Progress: Writing a Research Proposal</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925" y="4508500"/>
            <a:ext cx="165576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42988" y="476250"/>
            <a:ext cx="7024687" cy="1008063"/>
          </a:xfrm>
        </p:spPr>
        <p:txBody>
          <a:bodyPr/>
          <a:lstStyle/>
          <a:p>
            <a:pPr eaLnBrk="1" hangingPunct="1"/>
            <a:r>
              <a:rPr lang="en-US" sz="3600">
                <a:latin typeface="Century Gothic" charset="0"/>
              </a:rPr>
              <a:t>Research in Action</a:t>
            </a:r>
            <a:br>
              <a:rPr lang="en-US" sz="3600">
                <a:latin typeface="Century Gothic" charset="0"/>
              </a:rPr>
            </a:br>
            <a:r>
              <a:rPr lang="en-US" sz="2000" i="1">
                <a:solidFill>
                  <a:srgbClr val="0070C0"/>
                </a:solidFill>
                <a:latin typeface="Century Gothic" charset="0"/>
              </a:rPr>
              <a:t>Miller-Cochran, S.K and R.L. Rodrigo (2009)</a:t>
            </a:r>
          </a:p>
        </p:txBody>
      </p:sp>
      <p:sp>
        <p:nvSpPr>
          <p:cNvPr id="7171" name="Content Placeholder 2"/>
          <p:cNvSpPr>
            <a:spLocks noGrp="1"/>
          </p:cNvSpPr>
          <p:nvPr>
            <p:ph idx="1"/>
          </p:nvPr>
        </p:nvSpPr>
        <p:spPr>
          <a:xfrm>
            <a:off x="1042988" y="1412875"/>
            <a:ext cx="6777037" cy="5111750"/>
          </a:xfrm>
        </p:spPr>
        <p:txBody>
          <a:bodyPr/>
          <a:lstStyle/>
          <a:p>
            <a:pPr marL="68263" indent="0" eaLnBrk="1" hangingPunct="1">
              <a:lnSpc>
                <a:spcPct val="80000"/>
              </a:lnSpc>
              <a:buFont typeface="Wingdings 2" charset="0"/>
              <a:buNone/>
            </a:pPr>
            <a:r>
              <a:rPr lang="en-US" sz="2600">
                <a:solidFill>
                  <a:srgbClr val="FF0000"/>
                </a:solidFill>
                <a:latin typeface="Bradley Hand ITC" charset="0"/>
              </a:rPr>
              <a:t>Author</a:t>
            </a:r>
            <a:r>
              <a:rPr lang="en-US" sz="2200">
                <a:latin typeface="Century Gothic" charset="0"/>
              </a:rPr>
              <a:t>: As part of the service learning component of a class she is taking, Ann decides to volunteer at a local soup kitchen.</a:t>
            </a:r>
          </a:p>
          <a:p>
            <a:pPr marL="68263" indent="0" eaLnBrk="1" hangingPunct="1">
              <a:lnSpc>
                <a:spcPct val="80000"/>
              </a:lnSpc>
              <a:buFont typeface="Wingdings 2" charset="0"/>
              <a:buNone/>
            </a:pPr>
            <a:r>
              <a:rPr lang="en-US" sz="2600">
                <a:solidFill>
                  <a:srgbClr val="FF0000"/>
                </a:solidFill>
                <a:latin typeface="Bradley Hand ITC" charset="0"/>
              </a:rPr>
              <a:t>Topic</a:t>
            </a:r>
            <a:r>
              <a:rPr lang="en-US" sz="2200">
                <a:latin typeface="Century Gothic" charset="0"/>
              </a:rPr>
              <a:t>:  Ann wants to understand how to help homeless people in the soup kitchen who are also struggling with mental illness, so she starts to research schizophrenia and other psychological illnesses.</a:t>
            </a:r>
          </a:p>
          <a:p>
            <a:pPr marL="68263" indent="0" eaLnBrk="1" hangingPunct="1">
              <a:lnSpc>
                <a:spcPct val="80000"/>
              </a:lnSpc>
              <a:buFont typeface="Wingdings 2" charset="0"/>
              <a:buNone/>
            </a:pPr>
            <a:r>
              <a:rPr lang="en-US" sz="2600">
                <a:solidFill>
                  <a:srgbClr val="FF0000"/>
                </a:solidFill>
                <a:latin typeface="Bradley Hand ITC" charset="0"/>
              </a:rPr>
              <a:t>Audience: </a:t>
            </a:r>
            <a:r>
              <a:rPr lang="en-US" sz="2200">
                <a:latin typeface="Century Gothic" charset="0"/>
              </a:rPr>
              <a:t>Ann’s original audience is her professor, but when the managers of the soup kitchen realize that she is doing the research, they ask Ann to share the results with them and other volunteers.</a:t>
            </a:r>
          </a:p>
          <a:p>
            <a:pPr marL="68263" indent="0" eaLnBrk="1" hangingPunct="1">
              <a:lnSpc>
                <a:spcPct val="80000"/>
              </a:lnSpc>
              <a:buFont typeface="Wingdings 2" charset="0"/>
              <a:buNone/>
            </a:pPr>
            <a:r>
              <a:rPr lang="en-US" sz="2600">
                <a:solidFill>
                  <a:srgbClr val="FF0000"/>
                </a:solidFill>
                <a:latin typeface="Bradley Hand ITC" charset="0"/>
              </a:rPr>
              <a:t>Purpose:</a:t>
            </a:r>
            <a:r>
              <a:rPr lang="en-US" sz="2200">
                <a:latin typeface="Century Gothic" charset="0"/>
              </a:rPr>
              <a:t> Ann needs to find reliable information that she can condense into manageable pieces to pass on to the workers in the kitchen and other volunteers.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42988" y="333375"/>
            <a:ext cx="7024687" cy="1008063"/>
          </a:xfrm>
        </p:spPr>
        <p:txBody>
          <a:bodyPr/>
          <a:lstStyle/>
          <a:p>
            <a:pPr eaLnBrk="1" hangingPunct="1"/>
            <a:r>
              <a:rPr lang="en-US" sz="3600">
                <a:latin typeface="Century Gothic" charset="0"/>
              </a:rPr>
              <a:t>Discuss the following questions</a:t>
            </a:r>
            <a:br>
              <a:rPr lang="en-US" sz="3600">
                <a:latin typeface="Century Gothic" charset="0"/>
              </a:rPr>
            </a:br>
            <a:r>
              <a:rPr lang="en-US" sz="2000" i="1">
                <a:solidFill>
                  <a:srgbClr val="0070C0"/>
                </a:solidFill>
                <a:latin typeface="Century Gothic" charset="0"/>
              </a:rPr>
              <a:t>Miller-Cochran, S.K and R.L. Rodrigo (2009)</a:t>
            </a:r>
          </a:p>
        </p:txBody>
      </p:sp>
      <p:sp>
        <p:nvSpPr>
          <p:cNvPr id="8195" name="Content Placeholder 2"/>
          <p:cNvSpPr>
            <a:spLocks noGrp="1"/>
          </p:cNvSpPr>
          <p:nvPr>
            <p:ph idx="1"/>
          </p:nvPr>
        </p:nvSpPr>
        <p:spPr>
          <a:xfrm>
            <a:off x="1042988" y="1341438"/>
            <a:ext cx="6777037" cy="4491037"/>
          </a:xfrm>
        </p:spPr>
        <p:txBody>
          <a:bodyPr/>
          <a:lstStyle/>
          <a:p>
            <a:pPr marL="525463" indent="-457200" eaLnBrk="1" hangingPunct="1">
              <a:lnSpc>
                <a:spcPct val="90000"/>
              </a:lnSpc>
              <a:buFont typeface="Century Gothic" charset="0"/>
              <a:buAutoNum type="arabicPeriod"/>
            </a:pPr>
            <a:r>
              <a:rPr lang="en-US">
                <a:latin typeface="Century Gothic" charset="0"/>
              </a:rPr>
              <a:t>How do the elements of Ann’s situation help develop her research topic?</a:t>
            </a:r>
          </a:p>
          <a:p>
            <a:pPr marL="525463" indent="-457200" eaLnBrk="1" hangingPunct="1">
              <a:lnSpc>
                <a:spcPct val="90000"/>
              </a:lnSpc>
              <a:buFont typeface="Century Gothic" charset="0"/>
              <a:buAutoNum type="arabicPeriod"/>
            </a:pPr>
            <a:r>
              <a:rPr lang="en-US">
                <a:latin typeface="Century Gothic" charset="0"/>
              </a:rPr>
              <a:t>How might Ann present her research results to her intended audience? How do the elements of her situation suggest this presentation of publication plan?</a:t>
            </a:r>
          </a:p>
          <a:p>
            <a:pPr marL="525463" indent="-457200" eaLnBrk="1" hangingPunct="1">
              <a:lnSpc>
                <a:spcPct val="90000"/>
              </a:lnSpc>
              <a:buFont typeface="Century Gothic" charset="0"/>
              <a:buAutoNum type="arabicPeriod"/>
            </a:pPr>
            <a:r>
              <a:rPr lang="en-US">
                <a:latin typeface="Century Gothic" charset="0"/>
              </a:rPr>
              <a:t>What other things might Ann want to find out about her situation before beginning her research?</a:t>
            </a:r>
          </a:p>
          <a:p>
            <a:pPr marL="525463" indent="-457200" eaLnBrk="1" hangingPunct="1">
              <a:lnSpc>
                <a:spcPct val="90000"/>
              </a:lnSpc>
              <a:buFont typeface="Century Gothic" charset="0"/>
              <a:buAutoNum type="arabicPeriod"/>
            </a:pPr>
            <a:r>
              <a:rPr lang="en-US">
                <a:latin typeface="Century Gothic" charset="0"/>
              </a:rPr>
              <a:t>Can you imagine other aspects of the situation that would affect researching, writing and publishing in this case?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57250" y="571500"/>
            <a:ext cx="7286625" cy="857250"/>
          </a:xfrm>
        </p:spPr>
        <p:txBody>
          <a:bodyPr/>
          <a:lstStyle/>
          <a:p>
            <a:pPr eaLnBrk="1" hangingPunct="1"/>
            <a:r>
              <a:rPr lang="en-US" sz="3200">
                <a:latin typeface="Century Gothic" charset="0"/>
              </a:rPr>
              <a:t>How topics can you conduct research on? </a:t>
            </a:r>
            <a:r>
              <a:rPr lang="en-US" sz="2000" i="1">
                <a:solidFill>
                  <a:srgbClr val="0070C0"/>
                </a:solidFill>
                <a:latin typeface="Century Gothic" charset="0"/>
              </a:rPr>
              <a:t>Miller-Cochran, S.K and R.L. Rodrigo (2009)</a:t>
            </a:r>
            <a:endParaRPr lang="en-US" sz="2000">
              <a:latin typeface="Century Gothic" charset="0"/>
            </a:endParaRPr>
          </a:p>
        </p:txBody>
      </p:sp>
      <p:sp>
        <p:nvSpPr>
          <p:cNvPr id="9219" name="Content Placeholder 2"/>
          <p:cNvSpPr>
            <a:spLocks noGrp="1"/>
          </p:cNvSpPr>
          <p:nvPr>
            <p:ph idx="1"/>
          </p:nvPr>
        </p:nvSpPr>
        <p:spPr>
          <a:xfrm>
            <a:off x="1042988" y="1357313"/>
            <a:ext cx="6777037" cy="4475162"/>
          </a:xfrm>
        </p:spPr>
        <p:txBody>
          <a:bodyPr/>
          <a:lstStyle/>
          <a:p>
            <a:pPr marL="527050" indent="-457200" eaLnBrk="1" hangingPunct="1">
              <a:buFont typeface="Century Gothic" charset="0"/>
              <a:buAutoNum type="arabicPeriod"/>
            </a:pPr>
            <a:r>
              <a:rPr lang="en-US">
                <a:latin typeface="Century Gothic" charset="0"/>
              </a:rPr>
              <a:t>Describe the situation. Why did you need to conduct research? What did you need to find out?</a:t>
            </a:r>
          </a:p>
          <a:p>
            <a:pPr marL="527050" indent="-457200" eaLnBrk="1" hangingPunct="1">
              <a:buFont typeface="Century Gothic" charset="0"/>
              <a:buAutoNum type="arabicPeriod"/>
            </a:pPr>
            <a:r>
              <a:rPr lang="en-US">
                <a:latin typeface="Century Gothic" charset="0"/>
              </a:rPr>
              <a:t>Who was involved in the situation – just you, or did the research and conclusion(s) affect others? Did you conduct the research alone or with others</a:t>
            </a:r>
          </a:p>
          <a:p>
            <a:pPr marL="527050" indent="-457200" eaLnBrk="1" hangingPunct="1">
              <a:buFont typeface="Century Gothic" charset="0"/>
              <a:buAutoNum type="arabicPeriod"/>
            </a:pPr>
            <a:r>
              <a:rPr lang="en-US">
                <a:latin typeface="Century Gothic" charset="0"/>
              </a:rPr>
              <a:t>How did you explore possible answers to your questions? Where did you look for information? Did you look for information that others had written, or did you gather information by talking to others?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42988" y="1027113"/>
            <a:ext cx="7100887" cy="544512"/>
          </a:xfrm>
        </p:spPr>
        <p:txBody>
          <a:bodyPr/>
          <a:lstStyle/>
          <a:p>
            <a:pPr eaLnBrk="1" hangingPunct="1"/>
            <a:r>
              <a:rPr lang="en-US">
                <a:latin typeface="Century Gothic" charset="0"/>
              </a:rPr>
              <a:t>How have you conducted research before?</a:t>
            </a:r>
            <a:r>
              <a:rPr lang="en-US" i="1">
                <a:solidFill>
                  <a:srgbClr val="0070C0"/>
                </a:solidFill>
                <a:latin typeface="Century Gothic" charset="0"/>
              </a:rPr>
              <a:t> </a:t>
            </a:r>
            <a:r>
              <a:rPr lang="en-US" sz="2000" i="1">
                <a:solidFill>
                  <a:srgbClr val="0070C0"/>
                </a:solidFill>
                <a:latin typeface="Century Gothic" charset="0"/>
              </a:rPr>
              <a:t>Miller-Cochran, S.K and R.L. Rodrigo (2009)</a:t>
            </a:r>
            <a:endParaRPr lang="en-US" sz="2000">
              <a:latin typeface="Century Gothic" charset="0"/>
            </a:endParaRPr>
          </a:p>
        </p:txBody>
      </p:sp>
      <p:sp>
        <p:nvSpPr>
          <p:cNvPr id="10243" name="Content Placeholder 2"/>
          <p:cNvSpPr>
            <a:spLocks noGrp="1"/>
          </p:cNvSpPr>
          <p:nvPr>
            <p:ph idx="1"/>
          </p:nvPr>
        </p:nvSpPr>
        <p:spPr>
          <a:xfrm>
            <a:off x="1042988" y="1571625"/>
            <a:ext cx="6777037" cy="4260850"/>
          </a:xfrm>
        </p:spPr>
        <p:txBody>
          <a:bodyPr/>
          <a:lstStyle/>
          <a:p>
            <a:pPr eaLnBrk="1" hangingPunct="1">
              <a:buFont typeface="Wingdings 2" charset="0"/>
              <a:buNone/>
            </a:pPr>
            <a:r>
              <a:rPr lang="en-US">
                <a:latin typeface="Century Gothic" charset="0"/>
              </a:rPr>
              <a:t>4. What conclusions did you come to? How did you decide on the conclusions?</a:t>
            </a:r>
          </a:p>
          <a:p>
            <a:pPr eaLnBrk="1" hangingPunct="1">
              <a:buFont typeface="Wingdings 2" charset="0"/>
              <a:buNone/>
            </a:pPr>
            <a:r>
              <a:rPr lang="en-US">
                <a:latin typeface="Century Gothic" charset="0"/>
              </a:rPr>
              <a:t>5. Were you satisfied that you had considered all the options or did you make a quick decision? If time was a factor, was there something you would have done differently if you had had more time?</a:t>
            </a:r>
          </a:p>
          <a:p>
            <a:pPr eaLnBrk="1" hangingPunct="1">
              <a:buFont typeface="Wingdings 2" charset="0"/>
              <a:buNone/>
            </a:pPr>
            <a:r>
              <a:rPr lang="en-US">
                <a:latin typeface="Century Gothic" charset="0"/>
              </a:rPr>
              <a:t>6. How did you share the results of your research? Who wanted or needed the information and how did you present it to them?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atin typeface="Century Gothic" charset="0"/>
              </a:rPr>
              <a:t>Think of your current situation</a:t>
            </a:r>
          </a:p>
        </p:txBody>
      </p:sp>
      <p:sp>
        <p:nvSpPr>
          <p:cNvPr id="11267" name="Content Placeholder 2"/>
          <p:cNvSpPr>
            <a:spLocks noGrp="1"/>
          </p:cNvSpPr>
          <p:nvPr>
            <p:ph idx="1"/>
          </p:nvPr>
        </p:nvSpPr>
        <p:spPr/>
        <p:txBody>
          <a:bodyPr/>
          <a:lstStyle/>
          <a:p>
            <a:pPr eaLnBrk="1" hangingPunct="1"/>
            <a:r>
              <a:rPr lang="en-US">
                <a:latin typeface="Century Gothic" charset="0"/>
              </a:rPr>
              <a:t>Is there a problem or question that interest or arouses your curiosity, e.g a problem you encounter in your part-time work, as a student, or social problem you observe happening around you?</a:t>
            </a:r>
          </a:p>
          <a:p>
            <a:pPr eaLnBrk="1" hangingPunct="1"/>
            <a:r>
              <a:rPr lang="en-US">
                <a:latin typeface="Century Gothic" charset="0"/>
              </a:rPr>
              <a:t>Can you describe this problem or/and situation to your group mates?</a:t>
            </a:r>
          </a:p>
          <a:p>
            <a:pPr eaLnBrk="1" hangingPunct="1"/>
            <a:r>
              <a:rPr lang="en-US">
                <a:latin typeface="Century Gothic" charset="0"/>
              </a:rPr>
              <a:t>How would you frame it into research questions?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atin typeface="Century Gothic" charset="0"/>
              </a:rPr>
              <a:t>Think of your current situation</a:t>
            </a:r>
          </a:p>
        </p:txBody>
      </p:sp>
      <p:sp>
        <p:nvSpPr>
          <p:cNvPr id="12291" name="Content Placeholder 2"/>
          <p:cNvSpPr>
            <a:spLocks noGrp="1"/>
          </p:cNvSpPr>
          <p:nvPr>
            <p:ph idx="1"/>
          </p:nvPr>
        </p:nvSpPr>
        <p:spPr/>
        <p:txBody>
          <a:bodyPr/>
          <a:lstStyle/>
          <a:p>
            <a:pPr eaLnBrk="1" hangingPunct="1"/>
            <a:r>
              <a:rPr lang="en-US">
                <a:latin typeface="Century Gothic" charset="0"/>
              </a:rPr>
              <a:t>How would you go about researching this question or problem?</a:t>
            </a:r>
          </a:p>
          <a:p>
            <a:pPr eaLnBrk="1" hangingPunct="1"/>
            <a:r>
              <a:rPr lang="en-US">
                <a:latin typeface="Century Gothic" charset="0"/>
              </a:rPr>
              <a:t>How would you share the results of your findings with others? </a:t>
            </a:r>
          </a:p>
          <a:p>
            <a:pPr eaLnBrk="1" hangingPunct="1"/>
            <a:r>
              <a:rPr lang="en-US">
                <a:latin typeface="Century Gothic" charset="0"/>
              </a:rPr>
              <a:t>Why would your findings be important to others?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atin typeface="Century Gothic" charset="0"/>
              </a:rPr>
              <a:t>Considerations in choosing research topics </a:t>
            </a:r>
            <a:r>
              <a:rPr lang="en-US" sz="2000" i="1">
                <a:solidFill>
                  <a:srgbClr val="0070C0"/>
                </a:solidFill>
                <a:latin typeface="Century Gothic" charset="0"/>
              </a:rPr>
              <a:t>Miller-Cochran, S.K and R.L. Rodrigo (2009)</a:t>
            </a:r>
            <a:endParaRPr lang="en-US" sz="2000">
              <a:latin typeface="Century Gothic" charset="0"/>
            </a:endParaRPr>
          </a:p>
        </p:txBody>
      </p:sp>
      <p:sp>
        <p:nvSpPr>
          <p:cNvPr id="13315" name="Content Placeholder 2"/>
          <p:cNvSpPr>
            <a:spLocks noGrp="1"/>
          </p:cNvSpPr>
          <p:nvPr>
            <p:ph idx="1"/>
          </p:nvPr>
        </p:nvSpPr>
        <p:spPr/>
        <p:txBody>
          <a:bodyPr/>
          <a:lstStyle/>
          <a:p>
            <a:pPr eaLnBrk="1" hangingPunct="1"/>
            <a:r>
              <a:rPr lang="en-US">
                <a:latin typeface="Century Gothic" charset="0"/>
              </a:rPr>
              <a:t>Topic chosen or assigned</a:t>
            </a:r>
          </a:p>
          <a:p>
            <a:pPr eaLnBrk="1" hangingPunct="1"/>
            <a:r>
              <a:rPr lang="en-US">
                <a:latin typeface="Century Gothic" charset="0"/>
              </a:rPr>
              <a:t>Length of paper or project</a:t>
            </a:r>
          </a:p>
          <a:p>
            <a:pPr eaLnBrk="1" hangingPunct="1"/>
            <a:r>
              <a:rPr lang="en-US">
                <a:latin typeface="Century Gothic" charset="0"/>
              </a:rPr>
              <a:t>Whether you conduct primary research</a:t>
            </a:r>
          </a:p>
          <a:p>
            <a:pPr eaLnBrk="1" hangingPunct="1"/>
            <a:r>
              <a:rPr lang="en-US">
                <a:latin typeface="Century Gothic" charset="0"/>
              </a:rPr>
              <a:t>Whether you interpret something your read and/or something someone said</a:t>
            </a:r>
          </a:p>
          <a:p>
            <a:pPr eaLnBrk="1" hangingPunct="1"/>
            <a:r>
              <a:rPr lang="en-US">
                <a:latin typeface="Century Gothic" charset="0"/>
              </a:rPr>
              <a:t>Whether you develop a theory about a phenomenon or test someone’s theory</a:t>
            </a:r>
          </a:p>
          <a:p>
            <a:pPr eaLnBrk="1" hangingPunct="1"/>
            <a:r>
              <a:rPr lang="en-US">
                <a:latin typeface="Century Gothic" charset="0"/>
              </a:rPr>
              <a:t>The expected product – a report?</a:t>
            </a:r>
          </a:p>
          <a:p>
            <a:pPr eaLnBrk="1" hangingPunct="1">
              <a:buFont typeface="Wingdings 2" charset="0"/>
              <a:buNone/>
            </a:pPr>
            <a:endParaRPr lang="en-US">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375</TotalTime>
  <Words>1081</Words>
  <Application>Microsoft Macintosh PowerPoint</Application>
  <PresentationFormat>On-screen Show (4:3)</PresentationFormat>
  <Paragraphs>87</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Austin</vt:lpstr>
      <vt:lpstr>Orbit</vt:lpstr>
      <vt:lpstr>Preparing for Research</vt:lpstr>
      <vt:lpstr>3 Parts to this Lecture</vt:lpstr>
      <vt:lpstr>Research in Action Miller-Cochran, S.K and R.L. Rodrigo (2009)</vt:lpstr>
      <vt:lpstr>Discuss the following questions Miller-Cochran, S.K and R.L. Rodrigo (2009)</vt:lpstr>
      <vt:lpstr>How topics can you conduct research on? Miller-Cochran, S.K and R.L. Rodrigo (2009)</vt:lpstr>
      <vt:lpstr>How have you conducted research before? Miller-Cochran, S.K and R.L. Rodrigo (2009)</vt:lpstr>
      <vt:lpstr>Think of your current situation</vt:lpstr>
      <vt:lpstr>Think of your current situation</vt:lpstr>
      <vt:lpstr>Considerations in choosing research topics Miller-Cochran, S.K and R.L. Rodrigo (2009)</vt:lpstr>
      <vt:lpstr>The Context Miller-Cochran, S.K and R.L. Rodrigo (2009)</vt:lpstr>
      <vt:lpstr>How do Research Processes Compare? Miller-Cochran, S.K and R.L. Rodrigo (2009)</vt:lpstr>
      <vt:lpstr>How do Research Processes Compare? Miller-Cochran, S.K and R.L. Rodrigo (2009)</vt:lpstr>
      <vt:lpstr>Course objectives </vt:lpstr>
      <vt:lpstr>Learning Outcomes</vt:lpstr>
      <vt:lpstr>The qualitative research formulation stage Onwuegbuzie, Anthony J. ; Leech, Nancy L. ; Slate, John R. ; Stark, Marcella ; Sharma, Bipin ; Frels, Rebecca ; Harris, Kristin ; Combs, Julie P.Qualitative Report, v17 n1 p16-77 Jan 2012. 62 pp.</vt:lpstr>
      <vt:lpstr>The qualitative research formulation stage Onwuegbuzie, Anthony J. ; Leech, Nancy L. ; Slate, John R. ; Stark, Marcella ; Sharma, Bipin ; Frels, Rebecca ; Harris, Kristin ; Combs, Julie P.Qualitative Report, v17 n1 p16-77 Jan 2012. 62 pp.</vt:lpstr>
      <vt:lpstr>Group Discussion</vt:lpstr>
      <vt:lpstr>Black</vt:lpstr>
      <vt:lpstr>Research &amp; Writing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Research</dc:title>
  <dc:creator>lecturer</dc:creator>
  <cp:lastModifiedBy>Rick Griffith</cp:lastModifiedBy>
  <cp:revision>17</cp:revision>
  <dcterms:created xsi:type="dcterms:W3CDTF">2011-08-25T03:04:45Z</dcterms:created>
  <dcterms:modified xsi:type="dcterms:W3CDTF">2016-12-01T19:25:18Z</dcterms:modified>
</cp:coreProperties>
</file>