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12" r:id="rId2"/>
    <p:sldMasterId id="2147483710" r:id="rId3"/>
    <p:sldMasterId id="2147483649" r:id="rId4"/>
    <p:sldMasterId id="2147483941" r:id="rId5"/>
    <p:sldMasterId id="2147483943" r:id="rId6"/>
    <p:sldMasterId id="2147483945" r:id="rId7"/>
    <p:sldMasterId id="2147484331" r:id="rId8"/>
    <p:sldMasterId id="2147484343" r:id="rId9"/>
    <p:sldMasterId id="2147484367" r:id="rId10"/>
    <p:sldMasterId id="2147484379" r:id="rId11"/>
    <p:sldMasterId id="2147484871" r:id="rId12"/>
    <p:sldMasterId id="2147484883" r:id="rId13"/>
  </p:sldMasterIdLst>
  <p:notesMasterIdLst>
    <p:notesMasterId r:id="rId50"/>
  </p:notesMasterIdLst>
  <p:sldIdLst>
    <p:sldId id="309" r:id="rId14"/>
    <p:sldId id="324" r:id="rId15"/>
    <p:sldId id="333" r:id="rId16"/>
    <p:sldId id="323" r:id="rId17"/>
    <p:sldId id="273" r:id="rId18"/>
    <p:sldId id="310" r:id="rId19"/>
    <p:sldId id="325" r:id="rId20"/>
    <p:sldId id="326" r:id="rId21"/>
    <p:sldId id="348" r:id="rId22"/>
    <p:sldId id="270" r:id="rId23"/>
    <p:sldId id="327" r:id="rId24"/>
    <p:sldId id="328" r:id="rId25"/>
    <p:sldId id="329" r:id="rId26"/>
    <p:sldId id="266" r:id="rId27"/>
    <p:sldId id="350" r:id="rId28"/>
    <p:sldId id="342" r:id="rId29"/>
    <p:sldId id="261" r:id="rId30"/>
    <p:sldId id="330" r:id="rId31"/>
    <p:sldId id="331" r:id="rId32"/>
    <p:sldId id="332" r:id="rId33"/>
    <p:sldId id="340" r:id="rId34"/>
    <p:sldId id="349" r:id="rId35"/>
    <p:sldId id="341" r:id="rId36"/>
    <p:sldId id="353" r:id="rId37"/>
    <p:sldId id="336" r:id="rId38"/>
    <p:sldId id="338" r:id="rId39"/>
    <p:sldId id="343" r:id="rId40"/>
    <p:sldId id="344" r:id="rId41"/>
    <p:sldId id="346" r:id="rId42"/>
    <p:sldId id="339" r:id="rId43"/>
    <p:sldId id="347" r:id="rId44"/>
    <p:sldId id="352" r:id="rId45"/>
    <p:sldId id="335" r:id="rId46"/>
    <p:sldId id="334" r:id="rId47"/>
    <p:sldId id="305" r:id="rId48"/>
    <p:sldId id="35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9"/>
    <p:restoredTop sz="94586"/>
  </p:normalViewPr>
  <p:slideViewPr>
    <p:cSldViewPr>
      <p:cViewPr>
        <p:scale>
          <a:sx n="86" d="100"/>
          <a:sy n="86" d="100"/>
        </p:scale>
        <p:origin x="2456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6A4D8-3A6A-8A40-A702-5D514C87DAD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45186-2D7E-6546-8F0D-E87D7524DB1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19137A-8760-7946-8F03-A2AEC99B36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Do your own work and from memory without looking at your notes; if you have time, add Robinson</a:t>
            </a:r>
            <a:r>
              <a:rPr lang="mr-IN" altLang="ja-JP" sz="2000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s 10 steps too!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1C26A-0F96-0342-A698-5FFE3181D79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83FC7-FA93-374F-83DA-0F4C76383F0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B2B62-3006-8445-8456-9A664A9C994F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BS 18.43; 20.31; 25.11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2D3CD6-78A1-E940-94AA-CDA3E42166D7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08.13</a:t>
            </a:r>
          </a:p>
          <a:p>
            <a:pPr eaLnBrk="1" hangingPunct="1"/>
            <a:r>
              <a:rPr lang="en-US" dirty="0"/>
              <a:t>11.25</a:t>
            </a:r>
          </a:p>
          <a:p>
            <a:pPr eaLnBrk="1" hangingPunct="1"/>
            <a:r>
              <a:rPr lang="en-US" dirty="0"/>
              <a:t>12.18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08.16</a:t>
            </a:r>
          </a:p>
          <a:p>
            <a:pPr eaLnBrk="1" hangingPunct="1"/>
            <a:r>
              <a:rPr lang="en-US" dirty="0"/>
              <a:t>11.26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B4AD0-E928-0C4C-BD4F-3AA391036CF5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08.17</a:t>
            </a:r>
          </a:p>
          <a:p>
            <a:pPr eaLnBrk="1" hangingPunct="1"/>
            <a:r>
              <a:rPr lang="en-US" dirty="0"/>
              <a:t>11.27</a:t>
            </a:r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35CB4-6475-6246-8B92-00880C382933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08.35</a:t>
            </a:r>
          </a:p>
          <a:p>
            <a:pPr eaLnBrk="1" hangingPunct="1"/>
            <a:r>
              <a:rPr lang="en-US"/>
              <a:t>11.28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C79E6-F116-8E41-A95E-C2D01358409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08.36</a:t>
            </a:r>
          </a:p>
          <a:p>
            <a:pPr eaLnBrk="1" hangingPunct="1"/>
            <a:r>
              <a:rPr lang="en-US" dirty="0"/>
              <a:t>11.29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C54DF5-8A71-3946-97AA-9C44C105CFAB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08.37 but changed to HO SP in:</a:t>
            </a:r>
          </a:p>
          <a:p>
            <a:pPr eaLnBrk="1" hangingPunct="1"/>
            <a:r>
              <a:rPr lang="en-US" dirty="0"/>
              <a:t>11.30</a:t>
            </a:r>
          </a:p>
          <a:p>
            <a:pPr eaLnBrk="1" hangingPunct="1"/>
            <a:r>
              <a:rPr lang="en-US" dirty="0"/>
              <a:t>12.21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01EEC8-70F4-EA40-9799-E1ACFB505A9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Purpose Question: On the basis of this text, what does God want my people to hear, understand, and obey?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See separate EO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sermon manuscripts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on Ps 117:1-2; Matt 28:18-20; Ezra 7:10.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7E690-638B-CC4A-9A4C-3E34041CF4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E34C5E-A068-B74E-8A57-F9A575E8F7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E8DE4-A14F-4E4C-8457-F98BD41857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7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82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2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0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5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1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9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16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3295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7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6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53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796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766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6A2A-2B2A-224E-9998-CB95FBDE3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062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D772-3D61-A744-B548-65925E494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577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17A3DA-6FDD-1945-BF3A-8C9BD98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0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5115-A8D7-DE42-9537-02904263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45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37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5903-2115-E241-B759-2168E308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5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3AA-4B08-B04D-9682-436C1B04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82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574-D5A5-4E41-87BB-17B30514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4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967-50D2-5044-8A03-B5C4DFF4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198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0A4-156C-9E4D-9250-4409163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36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74F5-67E8-8547-91AD-63584BCA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2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44B-C42F-3B47-80AB-BCCDCFDF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0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5BB-BEDD-9044-9147-76DCE69E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7940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E64-A258-214A-82FB-E5CCDF63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1404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504-06D0-674B-B94D-C0EFC984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1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BED2-B5E2-6C42-ACE0-AC64927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2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EA4-9EFA-094D-B230-2D6FE0D0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0FF7-E046-BF41-93F2-7E0BC309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5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787-2AC9-0E4C-9BBC-D6F113A9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C8A1-1819-114A-8CDE-CF645ED4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1741-9C9B-5F4A-8552-A7AC0966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309F-D6F4-F44E-960C-27214B2A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5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37A-25D8-044F-92C8-536D4E5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1983-0361-8145-969A-886C2426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D61F-062B-1F49-B108-F38201D3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98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A393C71-168B-1C40-8CE2-8F3DC80E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1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3240-8D67-7C4F-81D0-9EA2B368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0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0162-A20F-6848-B161-E4DB2872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9059-B412-5041-AD42-D7CDA6EF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6D01-CBE4-8A48-9106-47678115F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1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8D41-B21E-BA49-8385-6C09AF564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645F-34B3-C843-A4D5-8C54B0CA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2-8BF9-8A43-979C-250064D4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9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1055-4EBA-C643-AE4C-EDFB1813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F5C-D183-EC44-AA9C-820C0BAE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95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DB84-62FE-F64D-B80D-BBF8A27B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451C966-27CF-7D41-947C-AE9A92D8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5576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0696-5185-EF43-8A86-BD4C65E3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10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2B05-8073-8842-B1F7-AF78596C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2630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5DB1-DF4E-A948-85F2-2A8F063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3334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74CF-D4F8-E54B-99BF-831532D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9880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9E73-C8DB-A34D-85CB-4F64FBA18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6361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C36C-922C-9F4F-8B57-D7C9987E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8461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C0C-E178-0740-A7BE-ED3883EF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9403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3785-2539-F847-AEAB-2F3503E4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731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58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71CC-FBA0-B549-8473-B2848FEE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2504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BAFF-F982-1B42-AD23-5C5A25FE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469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1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03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0E9BA7-CA85-2E42-AE7F-4819B6FB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681DF3AC-03BE-2D4F-BA83-3656E95B4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2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8289AACF-F816-C04F-BA43-F0140920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DD03E9E-6CF1-A844-B0F4-14A8C7C97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32E6785D-6E15-0943-A4E4-37220D8D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506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9D8517D-87BB-9E4A-9ECF-DFD2533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8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76200"/>
            <a:ext cx="6096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The Purpose Bridge to the Main Idea</a:t>
            </a:r>
            <a:endParaRPr lang="en-US" dirty="0">
              <a:effectLst>
                <a:glow rad="177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147C-0021-2FC6-05B6-A3D0E000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Passage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Contrasting the Ideas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Sermon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6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First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14845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Second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6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Study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14845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Pulpit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6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Obs/Inter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14845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Prin/App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Accuracy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Relevance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Issue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Order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Place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Steps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Concern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Passage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Contrasting the Ideas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Sermon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Z</a:t>
            </a:r>
            <a:r>
              <a:rPr lang="en-US" sz="3600" b="1" baseline="-25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-X-Z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-Y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Slogan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2-3 lines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1-2 lines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Sequential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Logical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Read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Heard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Issue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Form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Length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Outline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To 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Passage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Contrasting the Ideas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Sermon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Time bound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1696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Timely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Past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Present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Indicative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Imperative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3rd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1st or 2nd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Issue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Audience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Tense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Mood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Passage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Contrasting the Ideas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Sermon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God to them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God to us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Original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Modern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Textual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Cultural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Issue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Question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Needs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Focus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3" y="53736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Summarize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Communicate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8313" y="53736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Purpose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tx2"/>
                </a:solidFill>
              </a:rPr>
              <a:t>Write both the CPT &amp; CPS:</a:t>
            </a:r>
            <a:endParaRPr lang="en-US" sz="3200" b="1" i="1" u="sng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• in the active voice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• in full sentences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• with correlating Z</a:t>
            </a:r>
            <a:r>
              <a:rPr lang="en-US" sz="3600" b="1" baseline="-25000">
                <a:solidFill>
                  <a:schemeClr val="tx2"/>
                </a:solidFill>
              </a:rPr>
              <a:t>1</a:t>
            </a:r>
            <a:r>
              <a:rPr lang="en-US" sz="3600" b="1">
                <a:solidFill>
                  <a:schemeClr val="tx2"/>
                </a:solidFill>
              </a:rPr>
              <a:t>s &amp; interrogatives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• so they include the whole passage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</a:rPr>
              <a:t>40</a:t>
            </a:r>
            <a:endParaRPr lang="en-US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Comparing the Ideas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Page 46: Psalm 23 (God</a:t>
            </a:r>
            <a:r>
              <a:rPr lang="mr-IN" sz="3600" b="1" dirty="0">
                <a:solidFill>
                  <a:srgbClr val="FFFFFF"/>
                </a:solidFill>
              </a:rPr>
              <a:t>'</a:t>
            </a:r>
            <a:r>
              <a:rPr lang="en-US" sz="3600" b="1" dirty="0">
                <a:solidFill>
                  <a:srgbClr val="FFFFFF"/>
                </a:solidFill>
              </a:rPr>
              <a:t>s Care)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Page 116: Nehemiah 1 (Sovereign God)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Page 153: John 13 (Love)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3" y="5400675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Page 178: Ezra 9 (Intermarriage)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EO to HO Examples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1526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Page 34c-d: Matt. 18:15-20 (Discipline)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Page 32: A Mighty Fortress (Luther)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Page 262: 2 Kings 5 (Naaman) 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Homiletical Idea should be…</a:t>
            </a:r>
            <a:endParaRPr lang="en-US" sz="32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Clear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Concise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Compelling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Creative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How to Make a Great Idea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Arthurs, Gordon-Conwell Theological Seminary, at SBC 15 Feb 2012</a:t>
            </a:r>
            <a:endParaRPr lang="en-US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EI to MI Examples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3967163" cy="4770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"The 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result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of Samson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 immorality with Delilah was God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 judgment upon his very life in the pagan temple of Dagon."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(Judges 16)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1676400"/>
            <a:ext cx="3581400" cy="2308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"God judges any 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he-man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with a 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she-weakness.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fr-FR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(Chuck Swindoll)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76800" y="4267200"/>
            <a:ext cx="3581400" cy="1077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en-US" altLang="ja-JP" sz="3200" b="1" dirty="0">
                <a:solidFill>
                  <a:srgbClr val="FFFF00"/>
                </a:solidFill>
                <a:cs typeface="Arial" charset="0"/>
              </a:rPr>
              <a:t>What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does sin bring?  Pain!"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EI to MI Examples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41303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"The 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manner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in which the disciples were to pray that God rewarded was secretly rather than for public show like the Pharisees."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(Matt. 6:5-8)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4388296" cy="223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"God blesses private prayers more than public."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1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(#9 on pp. 37 &amp; 42)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343400"/>
            <a:ext cx="4388296" cy="20621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en-US" altLang="ja-JP" sz="3200" b="1" dirty="0">
                <a:solidFill>
                  <a:srgbClr val="FFFF00"/>
                </a:solidFill>
                <a:cs typeface="Arial" charset="0"/>
              </a:rPr>
              <a:t>How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can you pray with God</a:t>
            </a:r>
            <a:r>
              <a:rPr lang="mr-IN" altLang="ja-JP" sz="3200" b="1" dirty="0">
                <a:solidFill>
                  <a:schemeClr val="bg1"/>
                </a:solidFill>
                <a:cs typeface="Arial" charset="0"/>
              </a:rPr>
              <a:t>'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s blessing? Pray with sincerity, not show."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EI to MI Examples</a:t>
            </a: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1828800"/>
            <a:ext cx="3581400" cy="462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"The 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reason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Jesus washed the disciples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feet was because He sought to set an example of love humbly serving others."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(John 13:1-17)</a:t>
            </a: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648200" y="1828800"/>
            <a:ext cx="4114800" cy="2062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"When you love people like Jesus, you don</a:t>
            </a:r>
            <a:r>
              <a:rPr lang="mr-IN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'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 mind dirt" (p. 152)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811713"/>
            <a:ext cx="4114800" cy="1570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en-US" altLang="ja-JP" sz="3200" b="1" dirty="0">
                <a:solidFill>
                  <a:srgbClr val="FFFF00"/>
                </a:solidFill>
                <a:cs typeface="Arial" charset="0"/>
              </a:rPr>
              <a:t>Why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not mind dirt? To serve humbly with love."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62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On a piece of paper, fill in the 13 blanks below…</a:t>
            </a:r>
            <a:endParaRPr lang="en-US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73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3733800" y="2286000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2209800" y="1968500"/>
            <a:ext cx="969963" cy="458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</a:t>
            </a: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5791200" y="1968500"/>
            <a:ext cx="1533525" cy="458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97311" name="WordArt 31"/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Pop Quiz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286000" y="2362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5791200" y="2362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3962400" y="4114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962400" y="487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4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4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84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84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8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8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8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/>
      <p:bldP spid="1184777" grpId="0"/>
      <p:bldP spid="1184778" grpId="0"/>
      <p:bldP spid="1184779" grpId="0"/>
      <p:bldP spid="1184781" grpId="0"/>
      <p:bldP spid="1184784" grpId="0"/>
      <p:bldP spid="1184785" grpId="0"/>
      <p:bldP spid="1184786" grpId="0"/>
      <p:bldP spid="1184787" grpId="0"/>
      <p:bldP spid="1184788" grpId="0"/>
      <p:bldP spid="1184789" grpId="0"/>
      <p:bldP spid="1184796" grpId="0" animBg="1"/>
      <p:bldP spid="1184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EI to MI Examples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51520" y="1482725"/>
            <a:ext cx="4249043" cy="46228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"The 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reason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Paul stopped praying for his physical defect to be removed was because he began to value the humility and strength it built in him."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Cor. 12:7-10)</a:t>
            </a: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572000" y="1482725"/>
            <a:ext cx="4464050" cy="3144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"The thing you </a:t>
            </a:r>
            <a:r>
              <a:rPr lang="en-US" altLang="ja-JP" sz="3200" b="1" i="1" dirty="0">
                <a:solidFill>
                  <a:schemeClr val="bg1"/>
                </a:solidFill>
                <a:cs typeface="Arial" charset="0"/>
              </a:rPr>
              <a:t>most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 pray that God would </a:t>
            </a:r>
            <a:r>
              <a:rPr lang="en-US" altLang="ja-JP" sz="3200" b="1" i="1" dirty="0">
                <a:solidFill>
                  <a:schemeClr val="bg1"/>
                </a:solidFill>
                <a:cs typeface="Arial" charset="0"/>
              </a:rPr>
              <a:t>remove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 in your life is the thing you most want to </a:t>
            </a:r>
            <a:r>
              <a:rPr lang="en-US" altLang="ja-JP" sz="3200" b="1" i="1" dirty="0">
                <a:solidFill>
                  <a:schemeClr val="bg1"/>
                </a:solidFill>
                <a:cs typeface="Arial" charset="0"/>
              </a:rPr>
              <a:t>keep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."</a:t>
            </a:r>
            <a:endParaRPr lang="en-US" altLang="ja-JP" sz="11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9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(Don </a:t>
            </a: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Sunukjian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, Talbot Seminary)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0" y="4724400"/>
            <a:ext cx="4464050" cy="2062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en-US" altLang="ja-JP" sz="3200" b="1" dirty="0">
                <a:solidFill>
                  <a:srgbClr val="FFFF00"/>
                </a:solidFill>
                <a:cs typeface="Arial" charset="0"/>
              </a:rPr>
              <a:t>Why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stop praying? To value humility and strength more than answered prayer"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Ephesians 6:4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619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chemeClr val="bg1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36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"Fathers,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 not provoke your children to anger,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but bring them up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in the discipline and 	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instruction of the Lord"</a:t>
            </a:r>
            <a:r>
              <a:rPr lang="en-US" sz="2800" b="1" dirty="0">
                <a:solidFill>
                  <a:schemeClr val="bg1"/>
                </a:solidFill>
              </a:rPr>
              <a:t> (NAU)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CPT (Exegetical Idea) Eph. 6:4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600200" y="2649538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</a:pPr>
            <a:r>
              <a:rPr lang="en-US" sz="2800" b="1" u="sng" dirty="0">
                <a:solidFill>
                  <a:schemeClr val="bg1"/>
                </a:solidFill>
              </a:rPr>
              <a:t>Negative</a:t>
            </a:r>
            <a:r>
              <a:rPr lang="en-US" sz="2800" b="1" dirty="0">
                <a:solidFill>
                  <a:schemeClr val="bg1"/>
                </a:solidFill>
              </a:rPr>
              <a:t>: The </a:t>
            </a:r>
            <a:r>
              <a:rPr lang="en-US" sz="2800" b="1" dirty="0">
                <a:solidFill>
                  <a:srgbClr val="CECEEF"/>
                </a:solidFill>
              </a:rPr>
              <a:t>way </a:t>
            </a:r>
            <a:r>
              <a:rPr lang="en-US" sz="2800" b="1" dirty="0">
                <a:solidFill>
                  <a:schemeClr val="bg1"/>
                </a:solidFill>
              </a:rPr>
              <a:t>Ephesian fathers should raise their children was by </a:t>
            </a:r>
            <a:r>
              <a:rPr lang="en-US" sz="2800" b="1" dirty="0">
                <a:solidFill>
                  <a:srgbClr val="CCFFCC"/>
                </a:solidFill>
              </a:rPr>
              <a:t>not provoking</a:t>
            </a:r>
            <a:r>
              <a:rPr lang="en-US" sz="2800" b="1" dirty="0">
                <a:solidFill>
                  <a:schemeClr val="bg1"/>
                </a:solidFill>
              </a:rPr>
              <a:t> them (4a).</a:t>
            </a:r>
          </a:p>
          <a:p>
            <a:pPr>
              <a:buFontTx/>
              <a:buAutoNum type="romanUcPeriod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AutoNum type="romanUcPeriod" startAt="2"/>
            </a:pPr>
            <a:r>
              <a:rPr lang="en-US" sz="2800" b="1" u="sng" dirty="0">
                <a:solidFill>
                  <a:schemeClr val="bg1"/>
                </a:solidFill>
              </a:rPr>
              <a:t>Positive</a:t>
            </a:r>
            <a:r>
              <a:rPr lang="en-US" sz="2800" b="1" dirty="0">
                <a:solidFill>
                  <a:schemeClr val="bg1"/>
                </a:solidFill>
              </a:rPr>
              <a:t>: The </a:t>
            </a:r>
            <a:r>
              <a:rPr lang="en-US" sz="2800" b="1" dirty="0">
                <a:solidFill>
                  <a:srgbClr val="CECEEF"/>
                </a:solidFill>
              </a:rPr>
              <a:t>way </a:t>
            </a:r>
            <a:r>
              <a:rPr lang="en-US" sz="2800" b="1" dirty="0">
                <a:solidFill>
                  <a:schemeClr val="bg1"/>
                </a:solidFill>
              </a:rPr>
              <a:t>Ephesian fathers should raise their children was by </a:t>
            </a:r>
            <a:r>
              <a:rPr lang="en-US" sz="2800" b="1" dirty="0">
                <a:solidFill>
                  <a:srgbClr val="FFFF00"/>
                </a:solidFill>
              </a:rPr>
              <a:t>guiding </a:t>
            </a:r>
            <a:r>
              <a:rPr lang="en-US" sz="2800" b="1" dirty="0">
                <a:solidFill>
                  <a:schemeClr val="bg1"/>
                </a:solidFill>
              </a:rPr>
              <a:t>them in God</a:t>
            </a:r>
            <a:r>
              <a:rPr lang="mr-IN" altLang="ja-JP" sz="2800" b="1" dirty="0">
                <a:solidFill>
                  <a:schemeClr val="bg1"/>
                </a:solidFill>
              </a:rPr>
              <a:t>'</a:t>
            </a:r>
            <a:r>
              <a:rPr lang="en-US" sz="2800" b="1" dirty="0">
                <a:solidFill>
                  <a:schemeClr val="bg1"/>
                </a:solidFill>
              </a:rPr>
              <a:t>s ways (4b-c).</a:t>
            </a:r>
          </a:p>
          <a:p>
            <a:pPr>
              <a:buFontTx/>
              <a:buAutoNum type="romanUcPeriod" startAt="2"/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buFontTx/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They should </a:t>
            </a:r>
            <a:r>
              <a:rPr lang="en-US" b="1" dirty="0">
                <a:solidFill>
                  <a:srgbClr val="FFFF00"/>
                </a:solidFill>
              </a:rPr>
              <a:t>discipline</a:t>
            </a:r>
            <a:r>
              <a:rPr lang="en-US" b="1" dirty="0">
                <a:solidFill>
                  <a:schemeClr val="bg1"/>
                </a:solidFill>
              </a:rPr>
              <a:t> their children (4b).</a:t>
            </a:r>
          </a:p>
          <a:p>
            <a:pPr lvl="1">
              <a:buFontTx/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They should </a:t>
            </a:r>
            <a:r>
              <a:rPr lang="en-US" b="1" dirty="0">
                <a:solidFill>
                  <a:srgbClr val="FFFF00"/>
                </a:solidFill>
              </a:rPr>
              <a:t>instruct</a:t>
            </a:r>
            <a:r>
              <a:rPr lang="en-US" b="1" dirty="0">
                <a:solidFill>
                  <a:schemeClr val="bg1"/>
                </a:solidFill>
              </a:rPr>
              <a:t> their children (4c).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solidFill>
                  <a:schemeClr val="bg1"/>
                </a:solidFill>
              </a:rPr>
              <a:t>EI:</a:t>
            </a:r>
            <a:r>
              <a:rPr lang="en-US" sz="2800" b="1" dirty="0">
                <a:solidFill>
                  <a:schemeClr val="bg1"/>
                </a:solidFill>
              </a:rPr>
              <a:t> The </a:t>
            </a:r>
            <a:r>
              <a:rPr lang="en-US" sz="2800" b="1" dirty="0">
                <a:solidFill>
                  <a:srgbClr val="CECEEF"/>
                </a:solidFill>
              </a:rPr>
              <a:t>way </a:t>
            </a:r>
            <a:r>
              <a:rPr lang="en-US" sz="2800" b="1" dirty="0">
                <a:solidFill>
                  <a:schemeClr val="bg1"/>
                </a:solidFill>
              </a:rPr>
              <a:t>Ephesian fathers should raise their children was by </a:t>
            </a:r>
            <a:r>
              <a:rPr lang="en-US" sz="2800" b="1" dirty="0">
                <a:solidFill>
                  <a:srgbClr val="FFFF00"/>
                </a:solidFill>
              </a:rPr>
              <a:t>guiding </a:t>
            </a:r>
            <a:r>
              <a:rPr lang="en-US" sz="2800" b="1" dirty="0">
                <a:solidFill>
                  <a:schemeClr val="bg1"/>
                </a:solidFill>
              </a:rPr>
              <a:t>rather than </a:t>
            </a:r>
            <a:r>
              <a:rPr lang="en-US" sz="2800" b="1" dirty="0">
                <a:solidFill>
                  <a:srgbClr val="CCFFCC"/>
                </a:solidFill>
              </a:rPr>
              <a:t>provoking </a:t>
            </a:r>
            <a:r>
              <a:rPr lang="en-US" sz="2800" b="1" dirty="0">
                <a:solidFill>
                  <a:schemeClr val="bg1"/>
                </a:solidFill>
              </a:rPr>
              <a:t>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4.  Purpose Bridge (Eph. 6:4)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rgbClr val="CECE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 fathers should raise their children was by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than </a:t>
            </a:r>
            <a:r>
              <a:rPr lang="en-US" sz="2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provoking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Dads,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mr-IN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nag—teach!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 Listener Response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fathers will replace provoking with guidance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4624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Psalm 23 Purpose &amp; Outlines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46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5496" y="2636912"/>
            <a:ext cx="4104456" cy="414907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Exegetical Idea: </a:t>
            </a:r>
            <a:br>
              <a:rPr lang="en-US" u="none" dirty="0"/>
            </a:br>
            <a:r>
              <a:rPr lang="en-US" u="none" dirty="0"/>
              <a:t>The </a:t>
            </a:r>
            <a:r>
              <a:rPr lang="en-US" u="none" dirty="0">
                <a:solidFill>
                  <a:srgbClr val="FFFF00"/>
                </a:solidFill>
              </a:rPr>
              <a:t>response</a:t>
            </a:r>
            <a:r>
              <a:rPr lang="en-US" u="none" dirty="0"/>
              <a:t> of David to God</a:t>
            </a:r>
            <a:r>
              <a:rPr lang="mr-IN" u="none" dirty="0"/>
              <a:t>'</a:t>
            </a:r>
            <a:r>
              <a:rPr lang="en-US" u="none" dirty="0"/>
              <a:t>s goodness shown in providing for and exalting him was to fearlessly commune with God at the tabernacle the rest of his life.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1251917"/>
            <a:ext cx="7632848" cy="138499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Desired Listener Response</a:t>
            </a:r>
            <a:r>
              <a:rPr lang="en-US" u="none" dirty="0"/>
              <a:t>: </a:t>
            </a:r>
            <a:br>
              <a:rPr lang="en-US" u="none" dirty="0"/>
            </a:br>
            <a:r>
              <a:rPr lang="en-US" u="none" dirty="0"/>
              <a:t>The listeners will worship God without fear.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0232" y="2636912"/>
            <a:ext cx="2232248" cy="414908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Main Idea</a:t>
            </a:r>
            <a:r>
              <a:rPr lang="en-US" u="none" dirty="0"/>
              <a:t>: </a:t>
            </a:r>
            <a:br>
              <a:rPr lang="en-US" u="none" dirty="0"/>
            </a:br>
            <a:r>
              <a:rPr lang="en-US" u="none" dirty="0"/>
              <a:t>God</a:t>
            </a:r>
            <a:r>
              <a:rPr lang="mr-IN" u="none" dirty="0"/>
              <a:t>'</a:t>
            </a:r>
            <a:r>
              <a:rPr lang="en-US" u="none" dirty="0"/>
              <a:t>s good to you, so publicly worship Him without fear.</a:t>
            </a:r>
          </a:p>
        </p:txBody>
      </p:sp>
    </p:spTree>
    <p:extLst>
      <p:ext uri="{BB962C8B-B14F-4D97-AF65-F5344CB8AC3E}">
        <p14:creationId xmlns:p14="http://schemas.microsoft.com/office/powerpoint/2010/main" val="150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400" u="sng" dirty="0">
                <a:latin typeface="Helvetica" charset="0"/>
                <a:ea typeface="ＭＳ Ｐゴシック" charset="0"/>
                <a:cs typeface="ＭＳ Ｐゴシック" charset="0"/>
              </a:rPr>
              <a:t>Exegetical Idea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reason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the church should restore a sinning Christian correctly is because it extends God</a:t>
            </a:r>
            <a:r>
              <a:rPr lang="mr-IN" altLang="ja-JP" sz="2400" dirty="0">
                <a:latin typeface="Helvetica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s authority.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233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The </a:t>
            </a:r>
            <a:r>
              <a:rPr 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manner </a:t>
            </a: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in which the church should correctly restore a sinning Christian is by keeping the matter as private as possible. 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 The </a:t>
            </a:r>
            <a:r>
              <a:rPr 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reason </a:t>
            </a: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the church can restore or continue to seek </a:t>
            </a:r>
            <a:r>
              <a:rPr lang="en-US" b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to restore errant </a:t>
            </a: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believers is because it extends the authority of God Himself. </a:t>
            </a: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Matthew 18:15-20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284538"/>
            <a:ext cx="4211637" cy="3573462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How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do we </a:t>
            </a:r>
            <a:r>
              <a:rPr lang="en-US" sz="4000" b="1" dirty="0">
                <a:solidFill>
                  <a:srgbClr val="FFFF43"/>
                </a:solidFill>
                <a:latin typeface="Arial" charset="0"/>
                <a:ea typeface="ＭＳ Ｐゴシック" charset="0"/>
              </a:rPr>
              <a:t>restore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sinning Christians properly?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>
                <a:solidFill>
                  <a:srgbClr val="FFFFFF"/>
                </a:solidFill>
                <a:cs typeface="Arial" charset="0"/>
              </a:rPr>
              <a:t>Our First Question Today... </a:t>
            </a:r>
            <a:br>
              <a:rPr lang="en-US" sz="3600" b="1" i="1">
                <a:solidFill>
                  <a:srgbClr val="FFFFFF"/>
                </a:solidFill>
                <a:cs typeface="Arial" charset="0"/>
              </a:rPr>
            </a:br>
            <a:r>
              <a:rPr lang="en-US" sz="3600" b="1" i="1">
                <a:solidFill>
                  <a:srgbClr val="FFFFFF"/>
                </a:solidFill>
                <a:cs typeface="Arial" charset="0"/>
              </a:rPr>
              <a:t>(introduces MP I for vv. 15-17)</a:t>
            </a:r>
            <a:endParaRPr lang="en-US" sz="3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139952" y="1154981"/>
            <a:ext cx="4500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K</a:t>
            </a:r>
            <a:r>
              <a:rPr lang="en-US" altLang="ja-JP" sz="4800" b="1" dirty="0">
                <a:solidFill>
                  <a:srgbClr val="000000"/>
                </a:solidFill>
              </a:rPr>
              <a:t>eep the matter as </a:t>
            </a:r>
            <a:r>
              <a:rPr lang="en-US" altLang="ja-JP" sz="4800" b="1" u="sng" dirty="0">
                <a:solidFill>
                  <a:srgbClr val="146225"/>
                </a:solidFill>
              </a:rPr>
              <a:t>private</a:t>
            </a:r>
            <a:r>
              <a:rPr lang="en-US" altLang="ja-JP" sz="4800" b="1" dirty="0">
                <a:solidFill>
                  <a:srgbClr val="000000"/>
                </a:solidFill>
              </a:rPr>
              <a:t> as possible </a:t>
            </a:r>
            <a:br>
              <a:rPr lang="en-US" altLang="ja-JP" sz="4800" b="1" dirty="0">
                <a:solidFill>
                  <a:srgbClr val="000000"/>
                </a:solidFill>
              </a:rPr>
            </a:br>
            <a:r>
              <a:rPr lang="en-US" altLang="ja-JP" sz="4800" b="1" dirty="0">
                <a:solidFill>
                  <a:srgbClr val="000000"/>
                </a:solidFill>
              </a:rPr>
              <a:t>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latin typeface="Verdana" charset="0"/>
                <a:ea typeface="Osaka" charset="0"/>
                <a:cs typeface="Osaka" charset="0"/>
              </a:rPr>
              <a:t>Our Goal:</a:t>
            </a:r>
            <a:endParaRPr lang="en-US" dirty="0">
              <a:solidFill>
                <a:schemeClr val="bg1"/>
              </a:solidFill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Restoration!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Arial" charset="0"/>
                <a:ea typeface="ＭＳ Ｐゴシック" charset="0"/>
              </a:rPr>
              <a:t>God</a:t>
            </a:r>
            <a:r>
              <a:rPr lang="mr-IN" altLang="ja-JP" sz="4800" b="1" dirty="0">
                <a:latin typeface="Arial" charset="0"/>
                <a:ea typeface="ＭＳ Ｐゴシック" charset="0"/>
              </a:rPr>
              <a:t>'</a:t>
            </a:r>
            <a:r>
              <a:rPr lang="en-US" sz="4800" b="1" dirty="0">
                <a:latin typeface="Arial" charset="0"/>
                <a:ea typeface="ＭＳ Ｐゴシック" charset="0"/>
              </a:rPr>
              <a:t>s 4-step restoring process…</a:t>
            </a:r>
            <a:endParaRPr lang="en-US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5053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800" b="1">
                <a:solidFill>
                  <a:srgbClr val="333399"/>
                </a:solidFill>
              </a:rPr>
              <a:t>…reveals the issue to more people each step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04726" y="116632"/>
            <a:ext cx="20510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/>
              <a:t>Our speaker today </a:t>
            </a:r>
            <a:r>
              <a:rPr lang="en-US" sz="2000" b="1"/>
              <a:t>is an SBC </a:t>
            </a:r>
            <a:r>
              <a:rPr lang="en-US" sz="2000" b="1" dirty="0"/>
              <a:t>graduate,</a:t>
            </a:r>
            <a:br>
              <a:rPr lang="en-US" sz="2000" b="1" dirty="0"/>
            </a:br>
            <a:r>
              <a:rPr lang="en-US" sz="2000" b="1" dirty="0"/>
              <a:t>so we can be sure the message</a:t>
            </a:r>
            <a:br>
              <a:rPr lang="en-US" sz="2000" b="1" dirty="0"/>
            </a:br>
            <a:r>
              <a:rPr lang="en-US" sz="2000" b="1" dirty="0"/>
              <a:t>will be clear, well-prepared, and backed by years of understanding.</a:t>
            </a:r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Know your purpose!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Transition after MPI finished: Our 2</a:t>
            </a:r>
            <a:r>
              <a:rPr lang="en-US" sz="4000" b="1" i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nd</a:t>
            </a:r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 question is answered in vv. 18-20:</a:t>
            </a:r>
            <a:b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 i="1">
                <a:solidFill>
                  <a:srgbClr val="FFFF43"/>
                </a:solidFill>
                <a:latin typeface="Arial" charset="0"/>
                <a:ea typeface="ＭＳ Ｐゴシック" charset="0"/>
              </a:rPr>
              <a:t>Why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 do we restore sinning Christians properly?</a:t>
            </a:r>
            <a:endParaRPr lang="en-US" sz="3600" b="1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18-20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II. Our church extends God’s </a:t>
            </a:r>
            <a:r>
              <a:rPr lang="en-US" sz="4800" b="1" u="sng" dirty="0">
                <a:solidFill>
                  <a:srgbClr val="000090"/>
                </a:solidFill>
              </a:rPr>
              <a:t>authority.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restore sinning members properly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because</a:t>
            </a:r>
            <a:r>
              <a:rPr 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we act on God</a:t>
            </a:r>
            <a:r>
              <a:rPr lang="mr-IN" altLang="ja-JP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'</a:t>
            </a:r>
            <a:r>
              <a:rPr 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 behalf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rgbClr val="FFFFFF"/>
                </a:solidFill>
              </a:rPr>
              <a:t>Exegetical Idea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r>
              <a:rPr kumimoji="1" lang="en-US" b="1" dirty="0">
                <a:solidFill>
                  <a:srgbClr val="FFFFFF"/>
                </a:solidFill>
              </a:rPr>
              <a:t>The </a:t>
            </a:r>
            <a:r>
              <a:rPr kumimoji="1" lang="en-US" b="1" dirty="0">
                <a:solidFill>
                  <a:srgbClr val="FFFF00"/>
                </a:solidFill>
              </a:rPr>
              <a:t>reason</a:t>
            </a:r>
            <a:r>
              <a:rPr kumimoji="1" lang="en-US" b="1" dirty="0">
                <a:solidFill>
                  <a:srgbClr val="FFFFFF"/>
                </a:solidFill>
              </a:rPr>
              <a:t> the church should restore </a:t>
            </a:r>
            <a:br>
              <a:rPr kumimoji="1" lang="en-US" b="1" dirty="0">
                <a:solidFill>
                  <a:srgbClr val="FFFFFF"/>
                </a:solidFill>
              </a:rPr>
            </a:br>
            <a:r>
              <a:rPr kumimoji="1" lang="en-US" b="1" dirty="0">
                <a:solidFill>
                  <a:srgbClr val="FFFFFF"/>
                </a:solidFill>
              </a:rPr>
              <a:t>a sinning Christian correctly is because this restoration </a:t>
            </a:r>
            <a:br>
              <a:rPr kumimoji="1" lang="en-US" b="1" dirty="0">
                <a:solidFill>
                  <a:srgbClr val="FFFFFF"/>
                </a:solidFill>
              </a:rPr>
            </a:br>
            <a:r>
              <a:rPr kumimoji="1" lang="en-US" b="1" dirty="0">
                <a:solidFill>
                  <a:srgbClr val="FFFFFF"/>
                </a:solidFill>
              </a:rPr>
              <a:t>is carried out as an extension of God</a:t>
            </a:r>
            <a:r>
              <a:rPr kumimoji="1" lang="mr-IN" altLang="ja-JP" b="1" dirty="0">
                <a:solidFill>
                  <a:srgbClr val="FFFFFF"/>
                </a:solidFill>
              </a:rPr>
              <a:t>'</a:t>
            </a:r>
            <a:r>
              <a:rPr kumimoji="1" lang="en-US" b="1" dirty="0">
                <a:solidFill>
                  <a:srgbClr val="FFFFFF"/>
                </a:solidFill>
              </a:rPr>
              <a:t>s authority.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Restore sinners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because</a:t>
            </a:r>
            <a:r>
              <a:rPr lang="en-US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you act for God</a:t>
            </a: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8" grpId="0" build="p" animBg="1"/>
      <p:bldP spid="1065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Assignment #3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FFFFFF"/>
                </a:solidFill>
              </a:rPr>
              <a:t>Don</a:t>
            </a:r>
            <a:r>
              <a:rPr lang="mr-IN" altLang="ja-JP" sz="3600" b="1" dirty="0">
                <a:solidFill>
                  <a:srgbClr val="FFFFFF"/>
                </a:solidFill>
              </a:rPr>
              <a:t>'</a:t>
            </a:r>
            <a:r>
              <a:rPr lang="en-US" sz="3600" b="1" dirty="0">
                <a:solidFill>
                  <a:srgbClr val="FFFFFF"/>
                </a:solidFill>
              </a:rPr>
              <a:t>t try to cram everything in!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3434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You</a:t>
            </a:r>
            <a:r>
              <a:rPr lang="mr-IN" altLang="ja-JP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ll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never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lack material!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3434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i="1">
                <a:solidFill>
                  <a:schemeClr val="bg1"/>
                </a:solidFill>
              </a:rPr>
              <a:t>Preach the Bible and…</a:t>
            </a:r>
            <a:endParaRPr lang="en-US" sz="4400" i="1">
              <a:solidFill>
                <a:schemeClr val="bg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b="1" i="1" dirty="0"/>
              <a:t>"I can</a:t>
            </a:r>
            <a:r>
              <a:rPr lang="mr-IN" altLang="ja-JP" b="1" i="1" dirty="0"/>
              <a:t>'</a:t>
            </a:r>
            <a:r>
              <a:rPr lang="en-US" altLang="ja-JP" b="1" i="1" dirty="0"/>
              <a:t>t think of anything to preach on!"</a:t>
            </a:r>
            <a:endParaRPr lang="en-US" b="1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1" dirty="0">
                <a:latin typeface="Arial Black"/>
                <a:cs typeface="Arial Black"/>
              </a:rPr>
              <a:t>PASTOR</a:t>
            </a:r>
            <a:endParaRPr lang="en-US" sz="12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2296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868363" y="1447800"/>
            <a:ext cx="75136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Based on Ramesh Richard</a:t>
            </a:r>
            <a:r>
              <a:rPr lang="mr-IN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text, 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139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39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140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</a:t>
            </a: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Choose Text</a:t>
            </a: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Analyze Text</a:t>
            </a: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Outline</a:t>
            </a: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Exegetical Idea</a:t>
            </a: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Questions</a:t>
            </a: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Desired Listener Response</a:t>
            </a: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Homiletical Idea</a:t>
            </a: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Intro/Concl</a:t>
            </a: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Preach</a:t>
            </a: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White text shows 10 steps adapted from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(notes, 105)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Definitions Review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cs typeface="Arial" charset="0"/>
              </a:rPr>
              <a:t>Step 3: The </a:t>
            </a:r>
            <a:r>
              <a:rPr lang="en-US" sz="2800" b="1" u="sng" dirty="0">
                <a:cs typeface="Arial" charset="0"/>
              </a:rPr>
              <a:t>exegetical idea</a:t>
            </a:r>
            <a:r>
              <a:rPr lang="en-US" sz="2800" b="1" dirty="0">
                <a:cs typeface="Arial" charset="0"/>
              </a:rPr>
              <a:t> (CPT) summarizes the text</a:t>
            </a:r>
            <a:r>
              <a:rPr lang="mr-IN" sz="2800" b="1" dirty="0">
                <a:cs typeface="Arial" charset="0"/>
              </a:rPr>
              <a:t>'</a:t>
            </a:r>
            <a:r>
              <a:rPr lang="en-US" sz="2800" b="1" dirty="0">
                <a:cs typeface="Arial" charset="0"/>
              </a:rPr>
              <a:t>s message to the </a:t>
            </a:r>
            <a:r>
              <a:rPr lang="en-US" sz="2800" b="1" i="1" dirty="0">
                <a:cs typeface="Arial" charset="0"/>
              </a:rPr>
              <a:t>biblical</a:t>
            </a:r>
            <a:r>
              <a:rPr lang="en-US" sz="2800" b="1" dirty="0">
                <a:cs typeface="Arial" charset="0"/>
              </a:rPr>
              <a:t> audience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cs typeface="Arial" charset="0"/>
              </a:rPr>
              <a:t>Step 4: The </a:t>
            </a:r>
            <a:r>
              <a:rPr lang="en-US" sz="2800" b="1" u="sng" dirty="0">
                <a:cs typeface="Arial" charset="0"/>
              </a:rPr>
              <a:t>sermon</a:t>
            </a:r>
            <a:r>
              <a:rPr lang="mr-IN" altLang="ja-JP" sz="2800" b="1" u="sng" dirty="0">
                <a:cs typeface="Arial" charset="0"/>
              </a:rPr>
              <a:t>'</a:t>
            </a:r>
            <a:r>
              <a:rPr lang="en-US" sz="2800" b="1" u="sng" dirty="0">
                <a:cs typeface="Arial" charset="0"/>
              </a:rPr>
              <a:t>s purpose</a:t>
            </a:r>
            <a:r>
              <a:rPr lang="en-US" sz="2800" b="1" dirty="0">
                <a:cs typeface="Arial" charset="0"/>
              </a:rPr>
              <a:t> (desired listener response) is the behavior change you want in the hearers as a result of your preaching the homiletical idea 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cs typeface="Arial" charset="0"/>
              </a:rPr>
              <a:t>Step 5: The </a:t>
            </a:r>
            <a:r>
              <a:rPr lang="en-US" sz="2800" b="1" u="sng">
                <a:cs typeface="Arial" charset="0"/>
              </a:rPr>
              <a:t>homiletical idea</a:t>
            </a:r>
            <a:r>
              <a:rPr lang="en-US" sz="2800" b="1">
                <a:cs typeface="Arial" charset="0"/>
              </a:rPr>
              <a:t> (CPS) summarizes the sermon for the </a:t>
            </a:r>
            <a:r>
              <a:rPr lang="en-US" sz="2800" b="1" i="1">
                <a:cs typeface="Arial" charset="0"/>
              </a:rPr>
              <a:t>modern</a:t>
            </a:r>
            <a:r>
              <a:rPr lang="en-US" sz="2800" b="1">
                <a:cs typeface="Arial" charset="0"/>
              </a:rPr>
              <a:t> audience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Sermon Purpose Examples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Do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"The listeners will…"</a:t>
            </a:r>
            <a:endParaRPr lang="en-US" sz="32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486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ja-JP" sz="3200" b="1" dirty="0"/>
              <a:t>"thank and appreciate their mothers for the ministry they have had in their lives" (p. 86)</a:t>
            </a:r>
          </a:p>
          <a:p>
            <a:endParaRPr lang="en-US" sz="3200" b="1" dirty="0"/>
          </a:p>
          <a:p>
            <a:r>
              <a:rPr lang="en-US" sz="3200" b="1" dirty="0"/>
              <a:t>•	</a:t>
            </a:r>
            <a:r>
              <a:rPr lang="en-US" altLang="ja-JP" sz="3200" b="1" dirty="0"/>
              <a:t>"gladly do humble tasks for others" (p. 148)</a:t>
            </a:r>
          </a:p>
          <a:p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56792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dirty="0">
                <a:solidFill>
                  <a:srgbClr val="FFFFFF"/>
                </a:solidFill>
              </a:rPr>
              <a:t>Desired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Listener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Response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Sermon Purpose Examples</a:t>
            </a:r>
          </a:p>
        </p:txBody>
      </p:sp>
      <p:pic>
        <p:nvPicPr>
          <p:cNvPr id="1075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Do</a:t>
            </a: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"The listeners will…"</a:t>
            </a:r>
            <a:endParaRPr lang="en-US" sz="3200" b="1" dirty="0"/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3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ja-JP" sz="3200" b="1" dirty="0"/>
              <a:t>"see God</a:t>
            </a:r>
            <a:r>
              <a:rPr lang="mr-IN" altLang="ja-JP" sz="3200" b="1" dirty="0"/>
              <a:t>'</a:t>
            </a:r>
            <a:r>
              <a:rPr lang="en-US" altLang="ja-JP" sz="3200" b="1" dirty="0"/>
              <a:t>s priority in missions and commit themselves to be best used in the fulfillment of the Great Commission" </a:t>
            </a:r>
            <a:br>
              <a:rPr lang="en-US" altLang="ja-JP" sz="3200" b="1" dirty="0"/>
            </a:br>
            <a:r>
              <a:rPr lang="en-US" altLang="ja-JP" sz="3200" b="1" dirty="0"/>
              <a:t>(p. 156)</a:t>
            </a:r>
            <a:endParaRPr lang="en-US" sz="3200" b="1" dirty="0"/>
          </a:p>
        </p:txBody>
      </p:sp>
      <p:sp>
        <p:nvSpPr>
          <p:cNvPr id="1220616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F3F57F5-B00E-1C4C-95F1-231ADABA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56792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dirty="0">
                <a:solidFill>
                  <a:srgbClr val="FFFFFF"/>
                </a:solidFill>
              </a:rPr>
              <a:t>Desired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Listener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Response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Sermon Purpose Examples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Do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"The listeners will…"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ja-JP" sz="3200" b="1" dirty="0"/>
              <a:t>"rid themselves of ungodly influences which wreck their own spiritual lives and eventually that of the church" (p. 170)</a:t>
            </a:r>
          </a:p>
          <a:p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1C24BB3-3C3E-264C-B295-7CFD9A09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56792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dirty="0">
                <a:solidFill>
                  <a:srgbClr val="FFFFFF"/>
                </a:solidFill>
              </a:rPr>
              <a:t>Desired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Listener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Response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PerryGothic Regular" charset="0"/>
                <a:ea typeface="ＭＳ Ｐゴシック" charset="0"/>
                <a:cs typeface="ＭＳ Ｐゴシック" charset="0"/>
              </a:rPr>
              <a:t>Sermon Purpose Examples</a:t>
            </a: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Do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Neh. 5: "The listeners will…"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"show compassion for the poor instead of greed"</a:t>
            </a:r>
          </a:p>
          <a:p>
            <a:endParaRPr lang="en-US" sz="3200" b="1" dirty="0"/>
          </a:p>
          <a:p>
            <a:r>
              <a:rPr lang="en-US" altLang="ja-JP" sz="3200" b="1" dirty="0"/>
              <a:t>•	"</a:t>
            </a:r>
            <a:r>
              <a:rPr lang="en-US" altLang="ja-JP" sz="3200" b="1" dirty="0">
                <a:solidFill>
                  <a:srgbClr val="0000FF"/>
                </a:solidFill>
              </a:rPr>
              <a:t>see God</a:t>
            </a:r>
            <a:r>
              <a:rPr lang="mr-IN" altLang="ja-JP" sz="3200" b="1" dirty="0">
                <a:solidFill>
                  <a:srgbClr val="0000FF"/>
                </a:solidFill>
              </a:rPr>
              <a:t>'</a:t>
            </a:r>
            <a:r>
              <a:rPr lang="en-US" altLang="ja-JP" sz="3200" b="1" dirty="0">
                <a:solidFill>
                  <a:srgbClr val="0000FF"/>
                </a:solidFill>
              </a:rPr>
              <a:t>s compassion through others if they are poor </a:t>
            </a:r>
            <a:r>
              <a:rPr lang="en-US" altLang="ja-JP" sz="3200" b="1" dirty="0"/>
              <a:t>and imitate God</a:t>
            </a:r>
            <a:r>
              <a:rPr lang="mr-IN" altLang="ja-JP" sz="3200" b="1" dirty="0"/>
              <a:t>'</a:t>
            </a:r>
            <a:r>
              <a:rPr lang="en-US" altLang="ja-JP" sz="3200" b="1" dirty="0"/>
              <a:t>s compassion on the poor if they are wealthy"</a:t>
            </a:r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04B4505-D0BF-0E4A-8492-D26E7A50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56792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dirty="0">
                <a:solidFill>
                  <a:srgbClr val="FFFFFF"/>
                </a:solidFill>
              </a:rPr>
              <a:t>Desired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Listener</a:t>
            </a:r>
            <a:br>
              <a:rPr lang="en-US" altLang="ja-JP" sz="3200" b="1" dirty="0">
                <a:solidFill>
                  <a:srgbClr val="FFFFFF"/>
                </a:solidFill>
              </a:rPr>
            </a:br>
            <a:r>
              <a:rPr lang="en-US" altLang="ja-JP" sz="3200" b="1" dirty="0">
                <a:solidFill>
                  <a:srgbClr val="FFFFFF"/>
                </a:solidFill>
              </a:rPr>
              <a:t>Response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1666</Words>
  <Application>Microsoft Macintosh PowerPoint</Application>
  <PresentationFormat>On-screen Show (4:3)</PresentationFormat>
  <Paragraphs>345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62" baseType="lpstr">
      <vt:lpstr>PerryGothic Regular</vt:lpstr>
      <vt:lpstr>Times</vt:lpstr>
      <vt:lpstr>Arial</vt:lpstr>
      <vt:lpstr>Arial Black</vt:lpstr>
      <vt:lpstr>Book Antiqua</vt:lpstr>
      <vt:lpstr>Bwgrkl</vt:lpstr>
      <vt:lpstr>Helvetica</vt:lpstr>
      <vt:lpstr>Impact</vt:lpstr>
      <vt:lpstr>Monotype Sorts</vt:lpstr>
      <vt:lpstr>Tahoma</vt:lpstr>
      <vt:lpstr>Times New Roman</vt:lpstr>
      <vt:lpstr>Verdana</vt:lpstr>
      <vt:lpstr>Wingdings</vt:lpstr>
      <vt:lpstr>untitled 1</vt:lpstr>
      <vt:lpstr>Glare</vt:lpstr>
      <vt:lpstr>Full Moon</vt:lpstr>
      <vt:lpstr>Default Design</vt:lpstr>
      <vt:lpstr>1_Schmooze</vt:lpstr>
      <vt:lpstr>Textured</vt:lpstr>
      <vt:lpstr>1_Default Design</vt:lpstr>
      <vt:lpstr>Expedition</vt:lpstr>
      <vt:lpstr>Alchemy</vt:lpstr>
      <vt:lpstr>Blends</vt:lpstr>
      <vt:lpstr>1_Expedition</vt:lpstr>
      <vt:lpstr>2_Default Design</vt:lpstr>
      <vt:lpstr>3_Default Design</vt:lpstr>
      <vt:lpstr>The Purpose Bridge to the Main Idea</vt:lpstr>
      <vt:lpstr>The Preparing Expository Sermons Process</vt:lpstr>
      <vt:lpstr>Know your purpose!</vt:lpstr>
      <vt:lpstr>The Preparing Expository Sermons Process</vt:lpstr>
      <vt:lpstr>Definitions Review</vt:lpstr>
      <vt:lpstr>Sermon Purpose Examples</vt:lpstr>
      <vt:lpstr>Sermon Purpose Examples</vt:lpstr>
      <vt:lpstr>Sermon Purpose Examples</vt:lpstr>
      <vt:lpstr>Sermon Purpose Examples</vt:lpstr>
      <vt:lpstr>Contrasting the Ideas</vt:lpstr>
      <vt:lpstr>Contrasting the Ideas</vt:lpstr>
      <vt:lpstr>Contrasting the Ideas</vt:lpstr>
      <vt:lpstr>Contrasting the Ideas</vt:lpstr>
      <vt:lpstr>Comparing the Ideas</vt:lpstr>
      <vt:lpstr>EO to HO Examples</vt:lpstr>
      <vt:lpstr>How to Make a Great Idea</vt:lpstr>
      <vt:lpstr>EI to MI Examples</vt:lpstr>
      <vt:lpstr>EI to MI Examples</vt:lpstr>
      <vt:lpstr>EI to MI Examples</vt:lpstr>
      <vt:lpstr>EI to MI Examples</vt:lpstr>
      <vt:lpstr>Ephesians 6:4</vt:lpstr>
      <vt:lpstr>3. CPT (Exegetical Idea) Eph. 6:4</vt:lpstr>
      <vt:lpstr>4.  Purpose Bridge (Eph. 6:4)</vt:lpstr>
      <vt:lpstr>Psalm 23 Purpose &amp; Outlines</vt:lpstr>
      <vt:lpstr>Exegetical Idea: The reason the church should restore a sinning Christian correctly is because it extends God's authority.</vt:lpstr>
      <vt:lpstr>How do we restore sinning Christians properly?</vt:lpstr>
      <vt:lpstr>The Point of Verses 15-17</vt:lpstr>
      <vt:lpstr>Our Goal:</vt:lpstr>
      <vt:lpstr>God's 4-step restoring process…</vt:lpstr>
      <vt:lpstr>Transition after MPI finished: Our 2nd question is answered in vv. 18-20: Why do we restore sinning Christians properly?</vt:lpstr>
      <vt:lpstr>The Point of Verses 18-20</vt:lpstr>
      <vt:lpstr>Main Idea:</vt:lpstr>
      <vt:lpstr>Assignment #3</vt:lpstr>
      <vt:lpstr>You'll never lack material!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176</cp:revision>
  <dcterms:created xsi:type="dcterms:W3CDTF">2009-03-17T01:59:57Z</dcterms:created>
  <dcterms:modified xsi:type="dcterms:W3CDTF">2023-02-15T11:06:25Z</dcterms:modified>
</cp:coreProperties>
</file>