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4.xml" ContentType="application/vnd.openxmlformats-officedocument.theme+xml"/>
  <Override PartName="/ppt/slideLayouts/slideLayout140.xml" ContentType="application/vnd.openxmlformats-officedocument.presentationml.slideLayout+xml"/>
  <Override PartName="/ppt/theme/theme15.xml" ContentType="application/vnd.openxmlformats-officedocument.theme+xml"/>
  <Override PartName="/ppt/slideLayouts/slideLayout141.xml" ContentType="application/vnd.openxmlformats-officedocument.presentationml.slideLayout+xml"/>
  <Override PartName="/ppt/theme/theme16.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7.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8.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9.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20.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21.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2.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3.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4.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5.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6.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7.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8.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4.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5.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6.xml" ContentType="application/vnd.openxmlformats-officedocument.themeOverride+xml"/>
  <Override PartName="/ppt/notesSlides/notesSlide53.xml" ContentType="application/vnd.openxmlformats-officedocument.presentationml.notesSlide+xml"/>
  <Override PartName="/ppt/theme/themeOverride7.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8.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9.xml" ContentType="application/vnd.openxmlformats-officedocument.themeOverride+xml"/>
  <Override PartName="/ppt/notesSlides/notesSlide63.xml" ContentType="application/vnd.openxmlformats-officedocument.presentationml.notesSlide+xml"/>
  <Override PartName="/ppt/theme/themeOverride10.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11.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heme/themeOverride12.xml" ContentType="application/vnd.openxmlformats-officedocument.themeOverr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13.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heme/themeOverride14.xml" ContentType="application/vnd.openxmlformats-officedocument.themeOverride+xml"/>
  <Override PartName="/ppt/notesSlides/notesSlide85.xml" ContentType="application/vnd.openxmlformats-officedocument.presentationml.notesSlide+xml"/>
  <Override PartName="/ppt/theme/themeOverride15.xml" ContentType="application/vnd.openxmlformats-officedocument.themeOverride+xml"/>
  <Override PartName="/ppt/notesSlides/notesSlide86.xml" ContentType="application/vnd.openxmlformats-officedocument.presentationml.notesSlide+xml"/>
  <Override PartName="/ppt/theme/themeOverride16.xml" ContentType="application/vnd.openxmlformats-officedocument.themeOverride+xml"/>
  <Override PartName="/ppt/notesSlides/notesSlide87.xml" ContentType="application/vnd.openxmlformats-officedocument.presentationml.notesSlide+xml"/>
  <Override PartName="/ppt/theme/themeOverride17.xml" ContentType="application/vnd.openxmlformats-officedocument.themeOverride+xml"/>
  <Override PartName="/ppt/notesSlides/notesSlide88.xml" ContentType="application/vnd.openxmlformats-officedocument.presentationml.notesSlide+xml"/>
  <Override PartName="/ppt/theme/themeOverride18.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19.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theme/themeOverride20.xml" ContentType="application/vnd.openxmlformats-officedocument.themeOverr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heme/themeOverride21.xml" ContentType="application/vnd.openxmlformats-officedocument.themeOverride+xml"/>
  <Override PartName="/ppt/notesSlides/notesSlide121.xml" ContentType="application/vnd.openxmlformats-officedocument.presentationml.notesSlide+xml"/>
  <Override PartName="/ppt/theme/themeOverride22.xml" ContentType="application/vnd.openxmlformats-officedocument.themeOverride+xml"/>
  <Override PartName="/ppt/notesSlides/notesSlide122.xml" ContentType="application/vnd.openxmlformats-officedocument.presentationml.notesSlide+xml"/>
  <Override PartName="/ppt/theme/themeOverride23.xml" ContentType="application/vnd.openxmlformats-officedocument.themeOverride+xml"/>
  <Override PartName="/ppt/notesSlides/notesSlide123.xml" ContentType="application/vnd.openxmlformats-officedocument.presentationml.notesSlide+xml"/>
  <Override PartName="/ppt/theme/themeOverride24.xml" ContentType="application/vnd.openxmlformats-officedocument.themeOverride+xml"/>
  <Override PartName="/ppt/notesSlides/notesSlide124.xml" ContentType="application/vnd.openxmlformats-officedocument.presentationml.notesSlide+xml"/>
  <Override PartName="/ppt/theme/themeOverride25.xml" ContentType="application/vnd.openxmlformats-officedocument.themeOverride+xml"/>
  <Override PartName="/ppt/notesSlides/notesSlide125.xml" ContentType="application/vnd.openxmlformats-officedocument.presentationml.notesSlide+xml"/>
  <Override PartName="/ppt/theme/themeOverride26.xml" ContentType="application/vnd.openxmlformats-officedocument.themeOverr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theme/themeOverride27.xml" ContentType="application/vnd.openxmlformats-officedocument.themeOverride+xml"/>
  <Override PartName="/ppt/notesSlides/notesSlide128.xml" ContentType="application/vnd.openxmlformats-officedocument.presentationml.notesSlide+xml"/>
  <Override PartName="/ppt/theme/themeOverride28.xml" ContentType="application/vnd.openxmlformats-officedocument.themeOverride+xml"/>
  <Override PartName="/ppt/notesSlides/notesSlide129.xml" ContentType="application/vnd.openxmlformats-officedocument.presentationml.notesSlide+xml"/>
  <Override PartName="/ppt/theme/themeOverride29.xml" ContentType="application/vnd.openxmlformats-officedocument.themeOverr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23" r:id="rId3"/>
    <p:sldMasterId id="2147483735" r:id="rId4"/>
    <p:sldMasterId id="2147483747" r:id="rId5"/>
    <p:sldMasterId id="2147483749" r:id="rId6"/>
    <p:sldMasterId id="2147483761" r:id="rId7"/>
    <p:sldMasterId id="2147483773" r:id="rId8"/>
    <p:sldMasterId id="2147483809" r:id="rId9"/>
    <p:sldMasterId id="2147483821" r:id="rId10"/>
    <p:sldMasterId id="2147483833" r:id="rId11"/>
    <p:sldMasterId id="2147483888" r:id="rId12"/>
    <p:sldMasterId id="2147483924" r:id="rId13"/>
    <p:sldMasterId id="2147483936" r:id="rId14"/>
    <p:sldMasterId id="2147483949" r:id="rId15"/>
    <p:sldMasterId id="2147483951" r:id="rId16"/>
    <p:sldMasterId id="2147483953" r:id="rId17"/>
    <p:sldMasterId id="2147484002" r:id="rId18"/>
    <p:sldMasterId id="2147484014" r:id="rId19"/>
    <p:sldMasterId id="2147484026" r:id="rId20"/>
    <p:sldMasterId id="2147484050" r:id="rId21"/>
    <p:sldMasterId id="2147484062" r:id="rId22"/>
    <p:sldMasterId id="2147484074" r:id="rId23"/>
    <p:sldMasterId id="2147484086" r:id="rId24"/>
    <p:sldMasterId id="2147484098" r:id="rId25"/>
    <p:sldMasterId id="2147484110" r:id="rId26"/>
    <p:sldMasterId id="2147484122" r:id="rId27"/>
    <p:sldMasterId id="2147484134" r:id="rId28"/>
    <p:sldMasterId id="2147484147" r:id="rId29"/>
  </p:sldMasterIdLst>
  <p:notesMasterIdLst>
    <p:notesMasterId r:id="rId185"/>
  </p:notesMasterIdLst>
  <p:sldIdLst>
    <p:sldId id="916" r:id="rId30"/>
    <p:sldId id="917" r:id="rId31"/>
    <p:sldId id="918" r:id="rId32"/>
    <p:sldId id="4726" r:id="rId33"/>
    <p:sldId id="920" r:id="rId34"/>
    <p:sldId id="921" r:id="rId35"/>
    <p:sldId id="922" r:id="rId36"/>
    <p:sldId id="923" r:id="rId37"/>
    <p:sldId id="924" r:id="rId38"/>
    <p:sldId id="925" r:id="rId39"/>
    <p:sldId id="926" r:id="rId40"/>
    <p:sldId id="927" r:id="rId41"/>
    <p:sldId id="928" r:id="rId42"/>
    <p:sldId id="929" r:id="rId43"/>
    <p:sldId id="5199" r:id="rId44"/>
    <p:sldId id="4719" r:id="rId45"/>
    <p:sldId id="932" r:id="rId46"/>
    <p:sldId id="933" r:id="rId47"/>
    <p:sldId id="934" r:id="rId48"/>
    <p:sldId id="717" r:id="rId49"/>
    <p:sldId id="663" r:id="rId50"/>
    <p:sldId id="664" r:id="rId51"/>
    <p:sldId id="628" r:id="rId52"/>
    <p:sldId id="435" r:id="rId53"/>
    <p:sldId id="490" r:id="rId54"/>
    <p:sldId id="427" r:id="rId55"/>
    <p:sldId id="475" r:id="rId56"/>
    <p:sldId id="486" r:id="rId57"/>
    <p:sldId id="487" r:id="rId58"/>
    <p:sldId id="488" r:id="rId59"/>
    <p:sldId id="489" r:id="rId60"/>
    <p:sldId id="476" r:id="rId61"/>
    <p:sldId id="665" r:id="rId62"/>
    <p:sldId id="4720" r:id="rId63"/>
    <p:sldId id="667" r:id="rId64"/>
    <p:sldId id="2501" r:id="rId65"/>
    <p:sldId id="495" r:id="rId66"/>
    <p:sldId id="501" r:id="rId67"/>
    <p:sldId id="661" r:id="rId68"/>
    <p:sldId id="660" r:id="rId69"/>
    <p:sldId id="414" r:id="rId70"/>
    <p:sldId id="491" r:id="rId71"/>
    <p:sldId id="503" r:id="rId72"/>
    <p:sldId id="669" r:id="rId73"/>
    <p:sldId id="670" r:id="rId74"/>
    <p:sldId id="492" r:id="rId75"/>
    <p:sldId id="4721" r:id="rId76"/>
    <p:sldId id="4728" r:id="rId77"/>
    <p:sldId id="513" r:id="rId78"/>
    <p:sldId id="514" r:id="rId79"/>
    <p:sldId id="671" r:id="rId80"/>
    <p:sldId id="672" r:id="rId81"/>
    <p:sldId id="673" r:id="rId82"/>
    <p:sldId id="515" r:id="rId83"/>
    <p:sldId id="516" r:id="rId84"/>
    <p:sldId id="517" r:id="rId85"/>
    <p:sldId id="518" r:id="rId86"/>
    <p:sldId id="519" r:id="rId87"/>
    <p:sldId id="520" r:id="rId88"/>
    <p:sldId id="521" r:id="rId89"/>
    <p:sldId id="618" r:id="rId90"/>
    <p:sldId id="522" r:id="rId91"/>
    <p:sldId id="523" r:id="rId92"/>
    <p:sldId id="524" r:id="rId93"/>
    <p:sldId id="619" r:id="rId94"/>
    <p:sldId id="626" r:id="rId95"/>
    <p:sldId id="627" r:id="rId96"/>
    <p:sldId id="674" r:id="rId97"/>
    <p:sldId id="4729" r:id="rId98"/>
    <p:sldId id="526" r:id="rId99"/>
    <p:sldId id="639" r:id="rId100"/>
    <p:sldId id="640" r:id="rId101"/>
    <p:sldId id="528" r:id="rId102"/>
    <p:sldId id="529" r:id="rId103"/>
    <p:sldId id="530" r:id="rId104"/>
    <p:sldId id="633" r:id="rId105"/>
    <p:sldId id="531" r:id="rId106"/>
    <p:sldId id="532" r:id="rId107"/>
    <p:sldId id="533" r:id="rId108"/>
    <p:sldId id="534" r:id="rId109"/>
    <p:sldId id="535" r:id="rId110"/>
    <p:sldId id="536" r:id="rId111"/>
    <p:sldId id="537" r:id="rId112"/>
    <p:sldId id="4730" r:id="rId113"/>
    <p:sldId id="538" r:id="rId114"/>
    <p:sldId id="539" r:id="rId115"/>
    <p:sldId id="540" r:id="rId116"/>
    <p:sldId id="643" r:id="rId117"/>
    <p:sldId id="541" r:id="rId118"/>
    <p:sldId id="542" r:id="rId119"/>
    <p:sldId id="543" r:id="rId120"/>
    <p:sldId id="641" r:id="rId121"/>
    <p:sldId id="642" r:id="rId122"/>
    <p:sldId id="585" r:id="rId123"/>
    <p:sldId id="586" r:id="rId124"/>
    <p:sldId id="587" r:id="rId125"/>
    <p:sldId id="588" r:id="rId126"/>
    <p:sldId id="589" r:id="rId127"/>
    <p:sldId id="544" r:id="rId128"/>
    <p:sldId id="545" r:id="rId129"/>
    <p:sldId id="550" r:id="rId130"/>
    <p:sldId id="546" r:id="rId131"/>
    <p:sldId id="547" r:id="rId132"/>
    <p:sldId id="548" r:id="rId133"/>
    <p:sldId id="549" r:id="rId134"/>
    <p:sldId id="675" r:id="rId135"/>
    <p:sldId id="5200" r:id="rId136"/>
    <p:sldId id="623" r:id="rId137"/>
    <p:sldId id="621" r:id="rId138"/>
    <p:sldId id="620" r:id="rId139"/>
    <p:sldId id="551" r:id="rId140"/>
    <p:sldId id="552" r:id="rId141"/>
    <p:sldId id="553" r:id="rId142"/>
    <p:sldId id="554" r:id="rId143"/>
    <p:sldId id="555" r:id="rId144"/>
    <p:sldId id="556" r:id="rId145"/>
    <p:sldId id="557" r:id="rId146"/>
    <p:sldId id="656" r:id="rId147"/>
    <p:sldId id="646" r:id="rId148"/>
    <p:sldId id="647" r:id="rId149"/>
    <p:sldId id="648" r:id="rId150"/>
    <p:sldId id="4727" r:id="rId151"/>
    <p:sldId id="650" r:id="rId152"/>
    <p:sldId id="652" r:id="rId153"/>
    <p:sldId id="651" r:id="rId154"/>
    <p:sldId id="722" r:id="rId155"/>
    <p:sldId id="677" r:id="rId156"/>
    <p:sldId id="4731" r:id="rId157"/>
    <p:sldId id="4722" r:id="rId158"/>
    <p:sldId id="4723" r:id="rId159"/>
    <p:sldId id="4724" r:id="rId160"/>
    <p:sldId id="4725" r:id="rId161"/>
    <p:sldId id="723" r:id="rId162"/>
    <p:sldId id="724" r:id="rId163"/>
    <p:sldId id="678" r:id="rId164"/>
    <p:sldId id="679" r:id="rId165"/>
    <p:sldId id="680" r:id="rId166"/>
    <p:sldId id="681" r:id="rId167"/>
    <p:sldId id="682" r:id="rId168"/>
    <p:sldId id="683" r:id="rId169"/>
    <p:sldId id="684" r:id="rId170"/>
    <p:sldId id="685" r:id="rId171"/>
    <p:sldId id="686" r:id="rId172"/>
    <p:sldId id="687" r:id="rId173"/>
    <p:sldId id="688" r:id="rId174"/>
    <p:sldId id="689" r:id="rId175"/>
    <p:sldId id="690" r:id="rId176"/>
    <p:sldId id="691" r:id="rId177"/>
    <p:sldId id="692" r:id="rId178"/>
    <p:sldId id="693" r:id="rId179"/>
    <p:sldId id="694" r:id="rId180"/>
    <p:sldId id="695" r:id="rId181"/>
    <p:sldId id="696" r:id="rId182"/>
    <p:sldId id="644" r:id="rId183"/>
    <p:sldId id="645" r:id="rId1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EB8B1C2F-5F3C-4144-AF34-2806D4B94B35}">
          <p14:sldIdLst>
            <p14:sldId id="916"/>
            <p14:sldId id="917"/>
            <p14:sldId id="918"/>
            <p14:sldId id="4726"/>
            <p14:sldId id="920"/>
            <p14:sldId id="921"/>
            <p14:sldId id="922"/>
            <p14:sldId id="923"/>
            <p14:sldId id="924"/>
            <p14:sldId id="925"/>
            <p14:sldId id="926"/>
            <p14:sldId id="927"/>
            <p14:sldId id="928"/>
            <p14:sldId id="929"/>
            <p14:sldId id="5199"/>
            <p14:sldId id="4719"/>
            <p14:sldId id="932"/>
            <p14:sldId id="933"/>
            <p14:sldId id="934"/>
            <p14:sldId id="717"/>
          </p14:sldIdLst>
        </p14:section>
        <p14:section name="Introduction" id="{2C0C0097-F69B-2144-BF0B-1195260C5709}">
          <p14:sldIdLst>
            <p14:sldId id="663"/>
            <p14:sldId id="664"/>
            <p14:sldId id="628"/>
          </p14:sldIdLst>
        </p14:section>
        <p14:section name="Sermon" id="{274D0224-4F73-B54D-8197-5939797A1B2B}">
          <p14:sldIdLst>
            <p14:sldId id="435"/>
            <p14:sldId id="490"/>
            <p14:sldId id="427"/>
            <p14:sldId id="475"/>
            <p14:sldId id="486"/>
            <p14:sldId id="487"/>
            <p14:sldId id="488"/>
            <p14:sldId id="489"/>
            <p14:sldId id="476"/>
            <p14:sldId id="665"/>
            <p14:sldId id="4720"/>
            <p14:sldId id="667"/>
            <p14:sldId id="2501"/>
            <p14:sldId id="495"/>
            <p14:sldId id="501"/>
            <p14:sldId id="661"/>
            <p14:sldId id="660"/>
            <p14:sldId id="414"/>
            <p14:sldId id="491"/>
            <p14:sldId id="503"/>
            <p14:sldId id="669"/>
            <p14:sldId id="670"/>
            <p14:sldId id="492"/>
            <p14:sldId id="4721"/>
            <p14:sldId id="4728"/>
          </p14:sldIdLst>
        </p14:section>
        <p14:section name="Chapters" id="{43751D5C-776F-2046-B0FD-CD7C49BBD10C}">
          <p14:sldIdLst>
            <p14:sldId id="513"/>
            <p14:sldId id="514"/>
            <p14:sldId id="671"/>
            <p14:sldId id="672"/>
            <p14:sldId id="673"/>
            <p14:sldId id="515"/>
            <p14:sldId id="516"/>
            <p14:sldId id="517"/>
            <p14:sldId id="518"/>
            <p14:sldId id="519"/>
            <p14:sldId id="520"/>
            <p14:sldId id="521"/>
            <p14:sldId id="618"/>
            <p14:sldId id="522"/>
            <p14:sldId id="523"/>
            <p14:sldId id="524"/>
            <p14:sldId id="619"/>
            <p14:sldId id="626"/>
            <p14:sldId id="627"/>
            <p14:sldId id="674"/>
            <p14:sldId id="4729"/>
            <p14:sldId id="526"/>
            <p14:sldId id="639"/>
            <p14:sldId id="640"/>
            <p14:sldId id="528"/>
            <p14:sldId id="529"/>
            <p14:sldId id="530"/>
            <p14:sldId id="633"/>
            <p14:sldId id="531"/>
            <p14:sldId id="532"/>
            <p14:sldId id="533"/>
            <p14:sldId id="534"/>
            <p14:sldId id="535"/>
            <p14:sldId id="536"/>
            <p14:sldId id="537"/>
            <p14:sldId id="4730"/>
            <p14:sldId id="538"/>
            <p14:sldId id="539"/>
            <p14:sldId id="540"/>
            <p14:sldId id="643"/>
            <p14:sldId id="541"/>
            <p14:sldId id="542"/>
            <p14:sldId id="543"/>
            <p14:sldId id="641"/>
            <p14:sldId id="642"/>
            <p14:sldId id="585"/>
            <p14:sldId id="586"/>
            <p14:sldId id="587"/>
            <p14:sldId id="588"/>
            <p14:sldId id="589"/>
            <p14:sldId id="544"/>
            <p14:sldId id="545"/>
            <p14:sldId id="550"/>
            <p14:sldId id="546"/>
            <p14:sldId id="547"/>
            <p14:sldId id="548"/>
            <p14:sldId id="549"/>
            <p14:sldId id="675"/>
            <p14:sldId id="5200"/>
            <p14:sldId id="623"/>
            <p14:sldId id="621"/>
            <p14:sldId id="620"/>
            <p14:sldId id="551"/>
            <p14:sldId id="552"/>
            <p14:sldId id="553"/>
            <p14:sldId id="554"/>
            <p14:sldId id="555"/>
            <p14:sldId id="556"/>
            <p14:sldId id="557"/>
            <p14:sldId id="656"/>
            <p14:sldId id="646"/>
            <p14:sldId id="647"/>
            <p14:sldId id="648"/>
            <p14:sldId id="4727"/>
            <p14:sldId id="650"/>
            <p14:sldId id="652"/>
            <p14:sldId id="651"/>
          </p14:sldIdLst>
        </p14:section>
        <p14:section name="Conclusion" id="{456774A4-59F8-1B49-9E3F-7613BD82DC63}">
          <p14:sldIdLst>
            <p14:sldId id="722"/>
            <p14:sldId id="677"/>
            <p14:sldId id="4731"/>
            <p14:sldId id="4722"/>
            <p14:sldId id="4723"/>
            <p14:sldId id="4724"/>
            <p14:sldId id="4725"/>
            <p14:sldId id="723"/>
            <p14:sldId id="724"/>
          </p14:sldIdLst>
        </p14:section>
        <p14:section name="Supplements" id="{7598DAAB-9D36-FB4F-9DB2-961433B1C683}">
          <p14:sldIdLst>
            <p14:sldId id="678"/>
            <p14:sldId id="679"/>
            <p14:sldId id="680"/>
            <p14:sldId id="681"/>
            <p14:sldId id="682"/>
            <p14:sldId id="683"/>
            <p14:sldId id="684"/>
            <p14:sldId id="685"/>
            <p14:sldId id="686"/>
            <p14:sldId id="687"/>
            <p14:sldId id="688"/>
            <p14:sldId id="689"/>
            <p14:sldId id="690"/>
            <p14:sldId id="691"/>
            <p14:sldId id="692"/>
            <p14:sldId id="693"/>
            <p14:sldId id="694"/>
            <p14:sldId id="695"/>
            <p14:sldId id="696"/>
            <p14:sldId id="644"/>
            <p14:sldId id="6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9231" autoAdjust="0"/>
    <p:restoredTop sz="69593" autoAdjust="0"/>
  </p:normalViewPr>
  <p:slideViewPr>
    <p:cSldViewPr snapToGrid="0" snapToObjects="1">
      <p:cViewPr varScale="1">
        <p:scale>
          <a:sx n="31" d="100"/>
          <a:sy n="31" d="100"/>
        </p:scale>
        <p:origin x="176" y="164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8.xml"/><Relationship Id="rId21" Type="http://schemas.openxmlformats.org/officeDocument/2006/relationships/slideMaster" Target="slideMasters/slideMaster21.xml"/><Relationship Id="rId42" Type="http://schemas.openxmlformats.org/officeDocument/2006/relationships/slide" Target="slides/slide13.xml"/><Relationship Id="rId63" Type="http://schemas.openxmlformats.org/officeDocument/2006/relationships/slide" Target="slides/slide34.xml"/><Relationship Id="rId84" Type="http://schemas.openxmlformats.org/officeDocument/2006/relationships/slide" Target="slides/slide55.xml"/><Relationship Id="rId138" Type="http://schemas.openxmlformats.org/officeDocument/2006/relationships/slide" Target="slides/slide109.xml"/><Relationship Id="rId159" Type="http://schemas.openxmlformats.org/officeDocument/2006/relationships/slide" Target="slides/slide130.xml"/><Relationship Id="rId170" Type="http://schemas.openxmlformats.org/officeDocument/2006/relationships/slide" Target="slides/slide141.xml"/><Relationship Id="rId107" Type="http://schemas.openxmlformats.org/officeDocument/2006/relationships/slide" Target="slides/slide78.xml"/><Relationship Id="rId11" Type="http://schemas.openxmlformats.org/officeDocument/2006/relationships/slideMaster" Target="slideMasters/slideMaster11.xml"/><Relationship Id="rId32" Type="http://schemas.openxmlformats.org/officeDocument/2006/relationships/slide" Target="slides/slide3.xml"/><Relationship Id="rId53" Type="http://schemas.openxmlformats.org/officeDocument/2006/relationships/slide" Target="slides/slide24.xml"/><Relationship Id="rId74" Type="http://schemas.openxmlformats.org/officeDocument/2006/relationships/slide" Target="slides/slide45.xml"/><Relationship Id="rId128" Type="http://schemas.openxmlformats.org/officeDocument/2006/relationships/slide" Target="slides/slide99.xml"/><Relationship Id="rId149" Type="http://schemas.openxmlformats.org/officeDocument/2006/relationships/slide" Target="slides/slide120.xml"/><Relationship Id="rId5" Type="http://schemas.openxmlformats.org/officeDocument/2006/relationships/slideMaster" Target="slideMasters/slideMaster5.xml"/><Relationship Id="rId95" Type="http://schemas.openxmlformats.org/officeDocument/2006/relationships/slide" Target="slides/slide66.xml"/><Relationship Id="rId160" Type="http://schemas.openxmlformats.org/officeDocument/2006/relationships/slide" Target="slides/slide131.xml"/><Relationship Id="rId181" Type="http://schemas.openxmlformats.org/officeDocument/2006/relationships/slide" Target="slides/slide152.xml"/><Relationship Id="rId22" Type="http://schemas.openxmlformats.org/officeDocument/2006/relationships/slideMaster" Target="slideMasters/slideMaster22.xml"/><Relationship Id="rId43" Type="http://schemas.openxmlformats.org/officeDocument/2006/relationships/slide" Target="slides/slide14.xml"/><Relationship Id="rId64" Type="http://schemas.openxmlformats.org/officeDocument/2006/relationships/slide" Target="slides/slide35.xml"/><Relationship Id="rId118" Type="http://schemas.openxmlformats.org/officeDocument/2006/relationships/slide" Target="slides/slide89.xml"/><Relationship Id="rId139" Type="http://schemas.openxmlformats.org/officeDocument/2006/relationships/slide" Target="slides/slide110.xml"/><Relationship Id="rId85" Type="http://schemas.openxmlformats.org/officeDocument/2006/relationships/slide" Target="slides/slide56.xml"/><Relationship Id="rId150" Type="http://schemas.openxmlformats.org/officeDocument/2006/relationships/slide" Target="slides/slide121.xml"/><Relationship Id="rId171" Type="http://schemas.openxmlformats.org/officeDocument/2006/relationships/slide" Target="slides/slide142.xml"/><Relationship Id="rId12" Type="http://schemas.openxmlformats.org/officeDocument/2006/relationships/slideMaster" Target="slideMasters/slideMaster12.xml"/><Relationship Id="rId33" Type="http://schemas.openxmlformats.org/officeDocument/2006/relationships/slide" Target="slides/slide4.xml"/><Relationship Id="rId108" Type="http://schemas.openxmlformats.org/officeDocument/2006/relationships/slide" Target="slides/slide79.xml"/><Relationship Id="rId129" Type="http://schemas.openxmlformats.org/officeDocument/2006/relationships/slide" Target="slides/slide100.xml"/><Relationship Id="rId54" Type="http://schemas.openxmlformats.org/officeDocument/2006/relationships/slide" Target="slides/slide25.xml"/><Relationship Id="rId75" Type="http://schemas.openxmlformats.org/officeDocument/2006/relationships/slide" Target="slides/slide46.xml"/><Relationship Id="rId96" Type="http://schemas.openxmlformats.org/officeDocument/2006/relationships/slide" Target="slides/slide67.xml"/><Relationship Id="rId140" Type="http://schemas.openxmlformats.org/officeDocument/2006/relationships/slide" Target="slides/slide111.xml"/><Relationship Id="rId161" Type="http://schemas.openxmlformats.org/officeDocument/2006/relationships/slide" Target="slides/slide132.xml"/><Relationship Id="rId182" Type="http://schemas.openxmlformats.org/officeDocument/2006/relationships/slide" Target="slides/slide153.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90.xml"/><Relationship Id="rId44" Type="http://schemas.openxmlformats.org/officeDocument/2006/relationships/slide" Target="slides/slide15.xml"/><Relationship Id="rId65" Type="http://schemas.openxmlformats.org/officeDocument/2006/relationships/slide" Target="slides/slide36.xml"/><Relationship Id="rId86" Type="http://schemas.openxmlformats.org/officeDocument/2006/relationships/slide" Target="slides/slide57.xml"/><Relationship Id="rId130" Type="http://schemas.openxmlformats.org/officeDocument/2006/relationships/slide" Target="slides/slide101.xml"/><Relationship Id="rId151" Type="http://schemas.openxmlformats.org/officeDocument/2006/relationships/slide" Target="slides/slide122.xml"/><Relationship Id="rId172" Type="http://schemas.openxmlformats.org/officeDocument/2006/relationships/slide" Target="slides/slide143.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109" Type="http://schemas.openxmlformats.org/officeDocument/2006/relationships/slide" Target="slides/slide8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120" Type="http://schemas.openxmlformats.org/officeDocument/2006/relationships/slide" Target="slides/slide91.xml"/><Relationship Id="rId125" Type="http://schemas.openxmlformats.org/officeDocument/2006/relationships/slide" Target="slides/slide96.xml"/><Relationship Id="rId141" Type="http://schemas.openxmlformats.org/officeDocument/2006/relationships/slide" Target="slides/slide112.xml"/><Relationship Id="rId146" Type="http://schemas.openxmlformats.org/officeDocument/2006/relationships/slide" Target="slides/slide117.xml"/><Relationship Id="rId167" Type="http://schemas.openxmlformats.org/officeDocument/2006/relationships/slide" Target="slides/slide138.xml"/><Relationship Id="rId188"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162" Type="http://schemas.openxmlformats.org/officeDocument/2006/relationships/slide" Target="slides/slide133.xml"/><Relationship Id="rId183" Type="http://schemas.openxmlformats.org/officeDocument/2006/relationships/slide" Target="slides/slide15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15" Type="http://schemas.openxmlformats.org/officeDocument/2006/relationships/slide" Target="slides/slide86.xml"/><Relationship Id="rId131" Type="http://schemas.openxmlformats.org/officeDocument/2006/relationships/slide" Target="slides/slide102.xml"/><Relationship Id="rId136" Type="http://schemas.openxmlformats.org/officeDocument/2006/relationships/slide" Target="slides/slide107.xml"/><Relationship Id="rId157" Type="http://schemas.openxmlformats.org/officeDocument/2006/relationships/slide" Target="slides/slide128.xml"/><Relationship Id="rId178" Type="http://schemas.openxmlformats.org/officeDocument/2006/relationships/slide" Target="slides/slide149.xml"/><Relationship Id="rId61" Type="http://schemas.openxmlformats.org/officeDocument/2006/relationships/slide" Target="slides/slide32.xml"/><Relationship Id="rId82" Type="http://schemas.openxmlformats.org/officeDocument/2006/relationships/slide" Target="slides/slide53.xml"/><Relationship Id="rId152" Type="http://schemas.openxmlformats.org/officeDocument/2006/relationships/slide" Target="slides/slide123.xml"/><Relationship Id="rId173" Type="http://schemas.openxmlformats.org/officeDocument/2006/relationships/slide" Target="slides/slide14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126" Type="http://schemas.openxmlformats.org/officeDocument/2006/relationships/slide" Target="slides/slide97.xml"/><Relationship Id="rId147" Type="http://schemas.openxmlformats.org/officeDocument/2006/relationships/slide" Target="slides/slide118.xml"/><Relationship Id="rId168" Type="http://schemas.openxmlformats.org/officeDocument/2006/relationships/slide" Target="slides/slide139.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98" Type="http://schemas.openxmlformats.org/officeDocument/2006/relationships/slide" Target="slides/slide69.xml"/><Relationship Id="rId121" Type="http://schemas.openxmlformats.org/officeDocument/2006/relationships/slide" Target="slides/slide92.xml"/><Relationship Id="rId142" Type="http://schemas.openxmlformats.org/officeDocument/2006/relationships/slide" Target="slides/slide113.xml"/><Relationship Id="rId163" Type="http://schemas.openxmlformats.org/officeDocument/2006/relationships/slide" Target="slides/slide134.xml"/><Relationship Id="rId184" Type="http://schemas.openxmlformats.org/officeDocument/2006/relationships/slide" Target="slides/slide155.xml"/><Relationship Id="rId189"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7.xml"/><Relationship Id="rId67" Type="http://schemas.openxmlformats.org/officeDocument/2006/relationships/slide" Target="slides/slide38.xml"/><Relationship Id="rId116" Type="http://schemas.openxmlformats.org/officeDocument/2006/relationships/slide" Target="slides/slide87.xml"/><Relationship Id="rId137" Type="http://schemas.openxmlformats.org/officeDocument/2006/relationships/slide" Target="slides/slide108.xml"/><Relationship Id="rId158" Type="http://schemas.openxmlformats.org/officeDocument/2006/relationships/slide" Target="slides/slide129.xml"/><Relationship Id="rId20" Type="http://schemas.openxmlformats.org/officeDocument/2006/relationships/slideMaster" Target="slideMasters/slideMaster20.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88" Type="http://schemas.openxmlformats.org/officeDocument/2006/relationships/slide" Target="slides/slide59.xml"/><Relationship Id="rId111" Type="http://schemas.openxmlformats.org/officeDocument/2006/relationships/slide" Target="slides/slide82.xml"/><Relationship Id="rId132" Type="http://schemas.openxmlformats.org/officeDocument/2006/relationships/slide" Target="slides/slide103.xml"/><Relationship Id="rId153" Type="http://schemas.openxmlformats.org/officeDocument/2006/relationships/slide" Target="slides/slide124.xml"/><Relationship Id="rId174" Type="http://schemas.openxmlformats.org/officeDocument/2006/relationships/slide" Target="slides/slide145.xml"/><Relationship Id="rId179" Type="http://schemas.openxmlformats.org/officeDocument/2006/relationships/slide" Target="slides/slide150.xml"/><Relationship Id="rId15" Type="http://schemas.openxmlformats.org/officeDocument/2006/relationships/slideMaster" Target="slideMasters/slideMaster15.xml"/><Relationship Id="rId36" Type="http://schemas.openxmlformats.org/officeDocument/2006/relationships/slide" Target="slides/slide7.xml"/><Relationship Id="rId57" Type="http://schemas.openxmlformats.org/officeDocument/2006/relationships/slide" Target="slides/slide28.xml"/><Relationship Id="rId106" Type="http://schemas.openxmlformats.org/officeDocument/2006/relationships/slide" Target="slides/slide77.xml"/><Relationship Id="rId127" Type="http://schemas.openxmlformats.org/officeDocument/2006/relationships/slide" Target="slides/slide98.xml"/><Relationship Id="rId10" Type="http://schemas.openxmlformats.org/officeDocument/2006/relationships/slideMaster" Target="slideMasters/slideMaster10.xml"/><Relationship Id="rId31" Type="http://schemas.openxmlformats.org/officeDocument/2006/relationships/slide" Target="slides/slide2.xml"/><Relationship Id="rId52" Type="http://schemas.openxmlformats.org/officeDocument/2006/relationships/slide" Target="slides/slide23.xml"/><Relationship Id="rId73" Type="http://schemas.openxmlformats.org/officeDocument/2006/relationships/slide" Target="slides/slide44.xml"/><Relationship Id="rId78" Type="http://schemas.openxmlformats.org/officeDocument/2006/relationships/slide" Target="slides/slide49.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143" Type="http://schemas.openxmlformats.org/officeDocument/2006/relationships/slide" Target="slides/slide114.xml"/><Relationship Id="rId148" Type="http://schemas.openxmlformats.org/officeDocument/2006/relationships/slide" Target="slides/slide119.xml"/><Relationship Id="rId164" Type="http://schemas.openxmlformats.org/officeDocument/2006/relationships/slide" Target="slides/slide135.xml"/><Relationship Id="rId169" Type="http://schemas.openxmlformats.org/officeDocument/2006/relationships/slide" Target="slides/slide140.xml"/><Relationship Id="rId18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1.xml"/><Relationship Id="rId26" Type="http://schemas.openxmlformats.org/officeDocument/2006/relationships/slideMaster" Target="slideMasters/slideMaster26.xml"/><Relationship Id="rId47" Type="http://schemas.openxmlformats.org/officeDocument/2006/relationships/slide" Target="slides/slide18.xml"/><Relationship Id="rId68" Type="http://schemas.openxmlformats.org/officeDocument/2006/relationships/slide" Target="slides/slide39.xml"/><Relationship Id="rId89" Type="http://schemas.openxmlformats.org/officeDocument/2006/relationships/slide" Target="slides/slide60.xml"/><Relationship Id="rId112" Type="http://schemas.openxmlformats.org/officeDocument/2006/relationships/slide" Target="slides/slide83.xml"/><Relationship Id="rId133" Type="http://schemas.openxmlformats.org/officeDocument/2006/relationships/slide" Target="slides/slide104.xml"/><Relationship Id="rId154" Type="http://schemas.openxmlformats.org/officeDocument/2006/relationships/slide" Target="slides/slide125.xml"/><Relationship Id="rId175" Type="http://schemas.openxmlformats.org/officeDocument/2006/relationships/slide" Target="slides/slide146.xml"/><Relationship Id="rId16" Type="http://schemas.openxmlformats.org/officeDocument/2006/relationships/slideMaster" Target="slideMasters/slideMaster16.xml"/><Relationship Id="rId37" Type="http://schemas.openxmlformats.org/officeDocument/2006/relationships/slide" Target="slides/slide8.xml"/><Relationship Id="rId58" Type="http://schemas.openxmlformats.org/officeDocument/2006/relationships/slide" Target="slides/slide29.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44" Type="http://schemas.openxmlformats.org/officeDocument/2006/relationships/slide" Target="slides/slide115.xml"/><Relationship Id="rId90" Type="http://schemas.openxmlformats.org/officeDocument/2006/relationships/slide" Target="slides/slide61.xml"/><Relationship Id="rId165" Type="http://schemas.openxmlformats.org/officeDocument/2006/relationships/slide" Target="slides/slide136.xml"/><Relationship Id="rId186" Type="http://schemas.openxmlformats.org/officeDocument/2006/relationships/presProps" Target="presProps.xml"/><Relationship Id="rId27" Type="http://schemas.openxmlformats.org/officeDocument/2006/relationships/slideMaster" Target="slideMasters/slideMaster27.xml"/><Relationship Id="rId48" Type="http://schemas.openxmlformats.org/officeDocument/2006/relationships/slide" Target="slides/slide19.xml"/><Relationship Id="rId69" Type="http://schemas.openxmlformats.org/officeDocument/2006/relationships/slide" Target="slides/slide40.xml"/><Relationship Id="rId113" Type="http://schemas.openxmlformats.org/officeDocument/2006/relationships/slide" Target="slides/slide84.xml"/><Relationship Id="rId134" Type="http://schemas.openxmlformats.org/officeDocument/2006/relationships/slide" Target="slides/slide105.xml"/><Relationship Id="rId80" Type="http://schemas.openxmlformats.org/officeDocument/2006/relationships/slide" Target="slides/slide51.xml"/><Relationship Id="rId155" Type="http://schemas.openxmlformats.org/officeDocument/2006/relationships/slide" Target="slides/slide126.xml"/><Relationship Id="rId176" Type="http://schemas.openxmlformats.org/officeDocument/2006/relationships/slide" Target="slides/slide147.xml"/><Relationship Id="rId17" Type="http://schemas.openxmlformats.org/officeDocument/2006/relationships/slideMaster" Target="slideMasters/slideMaster17.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24" Type="http://schemas.openxmlformats.org/officeDocument/2006/relationships/slide" Target="slides/slide95.xml"/><Relationship Id="rId70" Type="http://schemas.openxmlformats.org/officeDocument/2006/relationships/slide" Target="slides/slide41.xml"/><Relationship Id="rId91" Type="http://schemas.openxmlformats.org/officeDocument/2006/relationships/slide" Target="slides/slide62.xml"/><Relationship Id="rId145" Type="http://schemas.openxmlformats.org/officeDocument/2006/relationships/slide" Target="slides/slide116.xml"/><Relationship Id="rId166" Type="http://schemas.openxmlformats.org/officeDocument/2006/relationships/slide" Target="slides/slide137.xml"/><Relationship Id="rId187" Type="http://schemas.openxmlformats.org/officeDocument/2006/relationships/viewProps" Target="viewProps.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20.xml"/><Relationship Id="rId114" Type="http://schemas.openxmlformats.org/officeDocument/2006/relationships/slide" Target="slides/slide85.xml"/><Relationship Id="rId60" Type="http://schemas.openxmlformats.org/officeDocument/2006/relationships/slide" Target="slides/slide31.xml"/><Relationship Id="rId81" Type="http://schemas.openxmlformats.org/officeDocument/2006/relationships/slide" Target="slides/slide52.xml"/><Relationship Id="rId135" Type="http://schemas.openxmlformats.org/officeDocument/2006/relationships/slide" Target="slides/slide106.xml"/><Relationship Id="rId156" Type="http://schemas.openxmlformats.org/officeDocument/2006/relationships/slide" Target="slides/slide127.xml"/><Relationship Id="rId177" Type="http://schemas.openxmlformats.org/officeDocument/2006/relationships/slide" Target="slides/slide148.xml"/></Relationships>
</file>

<file path=ppt/_rels/viewProps.xml.rels><?xml version="1.0" encoding="UTF-8" standalone="yes"?>
<Relationships xmlns="http://schemas.openxmlformats.org/package/2006/relationships"><Relationship Id="rId1"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2/12/24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www.dailymail.co.uk/news/article-2900530/ISIS-plan-destroy-walls-Nineveh-capital-Assyrian-Empire-one-important-archaeological-sites-Iraq.html%23ixzz4LcEZWyuW" TargetMode="External"/><Relationship Id="rId2" Type="http://schemas.openxmlformats.org/officeDocument/2006/relationships/slide" Target="../slides/slide116.xml"/><Relationship Id="rId1" Type="http://schemas.openxmlformats.org/officeDocument/2006/relationships/notesMaster" Target="../notesMasters/notesMaster1.xml"/><Relationship Id="rId6" Type="http://schemas.openxmlformats.org/officeDocument/2006/relationships/hyperlink" Target="http://www.dailymail.co.uk/news/article-2900530/ISIS-plan-destroy-walls-Nineveh-capital-Assyrian-Empire-one-important-archaeological-sites-Iraq.html%23ixzz4LcEENuP2" TargetMode="External"/><Relationship Id="rId5" Type="http://schemas.openxmlformats.org/officeDocument/2006/relationships/hyperlink" Target="http://ec.tynt.com/b/rf?id=bBOTTqvd0r3Pooab7jrHcU&amp;u=DailyMail" TargetMode="External"/><Relationship Id="rId4" Type="http://schemas.openxmlformats.org/officeDocument/2006/relationships/hyperlink" Target="http://ec.tynt.com/b/rw?id=bBOTTqvd0r3Pooab7jrHcU&amp;u=MailOnlin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492D253-526D-9F4D-9E8E-B1EF3C72E55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The LORD is watching over your future, including</a:t>
            </a:r>
            <a:r>
              <a:rPr lang="en-US" baseline="0"/>
              <a:t> his promise to punish all who reject him.</a:t>
            </a:r>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60F5F94-E31C-8B47-89B0-762BE2005FEB}" type="slidenum">
              <a:rPr lang="en-US">
                <a:solidFill>
                  <a:prstClr val="black"/>
                </a:solidFill>
              </a:rPr>
              <a:pPr>
                <a:defRPr/>
              </a:pPr>
              <a:t>117</a:t>
            </a:fld>
            <a:endParaRPr lang="en-US">
              <a:solidFill>
                <a:prstClr val="black"/>
              </a:solidFill>
            </a:endParaRPr>
          </a:p>
        </p:txBody>
      </p:sp>
    </p:spTree>
    <p:extLst>
      <p:ext uri="{BB962C8B-B14F-4D97-AF65-F5344CB8AC3E}">
        <p14:creationId xmlns:p14="http://schemas.microsoft.com/office/powerpoint/2010/main" val="78207261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25979818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Lakeside Church in Houston, Texas, is the largest church in the USA with 40,000 attending.  The pastor, Joel Osteen, is often featured on the cover of </a:t>
            </a:r>
            <a:r>
              <a:rPr lang="en-US" sz="1200" i="1" kern="1200">
                <a:solidFill>
                  <a:schemeClr val="tx1"/>
                </a:solidFill>
                <a:effectLst/>
                <a:latin typeface="+mn-lt"/>
                <a:ea typeface="+mn-ea"/>
                <a:cs typeface="+mn-cs"/>
              </a:rPr>
              <a:t>Success</a:t>
            </a:r>
            <a:r>
              <a:rPr lang="en-US" sz="1200" kern="1200">
                <a:solidFill>
                  <a:schemeClr val="tx1"/>
                </a:solidFill>
                <a:effectLst/>
                <a:latin typeface="+mn-lt"/>
                <a:ea typeface="+mn-ea"/>
                <a:cs typeface="+mn-cs"/>
              </a:rPr>
              <a:t> magazine.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119</a:t>
            </a:fld>
            <a:endParaRPr lang="en-US"/>
          </a:p>
        </p:txBody>
      </p:sp>
    </p:spTree>
    <p:extLst>
      <p:ext uri="{BB962C8B-B14F-4D97-AF65-F5344CB8AC3E}">
        <p14:creationId xmlns:p14="http://schemas.microsoft.com/office/powerpoint/2010/main" val="165258488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One key rule in the pulpit there is: you </a:t>
            </a:r>
            <a:r>
              <a:rPr lang="en-US" sz="1200" i="1" kern="1200">
                <a:solidFill>
                  <a:schemeClr val="tx1"/>
                </a:solidFill>
                <a:effectLst/>
                <a:latin typeface="+mn-lt"/>
                <a:ea typeface="+mn-ea"/>
                <a:cs typeface="+mn-cs"/>
              </a:rPr>
              <a:t>cannot</a:t>
            </a:r>
            <a:r>
              <a:rPr lang="en-US" sz="1200" kern="1200">
                <a:solidFill>
                  <a:schemeClr val="tx1"/>
                </a:solidFill>
                <a:effectLst/>
                <a:latin typeface="+mn-lt"/>
                <a:ea typeface="+mn-ea"/>
                <a:cs typeface="+mn-cs"/>
              </a:rPr>
              <a:t> talk about </a:t>
            </a:r>
            <a:r>
              <a:rPr lang="en-US" sz="1200" i="1" kern="1200">
                <a:solidFill>
                  <a:schemeClr val="tx1"/>
                </a:solidFill>
                <a:effectLst/>
                <a:latin typeface="+mn-lt"/>
                <a:ea typeface="+mn-ea"/>
                <a:cs typeface="+mn-cs"/>
              </a:rPr>
              <a:t>sin or judgment</a:t>
            </a:r>
            <a:r>
              <a:rPr lang="en-SG" sz="1200" i="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120</a:t>
            </a:fld>
            <a:endParaRPr lang="en-US"/>
          </a:p>
        </p:txBody>
      </p:sp>
    </p:spTree>
    <p:extLst>
      <p:ext uri="{BB962C8B-B14F-4D97-AF65-F5344CB8AC3E}">
        <p14:creationId xmlns:p14="http://schemas.microsoft.com/office/powerpoint/2010/main" val="362197093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a:ln/>
        </p:spPr>
      </p:sp>
      <p:sp>
        <p:nvSpPr>
          <p:cNvPr id="15155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ea typeface="ＭＳ Ｐゴシック" charset="0"/>
                <a:cs typeface="ＭＳ Ｐゴシック" charset="0"/>
              </a:rPr>
              <a:t>http://www.conservativecut.com/blog/?tag=false-teacher</a:t>
            </a:r>
          </a:p>
        </p:txBody>
      </p:sp>
      <p:sp>
        <p:nvSpPr>
          <p:cNvPr id="15155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7E38D7-284E-4443-A1AC-81C26BDC7254}" type="slidenum">
              <a:rPr lang="en-US" sz="1200">
                <a:solidFill>
                  <a:prstClr val="black"/>
                </a:solidFill>
              </a:rPr>
              <a:pPr eaLnBrk="1" hangingPunct="1"/>
              <a:t>121</a:t>
            </a:fld>
            <a:endParaRPr lang="en-US" sz="1200">
              <a:solidFill>
                <a:prstClr val="black"/>
              </a:solidFil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But at our church, we are not afraid to talk about what God warns us about—and judgment is all over the Bible.</a:t>
            </a:r>
            <a:r>
              <a:rPr lang="en-SG" dirty="0">
                <a:effectLst/>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effectLst/>
              </a:rPr>
              <a:t>God told Ezekiel that he must warn the people—and if he didn’t, then their blood was on his head (cf. Ezek. 33:1-9)!</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effectLst/>
              </a:rPr>
              <a:t>Hey, I don’t want your blood on my head, so we preach the full gospel here, including God’s wrath! </a:t>
            </a:r>
          </a:p>
          <a:p>
            <a:r>
              <a:rPr lang="en-US" dirty="0"/>
              <a:t>Who really wants the mamby-pamby God that does not hold people accountable?</a:t>
            </a:r>
          </a:p>
          <a:p>
            <a:r>
              <a:rPr lang="en-US" dirty="0"/>
              <a:t>Do you have respect for parents that do not discipline their children?</a:t>
            </a:r>
          </a:p>
          <a:p>
            <a:r>
              <a:rPr lang="en-US" dirty="0"/>
              <a:t>Do you respect governments that let people get away with murder? </a:t>
            </a:r>
          </a:p>
          <a:p>
            <a:r>
              <a:rPr lang="en-US" dirty="0"/>
              <a:t>Then why do we have a problem with God being a God of justice?</a:t>
            </a:r>
          </a:p>
          <a:p>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3"/>
          <p:cNvSpPr>
            <a:spLocks noGrp="1" noChangeArrowheads="1"/>
          </p:cNvSpPr>
          <p:nvPr>
            <p:ph type="dt" sz="quarter"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17920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fld id="{07A6F6C6-1E45-6148-B59D-9F47571D8BFD}" type="slidenum">
              <a:rPr lang="en-GB" sz="1200">
                <a:solidFill>
                  <a:srgbClr val="FFFFFF"/>
                </a:solidFill>
                <a:latin typeface="Calibri" charset="0"/>
              </a:rPr>
              <a:pPr eaLnBrk="1" hangingPunct="1"/>
              <a:t>123</a:t>
            </a:fld>
            <a:endParaRPr lang="en-GB" sz="1200">
              <a:solidFill>
                <a:srgbClr val="FFFFFF"/>
              </a:solidFill>
              <a:latin typeface="Calibri" charset="0"/>
            </a:endParaRPr>
          </a:p>
        </p:txBody>
      </p:sp>
      <p:sp>
        <p:nvSpPr>
          <p:cNvPr id="1792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r" fontAlgn="base">
              <a:spcBef>
                <a:spcPct val="0"/>
              </a:spcBef>
              <a:spcAft>
                <a:spcPct val="0"/>
              </a:spcAft>
              <a:buClr>
                <a:srgbClr val="000000"/>
              </a:buClr>
              <a:buSzPct val="100000"/>
              <a:buFont typeface="Calibri" charset="0"/>
              <a:buNone/>
            </a:pPr>
            <a:fld id="{20DDD86B-8711-7040-A0D4-31FB65A425CD}" type="slidenum">
              <a:rPr lang="en-GB" sz="1200">
                <a:solidFill>
                  <a:srgbClr val="000000"/>
                </a:solidFill>
                <a:latin typeface="Calibri" charset="0"/>
              </a:rPr>
              <a:pPr algn="r" fontAlgn="base">
                <a:spcBef>
                  <a:spcPct val="0"/>
                </a:spcBef>
                <a:spcAft>
                  <a:spcPct val="0"/>
                </a:spcAft>
                <a:buClr>
                  <a:srgbClr val="000000"/>
                </a:buClr>
                <a:buSzPct val="100000"/>
                <a:buFont typeface="Calibri" charset="0"/>
                <a:buNone/>
              </a:pPr>
              <a:t>123</a:t>
            </a:fld>
            <a:endParaRPr lang="en-GB" sz="1200">
              <a:solidFill>
                <a:srgbClr val="000000"/>
              </a:solidFill>
              <a:latin typeface="Calibri" charset="0"/>
            </a:endParaRPr>
          </a:p>
        </p:txBody>
      </p:sp>
      <p:sp>
        <p:nvSpPr>
          <p:cNvPr id="1792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pPr>
            <a:endParaRPr lang="en-US">
              <a:solidFill>
                <a:srgbClr val="FFFFFF"/>
              </a:solidFill>
            </a:endParaRPr>
          </a:p>
        </p:txBody>
      </p:sp>
      <p:sp>
        <p:nvSpPr>
          <p:cNvPr id="17920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headEnd/>
            <a:tailEnd/>
          </a:ln>
        </p:spPr>
        <p:txBody>
          <a:bodyPr anchor="ctr"/>
          <a:lstStyle/>
          <a:p>
            <a:endParaRPr lang="en-US">
              <a:latin typeface="Times New Roman"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9114D7-611A-A14C-BBB2-DA4903B1D3B1}" type="slidenum">
              <a:rPr lang="en-US" sz="1200">
                <a:solidFill>
                  <a:srgbClr val="000000"/>
                </a:solidFill>
              </a:rPr>
              <a:pPr/>
              <a:t>124</a:t>
            </a:fld>
            <a:endParaRPr lang="en-US" sz="1200">
              <a:solidFill>
                <a:srgbClr val="000000"/>
              </a:solidFill>
            </a:endParaRPr>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661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But don’t let your impatience make you think God can’t resolve things.  This issue isn’t that God can’t solve issues.  It’s that he is more patient than you give him credit for. He had many people through history have to wait (Joseph 13 years, Abraham 25 years, Moses 40 years, Jesus 30 years).</a:t>
            </a:r>
            <a:r>
              <a:rPr lang="en-SG" dirty="0">
                <a:effectLst/>
              </a:rPr>
              <a:t> </a:t>
            </a:r>
            <a:endParaRPr lang="en-US" dirty="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 capital of Assyria would have capital punishment</a:t>
            </a:r>
            <a:r>
              <a:rPr lang="en-US" baseline="0" dirty="0">
                <a:latin typeface="Arial"/>
                <a:cs typeface="Arial"/>
              </a:rPr>
              <a:t> for its capital </a:t>
            </a:r>
            <a:r>
              <a:rPr lang="en-US" dirty="0">
                <a:latin typeface="Arial"/>
                <a:cs typeface="Arial"/>
              </a:rPr>
              <a:t>crimes, yet the southern kingdom of</a:t>
            </a:r>
            <a:r>
              <a:rPr lang="en-US" baseline="0" dirty="0">
                <a:latin typeface="Arial"/>
                <a:cs typeface="Arial"/>
              </a:rPr>
              <a:t> Israel could gain comfort from this as the LORD would preserve them.</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962406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The LORD is watching over your future, including</a:t>
            </a:r>
            <a:r>
              <a:rPr lang="en-US" baseline="0"/>
              <a:t> his promise to punish all who reject him.</a:t>
            </a:r>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134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169997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7139DB-41C0-A64D-8336-73CE49A1EBDB}" type="slidenum">
              <a:rPr lang="en-US" sz="1200">
                <a:solidFill>
                  <a:prstClr val="black"/>
                </a:solidFill>
              </a:rPr>
              <a:pPr/>
              <a:t>135</a:t>
            </a:fld>
            <a:endParaRPr lang="en-US" sz="1200">
              <a:solidFill>
                <a:prstClr val="black"/>
              </a:solidFill>
            </a:endParaRPr>
          </a:p>
        </p:txBody>
      </p:sp>
      <p:sp>
        <p:nvSpPr>
          <p:cNvPr id="246786" name="Rectangle 2"/>
          <p:cNvSpPr>
            <a:spLocks noGrp="1" noRot="1" noChangeAspect="1" noChangeArrowheads="1"/>
          </p:cNvSpPr>
          <p:nvPr>
            <p:ph type="sldImg"/>
          </p:nvPr>
        </p:nvSpPr>
        <p:spPr>
          <a:solidFill>
            <a:srgbClr val="FFFFFF"/>
          </a:solidFill>
          <a:ln/>
        </p:spPr>
      </p:sp>
      <p:sp>
        <p:nvSpPr>
          <p:cNvPr id="24678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141</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142</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143</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144</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145</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146</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147</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148</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149</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150</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151</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152</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E296DC-A16D-5449-955E-055A17DF90C8}" type="slidenum">
              <a:rPr lang="en-US" sz="1200">
                <a:solidFill>
                  <a:prstClr val="black"/>
                </a:solidFill>
              </a:rPr>
              <a:pPr/>
              <a:t>21</a:t>
            </a:fld>
            <a:endParaRPr lang="en-US" sz="1200">
              <a:solidFill>
                <a:prstClr val="black"/>
              </a:solidFill>
            </a:endParaRPr>
          </a:p>
        </p:txBody>
      </p:sp>
      <p:sp>
        <p:nvSpPr>
          <p:cNvPr id="179202" name="Rectangle 2"/>
          <p:cNvSpPr>
            <a:spLocks noGrp="1" noRot="1" noChangeAspect="1" noChangeArrowheads="1"/>
          </p:cNvSpPr>
          <p:nvPr>
            <p:ph type="sldImg"/>
          </p:nvPr>
        </p:nvSpPr>
        <p:spPr>
          <a:solidFill>
            <a:srgbClr val="FFFFFF"/>
          </a:solidFill>
          <a:ln/>
        </p:spPr>
      </p:sp>
      <p:sp>
        <p:nvSpPr>
          <p:cNvPr id="17920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153</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155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D976A32-F302-D84A-BFFE-4EF370973E5B}" type="slidenum">
              <a:rPr lang="en-US" sz="1200">
                <a:solidFill>
                  <a:prstClr val="black"/>
                </a:solidFill>
              </a:rPr>
              <a:pPr/>
              <a:t>22</a:t>
            </a:fld>
            <a:endParaRPr lang="en-US"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Slide Image Placeholder 1"/>
          <p:cNvSpPr>
            <a:spLocks noGrp="1" noRot="1" noChangeAspect="1"/>
          </p:cNvSpPr>
          <p:nvPr>
            <p:ph type="sldImg"/>
          </p:nvPr>
        </p:nvSpPr>
        <p:spPr>
          <a:solidFill>
            <a:srgbClr val="FFFFFF"/>
          </a:solidFill>
          <a:ln/>
        </p:spPr>
      </p:sp>
      <p:sp>
        <p:nvSpPr>
          <p:cNvPr id="751618" name="Notes Placeholder 2"/>
          <p:cNvSpPr>
            <a:spLocks noGrp="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pPr eaLnBrk="1" hangingPunct="1"/>
            <a:endParaRPr lang="en-US" sz="1400" b="0" dirty="0">
              <a:latin typeface="Arial"/>
              <a:ea typeface="ＭＳ Ｐゴシック" charset="0"/>
              <a:cs typeface="Arial"/>
            </a:endParaRPr>
          </a:p>
          <a:p>
            <a:pPr eaLnBrk="1" hangingPunct="1"/>
            <a:r>
              <a:rPr lang="en-US" sz="1200" kern="1200">
                <a:solidFill>
                  <a:schemeClr val="tx1"/>
                </a:solidFill>
                <a:effectLst/>
                <a:latin typeface="+mn-lt"/>
                <a:ea typeface="+mn-ea"/>
                <a:cs typeface="+mn-cs"/>
              </a:rPr>
              <a:t>That second study was on Jonah. Nineveh was the super-city of antiquity, composed of four cities combined (cf. Gen. 10:11-12). </a:t>
            </a:r>
            <a:endParaRPr lang="en-US" sz="1200" b="0" kern="1200">
              <a:solidFill>
                <a:schemeClr val="tx1"/>
              </a:solidFill>
              <a:effectLst/>
              <a:latin typeface="+mn-lt"/>
              <a:ea typeface="+mn-ea"/>
              <a:cs typeface="+mn-cs"/>
            </a:endParaRPr>
          </a:p>
          <a:p>
            <a:pPr eaLnBrk="1" hangingPunct="1"/>
            <a:r>
              <a:rPr lang="en-US" sz="1200" b="0" kern="1200">
                <a:solidFill>
                  <a:schemeClr val="tx1"/>
                </a:solidFill>
                <a:effectLst/>
                <a:latin typeface="+mn-lt"/>
                <a:ea typeface="+mn-ea"/>
                <a:cs typeface="+mn-cs"/>
              </a:rPr>
              <a:t>____________</a:t>
            </a:r>
          </a:p>
          <a:p>
            <a:pPr eaLnBrk="1" hangingPunct="1"/>
            <a:endParaRPr lang="en-US" sz="1200" b="0" kern="1200">
              <a:solidFill>
                <a:schemeClr val="tx1"/>
              </a:solidFill>
              <a:effectLst/>
              <a:latin typeface="+mn-lt"/>
              <a:ea typeface="+mn-ea"/>
              <a:cs typeface="+mn-cs"/>
            </a:endParaRPr>
          </a:p>
          <a:p>
            <a:pPr eaLnBrk="1" hangingPunct="1"/>
            <a:r>
              <a:rPr lang="en-US" sz="1400" b="0" dirty="0">
                <a:latin typeface="Arial"/>
                <a:ea typeface="ＭＳ Ｐゴシック" charset="0"/>
                <a:cs typeface="Arial"/>
              </a:rPr>
              <a:t>There</a:t>
            </a:r>
            <a:r>
              <a:rPr lang="fr-FR" altLang="ja-JP" sz="1400" b="0" dirty="0">
                <a:latin typeface="Arial"/>
                <a:ea typeface="ＭＳ Ｐゴシック" charset="0"/>
                <a:cs typeface="Arial"/>
              </a:rPr>
              <a:t>'</a:t>
            </a:r>
            <a:r>
              <a:rPr lang="en-US" sz="1400" b="0" dirty="0">
                <a:latin typeface="Arial"/>
                <a:ea typeface="ＭＳ Ｐゴシック" charset="0"/>
                <a:cs typeface="Arial"/>
              </a:rPr>
              <a:t>s a problem here regarding the three-day</a:t>
            </a:r>
            <a:r>
              <a:rPr lang="fr-FR" altLang="ja-JP" sz="1400" b="0" dirty="0">
                <a:latin typeface="Arial"/>
                <a:ea typeface="ＭＳ Ｐゴシック" charset="0"/>
                <a:cs typeface="Arial"/>
              </a:rPr>
              <a:t>'</a:t>
            </a:r>
            <a:r>
              <a:rPr lang="en-US" sz="1400" b="0" dirty="0">
                <a:latin typeface="Arial"/>
                <a:ea typeface="ＭＳ Ｐゴシック" charset="0"/>
                <a:cs typeface="Arial"/>
              </a:rPr>
              <a:t>s journey (cf. OTS, 602).  Nineveh</a:t>
            </a:r>
            <a:r>
              <a:rPr lang="fr-FR" altLang="ja-JP" sz="1400" b="0" dirty="0">
                <a:latin typeface="Arial"/>
                <a:ea typeface="ＭＳ Ｐゴシック" charset="0"/>
                <a:cs typeface="Arial"/>
              </a:rPr>
              <a:t>'</a:t>
            </a:r>
            <a:r>
              <a:rPr lang="en-US" sz="1400" b="0" dirty="0">
                <a:latin typeface="Arial"/>
                <a:ea typeface="ＭＳ Ｐゴシック" charset="0"/>
                <a:cs typeface="Arial"/>
              </a:rPr>
              <a:t>s inner wall was less than eight miles, so the diameter of the city was only two miles—hardly a three-day journey.  One day</a:t>
            </a:r>
            <a:r>
              <a:rPr lang="fr-FR" altLang="ja-JP" sz="1400" b="0" dirty="0">
                <a:latin typeface="Arial"/>
                <a:ea typeface="ＭＳ Ｐゴシック" charset="0"/>
                <a:cs typeface="Arial"/>
              </a:rPr>
              <a:t>'</a:t>
            </a:r>
            <a:r>
              <a:rPr lang="en-US" sz="1400" b="0" dirty="0">
                <a:latin typeface="Arial"/>
                <a:ea typeface="ＭＳ Ｐゴシック" charset="0"/>
                <a:cs typeface="Arial"/>
              </a:rPr>
              <a:t>s journey in the open was usually 15-20 miles (Hannah, </a:t>
            </a:r>
            <a:r>
              <a:rPr lang="en-US" sz="1400" b="0" i="1" dirty="0">
                <a:latin typeface="Arial"/>
                <a:ea typeface="ＭＳ Ｐゴシック" charset="0"/>
                <a:cs typeface="Arial"/>
              </a:rPr>
              <a:t>BKC</a:t>
            </a:r>
            <a:r>
              <a:rPr lang="en-US" sz="1400" b="0" dirty="0">
                <a:latin typeface="Arial"/>
                <a:ea typeface="ＭＳ Ｐゴシック" charset="0"/>
                <a:cs typeface="Arial"/>
              </a:rPr>
              <a:t>, 1:1463).  </a:t>
            </a:r>
          </a:p>
          <a:p>
            <a:pPr eaLnBrk="1" hangingPunct="1"/>
            <a:r>
              <a:rPr lang="en-US" sz="1400" b="0" dirty="0">
                <a:latin typeface="Arial"/>
                <a:ea typeface="ＭＳ Ｐゴシック" charset="0"/>
                <a:cs typeface="Arial"/>
              </a:rPr>
              <a:t>But this isn</a:t>
            </a:r>
            <a:r>
              <a:rPr lang="fr-FR" altLang="ja-JP" sz="1400" b="0" dirty="0">
                <a:latin typeface="Arial"/>
                <a:ea typeface="ＭＳ Ｐゴシック" charset="0"/>
                <a:cs typeface="Arial"/>
              </a:rPr>
              <a:t>'</a:t>
            </a:r>
            <a:r>
              <a:rPr lang="en-US" sz="1400" b="0" dirty="0">
                <a:latin typeface="Arial"/>
                <a:ea typeface="ＭＳ Ｐゴシック" charset="0"/>
                <a:cs typeface="Arial"/>
              </a:rPr>
              <a:t>t really a problem in either of two ways: </a:t>
            </a:r>
          </a:p>
          <a:p>
            <a:pPr eaLnBrk="1" hangingPunct="1"/>
            <a:r>
              <a:rPr lang="en-US" altLang="ja-JP" sz="1400" b="0" dirty="0">
                <a:latin typeface="Arial"/>
                <a:ea typeface="ＭＳ Ｐゴシック" charset="0"/>
                <a:cs typeface="Arial"/>
              </a:rPr>
              <a:t>"The great city of Nineveh" (1:2; 3:2; cf. 4:11) almost surely included three other towns in the vicinity as well.  Four cities (Nineveh, Rehoboth </a:t>
            </a:r>
            <a:r>
              <a:rPr lang="en-US" altLang="ja-JP" sz="1400" b="0" dirty="0" err="1">
                <a:latin typeface="Arial"/>
                <a:ea typeface="ＭＳ Ｐゴシック" charset="0"/>
                <a:cs typeface="Arial"/>
              </a:rPr>
              <a:t>Ir</a:t>
            </a:r>
            <a:r>
              <a:rPr lang="en-US" altLang="ja-JP" sz="1400" b="0" dirty="0">
                <a:latin typeface="Arial"/>
                <a:ea typeface="ＭＳ Ｐゴシック" charset="0"/>
                <a:cs typeface="Arial"/>
              </a:rPr>
              <a:t>, Calah, and </a:t>
            </a:r>
            <a:r>
              <a:rPr lang="en-US" altLang="ja-JP" sz="1400" b="0" dirty="0" err="1">
                <a:latin typeface="Arial"/>
                <a:ea typeface="ＭＳ Ｐゴシック" charset="0"/>
                <a:cs typeface="Arial"/>
              </a:rPr>
              <a:t>Resen</a:t>
            </a:r>
            <a:r>
              <a:rPr lang="en-US" altLang="ja-JP" sz="1400" b="0" dirty="0">
                <a:latin typeface="Arial"/>
                <a:ea typeface="ＭＳ Ｐゴシック" charset="0"/>
                <a:cs typeface="Arial"/>
              </a:rPr>
              <a:t>) are mentioned in Genesis 10:11-12 as "the great city" and they still exist today with different names (</a:t>
            </a:r>
            <a:r>
              <a:rPr lang="en-US" altLang="ja-JP" sz="1400" b="0" dirty="0" err="1">
                <a:latin typeface="Arial"/>
                <a:ea typeface="ＭＳ Ｐゴシック" charset="0"/>
                <a:cs typeface="Arial"/>
              </a:rPr>
              <a:t>Kouyunjik</a:t>
            </a:r>
            <a:r>
              <a:rPr lang="en-US" altLang="ja-JP" sz="1400" b="0" dirty="0">
                <a:latin typeface="Arial"/>
                <a:ea typeface="ＭＳ Ｐゴシック" charset="0"/>
                <a:cs typeface="Arial"/>
              </a:rPr>
              <a:t>, </a:t>
            </a:r>
            <a:r>
              <a:rPr lang="en-US" altLang="ja-JP" sz="1400" b="0" dirty="0" err="1">
                <a:latin typeface="Arial"/>
                <a:ea typeface="ＭＳ Ｐゴシック" charset="0"/>
                <a:cs typeface="Arial"/>
              </a:rPr>
              <a:t>Khorsbad</a:t>
            </a:r>
            <a:r>
              <a:rPr lang="en-US" altLang="ja-JP" sz="1400" b="0" dirty="0">
                <a:latin typeface="Arial"/>
                <a:ea typeface="ＭＳ Ｐゴシック" charset="0"/>
                <a:cs typeface="Arial"/>
              </a:rPr>
              <a:t>, </a:t>
            </a:r>
            <a:r>
              <a:rPr lang="en-US" altLang="ja-JP" sz="1400" b="0" dirty="0" err="1">
                <a:latin typeface="Arial"/>
                <a:ea typeface="ＭＳ Ｐゴシック" charset="0"/>
                <a:cs typeface="Arial"/>
              </a:rPr>
              <a:t>Nimroud</a:t>
            </a:r>
            <a:r>
              <a:rPr lang="en-US" altLang="ja-JP" sz="1400" b="0" dirty="0">
                <a:latin typeface="Arial"/>
                <a:ea typeface="ＭＳ Ｐゴシック" charset="0"/>
                <a:cs typeface="Arial"/>
              </a:rPr>
              <a:t>, and </a:t>
            </a:r>
            <a:r>
              <a:rPr lang="en-US" altLang="ja-JP" sz="1400" b="0" dirty="0" err="1">
                <a:latin typeface="Arial"/>
                <a:ea typeface="ＭＳ Ｐゴシック" charset="0"/>
                <a:cs typeface="Arial"/>
              </a:rPr>
              <a:t>Karamles</a:t>
            </a:r>
            <a:r>
              <a:rPr lang="en-US" altLang="ja-JP" sz="1400" b="0" dirty="0">
                <a:latin typeface="Arial"/>
                <a:ea typeface="ＭＳ Ｐゴシック" charset="0"/>
                <a:cs typeface="Arial"/>
              </a:rPr>
              <a:t>). This can be observed on this</a:t>
            </a:r>
            <a:r>
              <a:rPr lang="en-US" altLang="ja-JP" sz="1400" b="0" baseline="0" dirty="0">
                <a:latin typeface="Arial"/>
                <a:ea typeface="ＭＳ Ｐゴシック" charset="0"/>
                <a:cs typeface="Arial"/>
              </a:rPr>
              <a:t> </a:t>
            </a:r>
            <a:r>
              <a:rPr lang="en-US" altLang="ja-JP" sz="1400" b="0" dirty="0">
                <a:latin typeface="Arial"/>
                <a:ea typeface="ＭＳ Ｐゴシック" charset="0"/>
                <a:cs typeface="Arial"/>
              </a:rPr>
              <a:t>map by Austin Henry Layard, </a:t>
            </a:r>
            <a:r>
              <a:rPr lang="en-US" altLang="ja-JP" sz="1400" b="0" i="1" dirty="0">
                <a:latin typeface="Arial"/>
                <a:ea typeface="ＭＳ Ｐゴシック" charset="0"/>
                <a:cs typeface="Arial"/>
              </a:rPr>
              <a:t>Nineveh and Its Remains</a:t>
            </a:r>
            <a:r>
              <a:rPr lang="en-US" altLang="ja-JP" sz="1400" b="0" dirty="0">
                <a:latin typeface="Arial"/>
                <a:ea typeface="ＭＳ Ｐゴシック" charset="0"/>
                <a:cs typeface="Arial"/>
              </a:rPr>
              <a:t>, 2:40.</a:t>
            </a:r>
          </a:p>
          <a:p>
            <a:pPr eaLnBrk="1" hangingPunct="1"/>
            <a:r>
              <a:rPr lang="en-US" sz="1400" b="0" dirty="0">
                <a:latin typeface="Arial"/>
                <a:ea typeface="ＭＳ Ｐゴシック" charset="0"/>
                <a:cs typeface="Arial"/>
              </a:rPr>
              <a:t>If we superimpose a map of Singapore over it, we can see that walking through Nineveh would be like walking in Singapore from the far north in </a:t>
            </a:r>
            <a:r>
              <a:rPr lang="en-US" sz="1400" b="0" dirty="0" err="1">
                <a:latin typeface="Arial"/>
                <a:ea typeface="ＭＳ Ｐゴシック" charset="0"/>
                <a:cs typeface="Arial"/>
              </a:rPr>
              <a:t>Yishun</a:t>
            </a:r>
            <a:r>
              <a:rPr lang="en-US" sz="1400" b="0" dirty="0">
                <a:latin typeface="Arial"/>
                <a:ea typeface="ＭＳ Ｐゴシック" charset="0"/>
                <a:cs typeface="Arial"/>
              </a:rPr>
              <a:t> to </a:t>
            </a:r>
            <a:r>
              <a:rPr lang="en-US" sz="1400" b="0" dirty="0" err="1">
                <a:latin typeface="Arial"/>
                <a:ea typeface="ＭＳ Ｐゴシック" charset="0"/>
                <a:cs typeface="Arial"/>
              </a:rPr>
              <a:t>Harbourfront</a:t>
            </a:r>
            <a:r>
              <a:rPr lang="en-US" sz="1400" b="0" dirty="0">
                <a:latin typeface="Arial"/>
                <a:ea typeface="ＭＳ Ｐゴシック" charset="0"/>
                <a:cs typeface="Arial"/>
              </a:rPr>
              <a:t> in the south. That could take 3 days easily—especially</a:t>
            </a:r>
            <a:r>
              <a:rPr lang="en-US" sz="1400" b="0" baseline="0" dirty="0">
                <a:latin typeface="Arial"/>
                <a:ea typeface="ＭＳ Ｐゴシック" charset="0"/>
                <a:cs typeface="Arial"/>
              </a:rPr>
              <a:t> when stopping to preach along the way.</a:t>
            </a:r>
            <a:endParaRPr lang="en-US" sz="1400" b="0" dirty="0">
              <a:latin typeface="Arial"/>
              <a:ea typeface="ＭＳ Ｐゴシック" charset="0"/>
              <a:cs typeface="Arial"/>
            </a:endParaRPr>
          </a:p>
        </p:txBody>
      </p:sp>
      <p:sp>
        <p:nvSpPr>
          <p:cNvPr id="751619"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defTabSz="914400" eaLnBrk="0" fontAlgn="base" hangingPunct="0">
              <a:spcBef>
                <a:spcPct val="0"/>
              </a:spcBef>
              <a:spcAft>
                <a:spcPct val="0"/>
              </a:spcAft>
            </a:pPr>
            <a:fld id="{0C491DD5-83CD-314E-83EE-8D7FCA8F9380}" type="slidenum">
              <a:rPr lang="en-US" sz="1200">
                <a:solidFill>
                  <a:srgbClr val="000000"/>
                </a:solidFill>
                <a:ea typeface="ＭＳ Ｐゴシック" charset="0"/>
                <a:cs typeface="ＭＳ Ｐゴシック" charset="0"/>
              </a:rPr>
              <a:pPr algn="r" defTabSz="914400" eaLnBrk="0" fontAlgn="base" hangingPunct="0">
                <a:spcBef>
                  <a:spcPct val="0"/>
                </a:spcBef>
                <a:spcAft>
                  <a:spcPct val="0"/>
                </a:spcAft>
              </a:pPr>
              <a:t>23</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Sequels are great as they finish stories that we’ve heard</a:t>
            </a:r>
            <a:r>
              <a:rPr lang="en-SG" sz="1200" kern="1200">
                <a:solidFill>
                  <a:schemeClr val="tx1"/>
                </a:solidFill>
                <a:effectLst/>
                <a:latin typeface="+mn-lt"/>
                <a:ea typeface="+mn-ea"/>
                <a:cs typeface="+mn-cs"/>
              </a:rPr>
              <a:t>.</a:t>
            </a:r>
            <a:endParaRPr lang="en-US"/>
          </a:p>
          <a:p>
            <a:r>
              <a:rPr lang="en-US"/>
              <a:t>Hollywood has us hooked—a movie always ends without a real ending, which makes you want to see what happens next, right?  So it continues into parts 2 and then 3. </a:t>
            </a:r>
          </a:p>
          <a:p>
            <a:r>
              <a:rPr lang="en-US" sz="1200" kern="1200">
                <a:solidFill>
                  <a:schemeClr val="tx1"/>
                </a:solidFill>
                <a:effectLst/>
                <a:latin typeface="+mn-lt"/>
                <a:ea typeface="+mn-ea"/>
                <a:cs typeface="+mn-cs"/>
              </a:rPr>
              <a:t>• The </a:t>
            </a:r>
            <a:r>
              <a:rPr lang="en-US" sz="1200" i="1" kern="1200">
                <a:solidFill>
                  <a:schemeClr val="tx1"/>
                </a:solidFill>
                <a:effectLst/>
                <a:latin typeface="+mn-lt"/>
                <a:ea typeface="+mn-ea"/>
                <a:cs typeface="+mn-cs"/>
              </a:rPr>
              <a:t>Bourne</a:t>
            </a:r>
            <a:r>
              <a:rPr lang="en-US" sz="1200" kern="1200">
                <a:solidFill>
                  <a:schemeClr val="tx1"/>
                </a:solidFill>
                <a:effectLst/>
                <a:latin typeface="+mn-lt"/>
                <a:ea typeface="+mn-ea"/>
                <a:cs typeface="+mn-cs"/>
              </a:rPr>
              <a:t> series has three movies. Ice Age had a sequel in </a:t>
            </a:r>
            <a:r>
              <a:rPr lang="en-US" sz="1200" i="1" kern="1200">
                <a:solidFill>
                  <a:schemeClr val="tx1"/>
                </a:solidFill>
                <a:effectLst/>
                <a:latin typeface="+mn-lt"/>
                <a:ea typeface="+mn-ea"/>
                <a:cs typeface="+mn-cs"/>
              </a:rPr>
              <a:t>Ice Age 2</a:t>
            </a:r>
            <a:r>
              <a:rPr lang="en-US" sz="1200" kern="1200">
                <a:solidFill>
                  <a:schemeClr val="tx1"/>
                </a:solidFill>
                <a:effectLst/>
                <a:latin typeface="+mn-lt"/>
                <a:ea typeface="+mn-ea"/>
                <a:cs typeface="+mn-cs"/>
              </a:rPr>
              <a:t>, followed by a sequel-to-the-sequel in </a:t>
            </a:r>
            <a:r>
              <a:rPr lang="en-US" sz="1200" i="1" kern="1200">
                <a:solidFill>
                  <a:schemeClr val="tx1"/>
                </a:solidFill>
                <a:effectLst/>
                <a:latin typeface="+mn-lt"/>
                <a:ea typeface="+mn-ea"/>
                <a:cs typeface="+mn-cs"/>
              </a:rPr>
              <a:t>Ice Age 3</a:t>
            </a:r>
            <a:r>
              <a:rPr lang="en-US" sz="1200" kern="1200">
                <a:solidFill>
                  <a:schemeClr val="tx1"/>
                </a:solidFill>
                <a:effectLst/>
                <a:latin typeface="+mn-lt"/>
                <a:ea typeface="+mn-ea"/>
                <a:cs typeface="+mn-cs"/>
              </a:rPr>
              <a:t>. The same was true for the </a:t>
            </a:r>
            <a:r>
              <a:rPr lang="en-US" sz="1200" i="1" kern="1200">
                <a:solidFill>
                  <a:schemeClr val="tx1"/>
                </a:solidFill>
                <a:effectLst/>
                <a:latin typeface="+mn-lt"/>
                <a:ea typeface="+mn-ea"/>
                <a:cs typeface="+mn-cs"/>
              </a:rPr>
              <a:t>Star Wars</a:t>
            </a:r>
            <a:r>
              <a:rPr lang="en-US" sz="1200" kern="1200">
                <a:solidFill>
                  <a:schemeClr val="tx1"/>
                </a:solidFill>
                <a:effectLst/>
                <a:latin typeface="+mn-lt"/>
                <a:ea typeface="+mn-ea"/>
                <a:cs typeface="+mn-cs"/>
              </a:rPr>
              <a:t> Trilogy, </a:t>
            </a:r>
            <a:r>
              <a:rPr lang="en-US" sz="1200" i="1" kern="1200">
                <a:solidFill>
                  <a:schemeClr val="tx1"/>
                </a:solidFill>
                <a:effectLst/>
                <a:latin typeface="+mn-lt"/>
                <a:ea typeface="+mn-ea"/>
                <a:cs typeface="+mn-cs"/>
              </a:rPr>
              <a:t>Jaws</a:t>
            </a:r>
            <a:r>
              <a:rPr lang="en-US" sz="1200" kern="1200">
                <a:solidFill>
                  <a:schemeClr val="tx1"/>
                </a:solidFill>
                <a:effectLst/>
                <a:latin typeface="+mn-lt"/>
                <a:ea typeface="+mn-ea"/>
                <a:cs typeface="+mn-cs"/>
              </a:rPr>
              <a:t>, and many others</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25</a:t>
            </a:fld>
            <a:endParaRPr lang="en-US"/>
          </a:p>
        </p:txBody>
      </p:sp>
    </p:spTree>
    <p:extLst>
      <p:ext uri="{BB962C8B-B14F-4D97-AF65-F5344CB8AC3E}">
        <p14:creationId xmlns:p14="http://schemas.microsoft.com/office/powerpoint/2010/main" val="1115057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a:solidFill>
                  <a:schemeClr val="tx1"/>
                </a:solidFill>
                <a:effectLst/>
                <a:latin typeface="+mn-lt"/>
                <a:ea typeface="+mn-ea"/>
                <a:cs typeface="+mn-cs"/>
              </a:rPr>
              <a:t>In recent weeks, we have covered five of the 12 Minor Prophets. </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So far we have seen 5 “Be” titles</a:t>
            </a:r>
            <a:r>
              <a:rPr lang="en-SG" sz="1200" kern="1200">
                <a:solidFill>
                  <a:schemeClr val="tx1"/>
                </a:solidFill>
                <a:effectLst/>
                <a:latin typeface="+mn-lt"/>
                <a:ea typeface="+mn-ea"/>
                <a:cs typeface="+mn-cs"/>
              </a:rPr>
              <a:t>:</a:t>
            </a:r>
          </a:p>
          <a:p>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Humble</a:t>
            </a:r>
            <a:r>
              <a:rPr lang="en-SG" sz="1200" kern="1200">
                <a:solidFill>
                  <a:schemeClr val="tx1"/>
                </a:solidFill>
                <a:effectLst/>
                <a:latin typeface="+mn-lt"/>
                <a:ea typeface="+mn-ea"/>
                <a:cs typeface="+mn-cs"/>
              </a:rPr>
              <a:t>—</a:t>
            </a:r>
            <a:r>
              <a:rPr lang="en-US">
                <a:effectLst/>
              </a:rPr>
              <a:t>Obadiah taught us not to be proud like the Edomites. Instead, </a:t>
            </a:r>
            <a:r>
              <a:rPr lang="en-US" i="1">
                <a:effectLst/>
              </a:rPr>
              <a:t>be humble</a:t>
            </a:r>
            <a:r>
              <a:rPr lang="en-US">
                <a:effectLst/>
              </a:rPr>
              <a:t>.</a:t>
            </a:r>
            <a:r>
              <a:rPr lang="en-SG">
                <a:effectLst/>
              </a:rPr>
              <a:t> </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Caring—</a:t>
            </a:r>
            <a:r>
              <a:rPr lang="en-US">
                <a:effectLst/>
              </a:rPr>
              <a:t>Jonah warned that God cared for Nineveh, so we also should </a:t>
            </a:r>
            <a:r>
              <a:rPr lang="en-US" i="1">
                <a:effectLst/>
              </a:rPr>
              <a:t>be caring</a:t>
            </a:r>
            <a:r>
              <a:rPr lang="en-US">
                <a:effectLst/>
              </a:rPr>
              <a:t>.</a:t>
            </a:r>
            <a:r>
              <a:rPr lang="en-SG">
                <a:effectLst/>
              </a:rPr>
              <a:t> </a:t>
            </a:r>
            <a:endParaRPr lang="en-SG" sz="1200" kern="120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Just</a:t>
            </a:r>
            <a:r>
              <a:rPr lang="en-SG" sz="1200" kern="1200">
                <a:solidFill>
                  <a:schemeClr val="tx1"/>
                </a:solidFill>
                <a:effectLst/>
                <a:latin typeface="+mn-lt"/>
                <a:ea typeface="+mn-ea"/>
                <a:cs typeface="+mn-cs"/>
              </a:rPr>
              <a:t>—</a:t>
            </a:r>
            <a:r>
              <a:rPr lang="en-US">
                <a:effectLst/>
              </a:rPr>
              <a:t>Amos said that God was just, so we should </a:t>
            </a:r>
            <a:r>
              <a:rPr lang="en-US" i="1">
                <a:effectLst/>
              </a:rPr>
              <a:t>be just</a:t>
            </a:r>
            <a:r>
              <a:rPr lang="en-US">
                <a:effectLst/>
              </a:rPr>
              <a:t>.</a:t>
            </a:r>
            <a:r>
              <a:rPr lang="en-SG">
                <a:effectLst/>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Loyal</a:t>
            </a:r>
            <a:r>
              <a:rPr lang="en-SG"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Hosea was a great example of God’s loyalty to Israel, so we should </a:t>
            </a:r>
            <a:r>
              <a:rPr lang="en-US" sz="1200" i="1" kern="1200">
                <a:solidFill>
                  <a:schemeClr val="tx1"/>
                </a:solidFill>
                <a:effectLst/>
                <a:latin typeface="+mn-lt"/>
                <a:ea typeface="+mn-ea"/>
                <a:cs typeface="+mn-cs"/>
              </a:rPr>
              <a:t>be loyal</a:t>
            </a:r>
            <a:r>
              <a:rPr lang="en-US" sz="1200" kern="1200">
                <a:solidFill>
                  <a:schemeClr val="tx1"/>
                </a:solidFill>
                <a:effectLst/>
                <a:latin typeface="+mn-lt"/>
                <a:ea typeface="+mn-ea"/>
                <a:cs typeface="+mn-cs"/>
              </a:rPr>
              <a:t> to him.</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Generous—Micah defended the poor as God does, so we also should </a:t>
            </a:r>
            <a:r>
              <a:rPr lang="en-US" sz="1200" i="1" kern="1200">
                <a:solidFill>
                  <a:schemeClr val="tx1"/>
                </a:solidFill>
                <a:effectLst/>
                <a:latin typeface="+mn-lt"/>
                <a:ea typeface="+mn-ea"/>
                <a:cs typeface="+mn-cs"/>
              </a:rPr>
              <a:t>be generous.</a:t>
            </a:r>
            <a:r>
              <a:rPr lang="en-SG">
                <a:effectLst/>
              </a:rPr>
              <a:t> </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Jonah at first was</a:t>
            </a:r>
            <a:r>
              <a:rPr lang="en-US" baseline="0" dirty="0"/>
              <a:t> the reluctant prophet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28</a:t>
            </a:fld>
            <a:endParaRPr lang="en-US"/>
          </a:p>
        </p:txBody>
      </p:sp>
    </p:spTree>
    <p:extLst>
      <p:ext uri="{BB962C8B-B14F-4D97-AF65-F5344CB8AC3E}">
        <p14:creationId xmlns:p14="http://schemas.microsoft.com/office/powerpoint/2010/main" val="3822063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can't blame him, in that Nineveh was the epitome of idolatry, immorality, injustice, and torture!</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29</a:t>
            </a:fld>
            <a:endParaRPr lang="en-US"/>
          </a:p>
        </p:txBody>
      </p:sp>
    </p:spTree>
    <p:extLst>
      <p:ext uri="{BB962C8B-B14F-4D97-AF65-F5344CB8AC3E}">
        <p14:creationId xmlns:p14="http://schemas.microsoft.com/office/powerpoint/2010/main" val="460026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When we studied Jonah we saw at the end that Nineveh repented, God relented</a:t>
            </a:r>
            <a:r>
              <a:rPr lang="mr-IN" sz="120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30</a:t>
            </a:fld>
            <a:endParaRPr lang="en-US"/>
          </a:p>
        </p:txBody>
      </p:sp>
    </p:spTree>
    <p:extLst>
      <p:ext uri="{BB962C8B-B14F-4D97-AF65-F5344CB8AC3E}">
        <p14:creationId xmlns:p14="http://schemas.microsoft.com/office/powerpoint/2010/main" val="1917959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a:t>…</a:t>
            </a:r>
            <a:r>
              <a:rPr lang="en-US" sz="1200" kern="1200" dirty="0">
                <a:solidFill>
                  <a:schemeClr val="tx1"/>
                </a:solidFill>
                <a:effectLst/>
                <a:latin typeface="+mn-lt"/>
                <a:ea typeface="+mn-ea"/>
                <a:cs typeface="+mn-cs"/>
              </a:rPr>
              <a:t>and Jonah resented!  So, whatever happened to Jonah and Nineveh?</a:t>
            </a:r>
            <a:r>
              <a:rPr lang="en-SG" dirty="0">
                <a:effectLst/>
              </a:rPr>
              <a:t> </a:t>
            </a:r>
          </a:p>
          <a:p>
            <a:r>
              <a:rPr lang="en-US" sz="1200" kern="1200" dirty="0">
                <a:solidFill>
                  <a:schemeClr val="tx1"/>
                </a:solidFill>
                <a:effectLst/>
                <a:latin typeface="+mn-lt"/>
                <a:ea typeface="+mn-ea"/>
                <a:cs typeface="+mn-cs"/>
              </a:rPr>
              <a:t>We left Jonah pouting—but whatever happened to him?  Well, we just don’t know!  The Bible doesn’t say.</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31</a:t>
            </a:fld>
            <a:endParaRPr lang="en-US"/>
          </a:p>
        </p:txBody>
      </p:sp>
    </p:spTree>
    <p:extLst>
      <p:ext uri="{BB962C8B-B14F-4D97-AF65-F5344CB8AC3E}">
        <p14:creationId xmlns:p14="http://schemas.microsoft.com/office/powerpoint/2010/main" val="678598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But what happened to Nineveh? The Bible does tell us where the city was at spiritually 100 years later—</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OT prophets spoke for God in the Divided Kingdom and especially the Solitary Kingdom.</a:t>
            </a:r>
          </a:p>
          <a:p>
            <a:r>
              <a:rPr lang="en-US" dirty="0"/>
              <a:t>______________</a:t>
            </a:r>
          </a:p>
          <a:p>
            <a:r>
              <a:rPr lang="en-US" dirty="0"/>
              <a:t>OS-32-Jonah-211</a:t>
            </a:r>
          </a:p>
          <a:p>
            <a:r>
              <a:rPr lang="en-US" dirty="0"/>
              <a:t>OS-33-Micah-119</a:t>
            </a:r>
          </a:p>
          <a:p>
            <a:r>
              <a:rPr lang="en-US" dirty="0"/>
              <a:t>OS-34-Nahum-33</a:t>
            </a:r>
          </a:p>
        </p:txBody>
      </p:sp>
      <p:sp>
        <p:nvSpPr>
          <p:cNvPr id="4" name="Slide Number Placeholder 3"/>
          <p:cNvSpPr>
            <a:spLocks noGrp="1"/>
          </p:cNvSpPr>
          <p:nvPr>
            <p:ph type="sldNum" sz="quarter" idx="5"/>
          </p:nvPr>
        </p:nvSpPr>
        <p:spPr/>
        <p:txBody>
          <a:bodyPr/>
          <a:lstStyle/>
          <a:p>
            <a:fld id="{A079FDE9-4B2D-884B-BE4B-021913485B06}" type="slidenum">
              <a:rPr lang="en-US" smtClean="0"/>
              <a:t>33</a:t>
            </a:fld>
            <a:endParaRPr lang="en-US"/>
          </a:p>
        </p:txBody>
      </p:sp>
    </p:spTree>
    <p:extLst>
      <p:ext uri="{BB962C8B-B14F-4D97-AF65-F5344CB8AC3E}">
        <p14:creationId xmlns:p14="http://schemas.microsoft.com/office/powerpoint/2010/main" val="17149541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719FF64-9E48-8D4D-9CFA-5E4FE4ED3EF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5586" name="Rectangle 2"/>
          <p:cNvSpPr>
            <a:spLocks noGrp="1" noRot="1" noChangeAspect="1" noChangeArrowheads="1"/>
          </p:cNvSpPr>
          <p:nvPr>
            <p:ph type="sldImg"/>
          </p:nvPr>
        </p:nvSpPr>
        <p:spPr>
          <a:solidFill>
            <a:srgbClr val="FFFFFF"/>
          </a:solidFill>
          <a:ln/>
        </p:spPr>
      </p:sp>
      <p:sp>
        <p:nvSpPr>
          <p:cNvPr id="19558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C4E6A1-3606-3247-B31C-AAECB67BC143}" type="slidenum">
              <a:rPr lang="en-US" sz="1200">
                <a:solidFill>
                  <a:prstClr val="black"/>
                </a:solidFill>
              </a:rPr>
              <a:pPr/>
              <a:t>35</a:t>
            </a:fld>
            <a:endParaRPr lang="en-US" sz="1200">
              <a:solidFill>
                <a:prstClr val="black"/>
              </a:solidFill>
            </a:endParaRPr>
          </a:p>
        </p:txBody>
      </p:sp>
      <p:sp>
        <p:nvSpPr>
          <p:cNvPr id="197634" name="Rectangle 2"/>
          <p:cNvSpPr>
            <a:spLocks noGrp="1" noRot="1" noChangeAspect="1" noChangeArrowheads="1"/>
          </p:cNvSpPr>
          <p:nvPr>
            <p:ph type="sldImg"/>
          </p:nvPr>
        </p:nvSpPr>
        <p:spPr>
          <a:solidFill>
            <a:srgbClr val="FFFFFF"/>
          </a:solidFill>
          <a:ln/>
        </p:spPr>
      </p:sp>
      <p:sp>
        <p:nvSpPr>
          <p:cNvPr id="19763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65E42E-BFC8-104A-8FEC-93DBD8CE4CD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9682" name="Rectangle 2"/>
          <p:cNvSpPr>
            <a:spLocks noGrp="1" noRot="1" noChangeAspect="1" noChangeArrowheads="1"/>
          </p:cNvSpPr>
          <p:nvPr>
            <p:ph type="sldImg"/>
          </p:nvPr>
        </p:nvSpPr>
        <p:spPr>
          <a:solidFill>
            <a:srgbClr val="FFFFFF"/>
          </a:solidFill>
          <a:ln/>
        </p:spPr>
      </p:sp>
      <p:sp>
        <p:nvSpPr>
          <p:cNvPr id="19968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kumimoji="1" lang="en-US" sz="2400" kern="1200" dirty="0">
                <a:solidFill>
                  <a:schemeClr val="tx1"/>
                </a:solidFill>
                <a:effectLst/>
                <a:latin typeface="Arial"/>
                <a:ea typeface="ＭＳ Ｐ明朝" pitchFamily="24" charset="-128"/>
                <a:cs typeface="Arial"/>
              </a:rPr>
              <a:t>Nahum, Zephaniah, and Habakkuk ministered in turbulent times of transition from Assyria to Babylon near the end of Judah's surviving kingdom (Israel had been destroyed a century earlier). Judah saw their final godly king Josiah killed in 609 while God raised up many prophets to warn the people. In addition to Nahum, Zephaniah, and Habakkuk, others not depicted here include Jeremiah and Joel in Judah and Ezekiel and Daniel in Babylon.</a:t>
            </a:r>
          </a:p>
          <a:p>
            <a:pPr eaLnBrk="1" hangingPunct="1"/>
            <a:r>
              <a:rPr kumimoji="1" lang="en-US" sz="2400" kern="1200" dirty="0">
                <a:solidFill>
                  <a:schemeClr val="tx1"/>
                </a:solidFill>
                <a:effectLst/>
                <a:latin typeface="Arial"/>
                <a:ea typeface="ＭＳ Ｐ明朝" pitchFamily="24" charset="-128"/>
                <a:cs typeface="Arial"/>
              </a:rPr>
              <a:t>_____________</a:t>
            </a:r>
          </a:p>
          <a:p>
            <a:pPr eaLnBrk="1" hangingPunct="1"/>
            <a:r>
              <a:rPr kumimoji="1" lang="en-US" sz="2400" kern="1200" dirty="0">
                <a:solidFill>
                  <a:schemeClr val="tx1"/>
                </a:solidFill>
                <a:effectLst/>
                <a:latin typeface="Arial"/>
                <a:ea typeface="ＭＳ Ｐ明朝" pitchFamily="24" charset="-128"/>
                <a:cs typeface="Arial"/>
              </a:rPr>
              <a:t>Common-409</a:t>
            </a:r>
          </a:p>
          <a:p>
            <a:pPr eaLnBrk="1" hangingPunct="1"/>
            <a:r>
              <a:rPr kumimoji="1" lang="en-US" sz="2400" kern="1200" dirty="0">
                <a:solidFill>
                  <a:schemeClr val="tx1"/>
                </a:solidFill>
                <a:effectLst/>
                <a:latin typeface="Arial"/>
                <a:ea typeface="ＭＳ Ｐ明朝" pitchFamily="24" charset="-128"/>
                <a:cs typeface="Arial"/>
              </a:rPr>
              <a:t>BE-35-Habakkuk-17</a:t>
            </a:r>
          </a:p>
          <a:p>
            <a:pPr eaLnBrk="1" hangingPunct="1"/>
            <a:r>
              <a:rPr kumimoji="1" lang="en-US" sz="2400" kern="1200" dirty="0">
                <a:solidFill>
                  <a:schemeClr val="tx1"/>
                </a:solidFill>
                <a:effectLst/>
                <a:latin typeface="Arial"/>
                <a:ea typeface="ＭＳ Ｐ明朝" pitchFamily="24" charset="-128"/>
                <a:cs typeface="Arial"/>
              </a:rPr>
              <a:t>OS-34-Nahum-36</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sz="2400" kern="1200" dirty="0">
                <a:solidFill>
                  <a:schemeClr val="tx1"/>
                </a:solidFill>
                <a:effectLst/>
                <a:latin typeface="Arial"/>
                <a:ea typeface="ＭＳ Ｐ明朝" pitchFamily="24" charset="-128"/>
                <a:cs typeface="Arial"/>
              </a:rPr>
              <a:t>OS-35-Habakkuk-43</a:t>
            </a:r>
            <a:endParaRPr lang="en-US" sz="2400" dirty="0">
              <a:latin typeface="Arial"/>
              <a:ea typeface="ＭＳ Ｐ明朝" charset="0"/>
              <a:cs typeface="Arial"/>
            </a:endParaRPr>
          </a:p>
          <a:p>
            <a:pPr eaLnBrk="1" hangingPunct="1"/>
            <a:r>
              <a:rPr kumimoji="1" lang="en-US" sz="2400" kern="1200" dirty="0">
                <a:solidFill>
                  <a:schemeClr val="tx1"/>
                </a:solidFill>
                <a:effectLst/>
                <a:latin typeface="Arial"/>
                <a:ea typeface="ＭＳ Ｐ明朝" pitchFamily="24" charset="-128"/>
                <a:cs typeface="Arial"/>
              </a:rPr>
              <a:t>OS-36-Zephaniah-60</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D126E1-0912-894D-A2FA-187761A5931D}" type="slidenum">
              <a:rPr lang="en-US" sz="1200">
                <a:solidFill>
                  <a:srgbClr val="000000"/>
                </a:solidFill>
              </a:rPr>
              <a:pPr/>
              <a:t>37</a:t>
            </a:fld>
            <a:endParaRPr lang="en-US" sz="1200">
              <a:solidFill>
                <a:srgbClr val="000000"/>
              </a:solidFill>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t>Three prophets preached prior to Israel's fall, and three during that fall. </a:t>
            </a:r>
            <a:r>
              <a:rPr lang="ar-JO" dirty="0"/>
              <a:t>Nineveh</a:t>
            </a:r>
            <a:r>
              <a:rPr lang="en-US" dirty="0"/>
              <a:t>in 760 BC, which was</a:t>
            </a:r>
            <a:r>
              <a:rPr lang="ar-JO" dirty="0"/>
              <a:t> repented 100 years earlier </a:t>
            </a:r>
            <a:r>
              <a:rPr lang="en-US" dirty="0"/>
              <a:t>than Nahum </a:t>
            </a:r>
            <a:r>
              <a:rPr lang="ar-JO" dirty="0"/>
              <a:t>under Jonah but then went back to its sin</a:t>
            </a:r>
            <a:r>
              <a:rPr lang="en-US" dirty="0"/>
              <a:t> in 660 BC</a:t>
            </a:r>
            <a:r>
              <a:rPr lang="ar-JO" dirty="0"/>
              <a:t>.</a:t>
            </a:r>
            <a:r>
              <a:rPr lang="en-US" dirty="0"/>
              <a:t> </a:t>
            </a:r>
            <a:r>
              <a:rPr lang="ar-JO" dirty="0"/>
              <a:t>Assyrians </a:t>
            </a:r>
            <a:r>
              <a:rPr lang="en-US" dirty="0"/>
              <a:t>had </a:t>
            </a:r>
            <a:r>
              <a:rPr lang="ar-JO" dirty="0"/>
              <a:t>invaded Israel 60 years earlier</a:t>
            </a:r>
            <a:r>
              <a:rPr lang="en-US" dirty="0"/>
              <a:t> than Nahum during Isaiah's day </a:t>
            </a:r>
            <a:r>
              <a:rPr lang="ar-JO" dirty="0"/>
              <a:t>and scattered the people.</a:t>
            </a:r>
            <a:r>
              <a:rPr lang="en-US" dirty="0"/>
              <a:t> </a:t>
            </a:r>
            <a:r>
              <a:rPr lang="ar-JO" dirty="0"/>
              <a:t>Then they destroyed 46 towns of Judah—all but Jerusalem</a:t>
            </a:r>
            <a:r>
              <a:rPr lang="en-US" dirty="0"/>
              <a:t> in 701 BC! But Judah had far more warning than Israel with many more prophets before and during Jerusalem's fall. Even after the fall of Judah, God sent three messengers to his people during exile (Lamentations, Daniel, Ezekiel) and three more after they returned. What more could he have done?</a:t>
            </a:r>
          </a:p>
          <a:p>
            <a:r>
              <a:rPr lang="en-US" dirty="0"/>
              <a:t>———————</a:t>
            </a:r>
          </a:p>
          <a:p>
            <a:r>
              <a:rPr lang="en-US" dirty="0">
                <a:latin typeface="Times New Roman" charset="0"/>
                <a:ea typeface="ＭＳ Ｐゴシック" charset="0"/>
                <a:cs typeface="ＭＳ Ｐゴシック" charset="0"/>
              </a:rPr>
              <a:t>Common-412</a:t>
            </a:r>
          </a:p>
          <a:p>
            <a:r>
              <a:rPr lang="en-US" dirty="0">
                <a:latin typeface="Times New Roman" charset="0"/>
                <a:ea typeface="ＭＳ Ｐゴシック" charset="0"/>
                <a:cs typeface="ＭＳ Ｐゴシック" charset="0"/>
              </a:rPr>
              <a:t>OS-11-1 Kings-186</a:t>
            </a:r>
          </a:p>
          <a:p>
            <a:r>
              <a:rPr lang="en-US" dirty="0">
                <a:latin typeface="Times New Roman" charset="0"/>
                <a:ea typeface="ＭＳ Ｐゴシック" charset="0"/>
                <a:cs typeface="ＭＳ Ｐゴシック" charset="0"/>
              </a:rPr>
              <a:t>OS-12-2 Kings-51</a:t>
            </a:r>
          </a:p>
          <a:p>
            <a:r>
              <a:rPr lang="en-US" dirty="0">
                <a:latin typeface="Times New Roman" charset="0"/>
                <a:ea typeface="ＭＳ Ｐゴシック" charset="0"/>
                <a:cs typeface="ＭＳ Ｐゴシック" charset="0"/>
              </a:rPr>
              <a:t>OS-13-1 Chron-232</a:t>
            </a:r>
          </a:p>
          <a:p>
            <a:r>
              <a:rPr lang="en-US" dirty="0">
                <a:latin typeface="Times New Roman" charset="0"/>
                <a:ea typeface="ＭＳ Ｐゴシック" charset="0"/>
                <a:cs typeface="ＭＳ Ｐゴシック" charset="0"/>
              </a:rPr>
              <a:t>OS-14-2 Chron-40</a:t>
            </a:r>
          </a:p>
          <a:p>
            <a:r>
              <a:rPr lang="en-US" dirty="0">
                <a:latin typeface="Times New Roman" charset="0"/>
                <a:ea typeface="ＭＳ Ｐゴシック" charset="0"/>
                <a:cs typeface="ＭＳ Ｐゴシック" charset="0"/>
              </a:rPr>
              <a:t>OS-23-Prophets Intro-13</a:t>
            </a:r>
          </a:p>
          <a:p>
            <a:r>
              <a:rPr lang="en-US" dirty="0">
                <a:latin typeface="Times New Roman" charset="0"/>
                <a:ea typeface="ＭＳ Ｐゴシック" charset="0"/>
                <a:cs typeface="ＭＳ Ｐゴシック" charset="0"/>
              </a:rPr>
              <a:t>OS-23-Isaiah1-12-slide 107</a:t>
            </a:r>
          </a:p>
          <a:p>
            <a:r>
              <a:rPr lang="en-US" dirty="0">
                <a:latin typeface="Times New Roman" charset="0"/>
                <a:ea typeface="ＭＳ Ｐゴシック" charset="0"/>
                <a:cs typeface="ＭＳ Ｐゴシック" charset="0"/>
              </a:rPr>
              <a:t>OS-34-Nahum-37</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fld id="{8008796E-BF59-CD44-83A2-AB2C15E54510}" type="slidenum">
              <a:rPr lang="en-US" sz="1200">
                <a:solidFill>
                  <a:srgbClr val="000000"/>
                </a:solidFill>
                <a:latin typeface="Calibri" charset="0"/>
              </a:rPr>
              <a:pPr eaLnBrk="1" hangingPunct="1"/>
              <a:t>38</a:t>
            </a:fld>
            <a:endParaRPr lang="en-US" sz="1200">
              <a:solidFill>
                <a:srgbClr val="000000"/>
              </a:solidFill>
              <a:latin typeface="Calibri" charset="0"/>
            </a:endParaRPr>
          </a:p>
        </p:txBody>
      </p:sp>
      <p:sp>
        <p:nvSpPr>
          <p:cNvPr id="19046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pPr>
              <a:defRPr/>
            </a:pPr>
            <a:endParaRPr lang="en-US" dirty="0">
              <a:cs typeface="+mn-cs"/>
            </a:endParaRPr>
          </a:p>
          <a:p>
            <a:pPr>
              <a:defRPr/>
            </a:pPr>
            <a:r>
              <a:rPr lang="en-US" sz="1200" kern="1200">
                <a:solidFill>
                  <a:schemeClr val="tx1"/>
                </a:solidFill>
                <a:effectLst/>
                <a:latin typeface="+mn-lt"/>
                <a:ea typeface="+mn-ea"/>
                <a:cs typeface="+mn-cs"/>
              </a:rPr>
              <a:t>Nineveh repented 100 years earlier under Jonah, but then went back to its sin</a:t>
            </a:r>
            <a:r>
              <a:rPr lang="en-SG" sz="1200" kern="1200">
                <a:solidFill>
                  <a:schemeClr val="tx1"/>
                </a:solidFill>
                <a:effectLst/>
                <a:latin typeface="+mn-lt"/>
                <a:ea typeface="+mn-ea"/>
                <a:cs typeface="+mn-cs"/>
              </a:rPr>
              <a:t>.</a:t>
            </a:r>
          </a:p>
          <a:p>
            <a:pPr>
              <a:defRPr/>
            </a:pPr>
            <a:r>
              <a:rPr lang="en-US" sz="1200" kern="1200">
                <a:solidFill>
                  <a:schemeClr val="tx1"/>
                </a:solidFill>
                <a:effectLst/>
                <a:latin typeface="+mn-lt"/>
                <a:ea typeface="+mn-ea"/>
                <a:cs typeface="+mn-cs"/>
              </a:rPr>
              <a:t>Assyrians invaded Israel 60 years earlier and scattered the people</a:t>
            </a:r>
            <a:r>
              <a:rPr lang="en-SG" sz="1200" kern="1200">
                <a:solidFill>
                  <a:schemeClr val="tx1"/>
                </a:solidFill>
                <a:effectLst/>
                <a:latin typeface="+mn-lt"/>
                <a:ea typeface="+mn-ea"/>
                <a:cs typeface="+mn-cs"/>
              </a:rPr>
              <a:t>.</a:t>
            </a:r>
          </a:p>
          <a:p>
            <a:pPr>
              <a:defRPr/>
            </a:pPr>
            <a:r>
              <a:rPr lang="en-US" sz="1200" kern="1200">
                <a:solidFill>
                  <a:schemeClr val="tx1"/>
                </a:solidFill>
                <a:effectLst/>
                <a:latin typeface="+mn-lt"/>
                <a:ea typeface="+mn-ea"/>
                <a:cs typeface="+mn-cs"/>
              </a:rPr>
              <a:t>Then they destroyed 46 towns of Judah—all but Jerusalem!</a:t>
            </a:r>
            <a:r>
              <a:rPr lang="en-SG">
                <a:effectLst/>
              </a:rPr>
              <a:t> </a:t>
            </a:r>
            <a:endParaRPr lang="en-US" dirty="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Would God do anything about this? What happens when repentance is short-lived?</a:t>
            </a:r>
            <a:r>
              <a:rPr lang="en-SG" dirty="0">
                <a:effectLst/>
              </a:rPr>
              <a:t> </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Today we will study the incredible patience of God, which is the title of a book by Charles Stanley. </a:t>
            </a:r>
          </a:p>
          <a:p>
            <a:r>
              <a:rPr lang="en-US" sz="1200" kern="1200" dirty="0">
                <a:solidFill>
                  <a:schemeClr val="tx1"/>
                </a:solidFill>
                <a:effectLst/>
                <a:latin typeface="+mn-lt"/>
                <a:ea typeface="+mn-ea"/>
                <a:cs typeface="+mn-cs"/>
              </a:rPr>
              <a:t>__________</a:t>
            </a:r>
          </a:p>
          <a:p>
            <a:r>
              <a:rPr lang="en-US" sz="1200" kern="1200" dirty="0">
                <a:solidFill>
                  <a:schemeClr val="tx1"/>
                </a:solidFill>
                <a:effectLst/>
                <a:latin typeface="+mn-lt"/>
                <a:ea typeface="+mn-ea"/>
                <a:cs typeface="+mn-cs"/>
              </a:rPr>
              <a:t>BE-34-Nahum-14</a:t>
            </a:r>
          </a:p>
          <a:p>
            <a:r>
              <a:rPr lang="en-US" sz="1200" kern="1200" dirty="0">
                <a:solidFill>
                  <a:schemeClr val="tx1"/>
                </a:solidFill>
                <a:effectLst/>
                <a:latin typeface="+mn-lt"/>
                <a:ea typeface="+mn-ea"/>
                <a:cs typeface="+mn-cs"/>
              </a:rPr>
              <a:t>OS-34-Nahum-40</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a:solidFill>
                  <a:schemeClr val="tx1"/>
                </a:solidFill>
                <a:effectLst/>
                <a:latin typeface="+mn-lt"/>
                <a:ea typeface="+mn-ea"/>
                <a:cs typeface="+mn-cs"/>
              </a:rPr>
              <a:t>We’ll answer this question: what mistake do we too often make about God’s </a:t>
            </a:r>
            <a:r>
              <a:rPr lang="en-US" sz="1200" u="sng" kern="1200">
                <a:solidFill>
                  <a:schemeClr val="tx1"/>
                </a:solidFill>
                <a:effectLst/>
                <a:latin typeface="+mn-lt"/>
                <a:ea typeface="+mn-ea"/>
                <a:cs typeface="+mn-cs"/>
              </a:rPr>
              <a:t>patience</a:t>
            </a:r>
            <a:r>
              <a:rPr lang="en-US" sz="1200" kern="1200">
                <a:solidFill>
                  <a:schemeClr val="tx1"/>
                </a:solidFill>
                <a:effectLst/>
                <a:latin typeface="+mn-lt"/>
                <a:ea typeface="+mn-ea"/>
                <a:cs typeface="+mn-cs"/>
              </a:rPr>
              <a:t>?</a:t>
            </a:r>
            <a:r>
              <a:rPr lang="en-SG">
                <a:effectLst/>
              </a:rPr>
              <a:t> </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Our text is the sequel to Jonah called Nahum. It tells us Nineveh’s fate</a:t>
            </a:r>
            <a:r>
              <a:rPr lang="en-SG" sz="120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42</a:t>
            </a:fld>
            <a:endParaRPr lang="en-US"/>
          </a:p>
        </p:txBody>
      </p:sp>
    </p:spTree>
    <p:extLst>
      <p:ext uri="{BB962C8B-B14F-4D97-AF65-F5344CB8AC3E}">
        <p14:creationId xmlns:p14="http://schemas.microsoft.com/office/powerpoint/2010/main" val="31746538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3D9E79-3CF9-D248-97B8-5E3AB49A7336}" type="slidenum">
              <a:rPr lang="en-US" sz="1200">
                <a:solidFill>
                  <a:prstClr val="black"/>
                </a:solidFill>
              </a:rPr>
              <a:pPr/>
              <a:t>43</a:t>
            </a:fld>
            <a:endParaRPr lang="en-US" sz="1200">
              <a:solidFill>
                <a:prstClr val="black"/>
              </a:solidFill>
            </a:endParaRPr>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a:p>
            <a:pPr>
              <a:spcBef>
                <a:spcPct val="0"/>
              </a:spcBef>
            </a:pPr>
            <a:r>
              <a:rPr lang="en-US" sz="1200" kern="1200">
                <a:solidFill>
                  <a:schemeClr val="tx1"/>
                </a:solidFill>
                <a:effectLst/>
                <a:latin typeface="+mn-lt"/>
                <a:ea typeface="+mn-ea"/>
                <a:cs typeface="+mn-cs"/>
              </a:rPr>
              <a:t>Nineveh was weak in Jonah’s time, but then grew incredibly strong 100 years later once again</a:t>
            </a:r>
            <a:r>
              <a:rPr lang="en-SG" sz="2400" kern="1200">
                <a:solidFill>
                  <a:schemeClr val="tx1"/>
                </a:solidFill>
                <a:effectLst/>
                <a:latin typeface="+mn-lt"/>
                <a:ea typeface="+mn-ea"/>
                <a:cs typeface="+mn-cs"/>
              </a:rPr>
              <a:t>.</a:t>
            </a:r>
            <a:br>
              <a:rPr lang="en-SG" sz="2400" kern="1200">
                <a:solidFill>
                  <a:schemeClr val="tx1"/>
                </a:solidFill>
                <a:effectLst/>
                <a:latin typeface="+mn-lt"/>
                <a:ea typeface="+mn-ea"/>
                <a:cs typeface="+mn-cs"/>
              </a:rPr>
            </a:br>
            <a:r>
              <a:rPr lang="en-US" sz="1200" kern="1200">
                <a:solidFill>
                  <a:schemeClr val="tx1"/>
                </a:solidFill>
                <a:effectLst/>
                <a:latin typeface="+mn-lt"/>
                <a:ea typeface="+mn-ea"/>
                <a:cs typeface="+mn-cs"/>
              </a:rPr>
              <a:t>But how strong? What was next on God’s calendar?</a:t>
            </a:r>
            <a:r>
              <a:rPr lang="en-SG" sz="2400">
                <a:effectLst/>
              </a:rPr>
              <a:t> </a:t>
            </a:r>
            <a:endParaRPr lang="en-US" sz="2400">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852782E-E561-B64F-BAF6-D0C284B8EA44}" type="slidenum">
              <a:rPr lang="en-US" sz="1200">
                <a:solidFill>
                  <a:prstClr val="black"/>
                </a:solidFill>
              </a:rPr>
              <a:pPr/>
              <a:t>44</a:t>
            </a:fld>
            <a:endParaRPr lang="en-US" sz="1200">
              <a:solidFill>
                <a:prstClr val="black"/>
              </a:solidFil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EDA87E-F662-F24C-BED2-68A69F1BADBB}" type="slidenum">
              <a:rPr lang="en-US" sz="1200">
                <a:solidFill>
                  <a:prstClr val="black"/>
                </a:solidFill>
              </a:rPr>
              <a:pPr/>
              <a:t>45</a:t>
            </a:fld>
            <a:endParaRPr lang="en-US" sz="1200">
              <a:solidFill>
                <a:prstClr val="black"/>
              </a:solidFill>
            </a:endParaRPr>
          </a:p>
        </p:txBody>
      </p:sp>
      <p:sp>
        <p:nvSpPr>
          <p:cNvPr id="205826" name="Rectangle 2"/>
          <p:cNvSpPr>
            <a:spLocks noGrp="1" noRot="1" noChangeAspect="1" noChangeArrowheads="1"/>
          </p:cNvSpPr>
          <p:nvPr>
            <p:ph type="sldImg"/>
          </p:nvPr>
        </p:nvSpPr>
        <p:spPr>
          <a:solidFill>
            <a:srgbClr val="FFFFFF"/>
          </a:solidFill>
          <a:ln/>
        </p:spPr>
      </p:sp>
      <p:sp>
        <p:nvSpPr>
          <p:cNvPr id="20582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Today we will see what would happen to Nineveh, then what will happen in our future too</a:t>
            </a:r>
            <a:r>
              <a:rPr lang="en-SG"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And what is that fate?  Nahum tells us that…</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46</a:t>
            </a:fld>
            <a:endParaRPr lang="en-US"/>
          </a:p>
        </p:txBody>
      </p:sp>
    </p:spTree>
    <p:extLst>
      <p:ext uri="{BB962C8B-B14F-4D97-AF65-F5344CB8AC3E}">
        <p14:creationId xmlns:p14="http://schemas.microsoft.com/office/powerpoint/2010/main" val="1704851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 capital of Assyria would have capital punishment</a:t>
            </a:r>
            <a:r>
              <a:rPr lang="en-US" baseline="0" dirty="0">
                <a:latin typeface="Arial"/>
                <a:cs typeface="Arial"/>
              </a:rPr>
              <a:t> for its capital </a:t>
            </a:r>
            <a:r>
              <a:rPr lang="en-US" dirty="0">
                <a:latin typeface="Arial"/>
                <a:cs typeface="Arial"/>
              </a:rPr>
              <a:t>crimes, yet the southern kingdom of</a:t>
            </a:r>
            <a:r>
              <a:rPr lang="en-US" baseline="0" dirty="0">
                <a:latin typeface="Arial"/>
                <a:cs typeface="Arial"/>
              </a:rPr>
              <a:t> Israel could gain comfort from this as the LORD would preserve them.</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9624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E95FBE8-09D4-3C49-BBCD-DF3F4BD02984}" type="slidenum">
              <a:rPr kumimoji="0" lang="en-US" sz="1200" b="0" i="0" u="none" strike="noStrike" kern="1200" cap="none" spc="0" normalizeH="0" baseline="0" noProof="0">
                <a:ln>
                  <a:noFill/>
                </a:ln>
                <a:solidFill>
                  <a:prstClr val="black"/>
                </a:solidFill>
                <a:effectLst/>
                <a:uLnTx/>
                <a:uFillTx/>
                <a:latin typeface="Tahom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ahoma"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E95FBE8-09D4-3C49-BBCD-DF3F4BD02984}" type="slidenum">
              <a:rPr kumimoji="0" lang="en-US" sz="1200" b="0" i="0" u="none" strike="noStrike" kern="1200" cap="none" spc="0" normalizeH="0" baseline="0" noProof="0">
                <a:ln>
                  <a:noFill/>
                </a:ln>
                <a:solidFill>
                  <a:prstClr val="black"/>
                </a:solidFill>
                <a:effectLst/>
                <a:uLnTx/>
                <a:uFillTx/>
                <a:latin typeface="Tahom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ahoma"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Nineveh’s judgment is </a:t>
            </a:r>
            <a:r>
              <a:rPr lang="en-US" sz="1200" u="sng" kern="1200" dirty="0">
                <a:solidFill>
                  <a:schemeClr val="tx1"/>
                </a:solidFill>
                <a:effectLst/>
                <a:latin typeface="+mn-lt"/>
                <a:ea typeface="+mn-ea"/>
                <a:cs typeface="+mn-cs"/>
              </a:rPr>
              <a:t>certain</a:t>
            </a:r>
            <a:r>
              <a:rPr lang="en-US" sz="1200" kern="1200" dirty="0">
                <a:solidFill>
                  <a:schemeClr val="tx1"/>
                </a:solidFill>
                <a:effectLst/>
                <a:latin typeface="+mn-lt"/>
                <a:ea typeface="+mn-ea"/>
                <a:cs typeface="+mn-cs"/>
              </a:rPr>
              <a:t>, so Judah could feel secure (Ch. 1).</a:t>
            </a:r>
            <a:r>
              <a:rPr lang="en-SG" dirty="0">
                <a:effectLst/>
              </a:rPr>
              <a:t> </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54741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God’s attributes assure Judah (1:2-8).</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49</a:t>
            </a:fld>
            <a:endParaRPr lang="en-US"/>
          </a:p>
        </p:txBody>
      </p:sp>
    </p:spTree>
    <p:extLst>
      <p:ext uri="{BB962C8B-B14F-4D97-AF65-F5344CB8AC3E}">
        <p14:creationId xmlns:p14="http://schemas.microsoft.com/office/powerpoint/2010/main" val="1519843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5B0CE57-BCC5-5E46-B850-00203B468DE3}" type="slidenum">
              <a:rPr lang="en-US" sz="1200">
                <a:solidFill>
                  <a:srgbClr val="000000"/>
                </a:solidFill>
                <a:latin typeface="Times New Roman" charset="0"/>
              </a:rPr>
              <a:pPr eaLnBrk="1" hangingPunct="1"/>
              <a:t>50</a:t>
            </a:fld>
            <a:endParaRPr lang="en-US" sz="1200">
              <a:solidFill>
                <a:srgbClr val="000000"/>
              </a:solidFill>
              <a:latin typeface="Times New Roman" charset="0"/>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7305BB-968C-3147-899B-17BEB2E056ED}" type="slidenum">
              <a:rPr lang="en-US" sz="1200">
                <a:solidFill>
                  <a:prstClr val="black"/>
                </a:solidFill>
              </a:rPr>
              <a:pPr/>
              <a:t>51</a:t>
            </a:fld>
            <a:endParaRPr lang="en-US" sz="1200">
              <a:solidFill>
                <a:prstClr val="black"/>
              </a:solidFill>
            </a:endParaRPr>
          </a:p>
        </p:txBody>
      </p:sp>
      <p:sp>
        <p:nvSpPr>
          <p:cNvPr id="207874" name="Rectangle 2"/>
          <p:cNvSpPr>
            <a:spLocks noGrp="1" noRot="1" noChangeAspect="1" noChangeArrowheads="1"/>
          </p:cNvSpPr>
          <p:nvPr>
            <p:ph type="sldImg"/>
          </p:nvPr>
        </p:nvSpPr>
        <p:spPr>
          <a:solidFill>
            <a:srgbClr val="FFFFFF"/>
          </a:solidFill>
          <a:ln/>
        </p:spPr>
      </p:sp>
      <p:sp>
        <p:nvSpPr>
          <p:cNvPr id="20787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6FFA722-A7B6-244A-9878-456E87EAC34D}" type="slidenum">
              <a:rPr lang="en-US" sz="1200">
                <a:solidFill>
                  <a:prstClr val="black"/>
                </a:solidFill>
              </a:rPr>
              <a:pPr/>
              <a:t>53</a:t>
            </a:fld>
            <a:endParaRPr lang="en-US" sz="1200">
              <a:solidFill>
                <a:prstClr val="black"/>
              </a:solidFill>
            </a:endParaRPr>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ED64C5E-0D80-B34E-83CC-A3C500899EA5}" type="slidenum">
              <a:rPr lang="en-US" sz="1200">
                <a:solidFill>
                  <a:srgbClr val="000000"/>
                </a:solidFill>
                <a:latin typeface="Times New Roman" charset="0"/>
              </a:rPr>
              <a:pPr eaLnBrk="1" hangingPunct="1"/>
              <a:t>54</a:t>
            </a:fld>
            <a:endParaRPr lang="en-US" sz="1200">
              <a:solidFill>
                <a:srgbClr val="000000"/>
              </a:solidFill>
              <a:latin typeface="Times New Roman"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God is </a:t>
            </a:r>
            <a:r>
              <a:rPr lang="en-US" sz="1200" i="1" kern="1200">
                <a:solidFill>
                  <a:schemeClr val="tx1"/>
                </a:solidFill>
                <a:effectLst/>
                <a:latin typeface="+mn-lt"/>
                <a:ea typeface="+mn-ea"/>
                <a:cs typeface="+mn-cs"/>
              </a:rPr>
              <a:t>just</a:t>
            </a:r>
            <a:r>
              <a:rPr lang="en-US" sz="1200" kern="1200">
                <a:solidFill>
                  <a:schemeClr val="tx1"/>
                </a:solidFill>
                <a:effectLst/>
                <a:latin typeface="+mn-lt"/>
                <a:ea typeface="+mn-ea"/>
                <a:cs typeface="+mn-cs"/>
              </a:rPr>
              <a:t>—so Nineveh won’t go unpunished (1:2-3).</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30089F-5B11-564C-A665-2D326EA0BDDC}" type="slidenum">
              <a:rPr lang="en-US" sz="1200">
                <a:solidFill>
                  <a:srgbClr val="000000"/>
                </a:solidFill>
                <a:latin typeface="Times New Roman" charset="0"/>
              </a:rPr>
              <a:pPr eaLnBrk="1" hangingPunct="1"/>
              <a:t>55</a:t>
            </a:fld>
            <a:endParaRPr lang="en-US" sz="1200">
              <a:solidFill>
                <a:srgbClr val="000000"/>
              </a:solidFill>
              <a:latin typeface="Times New Roman"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God is </a:t>
            </a:r>
            <a:r>
              <a:rPr lang="en-US" sz="1200" i="1" kern="1200">
                <a:solidFill>
                  <a:schemeClr val="tx1"/>
                </a:solidFill>
                <a:effectLst/>
                <a:latin typeface="+mn-lt"/>
                <a:ea typeface="+mn-ea"/>
                <a:cs typeface="+mn-cs"/>
              </a:rPr>
              <a:t>all-powerful</a:t>
            </a:r>
            <a:r>
              <a:rPr lang="en-US" sz="1200" kern="1200">
                <a:solidFill>
                  <a:schemeClr val="tx1"/>
                </a:solidFill>
                <a:effectLst/>
                <a:latin typeface="+mn-lt"/>
                <a:ea typeface="+mn-ea"/>
                <a:cs typeface="+mn-cs"/>
              </a:rPr>
              <a:t>—so he can handle Nineveh (1:4-6).</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34CCF6-7A7C-1A4C-B1AE-F7FC7D3F57E7}" type="slidenum">
              <a:rPr lang="en-US" sz="1200">
                <a:solidFill>
                  <a:srgbClr val="000000"/>
                </a:solidFill>
                <a:latin typeface="Times New Roman" charset="0"/>
              </a:rPr>
              <a:pPr eaLnBrk="1" hangingPunct="1"/>
              <a:t>56</a:t>
            </a:fld>
            <a:endParaRPr lang="en-US" sz="1200">
              <a:solidFill>
                <a:srgbClr val="000000"/>
              </a:solidFill>
              <a:latin typeface="Times New Roman"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God is </a:t>
            </a:r>
            <a:r>
              <a:rPr lang="en-US" sz="1200" i="1" kern="1200">
                <a:solidFill>
                  <a:schemeClr val="tx1"/>
                </a:solidFill>
                <a:effectLst/>
                <a:latin typeface="+mn-lt"/>
                <a:ea typeface="+mn-ea"/>
                <a:cs typeface="+mn-cs"/>
              </a:rPr>
              <a:t>all-powerful</a:t>
            </a:r>
            <a:r>
              <a:rPr lang="en-US" sz="1200" kern="1200">
                <a:solidFill>
                  <a:schemeClr val="tx1"/>
                </a:solidFill>
                <a:effectLst/>
                <a:latin typeface="+mn-lt"/>
                <a:ea typeface="+mn-ea"/>
                <a:cs typeface="+mn-cs"/>
              </a:rPr>
              <a:t>—so he can handle Nineveh (1:4-6).</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B343C6-1FAA-8540-AEAE-6ABE90B82699}" type="slidenum">
              <a:rPr lang="en-US" sz="1200">
                <a:solidFill>
                  <a:srgbClr val="000000"/>
                </a:solidFill>
                <a:latin typeface="Times New Roman" charset="0"/>
              </a:rPr>
              <a:pPr eaLnBrk="1" hangingPunct="1"/>
              <a:t>57</a:t>
            </a:fld>
            <a:endParaRPr lang="en-US" sz="1200">
              <a:solidFill>
                <a:srgbClr val="000000"/>
              </a:solidFill>
              <a:latin typeface="Times New Roman"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God is </a:t>
            </a:r>
            <a:r>
              <a:rPr lang="en-US" sz="1200" i="1" kern="1200">
                <a:solidFill>
                  <a:schemeClr val="tx1"/>
                </a:solidFill>
                <a:effectLst/>
                <a:latin typeface="+mn-lt"/>
                <a:ea typeface="+mn-ea"/>
                <a:cs typeface="+mn-cs"/>
              </a:rPr>
              <a:t>good</a:t>
            </a:r>
            <a:r>
              <a:rPr lang="en-US" sz="1200" kern="1200">
                <a:solidFill>
                  <a:schemeClr val="tx1"/>
                </a:solidFill>
                <a:effectLst/>
                <a:latin typeface="+mn-lt"/>
                <a:ea typeface="+mn-ea"/>
                <a:cs typeface="+mn-cs"/>
              </a:rPr>
              <a:t>—so he will be loyal to Judah (1:7-8).</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805625B-4E5D-FA43-9564-5E47969ADE4A}" type="slidenum">
              <a:rPr lang="en-US" sz="1200">
                <a:solidFill>
                  <a:srgbClr val="000000"/>
                </a:solidFill>
                <a:latin typeface="Times New Roman" charset="0"/>
              </a:rPr>
              <a:pPr eaLnBrk="1" hangingPunct="1"/>
              <a:t>59</a:t>
            </a:fld>
            <a:endParaRPr lang="en-US" sz="1200">
              <a:solidFill>
                <a:srgbClr val="000000"/>
              </a:solidFill>
              <a:latin typeface="Times New Roman"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Nineveh will plot against God the last time (1:9-11).</a:t>
            </a:r>
            <a:r>
              <a:rPr lang="en-SG">
                <a:effectLst/>
              </a:rPr>
              <a:t> </a:t>
            </a: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62</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63</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r>
              <a:rPr lang="en-SG" sz="1200" b="0" i="0" u="none" strike="noStrike" kern="1200" baseline="0">
                <a:solidFill>
                  <a:schemeClr val="tx1"/>
                </a:solidFill>
                <a:latin typeface="Arial"/>
                <a:ea typeface="+mn-ea"/>
                <a:cs typeface="Arial"/>
              </a:rPr>
              <a:t>1:9 "</a:t>
            </a:r>
            <a:r>
              <a:rPr lang="en-SG" sz="1200" b="0" i="0" u="none" strike="noStrike" kern="1200" baseline="0">
                <a:solidFill>
                  <a:schemeClr val="tx1"/>
                </a:solidFill>
                <a:latin typeface="+mn-lt"/>
                <a:ea typeface="+mn-ea"/>
                <a:cs typeface="+mn-cs"/>
              </a:rPr>
              <a:t>Whatever they plot against the </a:t>
            </a:r>
            <a:r>
              <a:rPr lang="en-SG" sz="1400" b="0" i="0" u="none" strike="noStrike" kern="1200" baseline="0">
                <a:solidFill>
                  <a:schemeClr val="tx1"/>
                </a:solidFill>
                <a:latin typeface="Arial"/>
                <a:ea typeface="+mn-ea"/>
                <a:cs typeface="Arial"/>
              </a:rPr>
              <a:t>L</a:t>
            </a:r>
            <a:r>
              <a:rPr lang="en-SG" sz="1200" b="0" i="0" u="none" strike="noStrike" kern="1200" baseline="0">
                <a:solidFill>
                  <a:schemeClr val="tx1"/>
                </a:solidFill>
                <a:latin typeface="Arial"/>
                <a:ea typeface="+mn-ea"/>
                <a:cs typeface="Arial"/>
              </a:rPr>
              <a:t>ORD</a:t>
            </a:r>
            <a:r>
              <a:rPr lang="en-SG" sz="1400" b="0" i="0" u="none" strike="noStrike" kern="1200" baseline="0">
                <a:solidFill>
                  <a:schemeClr val="tx1"/>
                </a:solidFill>
                <a:latin typeface="Arial"/>
                <a:ea typeface="+mn-ea"/>
                <a:cs typeface="Arial"/>
              </a:rPr>
              <a:t> </a:t>
            </a:r>
            <a:endParaRPr lang="en-SG" sz="1200" b="0" i="0" u="none" strike="noStrike" kern="1200" baseline="0">
              <a:solidFill>
                <a:schemeClr val="tx1"/>
              </a:solidFill>
              <a:latin typeface="+mn-lt"/>
              <a:ea typeface="+mn-ea"/>
              <a:cs typeface="+mn-cs"/>
            </a:endParaRPr>
          </a:p>
          <a:p>
            <a:r>
              <a:rPr lang="en-SG" sz="1200" b="0" i="0" u="none" strike="noStrike" kern="1200" baseline="0">
                <a:solidFill>
                  <a:schemeClr val="tx1"/>
                </a:solidFill>
                <a:latin typeface="+mn-lt"/>
                <a:ea typeface="+mn-ea"/>
                <a:cs typeface="+mn-cs"/>
              </a:rPr>
              <a:t>he will bring to an end;</a:t>
            </a:r>
          </a:p>
          <a:p>
            <a:r>
              <a:rPr lang="en-SG" sz="1200" b="0" i="0" u="none" strike="noStrike" kern="1200" baseline="0">
                <a:solidFill>
                  <a:schemeClr val="tx1"/>
                </a:solidFill>
                <a:latin typeface="+mn-lt"/>
                <a:ea typeface="+mn-ea"/>
                <a:cs typeface="+mn-cs"/>
              </a:rPr>
              <a:t>trouble will not come a second time" (NIV)</a:t>
            </a:r>
          </a:p>
          <a:p>
            <a:r>
              <a:rPr lang="en-SG" sz="1200" b="0" i="0" u="none" strike="noStrike" kern="1200" baseline="0">
                <a:solidFill>
                  <a:schemeClr val="tx1"/>
                </a:solidFill>
                <a:latin typeface="Arial"/>
                <a:ea typeface="+mn-ea"/>
                <a:cs typeface="Arial"/>
              </a:rPr>
              <a:t>1:14 "And this is what the L</a:t>
            </a:r>
            <a:r>
              <a:rPr lang="en-SG" sz="1100" b="0" i="0" u="none" strike="noStrike" kern="1200" baseline="0">
                <a:solidFill>
                  <a:schemeClr val="tx1"/>
                </a:solidFill>
                <a:latin typeface="Arial"/>
                <a:ea typeface="+mn-ea"/>
                <a:cs typeface="Arial"/>
              </a:rPr>
              <a:t>ORD</a:t>
            </a:r>
            <a:r>
              <a:rPr lang="en-SG" sz="1200" b="0" i="0" u="none" strike="noStrike" kern="1200" baseline="0">
                <a:solidFill>
                  <a:schemeClr val="tx1"/>
                </a:solidFill>
                <a:latin typeface="Arial"/>
                <a:ea typeface="+mn-ea"/>
                <a:cs typeface="Arial"/>
              </a:rPr>
              <a:t> says concerning the Assyrians in Nineveh: </a:t>
            </a:r>
          </a:p>
          <a:p>
            <a:r>
              <a:rPr lang="en-SG" sz="1200" b="0" i="0" u="none" strike="noStrike" kern="1200" baseline="0">
                <a:solidFill>
                  <a:schemeClr val="tx1"/>
                </a:solidFill>
                <a:latin typeface="Arial"/>
                <a:ea typeface="+mn-ea"/>
                <a:cs typeface="Arial"/>
              </a:rPr>
              <a:t>“You will have no more children to carry on your name. </a:t>
            </a:r>
          </a:p>
          <a:p>
            <a:r>
              <a:rPr lang="en-SG" sz="1200" b="0" i="0" u="none" strike="noStrike" kern="1200" baseline="0">
                <a:solidFill>
                  <a:schemeClr val="tx1"/>
                </a:solidFill>
                <a:latin typeface="Arial"/>
                <a:ea typeface="+mn-ea"/>
                <a:cs typeface="Arial"/>
              </a:rPr>
              <a:t>I will destroy all the idols in the temples of your gods. </a:t>
            </a:r>
          </a:p>
          <a:p>
            <a:r>
              <a:rPr lang="en-SG" sz="1200" b="0" i="0" u="none" strike="noStrike" kern="1200" baseline="0">
                <a:solidFill>
                  <a:schemeClr val="tx1"/>
                </a:solidFill>
                <a:latin typeface="Arial"/>
                <a:ea typeface="+mn-ea"/>
                <a:cs typeface="Arial"/>
              </a:rPr>
              <a:t>I am preparing a grave for you </a:t>
            </a:r>
          </a:p>
          <a:p>
            <a:r>
              <a:rPr lang="en-SG" sz="1200" b="0" i="0" u="none" strike="noStrike" kern="1200" baseline="0">
                <a:solidFill>
                  <a:schemeClr val="tx1"/>
                </a:solidFill>
                <a:latin typeface="Arial"/>
                <a:ea typeface="+mn-ea"/>
                <a:cs typeface="Arial"/>
              </a:rPr>
              <a:t>because you are despicable!” (NLT)</a:t>
            </a:r>
            <a:endParaRPr lang="en-US">
              <a:latin typeface="Arial"/>
              <a:ea typeface="ＭＳ Ｐゴシック" charset="0"/>
              <a:cs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64</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en-SG" sz="1200" b="0" i="0" u="none" strike="noStrike" kern="1200" baseline="0">
                <a:solidFill>
                  <a:schemeClr val="tx1"/>
                </a:solidFill>
                <a:latin typeface="Arial"/>
                <a:ea typeface="+mn-ea"/>
                <a:cs typeface="Arial"/>
              </a:rPr>
              <a:t>1:14 "And this is what the L</a:t>
            </a:r>
            <a:r>
              <a:rPr lang="en-SG" sz="1100" b="0" i="0" u="none" strike="noStrike" kern="1200" baseline="0">
                <a:solidFill>
                  <a:schemeClr val="tx1"/>
                </a:solidFill>
                <a:latin typeface="Arial"/>
                <a:ea typeface="+mn-ea"/>
                <a:cs typeface="Arial"/>
              </a:rPr>
              <a:t>ORD</a:t>
            </a:r>
            <a:r>
              <a:rPr lang="en-SG" sz="1200" b="0" i="0" u="none" strike="noStrike" kern="1200" baseline="0">
                <a:solidFill>
                  <a:schemeClr val="tx1"/>
                </a:solidFill>
                <a:latin typeface="Arial"/>
                <a:ea typeface="+mn-ea"/>
                <a:cs typeface="Arial"/>
              </a:rPr>
              <a:t> says concerning the Assyrians in Nineveh: </a:t>
            </a:r>
          </a:p>
          <a:p>
            <a:r>
              <a:rPr lang="en-SG" sz="1200" b="0" i="0" u="none" strike="noStrike" kern="1200" baseline="0">
                <a:solidFill>
                  <a:schemeClr val="tx1"/>
                </a:solidFill>
                <a:latin typeface="Arial"/>
                <a:ea typeface="+mn-ea"/>
                <a:cs typeface="Arial"/>
              </a:rPr>
              <a:t>“You will have no more children to carry on your name. </a:t>
            </a:r>
          </a:p>
          <a:p>
            <a:r>
              <a:rPr lang="en-SG" sz="1200" b="0" i="0" u="none" strike="noStrike" kern="1200" baseline="0">
                <a:solidFill>
                  <a:schemeClr val="tx1"/>
                </a:solidFill>
                <a:latin typeface="Arial"/>
                <a:ea typeface="+mn-ea"/>
                <a:cs typeface="Arial"/>
              </a:rPr>
              <a:t>I will destroy all the idols in the temples of your gods. </a:t>
            </a:r>
          </a:p>
          <a:p>
            <a:r>
              <a:rPr lang="en-SG" sz="1200" b="0" i="0" u="none" strike="noStrike" kern="1200" baseline="0">
                <a:solidFill>
                  <a:schemeClr val="tx1"/>
                </a:solidFill>
                <a:latin typeface="Arial"/>
                <a:ea typeface="+mn-ea"/>
                <a:cs typeface="Arial"/>
              </a:rPr>
              <a:t>I am preparing a grave for you </a:t>
            </a:r>
          </a:p>
          <a:p>
            <a:r>
              <a:rPr lang="en-SG" sz="1200" b="0" i="0" u="none" strike="noStrike" kern="1200" baseline="0">
                <a:solidFill>
                  <a:schemeClr val="tx1"/>
                </a:solidFill>
                <a:latin typeface="Arial"/>
                <a:ea typeface="+mn-ea"/>
                <a:cs typeface="Arial"/>
              </a:rPr>
              <a:t>because you are despicable!” (NLT)</a:t>
            </a:r>
            <a:endParaRPr lang="en-US">
              <a:latin typeface="Arial"/>
              <a:ea typeface="ＭＳ Ｐゴシック" charset="0"/>
              <a:cs typeface="Arial"/>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Nineveh's destruction will bring peace to Judah (1:12-15).</a:t>
            </a:r>
            <a:r>
              <a:rPr lang="en-SG">
                <a:effectLst/>
              </a:rPr>
              <a:t> </a:t>
            </a:r>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868BC6-F6A4-5547-BDAB-38394145095E}" type="slidenum">
              <a:rPr lang="en-US" sz="1200">
                <a:solidFill>
                  <a:prstClr val="black"/>
                </a:solidFill>
              </a:rPr>
              <a:pPr/>
              <a:t>66</a:t>
            </a:fld>
            <a:endParaRPr lang="en-US" sz="1200">
              <a:solidFill>
                <a:prstClr val="black"/>
              </a:solidFill>
            </a:endParaRPr>
          </a:p>
        </p:txBody>
      </p:sp>
      <p:sp>
        <p:nvSpPr>
          <p:cNvPr id="238594" name="Rectangle 2"/>
          <p:cNvSpPr>
            <a:spLocks noGrp="1" noRot="1" noChangeAspect="1" noChangeArrowheads="1"/>
          </p:cNvSpPr>
          <p:nvPr>
            <p:ph type="sldImg"/>
          </p:nvPr>
        </p:nvSpPr>
        <p:spPr>
          <a:solidFill>
            <a:srgbClr val="FFFFFF"/>
          </a:solidFill>
          <a:ln/>
        </p:spPr>
      </p:sp>
      <p:sp>
        <p:nvSpPr>
          <p:cNvPr id="23859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152F10-89BC-3D4A-87AD-A6F7A1748427}" type="slidenum">
              <a:rPr lang="en-US" sz="1200">
                <a:solidFill>
                  <a:prstClr val="black"/>
                </a:solidFill>
              </a:rPr>
              <a:pPr/>
              <a:t>67</a:t>
            </a:fld>
            <a:endParaRPr lang="en-US" sz="1200">
              <a:solidFill>
                <a:prstClr val="black"/>
              </a:solidFill>
            </a:endParaRPr>
          </a:p>
        </p:txBody>
      </p:sp>
      <p:sp>
        <p:nvSpPr>
          <p:cNvPr id="240642" name="Rectangle 2"/>
          <p:cNvSpPr>
            <a:spLocks noGrp="1" noRot="1" noChangeAspect="1" noChangeArrowheads="1"/>
          </p:cNvSpPr>
          <p:nvPr>
            <p:ph type="sldImg"/>
          </p:nvPr>
        </p:nvSpPr>
        <p:spPr>
          <a:solidFill>
            <a:srgbClr val="FFFFFF"/>
          </a:solidFill>
          <a:ln/>
        </p:spPr>
      </p:sp>
      <p:sp>
        <p:nvSpPr>
          <p:cNvPr id="24064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BA7DEE-D661-E548-93A1-234F793C450B}" type="slidenum">
              <a:rPr lang="en-US" sz="1200">
                <a:solidFill>
                  <a:prstClr val="black"/>
                </a:solidFill>
              </a:rPr>
              <a:pPr/>
              <a:t>68</a:t>
            </a:fld>
            <a:endParaRPr lang="en-US" sz="1200">
              <a:solidFill>
                <a:prstClr val="black"/>
              </a:solidFill>
            </a:endParaRPr>
          </a:p>
        </p:txBody>
      </p:sp>
      <p:sp>
        <p:nvSpPr>
          <p:cNvPr id="248834" name="Rectangle 2"/>
          <p:cNvSpPr>
            <a:spLocks noGrp="1" noRot="1" noChangeAspect="1" noChangeArrowheads="1"/>
          </p:cNvSpPr>
          <p:nvPr>
            <p:ph type="sldImg"/>
          </p:nvPr>
        </p:nvSpPr>
        <p:spPr>
          <a:solidFill>
            <a:srgbClr val="FFFFFF"/>
          </a:solidFill>
          <a:ln/>
        </p:spPr>
      </p:sp>
      <p:sp>
        <p:nvSpPr>
          <p:cNvPr id="24883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E95FBE8-09D4-3C49-BBCD-DF3F4BD02984}" type="slidenum">
              <a:rPr kumimoji="0" lang="en-US" sz="1200" b="0" i="0" u="none" strike="noStrike" kern="1200" cap="none" spc="0" normalizeH="0" baseline="0" noProof="0">
                <a:ln>
                  <a:noFill/>
                </a:ln>
                <a:solidFill>
                  <a:prstClr val="black"/>
                </a:solidFill>
                <a:effectLst/>
                <a:uLnTx/>
                <a:uFillTx/>
                <a:latin typeface="Tahom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Tahoma"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Nineveh’s judgment is </a:t>
            </a:r>
            <a:r>
              <a:rPr lang="en-US" sz="1200" u="sng" kern="1200" dirty="0">
                <a:solidFill>
                  <a:schemeClr val="tx1"/>
                </a:solidFill>
                <a:effectLst/>
                <a:latin typeface="+mn-lt"/>
                <a:ea typeface="+mn-ea"/>
                <a:cs typeface="+mn-cs"/>
              </a:rPr>
              <a:t>detailed</a:t>
            </a:r>
            <a:r>
              <a:rPr lang="en-US" sz="1200" kern="1200" dirty="0">
                <a:solidFill>
                  <a:schemeClr val="tx1"/>
                </a:solidFill>
                <a:effectLst/>
                <a:latin typeface="+mn-lt"/>
                <a:ea typeface="+mn-ea"/>
                <a:cs typeface="+mn-cs"/>
              </a:rPr>
              <a:t> to show Judah that God will protect them (Ch. 2).</a:t>
            </a:r>
            <a:r>
              <a:rPr lang="en-SG" dirty="0">
                <a:effectLst/>
              </a:rPr>
              <a:t> </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66476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a:solidFill>
                  <a:schemeClr val="tx1"/>
                </a:solidFill>
                <a:effectLst/>
                <a:latin typeface="+mn-lt"/>
                <a:ea typeface="+mn-ea"/>
                <a:cs typeface="+mn-cs"/>
              </a:rPr>
              <a:t>We’ll answer this question: what mistake do we too often make about God’s </a:t>
            </a:r>
            <a:r>
              <a:rPr lang="en-US" sz="1200" u="sng" kern="1200">
                <a:solidFill>
                  <a:schemeClr val="tx1"/>
                </a:solidFill>
                <a:effectLst/>
                <a:latin typeface="+mn-lt"/>
                <a:ea typeface="+mn-ea"/>
                <a:cs typeface="+mn-cs"/>
              </a:rPr>
              <a:t>patience</a:t>
            </a:r>
            <a:r>
              <a:rPr lang="en-US" sz="1200" kern="1200">
                <a:solidFill>
                  <a:schemeClr val="tx1"/>
                </a:solidFill>
                <a:effectLst/>
                <a:latin typeface="+mn-lt"/>
                <a:ea typeface="+mn-ea"/>
                <a:cs typeface="+mn-cs"/>
              </a:rPr>
              <a:t>?</a:t>
            </a:r>
            <a:r>
              <a:rPr lang="en-SG">
                <a:effectLst/>
              </a:rPr>
              <a:t> </a:t>
            </a: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u="sng" kern="1200">
                <a:solidFill>
                  <a:schemeClr val="tx1"/>
                </a:solidFill>
                <a:effectLst/>
                <a:latin typeface="+mn-lt"/>
                <a:ea typeface="+mn-ea"/>
                <a:cs typeface="+mn-cs"/>
              </a:rPr>
              <a:t>Attacked</a:t>
            </a:r>
            <a:r>
              <a:rPr lang="en-US" sz="1200" kern="1200">
                <a:solidFill>
                  <a:schemeClr val="tx1"/>
                </a:solidFill>
                <a:effectLst/>
                <a:latin typeface="+mn-lt"/>
                <a:ea typeface="+mn-ea"/>
                <a:cs typeface="+mn-cs"/>
              </a:rPr>
              <a:t>: Nineveh should prepare for battle because God considers Judah's splendor a “done deal” (2:1-2).</a:t>
            </a:r>
            <a:r>
              <a:rPr lang="en-SG">
                <a:effectLst/>
              </a:rPr>
              <a:t> </a:t>
            </a:r>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u="sng" kern="1200">
                <a:solidFill>
                  <a:schemeClr val="tx1"/>
                </a:solidFill>
                <a:effectLst/>
                <a:latin typeface="+mn-lt"/>
                <a:ea typeface="+mn-ea"/>
                <a:cs typeface="+mn-cs"/>
              </a:rPr>
              <a:t>Defeated</a:t>
            </a:r>
            <a:r>
              <a:rPr lang="en-US" sz="1200" kern="1200">
                <a:solidFill>
                  <a:schemeClr val="tx1"/>
                </a:solidFill>
                <a:effectLst/>
                <a:latin typeface="+mn-lt"/>
                <a:ea typeface="+mn-ea"/>
                <a:cs typeface="+mn-cs"/>
              </a:rPr>
              <a:t>: The destruction of the city graphically visualizes God's power over the puny Assyrians (2:3-8).</a:t>
            </a:r>
            <a:r>
              <a:rPr lang="en-SG">
                <a:effectLst/>
              </a:rPr>
              <a:t> </a:t>
            </a:r>
          </a:p>
          <a:p>
            <a:endParaRPr lang="en-SG">
              <a:effectLst/>
            </a:endParaRPr>
          </a:p>
          <a:p>
            <a:r>
              <a:rPr lang="en-US"/>
              <a:t>"</a:t>
            </a:r>
            <a:r>
              <a:rPr lang="en-SG" sz="1200" b="1" i="0" u="none" strike="noStrike" kern="1200" baseline="0">
                <a:solidFill>
                  <a:schemeClr val="tx1"/>
                </a:solidFill>
                <a:latin typeface="+mn-lt"/>
                <a:ea typeface="+mn-ea"/>
                <a:cs typeface="+mn-cs"/>
              </a:rPr>
              <a:t>2:3-4</a:t>
            </a:r>
            <a:r>
              <a:rPr lang="en-SG" sz="1200" b="0" i="0" u="none" strike="noStrike" kern="1200" baseline="0">
                <a:solidFill>
                  <a:schemeClr val="tx1"/>
                </a:solidFill>
                <a:latin typeface="+mn-lt"/>
                <a:ea typeface="+mn-ea"/>
                <a:cs typeface="+mn-cs"/>
              </a:rPr>
              <a:t>. Nahum spoke of the equipment and speed of the “attacker” (v. 1) and his soldiers and chariots. </a:t>
            </a:r>
            <a:r>
              <a:rPr lang="en-SG" sz="1200" b="1" i="0" u="none" strike="noStrike" kern="1200" baseline="0">
                <a:solidFill>
                  <a:schemeClr val="tx1"/>
                </a:solidFill>
                <a:latin typeface="+mn-lt"/>
                <a:ea typeface="+mn-ea"/>
                <a:cs typeface="+mn-cs"/>
              </a:rPr>
              <a:t>His</a:t>
            </a:r>
            <a:r>
              <a:rPr lang="en-SG" sz="1200" b="0" i="0" u="none" strike="noStrike" kern="1200" baseline="0">
                <a:solidFill>
                  <a:schemeClr val="tx1"/>
                </a:solidFill>
                <a:latin typeface="+mn-lt"/>
                <a:ea typeface="+mn-ea"/>
                <a:cs typeface="+mn-cs"/>
              </a:rPr>
              <a:t> in the first line of verse 3 probably refers not to the defending Assyrian king but to the unidentified “attacker.” </a:t>
            </a:r>
            <a:r>
              <a:rPr lang="en-SG" sz="1200" b="1" i="0" u="none" strike="noStrike" kern="1200" baseline="0">
                <a:solidFill>
                  <a:schemeClr val="tx1"/>
                </a:solidFill>
                <a:latin typeface="+mn-lt"/>
                <a:ea typeface="+mn-ea"/>
                <a:cs typeface="+mn-cs"/>
              </a:rPr>
              <a:t>The shields of</a:t>
            </a:r>
            <a:r>
              <a:rPr lang="en-SG" sz="1200" b="0" i="0" u="none" strike="noStrike" kern="1200" baseline="0">
                <a:solidFill>
                  <a:schemeClr val="tx1"/>
                </a:solidFill>
                <a:latin typeface="+mn-lt"/>
                <a:ea typeface="+mn-ea"/>
                <a:cs typeface="+mn-cs"/>
              </a:rPr>
              <a:t> the Medes and Babylonians were </a:t>
            </a:r>
            <a:r>
              <a:rPr lang="en-SG" sz="1200" b="1" i="0" u="none" strike="noStrike" kern="1200" baseline="0">
                <a:solidFill>
                  <a:schemeClr val="tx1"/>
                </a:solidFill>
                <a:latin typeface="+mn-lt"/>
                <a:ea typeface="+mn-ea"/>
                <a:cs typeface="+mn-cs"/>
              </a:rPr>
              <a:t>red</a:t>
            </a:r>
            <a:r>
              <a:rPr lang="en-SG" sz="1200" b="0" i="0" u="none" strike="noStrike" kern="1200" baseline="0">
                <a:solidFill>
                  <a:schemeClr val="tx1"/>
                </a:solidFill>
                <a:latin typeface="+mn-lt"/>
                <a:ea typeface="+mn-ea"/>
                <a:cs typeface="+mn-cs"/>
              </a:rPr>
              <a:t> either from blood, or from red-dyed leather over the wooden shields, or by being covered with copper. The warriors’ </a:t>
            </a:r>
            <a:r>
              <a:rPr lang="en-SG" sz="1200" b="1" i="0" u="none" strike="noStrike" kern="1200" baseline="0">
                <a:solidFill>
                  <a:schemeClr val="tx1"/>
                </a:solidFill>
                <a:latin typeface="+mn-lt"/>
                <a:ea typeface="+mn-ea"/>
                <a:cs typeface="+mn-cs"/>
              </a:rPr>
              <a:t>scarlet-</a:t>
            </a:r>
            <a:r>
              <a:rPr lang="en-SG" sz="1200" b="0" i="0" u="none" strike="noStrike" kern="1200" baseline="0">
                <a:solidFill>
                  <a:schemeClr val="tx1"/>
                </a:solidFill>
                <a:latin typeface="+mn-lt"/>
                <a:ea typeface="+mn-ea"/>
                <a:cs typeface="+mn-cs"/>
              </a:rPr>
              <a:t> colored attire (cf. “red” in Ezek. 23:14) would make them awesome in appearance. (Xenophon wrote about the Persians in Cyrus’ army being dressed in scarlet, </a:t>
            </a:r>
            <a:r>
              <a:rPr lang="en-SG" sz="1200" b="0" i="1" u="none" strike="noStrike" kern="1200" baseline="0">
                <a:solidFill>
                  <a:schemeClr val="tx1"/>
                </a:solidFill>
                <a:latin typeface="+mn-lt"/>
                <a:ea typeface="+mn-ea"/>
                <a:cs typeface="+mn-cs"/>
              </a:rPr>
              <a:t>Cyropaedia</a:t>
            </a:r>
            <a:r>
              <a:rPr lang="en-SG" sz="1200" b="0" i="0" u="none" strike="noStrike" kern="1200" baseline="0">
                <a:solidFill>
                  <a:schemeClr val="tx1"/>
                </a:solidFill>
                <a:latin typeface="+mn-lt"/>
                <a:ea typeface="+mn-ea"/>
                <a:cs typeface="+mn-cs"/>
              </a:rPr>
              <a:t> 6. 4. 1.) </a:t>
            </a:r>
            <a:r>
              <a:rPr lang="en-SG" sz="1200" b="1" i="0" u="none" strike="noStrike" kern="1200" baseline="0">
                <a:solidFill>
                  <a:schemeClr val="tx1"/>
                </a:solidFill>
                <a:latin typeface="+mn-lt"/>
                <a:ea typeface="+mn-ea"/>
                <a:cs typeface="+mn-cs"/>
              </a:rPr>
              <a:t>The metal on the chariots</a:t>
            </a:r>
            <a:r>
              <a:rPr lang="en-SG" sz="1200" b="0" i="0" u="none" strike="noStrike" kern="1200" baseline="0">
                <a:solidFill>
                  <a:schemeClr val="tx1"/>
                </a:solidFill>
                <a:latin typeface="+mn-lt"/>
                <a:ea typeface="+mn-ea"/>
                <a:cs typeface="+mn-cs"/>
              </a:rPr>
              <a:t> glistened in the sun, as the soldiers’ wooden </a:t>
            </a:r>
            <a:r>
              <a:rPr lang="en-SG" sz="1200" b="1" i="0" u="none" strike="noStrike" kern="1200" baseline="0">
                <a:solidFill>
                  <a:schemeClr val="tx1"/>
                </a:solidFill>
                <a:latin typeface="+mn-lt"/>
                <a:ea typeface="+mn-ea"/>
                <a:cs typeface="+mn-cs"/>
              </a:rPr>
              <a:t>spears</a:t>
            </a:r>
            <a:r>
              <a:rPr lang="en-SG" sz="1200" b="0" i="0" u="none" strike="noStrike" kern="1200" baseline="0">
                <a:solidFill>
                  <a:schemeClr val="tx1"/>
                </a:solidFill>
                <a:latin typeface="+mn-lt"/>
                <a:ea typeface="+mn-ea"/>
                <a:cs typeface="+mn-cs"/>
              </a:rPr>
              <a:t> were </a:t>
            </a:r>
            <a:r>
              <a:rPr lang="en-SG" sz="1200" b="1" i="0" u="none" strike="noStrike" kern="1200" baseline="0">
                <a:solidFill>
                  <a:schemeClr val="tx1"/>
                </a:solidFill>
                <a:latin typeface="+mn-lt"/>
                <a:ea typeface="+mn-ea"/>
                <a:cs typeface="+mn-cs"/>
              </a:rPr>
              <a:t>brandished</a:t>
            </a:r>
            <a:r>
              <a:rPr lang="en-SG" sz="1200" b="0" i="0" u="none" strike="noStrike" kern="1200" baseline="0">
                <a:solidFill>
                  <a:schemeClr val="tx1"/>
                </a:solidFill>
                <a:latin typeface="+mn-lt"/>
                <a:ea typeface="+mn-ea"/>
                <a:cs typeface="+mn-cs"/>
              </a:rPr>
              <a:t> (swung) in their wild attack" (Johnson, "Nahum," BKC).</a:t>
            </a:r>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6A73D4A-4A86-4949-B899-E8A7129FF3F0}" type="slidenum">
              <a:rPr lang="en-US" sz="1200">
                <a:solidFill>
                  <a:srgbClr val="000000"/>
                </a:solidFill>
                <a:latin typeface="Times New Roman" charset="0"/>
              </a:rPr>
              <a:pPr eaLnBrk="1" hangingPunct="1"/>
              <a:t>73</a:t>
            </a:fld>
            <a:endParaRPr lang="en-US" sz="1200">
              <a:solidFill>
                <a:srgbClr val="000000"/>
              </a:solidFill>
              <a:latin typeface="Times New Roman"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u="sng" kern="1200">
                <a:solidFill>
                  <a:schemeClr val="tx1"/>
                </a:solidFill>
                <a:effectLst/>
                <a:latin typeface="+mn-lt"/>
                <a:ea typeface="+mn-ea"/>
                <a:cs typeface="+mn-cs"/>
              </a:rPr>
              <a:t>Defeated</a:t>
            </a:r>
            <a:r>
              <a:rPr lang="en-US" sz="1200" kern="1200">
                <a:solidFill>
                  <a:schemeClr val="tx1"/>
                </a:solidFill>
                <a:effectLst/>
                <a:latin typeface="+mn-lt"/>
                <a:ea typeface="+mn-ea"/>
                <a:cs typeface="+mn-cs"/>
              </a:rPr>
              <a:t>: The destruction of the city graphically visualizes God's power over the puny Assyrians (2:3-8).</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74</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75</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BE756F-8C0A-334F-8357-606E1DBA8C9E}" type="slidenum">
              <a:rPr lang="en-US" sz="1200">
                <a:solidFill>
                  <a:srgbClr val="000000"/>
                </a:solidFill>
                <a:latin typeface="Times New Roman" charset="0"/>
              </a:rPr>
              <a:pPr/>
              <a:t>76</a:t>
            </a:fld>
            <a:endParaRPr lang="en-US" sz="1200">
              <a:solidFill>
                <a:srgbClr val="000000"/>
              </a:solidFill>
              <a:latin typeface="Times New Roman" charset="0"/>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77</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u="sng" kern="1200">
                <a:solidFill>
                  <a:schemeClr val="tx1"/>
                </a:solidFill>
                <a:effectLst/>
                <a:latin typeface="+mn-lt"/>
                <a:ea typeface="+mn-ea"/>
                <a:cs typeface="+mn-cs"/>
              </a:rPr>
              <a:t>Pillaged</a:t>
            </a:r>
            <a:r>
              <a:rPr lang="en-US" sz="1200" kern="1200">
                <a:solidFill>
                  <a:schemeClr val="tx1"/>
                </a:solidFill>
                <a:effectLst/>
                <a:latin typeface="+mn-lt"/>
                <a:ea typeface="+mn-ea"/>
                <a:cs typeface="+mn-cs"/>
              </a:rPr>
              <a:t>: The plundering of the city shows how God will humble the proud city (2:9-10).</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D3D431-A0D8-6A46-B69A-97C41EDFCD12}" type="slidenum">
              <a:rPr lang="en-US" sz="1200">
                <a:solidFill>
                  <a:prstClr val="black"/>
                </a:solidFill>
              </a:rPr>
              <a:pPr/>
              <a:t>78</a:t>
            </a:fld>
            <a:endParaRPr lang="en-US" sz="1200">
              <a:solidFill>
                <a:prstClr val="black"/>
              </a:solidFill>
            </a:endParaRPr>
          </a:p>
        </p:txBody>
      </p:sp>
      <p:sp>
        <p:nvSpPr>
          <p:cNvPr id="236546" name="Rectangle 2"/>
          <p:cNvSpPr>
            <a:spLocks noGrp="1" noRot="1" noChangeAspect="1" noChangeArrowheads="1"/>
          </p:cNvSpPr>
          <p:nvPr>
            <p:ph type="sldImg"/>
          </p:nvPr>
        </p:nvSpPr>
        <p:spPr>
          <a:solidFill>
            <a:srgbClr val="FFFFFF"/>
          </a:solidFill>
          <a:ln/>
        </p:spPr>
      </p:sp>
      <p:sp>
        <p:nvSpPr>
          <p:cNvPr id="2365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u="sng" kern="1200">
                <a:solidFill>
                  <a:schemeClr val="tx1"/>
                </a:solidFill>
                <a:effectLst/>
                <a:latin typeface="+mn-lt"/>
                <a:ea typeface="+mn-ea"/>
                <a:cs typeface="+mn-cs"/>
              </a:rPr>
              <a:t>Illustrated</a:t>
            </a:r>
            <a:r>
              <a:rPr lang="en-US" sz="1200" kern="1200">
                <a:solidFill>
                  <a:schemeClr val="tx1"/>
                </a:solidFill>
                <a:effectLst/>
                <a:latin typeface="+mn-lt"/>
                <a:ea typeface="+mn-ea"/>
                <a:cs typeface="+mn-cs"/>
              </a:rPr>
              <a:t>: God would destroy the powerful Ninevites like destroying a fearless lion in its den (2:11-13).</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79</a:t>
            </a:fld>
            <a:endParaRPr lang="en-US"/>
          </a:p>
        </p:txBody>
      </p:sp>
    </p:spTree>
    <p:extLst>
      <p:ext uri="{BB962C8B-B14F-4D97-AF65-F5344CB8AC3E}">
        <p14:creationId xmlns:p14="http://schemas.microsoft.com/office/powerpoint/2010/main" val="9943104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B343C6-1FAA-8540-AEAE-6ABE90B82699}" type="slidenum">
              <a:rPr lang="en-US" sz="1200">
                <a:solidFill>
                  <a:srgbClr val="000000"/>
                </a:solidFill>
                <a:latin typeface="Times New Roman" charset="0"/>
              </a:rPr>
              <a:pPr eaLnBrk="1" hangingPunct="1"/>
              <a:t>80</a:t>
            </a:fld>
            <a:endParaRPr lang="en-US" sz="1200">
              <a:solidFill>
                <a:srgbClr val="000000"/>
              </a:solidFill>
              <a:latin typeface="Times New Roman"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719FF64-9E48-8D4D-9CFA-5E4FE4ED3EF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5586" name="Rectangle 2"/>
          <p:cNvSpPr>
            <a:spLocks noGrp="1" noRot="1" noChangeAspect="1" noChangeArrowheads="1"/>
          </p:cNvSpPr>
          <p:nvPr>
            <p:ph type="sldImg"/>
          </p:nvPr>
        </p:nvSpPr>
        <p:spPr>
          <a:solidFill>
            <a:srgbClr val="FFFFFF"/>
          </a:solidFill>
          <a:ln/>
        </p:spPr>
      </p:sp>
      <p:sp>
        <p:nvSpPr>
          <p:cNvPr id="19558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B343C6-1FAA-8540-AEAE-6ABE90B82699}" type="slidenum">
              <a:rPr lang="en-US" sz="1200">
                <a:solidFill>
                  <a:srgbClr val="000000"/>
                </a:solidFill>
                <a:latin typeface="Times New Roman" charset="0"/>
              </a:rPr>
              <a:pPr eaLnBrk="1" hangingPunct="1"/>
              <a:t>81</a:t>
            </a:fld>
            <a:endParaRPr lang="en-US" sz="1200">
              <a:solidFill>
                <a:srgbClr val="000000"/>
              </a:solidFill>
              <a:latin typeface="Times New Roman"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B343C6-1FAA-8540-AEAE-6ABE90B82699}" type="slidenum">
              <a:rPr lang="en-US" sz="1200">
                <a:solidFill>
                  <a:srgbClr val="000000"/>
                </a:solidFill>
                <a:latin typeface="Times New Roman" charset="0"/>
              </a:rPr>
              <a:pPr eaLnBrk="1" hangingPunct="1"/>
              <a:t>82</a:t>
            </a:fld>
            <a:endParaRPr lang="en-US" sz="1200">
              <a:solidFill>
                <a:srgbClr val="000000"/>
              </a:solidFill>
              <a:latin typeface="Times New Roman"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83</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E95FBE8-09D4-3C49-BBCD-DF3F4BD02984}" type="slidenum">
              <a:rPr kumimoji="0" lang="en-US" sz="1200" b="0" i="0" u="none" strike="noStrike" kern="1200" cap="none" spc="0" normalizeH="0" baseline="0" noProof="0">
                <a:ln>
                  <a:noFill/>
                </a:ln>
                <a:solidFill>
                  <a:prstClr val="black"/>
                </a:solidFill>
                <a:effectLst/>
                <a:uLnTx/>
                <a:uFillTx/>
                <a:latin typeface="Tahom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Tahoma"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Nineveh’s judgment is </a:t>
            </a:r>
            <a:r>
              <a:rPr lang="en-US" sz="1200" u="sng" kern="1200" dirty="0">
                <a:solidFill>
                  <a:schemeClr val="tx1"/>
                </a:solidFill>
                <a:effectLst/>
                <a:latin typeface="+mn-lt"/>
                <a:ea typeface="+mn-ea"/>
                <a:cs typeface="+mn-cs"/>
              </a:rPr>
              <a:t>justified</a:t>
            </a:r>
            <a:r>
              <a:rPr lang="en-US" sz="1200" kern="1200" dirty="0">
                <a:solidFill>
                  <a:schemeClr val="tx1"/>
                </a:solidFill>
                <a:effectLst/>
                <a:latin typeface="+mn-lt"/>
                <a:ea typeface="+mn-ea"/>
                <a:cs typeface="+mn-cs"/>
              </a:rPr>
              <a:t> because God's justice had to punish them (Ch. 3).</a:t>
            </a:r>
            <a:r>
              <a:rPr lang="en-SG" dirty="0">
                <a:effectLst/>
              </a:rPr>
              <a:t> </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050106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6A73D4A-4A86-4949-B899-E8A7129FF3F0}" type="slidenum">
              <a:rPr lang="en-US" sz="1200">
                <a:solidFill>
                  <a:srgbClr val="000000"/>
                </a:solidFill>
                <a:latin typeface="Times New Roman" charset="0"/>
              </a:rPr>
              <a:pPr eaLnBrk="1" hangingPunct="1"/>
              <a:t>86</a:t>
            </a:fld>
            <a:endParaRPr lang="en-US" sz="1200">
              <a:solidFill>
                <a:srgbClr val="000000"/>
              </a:solidFill>
              <a:latin typeface="Times New Roman"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Nineveh’s bloodshed, lying and greed </a:t>
            </a:r>
            <a:r>
              <a:rPr lang="en-US" sz="1200" i="1" kern="1200">
                <a:solidFill>
                  <a:schemeClr val="tx1"/>
                </a:solidFill>
                <a:effectLst/>
                <a:latin typeface="+mn-lt"/>
                <a:ea typeface="+mn-ea"/>
                <a:cs typeface="+mn-cs"/>
              </a:rPr>
              <a:t>humiliated enemies</a:t>
            </a:r>
            <a:r>
              <a:rPr lang="en-US" sz="1200" kern="1200">
                <a:solidFill>
                  <a:schemeClr val="tx1"/>
                </a:solidFill>
                <a:effectLst/>
                <a:latin typeface="+mn-lt"/>
                <a:ea typeface="+mn-ea"/>
                <a:cs typeface="+mn-cs"/>
              </a:rPr>
              <a:t> (3:1-4).</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90</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6A73D4A-4A86-4949-B899-E8A7129FF3F0}" type="slidenum">
              <a:rPr lang="en-US" sz="1200">
                <a:solidFill>
                  <a:srgbClr val="000000"/>
                </a:solidFill>
                <a:latin typeface="Times New Roman" charset="0"/>
              </a:rPr>
              <a:pPr eaLnBrk="1" hangingPunct="1"/>
              <a:t>91</a:t>
            </a:fld>
            <a:endParaRPr lang="en-US" sz="1200">
              <a:solidFill>
                <a:srgbClr val="000000"/>
              </a:solidFill>
              <a:latin typeface="Times New Roman"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Babylonians will publicly </a:t>
            </a:r>
            <a:r>
              <a:rPr lang="en-US" sz="1200" i="1" kern="1200" dirty="0">
                <a:solidFill>
                  <a:schemeClr val="tx1"/>
                </a:solidFill>
                <a:effectLst/>
                <a:latin typeface="+mn-lt"/>
                <a:ea typeface="+mn-ea"/>
                <a:cs typeface="+mn-cs"/>
              </a:rPr>
              <a:t>humiliate Nineveh</a:t>
            </a:r>
            <a:r>
              <a:rPr lang="en-US" sz="1200" kern="1200" dirty="0">
                <a:solidFill>
                  <a:schemeClr val="tx1"/>
                </a:solidFill>
                <a:effectLst/>
                <a:latin typeface="+mn-lt"/>
                <a:ea typeface="+mn-ea"/>
                <a:cs typeface="+mn-cs"/>
              </a:rPr>
              <a:t> (3:5-7).</a:t>
            </a:r>
            <a:r>
              <a:rPr lang="en-SG" dirty="0">
                <a:effectLst/>
              </a:rPr>
              <a:t> </a:t>
            </a:r>
            <a:endParaRPr lang="en-US" dirty="0"/>
          </a:p>
          <a:p>
            <a:r>
              <a:rPr lang="en-SG" sz="1200" b="0" i="0" u="none" strike="noStrike" kern="1200" baseline="0" dirty="0">
                <a:solidFill>
                  <a:schemeClr val="tx1"/>
                </a:solidFill>
                <a:latin typeface="+mn-lt"/>
                <a:ea typeface="+mn-ea"/>
                <a:cs typeface="+mn-cs"/>
              </a:rPr>
              <a:t>3:5-7 Shame</a:t>
            </a:r>
          </a:p>
          <a:p>
            <a:r>
              <a:rPr lang="en-SG" sz="1200" b="0" i="0" u="none" strike="noStrike" kern="1200" baseline="0" dirty="0">
                <a:solidFill>
                  <a:schemeClr val="tx1"/>
                </a:solidFill>
                <a:latin typeface="+mn-lt"/>
                <a:ea typeface="+mn-ea"/>
                <a:cs typeface="+mn-cs"/>
              </a:rPr>
              <a:t>“I am your enemy!” </a:t>
            </a:r>
          </a:p>
          <a:p>
            <a:r>
              <a:rPr lang="en-SG" sz="1200" b="0" i="0" u="none" strike="noStrike" kern="1200" baseline="0" dirty="0">
                <a:solidFill>
                  <a:schemeClr val="tx1"/>
                </a:solidFill>
                <a:latin typeface="+mn-lt"/>
                <a:ea typeface="+mn-ea"/>
                <a:cs typeface="+mn-cs"/>
              </a:rPr>
              <a:t>		 says the Lord of Heaven’s Armies. </a:t>
            </a:r>
          </a:p>
          <a:p>
            <a:r>
              <a:rPr lang="en-SG" sz="1200" b="0" i="0" u="none" strike="noStrike" kern="1200" baseline="0" dirty="0">
                <a:solidFill>
                  <a:schemeClr val="tx1"/>
                </a:solidFill>
                <a:latin typeface="+mn-lt"/>
                <a:ea typeface="+mn-ea"/>
                <a:cs typeface="+mn-cs"/>
              </a:rPr>
              <a:t>	 “And now I will lift your skirts </a:t>
            </a:r>
          </a:p>
          <a:p>
            <a:r>
              <a:rPr lang="en-SG" sz="1200" b="0" i="0" u="none" strike="noStrike" kern="1200" baseline="0" dirty="0">
                <a:solidFill>
                  <a:schemeClr val="tx1"/>
                </a:solidFill>
                <a:latin typeface="+mn-lt"/>
                <a:ea typeface="+mn-ea"/>
                <a:cs typeface="+mn-cs"/>
              </a:rPr>
              <a:t>		 and show all the earth your nakedness and shame. </a:t>
            </a:r>
          </a:p>
          <a:p>
            <a:r>
              <a:rPr lang="en-SG" sz="1200" b="1" i="0" u="none" strike="noStrike" kern="1200" baseline="30000" dirty="0">
                <a:solidFill>
                  <a:schemeClr val="tx1"/>
                </a:solidFill>
                <a:latin typeface="+mn-lt"/>
                <a:ea typeface="+mn-ea"/>
                <a:cs typeface="+mn-cs"/>
              </a:rPr>
              <a:t>6</a:t>
            </a:r>
            <a:r>
              <a:rPr lang="en-SG" sz="1200" b="0" i="0" u="none" strike="noStrike" kern="1200" baseline="0" dirty="0">
                <a:solidFill>
                  <a:schemeClr val="tx1"/>
                </a:solidFill>
                <a:latin typeface="+mn-lt"/>
                <a:ea typeface="+mn-ea"/>
                <a:cs typeface="+mn-cs"/>
              </a:rPr>
              <a:t> 	 I will cover you with filth </a:t>
            </a:r>
          </a:p>
          <a:p>
            <a:r>
              <a:rPr lang="en-SG" sz="1200" b="0" i="0" u="none" strike="noStrike" kern="1200" baseline="0" dirty="0">
                <a:solidFill>
                  <a:schemeClr val="tx1"/>
                </a:solidFill>
                <a:latin typeface="+mn-lt"/>
                <a:ea typeface="+mn-ea"/>
                <a:cs typeface="+mn-cs"/>
              </a:rPr>
              <a:t>		 and show the world how vile you really are. </a:t>
            </a:r>
          </a:p>
          <a:p>
            <a:r>
              <a:rPr lang="en-SG" sz="1200" b="1" i="0" u="none" strike="noStrike" kern="1200" baseline="30000" dirty="0">
                <a:solidFill>
                  <a:schemeClr val="tx1"/>
                </a:solidFill>
                <a:latin typeface="+mn-lt"/>
                <a:ea typeface="+mn-ea"/>
                <a:cs typeface="+mn-cs"/>
              </a:rPr>
              <a:t>7</a:t>
            </a:r>
            <a:r>
              <a:rPr lang="en-SG" sz="1200" b="0" i="0" u="none" strike="noStrike" kern="1200" baseline="0" dirty="0">
                <a:solidFill>
                  <a:schemeClr val="tx1"/>
                </a:solidFill>
                <a:latin typeface="+mn-lt"/>
                <a:ea typeface="+mn-ea"/>
                <a:cs typeface="+mn-cs"/>
              </a:rPr>
              <a:t> 	 All who see you will shrink back and say, </a:t>
            </a:r>
          </a:p>
          <a:p>
            <a:r>
              <a:rPr lang="en-SG" sz="1200" b="0" i="0" u="none" strike="noStrike" kern="1200" baseline="0" dirty="0">
                <a:solidFill>
                  <a:schemeClr val="tx1"/>
                </a:solidFill>
                <a:latin typeface="+mn-lt"/>
                <a:ea typeface="+mn-ea"/>
                <a:cs typeface="+mn-cs"/>
              </a:rPr>
              <a:t>		 ‘Nineveh lies in ruins. </a:t>
            </a:r>
          </a:p>
          <a:p>
            <a:r>
              <a:rPr lang="en-SG" sz="1200" b="0" i="0" u="none" strike="noStrike" kern="1200" baseline="0" dirty="0">
                <a:solidFill>
                  <a:schemeClr val="tx1"/>
                </a:solidFill>
                <a:latin typeface="+mn-lt"/>
                <a:ea typeface="+mn-ea"/>
                <a:cs typeface="+mn-cs"/>
              </a:rPr>
              <a:t>	 Where are the mourners?’ </a:t>
            </a:r>
          </a:p>
          <a:p>
            <a:r>
              <a:rPr lang="en-SG" sz="1200" b="0" i="0" u="none" strike="noStrike" kern="1200" baseline="0" dirty="0">
                <a:solidFill>
                  <a:schemeClr val="tx1"/>
                </a:solidFill>
                <a:latin typeface="+mn-lt"/>
                <a:ea typeface="+mn-ea"/>
                <a:cs typeface="+mn-cs"/>
              </a:rPr>
              <a:t>		 Does anyone regret your destruction?”</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3D9E79-3CF9-D248-97B8-5E3AB49A733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ar-JO" sz="2400" dirty="0"/>
              <a:t>Nineveh was weak in Jonah’s time, but then grew incredibly strong 100 years later once again</a:t>
            </a:r>
            <a:r>
              <a:rPr lang="ar-JO" sz="4400" dirty="0"/>
              <a:t>.</a:t>
            </a:r>
            <a:br>
              <a:rPr lang="ar-JO" sz="4400" dirty="0"/>
            </a:br>
            <a:r>
              <a:rPr lang="ar-JO" sz="2400" dirty="0"/>
              <a:t>But how strong? What was next on God’s calendar</a:t>
            </a:r>
            <a:r>
              <a:rPr lang="en-US" sz="2400" dirty="0"/>
              <a:t>?</a:t>
            </a:r>
          </a:p>
          <a:p>
            <a:r>
              <a:rPr lang="en-US" sz="4400" dirty="0"/>
              <a:t>———————</a:t>
            </a:r>
          </a:p>
          <a:p>
            <a:r>
              <a:rPr lang="en-US" sz="4400" dirty="0"/>
              <a:t>Common-410</a:t>
            </a:r>
          </a:p>
          <a:p>
            <a:r>
              <a:rPr lang="en-US" sz="4400" dirty="0"/>
              <a:t>OS-00_OT Book Overviews-675</a:t>
            </a:r>
          </a:p>
          <a:p>
            <a:r>
              <a:rPr lang="en-US" sz="4400" dirty="0"/>
              <a:t>OS-34-Nahum-15</a:t>
            </a:r>
            <a:r>
              <a:rPr lang="ar-JO" sz="4400" dirty="0"/>
              <a:t> </a:t>
            </a:r>
            <a:endParaRPr lang="en-US" sz="4400" dirty="0"/>
          </a:p>
          <a:p>
            <a:r>
              <a:rPr lang="en-US" sz="4400" dirty="0"/>
              <a:t>OS-36-Zephaniah-98</a:t>
            </a:r>
            <a:endParaRPr lang="ar-JO" sz="2400"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Nineveh will be drunk when destroyed and will go into hiding for its cruel treatment of Thebes in Egypt in 663 BC (3:8-11).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94</a:t>
            </a:fld>
            <a:endParaRPr lang="en-US"/>
          </a:p>
        </p:txBody>
      </p:sp>
    </p:spTree>
    <p:extLst>
      <p:ext uri="{BB962C8B-B14F-4D97-AF65-F5344CB8AC3E}">
        <p14:creationId xmlns:p14="http://schemas.microsoft.com/office/powerpoint/2010/main" val="29679150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SG" sz="1200" b="0" i="0" u="none" strike="noStrike" kern="1200" baseline="0">
                <a:solidFill>
                  <a:schemeClr val="tx1"/>
                </a:solidFill>
                <a:latin typeface="+mn-lt"/>
                <a:ea typeface="+mn-ea"/>
                <a:cs typeface="+mn-cs"/>
              </a:rPr>
              <a:t>"Are you any better than the city of Thebes, </a:t>
            </a:r>
          </a:p>
          <a:p>
            <a:r>
              <a:rPr lang="en-SG" sz="1200" b="0" i="0" u="none" strike="noStrike" kern="1200" baseline="0">
                <a:solidFill>
                  <a:schemeClr val="tx1"/>
                </a:solidFill>
                <a:latin typeface="+mn-lt"/>
                <a:ea typeface="+mn-ea"/>
                <a:cs typeface="+mn-cs"/>
              </a:rPr>
              <a:t>		 situated on the Nile River, surrounded by water? </a:t>
            </a:r>
          </a:p>
          <a:p>
            <a:r>
              <a:rPr lang="en-SG" sz="1200" b="0" i="0" u="none" strike="noStrike" kern="1200" baseline="0">
                <a:solidFill>
                  <a:schemeClr val="tx1"/>
                </a:solidFill>
                <a:latin typeface="+mn-lt"/>
                <a:ea typeface="+mn-ea"/>
                <a:cs typeface="+mn-cs"/>
              </a:rPr>
              <a:t>	 She was protected by the river on all sides, </a:t>
            </a:r>
          </a:p>
          <a:p>
            <a:r>
              <a:rPr lang="en-SG" sz="1200" b="0" i="0" u="none" strike="noStrike" kern="1200" baseline="0">
                <a:solidFill>
                  <a:schemeClr val="tx1"/>
                </a:solidFill>
                <a:latin typeface="+mn-lt"/>
                <a:ea typeface="+mn-ea"/>
                <a:cs typeface="+mn-cs"/>
              </a:rPr>
              <a:t>		 walled in by water" (NLT).</a:t>
            </a:r>
          </a:p>
        </p:txBody>
      </p:sp>
      <p:sp>
        <p:nvSpPr>
          <p:cNvPr id="4" name="Slide Number Placeholder 3"/>
          <p:cNvSpPr>
            <a:spLocks noGrp="1"/>
          </p:cNvSpPr>
          <p:nvPr>
            <p:ph type="sldNum" sz="quarter" idx="10"/>
          </p:nvPr>
        </p:nvSpPr>
        <p:spPr/>
        <p:txBody>
          <a:bodyPr/>
          <a:lstStyle/>
          <a:p>
            <a:fld id="{A079FDE9-4B2D-884B-BE4B-021913485B06}" type="slidenum">
              <a:rPr lang="en-US" smtClean="0"/>
              <a:t>95</a:t>
            </a:fld>
            <a:endParaRPr lang="en-US"/>
          </a:p>
        </p:txBody>
      </p:sp>
    </p:spTree>
    <p:extLst>
      <p:ext uri="{BB962C8B-B14F-4D97-AF65-F5344CB8AC3E}">
        <p14:creationId xmlns:p14="http://schemas.microsoft.com/office/powerpoint/2010/main" val="35314891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b="0" i="0" u="none" strike="noStrike" kern="1200" baseline="0" dirty="0">
                <a:solidFill>
                  <a:schemeClr val="tx1"/>
                </a:solidFill>
                <a:latin typeface="Arial" panose="020B0604020202020204" pitchFamily="34" charset="0"/>
                <a:ea typeface="+mn-ea"/>
                <a:cs typeface="Arial" panose="020B0604020202020204" pitchFamily="34" charset="0"/>
              </a:rPr>
              <a:t>Nahum 3:9</a:t>
            </a:r>
          </a:p>
          <a:p>
            <a:endParaRPr lang="en-SG"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SG" sz="1200" b="0" i="0" u="none" strike="noStrike" kern="1200" baseline="0" dirty="0">
                <a:solidFill>
                  <a:schemeClr val="tx1"/>
                </a:solidFill>
                <a:latin typeface="Arial" panose="020B0604020202020204" pitchFamily="34" charset="0"/>
                <a:ea typeface="+mn-ea"/>
                <a:cs typeface="Arial" panose="020B0604020202020204" pitchFamily="34" charset="0"/>
              </a:rPr>
              <a:t> 	 "Ethiopia and the land of Egypt </a:t>
            </a:r>
          </a:p>
          <a:p>
            <a:r>
              <a:rPr lang="en-SG" sz="1200" b="0" i="0" u="none" strike="noStrike" kern="1200" baseline="0" dirty="0">
                <a:solidFill>
                  <a:schemeClr val="tx1"/>
                </a:solidFill>
                <a:latin typeface="Arial" panose="020B0604020202020204" pitchFamily="34" charset="0"/>
                <a:ea typeface="+mn-ea"/>
                <a:cs typeface="Arial" panose="020B0604020202020204" pitchFamily="34" charset="0"/>
              </a:rPr>
              <a:t>		 gave unlimited assistance. </a:t>
            </a:r>
          </a:p>
          <a:p>
            <a:r>
              <a:rPr lang="en-SG" sz="1200" b="0" i="0" u="none" strike="noStrike" kern="1200" baseline="0" dirty="0">
                <a:solidFill>
                  <a:schemeClr val="tx1"/>
                </a:solidFill>
                <a:latin typeface="Arial" panose="020B0604020202020204" pitchFamily="34" charset="0"/>
                <a:ea typeface="+mn-ea"/>
                <a:cs typeface="Arial" panose="020B0604020202020204" pitchFamily="34" charset="0"/>
              </a:rPr>
              <a:t>	 The nations of Put and Libya </a:t>
            </a:r>
          </a:p>
          <a:p>
            <a:r>
              <a:rPr lang="en-SG" sz="1200" b="0" i="0" u="none" strike="noStrike" kern="1200" baseline="0" dirty="0">
                <a:solidFill>
                  <a:schemeClr val="tx1"/>
                </a:solidFill>
                <a:latin typeface="Arial" panose="020B0604020202020204" pitchFamily="34" charset="0"/>
                <a:ea typeface="+mn-ea"/>
                <a:cs typeface="Arial" panose="020B0604020202020204" pitchFamily="34" charset="0"/>
              </a:rPr>
              <a:t>		 were among her allies" (NLT).</a:t>
            </a:r>
          </a:p>
        </p:txBody>
      </p:sp>
      <p:sp>
        <p:nvSpPr>
          <p:cNvPr id="4" name="Slide Number Placeholder 3"/>
          <p:cNvSpPr>
            <a:spLocks noGrp="1"/>
          </p:cNvSpPr>
          <p:nvPr>
            <p:ph type="sldNum" sz="quarter" idx="10"/>
          </p:nvPr>
        </p:nvSpPr>
        <p:spPr/>
        <p:txBody>
          <a:bodyPr/>
          <a:lstStyle/>
          <a:p>
            <a:fld id="{A079FDE9-4B2D-884B-BE4B-021913485B06}" type="slidenum">
              <a:rPr lang="en-US" smtClean="0"/>
              <a:t>96</a:t>
            </a:fld>
            <a:endParaRPr lang="en-US"/>
          </a:p>
        </p:txBody>
      </p:sp>
    </p:spTree>
    <p:extLst>
      <p:ext uri="{BB962C8B-B14F-4D97-AF65-F5344CB8AC3E}">
        <p14:creationId xmlns:p14="http://schemas.microsoft.com/office/powerpoint/2010/main" val="30726441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SG" sz="1200" b="1" i="0" u="none" strike="noStrike" kern="1200" baseline="30000">
                <a:solidFill>
                  <a:schemeClr val="tx1"/>
                </a:solidFill>
                <a:latin typeface="+mn-lt"/>
                <a:ea typeface="+mn-ea"/>
                <a:cs typeface="+mn-cs"/>
              </a:rPr>
              <a:t>10</a:t>
            </a:r>
            <a:r>
              <a:rPr lang="en-SG" sz="1200" b="0" i="0" u="none" strike="noStrike" kern="1200" baseline="0">
                <a:solidFill>
                  <a:schemeClr val="tx1"/>
                </a:solidFill>
                <a:latin typeface="+mn-lt"/>
                <a:ea typeface="+mn-ea"/>
                <a:cs typeface="+mn-cs"/>
              </a:rPr>
              <a:t> 	 Yet Thebes fell, </a:t>
            </a:r>
          </a:p>
          <a:p>
            <a:r>
              <a:rPr lang="en-SG" sz="1200" b="0" i="0" u="none" strike="noStrike" kern="1200" baseline="0">
                <a:solidFill>
                  <a:schemeClr val="tx1"/>
                </a:solidFill>
                <a:latin typeface="+mn-lt"/>
                <a:ea typeface="+mn-ea"/>
                <a:cs typeface="+mn-cs"/>
              </a:rPr>
              <a:t>		 and her people were led away as captives. </a:t>
            </a:r>
          </a:p>
          <a:p>
            <a:r>
              <a:rPr lang="en-SG" sz="1200" b="0" i="0" u="none" strike="noStrike" kern="1200" baseline="0">
                <a:solidFill>
                  <a:schemeClr val="tx1"/>
                </a:solidFill>
                <a:latin typeface="+mn-lt"/>
                <a:ea typeface="+mn-ea"/>
                <a:cs typeface="+mn-cs"/>
              </a:rPr>
              <a:t>	 Her babies were dashed to death </a:t>
            </a:r>
          </a:p>
          <a:p>
            <a:r>
              <a:rPr lang="en-SG" sz="1200" b="0" i="0" u="none" strike="noStrike" kern="1200" baseline="0">
                <a:solidFill>
                  <a:schemeClr val="tx1"/>
                </a:solidFill>
                <a:latin typeface="+mn-lt"/>
                <a:ea typeface="+mn-ea"/>
                <a:cs typeface="+mn-cs"/>
              </a:rPr>
              <a:t>		 against the stones of the streets. </a:t>
            </a:r>
          </a:p>
          <a:p>
            <a:r>
              <a:rPr lang="en-SG" sz="1200" b="0" i="0" u="none" strike="noStrike" kern="1200" baseline="0">
                <a:solidFill>
                  <a:schemeClr val="tx1"/>
                </a:solidFill>
                <a:latin typeface="+mn-lt"/>
                <a:ea typeface="+mn-ea"/>
                <a:cs typeface="+mn-cs"/>
              </a:rPr>
              <a:t>	 Soldiers threw dice to get Egyptian officers as servants. </a:t>
            </a:r>
          </a:p>
          <a:p>
            <a:r>
              <a:rPr lang="en-SG" sz="1200" b="0" i="0" u="none" strike="noStrike" kern="1200" baseline="0">
                <a:solidFill>
                  <a:schemeClr val="tx1"/>
                </a:solidFill>
                <a:latin typeface="+mn-lt"/>
                <a:ea typeface="+mn-ea"/>
                <a:cs typeface="+mn-cs"/>
              </a:rPr>
              <a:t>		 All their leaders were bound in chains" (NLT).</a:t>
            </a:r>
            <a:endParaRPr lang="en-US"/>
          </a:p>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97</a:t>
            </a:fld>
            <a:endParaRPr lang="en-US"/>
          </a:p>
        </p:txBody>
      </p:sp>
    </p:spTree>
    <p:extLst>
      <p:ext uri="{BB962C8B-B14F-4D97-AF65-F5344CB8AC3E}">
        <p14:creationId xmlns:p14="http://schemas.microsoft.com/office/powerpoint/2010/main" val="16148107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99</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100</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102</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103</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B8A22-72C6-3941-9505-7186EB96D8EB}" type="slidenum">
              <a:rPr lang="en-US" sz="1200">
                <a:solidFill>
                  <a:srgbClr val="000000"/>
                </a:solidFill>
              </a:rPr>
              <a:pPr/>
              <a:t>104</a:t>
            </a:fld>
            <a:endParaRPr lang="en-US" sz="1200">
              <a:solidFill>
                <a:srgbClr val="000000"/>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 capital of Assyria would have capital punishment</a:t>
            </a:r>
            <a:r>
              <a:rPr lang="en-US" baseline="0" dirty="0">
                <a:latin typeface="Arial"/>
                <a:cs typeface="Arial"/>
              </a:rPr>
              <a:t> for its capital </a:t>
            </a:r>
            <a:r>
              <a:rPr lang="en-US" dirty="0">
                <a:latin typeface="Arial"/>
                <a:cs typeface="Arial"/>
              </a:rPr>
              <a:t>crimes, yet the southern kingdom of</a:t>
            </a:r>
            <a:r>
              <a:rPr lang="en-US" baseline="0" dirty="0">
                <a:latin typeface="Arial"/>
                <a:cs typeface="Arial"/>
              </a:rPr>
              <a:t> Israel could gain comfort from this as the LORD would preserve them.</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96240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6A73D4A-4A86-4949-B899-E8A7129FF3F0}" type="slidenum">
              <a:rPr lang="en-US" sz="1200">
                <a:solidFill>
                  <a:srgbClr val="000000"/>
                </a:solidFill>
                <a:latin typeface="Times New Roman" charset="0"/>
              </a:rPr>
              <a:pPr eaLnBrk="1" hangingPunct="1"/>
              <a:t>105</a:t>
            </a:fld>
            <a:endParaRPr lang="en-US" sz="1200">
              <a:solidFill>
                <a:srgbClr val="000000"/>
              </a:solidFill>
              <a:latin typeface="Times New Roman"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Times New Roman" pitchFamily="18"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LORD is watching over your future, including</a:t>
            </a:r>
            <a:r>
              <a:rPr lang="en-US" baseline="0" dirty="0"/>
              <a:t> his promise to punish all who reject him.</a:t>
            </a:r>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a:solidFill>
                  <a:schemeClr val="tx1"/>
                </a:solidFill>
                <a:effectLst/>
                <a:latin typeface="+mn-lt"/>
                <a:ea typeface="+mn-ea"/>
                <a:cs typeface="+mn-cs"/>
              </a:rPr>
              <a:t>God is a God of holiness who must judge sin—so just be patient</a:t>
            </a:r>
            <a:r>
              <a:rPr lang="en-SG" sz="1200" kern="1200">
                <a:solidFill>
                  <a:schemeClr val="tx1"/>
                </a:solidFill>
                <a:effectLst/>
                <a:latin typeface="+mn-lt"/>
                <a:ea typeface="+mn-ea"/>
                <a:cs typeface="+mn-cs"/>
              </a:rPr>
              <a:t>.</a:t>
            </a:r>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110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January 2015 before ISIS invasion</a:t>
            </a:r>
          </a:p>
          <a:p>
            <a:endParaRPr lang="en-US"/>
          </a:p>
        </p:txBody>
      </p:sp>
      <p:sp>
        <p:nvSpPr>
          <p:cNvPr id="4" name="Slide Number Placeholder 3"/>
          <p:cNvSpPr>
            <a:spLocks noGrp="1"/>
          </p:cNvSpPr>
          <p:nvPr>
            <p:ph type="sldNum" sz="quarter" idx="10"/>
          </p:nvPr>
        </p:nvSpPr>
        <p:spPr/>
        <p:txBody>
          <a:bodyPr/>
          <a:lstStyle/>
          <a:p>
            <a:pPr>
              <a:defRPr/>
            </a:pPr>
            <a:fld id="{160F5F94-E31C-8B47-89B0-762BE2005FEB}" type="slidenum">
              <a:rPr lang="en-US">
                <a:solidFill>
                  <a:prstClr val="black"/>
                </a:solidFill>
              </a:rPr>
              <a:pPr>
                <a:defRPr/>
              </a:pPr>
              <a:t>115</a:t>
            </a:fld>
            <a:endParaRPr lang="en-US">
              <a:solidFill>
                <a:prstClr val="black"/>
              </a:solidFill>
            </a:endParaRPr>
          </a:p>
        </p:txBody>
      </p:sp>
    </p:spTree>
    <p:extLst>
      <p:ext uri="{BB962C8B-B14F-4D97-AF65-F5344CB8AC3E}">
        <p14:creationId xmlns:p14="http://schemas.microsoft.com/office/powerpoint/2010/main" val="78207261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January 2015</a:t>
            </a:r>
          </a:p>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Ancient: Ruins at the ancient Assyrian city of Nineveh, which Islamic State militants have vowed to destroy when the Iraqi army comes to try to liberate Mosul, Iraq</a:t>
            </a:r>
            <a:r>
              <a:rPr lang="uk-UA"/>
              <a:t>'</a:t>
            </a:r>
            <a:r>
              <a:rPr lang="en-US"/>
              <a:t>s second largest city</a:t>
            </a:r>
            <a:b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b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t>Read more: </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hlinkClick r:id="rId3"/>
              </a:rPr>
              <a:t>http://www.dailymail.co.uk/news/article-2900530/ISIS-plan-destroy-walls-Nineveh-capital-Assyrian-Empire-one-important-archaeological-sites-Iraq.html#ixzz4LcEZWyuW</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t> </a:t>
            </a:r>
            <a:b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b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t>Follow us: </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hlinkClick r:id="rId4"/>
              </a:rPr>
              <a:t>@MailOnline on Twitter</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t> | </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hlinkClick r:id="rId5"/>
              </a:rPr>
              <a:t>DailyMail on Facebook</a:t>
            </a:r>
            <a:b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br>
            <a:endParaRPr lang="en-US"/>
          </a:p>
          <a:p>
            <a:r>
              <a:rPr lang="en-US">
                <a:effectLst/>
              </a:rPr>
              <a:t>Over the past month the Islamic State has seized hundreds of Assyrian relics from Mosul</a:t>
            </a:r>
            <a:r>
              <a:rPr lang="uk-UA">
                <a:effectLst/>
              </a:rPr>
              <a:t>'</a:t>
            </a:r>
            <a:r>
              <a:rPr lang="en-US">
                <a:effectLst/>
              </a:rPr>
              <a:t>s cultural museum as well as destroyed Assyrian monuments in the city, which it claims </a:t>
            </a:r>
            <a:r>
              <a:rPr lang="uk-UA">
                <a:effectLst/>
              </a:rPr>
              <a:t>'</a:t>
            </a:r>
            <a:r>
              <a:rPr lang="en-US">
                <a:effectLst/>
              </a:rPr>
              <a:t>distort Islam</a:t>
            </a:r>
            <a:r>
              <a:rPr lang="uk-UA">
                <a:effectLst/>
              </a:rPr>
              <a:t>'</a:t>
            </a:r>
            <a:r>
              <a:rPr lang="en-US">
                <a:effectLst/>
              </a:rPr>
              <a:t>, AINSA reported.</a:t>
            </a:r>
            <a:endParaRPr lang="en-US"/>
          </a:p>
          <a:p>
            <a:r>
              <a:rPr lang="en-US">
                <a:effectLst/>
              </a:rPr>
              <a:t>Assyrians believe themselves to be Iraq</a:t>
            </a:r>
            <a:r>
              <a:rPr lang="uk-UA">
                <a:effectLst/>
              </a:rPr>
              <a:t>'</a:t>
            </a:r>
            <a:r>
              <a:rPr lang="en-US">
                <a:effectLst/>
              </a:rPr>
              <a:t>s original indigenous people, with a documented history stretching back to 4750 BC. They now comprise 95 per cent of the country</a:t>
            </a:r>
            <a:r>
              <a:rPr lang="uk-UA">
                <a:effectLst/>
              </a:rPr>
              <a:t>'</a:t>
            </a:r>
            <a:r>
              <a:rPr lang="en-US">
                <a:effectLst/>
              </a:rPr>
              <a:t>s Christian population.</a:t>
            </a:r>
            <a:endParaRPr lang="en-US"/>
          </a:p>
          <a:p>
            <a:r>
              <a:rPr lang="en-US">
                <a:effectLst/>
              </a:rPr>
              <a:t>Nearly 200,000 were forced to flee their homes around the Nineveh plain last summer as Islamic State made its lightning advance across Iraq.</a:t>
            </a:r>
            <a:endParaRPr lang="en-US"/>
          </a:p>
          <a:p>
            <a:r>
              <a:rPr lang="en-US">
                <a:effectLst/>
              </a:rPr>
              <a:t>Most now live as refugees in Iraq</a:t>
            </a:r>
            <a:r>
              <a:rPr lang="uk-UA">
                <a:effectLst/>
              </a:rPr>
              <a:t>'</a:t>
            </a:r>
            <a:r>
              <a:rPr lang="en-US">
                <a:effectLst/>
              </a:rPr>
              <a:t>s Kurdish areas.</a:t>
            </a:r>
            <a:endParaRPr lang="en-US"/>
          </a:p>
          <a:p>
            <a:b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b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t>Read more: </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hlinkClick r:id="rId6"/>
              </a:rPr>
              <a:t>http://www.dailymail.co.uk/news/article-2900530/ISIS-plan-destroy-walls-Nineveh-capital-Assyrian-Empire-one-important-archaeological-sites-Iraq.html#ixzz4LcEENuP2</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t> </a:t>
            </a:r>
            <a:b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b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t>Follow us: </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hlinkClick r:id="rId4"/>
              </a:rPr>
              <a:t>@MailOnline on Twitter</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t> | </a:t>
            </a:r>
            <a: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hlinkClick r:id="rId5"/>
              </a:rPr>
              <a:t>DailyMail on Facebook</a:t>
            </a:r>
            <a:br>
              <a:rPr lang="en-US" sz="1200" u="none" strike="noStrike" kern="1200">
                <a:solidFill>
                  <a:schemeClr val="tx1"/>
                </a:solidFill>
                <a:effectLst/>
                <a:latin typeface="Times New Roman" pitchFamily="24" charset="0"/>
                <a:ea typeface="ＭＳ Ｐゴシック" pitchFamily="-112" charset="-128"/>
                <a:cs typeface="ＭＳ Ｐゴシック" pitchFamily="-112" charset="-128"/>
              </a:rPr>
            </a:br>
            <a:endParaRPr lang="en-US" sz="1200" u="none" strike="noStrike" kern="1200">
              <a:solidFill>
                <a:schemeClr val="tx1"/>
              </a:solidFill>
              <a:effectLst/>
              <a:latin typeface="Times New Roman" pitchFamily="24" charset="0"/>
              <a:ea typeface="ＭＳ Ｐゴシック" pitchFamily="-112" charset="-128"/>
              <a:cs typeface="ＭＳ Ｐゴシック" pitchFamily="-112" charset="-128"/>
            </a:endParaRPr>
          </a:p>
          <a:p>
            <a:endParaRPr lang="en-US"/>
          </a:p>
        </p:txBody>
      </p:sp>
      <p:sp>
        <p:nvSpPr>
          <p:cNvPr id="4" name="Slide Number Placeholder 3"/>
          <p:cNvSpPr>
            <a:spLocks noGrp="1"/>
          </p:cNvSpPr>
          <p:nvPr>
            <p:ph type="sldNum" sz="quarter" idx="10"/>
          </p:nvPr>
        </p:nvSpPr>
        <p:spPr/>
        <p:txBody>
          <a:bodyPr/>
          <a:lstStyle/>
          <a:p>
            <a:pPr>
              <a:defRPr/>
            </a:pPr>
            <a:fld id="{160F5F94-E31C-8B47-89B0-762BE2005FEB}" type="slidenum">
              <a:rPr lang="en-US">
                <a:solidFill>
                  <a:prstClr val="black"/>
                </a:solidFill>
              </a:rPr>
              <a:pPr>
                <a:defRPr/>
              </a:pPr>
              <a:t>116</a:t>
            </a:fld>
            <a:endParaRPr lang="en-US">
              <a:solidFill>
                <a:prstClr val="black"/>
              </a:solidFill>
            </a:endParaRPr>
          </a:p>
        </p:txBody>
      </p:sp>
    </p:spTree>
    <p:extLst>
      <p:ext uri="{BB962C8B-B14F-4D97-AF65-F5344CB8AC3E}">
        <p14:creationId xmlns:p14="http://schemas.microsoft.com/office/powerpoint/2010/main" val="782072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B386342-5E4A-DF4F-AA87-1A3AD7415B7F}" type="slidenum">
              <a:rPr lang="en-GB"/>
              <a:pPr>
                <a:defRPr/>
              </a:pPr>
              <a:t>‹#›</a:t>
            </a:fld>
            <a:endParaRPr lang="en-GB"/>
          </a:p>
        </p:txBody>
      </p:sp>
    </p:spTree>
    <p:extLst>
      <p:ext uri="{BB962C8B-B14F-4D97-AF65-F5344CB8AC3E}">
        <p14:creationId xmlns:p14="http://schemas.microsoft.com/office/powerpoint/2010/main" val="33336748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0862F1E4-65A0-A14F-B879-606C4D9E517A}" type="slidenum">
              <a:rPr lang="en-GB"/>
              <a:pPr>
                <a:defRPr/>
              </a:pPr>
              <a:t>‹#›</a:t>
            </a:fld>
            <a:endParaRPr lang="en-GB"/>
          </a:p>
        </p:txBody>
      </p:sp>
    </p:spTree>
    <p:extLst>
      <p:ext uri="{BB962C8B-B14F-4D97-AF65-F5344CB8AC3E}">
        <p14:creationId xmlns:p14="http://schemas.microsoft.com/office/powerpoint/2010/main" val="798580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B2829D5-0972-E640-B5CB-903811F1A140}" type="slidenum">
              <a:rPr lang="en-US"/>
              <a:pPr>
                <a:defRPr/>
              </a:pPr>
              <a:t>‹#›</a:t>
            </a:fld>
            <a:endParaRPr lang="en-US"/>
          </a:p>
        </p:txBody>
      </p:sp>
    </p:spTree>
    <p:extLst>
      <p:ext uri="{BB962C8B-B14F-4D97-AF65-F5344CB8AC3E}">
        <p14:creationId xmlns:p14="http://schemas.microsoft.com/office/powerpoint/2010/main" val="3814377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D5889D0-6728-0A49-A8AA-14DF175A7A4D}" type="slidenum">
              <a:rPr lang="en-US"/>
              <a:pPr>
                <a:defRPr/>
              </a:pPr>
              <a:t>‹#›</a:t>
            </a:fld>
            <a:endParaRPr lang="en-US"/>
          </a:p>
        </p:txBody>
      </p:sp>
    </p:spTree>
    <p:extLst>
      <p:ext uri="{BB962C8B-B14F-4D97-AF65-F5344CB8AC3E}">
        <p14:creationId xmlns:p14="http://schemas.microsoft.com/office/powerpoint/2010/main" val="25901181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3DD434DB-2697-7543-B2CF-F50F07A6660E}" type="slidenum">
              <a:rPr lang="en-US"/>
              <a:pPr>
                <a:defRPr/>
              </a:pPr>
              <a:t>‹#›</a:t>
            </a:fld>
            <a:endParaRPr lang="en-US"/>
          </a:p>
        </p:txBody>
      </p:sp>
    </p:spTree>
    <p:extLst>
      <p:ext uri="{BB962C8B-B14F-4D97-AF65-F5344CB8AC3E}">
        <p14:creationId xmlns:p14="http://schemas.microsoft.com/office/powerpoint/2010/main" val="30840695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A794C78-09F1-7844-B28C-64A0E2091440}" type="slidenum">
              <a:rPr lang="en-US"/>
              <a:pPr>
                <a:defRPr/>
              </a:pPr>
              <a:t>‹#›</a:t>
            </a:fld>
            <a:endParaRPr lang="en-US"/>
          </a:p>
        </p:txBody>
      </p:sp>
    </p:spTree>
    <p:extLst>
      <p:ext uri="{BB962C8B-B14F-4D97-AF65-F5344CB8AC3E}">
        <p14:creationId xmlns:p14="http://schemas.microsoft.com/office/powerpoint/2010/main" val="41482074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12/02/24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817620862"/>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12/02/24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6615164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12/02/24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536994777"/>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12/02/24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668258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12/02/24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990125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12/02/24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4399126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12/02/24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0543371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12/02/24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1167542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12/02/24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86291819"/>
      </p:ext>
    </p:extLst>
  </p:cSld>
  <p:clrMapOvr>
    <a:overrideClrMapping bg1="lt1" tx1="dk1" bg2="lt2" tx2="dk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12/02/24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7648435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12/02/24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642950146"/>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58D882-AEB0-EA45-9ABA-DF8F47FF1B3D}" type="slidenum">
              <a:rPr lang="en-US"/>
              <a:pPr>
                <a:defRPr/>
              </a:pPr>
              <a:t>‹#›</a:t>
            </a:fld>
            <a:endParaRPr lang="en-US"/>
          </a:p>
        </p:txBody>
      </p:sp>
    </p:spTree>
    <p:extLst>
      <p:ext uri="{BB962C8B-B14F-4D97-AF65-F5344CB8AC3E}">
        <p14:creationId xmlns:p14="http://schemas.microsoft.com/office/powerpoint/2010/main" val="5606140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F58649-6866-B645-9311-1DC6441DDA35}" type="slidenum">
              <a:rPr lang="en-US"/>
              <a:pPr>
                <a:defRPr/>
              </a:pPr>
              <a:t>‹#›</a:t>
            </a:fld>
            <a:endParaRPr lang="en-US"/>
          </a:p>
        </p:txBody>
      </p:sp>
    </p:spTree>
    <p:extLst>
      <p:ext uri="{BB962C8B-B14F-4D97-AF65-F5344CB8AC3E}">
        <p14:creationId xmlns:p14="http://schemas.microsoft.com/office/powerpoint/2010/main" val="4497431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39CEF8-8553-DF4B-B95E-1844B7C9C7A3}" type="slidenum">
              <a:rPr lang="en-US"/>
              <a:pPr>
                <a:defRPr/>
              </a:pPr>
              <a:t>‹#›</a:t>
            </a:fld>
            <a:endParaRPr lang="en-US"/>
          </a:p>
        </p:txBody>
      </p:sp>
    </p:spTree>
    <p:extLst>
      <p:ext uri="{BB962C8B-B14F-4D97-AF65-F5344CB8AC3E}">
        <p14:creationId xmlns:p14="http://schemas.microsoft.com/office/powerpoint/2010/main" val="3432171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35E7E-099F-0E4F-9C2B-015319355278}" type="slidenum">
              <a:rPr lang="en-US"/>
              <a:pPr>
                <a:defRPr/>
              </a:pPr>
              <a:t>‹#›</a:t>
            </a:fld>
            <a:endParaRPr lang="en-US"/>
          </a:p>
        </p:txBody>
      </p:sp>
    </p:spTree>
    <p:extLst>
      <p:ext uri="{BB962C8B-B14F-4D97-AF65-F5344CB8AC3E}">
        <p14:creationId xmlns:p14="http://schemas.microsoft.com/office/powerpoint/2010/main" val="37809281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7F40C54-C1CE-094D-86BF-C0BABE722983}" type="slidenum">
              <a:rPr lang="en-US"/>
              <a:pPr>
                <a:defRPr/>
              </a:pPr>
              <a:t>‹#›</a:t>
            </a:fld>
            <a:endParaRPr lang="en-US"/>
          </a:p>
        </p:txBody>
      </p:sp>
    </p:spTree>
    <p:extLst>
      <p:ext uri="{BB962C8B-B14F-4D97-AF65-F5344CB8AC3E}">
        <p14:creationId xmlns:p14="http://schemas.microsoft.com/office/powerpoint/2010/main" val="20361623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62111F-3754-2F4F-BF23-CCEFEE3A509F}" type="slidenum">
              <a:rPr lang="en-US"/>
              <a:pPr>
                <a:defRPr/>
              </a:pPr>
              <a:t>‹#›</a:t>
            </a:fld>
            <a:endParaRPr lang="en-US"/>
          </a:p>
        </p:txBody>
      </p:sp>
    </p:spTree>
    <p:extLst>
      <p:ext uri="{BB962C8B-B14F-4D97-AF65-F5344CB8AC3E}">
        <p14:creationId xmlns:p14="http://schemas.microsoft.com/office/powerpoint/2010/main" val="4671451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38DB061-A4B3-2844-984E-5C7456F85A37}" type="slidenum">
              <a:rPr lang="en-US"/>
              <a:pPr>
                <a:defRPr/>
              </a:pPr>
              <a:t>‹#›</a:t>
            </a:fld>
            <a:endParaRPr lang="en-US"/>
          </a:p>
        </p:txBody>
      </p:sp>
    </p:spTree>
    <p:extLst>
      <p:ext uri="{BB962C8B-B14F-4D97-AF65-F5344CB8AC3E}">
        <p14:creationId xmlns:p14="http://schemas.microsoft.com/office/powerpoint/2010/main" val="4690088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757518-5533-E846-AEB9-9FB2799D01FC}" type="slidenum">
              <a:rPr lang="en-US"/>
              <a:pPr>
                <a:defRPr/>
              </a:pPr>
              <a:t>‹#›</a:t>
            </a:fld>
            <a:endParaRPr lang="en-US"/>
          </a:p>
        </p:txBody>
      </p:sp>
    </p:spTree>
    <p:extLst>
      <p:ext uri="{BB962C8B-B14F-4D97-AF65-F5344CB8AC3E}">
        <p14:creationId xmlns:p14="http://schemas.microsoft.com/office/powerpoint/2010/main" val="15524240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7E8542-0E74-BA47-B757-943A5E078764}" type="slidenum">
              <a:rPr lang="en-US"/>
              <a:pPr>
                <a:defRPr/>
              </a:pPr>
              <a:t>‹#›</a:t>
            </a:fld>
            <a:endParaRPr lang="en-US"/>
          </a:p>
        </p:txBody>
      </p:sp>
    </p:spTree>
    <p:extLst>
      <p:ext uri="{BB962C8B-B14F-4D97-AF65-F5344CB8AC3E}">
        <p14:creationId xmlns:p14="http://schemas.microsoft.com/office/powerpoint/2010/main" val="36334246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037E1F-2A92-A142-A640-31F61C373427}" type="slidenum">
              <a:rPr lang="en-US"/>
              <a:pPr>
                <a:defRPr/>
              </a:pPr>
              <a:t>‹#›</a:t>
            </a:fld>
            <a:endParaRPr lang="en-US"/>
          </a:p>
        </p:txBody>
      </p:sp>
    </p:spTree>
    <p:extLst>
      <p:ext uri="{BB962C8B-B14F-4D97-AF65-F5344CB8AC3E}">
        <p14:creationId xmlns:p14="http://schemas.microsoft.com/office/powerpoint/2010/main" val="2577244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F83A23-AE29-5742-9010-7EC7F3BA29AA}" type="slidenum">
              <a:rPr lang="en-US"/>
              <a:pPr>
                <a:defRPr/>
              </a:pPr>
              <a:t>‹#›</a:t>
            </a:fld>
            <a:endParaRPr lang="en-US"/>
          </a:p>
        </p:txBody>
      </p:sp>
    </p:spTree>
    <p:extLst>
      <p:ext uri="{BB962C8B-B14F-4D97-AF65-F5344CB8AC3E}">
        <p14:creationId xmlns:p14="http://schemas.microsoft.com/office/powerpoint/2010/main" val="14063961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Arial"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eaLnBrk="0" hangingPunct="0">
              <a:defRPr b="0"/>
            </a:lvl1pPr>
          </a:lstStyle>
          <a:p>
            <a:pPr>
              <a:defRPr/>
            </a:pPr>
            <a:endParaRPr lang="en-US"/>
          </a:p>
        </p:txBody>
      </p:sp>
      <p:sp>
        <p:nvSpPr>
          <p:cNvPr id="28" name="Rectangle 28"/>
          <p:cNvSpPr>
            <a:spLocks noGrp="1" noChangeArrowheads="1"/>
          </p:cNvSpPr>
          <p:nvPr>
            <p:ph type="ftr" sz="quarter" idx="11"/>
          </p:nvPr>
        </p:nvSpPr>
        <p:spPr/>
        <p:txBody>
          <a:bodyPr/>
          <a:lstStyle>
            <a:lvl1pPr eaLnBrk="0" hangingPunct="0">
              <a:defRPr b="0"/>
            </a:lvl1pPr>
          </a:lstStyle>
          <a:p>
            <a:pPr>
              <a:defRPr/>
            </a:pPr>
            <a:endParaRPr lang="en-US"/>
          </a:p>
        </p:txBody>
      </p:sp>
      <p:sp>
        <p:nvSpPr>
          <p:cNvPr id="29" name="Rectangle 29"/>
          <p:cNvSpPr>
            <a:spLocks noGrp="1" noChangeArrowheads="1"/>
          </p:cNvSpPr>
          <p:nvPr>
            <p:ph type="sldNum" sz="quarter" idx="12"/>
          </p:nvPr>
        </p:nvSpPr>
        <p:spPr/>
        <p:txBody>
          <a:bodyPr/>
          <a:lstStyle>
            <a:lvl1pPr eaLnBrk="0" hangingPunct="0">
              <a:defRPr b="0">
                <a:latin typeface="Arial" charset="0"/>
              </a:defRPr>
            </a:lvl1pPr>
          </a:lstStyle>
          <a:p>
            <a:pPr>
              <a:defRPr/>
            </a:pPr>
            <a:fld id="{1A8856C1-A471-CA42-AF8F-4C1534F5EE4E}" type="slidenum">
              <a:rPr lang="en-US"/>
              <a:pPr>
                <a:defRPr/>
              </a:pPr>
              <a:t>‹#›</a:t>
            </a:fld>
            <a:endParaRPr lang="en-US"/>
          </a:p>
        </p:txBody>
      </p:sp>
    </p:spTree>
    <p:extLst>
      <p:ext uri="{BB962C8B-B14F-4D97-AF65-F5344CB8AC3E}">
        <p14:creationId xmlns:p14="http://schemas.microsoft.com/office/powerpoint/2010/main" val="8771312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32E1F3C9-95CE-6B44-B1A8-DD08676BB0DC}" type="slidenum">
              <a:rPr lang="en-US"/>
              <a:pPr>
                <a:defRPr/>
              </a:pPr>
              <a:t>‹#›</a:t>
            </a:fld>
            <a:endParaRPr lang="en-US"/>
          </a:p>
        </p:txBody>
      </p:sp>
    </p:spTree>
    <p:extLst>
      <p:ext uri="{BB962C8B-B14F-4D97-AF65-F5344CB8AC3E}">
        <p14:creationId xmlns:p14="http://schemas.microsoft.com/office/powerpoint/2010/main" val="3852556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6D221D99-EFD9-CA4B-A279-749F85F25922}" type="slidenum">
              <a:rPr lang="en-US"/>
              <a:pPr>
                <a:defRPr/>
              </a:pPr>
              <a:t>‹#›</a:t>
            </a:fld>
            <a:endParaRPr lang="en-US"/>
          </a:p>
        </p:txBody>
      </p:sp>
    </p:spTree>
    <p:extLst>
      <p:ext uri="{BB962C8B-B14F-4D97-AF65-F5344CB8AC3E}">
        <p14:creationId xmlns:p14="http://schemas.microsoft.com/office/powerpoint/2010/main" val="22856791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CBEAE24A-3D96-4147-9AF1-F4536DE6F002}" type="slidenum">
              <a:rPr lang="en-US"/>
              <a:pPr>
                <a:defRPr/>
              </a:pPr>
              <a:t>‹#›</a:t>
            </a:fld>
            <a:endParaRPr lang="en-US"/>
          </a:p>
        </p:txBody>
      </p:sp>
    </p:spTree>
    <p:extLst>
      <p:ext uri="{BB962C8B-B14F-4D97-AF65-F5344CB8AC3E}">
        <p14:creationId xmlns:p14="http://schemas.microsoft.com/office/powerpoint/2010/main" val="20996113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C01C9B53-6ABE-A84C-92DB-81019BBECCDA}" type="slidenum">
              <a:rPr lang="en-US"/>
              <a:pPr>
                <a:defRPr/>
              </a:pPr>
              <a:t>‹#›</a:t>
            </a:fld>
            <a:endParaRPr lang="en-US"/>
          </a:p>
        </p:txBody>
      </p:sp>
    </p:spTree>
    <p:extLst>
      <p:ext uri="{BB962C8B-B14F-4D97-AF65-F5344CB8AC3E}">
        <p14:creationId xmlns:p14="http://schemas.microsoft.com/office/powerpoint/2010/main" val="13348567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94D5B507-C0E2-5846-9973-8B4D45209F71}" type="slidenum">
              <a:rPr lang="en-US"/>
              <a:pPr>
                <a:defRPr/>
              </a:pPr>
              <a:t>‹#›</a:t>
            </a:fld>
            <a:endParaRPr lang="en-US"/>
          </a:p>
        </p:txBody>
      </p:sp>
    </p:spTree>
    <p:extLst>
      <p:ext uri="{BB962C8B-B14F-4D97-AF65-F5344CB8AC3E}">
        <p14:creationId xmlns:p14="http://schemas.microsoft.com/office/powerpoint/2010/main" val="15931443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5DDA8AA0-5675-4F4E-B391-3BD57C450654}" type="slidenum">
              <a:rPr lang="en-US"/>
              <a:pPr>
                <a:defRPr/>
              </a:pPr>
              <a:t>‹#›</a:t>
            </a:fld>
            <a:endParaRPr lang="en-US"/>
          </a:p>
        </p:txBody>
      </p:sp>
    </p:spTree>
    <p:extLst>
      <p:ext uri="{BB962C8B-B14F-4D97-AF65-F5344CB8AC3E}">
        <p14:creationId xmlns:p14="http://schemas.microsoft.com/office/powerpoint/2010/main" val="29690579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5B6D0555-3B17-434A-81F6-AF6DD7DFD8C7}" type="slidenum">
              <a:rPr lang="en-US"/>
              <a:pPr>
                <a:defRPr/>
              </a:pPr>
              <a:t>‹#›</a:t>
            </a:fld>
            <a:endParaRPr lang="en-US"/>
          </a:p>
        </p:txBody>
      </p:sp>
    </p:spTree>
    <p:extLst>
      <p:ext uri="{BB962C8B-B14F-4D97-AF65-F5344CB8AC3E}">
        <p14:creationId xmlns:p14="http://schemas.microsoft.com/office/powerpoint/2010/main" val="11550621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2F31F7E6-FC4F-1941-90C9-451C5FA6EFDD}" type="slidenum">
              <a:rPr lang="en-US"/>
              <a:pPr>
                <a:defRPr/>
              </a:pPr>
              <a:t>‹#›</a:t>
            </a:fld>
            <a:endParaRPr lang="en-US"/>
          </a:p>
        </p:txBody>
      </p:sp>
    </p:spTree>
    <p:extLst>
      <p:ext uri="{BB962C8B-B14F-4D97-AF65-F5344CB8AC3E}">
        <p14:creationId xmlns:p14="http://schemas.microsoft.com/office/powerpoint/2010/main" val="31150784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1789687D-DE90-694D-AE52-1DAF5084EDB4}" type="slidenum">
              <a:rPr lang="en-US"/>
              <a:pPr>
                <a:defRPr/>
              </a:pPr>
              <a:t>‹#›</a:t>
            </a:fld>
            <a:endParaRPr lang="en-US"/>
          </a:p>
        </p:txBody>
      </p:sp>
    </p:spTree>
    <p:extLst>
      <p:ext uri="{BB962C8B-B14F-4D97-AF65-F5344CB8AC3E}">
        <p14:creationId xmlns:p14="http://schemas.microsoft.com/office/powerpoint/2010/main" val="187340003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90DEF4DD-849C-664D-BCD0-99F6051AF114}" type="slidenum">
              <a:rPr lang="en-US"/>
              <a:pPr>
                <a:defRPr/>
              </a:pPr>
              <a:t>‹#›</a:t>
            </a:fld>
            <a:endParaRPr lang="en-US"/>
          </a:p>
        </p:txBody>
      </p:sp>
    </p:spTree>
    <p:extLst>
      <p:ext uri="{BB962C8B-B14F-4D97-AF65-F5344CB8AC3E}">
        <p14:creationId xmlns:p14="http://schemas.microsoft.com/office/powerpoint/2010/main" val="16784826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21AF0BCC-79D1-C54E-9E93-D024D3076CDB}" type="slidenum">
              <a:rPr lang="en-US"/>
              <a:pPr>
                <a:defRPr/>
              </a:pPr>
              <a:t>‹#›</a:t>
            </a:fld>
            <a:endParaRPr lang="en-US"/>
          </a:p>
        </p:txBody>
      </p:sp>
    </p:spTree>
    <p:extLst>
      <p:ext uri="{BB962C8B-B14F-4D97-AF65-F5344CB8AC3E}">
        <p14:creationId xmlns:p14="http://schemas.microsoft.com/office/powerpoint/2010/main" val="1725961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24" charset="0"/>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10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410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latin typeface="Tahoma"/>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9" name="Rectangle 8"/>
          <p:cNvSpPr>
            <a:spLocks noGrp="1" noChangeArrowheads="1"/>
          </p:cNvSpPr>
          <p:nvPr>
            <p:ph type="sldNum" sz="quarter" idx="12"/>
          </p:nvPr>
        </p:nvSpPr>
        <p:spPr/>
        <p:txBody>
          <a:bodyPr/>
          <a:lstStyle>
            <a:lvl1pPr>
              <a:defRPr/>
            </a:lvl1pPr>
          </a:lstStyle>
          <a:p>
            <a:pPr>
              <a:defRPr/>
            </a:pPr>
            <a:fld id="{81230BBE-3272-D74A-A8A7-BEDF7C931F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294913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59A37C4F-E5B9-164F-93DD-D90695EC401B}" type="slidenum">
              <a:rPr lang="en-US"/>
              <a:pPr>
                <a:defRPr/>
              </a:pPr>
              <a:t>‹#›</a:t>
            </a:fld>
            <a:endParaRPr lang="en-US"/>
          </a:p>
        </p:txBody>
      </p:sp>
    </p:spTree>
    <p:extLst>
      <p:ext uri="{BB962C8B-B14F-4D97-AF65-F5344CB8AC3E}">
        <p14:creationId xmlns:p14="http://schemas.microsoft.com/office/powerpoint/2010/main" val="13423106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eaLnBrk="0" hangingPunct="0">
              <a:defRPr>
                <a:effectLst>
                  <a:outerShdw blurRad="38100" dist="38100" dir="2700000" algn="tl">
                    <a:srgbClr val="DDDDDD"/>
                  </a:outerShdw>
                </a:effectLst>
                <a:latin typeface="Arial" charset="0"/>
              </a:defRPr>
            </a:lvl1pPr>
          </a:lstStyle>
          <a:p>
            <a:pPr>
              <a:defRPr/>
            </a:pPr>
            <a:fld id="{F91945BB-7F1D-9F44-A1CF-2969B63733A7}" type="slidenum">
              <a:rPr lang="en-GB"/>
              <a:pPr>
                <a:defRPr/>
              </a:pPr>
              <a:t>‹#›</a:t>
            </a:fld>
            <a:endParaRPr lang="en-GB"/>
          </a:p>
        </p:txBody>
      </p:sp>
    </p:spTree>
    <p:extLst>
      <p:ext uri="{BB962C8B-B14F-4D97-AF65-F5344CB8AC3E}">
        <p14:creationId xmlns:p14="http://schemas.microsoft.com/office/powerpoint/2010/main" val="31026758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99A226-0507-3242-89AA-1B2D61CE8474}" type="slidenum">
              <a:rPr lang="en-US"/>
              <a:pPr>
                <a:defRPr/>
              </a:pPr>
              <a:t>‹#›</a:t>
            </a:fld>
            <a:endParaRPr lang="en-US"/>
          </a:p>
        </p:txBody>
      </p:sp>
    </p:spTree>
    <p:extLst>
      <p:ext uri="{BB962C8B-B14F-4D97-AF65-F5344CB8AC3E}">
        <p14:creationId xmlns:p14="http://schemas.microsoft.com/office/powerpoint/2010/main" val="22041794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5E8E1F-CB7D-5746-916C-71752A9E62AB}" type="slidenum">
              <a:rPr lang="en-US"/>
              <a:pPr>
                <a:defRPr/>
              </a:pPr>
              <a:t>‹#›</a:t>
            </a:fld>
            <a:endParaRPr lang="en-US"/>
          </a:p>
        </p:txBody>
      </p:sp>
    </p:spTree>
    <p:extLst>
      <p:ext uri="{BB962C8B-B14F-4D97-AF65-F5344CB8AC3E}">
        <p14:creationId xmlns:p14="http://schemas.microsoft.com/office/powerpoint/2010/main" val="11799152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9071A4-B972-EB4D-B49A-2939D44AD320}" type="slidenum">
              <a:rPr lang="en-US"/>
              <a:pPr>
                <a:defRPr/>
              </a:pPr>
              <a:t>‹#›</a:t>
            </a:fld>
            <a:endParaRPr lang="en-US"/>
          </a:p>
        </p:txBody>
      </p:sp>
    </p:spTree>
    <p:extLst>
      <p:ext uri="{BB962C8B-B14F-4D97-AF65-F5344CB8AC3E}">
        <p14:creationId xmlns:p14="http://schemas.microsoft.com/office/powerpoint/2010/main" val="3942849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A4A33B-8059-744E-83EF-33D75EC7E008}" type="slidenum">
              <a:rPr lang="en-US"/>
              <a:pPr>
                <a:defRPr/>
              </a:pPr>
              <a:t>‹#›</a:t>
            </a:fld>
            <a:endParaRPr lang="en-US"/>
          </a:p>
        </p:txBody>
      </p:sp>
    </p:spTree>
    <p:extLst>
      <p:ext uri="{BB962C8B-B14F-4D97-AF65-F5344CB8AC3E}">
        <p14:creationId xmlns:p14="http://schemas.microsoft.com/office/powerpoint/2010/main" val="79879170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C9D9DC-B969-4543-8A4E-FC4E28F91C0F}" type="slidenum">
              <a:rPr lang="en-US"/>
              <a:pPr>
                <a:defRPr/>
              </a:pPr>
              <a:t>‹#›</a:t>
            </a:fld>
            <a:endParaRPr lang="en-US"/>
          </a:p>
        </p:txBody>
      </p:sp>
    </p:spTree>
    <p:extLst>
      <p:ext uri="{BB962C8B-B14F-4D97-AF65-F5344CB8AC3E}">
        <p14:creationId xmlns:p14="http://schemas.microsoft.com/office/powerpoint/2010/main" val="298847972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424EE4-8251-D048-AAE6-16F3B9688BC8}" type="slidenum">
              <a:rPr lang="en-US"/>
              <a:pPr>
                <a:defRPr/>
              </a:pPr>
              <a:t>‹#›</a:t>
            </a:fld>
            <a:endParaRPr lang="en-US"/>
          </a:p>
        </p:txBody>
      </p:sp>
    </p:spTree>
    <p:extLst>
      <p:ext uri="{BB962C8B-B14F-4D97-AF65-F5344CB8AC3E}">
        <p14:creationId xmlns:p14="http://schemas.microsoft.com/office/powerpoint/2010/main" val="25378659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B45693-83DE-C241-9962-3518062EF7F3}" type="slidenum">
              <a:rPr lang="en-US"/>
              <a:pPr>
                <a:defRPr/>
              </a:pPr>
              <a:t>‹#›</a:t>
            </a:fld>
            <a:endParaRPr lang="en-US"/>
          </a:p>
        </p:txBody>
      </p:sp>
    </p:spTree>
    <p:extLst>
      <p:ext uri="{BB962C8B-B14F-4D97-AF65-F5344CB8AC3E}">
        <p14:creationId xmlns:p14="http://schemas.microsoft.com/office/powerpoint/2010/main" val="19296835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D12139-A9DC-D94C-A552-CF2DC30029C6}" type="slidenum">
              <a:rPr lang="en-US"/>
              <a:pPr>
                <a:defRPr/>
              </a:pPr>
              <a:t>‹#›</a:t>
            </a:fld>
            <a:endParaRPr lang="en-US"/>
          </a:p>
        </p:txBody>
      </p:sp>
    </p:spTree>
    <p:extLst>
      <p:ext uri="{BB962C8B-B14F-4D97-AF65-F5344CB8AC3E}">
        <p14:creationId xmlns:p14="http://schemas.microsoft.com/office/powerpoint/2010/main" val="4048727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72BD324B-CE96-C847-B60D-A521E3D5D5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03976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50F061-961E-7B41-BDC2-A0D27409EAED}" type="slidenum">
              <a:rPr lang="en-US"/>
              <a:pPr>
                <a:defRPr/>
              </a:pPr>
              <a:t>‹#›</a:t>
            </a:fld>
            <a:endParaRPr lang="en-US"/>
          </a:p>
        </p:txBody>
      </p:sp>
    </p:spTree>
    <p:extLst>
      <p:ext uri="{BB962C8B-B14F-4D97-AF65-F5344CB8AC3E}">
        <p14:creationId xmlns:p14="http://schemas.microsoft.com/office/powerpoint/2010/main" val="6129912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B8E63F-E26E-9D45-8525-F091887A4D38}" type="slidenum">
              <a:rPr lang="en-US"/>
              <a:pPr>
                <a:defRPr/>
              </a:pPr>
              <a:t>‹#›</a:t>
            </a:fld>
            <a:endParaRPr lang="en-US"/>
          </a:p>
        </p:txBody>
      </p:sp>
    </p:spTree>
    <p:extLst>
      <p:ext uri="{BB962C8B-B14F-4D97-AF65-F5344CB8AC3E}">
        <p14:creationId xmlns:p14="http://schemas.microsoft.com/office/powerpoint/2010/main" val="1387031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4B46B3-FBF1-314B-8204-1203D3E02E3F}" type="slidenum">
              <a:rPr lang="en-US"/>
              <a:pPr>
                <a:defRPr/>
              </a:pPr>
              <a:t>‹#›</a:t>
            </a:fld>
            <a:endParaRPr lang="en-US"/>
          </a:p>
        </p:txBody>
      </p:sp>
    </p:spTree>
    <p:extLst>
      <p:ext uri="{BB962C8B-B14F-4D97-AF65-F5344CB8AC3E}">
        <p14:creationId xmlns:p14="http://schemas.microsoft.com/office/powerpoint/2010/main" val="230752771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24" charset="0"/>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10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410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latin typeface="Tahoma"/>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9" name="Rectangle 8"/>
          <p:cNvSpPr>
            <a:spLocks noGrp="1" noChangeArrowheads="1"/>
          </p:cNvSpPr>
          <p:nvPr>
            <p:ph type="sldNum" sz="quarter" idx="12"/>
          </p:nvPr>
        </p:nvSpPr>
        <p:spPr/>
        <p:txBody>
          <a:bodyPr/>
          <a:lstStyle>
            <a:lvl1pPr>
              <a:defRPr/>
            </a:lvl1pPr>
          </a:lstStyle>
          <a:p>
            <a:pPr>
              <a:defRPr/>
            </a:pPr>
            <a:fld id="{81230BBE-3272-D74A-A8A7-BEDF7C931F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31932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72BD324B-CE96-C847-B60D-A521E3D5D5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90721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EF78C685-88A6-4D4D-BEB4-EAC3D7D37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97417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28957859-DA54-704F-8D67-F0A5913072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650270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9"/>
          <p:cNvSpPr>
            <a:spLocks noGrp="1" noChangeArrowheads="1"/>
          </p:cNvSpPr>
          <p:nvPr>
            <p:ph type="sldNum" sz="quarter" idx="12"/>
          </p:nvPr>
        </p:nvSpPr>
        <p:spPr>
          <a:ln/>
        </p:spPr>
        <p:txBody>
          <a:bodyPr/>
          <a:lstStyle>
            <a:lvl1pPr>
              <a:defRPr/>
            </a:lvl1pPr>
          </a:lstStyle>
          <a:p>
            <a:pPr>
              <a:defRPr/>
            </a:pPr>
            <a:fld id="{CFAC3EB2-05BC-7746-9311-72E287CE29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26403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9"/>
          <p:cNvSpPr>
            <a:spLocks noGrp="1" noChangeArrowheads="1"/>
          </p:cNvSpPr>
          <p:nvPr>
            <p:ph type="sldNum" sz="quarter" idx="12"/>
          </p:nvPr>
        </p:nvSpPr>
        <p:spPr>
          <a:ln/>
        </p:spPr>
        <p:txBody>
          <a:bodyPr/>
          <a:lstStyle>
            <a:lvl1pPr>
              <a:defRPr/>
            </a:lvl1pPr>
          </a:lstStyle>
          <a:p>
            <a:pPr>
              <a:defRPr/>
            </a:pPr>
            <a:fld id="{EA8552BB-D3C5-154B-B194-705C4A8BAF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747756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9"/>
          <p:cNvSpPr>
            <a:spLocks noGrp="1" noChangeArrowheads="1"/>
          </p:cNvSpPr>
          <p:nvPr>
            <p:ph type="sldNum" sz="quarter" idx="12"/>
          </p:nvPr>
        </p:nvSpPr>
        <p:spPr>
          <a:ln/>
        </p:spPr>
        <p:txBody>
          <a:bodyPr/>
          <a:lstStyle>
            <a:lvl1pPr>
              <a:defRPr/>
            </a:lvl1pPr>
          </a:lstStyle>
          <a:p>
            <a:pPr>
              <a:defRPr/>
            </a:pPr>
            <a:fld id="{5A2408B2-349C-1C42-8DC8-777CE91982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1425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EF78C685-88A6-4D4D-BEB4-EAC3D7D37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794146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81EF1823-5BE3-B54D-865E-37A54BECF1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37665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907C1A95-C0E3-9F49-B86D-DE2BDF40B7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765440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FEA0D13A-574C-9440-B0D2-1FC5EA1359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92411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97F41FDA-F582-D54F-AD5D-3F0E6FD9DF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480217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F6DCA071-6057-CF44-8984-87DA5E61FB12}" type="slidenum">
              <a:rPr lang="en-US"/>
              <a:pPr>
                <a:defRPr/>
              </a:pPr>
              <a:t>‹#›</a:t>
            </a:fld>
            <a:endParaRPr lang="en-US"/>
          </a:p>
        </p:txBody>
      </p:sp>
    </p:spTree>
    <p:extLst>
      <p:ext uri="{BB962C8B-B14F-4D97-AF65-F5344CB8AC3E}">
        <p14:creationId xmlns:p14="http://schemas.microsoft.com/office/powerpoint/2010/main" val="1608199466"/>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657AFB1A-1F0E-D440-8505-49A324738ECA}" type="slidenum">
              <a:rPr lang="en-US"/>
              <a:pPr>
                <a:defRPr/>
              </a:pPr>
              <a:t>‹#›</a:t>
            </a:fld>
            <a:endParaRPr lang="en-US"/>
          </a:p>
        </p:txBody>
      </p:sp>
    </p:spTree>
    <p:extLst>
      <p:ext uri="{BB962C8B-B14F-4D97-AF65-F5344CB8AC3E}">
        <p14:creationId xmlns:p14="http://schemas.microsoft.com/office/powerpoint/2010/main" val="3065462681"/>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DC1DBE0-0319-C64E-B334-1110D8A84F01}" type="slidenum">
              <a:rPr lang="en-US"/>
              <a:pPr>
                <a:defRPr/>
              </a:pPr>
              <a:t>‹#›</a:t>
            </a:fld>
            <a:endParaRPr lang="en-US"/>
          </a:p>
        </p:txBody>
      </p:sp>
    </p:spTree>
    <p:extLst>
      <p:ext uri="{BB962C8B-B14F-4D97-AF65-F5344CB8AC3E}">
        <p14:creationId xmlns:p14="http://schemas.microsoft.com/office/powerpoint/2010/main" val="2782483497"/>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3D1FA22-9F95-6441-8918-94C1ECF3BB7A}" type="slidenum">
              <a:rPr lang="en-US"/>
              <a:pPr>
                <a:defRPr/>
              </a:pPr>
              <a:t>‹#›</a:t>
            </a:fld>
            <a:endParaRPr lang="en-US"/>
          </a:p>
        </p:txBody>
      </p:sp>
    </p:spTree>
    <p:extLst>
      <p:ext uri="{BB962C8B-B14F-4D97-AF65-F5344CB8AC3E}">
        <p14:creationId xmlns:p14="http://schemas.microsoft.com/office/powerpoint/2010/main" val="3746072147"/>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8EDA9C1B-2881-D643-BFC7-BD90B01159E6}" type="slidenum">
              <a:rPr lang="en-US"/>
              <a:pPr>
                <a:defRPr/>
              </a:pPr>
              <a:t>‹#›</a:t>
            </a:fld>
            <a:endParaRPr lang="en-US"/>
          </a:p>
        </p:txBody>
      </p:sp>
    </p:spTree>
    <p:extLst>
      <p:ext uri="{BB962C8B-B14F-4D97-AF65-F5344CB8AC3E}">
        <p14:creationId xmlns:p14="http://schemas.microsoft.com/office/powerpoint/2010/main" val="268909138"/>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A998DC4-8FAB-CD45-B72E-50F4D21652CF}" type="slidenum">
              <a:rPr lang="en-US"/>
              <a:pPr>
                <a:defRPr/>
              </a:pPr>
              <a:t>‹#›</a:t>
            </a:fld>
            <a:endParaRPr lang="en-US"/>
          </a:p>
        </p:txBody>
      </p:sp>
    </p:spTree>
    <p:extLst>
      <p:ext uri="{BB962C8B-B14F-4D97-AF65-F5344CB8AC3E}">
        <p14:creationId xmlns:p14="http://schemas.microsoft.com/office/powerpoint/2010/main" val="3372948337"/>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28957859-DA54-704F-8D67-F0A5913072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246761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8A0A2D5C-166A-6847-A581-8FE2E6E19E3A}" type="slidenum">
              <a:rPr lang="en-US"/>
              <a:pPr>
                <a:defRPr/>
              </a:pPr>
              <a:t>‹#›</a:t>
            </a:fld>
            <a:endParaRPr lang="en-US"/>
          </a:p>
        </p:txBody>
      </p:sp>
    </p:spTree>
    <p:extLst>
      <p:ext uri="{BB962C8B-B14F-4D97-AF65-F5344CB8AC3E}">
        <p14:creationId xmlns:p14="http://schemas.microsoft.com/office/powerpoint/2010/main" val="675251500"/>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1B463032-D2E0-9142-9DE9-BB8E59EEF018}" type="slidenum">
              <a:rPr lang="en-US"/>
              <a:pPr>
                <a:defRPr/>
              </a:pPr>
              <a:t>‹#›</a:t>
            </a:fld>
            <a:endParaRPr lang="en-US"/>
          </a:p>
        </p:txBody>
      </p:sp>
    </p:spTree>
    <p:extLst>
      <p:ext uri="{BB962C8B-B14F-4D97-AF65-F5344CB8AC3E}">
        <p14:creationId xmlns:p14="http://schemas.microsoft.com/office/powerpoint/2010/main" val="401685956"/>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D9A1AED8-1E9B-2B4B-820A-E66278D85003}" type="slidenum">
              <a:rPr lang="en-US"/>
              <a:pPr>
                <a:defRPr/>
              </a:pPr>
              <a:t>‹#›</a:t>
            </a:fld>
            <a:endParaRPr lang="en-US"/>
          </a:p>
        </p:txBody>
      </p:sp>
    </p:spTree>
    <p:extLst>
      <p:ext uri="{BB962C8B-B14F-4D97-AF65-F5344CB8AC3E}">
        <p14:creationId xmlns:p14="http://schemas.microsoft.com/office/powerpoint/2010/main" val="468286557"/>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39A6561-09F4-3746-B471-95EA2E6CC576}" type="slidenum">
              <a:rPr lang="en-US"/>
              <a:pPr>
                <a:defRPr/>
              </a:pPr>
              <a:t>‹#›</a:t>
            </a:fld>
            <a:endParaRPr lang="en-US"/>
          </a:p>
        </p:txBody>
      </p:sp>
    </p:spTree>
    <p:extLst>
      <p:ext uri="{BB962C8B-B14F-4D97-AF65-F5344CB8AC3E}">
        <p14:creationId xmlns:p14="http://schemas.microsoft.com/office/powerpoint/2010/main" val="3697731088"/>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F49E8FB3-1019-F843-AF3F-5BBB728EA2D4}" type="slidenum">
              <a:rPr lang="en-US"/>
              <a:pPr>
                <a:defRPr/>
              </a:pPr>
              <a:t>‹#›</a:t>
            </a:fld>
            <a:endParaRPr lang="en-US"/>
          </a:p>
        </p:txBody>
      </p:sp>
    </p:spTree>
    <p:extLst>
      <p:ext uri="{BB962C8B-B14F-4D97-AF65-F5344CB8AC3E}">
        <p14:creationId xmlns:p14="http://schemas.microsoft.com/office/powerpoint/2010/main" val="967919785"/>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685800" y="2286000"/>
            <a:ext cx="7772400" cy="1143000"/>
          </a:xfrm>
        </p:spPr>
        <p:txBody>
          <a:bodyPr/>
          <a:lstStyle>
            <a:lvl1pPr algn="r">
              <a:defRPr/>
            </a:lvl1pPr>
          </a:lstStyle>
          <a:p>
            <a:r>
              <a:rPr lang="en-US"/>
              <a:t>Click to edit Master title style</a:t>
            </a:r>
          </a:p>
        </p:txBody>
      </p:sp>
      <p:sp>
        <p:nvSpPr>
          <p:cNvPr id="19459" name="Rectangle 3"/>
          <p:cNvSpPr>
            <a:spLocks noGrp="1" noChangeArrowheads="1"/>
          </p:cNvSpPr>
          <p:nvPr>
            <p:ph type="subTitle" idx="1"/>
          </p:nvPr>
        </p:nvSpPr>
        <p:spPr>
          <a:xfrm>
            <a:off x="2057400" y="3810000"/>
            <a:ext cx="6400800" cy="1752600"/>
          </a:xfrm>
        </p:spPr>
        <p:txBody>
          <a:bodyPr/>
          <a:lstStyle>
            <a:lvl1pPr marL="0" indent="0" algn="r">
              <a:buFont typeface="Wingdings" pitchFamily="24"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A0E4AF-0284-7940-BA30-000260D70D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692344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2EDC84-2283-2242-8538-1CB7C34873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081740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E66595-93F0-E94B-BA37-D5A1E825AF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001305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CE3B87-9778-AF40-AC0F-2D7E5D8B0C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307893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imes New Roman"/>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0A8718-81E5-4C4F-B963-6865F1E297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400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9"/>
          <p:cNvSpPr>
            <a:spLocks noGrp="1" noChangeArrowheads="1"/>
          </p:cNvSpPr>
          <p:nvPr>
            <p:ph type="sldNum" sz="quarter" idx="12"/>
          </p:nvPr>
        </p:nvSpPr>
        <p:spPr>
          <a:ln/>
        </p:spPr>
        <p:txBody>
          <a:bodyPr/>
          <a:lstStyle>
            <a:lvl1pPr>
              <a:defRPr/>
            </a:lvl1pPr>
          </a:lstStyle>
          <a:p>
            <a:pPr>
              <a:defRPr/>
            </a:pPr>
            <a:fld id="{CFAC3EB2-05BC-7746-9311-72E287CE29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400836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imes New Roman"/>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0558A4C6-A379-1341-9B38-00277DFFEB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903732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imes New Roman"/>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774AC159-653F-EF40-8310-38C8815176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238413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DF228D-9154-E548-8982-460DB143E8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536906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E657A6-6F44-AA4B-8E83-0AED558E25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20056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CE554C-73A0-B64D-A5FB-1B2DDA2D5A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21793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54CD77-E869-F947-A183-73839D1139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49694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A73B3EE-3D07-4141-8ED0-6A623F2DF2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7418465"/>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9C0EC12-8F5C-5540-9F8C-C11658D870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6404700"/>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9DB0DCF-5AFF-2D4A-BE73-33AF065E8E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8067435"/>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7FB25B4-5E41-6E4C-84F8-E05620B186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007055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9"/>
          <p:cNvSpPr>
            <a:spLocks noGrp="1" noChangeArrowheads="1"/>
          </p:cNvSpPr>
          <p:nvPr>
            <p:ph type="sldNum" sz="quarter" idx="12"/>
          </p:nvPr>
        </p:nvSpPr>
        <p:spPr>
          <a:ln/>
        </p:spPr>
        <p:txBody>
          <a:bodyPr/>
          <a:lstStyle>
            <a:lvl1pPr>
              <a:defRPr/>
            </a:lvl1pPr>
          </a:lstStyle>
          <a:p>
            <a:pPr>
              <a:defRPr/>
            </a:pPr>
            <a:fld id="{EA8552BB-D3C5-154B-B194-705C4A8BAF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09823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4C2B4DAD-626C-2F43-8418-09D3DE3DA1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934304"/>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2A8896F8-DB6B-584F-AD7E-DC8DA8FCB4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0806787"/>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1CE96849-591C-4146-B7F0-37F4571A8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1940523"/>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92679FB-36A2-354D-A069-18EEC93549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96147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CA8A96E-2938-9248-BA4D-8248583FEE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0679239"/>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82669AB-3B5C-B144-8493-0E2C16256A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58948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8E044E-7A1A-5746-8DF2-3B35B9BF4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3133888"/>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24" charset="0"/>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10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410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latin typeface="Tahoma"/>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9" name="Rectangle 8"/>
          <p:cNvSpPr>
            <a:spLocks noGrp="1" noChangeArrowheads="1"/>
          </p:cNvSpPr>
          <p:nvPr>
            <p:ph type="sldNum" sz="quarter" idx="12"/>
          </p:nvPr>
        </p:nvSpPr>
        <p:spPr/>
        <p:txBody>
          <a:bodyPr/>
          <a:lstStyle>
            <a:lvl1pPr>
              <a:defRPr/>
            </a:lvl1pPr>
          </a:lstStyle>
          <a:p>
            <a:pPr>
              <a:defRPr/>
            </a:pPr>
            <a:fld id="{81230BBE-3272-D74A-A8A7-BEDF7C931F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483643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72BD324B-CE96-C847-B60D-A521E3D5D5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094482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EF78C685-88A6-4D4D-BEB4-EAC3D7D37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341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9"/>
          <p:cNvSpPr>
            <a:spLocks noGrp="1" noChangeArrowheads="1"/>
          </p:cNvSpPr>
          <p:nvPr>
            <p:ph type="sldNum" sz="quarter" idx="12"/>
          </p:nvPr>
        </p:nvSpPr>
        <p:spPr>
          <a:ln/>
        </p:spPr>
        <p:txBody>
          <a:bodyPr/>
          <a:lstStyle>
            <a:lvl1pPr>
              <a:defRPr/>
            </a:lvl1pPr>
          </a:lstStyle>
          <a:p>
            <a:pPr>
              <a:defRPr/>
            </a:pPr>
            <a:fld id="{5A2408B2-349C-1C42-8DC8-777CE91982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3120752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28957859-DA54-704F-8D67-F0A5913072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276630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9"/>
          <p:cNvSpPr>
            <a:spLocks noGrp="1" noChangeArrowheads="1"/>
          </p:cNvSpPr>
          <p:nvPr>
            <p:ph type="sldNum" sz="quarter" idx="12"/>
          </p:nvPr>
        </p:nvSpPr>
        <p:spPr>
          <a:ln/>
        </p:spPr>
        <p:txBody>
          <a:bodyPr/>
          <a:lstStyle>
            <a:lvl1pPr>
              <a:defRPr/>
            </a:lvl1pPr>
          </a:lstStyle>
          <a:p>
            <a:pPr>
              <a:defRPr/>
            </a:pPr>
            <a:fld id="{CFAC3EB2-05BC-7746-9311-72E287CE29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623103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9"/>
          <p:cNvSpPr>
            <a:spLocks noGrp="1" noChangeArrowheads="1"/>
          </p:cNvSpPr>
          <p:nvPr>
            <p:ph type="sldNum" sz="quarter" idx="12"/>
          </p:nvPr>
        </p:nvSpPr>
        <p:spPr>
          <a:ln/>
        </p:spPr>
        <p:txBody>
          <a:bodyPr/>
          <a:lstStyle>
            <a:lvl1pPr>
              <a:defRPr/>
            </a:lvl1pPr>
          </a:lstStyle>
          <a:p>
            <a:pPr>
              <a:defRPr/>
            </a:pPr>
            <a:fld id="{EA8552BB-D3C5-154B-B194-705C4A8BAF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721044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9"/>
          <p:cNvSpPr>
            <a:spLocks noGrp="1" noChangeArrowheads="1"/>
          </p:cNvSpPr>
          <p:nvPr>
            <p:ph type="sldNum" sz="quarter" idx="12"/>
          </p:nvPr>
        </p:nvSpPr>
        <p:spPr>
          <a:ln/>
        </p:spPr>
        <p:txBody>
          <a:bodyPr/>
          <a:lstStyle>
            <a:lvl1pPr>
              <a:defRPr/>
            </a:lvl1pPr>
          </a:lstStyle>
          <a:p>
            <a:pPr>
              <a:defRPr/>
            </a:pPr>
            <a:fld id="{5A2408B2-349C-1C42-8DC8-777CE91982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9768746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81EF1823-5BE3-B54D-865E-37A54BECF1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8649838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907C1A95-C0E3-9F49-B86D-DE2BDF40B7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051972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FEA0D13A-574C-9440-B0D2-1FC5EA1359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972925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97F41FDA-F582-D54F-AD5D-3F0E6FD9DF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5961819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F6DCA071-6057-CF44-8984-87DA5E61FB12}" type="slidenum">
              <a:rPr lang="en-US"/>
              <a:pPr>
                <a:defRPr/>
              </a:pPr>
              <a:t>‹#›</a:t>
            </a:fld>
            <a:endParaRPr lang="en-US"/>
          </a:p>
        </p:txBody>
      </p:sp>
    </p:spTree>
    <p:extLst>
      <p:ext uri="{BB962C8B-B14F-4D97-AF65-F5344CB8AC3E}">
        <p14:creationId xmlns:p14="http://schemas.microsoft.com/office/powerpoint/2010/main" val="707443471"/>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657AFB1A-1F0E-D440-8505-49A324738ECA}" type="slidenum">
              <a:rPr lang="en-US"/>
              <a:pPr>
                <a:defRPr/>
              </a:pPr>
              <a:t>‹#›</a:t>
            </a:fld>
            <a:endParaRPr lang="en-US"/>
          </a:p>
        </p:txBody>
      </p:sp>
    </p:spTree>
    <p:extLst>
      <p:ext uri="{BB962C8B-B14F-4D97-AF65-F5344CB8AC3E}">
        <p14:creationId xmlns:p14="http://schemas.microsoft.com/office/powerpoint/2010/main" val="2815139030"/>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81EF1823-5BE3-B54D-865E-37A54BECF1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835819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DC1DBE0-0319-C64E-B334-1110D8A84F01}" type="slidenum">
              <a:rPr lang="en-US"/>
              <a:pPr>
                <a:defRPr/>
              </a:pPr>
              <a:t>‹#›</a:t>
            </a:fld>
            <a:endParaRPr lang="en-US"/>
          </a:p>
        </p:txBody>
      </p:sp>
    </p:spTree>
    <p:extLst>
      <p:ext uri="{BB962C8B-B14F-4D97-AF65-F5344CB8AC3E}">
        <p14:creationId xmlns:p14="http://schemas.microsoft.com/office/powerpoint/2010/main" val="991053956"/>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3D1FA22-9F95-6441-8918-94C1ECF3BB7A}" type="slidenum">
              <a:rPr lang="en-US"/>
              <a:pPr>
                <a:defRPr/>
              </a:pPr>
              <a:t>‹#›</a:t>
            </a:fld>
            <a:endParaRPr lang="en-US"/>
          </a:p>
        </p:txBody>
      </p:sp>
    </p:spTree>
    <p:extLst>
      <p:ext uri="{BB962C8B-B14F-4D97-AF65-F5344CB8AC3E}">
        <p14:creationId xmlns:p14="http://schemas.microsoft.com/office/powerpoint/2010/main" val="3909921418"/>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8EDA9C1B-2881-D643-BFC7-BD90B01159E6}" type="slidenum">
              <a:rPr lang="en-US"/>
              <a:pPr>
                <a:defRPr/>
              </a:pPr>
              <a:t>‹#›</a:t>
            </a:fld>
            <a:endParaRPr lang="en-US"/>
          </a:p>
        </p:txBody>
      </p:sp>
    </p:spTree>
    <p:extLst>
      <p:ext uri="{BB962C8B-B14F-4D97-AF65-F5344CB8AC3E}">
        <p14:creationId xmlns:p14="http://schemas.microsoft.com/office/powerpoint/2010/main" val="3392608334"/>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A998DC4-8FAB-CD45-B72E-50F4D21652CF}" type="slidenum">
              <a:rPr lang="en-US"/>
              <a:pPr>
                <a:defRPr/>
              </a:pPr>
              <a:t>‹#›</a:t>
            </a:fld>
            <a:endParaRPr lang="en-US"/>
          </a:p>
        </p:txBody>
      </p:sp>
    </p:spTree>
    <p:extLst>
      <p:ext uri="{BB962C8B-B14F-4D97-AF65-F5344CB8AC3E}">
        <p14:creationId xmlns:p14="http://schemas.microsoft.com/office/powerpoint/2010/main" val="3113058394"/>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8A0A2D5C-166A-6847-A581-8FE2E6E19E3A}" type="slidenum">
              <a:rPr lang="en-US"/>
              <a:pPr>
                <a:defRPr/>
              </a:pPr>
              <a:t>‹#›</a:t>
            </a:fld>
            <a:endParaRPr lang="en-US"/>
          </a:p>
        </p:txBody>
      </p:sp>
    </p:spTree>
    <p:extLst>
      <p:ext uri="{BB962C8B-B14F-4D97-AF65-F5344CB8AC3E}">
        <p14:creationId xmlns:p14="http://schemas.microsoft.com/office/powerpoint/2010/main" val="1090414214"/>
      </p:ext>
    </p:extLst>
  </p:cSld>
  <p:clrMapOvr>
    <a:masterClrMapping/>
  </p:clrMapOvr>
  <p:transitio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1B463032-D2E0-9142-9DE9-BB8E59EEF018}" type="slidenum">
              <a:rPr lang="en-US"/>
              <a:pPr>
                <a:defRPr/>
              </a:pPr>
              <a:t>‹#›</a:t>
            </a:fld>
            <a:endParaRPr lang="en-US"/>
          </a:p>
        </p:txBody>
      </p:sp>
    </p:spTree>
    <p:extLst>
      <p:ext uri="{BB962C8B-B14F-4D97-AF65-F5344CB8AC3E}">
        <p14:creationId xmlns:p14="http://schemas.microsoft.com/office/powerpoint/2010/main" val="900771514"/>
      </p:ext>
    </p:extLst>
  </p:cSld>
  <p:clrMapOvr>
    <a:masterClrMapping/>
  </p:clrMapOvr>
  <p:transitio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D9A1AED8-1E9B-2B4B-820A-E66278D85003}" type="slidenum">
              <a:rPr lang="en-US"/>
              <a:pPr>
                <a:defRPr/>
              </a:pPr>
              <a:t>‹#›</a:t>
            </a:fld>
            <a:endParaRPr lang="en-US"/>
          </a:p>
        </p:txBody>
      </p:sp>
    </p:spTree>
    <p:extLst>
      <p:ext uri="{BB962C8B-B14F-4D97-AF65-F5344CB8AC3E}">
        <p14:creationId xmlns:p14="http://schemas.microsoft.com/office/powerpoint/2010/main" val="1172337588"/>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39A6561-09F4-3746-B471-95EA2E6CC576}" type="slidenum">
              <a:rPr lang="en-US"/>
              <a:pPr>
                <a:defRPr/>
              </a:pPr>
              <a:t>‹#›</a:t>
            </a:fld>
            <a:endParaRPr lang="en-US"/>
          </a:p>
        </p:txBody>
      </p:sp>
    </p:spTree>
    <p:extLst>
      <p:ext uri="{BB962C8B-B14F-4D97-AF65-F5344CB8AC3E}">
        <p14:creationId xmlns:p14="http://schemas.microsoft.com/office/powerpoint/2010/main" val="3900752983"/>
      </p:ext>
    </p:extLst>
  </p:cSld>
  <p:clrMapOvr>
    <a:masterClrMapping/>
  </p:clrMapOvr>
  <p:transitio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F49E8FB3-1019-F843-AF3F-5BBB728EA2D4}" type="slidenum">
              <a:rPr lang="en-US"/>
              <a:pPr>
                <a:defRPr/>
              </a:pPr>
              <a:t>‹#›</a:t>
            </a:fld>
            <a:endParaRPr lang="en-US"/>
          </a:p>
        </p:txBody>
      </p:sp>
    </p:spTree>
    <p:extLst>
      <p:ext uri="{BB962C8B-B14F-4D97-AF65-F5344CB8AC3E}">
        <p14:creationId xmlns:p14="http://schemas.microsoft.com/office/powerpoint/2010/main" val="1182440992"/>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24" charset="0"/>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10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410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latin typeface="Tahoma"/>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9" name="Rectangle 8"/>
          <p:cNvSpPr>
            <a:spLocks noGrp="1" noChangeArrowheads="1"/>
          </p:cNvSpPr>
          <p:nvPr>
            <p:ph type="sldNum" sz="quarter" idx="12"/>
          </p:nvPr>
        </p:nvSpPr>
        <p:spPr/>
        <p:txBody>
          <a:bodyPr/>
          <a:lstStyle>
            <a:lvl1pPr>
              <a:defRPr/>
            </a:lvl1pPr>
          </a:lstStyle>
          <a:p>
            <a:pPr>
              <a:defRPr/>
            </a:pPr>
            <a:fld id="{81230BBE-3272-D74A-A8A7-BEDF7C931F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549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907C1A95-C0E3-9F49-B86D-DE2BDF40B7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461901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72BD324B-CE96-C847-B60D-A521E3D5D5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2835241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EF78C685-88A6-4D4D-BEB4-EAC3D7D37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749554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28957859-DA54-704F-8D67-F0A5913072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74716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9"/>
          <p:cNvSpPr>
            <a:spLocks noGrp="1" noChangeArrowheads="1"/>
          </p:cNvSpPr>
          <p:nvPr>
            <p:ph type="sldNum" sz="quarter" idx="12"/>
          </p:nvPr>
        </p:nvSpPr>
        <p:spPr>
          <a:ln/>
        </p:spPr>
        <p:txBody>
          <a:bodyPr/>
          <a:lstStyle>
            <a:lvl1pPr>
              <a:defRPr/>
            </a:lvl1pPr>
          </a:lstStyle>
          <a:p>
            <a:pPr>
              <a:defRPr/>
            </a:pPr>
            <a:fld id="{CFAC3EB2-05BC-7746-9311-72E287CE29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3107594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9"/>
          <p:cNvSpPr>
            <a:spLocks noGrp="1" noChangeArrowheads="1"/>
          </p:cNvSpPr>
          <p:nvPr>
            <p:ph type="sldNum" sz="quarter" idx="12"/>
          </p:nvPr>
        </p:nvSpPr>
        <p:spPr>
          <a:ln/>
        </p:spPr>
        <p:txBody>
          <a:bodyPr/>
          <a:lstStyle>
            <a:lvl1pPr>
              <a:defRPr/>
            </a:lvl1pPr>
          </a:lstStyle>
          <a:p>
            <a:pPr>
              <a:defRPr/>
            </a:pPr>
            <a:fld id="{EA8552BB-D3C5-154B-B194-705C4A8BAF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9728680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9"/>
          <p:cNvSpPr>
            <a:spLocks noGrp="1" noChangeArrowheads="1"/>
          </p:cNvSpPr>
          <p:nvPr>
            <p:ph type="sldNum" sz="quarter" idx="12"/>
          </p:nvPr>
        </p:nvSpPr>
        <p:spPr>
          <a:ln/>
        </p:spPr>
        <p:txBody>
          <a:bodyPr/>
          <a:lstStyle>
            <a:lvl1pPr>
              <a:defRPr/>
            </a:lvl1pPr>
          </a:lstStyle>
          <a:p>
            <a:pPr>
              <a:defRPr/>
            </a:pPr>
            <a:fld id="{5A2408B2-349C-1C42-8DC8-777CE91982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3206583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81EF1823-5BE3-B54D-865E-37A54BECF1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967749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907C1A95-C0E3-9F49-B86D-DE2BDF40B7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062855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FEA0D13A-574C-9440-B0D2-1FC5EA1359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5746134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97F41FDA-F582-D54F-AD5D-3F0E6FD9DF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62886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FEA0D13A-574C-9440-B0D2-1FC5EA1359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218968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5602" name="Rectangle 1026"/>
          <p:cNvSpPr>
            <a:spLocks noGrp="1" noChangeArrowheads="1"/>
          </p:cNvSpPr>
          <p:nvPr>
            <p:ph type="ctrTitle"/>
          </p:nvPr>
        </p:nvSpPr>
        <p:spPr>
          <a:xfrm>
            <a:off x="2133600" y="2286000"/>
            <a:ext cx="6400800" cy="1143000"/>
          </a:xfrm>
        </p:spPr>
        <p:txBody>
          <a:bodyPr/>
          <a:lstStyle>
            <a:lvl1pPr algn="ctr">
              <a:defRPr/>
            </a:lvl1pPr>
          </a:lstStyle>
          <a:p>
            <a:r>
              <a:rPr lang="en-US"/>
              <a:t>Click to edit Master title style</a:t>
            </a:r>
          </a:p>
        </p:txBody>
      </p:sp>
      <p:sp>
        <p:nvSpPr>
          <p:cNvPr id="25603" name="Rectangle 1027"/>
          <p:cNvSpPr>
            <a:spLocks noGrp="1" noChangeArrowheads="1"/>
          </p:cNvSpPr>
          <p:nvPr>
            <p:ph type="subTitle" idx="1"/>
          </p:nvPr>
        </p:nvSpPr>
        <p:spPr>
          <a:xfrm>
            <a:off x="2133600" y="3886200"/>
            <a:ext cx="6400800" cy="1752600"/>
          </a:xfrm>
        </p:spPr>
        <p:txBody>
          <a:bodyPr/>
          <a:lstStyle>
            <a:lvl1pPr marL="0" indent="0" algn="ctr">
              <a:buFont typeface="Wingdings" pitchFamily="24" charset="2"/>
              <a:buNone/>
              <a:defRPr sz="2800" i="1"/>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34B3E6-CAC6-C94A-AA08-34096DF700D7}" type="slidenum">
              <a:rPr lang="en-US"/>
              <a:pPr>
                <a:defRPr/>
              </a:pPr>
              <a:t>‹#›</a:t>
            </a:fld>
            <a:endParaRPr lang="en-US"/>
          </a:p>
        </p:txBody>
      </p:sp>
    </p:spTree>
    <p:extLst>
      <p:ext uri="{BB962C8B-B14F-4D97-AF65-F5344CB8AC3E}">
        <p14:creationId xmlns:p14="http://schemas.microsoft.com/office/powerpoint/2010/main" val="24535490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69851C-E73C-9149-8172-67C31BCD4B63}" type="slidenum">
              <a:rPr lang="en-US"/>
              <a:pPr>
                <a:defRPr/>
              </a:pPr>
              <a:t>‹#›</a:t>
            </a:fld>
            <a:endParaRPr lang="en-US"/>
          </a:p>
        </p:txBody>
      </p:sp>
    </p:spTree>
    <p:extLst>
      <p:ext uri="{BB962C8B-B14F-4D97-AF65-F5344CB8AC3E}">
        <p14:creationId xmlns:p14="http://schemas.microsoft.com/office/powerpoint/2010/main" val="105890374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58E4D7-C618-6C4A-807F-8EF601D68D23}" type="slidenum">
              <a:rPr lang="en-US"/>
              <a:pPr>
                <a:defRPr/>
              </a:pPr>
              <a:t>‹#›</a:t>
            </a:fld>
            <a:endParaRPr lang="en-US"/>
          </a:p>
        </p:txBody>
      </p:sp>
    </p:spTree>
    <p:extLst>
      <p:ext uri="{BB962C8B-B14F-4D97-AF65-F5344CB8AC3E}">
        <p14:creationId xmlns:p14="http://schemas.microsoft.com/office/powerpoint/2010/main" val="272111657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295400"/>
            <a:ext cx="3505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BFDFC6-9699-6E43-B57F-449365A4466B}" type="slidenum">
              <a:rPr lang="en-US"/>
              <a:pPr>
                <a:defRPr/>
              </a:pPr>
              <a:t>‹#›</a:t>
            </a:fld>
            <a:endParaRPr lang="en-US"/>
          </a:p>
        </p:txBody>
      </p:sp>
    </p:spTree>
    <p:extLst>
      <p:ext uri="{BB962C8B-B14F-4D97-AF65-F5344CB8AC3E}">
        <p14:creationId xmlns:p14="http://schemas.microsoft.com/office/powerpoint/2010/main" val="75171538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30E4EFFE-DAEB-8045-8A9A-B93D9D596526}" type="slidenum">
              <a:rPr lang="en-US"/>
              <a:pPr>
                <a:defRPr/>
              </a:pPr>
              <a:t>‹#›</a:t>
            </a:fld>
            <a:endParaRPr lang="en-US"/>
          </a:p>
        </p:txBody>
      </p:sp>
    </p:spTree>
    <p:extLst>
      <p:ext uri="{BB962C8B-B14F-4D97-AF65-F5344CB8AC3E}">
        <p14:creationId xmlns:p14="http://schemas.microsoft.com/office/powerpoint/2010/main" val="306004350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15B2D3-0E44-4E48-8745-555ADFF63ABA}" type="slidenum">
              <a:rPr lang="en-US"/>
              <a:pPr>
                <a:defRPr/>
              </a:pPr>
              <a:t>‹#›</a:t>
            </a:fld>
            <a:endParaRPr lang="en-US"/>
          </a:p>
        </p:txBody>
      </p:sp>
    </p:spTree>
    <p:extLst>
      <p:ext uri="{BB962C8B-B14F-4D97-AF65-F5344CB8AC3E}">
        <p14:creationId xmlns:p14="http://schemas.microsoft.com/office/powerpoint/2010/main" val="126549955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5CB9C5-9D15-5443-B11B-1078913A0756}" type="slidenum">
              <a:rPr lang="en-US"/>
              <a:pPr>
                <a:defRPr/>
              </a:pPr>
              <a:t>‹#›</a:t>
            </a:fld>
            <a:endParaRPr lang="en-US"/>
          </a:p>
        </p:txBody>
      </p:sp>
    </p:spTree>
    <p:extLst>
      <p:ext uri="{BB962C8B-B14F-4D97-AF65-F5344CB8AC3E}">
        <p14:creationId xmlns:p14="http://schemas.microsoft.com/office/powerpoint/2010/main" val="84927843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BD1982-1BE8-E349-BCA3-E7B319E4D81E}" type="slidenum">
              <a:rPr lang="en-US"/>
              <a:pPr>
                <a:defRPr/>
              </a:pPr>
              <a:t>‹#›</a:t>
            </a:fld>
            <a:endParaRPr lang="en-US"/>
          </a:p>
        </p:txBody>
      </p:sp>
    </p:spTree>
    <p:extLst>
      <p:ext uri="{BB962C8B-B14F-4D97-AF65-F5344CB8AC3E}">
        <p14:creationId xmlns:p14="http://schemas.microsoft.com/office/powerpoint/2010/main" val="16462168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643987-853A-C448-9893-CB809E81B13E}" type="slidenum">
              <a:rPr lang="en-US"/>
              <a:pPr>
                <a:defRPr/>
              </a:pPr>
              <a:t>‹#›</a:t>
            </a:fld>
            <a:endParaRPr lang="en-US"/>
          </a:p>
        </p:txBody>
      </p:sp>
    </p:spTree>
    <p:extLst>
      <p:ext uri="{BB962C8B-B14F-4D97-AF65-F5344CB8AC3E}">
        <p14:creationId xmlns:p14="http://schemas.microsoft.com/office/powerpoint/2010/main" val="384355915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BC1F35-A31C-6D4C-AB57-0FF89C553B78}" type="slidenum">
              <a:rPr lang="en-US"/>
              <a:pPr>
                <a:defRPr/>
              </a:pPr>
              <a:t>‹#›</a:t>
            </a:fld>
            <a:endParaRPr lang="en-US"/>
          </a:p>
        </p:txBody>
      </p:sp>
    </p:spTree>
    <p:extLst>
      <p:ext uri="{BB962C8B-B14F-4D97-AF65-F5344CB8AC3E}">
        <p14:creationId xmlns:p14="http://schemas.microsoft.com/office/powerpoint/2010/main" val="26113730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97F41FDA-F582-D54F-AD5D-3F0E6FD9DF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9101804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53988"/>
            <a:ext cx="1790700" cy="59420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53988"/>
            <a:ext cx="5219700" cy="59420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A96238-8DA9-AA4F-B4F7-6D951DC98549}" type="slidenum">
              <a:rPr lang="en-US"/>
              <a:pPr>
                <a:defRPr/>
              </a:pPr>
              <a:t>‹#›</a:t>
            </a:fld>
            <a:endParaRPr lang="en-US"/>
          </a:p>
        </p:txBody>
      </p:sp>
    </p:spTree>
    <p:extLst>
      <p:ext uri="{BB962C8B-B14F-4D97-AF65-F5344CB8AC3E}">
        <p14:creationId xmlns:p14="http://schemas.microsoft.com/office/powerpoint/2010/main" val="59968827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43D94B52-2529-8F48-8537-F53F91C19201}" type="slidenum">
              <a:rPr lang="en-US"/>
              <a:pPr>
                <a:defRPr/>
              </a:pPr>
              <a:t>‹#›</a:t>
            </a:fld>
            <a:endParaRPr lang="en-US"/>
          </a:p>
        </p:txBody>
      </p:sp>
    </p:spTree>
    <p:extLst>
      <p:ext uri="{BB962C8B-B14F-4D97-AF65-F5344CB8AC3E}">
        <p14:creationId xmlns:p14="http://schemas.microsoft.com/office/powerpoint/2010/main" val="4110767473"/>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89331128-D6B8-D546-91D0-65B407C1FEB2}" type="slidenum">
              <a:rPr lang="en-US"/>
              <a:pPr>
                <a:defRPr/>
              </a:pPr>
              <a:t>‹#›</a:t>
            </a:fld>
            <a:endParaRPr lang="en-US"/>
          </a:p>
        </p:txBody>
      </p:sp>
    </p:spTree>
    <p:extLst>
      <p:ext uri="{BB962C8B-B14F-4D97-AF65-F5344CB8AC3E}">
        <p14:creationId xmlns:p14="http://schemas.microsoft.com/office/powerpoint/2010/main" val="2376846695"/>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2B2ABAEF-B372-9A42-9EAD-EC1C258E7627}" type="slidenum">
              <a:rPr lang="en-US"/>
              <a:pPr>
                <a:defRPr/>
              </a:pPr>
              <a:t>‹#›</a:t>
            </a:fld>
            <a:endParaRPr lang="en-US"/>
          </a:p>
        </p:txBody>
      </p:sp>
    </p:spTree>
    <p:extLst>
      <p:ext uri="{BB962C8B-B14F-4D97-AF65-F5344CB8AC3E}">
        <p14:creationId xmlns:p14="http://schemas.microsoft.com/office/powerpoint/2010/main" val="3553472595"/>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FAD32CA-9E28-F24A-802D-A37C98BCDE0F}" type="slidenum">
              <a:rPr lang="en-US"/>
              <a:pPr>
                <a:defRPr/>
              </a:pPr>
              <a:t>‹#›</a:t>
            </a:fld>
            <a:endParaRPr lang="en-US"/>
          </a:p>
        </p:txBody>
      </p:sp>
    </p:spTree>
    <p:extLst>
      <p:ext uri="{BB962C8B-B14F-4D97-AF65-F5344CB8AC3E}">
        <p14:creationId xmlns:p14="http://schemas.microsoft.com/office/powerpoint/2010/main" val="3611492667"/>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A735BA7-010D-9146-A899-1D6230559324}" type="slidenum">
              <a:rPr lang="en-US"/>
              <a:pPr>
                <a:defRPr/>
              </a:pPr>
              <a:t>‹#›</a:t>
            </a:fld>
            <a:endParaRPr lang="en-US"/>
          </a:p>
        </p:txBody>
      </p:sp>
    </p:spTree>
    <p:extLst>
      <p:ext uri="{BB962C8B-B14F-4D97-AF65-F5344CB8AC3E}">
        <p14:creationId xmlns:p14="http://schemas.microsoft.com/office/powerpoint/2010/main" val="3102059107"/>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BE5B713-71EF-064B-840D-95943A22EB56}" type="slidenum">
              <a:rPr lang="en-US"/>
              <a:pPr>
                <a:defRPr/>
              </a:pPr>
              <a:t>‹#›</a:t>
            </a:fld>
            <a:endParaRPr lang="en-US"/>
          </a:p>
        </p:txBody>
      </p:sp>
    </p:spTree>
    <p:extLst>
      <p:ext uri="{BB962C8B-B14F-4D97-AF65-F5344CB8AC3E}">
        <p14:creationId xmlns:p14="http://schemas.microsoft.com/office/powerpoint/2010/main" val="2868507797"/>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747AC80-DCE2-3445-A446-D2ADCB972DE6}" type="slidenum">
              <a:rPr lang="en-US"/>
              <a:pPr>
                <a:defRPr/>
              </a:pPr>
              <a:t>‹#›</a:t>
            </a:fld>
            <a:endParaRPr lang="en-US"/>
          </a:p>
        </p:txBody>
      </p:sp>
    </p:spTree>
    <p:extLst>
      <p:ext uri="{BB962C8B-B14F-4D97-AF65-F5344CB8AC3E}">
        <p14:creationId xmlns:p14="http://schemas.microsoft.com/office/powerpoint/2010/main" val="2441857367"/>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345CD29E-3B1D-A845-B20E-9CD32CA87890}" type="slidenum">
              <a:rPr lang="en-US"/>
              <a:pPr>
                <a:defRPr/>
              </a:pPr>
              <a:t>‹#›</a:t>
            </a:fld>
            <a:endParaRPr lang="en-US"/>
          </a:p>
        </p:txBody>
      </p:sp>
    </p:spTree>
    <p:extLst>
      <p:ext uri="{BB962C8B-B14F-4D97-AF65-F5344CB8AC3E}">
        <p14:creationId xmlns:p14="http://schemas.microsoft.com/office/powerpoint/2010/main" val="3609700994"/>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3163C18E-49F6-2948-A037-567684374E8A}" type="slidenum">
              <a:rPr lang="en-US"/>
              <a:pPr>
                <a:defRPr/>
              </a:pPr>
              <a:t>‹#›</a:t>
            </a:fld>
            <a:endParaRPr lang="en-US"/>
          </a:p>
        </p:txBody>
      </p:sp>
    </p:spTree>
    <p:extLst>
      <p:ext uri="{BB962C8B-B14F-4D97-AF65-F5344CB8AC3E}">
        <p14:creationId xmlns:p14="http://schemas.microsoft.com/office/powerpoint/2010/main" val="2281447865"/>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A73B3EE-3D07-4141-8ED0-6A623F2DF2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3918259"/>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1CDBD14D-585E-C440-9361-710E7E284B2E}" type="slidenum">
              <a:rPr lang="en-US"/>
              <a:pPr>
                <a:defRPr/>
              </a:pPr>
              <a:t>‹#›</a:t>
            </a:fld>
            <a:endParaRPr lang="en-US"/>
          </a:p>
        </p:txBody>
      </p:sp>
    </p:spTree>
    <p:extLst>
      <p:ext uri="{BB962C8B-B14F-4D97-AF65-F5344CB8AC3E}">
        <p14:creationId xmlns:p14="http://schemas.microsoft.com/office/powerpoint/2010/main" val="1326349370"/>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36A664D9-A27A-7B40-8320-9CD341C1A03F}" type="slidenum">
              <a:rPr lang="en-US"/>
              <a:pPr>
                <a:defRPr/>
              </a:pPr>
              <a:t>‹#›</a:t>
            </a:fld>
            <a:endParaRPr lang="en-US"/>
          </a:p>
        </p:txBody>
      </p:sp>
    </p:spTree>
    <p:extLst>
      <p:ext uri="{BB962C8B-B14F-4D97-AF65-F5344CB8AC3E}">
        <p14:creationId xmlns:p14="http://schemas.microsoft.com/office/powerpoint/2010/main" val="2146690151"/>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2/12/24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5792381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2/12/24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928492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2/12/24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7888318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2/12/24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8760160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2/12/24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08961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2/12/24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8673823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2/12/24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0551984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2/12/24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82908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9C0EC12-8F5C-5540-9F8C-C11658D870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6151423"/>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2/12/24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3594520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2/12/24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9779119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2/12/24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8299881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98146506"/>
      </p:ext>
    </p:extLst>
  </p:cSld>
  <p:clrMapOvr>
    <a:masterClrMapping/>
  </p:clrMapOvr>
  <p:transition spd="med">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202363"/>
      </p:ext>
    </p:extLst>
  </p:cSld>
  <p:clrMapOvr>
    <a:masterClrMapping/>
  </p:clrMapOvr>
  <p:transition spd="med">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64164322"/>
      </p:ext>
    </p:extLst>
  </p:cSld>
  <p:clrMapOvr>
    <a:masterClrMapping/>
  </p:clrMapOvr>
  <p:transition spd="med">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157390"/>
      </p:ext>
    </p:extLst>
  </p:cSld>
  <p:clrMapOvr>
    <a:masterClrMapping/>
  </p:clrMapOvr>
  <p:transition spd="med">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9247846"/>
      </p:ext>
    </p:extLst>
  </p:cSld>
  <p:clrMapOvr>
    <a:masterClrMapping/>
  </p:clrMapOvr>
  <p:transition spd="med">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611772532"/>
      </p:ext>
    </p:extLst>
  </p:cSld>
  <p:clrMapOvr>
    <a:masterClrMapping/>
  </p:clrMapOvr>
  <p:transition spd="med">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029704"/>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9DB0DCF-5AFF-2D4A-BE73-33AF065E8E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0266298"/>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17037767"/>
      </p:ext>
    </p:extLst>
  </p:cSld>
  <p:clrMapOvr>
    <a:masterClrMapping/>
  </p:clrMapOvr>
  <p:transition spd="med">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49693387"/>
      </p:ext>
    </p:extLst>
  </p:cSld>
  <p:clrMapOvr>
    <a:masterClrMapping/>
  </p:clrMapOvr>
  <p:transition spd="med">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044244"/>
      </p:ext>
    </p:extLst>
  </p:cSld>
  <p:clrMapOvr>
    <a:masterClrMapping/>
  </p:clrMapOvr>
  <p:transition spd="med">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8215020"/>
      </p:ext>
    </p:extLst>
  </p:cSld>
  <p:clrMapOvr>
    <a:masterClrMapping/>
  </p:clrMapOvr>
  <p:transition spd="med">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9762655"/>
      </p:ext>
    </p:extLst>
  </p:cSld>
  <p:clrMapOvr>
    <a:masterClrMapping/>
  </p:clrMapOvr>
  <p:transition spd="med">
    <p:cu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2639736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7671432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3988540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0142120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586139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7FB25B4-5E41-6E4C-84F8-E05620B186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6663562"/>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3422842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6999870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48207265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7615187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08844206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3378693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0023119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028314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4C2B4DAD-626C-2F43-8418-09D3DE3DA1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844707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2A8896F8-DB6B-584F-AD7E-DC8DA8FCB4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447683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1CE96849-591C-4146-B7F0-37F4571A8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104899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92679FB-36A2-354D-A069-18EEC93549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840061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CA8A96E-2938-9248-BA4D-8248583FEE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935091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82669AB-3B5C-B144-8493-0E2C16256A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559285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8E044E-7A1A-5746-8DF2-3B35B9BF4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33987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F6DCA071-6057-CF44-8984-87DA5E61FB12}" type="slidenum">
              <a:rPr lang="en-US"/>
              <a:pPr>
                <a:defRPr/>
              </a:pPr>
              <a:t>‹#›</a:t>
            </a:fld>
            <a:endParaRPr lang="en-US"/>
          </a:p>
        </p:txBody>
      </p:sp>
    </p:spTree>
    <p:extLst>
      <p:ext uri="{BB962C8B-B14F-4D97-AF65-F5344CB8AC3E}">
        <p14:creationId xmlns:p14="http://schemas.microsoft.com/office/powerpoint/2010/main" val="1948472166"/>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657AFB1A-1F0E-D440-8505-49A324738ECA}" type="slidenum">
              <a:rPr lang="en-US"/>
              <a:pPr>
                <a:defRPr/>
              </a:pPr>
              <a:t>‹#›</a:t>
            </a:fld>
            <a:endParaRPr lang="en-US"/>
          </a:p>
        </p:txBody>
      </p:sp>
    </p:spTree>
    <p:extLst>
      <p:ext uri="{BB962C8B-B14F-4D97-AF65-F5344CB8AC3E}">
        <p14:creationId xmlns:p14="http://schemas.microsoft.com/office/powerpoint/2010/main" val="2605498150"/>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DC1DBE0-0319-C64E-B334-1110D8A84F01}" type="slidenum">
              <a:rPr lang="en-US"/>
              <a:pPr>
                <a:defRPr/>
              </a:pPr>
              <a:t>‹#›</a:t>
            </a:fld>
            <a:endParaRPr lang="en-US"/>
          </a:p>
        </p:txBody>
      </p:sp>
    </p:spTree>
    <p:extLst>
      <p:ext uri="{BB962C8B-B14F-4D97-AF65-F5344CB8AC3E}">
        <p14:creationId xmlns:p14="http://schemas.microsoft.com/office/powerpoint/2010/main" val="2279599845"/>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3D1FA22-9F95-6441-8918-94C1ECF3BB7A}" type="slidenum">
              <a:rPr lang="en-US"/>
              <a:pPr>
                <a:defRPr/>
              </a:pPr>
              <a:t>‹#›</a:t>
            </a:fld>
            <a:endParaRPr lang="en-US"/>
          </a:p>
        </p:txBody>
      </p:sp>
    </p:spTree>
    <p:extLst>
      <p:ext uri="{BB962C8B-B14F-4D97-AF65-F5344CB8AC3E}">
        <p14:creationId xmlns:p14="http://schemas.microsoft.com/office/powerpoint/2010/main" val="2548406727"/>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8EDA9C1B-2881-D643-BFC7-BD90B01159E6}" type="slidenum">
              <a:rPr lang="en-US"/>
              <a:pPr>
                <a:defRPr/>
              </a:pPr>
              <a:t>‹#›</a:t>
            </a:fld>
            <a:endParaRPr lang="en-US"/>
          </a:p>
        </p:txBody>
      </p:sp>
    </p:spTree>
    <p:extLst>
      <p:ext uri="{BB962C8B-B14F-4D97-AF65-F5344CB8AC3E}">
        <p14:creationId xmlns:p14="http://schemas.microsoft.com/office/powerpoint/2010/main" val="2848217111"/>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A998DC4-8FAB-CD45-B72E-50F4D21652CF}" type="slidenum">
              <a:rPr lang="en-US"/>
              <a:pPr>
                <a:defRPr/>
              </a:pPr>
              <a:t>‹#›</a:t>
            </a:fld>
            <a:endParaRPr lang="en-US"/>
          </a:p>
        </p:txBody>
      </p:sp>
    </p:spTree>
    <p:extLst>
      <p:ext uri="{BB962C8B-B14F-4D97-AF65-F5344CB8AC3E}">
        <p14:creationId xmlns:p14="http://schemas.microsoft.com/office/powerpoint/2010/main" val="818210486"/>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8A0A2D5C-166A-6847-A581-8FE2E6E19E3A}" type="slidenum">
              <a:rPr lang="en-US"/>
              <a:pPr>
                <a:defRPr/>
              </a:pPr>
              <a:t>‹#›</a:t>
            </a:fld>
            <a:endParaRPr lang="en-US"/>
          </a:p>
        </p:txBody>
      </p:sp>
    </p:spTree>
    <p:extLst>
      <p:ext uri="{BB962C8B-B14F-4D97-AF65-F5344CB8AC3E}">
        <p14:creationId xmlns:p14="http://schemas.microsoft.com/office/powerpoint/2010/main" val="95920794"/>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1B463032-D2E0-9142-9DE9-BB8E59EEF018}" type="slidenum">
              <a:rPr lang="en-US"/>
              <a:pPr>
                <a:defRPr/>
              </a:pPr>
              <a:t>‹#›</a:t>
            </a:fld>
            <a:endParaRPr lang="en-US"/>
          </a:p>
        </p:txBody>
      </p:sp>
    </p:spTree>
    <p:extLst>
      <p:ext uri="{BB962C8B-B14F-4D97-AF65-F5344CB8AC3E}">
        <p14:creationId xmlns:p14="http://schemas.microsoft.com/office/powerpoint/2010/main" val="2680106858"/>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D9A1AED8-1E9B-2B4B-820A-E66278D85003}" type="slidenum">
              <a:rPr lang="en-US"/>
              <a:pPr>
                <a:defRPr/>
              </a:pPr>
              <a:t>‹#›</a:t>
            </a:fld>
            <a:endParaRPr lang="en-US"/>
          </a:p>
        </p:txBody>
      </p:sp>
    </p:spTree>
    <p:extLst>
      <p:ext uri="{BB962C8B-B14F-4D97-AF65-F5344CB8AC3E}">
        <p14:creationId xmlns:p14="http://schemas.microsoft.com/office/powerpoint/2010/main" val="3616366654"/>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39A6561-09F4-3746-B471-95EA2E6CC576}" type="slidenum">
              <a:rPr lang="en-US"/>
              <a:pPr>
                <a:defRPr/>
              </a:pPr>
              <a:t>‹#›</a:t>
            </a:fld>
            <a:endParaRPr lang="en-US"/>
          </a:p>
        </p:txBody>
      </p:sp>
    </p:spTree>
    <p:extLst>
      <p:ext uri="{BB962C8B-B14F-4D97-AF65-F5344CB8AC3E}">
        <p14:creationId xmlns:p14="http://schemas.microsoft.com/office/powerpoint/2010/main" val="205820066"/>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F49E8FB3-1019-F843-AF3F-5BBB728EA2D4}" type="slidenum">
              <a:rPr lang="en-US"/>
              <a:pPr>
                <a:defRPr/>
              </a:pPr>
              <a:t>‹#›</a:t>
            </a:fld>
            <a:endParaRPr lang="en-US"/>
          </a:p>
        </p:txBody>
      </p:sp>
    </p:spTree>
    <p:extLst>
      <p:ext uri="{BB962C8B-B14F-4D97-AF65-F5344CB8AC3E}">
        <p14:creationId xmlns:p14="http://schemas.microsoft.com/office/powerpoint/2010/main" val="3312316424"/>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Arial" charset="0"/>
                <a:ea typeface="ＭＳ Ｐゴシック" charset="0"/>
                <a:cs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ea typeface="ＭＳ Ｐゴシック" pitchFamily="-112" charset="-128"/>
                <a:cs typeface="ＭＳ Ｐゴシック" pitchFamily="-112" charset="-128"/>
              </a:defRPr>
            </a:lvl1pPr>
          </a:lstStyle>
          <a:p>
            <a:pPr>
              <a:defRPr/>
            </a:pPr>
            <a:endParaRPr lang="en-US"/>
          </a:p>
        </p:txBody>
      </p:sp>
      <p:sp>
        <p:nvSpPr>
          <p:cNvPr id="28" name="Rectangle 28"/>
          <p:cNvSpPr>
            <a:spLocks noGrp="1" noChangeArrowheads="1"/>
          </p:cNvSpPr>
          <p:nvPr>
            <p:ph type="ftr" sz="quarter" idx="11"/>
          </p:nvPr>
        </p:nvSpPr>
        <p:spPr/>
        <p:txBody>
          <a:bodyPr/>
          <a:lstStyle>
            <a:lvl1pPr>
              <a:defRPr b="0">
                <a:ea typeface="ＭＳ Ｐゴシック" pitchFamily="-112" charset="-128"/>
                <a:cs typeface="ＭＳ Ｐゴシック" pitchFamily="-112" charset="-128"/>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9163CC3A-535B-8E40-8096-774EFF8E11DD}" type="slidenum">
              <a:rPr lang="en-US"/>
              <a:pPr>
                <a:defRPr/>
              </a:pPr>
              <a:t>‹#›</a:t>
            </a:fld>
            <a:endParaRPr lang="en-US"/>
          </a:p>
        </p:txBody>
      </p:sp>
    </p:spTree>
    <p:extLst>
      <p:ext uri="{BB962C8B-B14F-4D97-AF65-F5344CB8AC3E}">
        <p14:creationId xmlns:p14="http://schemas.microsoft.com/office/powerpoint/2010/main" val="42441305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077DCEA-B4B4-6C4A-A482-1F2F9174C976}" type="slidenum">
              <a:rPr lang="en-US"/>
              <a:pPr>
                <a:defRPr/>
              </a:pPr>
              <a:t>‹#›</a:t>
            </a:fld>
            <a:endParaRPr lang="en-US"/>
          </a:p>
        </p:txBody>
      </p:sp>
    </p:spTree>
    <p:extLst>
      <p:ext uri="{BB962C8B-B14F-4D97-AF65-F5344CB8AC3E}">
        <p14:creationId xmlns:p14="http://schemas.microsoft.com/office/powerpoint/2010/main" val="286608339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B6A69AF-6C20-5B4C-8224-C74C98718BE9}" type="slidenum">
              <a:rPr lang="en-US"/>
              <a:pPr>
                <a:defRPr/>
              </a:pPr>
              <a:t>‹#›</a:t>
            </a:fld>
            <a:endParaRPr lang="en-US"/>
          </a:p>
        </p:txBody>
      </p:sp>
    </p:spTree>
    <p:extLst>
      <p:ext uri="{BB962C8B-B14F-4D97-AF65-F5344CB8AC3E}">
        <p14:creationId xmlns:p14="http://schemas.microsoft.com/office/powerpoint/2010/main" val="13279100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85129A8-B3D1-D64A-972E-EA0F7859E69E}" type="slidenum">
              <a:rPr lang="en-US"/>
              <a:pPr>
                <a:defRPr/>
              </a:pPr>
              <a:t>‹#›</a:t>
            </a:fld>
            <a:endParaRPr lang="en-US"/>
          </a:p>
        </p:txBody>
      </p:sp>
    </p:spTree>
    <p:extLst>
      <p:ext uri="{BB962C8B-B14F-4D97-AF65-F5344CB8AC3E}">
        <p14:creationId xmlns:p14="http://schemas.microsoft.com/office/powerpoint/2010/main" val="403961749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10F0C67-7C19-DF48-A65A-087027478DAF}" type="slidenum">
              <a:rPr lang="en-US"/>
              <a:pPr>
                <a:defRPr/>
              </a:pPr>
              <a:t>‹#›</a:t>
            </a:fld>
            <a:endParaRPr lang="en-US"/>
          </a:p>
        </p:txBody>
      </p:sp>
    </p:spTree>
    <p:extLst>
      <p:ext uri="{BB962C8B-B14F-4D97-AF65-F5344CB8AC3E}">
        <p14:creationId xmlns:p14="http://schemas.microsoft.com/office/powerpoint/2010/main" val="428220355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95986DB-E326-2241-A433-324F9E8D502F}" type="slidenum">
              <a:rPr lang="en-US"/>
              <a:pPr>
                <a:defRPr/>
              </a:pPr>
              <a:t>‹#›</a:t>
            </a:fld>
            <a:endParaRPr lang="en-US"/>
          </a:p>
        </p:txBody>
      </p:sp>
    </p:spTree>
    <p:extLst>
      <p:ext uri="{BB962C8B-B14F-4D97-AF65-F5344CB8AC3E}">
        <p14:creationId xmlns:p14="http://schemas.microsoft.com/office/powerpoint/2010/main" val="12184480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CC93401-97E4-5F4E-B4C4-B0738783629C}" type="slidenum">
              <a:rPr lang="en-US"/>
              <a:pPr>
                <a:defRPr/>
              </a:pPr>
              <a:t>‹#›</a:t>
            </a:fld>
            <a:endParaRPr lang="en-US"/>
          </a:p>
        </p:txBody>
      </p:sp>
    </p:spTree>
    <p:extLst>
      <p:ext uri="{BB962C8B-B14F-4D97-AF65-F5344CB8AC3E}">
        <p14:creationId xmlns:p14="http://schemas.microsoft.com/office/powerpoint/2010/main" val="37492517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C0F05C3-6428-CA4F-B7BF-0B2B07C979FE}" type="slidenum">
              <a:rPr lang="en-US"/>
              <a:pPr>
                <a:defRPr/>
              </a:pPr>
              <a:t>‹#›</a:t>
            </a:fld>
            <a:endParaRPr lang="en-US"/>
          </a:p>
        </p:txBody>
      </p:sp>
    </p:spTree>
    <p:extLst>
      <p:ext uri="{BB962C8B-B14F-4D97-AF65-F5344CB8AC3E}">
        <p14:creationId xmlns:p14="http://schemas.microsoft.com/office/powerpoint/2010/main" val="174181717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2DBB994-B56D-9140-AA73-4A1A94327C27}" type="slidenum">
              <a:rPr lang="en-US"/>
              <a:pPr>
                <a:defRPr/>
              </a:pPr>
              <a:t>‹#›</a:t>
            </a:fld>
            <a:endParaRPr lang="en-US"/>
          </a:p>
        </p:txBody>
      </p:sp>
    </p:spTree>
    <p:extLst>
      <p:ext uri="{BB962C8B-B14F-4D97-AF65-F5344CB8AC3E}">
        <p14:creationId xmlns:p14="http://schemas.microsoft.com/office/powerpoint/2010/main" val="178418989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A50D375-5741-9443-B03C-B06AF5F799F8}" type="slidenum">
              <a:rPr lang="en-US"/>
              <a:pPr>
                <a:defRPr/>
              </a:pPr>
              <a:t>‹#›</a:t>
            </a:fld>
            <a:endParaRPr lang="en-US"/>
          </a:p>
        </p:txBody>
      </p:sp>
    </p:spTree>
    <p:extLst>
      <p:ext uri="{BB962C8B-B14F-4D97-AF65-F5344CB8AC3E}">
        <p14:creationId xmlns:p14="http://schemas.microsoft.com/office/powerpoint/2010/main" val="223514928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B72EA32-E73B-684A-A838-65C1F67B9874}" type="slidenum">
              <a:rPr lang="en-US"/>
              <a:pPr>
                <a:defRPr/>
              </a:pPr>
              <a:t>‹#›</a:t>
            </a:fld>
            <a:endParaRPr lang="en-US"/>
          </a:p>
        </p:txBody>
      </p:sp>
    </p:spTree>
    <p:extLst>
      <p:ext uri="{BB962C8B-B14F-4D97-AF65-F5344CB8AC3E}">
        <p14:creationId xmlns:p14="http://schemas.microsoft.com/office/powerpoint/2010/main" val="41942160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813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4814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1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1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7BEF7914-94D9-3849-9027-BBC32EC1B92E}" type="slidenum">
              <a:rPr lang="en-US"/>
              <a:pPr>
                <a:defRPr/>
              </a:pPr>
              <a:t>‹#›</a:t>
            </a:fld>
            <a:endParaRPr lang="en-US"/>
          </a:p>
        </p:txBody>
      </p:sp>
    </p:spTree>
    <p:extLst>
      <p:ext uri="{BB962C8B-B14F-4D97-AF65-F5344CB8AC3E}">
        <p14:creationId xmlns:p14="http://schemas.microsoft.com/office/powerpoint/2010/main" val="214141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804DB51-4B82-534F-A67B-E7133EF9CD92}" type="slidenum">
              <a:rPr lang="en-US"/>
              <a:pPr>
                <a:defRPr/>
              </a:pPr>
              <a:t>‹#›</a:t>
            </a:fld>
            <a:endParaRPr lang="en-US"/>
          </a:p>
        </p:txBody>
      </p:sp>
    </p:spTree>
    <p:extLst>
      <p:ext uri="{BB962C8B-B14F-4D97-AF65-F5344CB8AC3E}">
        <p14:creationId xmlns:p14="http://schemas.microsoft.com/office/powerpoint/2010/main" val="1559736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4D9F510-A46C-764F-B335-049CF57B7631}" type="slidenum">
              <a:rPr lang="en-US"/>
              <a:pPr>
                <a:defRPr/>
              </a:pPr>
              <a:t>‹#›</a:t>
            </a:fld>
            <a:endParaRPr lang="en-US"/>
          </a:p>
        </p:txBody>
      </p:sp>
    </p:spTree>
    <p:extLst>
      <p:ext uri="{BB962C8B-B14F-4D97-AF65-F5344CB8AC3E}">
        <p14:creationId xmlns:p14="http://schemas.microsoft.com/office/powerpoint/2010/main" val="29418208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2A6F797-04B9-C04E-A25F-3EDF5FBF257A}" type="slidenum">
              <a:rPr lang="en-US"/>
              <a:pPr>
                <a:defRPr/>
              </a:pPr>
              <a:t>‹#›</a:t>
            </a:fld>
            <a:endParaRPr lang="en-US"/>
          </a:p>
        </p:txBody>
      </p:sp>
    </p:spTree>
    <p:extLst>
      <p:ext uri="{BB962C8B-B14F-4D97-AF65-F5344CB8AC3E}">
        <p14:creationId xmlns:p14="http://schemas.microsoft.com/office/powerpoint/2010/main" val="10362102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8"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9"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8782595F-B9CC-2144-A105-F332D58C76D6}" type="slidenum">
              <a:rPr lang="en-US"/>
              <a:pPr>
                <a:defRPr/>
              </a:pPr>
              <a:t>‹#›</a:t>
            </a:fld>
            <a:endParaRPr lang="en-US"/>
          </a:p>
        </p:txBody>
      </p:sp>
    </p:spTree>
    <p:extLst>
      <p:ext uri="{BB962C8B-B14F-4D97-AF65-F5344CB8AC3E}">
        <p14:creationId xmlns:p14="http://schemas.microsoft.com/office/powerpoint/2010/main" val="24896148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706C1A5A-AC9F-4348-B918-C234BE919DC6}" type="slidenum">
              <a:rPr lang="en-US"/>
              <a:pPr>
                <a:defRPr/>
              </a:pPr>
              <a:t>‹#›</a:t>
            </a:fld>
            <a:endParaRPr lang="en-US"/>
          </a:p>
        </p:txBody>
      </p:sp>
    </p:spTree>
    <p:extLst>
      <p:ext uri="{BB962C8B-B14F-4D97-AF65-F5344CB8AC3E}">
        <p14:creationId xmlns:p14="http://schemas.microsoft.com/office/powerpoint/2010/main" val="21872405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3"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4"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40C6B0AA-953C-FB47-9636-F5B86A5DD34E}" type="slidenum">
              <a:rPr lang="en-US"/>
              <a:pPr>
                <a:defRPr/>
              </a:pPr>
              <a:t>‹#›</a:t>
            </a:fld>
            <a:endParaRPr lang="en-US"/>
          </a:p>
        </p:txBody>
      </p:sp>
    </p:spTree>
    <p:extLst>
      <p:ext uri="{BB962C8B-B14F-4D97-AF65-F5344CB8AC3E}">
        <p14:creationId xmlns:p14="http://schemas.microsoft.com/office/powerpoint/2010/main" val="34066256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7CA386B5-32A7-3044-99FE-E0041DB2F7A8}" type="slidenum">
              <a:rPr lang="en-US"/>
              <a:pPr>
                <a:defRPr/>
              </a:pPr>
              <a:t>‹#›</a:t>
            </a:fld>
            <a:endParaRPr lang="en-US"/>
          </a:p>
        </p:txBody>
      </p:sp>
    </p:spTree>
    <p:extLst>
      <p:ext uri="{BB962C8B-B14F-4D97-AF65-F5344CB8AC3E}">
        <p14:creationId xmlns:p14="http://schemas.microsoft.com/office/powerpoint/2010/main" val="2263202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5EBA9EED-2DC6-CA46-8639-E81747E7C503}" type="slidenum">
              <a:rPr lang="en-US"/>
              <a:pPr>
                <a:defRPr/>
              </a:pPr>
              <a:t>‹#›</a:t>
            </a:fld>
            <a:endParaRPr lang="en-US"/>
          </a:p>
        </p:txBody>
      </p:sp>
    </p:spTree>
    <p:extLst>
      <p:ext uri="{BB962C8B-B14F-4D97-AF65-F5344CB8AC3E}">
        <p14:creationId xmlns:p14="http://schemas.microsoft.com/office/powerpoint/2010/main" val="6871427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7E48911-EA44-484A-9A91-A29103386FC8}" type="slidenum">
              <a:rPr lang="en-US"/>
              <a:pPr>
                <a:defRPr/>
              </a:pPr>
              <a:t>‹#›</a:t>
            </a:fld>
            <a:endParaRPr lang="en-US"/>
          </a:p>
        </p:txBody>
      </p:sp>
    </p:spTree>
    <p:extLst>
      <p:ext uri="{BB962C8B-B14F-4D97-AF65-F5344CB8AC3E}">
        <p14:creationId xmlns:p14="http://schemas.microsoft.com/office/powerpoint/2010/main" val="10316984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8FDBDDC-7195-9044-A060-ADB452145640}" type="slidenum">
              <a:rPr lang="en-US"/>
              <a:pPr>
                <a:defRPr/>
              </a:pPr>
              <a:t>‹#›</a:t>
            </a:fld>
            <a:endParaRPr lang="en-US"/>
          </a:p>
        </p:txBody>
      </p:sp>
    </p:spTree>
    <p:extLst>
      <p:ext uri="{BB962C8B-B14F-4D97-AF65-F5344CB8AC3E}">
        <p14:creationId xmlns:p14="http://schemas.microsoft.com/office/powerpoint/2010/main" val="41759612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grpSp>
      <p:sp>
        <p:nvSpPr>
          <p:cNvPr id="1332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2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latin typeface="Times New Roman"/>
            </a:endParaRPr>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latin typeface="Times New Roman"/>
            </a:endParaRPr>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F2539509-E741-934B-83FD-1141D67C2E2D}" type="slidenum">
              <a:rPr lang="en-US"/>
              <a:pPr>
                <a:defRPr/>
              </a:pPr>
              <a:t>‹#›</a:t>
            </a:fld>
            <a:endParaRPr lang="en-US"/>
          </a:p>
        </p:txBody>
      </p:sp>
    </p:spTree>
    <p:extLst>
      <p:ext uri="{BB962C8B-B14F-4D97-AF65-F5344CB8AC3E}">
        <p14:creationId xmlns:p14="http://schemas.microsoft.com/office/powerpoint/2010/main" val="149812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94623C7-449B-C74A-B7D1-AF2591D0D18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4143334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C1F52673-C268-4A47-960C-46AE87AA8CFB}"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6662766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BC7177AF-3760-3C4F-B8E5-5FF7E4BFB98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7054260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9" name="Rectangle 12"/>
          <p:cNvSpPr>
            <a:spLocks noGrp="1" noChangeArrowheads="1"/>
          </p:cNvSpPr>
          <p:nvPr>
            <p:ph type="sldNum" sz="quarter" idx="12"/>
          </p:nvPr>
        </p:nvSpPr>
        <p:spPr>
          <a:ln/>
        </p:spPr>
        <p:txBody>
          <a:bodyPr/>
          <a:lstStyle>
            <a:lvl1pPr>
              <a:defRPr/>
            </a:lvl1pPr>
          </a:lstStyle>
          <a:p>
            <a:pPr>
              <a:defRPr/>
            </a:pPr>
            <a:fld id="{1EB7B8AA-1EF4-E54F-8874-4752351B363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1083475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5" name="Rectangle 12"/>
          <p:cNvSpPr>
            <a:spLocks noGrp="1" noChangeArrowheads="1"/>
          </p:cNvSpPr>
          <p:nvPr>
            <p:ph type="sldNum" sz="quarter" idx="12"/>
          </p:nvPr>
        </p:nvSpPr>
        <p:spPr>
          <a:ln/>
        </p:spPr>
        <p:txBody>
          <a:bodyPr/>
          <a:lstStyle>
            <a:lvl1pPr>
              <a:defRPr/>
            </a:lvl1pPr>
          </a:lstStyle>
          <a:p>
            <a:pPr>
              <a:defRPr/>
            </a:pPr>
            <a:fld id="{C0D3D177-A175-E34C-A274-DC42245B42AC}"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5131422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4" name="Rectangle 12"/>
          <p:cNvSpPr>
            <a:spLocks noGrp="1" noChangeArrowheads="1"/>
          </p:cNvSpPr>
          <p:nvPr>
            <p:ph type="sldNum" sz="quarter" idx="12"/>
          </p:nvPr>
        </p:nvSpPr>
        <p:spPr>
          <a:ln/>
        </p:spPr>
        <p:txBody>
          <a:bodyPr/>
          <a:lstStyle>
            <a:lvl1pPr>
              <a:defRPr/>
            </a:lvl1pPr>
          </a:lstStyle>
          <a:p>
            <a:pPr>
              <a:defRPr/>
            </a:pPr>
            <a:fld id="{AF6E1FC1-CBCC-544F-B6FD-1D8E9E3DADA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1891100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57D1F755-7AAE-264B-90C1-CE30038B4EFE}"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7694982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C976EE1-BB2D-9245-BE6B-8E4A641F2C2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1117949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8C4321D-F939-BA4B-A278-3322D22D552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0310677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latin typeface="Times New Roman"/>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latin typeface="Times New Roman"/>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E857DF6-D6EE-DA4D-B552-9A6E23EF35B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5263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416601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71847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289937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252090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643726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660705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99275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908304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22724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39549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91298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E589F53-74CE-FF41-94AE-FB6BBE5098FA}" type="slidenum">
              <a:rPr lang="en-GB"/>
              <a:pPr>
                <a:defRPr/>
              </a:pPr>
              <a:t>‹#›</a:t>
            </a:fld>
            <a:endParaRPr lang="en-GB"/>
          </a:p>
        </p:txBody>
      </p:sp>
    </p:spTree>
    <p:extLst>
      <p:ext uri="{BB962C8B-B14F-4D97-AF65-F5344CB8AC3E}">
        <p14:creationId xmlns:p14="http://schemas.microsoft.com/office/powerpoint/2010/main" val="16111988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E05F294-3061-874D-B4D5-5CEE379AD266}" type="slidenum">
              <a:rPr lang="en-GB"/>
              <a:pPr>
                <a:defRPr/>
              </a:pPr>
              <a:t>‹#›</a:t>
            </a:fld>
            <a:endParaRPr lang="en-GB"/>
          </a:p>
        </p:txBody>
      </p:sp>
    </p:spTree>
    <p:extLst>
      <p:ext uri="{BB962C8B-B14F-4D97-AF65-F5344CB8AC3E}">
        <p14:creationId xmlns:p14="http://schemas.microsoft.com/office/powerpoint/2010/main" val="29279334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8593D04-A23E-F34E-B633-AA88B1648BB5}" type="slidenum">
              <a:rPr lang="en-GB"/>
              <a:pPr>
                <a:defRPr/>
              </a:pPr>
              <a:t>‹#›</a:t>
            </a:fld>
            <a:endParaRPr lang="en-GB"/>
          </a:p>
        </p:txBody>
      </p:sp>
    </p:spTree>
    <p:extLst>
      <p:ext uri="{BB962C8B-B14F-4D97-AF65-F5344CB8AC3E}">
        <p14:creationId xmlns:p14="http://schemas.microsoft.com/office/powerpoint/2010/main" val="22977623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9FEFEA6-7EB2-9844-B4CB-D1A5B231B083}" type="slidenum">
              <a:rPr lang="en-GB"/>
              <a:pPr>
                <a:defRPr/>
              </a:pPr>
              <a:t>‹#›</a:t>
            </a:fld>
            <a:endParaRPr lang="en-GB"/>
          </a:p>
        </p:txBody>
      </p:sp>
    </p:spTree>
    <p:extLst>
      <p:ext uri="{BB962C8B-B14F-4D97-AF65-F5344CB8AC3E}">
        <p14:creationId xmlns:p14="http://schemas.microsoft.com/office/powerpoint/2010/main" val="31319593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2F79D22-656D-6247-85B2-5DA6F1361E9D}" type="slidenum">
              <a:rPr lang="en-GB"/>
              <a:pPr>
                <a:defRPr/>
              </a:pPr>
              <a:t>‹#›</a:t>
            </a:fld>
            <a:endParaRPr lang="en-GB"/>
          </a:p>
        </p:txBody>
      </p:sp>
    </p:spTree>
    <p:extLst>
      <p:ext uri="{BB962C8B-B14F-4D97-AF65-F5344CB8AC3E}">
        <p14:creationId xmlns:p14="http://schemas.microsoft.com/office/powerpoint/2010/main" val="814241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B7AD175-E808-8E41-BD88-1BB32DCFDC68}" type="slidenum">
              <a:rPr lang="en-GB"/>
              <a:pPr>
                <a:defRPr/>
              </a:pPr>
              <a:t>‹#›</a:t>
            </a:fld>
            <a:endParaRPr lang="en-GB"/>
          </a:p>
        </p:txBody>
      </p:sp>
    </p:spTree>
    <p:extLst>
      <p:ext uri="{BB962C8B-B14F-4D97-AF65-F5344CB8AC3E}">
        <p14:creationId xmlns:p14="http://schemas.microsoft.com/office/powerpoint/2010/main" val="9859801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A491F74-E644-3341-8EA2-6A9CA4915298}" type="slidenum">
              <a:rPr lang="en-GB"/>
              <a:pPr>
                <a:defRPr/>
              </a:pPr>
              <a:t>‹#›</a:t>
            </a:fld>
            <a:endParaRPr lang="en-GB"/>
          </a:p>
        </p:txBody>
      </p:sp>
    </p:spTree>
    <p:extLst>
      <p:ext uri="{BB962C8B-B14F-4D97-AF65-F5344CB8AC3E}">
        <p14:creationId xmlns:p14="http://schemas.microsoft.com/office/powerpoint/2010/main" val="38889187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6432DFD-054D-2A40-B480-BA5C5ADAA699}" type="slidenum">
              <a:rPr lang="en-GB"/>
              <a:pPr>
                <a:defRPr/>
              </a:pPr>
              <a:t>‹#›</a:t>
            </a:fld>
            <a:endParaRPr lang="en-GB"/>
          </a:p>
        </p:txBody>
      </p:sp>
    </p:spTree>
    <p:extLst>
      <p:ext uri="{BB962C8B-B14F-4D97-AF65-F5344CB8AC3E}">
        <p14:creationId xmlns:p14="http://schemas.microsoft.com/office/powerpoint/2010/main" val="18595821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9CDAD3A-B727-114F-B534-ADE7F4AC44DF}" type="slidenum">
              <a:rPr lang="en-GB"/>
              <a:pPr>
                <a:defRPr/>
              </a:pPr>
              <a:t>‹#›</a:t>
            </a:fld>
            <a:endParaRPr lang="en-GB"/>
          </a:p>
        </p:txBody>
      </p:sp>
    </p:spTree>
    <p:extLst>
      <p:ext uri="{BB962C8B-B14F-4D97-AF65-F5344CB8AC3E}">
        <p14:creationId xmlns:p14="http://schemas.microsoft.com/office/powerpoint/2010/main" val="2167373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5" Type="http://schemas.openxmlformats.org/officeDocument/2006/relationships/theme" Target="../theme/theme11.xml"/><Relationship Id="rId4" Type="http://schemas.openxmlformats.org/officeDocument/2006/relationships/slideLayout" Target="../slideLayouts/slideLayout10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image" Target="../media/image4.jpeg"/><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4.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40.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4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5.jpe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7.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8.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9.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image" Target="../media/image6.jpeg"/><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20.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21.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22.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3.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4.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image" Target="../media/image7.jpeg"/><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5.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6.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7.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theme" Target="../theme/theme28.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theme" Target="../theme/theme6.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9" charset="0"/>
                <a:ea typeface="+mn-ea"/>
                <a:cs typeface="+mn-cs"/>
              </a:defRPr>
            </a:lvl1pPr>
          </a:lstStyle>
          <a:p>
            <a:pPr defTabSz="914400" fontAlgn="base">
              <a:spcBef>
                <a:spcPct val="0"/>
              </a:spcBef>
              <a:spcAft>
                <a:spcPct val="0"/>
              </a:spcAft>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9" charset="0"/>
                <a:ea typeface="+mn-ea"/>
                <a:cs typeface="+mn-cs"/>
              </a:defRPr>
            </a:lvl1pPr>
          </a:lstStyle>
          <a:p>
            <a:pPr defTabSz="914400" fontAlgn="base">
              <a:spcBef>
                <a:spcPct val="0"/>
              </a:spcBef>
              <a:spcAft>
                <a:spcPct val="0"/>
              </a:spcAft>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28CB82EF-95DD-CE44-ABD2-D6B4B66BE2C7}"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15270870"/>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C86FD2F2-B644-2E46-85B3-4C0C36E47370}"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77412791"/>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12/02/24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1938782630"/>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rebuchet MS"/>
                <a:ea typeface="Osaka"/>
                <a:cs typeface="Osaka"/>
              </a:defRPr>
            </a:lvl1pPr>
          </a:lstStyle>
          <a:p>
            <a:pPr defTabSz="914400" fontAlgn="base">
              <a:spcBef>
                <a:spcPct val="0"/>
              </a:spcBef>
              <a:spcAft>
                <a:spcPct val="0"/>
              </a:spcAft>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rebuchet MS"/>
                <a:ea typeface="Osaka"/>
                <a:cs typeface="Osaka"/>
              </a:defRPr>
            </a:lvl1pPr>
          </a:lstStyle>
          <a:p>
            <a:pPr defTabSz="914400" fontAlgn="base">
              <a:spcBef>
                <a:spcPct val="0"/>
              </a:spcBef>
              <a:spcAft>
                <a:spcPct val="0"/>
              </a:spcAft>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rebuchet MS"/>
                <a:ea typeface="Osaka"/>
                <a:cs typeface="Osaka"/>
              </a:defRPr>
            </a:lvl1pPr>
          </a:lstStyle>
          <a:p>
            <a:pPr defTabSz="914400" fontAlgn="base">
              <a:spcBef>
                <a:spcPct val="0"/>
              </a:spcBef>
              <a:spcAft>
                <a:spcPct val="0"/>
              </a:spcAft>
              <a:defRPr/>
            </a:pPr>
            <a:fld id="{7428DFE3-FB2D-1B44-8888-34E1905159B9}"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544980461"/>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55650" name="Group 2"/>
          <p:cNvGrpSpPr>
            <a:grpSpLocks/>
          </p:cNvGrpSpPr>
          <p:nvPr/>
        </p:nvGrpSpPr>
        <p:grpSpPr bwMode="auto">
          <a:xfrm>
            <a:off x="0" y="0"/>
            <a:ext cx="8839200" cy="6858000"/>
            <a:chOff x="0" y="0"/>
            <a:chExt cx="5568" cy="4320"/>
          </a:xfrm>
        </p:grpSpPr>
        <p:grpSp>
          <p:nvGrpSpPr>
            <p:cNvPr id="155656" name="Group 3"/>
            <p:cNvGrpSpPr>
              <a:grpSpLocks/>
            </p:cNvGrpSpPr>
            <p:nvPr userDrawn="1"/>
          </p:nvGrpSpPr>
          <p:grpSpPr bwMode="auto">
            <a:xfrm>
              <a:off x="0" y="0"/>
              <a:ext cx="3216" cy="3072"/>
              <a:chOff x="0" y="0"/>
              <a:chExt cx="2928" cy="2784"/>
            </a:xfrm>
          </p:grpSpPr>
          <p:sp>
            <p:nvSpPr>
              <p:cNvPr id="155669"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70"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71"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72"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73"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55657" name="Group 9"/>
            <p:cNvGrpSpPr>
              <a:grpSpLocks/>
            </p:cNvGrpSpPr>
            <p:nvPr userDrawn="1"/>
          </p:nvGrpSpPr>
          <p:grpSpPr bwMode="auto">
            <a:xfrm>
              <a:off x="2016" y="2016"/>
              <a:ext cx="2448" cy="2304"/>
              <a:chOff x="0" y="0"/>
              <a:chExt cx="2928" cy="2784"/>
            </a:xfrm>
          </p:grpSpPr>
          <p:sp>
            <p:nvSpPr>
              <p:cNvPr id="155664"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65"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66"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6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68"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55658" name="Group 15"/>
            <p:cNvGrpSpPr>
              <a:grpSpLocks/>
            </p:cNvGrpSpPr>
            <p:nvPr userDrawn="1"/>
          </p:nvGrpSpPr>
          <p:grpSpPr bwMode="auto">
            <a:xfrm>
              <a:off x="2832" y="96"/>
              <a:ext cx="2736" cy="2592"/>
              <a:chOff x="0" y="0"/>
              <a:chExt cx="2928" cy="2784"/>
            </a:xfrm>
          </p:grpSpPr>
          <p:sp>
            <p:nvSpPr>
              <p:cNvPr id="155659"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60"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61"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62"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5663"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24" charset="0"/>
                <a:ea typeface="+mn-ea"/>
                <a:cs typeface="+mn-cs"/>
              </a:defRPr>
            </a:lvl1pPr>
          </a:lstStyle>
          <a:p>
            <a:pPr defTabSz="914400" fontAlgn="base">
              <a:spcBef>
                <a:spcPct val="0"/>
              </a:spcBef>
              <a:spcAft>
                <a:spcPct val="0"/>
              </a:spcAft>
              <a:defRPr/>
            </a:pPr>
            <a:endParaRPr lang="en-US"/>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24" charset="0"/>
                <a:ea typeface="+mn-ea"/>
                <a:cs typeface="+mn-cs"/>
              </a:defRPr>
            </a:lvl1pPr>
          </a:lstStyle>
          <a:p>
            <a:pPr defTabSz="914400" fontAlgn="base">
              <a:spcBef>
                <a:spcPct val="0"/>
              </a:spcBef>
              <a:spcAft>
                <a:spcPct val="0"/>
              </a:spcAft>
              <a:defRPr/>
            </a:pPr>
            <a:endParaRPr lang="en-US"/>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defTabSz="914400" fontAlgn="base">
              <a:spcBef>
                <a:spcPct val="0"/>
              </a:spcBef>
              <a:spcAft>
                <a:spcPct val="0"/>
              </a:spcAft>
              <a:defRPr/>
            </a:pPr>
            <a:fld id="{2D725F9B-58DD-5A47-ACF6-01D2BFF7FFB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89833242"/>
      </p:ext>
    </p:extLst>
  </p:cSld>
  <p:clrMap bg1="dk2" tx1="lt1" bg2="dk1"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1422400"/>
            <a:ext cx="9147175" cy="5435600"/>
            <a:chOff x="0" y="896"/>
            <a:chExt cx="5762" cy="3424"/>
          </a:xfrm>
        </p:grpSpPr>
        <p:grpSp>
          <p:nvGrpSpPr>
            <p:cNvPr id="15368" name="Group 3"/>
            <p:cNvGrpSpPr>
              <a:grpSpLocks/>
            </p:cNvGrpSpPr>
            <p:nvPr userDrawn="1"/>
          </p:nvGrpSpPr>
          <p:grpSpPr bwMode="auto">
            <a:xfrm>
              <a:off x="20" y="896"/>
              <a:ext cx="5742" cy="3424"/>
              <a:chOff x="20" y="896"/>
              <a:chExt cx="5742" cy="3424"/>
            </a:xfrm>
          </p:grpSpPr>
          <p:sp>
            <p:nvSpPr>
              <p:cNvPr id="155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nvGrpSpPr>
            <p:cNvPr id="15369" name="Group 17"/>
            <p:cNvGrpSpPr>
              <a:grpSpLocks/>
            </p:cNvGrpSpPr>
            <p:nvPr userDrawn="1"/>
          </p:nvGrpSpPr>
          <p:grpSpPr bwMode="auto">
            <a:xfrm>
              <a:off x="0" y="2291"/>
              <a:ext cx="1385" cy="1702"/>
              <a:chOff x="0" y="2291"/>
              <a:chExt cx="1385" cy="1702"/>
            </a:xfrm>
          </p:grpSpPr>
          <p:sp>
            <p:nvSpPr>
              <p:cNvPr id="153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3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4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4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5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55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5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defTabSz="914400" fontAlgn="base">
              <a:spcBef>
                <a:spcPct val="0"/>
              </a:spcBef>
              <a:spcAft>
                <a:spcPct val="0"/>
              </a:spcAft>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defTabSz="914400" fontAlgn="base">
              <a:spcBef>
                <a:spcPct val="0"/>
              </a:spcBef>
              <a:spcAft>
                <a:spcPct val="0"/>
              </a:spcAft>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defTabSz="914400" fontAlgn="base">
              <a:spcBef>
                <a:spcPct val="0"/>
              </a:spcBef>
              <a:spcAft>
                <a:spcPct val="0"/>
              </a:spcAft>
              <a:defRPr/>
            </a:pPr>
            <a:fld id="{F977E131-AB2E-9647-87C5-FB4A0E169196}"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7698281"/>
      </p:ext>
    </p:extLst>
  </p:cSld>
  <p:clrMap bg1="dk2" tx1="lt1" bg2="dk1" tx2="lt2" accent1="accent1" accent2="accent2" accent3="accent3" accent4="accent4" accent5="accent5" accent6="accent6" hlink="hlink" folHlink="folHlink"/>
  <p:sldLayoutIdLst>
    <p:sldLayoutId id="2147483950"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4848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82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3082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defRPr>
            </a:lvl1pPr>
          </a:lstStyle>
          <a:p>
            <a:pPr fontAlgn="base">
              <a:spcBef>
                <a:spcPct val="0"/>
              </a:spcBef>
              <a:spcAft>
                <a:spcPct val="0"/>
              </a:spcAft>
              <a:defRPr/>
            </a:pPr>
            <a:fld id="{089997F2-88BE-AC41-BFA6-CEA22EF614D3}" type="slidenum">
              <a:rPr lang="en-GB">
                <a:ea typeface="ＭＳ Ｐゴシック" charset="0"/>
                <a:cs typeface="ＭＳ Ｐゴシック" charset="0"/>
              </a:rPr>
              <a:pPr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1072635261"/>
      </p:ext>
    </p:extLst>
  </p:cSld>
  <p:clrMap bg1="lt1" tx1="dk1" bg2="lt2" tx2="dk2" accent1="accent1" accent2="accent2" accent3="accent3" accent4="accent4" accent5="accent5" accent6="accent6" hlink="hlink" folHlink="folHlink"/>
  <p:sldLayoutIdLst>
    <p:sldLayoutId id="2147483952"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defTabSz="914400" fontAlgn="base">
              <a:spcBef>
                <a:spcPct val="0"/>
              </a:spcBef>
              <a:spcAft>
                <a:spcPct val="0"/>
              </a:spcAft>
              <a:defRPr/>
            </a:pPr>
            <a:endParaRPr lang="en-US">
              <a:latin typeface="Arial" charset="0"/>
              <a:ea typeface="ＭＳ Ｐゴシック" charset="0"/>
              <a:cs typeface="ＭＳ Ｐゴシック" charset="0"/>
            </a:endParaRPr>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defTabSz="914400" fontAlgn="base">
              <a:spcBef>
                <a:spcPct val="0"/>
              </a:spcBef>
              <a:spcAft>
                <a:spcPct val="0"/>
              </a:spcAft>
              <a:defRPr/>
            </a:pPr>
            <a:endParaRPr lang="en-US">
              <a:latin typeface="Arial" charset="0"/>
              <a:ea typeface="ＭＳ Ｐゴシック" charset="0"/>
              <a:cs typeface="ＭＳ Ｐゴシック" charset="0"/>
            </a:endParaRPr>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defTabSz="914400" fontAlgn="base">
              <a:spcBef>
                <a:spcPct val="0"/>
              </a:spcBef>
              <a:spcAft>
                <a:spcPct val="0"/>
              </a:spcAft>
              <a:defRPr/>
            </a:pPr>
            <a:fld id="{D987311A-B911-6D48-8F13-5871492DFDB3}"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52472491"/>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7242175" cy="1981200"/>
            <a:chOff x="0" y="0"/>
            <a:chExt cx="4562" cy="1248"/>
          </a:xfrm>
        </p:grpSpPr>
        <p:sp>
          <p:nvSpPr>
            <p:cNvPr id="307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24" charset="0"/>
                <a:ea typeface="ＭＳ Ｐゴシック" pitchFamily="24" charset="-128"/>
                <a:cs typeface="ＭＳ Ｐゴシック" pitchFamily="24" charset="-128"/>
              </a:endParaRPr>
            </a:p>
          </p:txBody>
        </p:sp>
        <p:sp>
          <p:nvSpPr>
            <p:cNvPr id="624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307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FFFFFF"/>
              </a:solidFill>
              <a:latin typeface="Tahoma"/>
            </a:endParaRPr>
          </a:p>
        </p:txBody>
      </p:sp>
      <p:sp>
        <p:nvSpPr>
          <p:cNvPr id="308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FFFFFF"/>
              </a:solidFill>
              <a:latin typeface="Tahoma"/>
            </a:endParaRPr>
          </a:p>
        </p:txBody>
      </p:sp>
      <p:sp>
        <p:nvSpPr>
          <p:cNvPr id="308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pPr defTabSz="914400" fontAlgn="base">
              <a:spcBef>
                <a:spcPct val="0"/>
              </a:spcBef>
              <a:spcAft>
                <a:spcPct val="0"/>
              </a:spcAft>
              <a:defRPr/>
            </a:pPr>
            <a:fld id="{A7695569-1AAD-8B4C-B621-0A5B4ED4ECA9}"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650625045"/>
      </p:ext>
    </p:extLst>
  </p:cSld>
  <p:clrMap bg1="dk2" tx1="lt1" bg2="dk1" tx2="lt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4"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24"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24" charset="-128"/>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fld id="{78A1280F-381E-F64C-992E-E836F593C607}" type="slidenum">
              <a:rPr lang="en-US">
                <a:ea typeface="ＭＳ Ｐゴシック" charset="0"/>
              </a:rPr>
              <a:pPr defTabSz="914400" fontAlgn="base">
                <a:spcAft>
                  <a:spcPct val="0"/>
                </a:spcAft>
                <a:defRPr/>
              </a:pPr>
              <a:t>‹#›</a:t>
            </a:fld>
            <a:endParaRPr lang="en-US">
              <a:ea typeface="ＭＳ Ｐゴシック" charset="0"/>
            </a:endParaRPr>
          </a:p>
        </p:txBody>
      </p:sp>
    </p:spTree>
    <p:extLst>
      <p:ext uri="{BB962C8B-B14F-4D97-AF65-F5344CB8AC3E}">
        <p14:creationId xmlns:p14="http://schemas.microsoft.com/office/powerpoint/2010/main" val="454193953"/>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7242175" cy="1981200"/>
            <a:chOff x="0" y="0"/>
            <a:chExt cx="4562" cy="1248"/>
          </a:xfrm>
        </p:grpSpPr>
        <p:sp>
          <p:nvSpPr>
            <p:cNvPr id="307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24" charset="0"/>
                <a:ea typeface="ＭＳ Ｐゴシック" pitchFamily="24" charset="-128"/>
                <a:cs typeface="ＭＳ Ｐゴシック" pitchFamily="24" charset="-128"/>
              </a:endParaRPr>
            </a:p>
          </p:txBody>
        </p:sp>
        <p:sp>
          <p:nvSpPr>
            <p:cNvPr id="624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307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FFFFFF"/>
              </a:solidFill>
              <a:latin typeface="Tahoma"/>
            </a:endParaRPr>
          </a:p>
        </p:txBody>
      </p:sp>
      <p:sp>
        <p:nvSpPr>
          <p:cNvPr id="308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FFFFFF"/>
              </a:solidFill>
              <a:latin typeface="Tahoma"/>
            </a:endParaRPr>
          </a:p>
        </p:txBody>
      </p:sp>
      <p:sp>
        <p:nvSpPr>
          <p:cNvPr id="308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pPr defTabSz="914400" fontAlgn="base">
              <a:spcBef>
                <a:spcPct val="0"/>
              </a:spcBef>
              <a:spcAft>
                <a:spcPct val="0"/>
              </a:spcAft>
              <a:defRPr/>
            </a:pPr>
            <a:fld id="{A7695569-1AAD-8B4C-B621-0A5B4ED4ECA9}"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659085114"/>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4"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24"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24" charset="-128"/>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12700" dir="81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12700" dir="81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mn-ea"/>
                <a:cs typeface="+mn-cs"/>
              </a:defRPr>
            </a:lvl1pPr>
          </a:lstStyle>
          <a:p>
            <a:pPr defTabSz="914400" eaLnBrk="0" fontAlgn="base" hangingPunct="0">
              <a:spcBef>
                <a:spcPct val="0"/>
              </a:spcBef>
              <a:spcAft>
                <a:spcPct val="0"/>
              </a:spcAft>
              <a:defRPr/>
            </a:pPr>
            <a:endParaRPr lang="en-US">
              <a:latin typeface="Times New Roman"/>
              <a:ea typeface="MS Pゴシック"/>
              <a:cs typeface="MS Pゴシック"/>
            </a:endParaRPr>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imes New Roman"/>
              <a:ea typeface="MS Pゴシック"/>
              <a:cs typeface="MS Pゴシック"/>
            </a:endParaRPr>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MS Pゴシック" charset="0"/>
                <a:cs typeface="MS Pゴシック" charset="0"/>
              </a:defRPr>
            </a:lvl1pPr>
          </a:lstStyle>
          <a:p>
            <a:pPr defTabSz="914400" eaLnBrk="0" fontAlgn="base" hangingPunct="0">
              <a:spcBef>
                <a:spcPct val="0"/>
              </a:spcBef>
              <a:spcAft>
                <a:spcPct val="0"/>
              </a:spcAft>
              <a:defRPr/>
            </a:pPr>
            <a:fld id="{18110443-9B97-9E4A-8215-C182E5C1004E}"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67972788"/>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24" charset="0"/>
          <a:ea typeface="ＭＳ Ｐゴシック" charset="0"/>
          <a:cs typeface="MS Pゴシック" pitchFamily="-92" charset="-128"/>
        </a:defRPr>
      </a:lvl2pPr>
      <a:lvl3pPr algn="ctr" rtl="0" eaLnBrk="0" fontAlgn="base" hangingPunct="0">
        <a:spcBef>
          <a:spcPct val="0"/>
        </a:spcBef>
        <a:spcAft>
          <a:spcPct val="0"/>
        </a:spcAft>
        <a:defRPr sz="4400">
          <a:solidFill>
            <a:schemeClr val="tx2"/>
          </a:solidFill>
          <a:latin typeface="Times New Roman" pitchFamily="24" charset="0"/>
          <a:ea typeface="ＭＳ Ｐゴシック" charset="0"/>
          <a:cs typeface="MS Pゴシック" pitchFamily="-92" charset="-128"/>
        </a:defRPr>
      </a:lvl3pPr>
      <a:lvl4pPr algn="ctr" rtl="0" eaLnBrk="0" fontAlgn="base" hangingPunct="0">
        <a:spcBef>
          <a:spcPct val="0"/>
        </a:spcBef>
        <a:spcAft>
          <a:spcPct val="0"/>
        </a:spcAft>
        <a:defRPr sz="4400">
          <a:solidFill>
            <a:schemeClr val="tx2"/>
          </a:solidFill>
          <a:latin typeface="Times New Roman" pitchFamily="24" charset="0"/>
          <a:ea typeface="ＭＳ Ｐゴシック" charset="0"/>
          <a:cs typeface="MS Pゴシック" pitchFamily="-92" charset="-128"/>
        </a:defRPr>
      </a:lvl4pPr>
      <a:lvl5pPr algn="ctr" rtl="0" eaLnBrk="0" fontAlgn="base" hangingPunct="0">
        <a:spcBef>
          <a:spcPct val="0"/>
        </a:spcBef>
        <a:spcAft>
          <a:spcPct val="0"/>
        </a:spcAft>
        <a:defRPr sz="4400">
          <a:solidFill>
            <a:schemeClr val="tx2"/>
          </a:solidFill>
          <a:latin typeface="Times New Roman" pitchFamily="24" charset="0"/>
          <a:ea typeface="ＭＳ Ｐゴシック" charset="0"/>
          <a:cs typeface="MS Pゴシック" pitchFamily="-92" charset="-128"/>
        </a:defRPr>
      </a:lvl5pPr>
      <a:lvl6pPr marL="457200" algn="ctr" rtl="0" fontAlgn="base">
        <a:spcBef>
          <a:spcPct val="0"/>
        </a:spcBef>
        <a:spcAft>
          <a:spcPct val="0"/>
        </a:spcAft>
        <a:defRPr sz="4400">
          <a:solidFill>
            <a:schemeClr val="tx2"/>
          </a:solidFill>
          <a:latin typeface="Times New Roman" pitchFamily="24" charset="0"/>
          <a:ea typeface="MS Pゴシック" pitchFamily="-92" charset="-128"/>
          <a:cs typeface="MS Pゴシック" pitchFamily="-92" charset="-128"/>
        </a:defRPr>
      </a:lvl6pPr>
      <a:lvl7pPr marL="914400" algn="ctr" rtl="0" fontAlgn="base">
        <a:spcBef>
          <a:spcPct val="0"/>
        </a:spcBef>
        <a:spcAft>
          <a:spcPct val="0"/>
        </a:spcAft>
        <a:defRPr sz="4400">
          <a:solidFill>
            <a:schemeClr val="tx2"/>
          </a:solidFill>
          <a:latin typeface="Times New Roman" pitchFamily="24" charset="0"/>
          <a:ea typeface="MS Pゴシック" pitchFamily="-92" charset="-128"/>
          <a:cs typeface="MS Pゴシック" pitchFamily="-92" charset="-128"/>
        </a:defRPr>
      </a:lvl7pPr>
      <a:lvl8pPr marL="1371600" algn="ctr" rtl="0" fontAlgn="base">
        <a:spcBef>
          <a:spcPct val="0"/>
        </a:spcBef>
        <a:spcAft>
          <a:spcPct val="0"/>
        </a:spcAft>
        <a:defRPr sz="4400">
          <a:solidFill>
            <a:schemeClr val="tx2"/>
          </a:solidFill>
          <a:latin typeface="Times New Roman" pitchFamily="24" charset="0"/>
          <a:ea typeface="MS Pゴシック" pitchFamily="-92" charset="-128"/>
          <a:cs typeface="MS Pゴシック" pitchFamily="-92" charset="-128"/>
        </a:defRPr>
      </a:lvl8pPr>
      <a:lvl9pPr marL="1828800" algn="ctr" rtl="0" fontAlgn="base">
        <a:spcBef>
          <a:spcPct val="0"/>
        </a:spcBef>
        <a:spcAft>
          <a:spcPct val="0"/>
        </a:spcAft>
        <a:defRPr sz="4400">
          <a:solidFill>
            <a:schemeClr val="tx2"/>
          </a:solidFill>
          <a:latin typeface="Times New Roman" pitchFamily="24"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24"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24"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24"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24"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327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327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DFA1989C-F57D-554A-83B4-2E679066501A}"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20820808"/>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7242175" cy="1981200"/>
            <a:chOff x="0" y="0"/>
            <a:chExt cx="4562" cy="1248"/>
          </a:xfrm>
        </p:grpSpPr>
        <p:sp>
          <p:nvSpPr>
            <p:cNvPr id="307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24" charset="0"/>
                <a:ea typeface="ＭＳ Ｐゴシック" pitchFamily="24" charset="-128"/>
                <a:cs typeface="ＭＳ Ｐゴシック" pitchFamily="24" charset="-128"/>
              </a:endParaRPr>
            </a:p>
          </p:txBody>
        </p:sp>
        <p:sp>
          <p:nvSpPr>
            <p:cNvPr id="624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307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FFFFFF"/>
              </a:solidFill>
              <a:latin typeface="Tahoma"/>
            </a:endParaRPr>
          </a:p>
        </p:txBody>
      </p:sp>
      <p:sp>
        <p:nvSpPr>
          <p:cNvPr id="308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FFFFFF"/>
              </a:solidFill>
              <a:latin typeface="Tahoma"/>
            </a:endParaRPr>
          </a:p>
        </p:txBody>
      </p:sp>
      <p:sp>
        <p:nvSpPr>
          <p:cNvPr id="308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pPr defTabSz="914400" fontAlgn="base">
              <a:spcBef>
                <a:spcPct val="0"/>
              </a:spcBef>
              <a:spcAft>
                <a:spcPct val="0"/>
              </a:spcAft>
              <a:defRPr/>
            </a:pPr>
            <a:fld id="{A7695569-1AAD-8B4C-B621-0A5B4ED4ECA9}"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342159695"/>
      </p:ext>
    </p:extLst>
  </p:cSld>
  <p:clrMap bg1="dk2" tx1="lt1" bg2="dk1" tx2="lt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4"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24"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24" charset="-128"/>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fld id="{78A1280F-381E-F64C-992E-E836F593C607}" type="slidenum">
              <a:rPr lang="en-US">
                <a:ea typeface="ＭＳ Ｐゴシック" charset="0"/>
              </a:rPr>
              <a:pPr defTabSz="914400" fontAlgn="base">
                <a:spcAft>
                  <a:spcPct val="0"/>
                </a:spcAft>
                <a:defRPr/>
              </a:pPr>
              <a:t>‹#›</a:t>
            </a:fld>
            <a:endParaRPr lang="en-US">
              <a:ea typeface="ＭＳ Ｐゴシック" charset="0"/>
            </a:endParaRPr>
          </a:p>
        </p:txBody>
      </p:sp>
    </p:spTree>
    <p:extLst>
      <p:ext uri="{BB962C8B-B14F-4D97-AF65-F5344CB8AC3E}">
        <p14:creationId xmlns:p14="http://schemas.microsoft.com/office/powerpoint/2010/main" val="2538944506"/>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7242175" cy="1981200"/>
            <a:chOff x="0" y="0"/>
            <a:chExt cx="4562" cy="1248"/>
          </a:xfrm>
        </p:grpSpPr>
        <p:sp>
          <p:nvSpPr>
            <p:cNvPr id="307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24" charset="0"/>
                <a:ea typeface="ＭＳ Ｐゴシック" pitchFamily="24" charset="-128"/>
                <a:cs typeface="ＭＳ Ｐゴシック" pitchFamily="24" charset="-128"/>
              </a:endParaRPr>
            </a:p>
          </p:txBody>
        </p:sp>
        <p:sp>
          <p:nvSpPr>
            <p:cNvPr id="624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307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FFFFFF"/>
              </a:solidFill>
              <a:latin typeface="Tahoma"/>
            </a:endParaRPr>
          </a:p>
        </p:txBody>
      </p:sp>
      <p:sp>
        <p:nvSpPr>
          <p:cNvPr id="308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FFFFFF"/>
              </a:solidFill>
              <a:latin typeface="Tahoma"/>
            </a:endParaRPr>
          </a:p>
        </p:txBody>
      </p:sp>
      <p:sp>
        <p:nvSpPr>
          <p:cNvPr id="308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pPr defTabSz="914400" fontAlgn="base">
              <a:spcBef>
                <a:spcPct val="0"/>
              </a:spcBef>
              <a:spcAft>
                <a:spcPct val="0"/>
              </a:spcAft>
              <a:defRPr/>
            </a:pPr>
            <a:fld id="{A7695569-1AAD-8B4C-B621-0A5B4ED4ECA9}"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656963510"/>
      </p:ext>
    </p:extLst>
  </p:cSld>
  <p:clrMap bg1="dk2" tx1="lt1" bg2="dk1" tx2="lt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4"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24"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24" charset="-128"/>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752600" y="153988"/>
            <a:ext cx="7162800" cy="1066800"/>
          </a:xfrm>
          <a:prstGeom prst="rect">
            <a:avLst/>
          </a:prstGeom>
          <a:noFill/>
          <a:ln w="9525">
            <a:noFill/>
            <a:miter lim="800000"/>
            <a:headEnd/>
            <a:tailEnd/>
          </a:ln>
          <a:effectLst>
            <a:outerShdw blurRad="50800" dist="12698"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1752600" y="1295400"/>
            <a:ext cx="7162800" cy="4800600"/>
          </a:xfrm>
          <a:prstGeom prst="rect">
            <a:avLst/>
          </a:prstGeom>
          <a:noFill/>
          <a:ln w="9525">
            <a:noFill/>
            <a:miter lim="800000"/>
            <a:headEnd/>
            <a:tailEnd/>
          </a:ln>
          <a:effectLst>
            <a:outerShdw blurRad="508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1752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pitchFamily="24" charset="-128"/>
                <a:cs typeface="ＭＳ Ｐゴシック" pitchFamily="24" charset="-128"/>
              </a:defRPr>
            </a:lvl1pPr>
          </a:lstStyle>
          <a:p>
            <a:pPr defTabSz="914400" eaLnBrk="0" fontAlgn="base" hangingPunct="0">
              <a:spcBef>
                <a:spcPct val="0"/>
              </a:spcBef>
              <a:spcAft>
                <a:spcPct val="0"/>
              </a:spcAft>
              <a:defRPr/>
            </a:pPr>
            <a:endParaRPr lang="en-US">
              <a:latin typeface="Times New Roman"/>
            </a:endParaRPr>
          </a:p>
        </p:txBody>
      </p:sp>
      <p:sp>
        <p:nvSpPr>
          <p:cNvPr id="24581"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pitchFamily="24" charset="-128"/>
                <a:cs typeface="ＭＳ Ｐゴシック" pitchFamily="24" charset="-128"/>
              </a:defRPr>
            </a:lvl1pPr>
          </a:lstStyle>
          <a:p>
            <a:pPr defTabSz="914400" eaLnBrk="0" fontAlgn="base" hangingPunct="0">
              <a:spcBef>
                <a:spcPct val="0"/>
              </a:spcBef>
              <a:spcAft>
                <a:spcPct val="0"/>
              </a:spcAft>
              <a:defRPr/>
            </a:pPr>
            <a:endParaRPr lang="en-US">
              <a:latin typeface="Times New Roman"/>
            </a:endParaRPr>
          </a:p>
        </p:txBody>
      </p:sp>
      <p:sp>
        <p:nvSpPr>
          <p:cNvPr id="24582" name="Rectangle 6"/>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charset="0"/>
              </a:defRPr>
            </a:lvl1pPr>
          </a:lstStyle>
          <a:p>
            <a:pPr defTabSz="914400" eaLnBrk="0" fontAlgn="base" hangingPunct="0">
              <a:spcBef>
                <a:spcPct val="0"/>
              </a:spcBef>
              <a:spcAft>
                <a:spcPct val="0"/>
              </a:spcAft>
              <a:defRPr/>
            </a:pPr>
            <a:fld id="{E5594E90-DAF6-7348-AADB-C683F05279E4}"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41667391"/>
      </p:ext>
    </p:extLst>
  </p:cSld>
  <p:clrMap bg1="dk2" tx1="lt1" bg2="dk1" tx2="lt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p:txStyles>
    <p:titleStyle>
      <a:lvl1pPr algn="l" rtl="0" eaLnBrk="0" fontAlgn="base" hangingPunct="0">
        <a:spcBef>
          <a:spcPct val="0"/>
        </a:spcBef>
        <a:spcAft>
          <a:spcPct val="0"/>
        </a:spcAft>
        <a:defRPr sz="4000" i="1">
          <a:solidFill>
            <a:srgbClr val="FFFFFF"/>
          </a:solidFill>
          <a:latin typeface="+mj-lt"/>
          <a:ea typeface="+mj-ea"/>
          <a:cs typeface="+mj-cs"/>
        </a:defRPr>
      </a:lvl1pPr>
      <a:lvl2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2pPr>
      <a:lvl3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3pPr>
      <a:lvl4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4pPr>
      <a:lvl5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5pPr>
      <a:lvl6pPr marL="4572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6pPr>
      <a:lvl7pPr marL="9144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7pPr>
      <a:lvl8pPr marL="13716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8pPr>
      <a:lvl9pPr marL="18288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9pPr>
    </p:titleStyle>
    <p:bodyStyle>
      <a:lvl1pPr marL="342900" indent="-342900" algn="l" rtl="0" eaLnBrk="0" fontAlgn="base" hangingPunct="0">
        <a:spcBef>
          <a:spcPct val="20000"/>
        </a:spcBef>
        <a:spcAft>
          <a:spcPct val="0"/>
        </a:spcAft>
        <a:buClr>
          <a:srgbClr val="CFBBFA"/>
        </a:buClr>
        <a:buSzPct val="85000"/>
        <a:buFont typeface="Wingdings" charset="0"/>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lr>
          <a:srgbClr val="CFBBFA"/>
        </a:buClr>
        <a:buSzPct val="85000"/>
        <a:buFont typeface="Wingdings" charset="0"/>
        <a:buChar char=""/>
        <a:defRPr sz="2800">
          <a:solidFill>
            <a:srgbClr val="FFFFFF"/>
          </a:solidFill>
          <a:latin typeface="+mn-lt"/>
          <a:ea typeface="+mn-ea"/>
        </a:defRPr>
      </a:lvl2pPr>
      <a:lvl3pPr marL="1143000" indent="-228600" algn="l" rtl="0" eaLnBrk="0" fontAlgn="base" hangingPunct="0">
        <a:spcBef>
          <a:spcPct val="20000"/>
        </a:spcBef>
        <a:spcAft>
          <a:spcPct val="0"/>
        </a:spcAft>
        <a:buClr>
          <a:srgbClr val="CFBBFA"/>
        </a:buClr>
        <a:buSzPct val="85000"/>
        <a:buFont typeface="Wingdings" charset="0"/>
        <a:buChar char=""/>
        <a:defRPr sz="2400">
          <a:solidFill>
            <a:srgbClr val="FFFFFF"/>
          </a:solidFill>
          <a:latin typeface="+mn-lt"/>
          <a:ea typeface="+mn-ea"/>
        </a:defRPr>
      </a:lvl3pPr>
      <a:lvl4pPr marL="16002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defRPr>
      </a:lvl4pPr>
      <a:lvl5pPr marL="2057400" indent="-228600" algn="l" rtl="0" eaLnBrk="0" fontAlgn="base" hangingPunct="0">
        <a:spcBef>
          <a:spcPct val="20000"/>
        </a:spcBef>
        <a:spcAft>
          <a:spcPct val="0"/>
        </a:spcAft>
        <a:buClr>
          <a:srgbClr val="CFBBFA"/>
        </a:buClr>
        <a:buSzPct val="85000"/>
        <a:buFont typeface="Wingdings" charset="0"/>
        <a:buChar char=""/>
        <a:defRPr sz="2000">
          <a:solidFill>
            <a:srgbClr val="FFFFFF"/>
          </a:solidFill>
          <a:latin typeface="+mn-lt"/>
          <a:ea typeface="+mn-ea"/>
        </a:defRPr>
      </a:lvl5pPr>
      <a:lvl6pPr marL="25146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6pPr>
      <a:lvl7pPr marL="29718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7pPr>
      <a:lvl8pPr marL="34290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8pPr>
      <a:lvl9pPr marL="3886200" indent="-228600" algn="l" rtl="0" fontAlgn="base">
        <a:spcBef>
          <a:spcPct val="20000"/>
        </a:spcBef>
        <a:spcAft>
          <a:spcPct val="0"/>
        </a:spcAft>
        <a:buClr>
          <a:srgbClr val="CFBBFA"/>
        </a:buClr>
        <a:buSzPct val="85000"/>
        <a:buFont typeface="Wingdings" pitchFamily="24" charset="2"/>
        <a:buChar char=""/>
        <a:defRPr sz="2000">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fld id="{9EA207BD-0849-6446-AA84-E653072DADD6}" type="slidenum">
              <a:rPr lang="en-US">
                <a:ea typeface="ＭＳ Ｐゴシック" charset="0"/>
              </a:rPr>
              <a:pPr defTabSz="914400" fontAlgn="base">
                <a:spcAft>
                  <a:spcPct val="0"/>
                </a:spcAft>
                <a:defRPr/>
              </a:pPr>
              <a:t>‹#›</a:t>
            </a:fld>
            <a:endParaRPr lang="en-US">
              <a:ea typeface="ＭＳ Ｐゴシック" charset="0"/>
            </a:endParaRPr>
          </a:p>
        </p:txBody>
      </p:sp>
    </p:spTree>
    <p:extLst>
      <p:ext uri="{BB962C8B-B14F-4D97-AF65-F5344CB8AC3E}">
        <p14:creationId xmlns:p14="http://schemas.microsoft.com/office/powerpoint/2010/main" val="4136477651"/>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2/12/24</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55989820"/>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3858096390"/>
      </p:ext>
    </p:extLst>
  </p:cSld>
  <p:clrMap bg1="dk2" tx1="lt1" bg2="dk1" tx2="lt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28362542"/>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 id="214748416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327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24" charset="-128"/>
                <a:cs typeface="ＭＳ Ｐゴシック" pitchFamily="24"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327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DFA1989C-F57D-554A-83B4-2E679066501A}"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52734740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a:solidFill>
                  <a:srgbClr val="000000"/>
                </a:solidFill>
                <a:latin typeface="Times New Roman" charset="0"/>
                <a:cs typeface="+mn-cs"/>
              </a:defRPr>
            </a:lvl1pPr>
          </a:lstStyle>
          <a:p>
            <a:pPr defTabSz="914400" fontAlgn="base">
              <a:spcAft>
                <a:spcPct val="0"/>
              </a:spcAft>
              <a:defRPr/>
            </a:pPr>
            <a:fld id="{78A1280F-381E-F64C-992E-E836F593C607}" type="slidenum">
              <a:rPr lang="en-US">
                <a:ea typeface="ＭＳ Ｐゴシック" charset="0"/>
              </a:rPr>
              <a:pPr defTabSz="914400" fontAlgn="base">
                <a:spcAft>
                  <a:spcPct val="0"/>
                </a:spcAft>
                <a:defRPr/>
              </a:pPr>
              <a:t>‹#›</a:t>
            </a:fld>
            <a:endParaRPr lang="en-US">
              <a:ea typeface="ＭＳ Ｐゴシック" charset="0"/>
            </a:endParaRPr>
          </a:p>
        </p:txBody>
      </p:sp>
    </p:spTree>
    <p:extLst>
      <p:ext uri="{BB962C8B-B14F-4D97-AF65-F5344CB8AC3E}">
        <p14:creationId xmlns:p14="http://schemas.microsoft.com/office/powerpoint/2010/main" val="165212656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0" y="0"/>
            <a:ext cx="8839200" cy="6858000"/>
            <a:chOff x="0" y="0"/>
            <a:chExt cx="5568" cy="4320"/>
          </a:xfrm>
        </p:grpSpPr>
        <p:grpSp>
          <p:nvGrpSpPr>
            <p:cNvPr id="74760" name="Group 3"/>
            <p:cNvGrpSpPr>
              <a:grpSpLocks/>
            </p:cNvGrpSpPr>
            <p:nvPr userDrawn="1"/>
          </p:nvGrpSpPr>
          <p:grpSpPr bwMode="auto">
            <a:xfrm>
              <a:off x="0" y="0"/>
              <a:ext cx="3216" cy="3072"/>
              <a:chOff x="0" y="0"/>
              <a:chExt cx="2928" cy="2784"/>
            </a:xfrm>
          </p:grpSpPr>
          <p:sp>
            <p:nvSpPr>
              <p:cNvPr id="74773"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74"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75"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76"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77"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74761" name="Group 9"/>
            <p:cNvGrpSpPr>
              <a:grpSpLocks/>
            </p:cNvGrpSpPr>
            <p:nvPr userDrawn="1"/>
          </p:nvGrpSpPr>
          <p:grpSpPr bwMode="auto">
            <a:xfrm>
              <a:off x="2016" y="2016"/>
              <a:ext cx="2448" cy="2304"/>
              <a:chOff x="0" y="0"/>
              <a:chExt cx="2928" cy="2784"/>
            </a:xfrm>
          </p:grpSpPr>
          <p:sp>
            <p:nvSpPr>
              <p:cNvPr id="74768"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6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7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7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7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74762" name="Group 15"/>
            <p:cNvGrpSpPr>
              <a:grpSpLocks/>
            </p:cNvGrpSpPr>
            <p:nvPr userDrawn="1"/>
          </p:nvGrpSpPr>
          <p:grpSpPr bwMode="auto">
            <a:xfrm>
              <a:off x="2832" y="96"/>
              <a:ext cx="2736" cy="2592"/>
              <a:chOff x="0" y="0"/>
              <a:chExt cx="2928" cy="2784"/>
            </a:xfrm>
          </p:grpSpPr>
          <p:sp>
            <p:nvSpPr>
              <p:cNvPr id="74763"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64"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65"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66"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74767"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sp>
        <p:nvSpPr>
          <p:cNvPr id="74755"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6"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defTabSz="914400" fontAlgn="base">
              <a:spcBef>
                <a:spcPct val="0"/>
              </a:spcBef>
              <a:spcAft>
                <a:spcPct val="0"/>
              </a:spcAft>
              <a:defRPr/>
            </a:pPr>
            <a:fld id="{F77E97CE-C27C-E448-A4A9-1965F1402C9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32249087"/>
      </p:ext>
    </p:extLst>
  </p:cSld>
  <p:clrMap bg1="dk2" tx1="lt1" bg2="dk1" tx2="lt2" accent1="accent1" accent2="accent2" accent3="accent3" accent4="accent4" accent5="accent5" accent6="accent6" hlink="hlink" folHlink="folHlink"/>
  <p:sldLayoutIdLst>
    <p:sldLayoutId id="2147483748"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2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193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193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193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B864E62D-4DC5-4742-B7FA-F93E58FA6AB6}"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190500558"/>
      </p:ext>
    </p:extLst>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47106"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07"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08"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09"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0"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1"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2"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3"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4"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115"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7116"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1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charset="0"/>
                <a:cs typeface="+mn-cs"/>
              </a:defRPr>
            </a:lvl1pPr>
          </a:lstStyle>
          <a:p>
            <a:pPr fontAlgn="base">
              <a:spcBef>
                <a:spcPct val="0"/>
              </a:spcBef>
              <a:spcAft>
                <a:spcPct val="0"/>
              </a:spcAft>
              <a:defRPr/>
            </a:pPr>
            <a:endParaRPr lang="en-US">
              <a:ea typeface="ＭＳ Ｐゴシック" charset="0"/>
            </a:endParaRPr>
          </a:p>
        </p:txBody>
      </p:sp>
      <p:sp>
        <p:nvSpPr>
          <p:cNvPr id="4711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Times New Roman" charset="0"/>
                <a:cs typeface="+mn-cs"/>
              </a:defRPr>
            </a:lvl1pPr>
          </a:lstStyle>
          <a:p>
            <a:pPr fontAlgn="base">
              <a:spcBef>
                <a:spcPct val="0"/>
              </a:spcBef>
              <a:spcAft>
                <a:spcPct val="0"/>
              </a:spcAft>
              <a:defRPr/>
            </a:pPr>
            <a:endParaRPr lang="en-US">
              <a:ea typeface="ＭＳ Ｐゴシック" charset="0"/>
            </a:endParaRPr>
          </a:p>
        </p:txBody>
      </p:sp>
      <p:sp>
        <p:nvSpPr>
          <p:cNvPr id="4711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latin typeface="Times New Roman" charset="0"/>
                <a:cs typeface="+mn-cs"/>
              </a:defRPr>
            </a:lvl1pPr>
          </a:lstStyle>
          <a:p>
            <a:pPr fontAlgn="base">
              <a:spcBef>
                <a:spcPct val="0"/>
              </a:spcBef>
              <a:spcAft>
                <a:spcPct val="0"/>
              </a:spcAft>
              <a:defRPr/>
            </a:pPr>
            <a:fld id="{E52DC43F-DABC-4B40-AB0A-1DC51B83F9FB}"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873534197"/>
      </p:ext>
    </p:extLst>
  </p:cSld>
  <p:clrMap bg1="dk2" tx1="lt1" bg2="dk1"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7106"/>
                                        </p:tgtEl>
                                        <p:attrNameLst>
                                          <p:attrName>style.visibility</p:attrName>
                                        </p:attrNameLst>
                                      </p:cBhvr>
                                      <p:to>
                                        <p:strVal val="visible"/>
                                      </p:to>
                                    </p:set>
                                    <p:anim calcmode="lin" valueType="num">
                                      <p:cBhvr additive="base">
                                        <p:cTn id="7" dur="500" fill="hold"/>
                                        <p:tgtEl>
                                          <p:spTgt spid="47106"/>
                                        </p:tgtEl>
                                        <p:attrNameLst>
                                          <p:attrName>ppt_x</p:attrName>
                                        </p:attrNameLst>
                                      </p:cBhvr>
                                      <p:tavLst>
                                        <p:tav tm="0">
                                          <p:val>
                                            <p:strVal val="0-#ppt_w/2"/>
                                          </p:val>
                                        </p:tav>
                                        <p:tav tm="100000">
                                          <p:val>
                                            <p:strVal val="#ppt_x"/>
                                          </p:val>
                                        </p:tav>
                                      </p:tavLst>
                                    </p:anim>
                                    <p:anim calcmode="lin" valueType="num">
                                      <p:cBhvr additive="base">
                                        <p:cTn id="8" dur="500" fill="hold"/>
                                        <p:tgtEl>
                                          <p:spTgt spid="4710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710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50178"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7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80"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81"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82"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50183"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1229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5"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ＭＳ Ｐゴシック" pitchFamily="24" charset="-128"/>
                <a:cs typeface="ＭＳ Ｐゴシック" pitchFamily="24" charset="-128"/>
              </a:defRPr>
            </a:lvl1pPr>
          </a:lstStyle>
          <a:p>
            <a:pPr defTabSz="914400" eaLnBrk="0" fontAlgn="base" hangingPunct="0">
              <a:spcAft>
                <a:spcPct val="0"/>
              </a:spcAft>
              <a:defRPr/>
            </a:pPr>
            <a:endParaRPr lang="en-US">
              <a:solidFill>
                <a:srgbClr val="003300"/>
              </a:solidFill>
              <a:latin typeface="Times New Roman"/>
            </a:endParaRPr>
          </a:p>
        </p:txBody>
      </p:sp>
      <p:sp>
        <p:nvSpPr>
          <p:cNvPr id="1229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ＭＳ Ｐゴシック" pitchFamily="24" charset="-128"/>
                <a:cs typeface="ＭＳ Ｐゴシック" pitchFamily="24" charset="-128"/>
              </a:defRPr>
            </a:lvl1pPr>
          </a:lstStyle>
          <a:p>
            <a:pPr defTabSz="914400" eaLnBrk="0" fontAlgn="base" hangingPunct="0">
              <a:spcAft>
                <a:spcPct val="0"/>
              </a:spcAft>
              <a:defRPr/>
            </a:pPr>
            <a:endParaRPr lang="en-US">
              <a:solidFill>
                <a:srgbClr val="003300"/>
              </a:solidFill>
              <a:latin typeface="Times New Roman"/>
            </a:endParaRPr>
          </a:p>
        </p:txBody>
      </p:sp>
      <p:sp>
        <p:nvSpPr>
          <p:cNvPr id="1230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Times New Roman" charset="0"/>
              </a:defRPr>
            </a:lvl1pPr>
          </a:lstStyle>
          <a:p>
            <a:pPr defTabSz="914400" eaLnBrk="0" fontAlgn="base" hangingPunct="0">
              <a:spcAft>
                <a:spcPct val="0"/>
              </a:spcAft>
              <a:defRPr/>
            </a:pPr>
            <a:fld id="{7865248F-0810-8C40-8997-E4577F09E724}" type="slidenum">
              <a:rPr lang="en-US">
                <a:solidFill>
                  <a:srgbClr val="003300"/>
                </a:solidFill>
                <a:ea typeface="ＭＳ Ｐゴシック" charset="0"/>
                <a:cs typeface="ＭＳ Ｐゴシック" charset="0"/>
              </a:rPr>
              <a:pPr defTabSz="914400" eaLnBrk="0" fontAlgn="base" hangingPunct="0">
                <a:spcAft>
                  <a:spcPct val="0"/>
                </a:spcAft>
                <a:defRPr/>
              </a:pPr>
              <a:t>‹#›</a:t>
            </a:fld>
            <a:endParaRPr lang="en-US">
              <a:solidFill>
                <a:srgbClr val="003300"/>
              </a:solidFill>
              <a:ea typeface="ＭＳ Ｐゴシック" charset="0"/>
              <a:cs typeface="ＭＳ Ｐゴシック" charset="0"/>
            </a:endParaRPr>
          </a:p>
        </p:txBody>
      </p:sp>
    </p:spTree>
    <p:extLst>
      <p:ext uri="{BB962C8B-B14F-4D97-AF65-F5344CB8AC3E}">
        <p14:creationId xmlns:p14="http://schemas.microsoft.com/office/powerpoint/2010/main" val="389890107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2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2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89735521"/>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02.xml"/><Relationship Id="rId1" Type="http://schemas.openxmlformats.org/officeDocument/2006/relationships/themeOverride" Target="../theme/themeOverride15.xml"/></Relationships>
</file>

<file path=ppt/slides/_rels/slide10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6.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02.xml"/><Relationship Id="rId1" Type="http://schemas.openxmlformats.org/officeDocument/2006/relationships/themeOverride" Target="../theme/themeOverride16.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02.xml"/><Relationship Id="rId1" Type="http://schemas.openxmlformats.org/officeDocument/2006/relationships/themeOverride" Target="../theme/themeOverride17.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02.xml"/><Relationship Id="rId1" Type="http://schemas.openxmlformats.org/officeDocument/2006/relationships/themeOverride" Target="../theme/themeOverride18.xml"/></Relationships>
</file>

<file path=ppt/slides/_rels/slide10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0.xml"/><Relationship Id="rId1" Type="http://schemas.openxmlformats.org/officeDocument/2006/relationships/slideLayout" Target="../slideLayouts/slideLayout92.xml"/></Relationships>
</file>

<file path=ppt/slides/_rels/slide10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2.xml"/><Relationship Id="rId1" Type="http://schemas.openxmlformats.org/officeDocument/2006/relationships/slideLayout" Target="../slideLayouts/slideLayout275.xml"/></Relationships>
</file>

<file path=ppt/slides/_rels/slide10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xml"/><Relationship Id="rId1" Type="http://schemas.openxmlformats.org/officeDocument/2006/relationships/themeOverride" Target="../theme/themeOverride19.xml"/><Relationship Id="rId4" Type="http://schemas.openxmlformats.org/officeDocument/2006/relationships/image" Target="../media/image86.png"/></Relationships>
</file>

<file path=ppt/slides/_rels/slide1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6.xml"/></Relationships>
</file>

<file path=ppt/slides/_rels/slide1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6.xml"/></Relationships>
</file>

<file path=ppt/slides/_rels/slide1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8.xml"/><Relationship Id="rId1" Type="http://schemas.openxmlformats.org/officeDocument/2006/relationships/slideLayout" Target="../slideLayouts/slideLayout26.xml"/></Relationships>
</file>

<file path=ppt/slides/_rels/slide1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9.xml"/><Relationship Id="rId1" Type="http://schemas.openxmlformats.org/officeDocument/2006/relationships/slideLayout" Target="../slideLayouts/slideLayout26.xml"/></Relationships>
</file>

<file path=ppt/slides/_rels/slide1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0.xml"/><Relationship Id="rId1" Type="http://schemas.openxmlformats.org/officeDocument/2006/relationships/slideLayout" Target="../slideLayouts/slideLayout26.xml"/></Relationships>
</file>

<file path=ppt/slides/_rels/slide11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2.xml"/><Relationship Id="rId1" Type="http://schemas.openxmlformats.org/officeDocument/2006/relationships/slideLayout" Target="../slideLayouts/slideLayout140.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3.xml"/><Relationship Id="rId1" Type="http://schemas.openxmlformats.org/officeDocument/2006/relationships/slideLayout" Target="../slideLayouts/slideLayout140.xml"/></Relationships>
</file>

<file path=ppt/slides/_rels/slide1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4.xml"/><Relationship Id="rId1" Type="http://schemas.openxmlformats.org/officeDocument/2006/relationships/slideLayout" Target="../slideLayouts/slideLayout140.xml"/></Relationships>
</file>

<file path=ppt/slides/_rels/slide12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41.xml"/></Relationships>
</file>

<file path=ppt/slides/_rels/slide12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7.xml"/><Relationship Id="rId1" Type="http://schemas.openxmlformats.org/officeDocument/2006/relationships/slideLayout" Target="../slideLayouts/slideLayout143.xml"/></Relationships>
</file>

<file path=ppt/slides/_rels/slide1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1.xml"/><Relationship Id="rId1" Type="http://schemas.openxmlformats.org/officeDocument/2006/relationships/slideLayout" Target="../slideLayouts/slideLayout1.xml"/><Relationship Id="rId4" Type="http://schemas.microsoft.com/office/2007/relationships/hdphoto" Target="../media/hdphoto2.wdp"/></Relationships>
</file>

<file path=ppt/slides/_rels/slide1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2.xml"/><Relationship Id="rId1" Type="http://schemas.openxmlformats.org/officeDocument/2006/relationships/slideLayout" Target="../slideLayouts/slideLayout1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17.png"/></Relationships>
</file>

<file path=ppt/slides/_rels/slide1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6.xml"/><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30.xml"/></Relationships>
</file>

<file path=ppt/slides/_rels/slide1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7.xml"/></Relationships>
</file>

<file path=ppt/slides/_rels/slide1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7.xml"/></Relationships>
</file>

<file path=ppt/slides/_rels/slide1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7.xml"/></Relationships>
</file>

<file path=ppt/slides/_rels/slide1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75.xml"/></Relationships>
</file>

<file path=ppt/slides/_rels/slide1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02.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102.xml"/><Relationship Id="rId1" Type="http://schemas.openxmlformats.org/officeDocument/2006/relationships/themeOverride" Target="../theme/themeOverride20.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02.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102.xml"/><Relationship Id="rId1" Type="http://schemas.openxmlformats.org/officeDocument/2006/relationships/themeOverride" Target="../theme/themeOverride21.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102.xml"/><Relationship Id="rId1" Type="http://schemas.openxmlformats.org/officeDocument/2006/relationships/themeOverride" Target="../theme/themeOverride22.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102.xml"/><Relationship Id="rId1" Type="http://schemas.openxmlformats.org/officeDocument/2006/relationships/themeOverride" Target="../theme/themeOverride23.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102.xml"/><Relationship Id="rId1" Type="http://schemas.openxmlformats.org/officeDocument/2006/relationships/themeOverride" Target="../theme/themeOverride24.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102.xml"/><Relationship Id="rId1" Type="http://schemas.openxmlformats.org/officeDocument/2006/relationships/themeOverride" Target="../theme/themeOverride25.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102.xml"/><Relationship Id="rId1" Type="http://schemas.openxmlformats.org/officeDocument/2006/relationships/themeOverride" Target="../theme/themeOverride26.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5.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02.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102.xml"/><Relationship Id="rId1" Type="http://schemas.openxmlformats.org/officeDocument/2006/relationships/themeOverride" Target="../theme/themeOverride27.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102.xml"/><Relationship Id="rId1" Type="http://schemas.openxmlformats.org/officeDocument/2006/relationships/themeOverride" Target="../theme/themeOverride28.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102.xml"/><Relationship Id="rId1" Type="http://schemas.openxmlformats.org/officeDocument/2006/relationships/themeOverride" Target="../theme/themeOverride29.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1.xml"/><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1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9.xml"/><Relationship Id="rId1" Type="http://schemas.openxmlformats.org/officeDocument/2006/relationships/themeOverride" Target="../theme/themeOverride4.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23.xml"/><Relationship Id="rId5" Type="http://schemas.openxmlformats.org/officeDocument/2006/relationships/image" Target="../media/image19.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6.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0.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175.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17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3.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hemeOverride" Target="../theme/themeOverride5.xml"/><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6.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75.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9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19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1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52.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9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03.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14.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20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2.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9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92.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92.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9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69.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6.jpeg"/><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02.xml"/><Relationship Id="rId1" Type="http://schemas.openxmlformats.org/officeDocument/2006/relationships/themeOverride" Target="../theme/themeOverride6.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02.xml"/><Relationship Id="rId1" Type="http://schemas.openxmlformats.org/officeDocument/2006/relationships/themeOverride" Target="../theme/themeOverride7.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22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Layout" Target="../slideLayouts/slideLayout252.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86.xml"/><Relationship Id="rId1" Type="http://schemas.openxmlformats.org/officeDocument/2006/relationships/themeOverride" Target="../theme/themeOverride8.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80.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80.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2.xml"/><Relationship Id="rId1" Type="http://schemas.openxmlformats.org/officeDocument/2006/relationships/slideLayout" Target="../slideLayouts/slideLayout9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02.xml"/><Relationship Id="rId1" Type="http://schemas.openxmlformats.org/officeDocument/2006/relationships/themeOverride" Target="../theme/themeOverride9.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02.xml"/><Relationship Id="rId1" Type="http://schemas.openxmlformats.org/officeDocument/2006/relationships/themeOverride" Target="../theme/themeOverride10.xml"/></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129.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02.xml"/><Relationship Id="rId1" Type="http://schemas.openxmlformats.org/officeDocument/2006/relationships/themeOverride" Target="../theme/themeOverride1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8.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0.jpeg"/><Relationship Id="rId1" Type="http://schemas.openxmlformats.org/officeDocument/2006/relationships/slideLayout" Target="../slideLayouts/slideLayout252.xml"/></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9.xml"/><Relationship Id="rId1" Type="http://schemas.openxmlformats.org/officeDocument/2006/relationships/slideLayout" Target="../slideLayouts/slideLayout92.xml"/></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0.xml"/><Relationship Id="rId1" Type="http://schemas.openxmlformats.org/officeDocument/2006/relationships/slideLayout" Target="../slideLayouts/slideLayout92.xml"/></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1.xml"/><Relationship Id="rId1" Type="http://schemas.openxmlformats.org/officeDocument/2006/relationships/slideLayout" Target="../slideLayouts/slideLayout9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02.xml"/><Relationship Id="rId1" Type="http://schemas.openxmlformats.org/officeDocument/2006/relationships/themeOverride" Target="../theme/themeOverride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4.xml"/><Relationship Id="rId1" Type="http://schemas.openxmlformats.org/officeDocument/2006/relationships/slideLayout" Target="../slideLayouts/slideLayout92.xml"/></Relationships>
</file>

<file path=ppt/slides/_rels/slide8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5.xml"/><Relationship Id="rId1" Type="http://schemas.openxmlformats.org/officeDocument/2006/relationships/slideLayout" Target="../slideLayouts/slideLayout80.xml"/></Relationships>
</file>

<file path=ppt/slides/_rels/slide8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5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02.xml"/><Relationship Id="rId1" Type="http://schemas.openxmlformats.org/officeDocument/2006/relationships/themeOverride" Target="../theme/themeOverride13.xml"/></Relationships>
</file>

<file path=ppt/slides/_rels/slide9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8.xml"/><Relationship Id="rId1" Type="http://schemas.openxmlformats.org/officeDocument/2006/relationships/slideLayout" Target="../slideLayouts/slideLayout92.xml"/></Relationships>
</file>

<file path=ppt/slides/_rels/slide9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9.xml"/><Relationship Id="rId1" Type="http://schemas.openxmlformats.org/officeDocument/2006/relationships/slideLayout" Target="../slideLayouts/slideLayout80.xml"/></Relationships>
</file>

<file path=ppt/slides/_rels/slide9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0.xml"/><Relationship Id="rId1" Type="http://schemas.openxmlformats.org/officeDocument/2006/relationships/slideLayout" Target="../slideLayouts/slideLayout80.xml"/></Relationships>
</file>

<file path=ppt/slides/_rels/slide9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1.xml"/><Relationship Id="rId1" Type="http://schemas.openxmlformats.org/officeDocument/2006/relationships/slideLayout" Target="../slideLayouts/slideLayout52.xml"/></Relationships>
</file>

<file path=ppt/slides/_rels/slide9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2.xml"/><Relationship Id="rId1" Type="http://schemas.openxmlformats.org/officeDocument/2006/relationships/slideLayout" Target="../slideLayouts/slideLayout52.xml"/></Relationships>
</file>

<file path=ppt/slides/_rels/slide9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3.xml"/><Relationship Id="rId1" Type="http://schemas.openxmlformats.org/officeDocument/2006/relationships/slideLayout" Target="../slideLayouts/slideLayout52.xml"/></Relationships>
</file>

<file path=ppt/slides/_rels/slide9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4.xml"/><Relationship Id="rId1" Type="http://schemas.openxmlformats.org/officeDocument/2006/relationships/slideLayout" Target="../slideLayouts/slideLayout52.xml"/></Relationships>
</file>

<file path=ppt/slides/_rels/slide9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02.xml"/><Relationship Id="rId1" Type="http://schemas.openxmlformats.org/officeDocument/2006/relationships/themeOverride" Target="../theme/themeOverride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Grp="1" noChangeArrowheads="1"/>
          </p:cNvSpPr>
          <p:nvPr>
            <p:ph type="title" idx="4294967295"/>
          </p:nvPr>
        </p:nvSpPr>
        <p:spPr>
          <a:xfrm>
            <a:off x="457200" y="606425"/>
            <a:ext cx="8229600" cy="1447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solidFill>
                  <a:srgbClr val="000000"/>
                </a:solidFill>
                <a:effectLst/>
                <a:latin typeface="Tahoma" charset="0"/>
                <a:ea typeface="ＭＳ Ｐゴシック" charset="0"/>
                <a:cs typeface="ＭＳ Ｐゴシック" charset="0"/>
              </a:rPr>
              <a:t>Book of Nahum</a:t>
            </a:r>
          </a:p>
        </p:txBody>
      </p:sp>
      <p:sp>
        <p:nvSpPr>
          <p:cNvPr id="5123" name="Text Box 3"/>
          <p:cNvSpPr txBox="1">
            <a:spLocks noChangeArrowheads="1"/>
          </p:cNvSpPr>
          <p:nvPr/>
        </p:nvSpPr>
        <p:spPr bwMode="auto">
          <a:xfrm>
            <a:off x="0" y="-80963"/>
            <a:ext cx="9144000" cy="701676"/>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charset="0"/>
                <a:ea typeface="ＭＳ Ｐゴシック" charset="0"/>
              </a:rPr>
              <a:t>The Minor Prophets</a:t>
            </a:r>
          </a:p>
        </p:txBody>
      </p:sp>
      <p:sp>
        <p:nvSpPr>
          <p:cNvPr id="169987" name="WordArt 4"/>
          <p:cNvSpPr>
            <a:spLocks noChangeArrowheads="1" noChangeShapeType="1" noTextEdit="1"/>
          </p:cNvSpPr>
          <p:nvPr/>
        </p:nvSpPr>
        <p:spPr bwMode="auto">
          <a:xfrm>
            <a:off x="1524000" y="682625"/>
            <a:ext cx="6248400" cy="1219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a:noFill/>
                </a:ln>
                <a:gradFill rotWithShape="1">
                  <a:gsLst>
                    <a:gs pos="0">
                      <a:srgbClr val="BE7960"/>
                    </a:gs>
                    <a:gs pos="100000">
                      <a:srgbClr val="00CCFF"/>
                    </a:gs>
                  </a:gsLst>
                  <a:lin ang="5400000" scaled="1"/>
                </a:gradFill>
                <a:effectLst>
                  <a:outerShdw blurRad="63500" dist="99190" dir="7788334" algn="ctr" rotWithShape="0">
                    <a:srgbClr val="000080">
                      <a:alpha val="74997"/>
                    </a:srgbClr>
                  </a:outerShdw>
                </a:effectLst>
                <a:uLnTx/>
                <a:uFillTx/>
                <a:latin typeface="Copperplate Gothic Light"/>
                <a:ea typeface="Copperplate Gothic Light"/>
                <a:cs typeface="Copperplate Gothic Light"/>
              </a:rPr>
              <a:t>Book of Nahum</a:t>
            </a:r>
          </a:p>
        </p:txBody>
      </p:sp>
      <p:pic>
        <p:nvPicPr>
          <p:cNvPr id="169988" name="Picture 5" descr="assyrian-239x30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4400" y="2282825"/>
            <a:ext cx="30353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9989" name="Picture 6" descr="nahum07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419600" y="2511425"/>
            <a:ext cx="40640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91" name="TextBox 2"/>
          <p:cNvSpPr txBox="1">
            <a:spLocks noChangeArrowheads="1"/>
          </p:cNvSpPr>
          <p:nvPr/>
        </p:nvSpPr>
        <p:spPr bwMode="auto">
          <a:xfrm rot="-476977">
            <a:off x="1000125" y="2781300"/>
            <a:ext cx="2830513" cy="598488"/>
          </a:xfrm>
          <a:prstGeom prst="rect">
            <a:avLst/>
          </a:prstGeom>
          <a:solidFill>
            <a:srgbClr val="0A051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nchorCtr="1"/>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rPr>
              <a:t>Assyrianism</a:t>
            </a:r>
            <a:endParaRPr kumimoji="0" lang="en-US" sz="32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9992" name="TextBox 9"/>
          <p:cNvSpPr txBox="1">
            <a:spLocks noChangeArrowheads="1"/>
          </p:cNvSpPr>
          <p:nvPr/>
        </p:nvSpPr>
        <p:spPr bwMode="auto">
          <a:xfrm rot="-476977">
            <a:off x="1058863" y="7054850"/>
            <a:ext cx="2830512" cy="790575"/>
          </a:xfrm>
          <a:prstGeom prst="rect">
            <a:avLst/>
          </a:prstGeom>
          <a:solidFill>
            <a:srgbClr val="0A051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nchorCtr="1"/>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ED67"/>
                </a:solidFill>
                <a:effectLst/>
                <a:uLnTx/>
                <a:uFillTx/>
                <a:latin typeface="acme secret agent" charset="0"/>
                <a:ea typeface="ＭＳ Ｐゴシック" charset="0"/>
                <a:cs typeface="acme secret agent" charset="0"/>
              </a:rPr>
              <a:t>DUMMIES</a:t>
            </a:r>
            <a:endParaRPr kumimoji="0" lang="en-US" sz="4400" b="1" i="0" u="none" strike="noStrike" kern="1200" cap="none" spc="0" normalizeH="0" baseline="0" noProof="0">
              <a:ln>
                <a:noFill/>
              </a:ln>
              <a:solidFill>
                <a:srgbClr val="FFED67"/>
              </a:solidFill>
              <a:effectLst/>
              <a:uLnTx/>
              <a:uFillTx/>
              <a:latin typeface="acme secret agent" charset="0"/>
              <a:ea typeface="ＭＳ Ｐゴシック" charset="0"/>
              <a:cs typeface="acme secret agent" charset="0"/>
            </a:endParaRPr>
          </a:p>
        </p:txBody>
      </p:sp>
      <p:sp>
        <p:nvSpPr>
          <p:cNvPr id="11" name="Rectangle 10">
            <a:extLst>
              <a:ext uri="{FF2B5EF4-FFF2-40B4-BE49-F238E27FC236}">
                <a16:creationId xmlns:a16="http://schemas.microsoft.com/office/drawing/2014/main" id="{9D6FE2E8-816A-1C44-B760-5C8403A23B8C}"/>
              </a:ext>
            </a:extLst>
          </p:cNvPr>
          <p:cNvSpPr>
            <a:spLocks noChangeArrowheads="1"/>
          </p:cNvSpPr>
          <p:nvPr/>
        </p:nvSpPr>
        <p:spPr bwMode="auto">
          <a:xfrm>
            <a:off x="0" y="6381327"/>
            <a:ext cx="9144000" cy="48780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Jordan Evangelical Theological Seminary • BibleStudyDownloads.org</a:t>
            </a:r>
          </a:p>
        </p:txBody>
      </p:sp>
    </p:spTree>
    <p:extLst>
      <p:ext uri="{BB962C8B-B14F-4D97-AF65-F5344CB8AC3E}">
        <p14:creationId xmlns:p14="http://schemas.microsoft.com/office/powerpoint/2010/main" val="140662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9987"/>
                                        </p:tgtEl>
                                        <p:attrNameLst>
                                          <p:attrName>style.visibility</p:attrName>
                                        </p:attrNameLst>
                                      </p:cBhvr>
                                      <p:to>
                                        <p:strVal val="visible"/>
                                      </p:to>
                                    </p:set>
                                    <p:animEffect transition="in" filter="blinds(horizontal)">
                                      <p:cBhvr>
                                        <p:cTn id="7" dur="500"/>
                                        <p:tgtEl>
                                          <p:spTgt spid="169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5"/>
          <p:cNvSpPr>
            <a:spLocks noGrp="1" noChangeArrowheads="1"/>
          </p:cNvSpPr>
          <p:nvPr>
            <p:ph type="title" idx="4294967295"/>
          </p:nvPr>
        </p:nvSpPr>
        <p:spPr>
          <a:xfrm>
            <a:off x="592427" y="31302"/>
            <a:ext cx="7819735" cy="4619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400" b="1" dirty="0">
                <a:effectLst/>
                <a:latin typeface="Arial" charset="0"/>
                <a:ea typeface="ＭＳ Ｐゴシック" charset="0"/>
                <a:cs typeface="Arial" charset="0"/>
              </a:rPr>
              <a:t>Nahum Book Chart</a:t>
            </a:r>
          </a:p>
        </p:txBody>
      </p:sp>
      <p:graphicFrame>
        <p:nvGraphicFramePr>
          <p:cNvPr id="25" name="Table 24"/>
          <p:cNvGraphicFramePr>
            <a:graphicFrameLocks noGrp="1"/>
          </p:cNvGraphicFramePr>
          <p:nvPr>
            <p:extLst>
              <p:ext uri="{D42A27DB-BD31-4B8C-83A1-F6EECF244321}">
                <p14:modId xmlns:p14="http://schemas.microsoft.com/office/powerpoint/2010/main" val="3634463333"/>
              </p:ext>
            </p:extLst>
          </p:nvPr>
        </p:nvGraphicFramePr>
        <p:xfrm>
          <a:off x="0" y="487363"/>
          <a:ext cx="9144000" cy="6370638"/>
        </p:xfrm>
        <a:graphic>
          <a:graphicData uri="http://schemas.openxmlformats.org/drawingml/2006/table">
            <a:tbl>
              <a:tblPr/>
              <a:tblGrid>
                <a:gridCol w="533400">
                  <a:extLst>
                    <a:ext uri="{9D8B030D-6E8A-4147-A177-3AD203B41FA5}">
                      <a16:colId xmlns:a16="http://schemas.microsoft.com/office/drawing/2014/main" val="20000"/>
                    </a:ext>
                  </a:extLst>
                </a:gridCol>
                <a:gridCol w="852638">
                  <a:extLst>
                    <a:ext uri="{9D8B030D-6E8A-4147-A177-3AD203B41FA5}">
                      <a16:colId xmlns:a16="http://schemas.microsoft.com/office/drawing/2014/main" val="20001"/>
                    </a:ext>
                  </a:extLst>
                </a:gridCol>
                <a:gridCol w="856648">
                  <a:extLst>
                    <a:ext uri="{9D8B030D-6E8A-4147-A177-3AD203B41FA5}">
                      <a16:colId xmlns:a16="http://schemas.microsoft.com/office/drawing/2014/main" val="20002"/>
                    </a:ext>
                  </a:extLst>
                </a:gridCol>
                <a:gridCol w="1203158">
                  <a:extLst>
                    <a:ext uri="{9D8B030D-6E8A-4147-A177-3AD203B41FA5}">
                      <a16:colId xmlns:a16="http://schemas.microsoft.com/office/drawing/2014/main" val="20003"/>
                    </a:ext>
                  </a:extLst>
                </a:gridCol>
                <a:gridCol w="1366788">
                  <a:extLst>
                    <a:ext uri="{9D8B030D-6E8A-4147-A177-3AD203B41FA5}">
                      <a16:colId xmlns:a16="http://schemas.microsoft.com/office/drawing/2014/main" val="20004"/>
                    </a:ext>
                  </a:extLst>
                </a:gridCol>
                <a:gridCol w="1183907">
                  <a:extLst>
                    <a:ext uri="{9D8B030D-6E8A-4147-A177-3AD203B41FA5}">
                      <a16:colId xmlns:a16="http://schemas.microsoft.com/office/drawing/2014/main" val="20005"/>
                    </a:ext>
                  </a:extLst>
                </a:gridCol>
                <a:gridCol w="1212783">
                  <a:extLst>
                    <a:ext uri="{9D8B030D-6E8A-4147-A177-3AD203B41FA5}">
                      <a16:colId xmlns:a16="http://schemas.microsoft.com/office/drawing/2014/main" val="20006"/>
                    </a:ext>
                  </a:extLst>
                </a:gridCol>
                <a:gridCol w="1172678">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tblGrid>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Nineveh</a:t>
                      </a:r>
                      <a:r>
                        <a:rPr kumimoji="1" lang="fr-FR" altLang="ja-JP" sz="2400" b="1" i="0" u="none" strike="noStrike" cap="none" normalizeH="0" baseline="0" dirty="0">
                          <a:ln>
                            <a:noFill/>
                          </a:ln>
                          <a:solidFill>
                            <a:srgbClr val="FFFFFF"/>
                          </a:solidFill>
                          <a:effectLst/>
                          <a:latin typeface="Arial" charset="0"/>
                          <a:ea typeface="ＭＳ Ｐゴシック" charset="0"/>
                          <a:cs typeface="Arial" charset="0"/>
                        </a:rPr>
                        <a:t>'</a:t>
                      </a: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s Destruction</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Certain</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Detailed</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Justified</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Chapter 1</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Chapter 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Chapter 3</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858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Destruction </a:t>
                      </a:r>
                      <a:br>
                        <a:rPr kumimoji="1" lang="en-GB" sz="1800" b="1" i="0" u="none" strike="noStrike" cap="none" normalizeH="0" baseline="0">
                          <a:ln>
                            <a:noFill/>
                          </a:ln>
                          <a:solidFill>
                            <a:srgbClr val="161616"/>
                          </a:solidFill>
                          <a:effectLst/>
                          <a:latin typeface="Arial" charset="0"/>
                          <a:ea typeface="ＭＳ Ｐゴシック" charset="0"/>
                          <a:cs typeface="Arial" charset="0"/>
                        </a:rPr>
                      </a:br>
                      <a:r>
                        <a:rPr kumimoji="1" lang="en-GB" sz="1800" b="1" i="0" u="none" strike="noStrike" cap="none" normalizeH="0" baseline="0">
                          <a:ln>
                            <a:noFill/>
                          </a:ln>
                          <a:solidFill>
                            <a:srgbClr val="161616"/>
                          </a:solidFill>
                          <a:effectLst/>
                          <a:latin typeface="Arial" charset="0"/>
                          <a:ea typeface="ＭＳ Ｐゴシック" charset="0"/>
                          <a:cs typeface="Arial" charset="0"/>
                        </a:rPr>
                        <a:t>Decreed</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Destruction Described</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Destruction </a:t>
                      </a:r>
                      <a:br>
                        <a:rPr kumimoji="1" lang="en-GB" sz="1800" b="1" i="0" u="none" strike="noStrike" cap="none" normalizeH="0" baseline="0">
                          <a:ln>
                            <a:noFill/>
                          </a:ln>
                          <a:solidFill>
                            <a:srgbClr val="161616"/>
                          </a:solidFill>
                          <a:effectLst/>
                          <a:latin typeface="Arial" charset="0"/>
                          <a:ea typeface="ＭＳ Ｐゴシック" charset="0"/>
                          <a:cs typeface="Arial" charset="0"/>
                        </a:rPr>
                      </a:br>
                      <a:r>
                        <a:rPr kumimoji="1" lang="en-GB" sz="1800" b="1" i="0" u="none" strike="noStrike" cap="none" normalizeH="0" baseline="0">
                          <a:ln>
                            <a:noFill/>
                          </a:ln>
                          <a:solidFill>
                            <a:srgbClr val="161616"/>
                          </a:solidFill>
                          <a:effectLst/>
                          <a:latin typeface="Arial" charset="0"/>
                          <a:ea typeface="ＭＳ Ｐゴシック" charset="0"/>
                          <a:cs typeface="Arial" charset="0"/>
                        </a:rPr>
                        <a:t>Deserved</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Verdict of Vengeance</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Vision </a:t>
                      </a:r>
                      <a:r>
                        <a:rPr kumimoji="1" lang="en-GB" sz="1800" b="1" i="0" u="none" strike="noStrike" cap="none" normalizeH="0" baseline="0">
                          <a:ln>
                            <a:noFill/>
                          </a:ln>
                          <a:solidFill>
                            <a:srgbClr val="161616"/>
                          </a:solidFill>
                          <a:effectLst/>
                          <a:latin typeface="Arial" charset="0"/>
                          <a:ea typeface="ＭＳ Ｐゴシック" charset="0"/>
                          <a:cs typeface="Arial" charset="0"/>
                        </a:rPr>
                        <a:t>of Vengeance</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Vindication </a:t>
                      </a:r>
                      <a:r>
                        <a:rPr kumimoji="1" lang="en-GB" sz="1800" b="1" i="0" u="none" strike="noStrike" cap="none" normalizeH="0" baseline="0">
                          <a:ln>
                            <a:noFill/>
                          </a:ln>
                          <a:solidFill>
                            <a:srgbClr val="161616"/>
                          </a:solidFill>
                          <a:effectLst/>
                          <a:latin typeface="Arial" charset="0"/>
                          <a:ea typeface="ＭＳ Ｐゴシック" charset="0"/>
                          <a:cs typeface="Arial" charset="0"/>
                        </a:rPr>
                        <a:t>of Vengeance</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What God Will Do</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How God Will Do It</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Why God Will Do It</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fr-FR"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Anger</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161616"/>
                          </a:solidFill>
                          <a:effectLst/>
                          <a:latin typeface="Arial" charset="0"/>
                          <a:ea typeface="ＭＳ Ｐゴシック" charset="0"/>
                          <a:cs typeface="Arial" charset="0"/>
                        </a:rPr>
                        <a:t>God</a:t>
                      </a:r>
                      <a:r>
                        <a:rPr kumimoji="0" lang="fr-FR" altLang="ja-JP" sz="1800" b="1" i="0" u="none" strike="noStrike" cap="none" normalizeH="0" baseline="0" dirty="0">
                          <a:ln>
                            <a:noFill/>
                          </a:ln>
                          <a:solidFill>
                            <a:srgbClr val="161616"/>
                          </a:solidFill>
                          <a:effectLst/>
                          <a:latin typeface="Arial" charset="0"/>
                          <a:ea typeface="ＭＳ Ｐゴシック" charset="0"/>
                          <a:cs typeface="Arial" charset="0"/>
                        </a:rPr>
                        <a:t>'</a:t>
                      </a:r>
                      <a:r>
                        <a:rPr kumimoji="0" lang="en-US" sz="1800" b="1" i="0" u="none" strike="noStrike" cap="none" normalizeH="0" baseline="0" dirty="0">
                          <a:ln>
                            <a:noFill/>
                          </a:ln>
                          <a:solidFill>
                            <a:srgbClr val="161616"/>
                          </a:solidFill>
                          <a:effectLst/>
                          <a:latin typeface="Arial" charset="0"/>
                          <a:ea typeface="ＭＳ Ｐゴシック" charset="0"/>
                          <a:cs typeface="Arial" charset="0"/>
                        </a:rPr>
                        <a:t>s Actions</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fr-FR"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Accusations</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701675">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fr-FR"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Predictions</a:t>
                      </a:r>
                      <a:br>
                        <a:rPr kumimoji="1" lang="en-GB" sz="1800" b="1" i="0" u="none" strike="noStrike" cap="none" normalizeH="0" baseline="0" dirty="0">
                          <a:ln>
                            <a:noFill/>
                          </a:ln>
                          <a:solidFill>
                            <a:srgbClr val="161616"/>
                          </a:solidFill>
                          <a:effectLst/>
                          <a:latin typeface="Arial" charset="0"/>
                          <a:ea typeface="ＭＳ Ｐゴシック" charset="0"/>
                          <a:cs typeface="Arial" charset="0"/>
                        </a:rPr>
                      </a:br>
                      <a:r>
                        <a:rPr kumimoji="1" lang="en-GB" sz="1800" b="1" i="0" u="none" strike="noStrike" cap="none" normalizeH="0" baseline="0" dirty="0">
                          <a:ln>
                            <a:noFill/>
                          </a:ln>
                          <a:solidFill>
                            <a:srgbClr val="161616"/>
                          </a:solidFill>
                          <a:effectLst/>
                          <a:latin typeface="Arial" charset="0"/>
                          <a:ea typeface="ＭＳ Ｐゴシック" charset="0"/>
                          <a:cs typeface="Arial" charset="0"/>
                        </a:rPr>
                        <a:t>for Judah</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161616"/>
                          </a:solidFill>
                          <a:effectLst/>
                          <a:latin typeface="Arial" charset="0"/>
                          <a:ea typeface="ＭＳ Ｐゴシック" charset="0"/>
                          <a:cs typeface="Arial" charset="0"/>
                        </a:rPr>
                        <a:t>God</a:t>
                      </a:r>
                      <a:r>
                        <a:rPr kumimoji="0" lang="fr-FR" altLang="ja-JP" sz="1800" b="1" i="0" u="none" strike="noStrike" cap="none" normalizeH="0" baseline="0" dirty="0">
                          <a:ln>
                            <a:noFill/>
                          </a:ln>
                          <a:solidFill>
                            <a:srgbClr val="161616"/>
                          </a:solidFill>
                          <a:effectLst/>
                          <a:latin typeface="Arial" charset="0"/>
                          <a:ea typeface="ＭＳ Ｐゴシック" charset="0"/>
                          <a:cs typeface="Arial" charset="0"/>
                        </a:rPr>
                        <a:t>'</a:t>
                      </a:r>
                      <a:r>
                        <a:rPr kumimoji="0" lang="en-US" sz="1800" b="1" i="0" u="none" strike="noStrike" cap="none" normalizeH="0" baseline="0" dirty="0">
                          <a:ln>
                            <a:noFill/>
                          </a:ln>
                          <a:solidFill>
                            <a:srgbClr val="161616"/>
                          </a:solidFill>
                          <a:effectLst/>
                          <a:latin typeface="Arial" charset="0"/>
                          <a:ea typeface="ＭＳ Ｐゴシック" charset="0"/>
                          <a:cs typeface="Arial" charset="0"/>
                        </a:rPr>
                        <a:t>s Power </a:t>
                      </a:r>
                      <a:br>
                        <a:rPr kumimoji="0" lang="en-US" sz="1800" b="1" i="0" u="none" strike="noStrike" cap="none" normalizeH="0" baseline="0" dirty="0">
                          <a:ln>
                            <a:noFill/>
                          </a:ln>
                          <a:solidFill>
                            <a:srgbClr val="161616"/>
                          </a:solidFill>
                          <a:effectLst/>
                          <a:latin typeface="Arial" charset="0"/>
                          <a:ea typeface="ＭＳ Ｐゴシック" charset="0"/>
                          <a:cs typeface="Arial" charset="0"/>
                        </a:rPr>
                      </a:br>
                      <a:r>
                        <a:rPr kumimoji="0" lang="en-US" sz="1800" b="1" i="0" u="none" strike="noStrike" cap="none" normalizeH="0" baseline="0" dirty="0">
                          <a:ln>
                            <a:noFill/>
                          </a:ln>
                          <a:solidFill>
                            <a:srgbClr val="161616"/>
                          </a:solidFill>
                          <a:effectLst/>
                          <a:latin typeface="Arial" charset="0"/>
                          <a:ea typeface="ＭＳ Ｐゴシック" charset="0"/>
                          <a:cs typeface="Arial" charset="0"/>
                        </a:rPr>
                        <a:t>for Judah</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fr-FR"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Justice</a:t>
                      </a:r>
                      <a:br>
                        <a:rPr kumimoji="1" lang="en-GB" sz="1800" b="1" i="0" u="none" strike="noStrike" cap="none" normalizeH="0" baseline="0" dirty="0">
                          <a:ln>
                            <a:noFill/>
                          </a:ln>
                          <a:solidFill>
                            <a:srgbClr val="161616"/>
                          </a:solidFill>
                          <a:effectLst/>
                          <a:latin typeface="Arial" charset="0"/>
                          <a:ea typeface="ＭＳ Ｐゴシック" charset="0"/>
                          <a:cs typeface="Arial" charset="0"/>
                        </a:rPr>
                      </a:br>
                      <a:r>
                        <a:rPr kumimoji="1" lang="en-GB" sz="1800" b="1" i="0" u="none" strike="noStrike" cap="none" normalizeH="0" baseline="0" dirty="0">
                          <a:ln>
                            <a:noFill/>
                          </a:ln>
                          <a:solidFill>
                            <a:srgbClr val="161616"/>
                          </a:solidFill>
                          <a:effectLst/>
                          <a:latin typeface="Arial" charset="0"/>
                          <a:ea typeface="ＭＳ Ｐゴシック" charset="0"/>
                          <a:cs typeface="Arial" charset="0"/>
                        </a:rPr>
                        <a:t>for Judah</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25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Title</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God</a:t>
                      </a:r>
                      <a:r>
                        <a:rPr kumimoji="0" lang="fr-FR" altLang="ja-JP" sz="1600" b="1" i="0" u="none" strike="noStrike" cap="none" normalizeH="0" baseline="0" dirty="0">
                          <a:ln>
                            <a:noFill/>
                          </a:ln>
                          <a:solidFill>
                            <a:srgbClr val="161616"/>
                          </a:solidFill>
                          <a:effectLst/>
                          <a:latin typeface="Arial" charset="0"/>
                          <a:ea typeface="ＭＳ Ｐゴシック" charset="0"/>
                          <a:cs typeface="Arial" charset="0"/>
                        </a:rPr>
                        <a:t>'</a:t>
                      </a:r>
                      <a:r>
                        <a:rPr kumimoji="0" lang="en-US" sz="1600" b="1" i="0" u="none" strike="noStrike" cap="none" normalizeH="0" baseline="0" dirty="0">
                          <a:ln>
                            <a:noFill/>
                          </a:ln>
                          <a:solidFill>
                            <a:srgbClr val="161616"/>
                          </a:solidFill>
                          <a:effectLst/>
                          <a:latin typeface="Arial" charset="0"/>
                          <a:ea typeface="ＭＳ Ｐゴシック" charset="0"/>
                          <a:cs typeface="Arial" charset="0"/>
                        </a:rPr>
                        <a:t>s Traits</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1:2-8</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Plotting Against God </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1:9-11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Destruction is Judah</a:t>
                      </a:r>
                      <a:r>
                        <a:rPr kumimoji="0" lang="fr-FR" altLang="ja-JP" sz="1600" b="1" i="0" u="none" strike="noStrike" cap="none" normalizeH="0" baseline="0" dirty="0">
                          <a:ln>
                            <a:noFill/>
                          </a:ln>
                          <a:solidFill>
                            <a:srgbClr val="161616"/>
                          </a:solidFill>
                          <a:effectLst/>
                          <a:latin typeface="Arial" charset="0"/>
                          <a:ea typeface="ＭＳ Ｐゴシック" charset="0"/>
                          <a:cs typeface="Arial" charset="0"/>
                        </a:rPr>
                        <a:t>'</a:t>
                      </a:r>
                      <a:r>
                        <a:rPr kumimoji="0" lang="en-US" sz="1600" b="1" i="0" u="none" strike="noStrike" cap="none" normalizeH="0" baseline="0" dirty="0">
                          <a:ln>
                            <a:noFill/>
                          </a:ln>
                          <a:solidFill>
                            <a:srgbClr val="161616"/>
                          </a:solidFill>
                          <a:effectLst/>
                          <a:latin typeface="Arial" charset="0"/>
                          <a:ea typeface="ＭＳ Ｐゴシック" charset="0"/>
                          <a:cs typeface="Arial" charset="0"/>
                        </a:rPr>
                        <a:t>s Deliverance</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1:12-15</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Battling vs. Judah</a:t>
                      </a:r>
                      <a:r>
                        <a:rPr kumimoji="0" lang="fr-FR" altLang="ja-JP" sz="1600" b="1" i="0" u="none" strike="noStrike" cap="none" normalizeH="0" baseline="0" dirty="0">
                          <a:ln>
                            <a:noFill/>
                          </a:ln>
                          <a:solidFill>
                            <a:srgbClr val="161616"/>
                          </a:solidFill>
                          <a:effectLst/>
                          <a:latin typeface="Arial" charset="0"/>
                          <a:ea typeface="ＭＳ Ｐゴシック" charset="0"/>
                          <a:cs typeface="Arial" charset="0"/>
                        </a:rPr>
                        <a:t>'</a:t>
                      </a:r>
                      <a:r>
                        <a:rPr kumimoji="0" lang="en-US" sz="1600" b="1" i="0" u="none" strike="noStrike" cap="none" normalizeH="0" baseline="0" dirty="0">
                          <a:ln>
                            <a:noFill/>
                          </a:ln>
                          <a:solidFill>
                            <a:srgbClr val="161616"/>
                          </a:solidFill>
                          <a:effectLst/>
                          <a:latin typeface="Arial" charset="0"/>
                          <a:ea typeface="ＭＳ Ｐゴシック" charset="0"/>
                          <a:cs typeface="Arial" charset="0"/>
                        </a:rPr>
                        <a:t>s Splendor </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2:1-2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Destruction &amp; Despoiling</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2:3-13</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Destruction for Cruelty</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3:1-7</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Drunk When Destroyed</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3:8-11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Burned With Fire</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3:12-19</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161616"/>
                          </a:solidFill>
                          <a:effectLst/>
                          <a:latin typeface="Arial" charset="0"/>
                          <a:ea typeface="ＭＳ Ｐゴシック" charset="0"/>
                          <a:cs typeface="Arial" charset="0"/>
                        </a:rPr>
                        <a:t>In Judah Against Assyria</a:t>
                      </a:r>
                      <a:r>
                        <a:rPr kumimoji="1" lang="fr-FR" altLang="ja-JP" sz="1800" b="1" i="0" u="none" strike="noStrike" cap="none" normalizeH="0" baseline="0" dirty="0">
                          <a:ln>
                            <a:noFill/>
                          </a:ln>
                          <a:solidFill>
                            <a:srgbClr val="161616"/>
                          </a:solidFill>
                          <a:effectLst/>
                          <a:latin typeface="Arial" charset="0"/>
                          <a:ea typeface="ＭＳ Ｐゴシック" charset="0"/>
                          <a:cs typeface="Arial" charset="0"/>
                        </a:rPr>
                        <a:t>'</a:t>
                      </a:r>
                      <a:r>
                        <a:rPr kumimoji="1" lang="en-US" altLang="ja-JP" sz="1800" b="1" i="0" u="none" strike="noStrike" cap="none" normalizeH="0" baseline="0" dirty="0">
                          <a:ln>
                            <a:noFill/>
                          </a:ln>
                          <a:solidFill>
                            <a:srgbClr val="161616"/>
                          </a:solidFill>
                          <a:effectLst/>
                          <a:latin typeface="Arial" charset="0"/>
                          <a:ea typeface="ＭＳ Ｐゴシック" charset="0"/>
                          <a:cs typeface="Arial" charset="0"/>
                        </a:rPr>
                        <a:t>s Capital, Nineveh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161616"/>
                          </a:solidFill>
                          <a:effectLst/>
                          <a:latin typeface="Arial" charset="0"/>
                          <a:ea typeface="ＭＳ Ｐゴシック" charset="0"/>
                          <a:cs typeface="Arial" charset="0"/>
                        </a:rPr>
                        <a:t>c. 660 BC</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10651" name="Text Box 24"/>
          <p:cNvSpPr txBox="1">
            <a:spLocks noChangeArrowheads="1"/>
          </p:cNvSpPr>
          <p:nvPr/>
        </p:nvSpPr>
        <p:spPr bwMode="auto">
          <a:xfrm>
            <a:off x="8412163" y="0"/>
            <a:ext cx="69850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621</a:t>
            </a:r>
          </a:p>
        </p:txBody>
      </p:sp>
    </p:spTree>
    <p:extLst>
      <p:ext uri="{BB962C8B-B14F-4D97-AF65-F5344CB8AC3E}">
        <p14:creationId xmlns:p14="http://schemas.microsoft.com/office/powerpoint/2010/main" val="378815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3473"/>
                                        </p:tgtEl>
                                        <p:attrNameLst>
                                          <p:attrName>style.visibility</p:attrName>
                                        </p:attrNameLst>
                                      </p:cBhvr>
                                      <p:to>
                                        <p:strVal val="visible"/>
                                      </p:to>
                                    </p:set>
                                    <p:animEffect transition="in" filter="dissolve">
                                      <p:cBhvr>
                                        <p:cTn id="7" dur="500"/>
                                        <p:tgtEl>
                                          <p:spTgt spid="233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3"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1512450876"/>
              </p:ext>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4162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2. The besieged Ninevites would prepare bricks and mortar for emergency defense walls (3:12).</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2. A. T. Olmstead reported: “To the south of the gate, the moat is still filled with fragments of stone and of mud bricks from the walls, heaped up when they were breached” </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a:t>
                      </a:r>
                      <a:r>
                        <a:rPr kumimoji="1" lang="en-US" altLang="ja-JP" sz="2800" b="1" i="1" dirty="0">
                          <a:latin typeface="Arial"/>
                          <a:cs typeface="Arial"/>
                        </a:rPr>
                        <a:t>History</a:t>
                      </a:r>
                      <a:r>
                        <a:rPr kumimoji="1" lang="en-US" altLang="ja-JP" sz="2800" b="1" i="1" baseline="0" dirty="0">
                          <a:latin typeface="Arial"/>
                          <a:cs typeface="Arial"/>
                        </a:rPr>
                        <a:t> of Assyria, </a:t>
                      </a:r>
                      <a:r>
                        <a:rPr kumimoji="1" lang="en-US" altLang="ja-JP" sz="2800" b="1" i="0" baseline="0" dirty="0">
                          <a:latin typeface="Arial"/>
                          <a:cs typeface="Arial"/>
                        </a:rPr>
                        <a:t>Chicago: University of Chicago Press, 1951, p. 637).</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i="0"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3989257986"/>
      </p:ext>
    </p:extLst>
  </p:cSld>
  <p:clrMapOvr>
    <a:overrideClrMapping bg1="lt1" tx1="dk1" bg2="lt2" tx2="dk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2450"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0"/>
            <a:ext cx="9121776" cy="616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2" name="Title 1"/>
          <p:cNvSpPr>
            <a:spLocks noGrp="1"/>
          </p:cNvSpPr>
          <p:nvPr>
            <p:ph type="title"/>
          </p:nvPr>
        </p:nvSpPr>
        <p:spPr>
          <a:xfrm>
            <a:off x="-1" y="5280931"/>
            <a:ext cx="9110663" cy="1460437"/>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Nineveh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Destroyed by Flood (3:14) &amp; Fire (3:12)</a:t>
            </a:r>
          </a:p>
        </p:txBody>
      </p:sp>
    </p:spTree>
    <p:extLst>
      <p:ext uri="{BB962C8B-B14F-4D97-AF65-F5344CB8AC3E}">
        <p14:creationId xmlns:p14="http://schemas.microsoft.com/office/powerpoint/2010/main" val="2940996770"/>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3901836674"/>
              </p:ext>
            </p:extLst>
          </p:nvPr>
        </p:nvGraphicFramePr>
        <p:xfrm>
          <a:off x="-36512" y="692696"/>
          <a:ext cx="9216008" cy="60655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4162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3. The city gates would be destroyed (3:13).</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3. Olmstead noted: “The main attack was directed from the northwest and the brunt fell upon the Hatami gate at this corner</a:t>
                      </a:r>
                      <a:r>
                        <a:rPr kumimoji="1" lang="is-IS" altLang="ja-JP" sz="2800" b="1" dirty="0">
                          <a:latin typeface="Arial"/>
                          <a:cs typeface="Arial"/>
                        </a:rPr>
                        <a:t>… Within the gates are traces of the counter wall raised by the inhabitants in their last extremity” </a:t>
                      </a:r>
                      <a:br>
                        <a:rPr kumimoji="1" lang="is-IS" altLang="ja-JP" sz="2800" b="1" dirty="0">
                          <a:latin typeface="Arial"/>
                          <a:cs typeface="Arial"/>
                        </a:rPr>
                      </a:br>
                      <a:r>
                        <a:rPr kumimoji="1" lang="en-US" altLang="ja-JP" sz="2800" b="1" dirty="0">
                          <a:latin typeface="Arial"/>
                          <a:cs typeface="Arial"/>
                        </a:rPr>
                        <a:t>(</a:t>
                      </a:r>
                      <a:r>
                        <a:rPr kumimoji="1" lang="en-US" altLang="ja-JP" sz="2800" b="1" i="1" dirty="0">
                          <a:latin typeface="Arial"/>
                          <a:cs typeface="Arial"/>
                        </a:rPr>
                        <a:t>History</a:t>
                      </a:r>
                      <a:r>
                        <a:rPr kumimoji="1" lang="en-US" altLang="ja-JP" sz="2800" b="1" i="1" baseline="0" dirty="0">
                          <a:latin typeface="Arial"/>
                          <a:cs typeface="Arial"/>
                        </a:rPr>
                        <a:t> of Assyria, </a:t>
                      </a:r>
                      <a:r>
                        <a:rPr kumimoji="1" lang="en-US" altLang="ja-JP" sz="2800" b="1" i="0" baseline="0" dirty="0">
                          <a:latin typeface="Arial"/>
                          <a:cs typeface="Arial"/>
                        </a:rPr>
                        <a:t>Chicago: University of Chicago Press, 1951, p. 637).</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i="0"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2255827831"/>
      </p:ext>
    </p:extLst>
  </p:cSld>
  <p:clrMapOvr>
    <a:overrideClrMapping bg1="lt1" tx1="dk1" bg2="lt2" tx2="dk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1317348623"/>
              </p:ext>
            </p:extLst>
          </p:nvPr>
        </p:nvGraphicFramePr>
        <p:xfrm>
          <a:off x="-36512" y="692696"/>
          <a:ext cx="9216008" cy="542544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algn="ctr" eaLnBrk="1" hangingPunct="1"/>
                      <a:r>
                        <a:rPr kumimoji="1" lang="en-US" altLang="ja-JP" sz="2800" b="1" dirty="0">
                          <a:latin typeface="Arial"/>
                          <a:cs typeface="Arial"/>
                        </a:rPr>
                        <a:t>4. In the final hours of the attack the Ninevites would be </a:t>
                      </a:r>
                      <a:r>
                        <a:rPr kumimoji="1" lang="en-US" altLang="ja-JP" sz="2800" b="1" dirty="0">
                          <a:solidFill>
                            <a:srgbClr val="660066"/>
                          </a:solidFill>
                          <a:latin typeface="Arial"/>
                          <a:cs typeface="Arial"/>
                        </a:rPr>
                        <a:t>drunk </a:t>
                      </a:r>
                      <a:r>
                        <a:rPr kumimoji="1" lang="en-US" altLang="ja-JP" sz="2800" b="1" dirty="0">
                          <a:latin typeface="Arial"/>
                          <a:cs typeface="Arial"/>
                        </a:rPr>
                        <a:t>(1:10; 3:11)</a:t>
                      </a:r>
                    </a:p>
                  </a:txBody>
                  <a:tcPr marL="50800" marR="50800" marT="0" marB="0" horzOverflow="overflow"/>
                </a:tc>
                <a:tc>
                  <a:txBody>
                    <a:bodyPr/>
                    <a:lstStyle/>
                    <a:p>
                      <a:pPr algn="ctr" eaLnBrk="1" hangingPunct="1">
                        <a:spcBef>
                          <a:spcPct val="50000"/>
                        </a:spcBef>
                      </a:pPr>
                      <a:r>
                        <a:rPr kumimoji="1" lang="en-US" altLang="ja-JP" sz="2800" b="1" dirty="0">
                          <a:latin typeface="Arial"/>
                          <a:cs typeface="Arial"/>
                        </a:rPr>
                        <a:t>4. After the Assyrians had repulsed the enemy</a:t>
                      </a:r>
                      <a:r>
                        <a:rPr kumimoji="1" lang="uk-UA" altLang="ja-JP" sz="2800" b="1" dirty="0">
                          <a:latin typeface="Arial"/>
                          <a:cs typeface="Arial"/>
                        </a:rPr>
                        <a:t>'</a:t>
                      </a:r>
                      <a:r>
                        <a:rPr kumimoji="1" lang="en-US" altLang="ja-JP" sz="2800" b="1" dirty="0">
                          <a:latin typeface="Arial"/>
                          <a:cs typeface="Arial"/>
                        </a:rPr>
                        <a:t>s attack, they got </a:t>
                      </a:r>
                      <a:r>
                        <a:rPr kumimoji="1" lang="en-US" altLang="ja-JP" sz="2800" b="1" dirty="0">
                          <a:solidFill>
                            <a:srgbClr val="660066"/>
                          </a:solidFill>
                          <a:latin typeface="Arial"/>
                          <a:cs typeface="Arial"/>
                        </a:rPr>
                        <a:t>drunk</a:t>
                      </a:r>
                      <a:r>
                        <a:rPr kumimoji="1" lang="en-US" altLang="ja-JP" sz="2800" b="1" dirty="0">
                          <a:solidFill>
                            <a:srgbClr val="FF0000"/>
                          </a:solidFill>
                          <a:latin typeface="Arial"/>
                          <a:cs typeface="Arial"/>
                        </a:rPr>
                        <a:t> </a:t>
                      </a:r>
                      <a:r>
                        <a:rPr kumimoji="1" lang="en-US" altLang="ja-JP" sz="2800" b="1" dirty="0">
                          <a:latin typeface="Arial"/>
                          <a:cs typeface="Arial"/>
                        </a:rPr>
                        <a:t>and feasted, and as a result were surprised by the Medes and the city was taken.</a:t>
                      </a:r>
                    </a:p>
                    <a:p>
                      <a:pPr algn="ctr" eaLnBrk="1" hangingPunct="1">
                        <a:spcBef>
                          <a:spcPct val="50000"/>
                        </a:spcBef>
                      </a:pPr>
                      <a:endParaRPr kumimoji="1" lang="en-US" altLang="ja-JP" sz="2800" b="1" dirty="0">
                        <a:latin typeface="Arial"/>
                        <a:cs typeface="Arial"/>
                      </a:endParaRPr>
                    </a:p>
                    <a:p>
                      <a:pPr algn="ctr" eaLnBrk="1" hangingPunct="1">
                        <a:spcBef>
                          <a:spcPct val="50000"/>
                        </a:spcBef>
                      </a:pPr>
                      <a:r>
                        <a:rPr kumimoji="0" lang="is-IS" sz="2800" b="1" u="none" strike="noStrike" cap="none" normalizeH="0" baseline="0" dirty="0">
                          <a:ln>
                            <a:noFill/>
                          </a:ln>
                          <a:effectLst/>
                          <a:latin typeface="Arial"/>
                          <a:cs typeface="Arial"/>
                        </a:rPr>
                        <a:t>(Diodorus, </a:t>
                      </a:r>
                      <a:r>
                        <a:rPr kumimoji="0" lang="is-IS" sz="2800" b="1" i="1" u="none" strike="noStrike" cap="none" normalizeH="0" baseline="0" dirty="0">
                          <a:ln>
                            <a:noFill/>
                          </a:ln>
                          <a:effectLst/>
                          <a:latin typeface="Arial"/>
                          <a:cs typeface="Arial"/>
                        </a:rPr>
                        <a:t>Bibliotheca Historica</a:t>
                      </a:r>
                      <a:r>
                        <a:rPr kumimoji="0" lang="is-IS" sz="2800" b="1" i="0" u="none" strike="noStrike" cap="none" normalizeH="0" baseline="0" dirty="0">
                          <a:ln>
                            <a:noFill/>
                          </a:ln>
                          <a:effectLst/>
                          <a:latin typeface="Arial"/>
                          <a:cs typeface="Arial"/>
                        </a:rPr>
                        <a:t> 2.26.4).</a:t>
                      </a:r>
                    </a:p>
                    <a:p>
                      <a:pPr algn="ctr" eaLnBrk="1" hangingPunct="1">
                        <a:spcBef>
                          <a:spcPct val="50000"/>
                        </a:spcBef>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1904428311"/>
      </p:ext>
    </p:extLst>
  </p:cSld>
  <p:clrMapOvr>
    <a:overrideClrMapping bg1="lt1" tx1="dk1" bg2="lt2" tx2="dk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3677983542"/>
              </p:ext>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10. The Ninevites officers would weaken and flee (3:17).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10. The Babylonian Chronicle states that “[the army] of Assyria deserted [lit., ran away before] the king” </a:t>
                      </a:r>
                      <a:br>
                        <a:rPr kumimoji="0" lang="en-US" sz="2800" b="1" u="none" strike="noStrike" cap="none" normalizeH="0" baseline="0" dirty="0">
                          <a:ln>
                            <a:noFill/>
                          </a:ln>
                          <a:effectLst/>
                          <a:latin typeface="Arial"/>
                          <a:cs typeface="Arial"/>
                        </a:rPr>
                      </a:b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(Luckenbill, </a:t>
                      </a:r>
                      <a:r>
                        <a:rPr kumimoji="0" lang="en-US" sz="2800" b="1" i="1" u="none" strike="noStrike" cap="none" normalizeH="0" baseline="0" dirty="0">
                          <a:ln>
                            <a:noFill/>
                          </a:ln>
                          <a:effectLst/>
                          <a:latin typeface="Arial"/>
                          <a:cs typeface="Arial"/>
                        </a:rPr>
                        <a:t>Ancient Records of Assyria and Babylonia</a:t>
                      </a:r>
                      <a:r>
                        <a:rPr kumimoji="0" lang="en-US" sz="2800" b="1" i="0" u="none" strike="noStrike" cap="none" normalizeH="0" baseline="0" dirty="0">
                          <a:ln>
                            <a:noFill/>
                          </a:ln>
                          <a:effectLst/>
                          <a:latin typeface="Arial"/>
                          <a:cs typeface="Arial"/>
                        </a:rPr>
                        <a:t>, 2:420).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1629491301"/>
      </p:ext>
    </p:extLst>
  </p:cSld>
  <p:clrMapOvr>
    <a:overrideClrMapping bg1="lt1" tx1="dk1" bg2="lt2" tx2="dk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33802"/>
            <a:ext cx="9144000" cy="5724198"/>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Nahum 3:19 Final Verse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(NLT)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395536" y="1528936"/>
            <a:ext cx="8640960" cy="5140424"/>
          </a:xfrm>
          <a:prstGeom prst="rect">
            <a:avLst/>
          </a:prstGeom>
          <a:noFill/>
          <a:ln w="9525">
            <a:noFill/>
            <a:miter lim="800000"/>
            <a:headEnd/>
            <a:tailEnd/>
          </a:ln>
          <a:effectLst/>
        </p:spPr>
        <p:txBody>
          <a:bodyPr/>
          <a:lstStyle/>
          <a:p>
            <a:pPr algn="r" defTabSz="914400" eaLnBrk="0" fontAlgn="base" hangingPunct="0">
              <a:spcBef>
                <a:spcPct val="0"/>
              </a:spcBef>
              <a:spcAft>
                <a:spcPct val="0"/>
              </a:spcAft>
              <a:defRPr/>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dirty="0">
                <a:solidFill>
                  <a:srgbClr val="FFFFFF"/>
                </a:solidFill>
                <a:effectLst>
                  <a:glow rad="152400">
                    <a:srgbClr val="000000"/>
                  </a:glow>
                </a:effectLst>
                <a:latin typeface="Arial" charset="0"/>
                <a:ea typeface="Times New Roman" charset="0"/>
                <a:cs typeface="ＭＳ Ｐゴシック" charset="0"/>
              </a:rPr>
              <a:t>There is no healing for your wound; </a:t>
            </a:r>
            <a:br>
              <a:rPr lang="en-SG" sz="3200" b="1" dirty="0">
                <a:solidFill>
                  <a:srgbClr val="FFFFFF"/>
                </a:solidFill>
                <a:effectLst>
                  <a:glow rad="152400">
                    <a:srgbClr val="000000"/>
                  </a:glow>
                </a:effectLst>
                <a:latin typeface="Arial" charset="0"/>
                <a:ea typeface="Times New Roman" charset="0"/>
                <a:cs typeface="ＭＳ Ｐゴシック" charset="0"/>
              </a:rPr>
            </a:br>
            <a:r>
              <a:rPr lang="en-SG" sz="3200" b="1" dirty="0">
                <a:solidFill>
                  <a:srgbClr val="FFFFFF"/>
                </a:solidFill>
                <a:effectLst>
                  <a:glow rad="152400">
                    <a:srgbClr val="000000"/>
                  </a:glow>
                </a:effectLst>
                <a:latin typeface="Arial" charset="0"/>
                <a:ea typeface="Times New Roman" charset="0"/>
                <a:cs typeface="ＭＳ Ｐゴシック" charset="0"/>
              </a:rPr>
              <a:t>your injury is fatal. </a:t>
            </a:r>
          </a:p>
          <a:p>
            <a:pPr algn="r" defTabSz="914400" eaLnBrk="0" fontAlgn="base" hangingPunct="0">
              <a:spcBef>
                <a:spcPct val="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All who hear of your destruction will clap their hands for joy. </a:t>
            </a:r>
          </a:p>
          <a:p>
            <a:pPr algn="r" defTabSz="914400" eaLnBrk="0" fontAlgn="base" hangingPunct="0">
              <a:spcBef>
                <a:spcPct val="0"/>
              </a:spcBef>
              <a:spcAft>
                <a:spcPct val="0"/>
              </a:spcAft>
              <a:defRPr/>
            </a:pPr>
            <a:endParaRPr lang="en-SG" sz="3200" b="1" dirty="0">
              <a:solidFill>
                <a:srgbClr val="FFFFFF"/>
              </a:solidFill>
              <a:effectLst>
                <a:glow rad="152400">
                  <a:srgbClr val="000000"/>
                </a:glow>
              </a:effectLst>
              <a:latin typeface="Arial" charset="0"/>
              <a:ea typeface="Times New Roman" charset="0"/>
              <a:cs typeface="ＭＳ Ｐゴシック" charset="0"/>
            </a:endParaRPr>
          </a:p>
          <a:p>
            <a:pPr algn="r" defTabSz="914400" eaLnBrk="0" fontAlgn="base" hangingPunct="0">
              <a:spcBef>
                <a:spcPct val="0"/>
              </a:spcBef>
              <a:spcAft>
                <a:spcPct val="0"/>
              </a:spcAft>
              <a:defRPr/>
            </a:pPr>
            <a:endParaRPr lang="en-SG" sz="3200" b="1" dirty="0">
              <a:solidFill>
                <a:srgbClr val="FFFFFF"/>
              </a:solidFill>
              <a:effectLst>
                <a:glow rad="152400">
                  <a:srgbClr val="000000"/>
                </a:glow>
              </a:effectLst>
              <a:latin typeface="Arial" charset="0"/>
              <a:ea typeface="Times New Roman" charset="0"/>
              <a:cs typeface="ＭＳ Ｐゴシック" charset="0"/>
            </a:endParaRPr>
          </a:p>
          <a:p>
            <a:pPr algn="r" defTabSz="914400" eaLnBrk="0" fontAlgn="base" hangingPunct="0">
              <a:spcBef>
                <a:spcPct val="0"/>
              </a:spcBef>
              <a:spcAft>
                <a:spcPct val="0"/>
              </a:spcAft>
              <a:defRPr/>
            </a:pPr>
            <a:endParaRPr lang="en-SG" sz="3200" b="1" dirty="0">
              <a:solidFill>
                <a:srgbClr val="FFFFFF"/>
              </a:solidFill>
              <a:effectLst>
                <a:glow rad="152400">
                  <a:srgbClr val="000000"/>
                </a:glow>
              </a:effectLst>
              <a:latin typeface="Arial" charset="0"/>
              <a:ea typeface="Times New Roman" charset="0"/>
              <a:cs typeface="ＭＳ Ｐゴシック" charset="0"/>
            </a:endParaRPr>
          </a:p>
          <a:p>
            <a:pPr algn="r" defTabSz="914400" eaLnBrk="0" fontAlgn="base" hangingPunct="0">
              <a:spcBef>
                <a:spcPct val="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Where can anyone be found who has not suffered from your continual cruelty?</a:t>
            </a:r>
            <a:r>
              <a:rPr lang="ru-RU" sz="3200" b="1" dirty="0">
                <a:solidFill>
                  <a:srgbClr val="FFFFFF"/>
                </a:solidFill>
                <a:effectLst>
                  <a:glow rad="152400">
                    <a:srgbClr val="000000"/>
                  </a:glow>
                </a:effectLst>
                <a:latin typeface="Arial" charset="0"/>
                <a:ea typeface="Times New Roman" charset="0"/>
                <a:cs typeface="ＭＳ Ｐゴシック" charset="0"/>
              </a:rPr>
              <a: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spTree>
    <p:extLst>
      <p:ext uri="{BB962C8B-B14F-4D97-AF65-F5344CB8AC3E}">
        <p14:creationId xmlns:p14="http://schemas.microsoft.com/office/powerpoint/2010/main" val="33873938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550416"/>
          </a:xfrm>
          <a:effectLst>
            <a:outerShdw blurRad="63500" dist="35921" dir="2700000" algn="ctr" rotWithShape="0">
              <a:schemeClr val="tx2">
                <a:alpha val="74998"/>
              </a:schemeClr>
            </a:outerShdw>
          </a:effectLst>
        </p:spPr>
        <p:txBody>
          <a:bodyPr anchor="ctr"/>
          <a:lstStyle/>
          <a:p>
            <a:pPr>
              <a:defRPr/>
            </a:pPr>
            <a:r>
              <a:rPr lang="en-US" sz="3200" b="1" dirty="0">
                <a:effectLst/>
              </a:rPr>
              <a:t>Detail of relief from the North Palace of Ashurbanipal, Nineveh, northern Iraq.</a:t>
            </a:r>
            <a:endParaRPr lang="en-US" sz="32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17600" y="1600200"/>
            <a:ext cx="6908800" cy="5257800"/>
          </a:xfrm>
          <a:prstGeom prst="rect">
            <a:avLst/>
          </a:prstGeom>
        </p:spPr>
      </p:pic>
    </p:spTree>
    <p:extLst>
      <p:ext uri="{BB962C8B-B14F-4D97-AF65-F5344CB8AC3E}">
        <p14:creationId xmlns:p14="http://schemas.microsoft.com/office/powerpoint/2010/main" val="3107643094"/>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928" b="2013"/>
          <a:stretch/>
        </p:blipFill>
        <p:spPr>
          <a:xfrm>
            <a:off x="8730" y="1130300"/>
            <a:ext cx="9135270" cy="452578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sym typeface="Times New Roman" pitchFamily="18" charset="0"/>
            </a:endParaRPr>
          </a:p>
        </p:txBody>
      </p:sp>
      <p:sp>
        <p:nvSpPr>
          <p:cNvPr id="900098" name="Rectangle 2"/>
          <p:cNvSpPr>
            <a:spLocks noGrp="1" noChangeArrowheads="1"/>
          </p:cNvSpPr>
          <p:nvPr>
            <p:ph type="ctrTitle"/>
          </p:nvPr>
        </p:nvSpPr>
        <p:spPr>
          <a:xfrm>
            <a:off x="-36512" y="1556792"/>
            <a:ext cx="5904656" cy="2304256"/>
          </a:xfrm>
          <a:solidFill>
            <a:schemeClr val="tx1"/>
          </a:solidFill>
          <a:effectLst>
            <a:outerShdw blurRad="63500" dist="35921" dir="2700000" algn="ctr" rotWithShape="0">
              <a:schemeClr val="tx2">
                <a:alpha val="74998"/>
              </a:schemeClr>
            </a:outerShdw>
          </a:effectLst>
        </p:spPr>
        <p:txBody>
          <a:bodyPr anchor="ctr"/>
          <a:lstStyle/>
          <a:p>
            <a:pPr>
              <a:defRPr/>
            </a:pPr>
            <a:r>
              <a:rPr lang="en-US" sz="3600" dirty="0">
                <a:effectLst>
                  <a:glow rad="127000">
                    <a:schemeClr val="tx1"/>
                  </a:glow>
                </a:effectLst>
                <a:ea typeface="ＭＳ Ｐゴシック" charset="0"/>
                <a:cs typeface="ＭＳ Ｐゴシック" charset="0"/>
              </a:rPr>
              <a:t>God has spoken by His prophets</a:t>
            </a:r>
          </a:p>
        </p:txBody>
      </p:sp>
    </p:spTree>
    <p:extLst>
      <p:ext uri="{BB962C8B-B14F-4D97-AF65-F5344CB8AC3E}">
        <p14:creationId xmlns:p14="http://schemas.microsoft.com/office/powerpoint/2010/main" val="1124471746"/>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1291" cy="6858000"/>
          </a:xfrm>
          <a:prstGeom prst="rect">
            <a:avLst/>
          </a:prstGeom>
        </p:spPr>
      </p:pic>
      <p:sp>
        <p:nvSpPr>
          <p:cNvPr id="900098" name="Rectangle 2"/>
          <p:cNvSpPr>
            <a:spLocks noGrp="1" noChangeArrowheads="1"/>
          </p:cNvSpPr>
          <p:nvPr>
            <p:ph type="ctrTitle"/>
          </p:nvPr>
        </p:nvSpPr>
        <p:spPr>
          <a:xfrm>
            <a:off x="321733" y="368300"/>
            <a:ext cx="8517467" cy="2357967"/>
          </a:xfrm>
          <a:solidFill>
            <a:srgbClr val="000000"/>
          </a:solidFill>
          <a:ln w="57150" cmpd="sng">
            <a:solidFill>
              <a:srgbClr val="FF0000"/>
            </a:solidFill>
          </a:ln>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God will </a:t>
            </a:r>
            <a:r>
              <a:rPr lang="en-US" sz="4800" b="1" dirty="0">
                <a:solidFill>
                  <a:srgbClr val="FFFF00"/>
                </a:solidFill>
                <a:effectLst>
                  <a:glow rad="127000">
                    <a:schemeClr val="tx1"/>
                  </a:glow>
                </a:effectLst>
                <a:latin typeface="Arial" charset="0"/>
                <a:ea typeface="ＭＳ Ｐゴシック" charset="0"/>
                <a:cs typeface="ＭＳ Ｐゴシック" charset="0"/>
              </a:rPr>
              <a:t>judge</a:t>
            </a:r>
            <a:r>
              <a:rPr lang="en-US" sz="4800" b="1" dirty="0">
                <a:effectLst>
                  <a:glow rad="127000">
                    <a:schemeClr val="tx1"/>
                  </a:glow>
                </a:effectLst>
                <a:latin typeface="Arial" charset="0"/>
                <a:ea typeface="ＭＳ Ｐゴシック" charset="0"/>
                <a:cs typeface="ＭＳ Ｐゴシック" charset="0"/>
              </a:rPr>
              <a:t> the wicked and deliver the righteous in the future too.</a:t>
            </a:r>
          </a:p>
        </p:txBody>
      </p:sp>
      <p:sp>
        <p:nvSpPr>
          <p:cNvPr id="6" name="Rectangle 2"/>
          <p:cNvSpPr txBox="1">
            <a:spLocks noChangeArrowheads="1"/>
          </p:cNvSpPr>
          <p:nvPr/>
        </p:nvSpPr>
        <p:spPr bwMode="auto">
          <a:xfrm>
            <a:off x="1354666" y="5380877"/>
            <a:ext cx="6451601" cy="918324"/>
          </a:xfrm>
          <a:prstGeom prst="rect">
            <a:avLst/>
          </a:prstGeom>
          <a:solidFill>
            <a:srgbClr val="000000"/>
          </a:solidFill>
          <a:ln w="57150" cmpd="sng">
            <a:solidFill>
              <a:srgbClr val="FF0000"/>
            </a:solid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Be patient.</a:t>
            </a:r>
          </a:p>
        </p:txBody>
      </p:sp>
    </p:spTree>
    <p:extLst>
      <p:ext uri="{BB962C8B-B14F-4D97-AF65-F5344CB8AC3E}">
        <p14:creationId xmlns:p14="http://schemas.microsoft.com/office/powerpoint/2010/main" val="590671602"/>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6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Be patient.</a:t>
            </a:r>
          </a:p>
        </p:txBody>
      </p:sp>
    </p:spTree>
    <p:extLst>
      <p:ext uri="{BB962C8B-B14F-4D97-AF65-F5344CB8AC3E}">
        <p14:creationId xmlns:p14="http://schemas.microsoft.com/office/powerpoint/2010/main" val="363709470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20278" t="17154" r="12303" b="8725"/>
          <a:stretch/>
        </p:blipFill>
        <p:spPr>
          <a:xfrm rot="16200000">
            <a:off x="-696642" y="1281480"/>
            <a:ext cx="6244690" cy="4851403"/>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mn-ea"/>
                <a:cs typeface="+mn-cs"/>
              </a:rPr>
              <a:t> </a:t>
            </a: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a:ea typeface="ＭＳ Ｐゴシック" charset="0"/>
                <a:cs typeface="Arial"/>
              </a:rPr>
              <a:t>Nahum</a:t>
            </a: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6" name="TextBox 3"/>
          <p:cNvSpPr txBox="1">
            <a:spLocks noChangeArrowheads="1"/>
          </p:cNvSpPr>
          <p:nvPr/>
        </p:nvSpPr>
        <p:spPr bwMode="auto">
          <a:xfrm>
            <a:off x="4357786" y="2061954"/>
            <a:ext cx="4887814" cy="1200328"/>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1 </a:t>
            </a:r>
            <a:r>
              <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rPr>
              <a:t>G</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od’s character and judgment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2 </a:t>
            </a:r>
            <a:r>
              <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rPr>
              <a:t>O</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verthrow of Nineveh imminent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3 </a:t>
            </a:r>
            <a:r>
              <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rPr>
              <a:t>D</a:t>
            </a:r>
            <a:r>
              <a:rPr kumimoji="0" lang="en-US" sz="2400" b="0" i="0" u="none" strike="noStrike" kern="1200" cap="none" spc="0" normalizeH="0" baseline="0" noProof="0" dirty="0">
                <a:ln>
                  <a:noFill/>
                </a:ln>
                <a:solidFill>
                  <a:prstClr val="black"/>
                </a:solidFill>
                <a:effectLst/>
                <a:uLnTx/>
                <a:uFillTx/>
                <a:latin typeface="Arial"/>
                <a:ea typeface="ＭＳ Ｐゴシック" charset="0"/>
                <a:cs typeface="Arial"/>
              </a:rPr>
              <a:t>etails of Nineveh’s judgment</a:t>
            </a:r>
          </a:p>
        </p:txBody>
      </p:sp>
    </p:spTree>
    <p:extLst>
      <p:ext uri="{BB962C8B-B14F-4D97-AF65-F5344CB8AC3E}">
        <p14:creationId xmlns:p14="http://schemas.microsoft.com/office/powerpoint/2010/main" val="131565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49291" cy="6163733"/>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And more patient.</a:t>
            </a:r>
          </a:p>
        </p:txBody>
      </p:sp>
    </p:spTree>
    <p:extLst>
      <p:ext uri="{BB962C8B-B14F-4D97-AF65-F5344CB8AC3E}">
        <p14:creationId xmlns:p14="http://schemas.microsoft.com/office/powerpoint/2010/main" val="3663421705"/>
      </p:ext>
    </p:extLst>
  </p:cSld>
  <p:clrMapOvr>
    <a:overrideClrMapping bg1="lt1" tx1="dk1" bg2="lt2" tx2="dk2" accent1="accent1" accent2="accent2" accent3="accent3" accent4="accent4" accent5="accent5" accent6="accent6" hlink="hlink" folHlink="folHlink"/>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Some Nineveh Walls Remained</a:t>
            </a:r>
          </a:p>
        </p:txBody>
      </p:sp>
      <p:pic>
        <p:nvPicPr>
          <p:cNvPr id="2" name="Picture 1"/>
          <p:cNvPicPr>
            <a:picLocks noChangeAspect="1"/>
          </p:cNvPicPr>
          <p:nvPr/>
        </p:nvPicPr>
        <p:blipFill>
          <a:blip r:embed="rId3"/>
          <a:stretch>
            <a:fillRect/>
          </a:stretch>
        </p:blipFill>
        <p:spPr>
          <a:xfrm>
            <a:off x="0" y="836712"/>
            <a:ext cx="9123164" cy="6021288"/>
          </a:xfrm>
          <a:prstGeom prst="rect">
            <a:avLst/>
          </a:prstGeom>
        </p:spPr>
      </p:pic>
    </p:spTree>
    <p:extLst>
      <p:ext uri="{BB962C8B-B14F-4D97-AF65-F5344CB8AC3E}">
        <p14:creationId xmlns:p14="http://schemas.microsoft.com/office/powerpoint/2010/main" val="2266658304"/>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400" y="0"/>
            <a:ext cx="9068221" cy="6858000"/>
          </a:xfrm>
          <a:prstGeom prst="rect">
            <a:avLst/>
          </a:prstGeom>
        </p:spPr>
      </p:pic>
      <p:sp>
        <p:nvSpPr>
          <p:cNvPr id="900098" name="Rectangle 2"/>
          <p:cNvSpPr>
            <a:spLocks noGrp="1" noChangeArrowheads="1"/>
          </p:cNvSpPr>
          <p:nvPr>
            <p:ph type="ctrTitle"/>
          </p:nvPr>
        </p:nvSpPr>
        <p:spPr>
          <a:xfrm>
            <a:off x="2667089" y="29469"/>
            <a:ext cx="4419600" cy="829727"/>
          </a:xfrm>
          <a:solidFill>
            <a:schemeClr val="tx1"/>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Modern Map</a:t>
            </a:r>
          </a:p>
        </p:txBody>
      </p:sp>
      <p:sp>
        <p:nvSpPr>
          <p:cNvPr id="4" name="Rectangle 2">
            <a:extLst>
              <a:ext uri="{FF2B5EF4-FFF2-40B4-BE49-F238E27FC236}">
                <a16:creationId xmlns:a16="http://schemas.microsoft.com/office/drawing/2014/main" id="{E7E1D2A0-00F8-1A4A-9290-F302855D9D22}"/>
              </a:ext>
            </a:extLst>
          </p:cNvPr>
          <p:cNvSpPr txBox="1">
            <a:spLocks noChangeArrowheads="1"/>
          </p:cNvSpPr>
          <p:nvPr/>
        </p:nvSpPr>
        <p:spPr bwMode="auto">
          <a:xfrm>
            <a:off x="2111604" y="1835870"/>
            <a:ext cx="5530571" cy="142716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effectLst>
                  <a:glow rad="127000">
                    <a:schemeClr val="tx1"/>
                  </a:glow>
                </a:effectLst>
                <a:latin typeface="Arial" charset="0"/>
                <a:ea typeface="ＭＳ Ｐゴシック" charset="0"/>
                <a:cs typeface="ＭＳ Ｐゴシック" charset="0"/>
              </a:rPr>
              <a:t>Mosul, Iraq, surrounds Nineveh’s ancient ruins</a:t>
            </a:r>
          </a:p>
        </p:txBody>
      </p:sp>
    </p:spTree>
    <p:extLst>
      <p:ext uri="{BB962C8B-B14F-4D97-AF65-F5344CB8AC3E}">
        <p14:creationId xmlns:p14="http://schemas.microsoft.com/office/powerpoint/2010/main" val="3886006711"/>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882" name="Title 1"/>
          <p:cNvSpPr>
            <a:spLocks noGrp="1"/>
          </p:cNvSpPr>
          <p:nvPr>
            <p:ph type="title"/>
          </p:nvPr>
        </p:nvSpPr>
        <p:spPr>
          <a:xfrm>
            <a:off x="755576" y="5280931"/>
            <a:ext cx="7848600" cy="1460437"/>
          </a:xfrm>
          <a:effectLst/>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Nineveh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latin typeface="Arial" charset="0"/>
                <a:ea typeface="ＭＳ Ｐゴシック" charset="0"/>
                <a:cs typeface="Arial" charset="0"/>
              </a:rPr>
              <a:t>ISIS captured Modern-Day Mosul</a:t>
            </a:r>
          </a:p>
        </p:txBody>
      </p:sp>
      <p:pic>
        <p:nvPicPr>
          <p:cNvPr id="2" name="Picture 1"/>
          <p:cNvPicPr>
            <a:picLocks noChangeAspect="1"/>
          </p:cNvPicPr>
          <p:nvPr/>
        </p:nvPicPr>
        <p:blipFill>
          <a:blip r:embed="rId2"/>
          <a:stretch>
            <a:fillRect/>
          </a:stretch>
        </p:blipFill>
        <p:spPr>
          <a:xfrm>
            <a:off x="561156" y="29317"/>
            <a:ext cx="8115300" cy="5334000"/>
          </a:xfrm>
          <a:prstGeom prst="rect">
            <a:avLst/>
          </a:prstGeom>
        </p:spPr>
      </p:pic>
    </p:spTree>
    <p:extLst>
      <p:ext uri="{BB962C8B-B14F-4D97-AF65-F5344CB8AC3E}">
        <p14:creationId xmlns:p14="http://schemas.microsoft.com/office/powerpoint/2010/main" val="293779480"/>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800" y="260648"/>
            <a:ext cx="8051800" cy="4508500"/>
          </a:xfrm>
          <a:prstGeom prst="rect">
            <a:avLst/>
          </a:prstGeom>
        </p:spPr>
      </p:pic>
      <p:pic>
        <p:nvPicPr>
          <p:cNvPr id="3" name="Picture 2"/>
          <p:cNvPicPr>
            <a:picLocks noChangeAspect="1"/>
          </p:cNvPicPr>
          <p:nvPr/>
        </p:nvPicPr>
        <p:blipFill>
          <a:blip r:embed="rId3"/>
          <a:stretch>
            <a:fillRect/>
          </a:stretch>
        </p:blipFill>
        <p:spPr>
          <a:xfrm>
            <a:off x="4572000" y="2780928"/>
            <a:ext cx="4387180" cy="2984476"/>
          </a:xfrm>
          <a:prstGeom prst="rect">
            <a:avLst/>
          </a:prstGeom>
        </p:spPr>
      </p:pic>
      <p:sp>
        <p:nvSpPr>
          <p:cNvPr id="122882" name="Title 1"/>
          <p:cNvSpPr>
            <a:spLocks noGrp="1"/>
          </p:cNvSpPr>
          <p:nvPr>
            <p:ph type="title"/>
          </p:nvPr>
        </p:nvSpPr>
        <p:spPr>
          <a:xfrm>
            <a:off x="755576" y="5280931"/>
            <a:ext cx="7848600" cy="1460437"/>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Nineveh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ISIS forced out 200,000 Christians</a:t>
            </a:r>
          </a:p>
        </p:txBody>
      </p:sp>
    </p:spTree>
    <p:extLst>
      <p:ext uri="{BB962C8B-B14F-4D97-AF65-F5344CB8AC3E}">
        <p14:creationId xmlns:p14="http://schemas.microsoft.com/office/powerpoint/2010/main" val="4273226548"/>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7504" y="188640"/>
            <a:ext cx="8890000" cy="5930900"/>
          </a:xfrm>
          <a:prstGeom prst="rect">
            <a:avLst/>
          </a:prstGeom>
        </p:spPr>
      </p:pic>
      <p:sp>
        <p:nvSpPr>
          <p:cNvPr id="122882" name="Title 1"/>
          <p:cNvSpPr>
            <a:spLocks noGrp="1"/>
          </p:cNvSpPr>
          <p:nvPr>
            <p:ph type="title"/>
          </p:nvPr>
        </p:nvSpPr>
        <p:spPr>
          <a:xfrm>
            <a:off x="107504" y="5280931"/>
            <a:ext cx="9036496" cy="1460437"/>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Nineveh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Walls destroyed by ISIS in 2015</a:t>
            </a:r>
          </a:p>
        </p:txBody>
      </p:sp>
    </p:spTree>
    <p:extLst>
      <p:ext uri="{BB962C8B-B14F-4D97-AF65-F5344CB8AC3E}">
        <p14:creationId xmlns:p14="http://schemas.microsoft.com/office/powerpoint/2010/main" val="4132266332"/>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727"/>
            <a:ext cx="4700510" cy="6858000"/>
          </a:xfrm>
          <a:prstGeom prst="rect">
            <a:avLst/>
          </a:prstGeom>
        </p:spPr>
      </p:pic>
      <p:sp>
        <p:nvSpPr>
          <p:cNvPr id="122882" name="Title 1"/>
          <p:cNvSpPr>
            <a:spLocks noGrp="1"/>
          </p:cNvSpPr>
          <p:nvPr>
            <p:ph type="title"/>
          </p:nvPr>
        </p:nvSpPr>
        <p:spPr>
          <a:xfrm>
            <a:off x="-1" y="5280931"/>
            <a:ext cx="9008533" cy="1460437"/>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Nineveh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Walls destroyed by ISIS in 2015</a:t>
            </a:r>
          </a:p>
        </p:txBody>
      </p:sp>
    </p:spTree>
    <p:extLst>
      <p:ext uri="{BB962C8B-B14F-4D97-AF65-F5344CB8AC3E}">
        <p14:creationId xmlns:p14="http://schemas.microsoft.com/office/powerpoint/2010/main" val="755151295"/>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Jonah Tomb Destroye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764"/>
            <a:ext cx="9144000" cy="5632906"/>
          </a:xfrm>
          <a:prstGeom prst="rect">
            <a:avLst/>
          </a:prstGeom>
        </p:spPr>
      </p:pic>
      <p:sp>
        <p:nvSpPr>
          <p:cNvPr id="122882" name="Title 1"/>
          <p:cNvSpPr>
            <a:spLocks noGrp="1"/>
          </p:cNvSpPr>
          <p:nvPr>
            <p:ph type="title"/>
          </p:nvPr>
        </p:nvSpPr>
        <p:spPr>
          <a:xfrm>
            <a:off x="755576" y="5280931"/>
            <a:ext cx="7848600" cy="1460437"/>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Nineveh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Jonah’s Tomb Destroyed by ISIS</a:t>
            </a:r>
          </a:p>
        </p:txBody>
      </p:sp>
    </p:spTree>
    <p:extLst>
      <p:ext uri="{BB962C8B-B14F-4D97-AF65-F5344CB8AC3E}">
        <p14:creationId xmlns:p14="http://schemas.microsoft.com/office/powerpoint/2010/main" val="1398198877"/>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9512" y="2197100"/>
            <a:ext cx="8826500" cy="4660900"/>
          </a:xfrm>
          <a:prstGeom prst="rect">
            <a:avLst/>
          </a:prstGeom>
        </p:spPr>
      </p:pic>
      <p:grpSp>
        <p:nvGrpSpPr>
          <p:cNvPr id="4" name="Group 3">
            <a:extLst>
              <a:ext uri="{FF2B5EF4-FFF2-40B4-BE49-F238E27FC236}">
                <a16:creationId xmlns:a16="http://schemas.microsoft.com/office/drawing/2014/main" id="{C7C61FA8-3874-BA47-9477-C3861F974E70}"/>
              </a:ext>
            </a:extLst>
          </p:cNvPr>
          <p:cNvGrpSpPr/>
          <p:nvPr/>
        </p:nvGrpSpPr>
        <p:grpSpPr>
          <a:xfrm>
            <a:off x="0" y="2439805"/>
            <a:ext cx="4666268" cy="3178571"/>
            <a:chOff x="0" y="2439805"/>
            <a:chExt cx="4666268" cy="3178571"/>
          </a:xfrm>
        </p:grpSpPr>
        <p:sp>
          <p:nvSpPr>
            <p:cNvPr id="3" name="Rectangle 2">
              <a:extLst>
                <a:ext uri="{FF2B5EF4-FFF2-40B4-BE49-F238E27FC236}">
                  <a16:creationId xmlns:a16="http://schemas.microsoft.com/office/drawing/2014/main" id="{CA3B9463-B6F5-CF4C-BBB5-521E9D41E225}"/>
                </a:ext>
              </a:extLst>
            </p:cNvPr>
            <p:cNvSpPr/>
            <p:nvPr/>
          </p:nvSpPr>
          <p:spPr bwMode="auto">
            <a:xfrm>
              <a:off x="0" y="2439805"/>
              <a:ext cx="4666268" cy="171741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Rectangle 6">
              <a:extLst>
                <a:ext uri="{FF2B5EF4-FFF2-40B4-BE49-F238E27FC236}">
                  <a16:creationId xmlns:a16="http://schemas.microsoft.com/office/drawing/2014/main" id="{50F21E3F-8FBF-9940-9D1A-C01C7E57013A}"/>
                </a:ext>
              </a:extLst>
            </p:cNvPr>
            <p:cNvSpPr/>
            <p:nvPr/>
          </p:nvSpPr>
          <p:spPr bwMode="auto">
            <a:xfrm>
              <a:off x="128561" y="3976374"/>
              <a:ext cx="3421930" cy="164200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Recapture of Mosul (2017)</a:t>
            </a:r>
          </a:p>
        </p:txBody>
      </p:sp>
      <p:sp>
        <p:nvSpPr>
          <p:cNvPr id="5" name="Rectangle 2">
            <a:extLst>
              <a:ext uri="{FF2B5EF4-FFF2-40B4-BE49-F238E27FC236}">
                <a16:creationId xmlns:a16="http://schemas.microsoft.com/office/drawing/2014/main" id="{972CC874-66E7-974B-B74C-39E5EC5818E6}"/>
              </a:ext>
            </a:extLst>
          </p:cNvPr>
          <p:cNvSpPr txBox="1">
            <a:spLocks noChangeArrowheads="1"/>
          </p:cNvSpPr>
          <p:nvPr/>
        </p:nvSpPr>
        <p:spPr bwMode="auto">
          <a:xfrm>
            <a:off x="179512" y="2247130"/>
            <a:ext cx="4796672" cy="347493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0070C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Hey, </a:t>
            </a:r>
            <a:r>
              <a:rPr kumimoji="0" lang="en-US" sz="5400" b="1" i="0" u="none" strike="noStrike" kern="0" cap="none" spc="0" normalizeH="0" baseline="0" noProof="0" dirty="0">
                <a:ln>
                  <a:noFill/>
                </a:ln>
                <a:solidFill>
                  <a:srgbClr val="FF000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ISIS</a:t>
            </a:r>
            <a:r>
              <a:rPr kumimoji="0" lang="en-US" sz="5400" b="1" i="0" u="none" strike="noStrike" kern="0" cap="none" spc="0" normalizeH="0" baseline="0" noProof="0" dirty="0">
                <a:ln>
                  <a:noFill/>
                </a:ln>
                <a:solidFill>
                  <a:srgbClr val="0070C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0070C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Remember us?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0070C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We’re back!</a:t>
            </a: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sz="3200" b="1" i="0" u="none" strike="noStrike" kern="0" cap="none" spc="0" normalizeH="0" baseline="0" noProof="0" dirty="0">
                <a:ln>
                  <a:noFill/>
                </a:ln>
                <a:solidFill>
                  <a:srgbClr val="0070C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br>
            <a:r>
              <a:rPr kumimoji="0" lang="en-US" sz="3200" b="1" i="0" u="none" strike="noStrike" kern="0" cap="none" spc="0" normalizeH="0" baseline="0" noProof="0" dirty="0">
                <a:ln>
                  <a:noFill/>
                </a:ln>
                <a:solidFill>
                  <a:srgbClr val="0070C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rPr>
              <a:t>Support the NPU</a:t>
            </a:r>
            <a:endParaRPr kumimoji="0" lang="en-US" sz="5400" b="1" i="0" u="none" strike="noStrike" kern="0" cap="none" spc="0" normalizeH="0" baseline="0" noProof="0" dirty="0">
              <a:ln>
                <a:noFill/>
              </a:ln>
              <a:solidFill>
                <a:srgbClr val="0070C0"/>
              </a:solidFill>
              <a:effectLst>
                <a:glow rad="127000">
                  <a:srgbClr val="FFFFFF"/>
                </a:glow>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1799247577"/>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14288"/>
            <a:ext cx="9134476" cy="600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6021388"/>
            <a:ext cx="9144000" cy="836612"/>
          </a:xfrm>
        </p:spPr>
        <p:txBody>
          <a:bodyPr/>
          <a:lstStyle/>
          <a:p>
            <a:pPr>
              <a:defRPr/>
            </a:pPr>
            <a:r>
              <a:rPr lang="en-US" dirty="0"/>
              <a:t>Oprah Winfrey</a:t>
            </a:r>
          </a:p>
        </p:txBody>
      </p:sp>
    </p:spTree>
    <p:extLst>
      <p:ext uri="{BB962C8B-B14F-4D97-AF65-F5344CB8AC3E}">
        <p14:creationId xmlns:p14="http://schemas.microsoft.com/office/powerpoint/2010/main" val="356635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3813" y="3391851"/>
            <a:ext cx="5178152"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Nahum</a:t>
            </a:r>
          </a:p>
        </p:txBody>
      </p:sp>
      <p:sp>
        <p:nvSpPr>
          <p:cNvPr id="900098" name="Rectangle 2"/>
          <p:cNvSpPr>
            <a:spLocks noGrp="1" noChangeArrowheads="1"/>
          </p:cNvSpPr>
          <p:nvPr>
            <p:ph type="ctrTitle"/>
          </p:nvPr>
        </p:nvSpPr>
        <p:spPr>
          <a:xfrm>
            <a:off x="0" y="1046826"/>
            <a:ext cx="516466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Patient</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pic>
        <p:nvPicPr>
          <p:cNvPr id="2" name="Picture 1"/>
          <p:cNvPicPr>
            <a:picLocks noChangeAspect="1"/>
          </p:cNvPicPr>
          <p:nvPr/>
        </p:nvPicPr>
        <p:blipFill>
          <a:blip r:embed="rId3"/>
          <a:stretch>
            <a:fillRect/>
          </a:stretch>
        </p:blipFill>
        <p:spPr>
          <a:xfrm>
            <a:off x="5164667" y="-1"/>
            <a:ext cx="3955520" cy="5926291"/>
          </a:xfrm>
          <a:prstGeom prst="rect">
            <a:avLst/>
          </a:prstGeom>
        </p:spPr>
      </p:pic>
    </p:spTree>
    <p:extLst>
      <p:ext uri="{BB962C8B-B14F-4D97-AF65-F5344CB8AC3E}">
        <p14:creationId xmlns:p14="http://schemas.microsoft.com/office/powerpoint/2010/main" val="41258406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4" descr="Joel-Osteen-Preaching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148263" y="4005263"/>
            <a:ext cx="4027487" cy="1439862"/>
          </a:xfrm>
        </p:spPr>
        <p:txBody>
          <a:bodyPr/>
          <a:lstStyle/>
          <a:p>
            <a:pPr algn="l">
              <a:defRPr/>
            </a:pPr>
            <a:r>
              <a:rPr lang="en-US" dirty="0"/>
              <a:t>Joel Osteen</a:t>
            </a:r>
          </a:p>
        </p:txBody>
      </p:sp>
      <p:sp>
        <p:nvSpPr>
          <p:cNvPr id="6" name="Title 1"/>
          <p:cNvSpPr txBox="1">
            <a:spLocks/>
          </p:cNvSpPr>
          <p:nvPr/>
        </p:nvSpPr>
        <p:spPr bwMode="auto">
          <a:xfrm>
            <a:off x="144463" y="3175"/>
            <a:ext cx="4067175"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indent="-357188" algn="l" defTabSz="914400">
              <a:lnSpc>
                <a:spcPct val="80000"/>
              </a:lnSpc>
              <a:buFont typeface="Arial"/>
              <a:buChar char="•"/>
              <a:defRPr/>
            </a:pPr>
            <a:r>
              <a:rPr lang="en-US" sz="4000" dirty="0">
                <a:solidFill>
                  <a:srgbClr val="CCECFF"/>
                </a:solidFill>
              </a:rPr>
              <a:t>No preaching </a:t>
            </a:r>
            <a:br>
              <a:rPr lang="en-US" sz="4000" dirty="0">
                <a:solidFill>
                  <a:srgbClr val="CCECFF"/>
                </a:solidFill>
              </a:rPr>
            </a:br>
            <a:r>
              <a:rPr lang="en-US" sz="4000" dirty="0">
                <a:solidFill>
                  <a:srgbClr val="CCECFF"/>
                </a:solidFill>
              </a:rPr>
              <a:t>on sin</a:t>
            </a:r>
          </a:p>
        </p:txBody>
      </p:sp>
      <p:sp>
        <p:nvSpPr>
          <p:cNvPr id="7" name="Title 1"/>
          <p:cNvSpPr txBox="1">
            <a:spLocks/>
          </p:cNvSpPr>
          <p:nvPr/>
        </p:nvSpPr>
        <p:spPr bwMode="auto">
          <a:xfrm>
            <a:off x="4356100" y="3175"/>
            <a:ext cx="4787900"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indent="-357188" algn="l" defTabSz="914400">
              <a:lnSpc>
                <a:spcPct val="80000"/>
              </a:lnSpc>
              <a:buFont typeface="Arial"/>
              <a:buChar char="•"/>
              <a:defRPr/>
            </a:pPr>
            <a:r>
              <a:rPr lang="en-US" sz="4000" dirty="0">
                <a:solidFill>
                  <a:srgbClr val="CCECFF"/>
                </a:solidFill>
              </a:rPr>
              <a:t>Led in prayer at gay </a:t>
            </a:r>
            <a:r>
              <a:rPr lang="ru-RU" sz="4000" dirty="0">
                <a:solidFill>
                  <a:srgbClr val="CCECFF"/>
                </a:solidFill>
              </a:rPr>
              <a:t>"</a:t>
            </a:r>
            <a:r>
              <a:rPr lang="en-US" sz="4000" dirty="0">
                <a:solidFill>
                  <a:srgbClr val="CCECFF"/>
                </a:solidFill>
              </a:rPr>
              <a:t>wedding</a:t>
            </a:r>
            <a:r>
              <a:rPr lang="ru-RU" sz="4000" dirty="0">
                <a:solidFill>
                  <a:srgbClr val="CCECFF"/>
                </a:solidFill>
              </a:rPr>
              <a:t>"</a:t>
            </a:r>
            <a:endParaRPr lang="en-US" sz="4000" dirty="0">
              <a:solidFill>
                <a:srgbClr val="CCECFF"/>
              </a:solidFill>
            </a:endParaRPr>
          </a:p>
        </p:txBody>
      </p:sp>
    </p:spTree>
    <p:extLst>
      <p:ext uri="{BB962C8B-B14F-4D97-AF65-F5344CB8AC3E}">
        <p14:creationId xmlns:p14="http://schemas.microsoft.com/office/powerpoint/2010/main" val="3366080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50530" name="Rectangle 3"/>
          <p:cNvSpPr>
            <a:spLocks noChangeArrowheads="1"/>
          </p:cNvSpPr>
          <p:nvPr/>
        </p:nvSpPr>
        <p:spPr bwMode="auto">
          <a:xfrm>
            <a:off x="-36513" y="-26988"/>
            <a:ext cx="9251951" cy="6769101"/>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pic>
        <p:nvPicPr>
          <p:cNvPr id="150531" name="Picture 2" descr="joel osteen.png"/>
          <p:cNvPicPr>
            <a:picLocks noChangeAspect="1"/>
          </p:cNvPicPr>
          <p:nvPr/>
        </p:nvPicPr>
        <p:blipFill>
          <a:blip r:embed="rId3" cstate="screen">
            <a:extLst>
              <a:ext uri="{28A0092B-C50C-407E-A947-70E740481C1C}">
                <a14:useLocalDpi xmlns:a14="http://schemas.microsoft.com/office/drawing/2010/main"/>
              </a:ext>
            </a:extLst>
          </a:blip>
          <a:srcRect b="3445"/>
          <a:stretch>
            <a:fillRect/>
          </a:stretch>
        </p:blipFill>
        <p:spPr bwMode="auto">
          <a:xfrm>
            <a:off x="611188" y="44450"/>
            <a:ext cx="8101012" cy="6675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71438" y="4870450"/>
            <a:ext cx="8964612" cy="1871663"/>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defTabSz="914400">
              <a:defRPr/>
            </a:pPr>
            <a:r>
              <a:rPr lang="en-US" sz="3200" dirty="0">
                <a:solidFill>
                  <a:srgbClr val="CCECFF"/>
                </a:solidFill>
                <a:latin typeface="Times New Roman"/>
                <a:cs typeface="Times New Roman"/>
              </a:rPr>
              <a:t>Magical prayers, feel good messages, have it your way theology; surely this is too awesome to be what Paul warned us about</a:t>
            </a:r>
          </a:p>
        </p:txBody>
      </p:sp>
      <p:sp>
        <p:nvSpPr>
          <p:cNvPr id="2" name="Title 1"/>
          <p:cNvSpPr>
            <a:spLocks noGrp="1"/>
          </p:cNvSpPr>
          <p:nvPr>
            <p:ph type="title"/>
          </p:nvPr>
        </p:nvSpPr>
        <p:spPr>
          <a:xfrm>
            <a:off x="179388" y="4221163"/>
            <a:ext cx="8640762" cy="936625"/>
          </a:xfrm>
          <a:solidFill>
            <a:srgbClr val="000000"/>
          </a:solidFill>
        </p:spPr>
        <p:txBody>
          <a:bodyPr/>
          <a:lstStyle/>
          <a:p>
            <a:pPr>
              <a:defRPr/>
            </a:pPr>
            <a:r>
              <a:rPr lang="en-US" dirty="0">
                <a:latin typeface="Times New Roman"/>
                <a:cs typeface="Times New Roman"/>
              </a:rPr>
              <a:t>Motivational Speaking</a:t>
            </a:r>
          </a:p>
        </p:txBody>
      </p:sp>
      <p:cxnSp>
        <p:nvCxnSpPr>
          <p:cNvPr id="150534" name="Straight Connector 8"/>
          <p:cNvCxnSpPr>
            <a:cxnSpLocks noChangeShapeType="1"/>
          </p:cNvCxnSpPr>
          <p:nvPr/>
        </p:nvCxnSpPr>
        <p:spPr bwMode="auto">
          <a:xfrm>
            <a:off x="755650" y="4437063"/>
            <a:ext cx="7777163"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10" name="Title 1"/>
          <p:cNvSpPr txBox="1">
            <a:spLocks/>
          </p:cNvSpPr>
          <p:nvPr/>
        </p:nvSpPr>
        <p:spPr bwMode="auto">
          <a:xfrm>
            <a:off x="-107950" y="6453188"/>
            <a:ext cx="9217025" cy="431800"/>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lgn="r" defTabSz="914400">
              <a:defRPr/>
            </a:pPr>
            <a:r>
              <a:rPr lang="en-US" sz="1200" dirty="0">
                <a:solidFill>
                  <a:srgbClr val="CCECFF"/>
                </a:solidFill>
              </a:rPr>
              <a:t>http://</a:t>
            </a:r>
            <a:r>
              <a:rPr lang="en-US" sz="1200" dirty="0" err="1">
                <a:solidFill>
                  <a:srgbClr val="CCECFF"/>
                </a:solidFill>
              </a:rPr>
              <a:t>www.conservativecut.com</a:t>
            </a:r>
            <a:r>
              <a:rPr lang="en-US" sz="1200" dirty="0">
                <a:solidFill>
                  <a:srgbClr val="CCECFF"/>
                </a:solidFill>
              </a:rPr>
              <a:t>/blog/?tag=false-teacher</a:t>
            </a:r>
          </a:p>
        </p:txBody>
      </p:sp>
    </p:spTree>
    <p:extLst>
      <p:ext uri="{BB962C8B-B14F-4D97-AF65-F5344CB8AC3E}">
        <p14:creationId xmlns:p14="http://schemas.microsoft.com/office/powerpoint/2010/main" val="293817602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1026" name="Picture 2" descr="Gavel Png Free Download - Judge Gavel Png, Transparent Png , Transparent Png  Image - PNGitem">
            <a:extLst>
              <a:ext uri="{FF2B5EF4-FFF2-40B4-BE49-F238E27FC236}">
                <a16:creationId xmlns:a16="http://schemas.microsoft.com/office/drawing/2014/main" id="{A999D0AE-9B69-C723-98BA-CB73161A73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17" r="12614"/>
          <a:stretch/>
        </p:blipFill>
        <p:spPr bwMode="auto">
          <a:xfrm>
            <a:off x="0" y="-76202"/>
            <a:ext cx="9144000" cy="5257801"/>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0499"/>
            <a:ext cx="9143999" cy="4105277"/>
          </a:xfrm>
          <a:effectLst/>
        </p:spPr>
        <p:txBody>
          <a:bodyPr/>
          <a:lstStyle/>
          <a:p>
            <a:pPr>
              <a:defRPr/>
            </a:pPr>
            <a:r>
              <a:rPr lang="en-US" sz="6000" b="1" dirty="0">
                <a:solidFill>
                  <a:srgbClr val="945200"/>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THE </a:t>
            </a:r>
            <a:br>
              <a:rPr lang="en-US" sz="6000" b="1" dirty="0">
                <a:solidFill>
                  <a:srgbClr val="945200"/>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br>
            <a:r>
              <a:rPr lang="en-US" sz="9600" b="1" dirty="0">
                <a:solidFill>
                  <a:srgbClr val="945200"/>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JUDGMENT</a:t>
            </a:r>
            <a:r>
              <a:rPr lang="en-US" sz="6000" b="1" dirty="0">
                <a:solidFill>
                  <a:srgbClr val="945200"/>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 </a:t>
            </a:r>
            <a:br>
              <a:rPr lang="en-US" sz="6000" b="1" dirty="0">
                <a:solidFill>
                  <a:srgbClr val="945200"/>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br>
            <a:r>
              <a:rPr lang="en-US" sz="6000" b="1" dirty="0">
                <a:solidFill>
                  <a:srgbClr val="945200"/>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OF GOD</a:t>
            </a:r>
          </a:p>
        </p:txBody>
      </p:sp>
    </p:spTree>
    <p:extLst>
      <p:ext uri="{BB962C8B-B14F-4D97-AF65-F5344CB8AC3E}">
        <p14:creationId xmlns:p14="http://schemas.microsoft.com/office/powerpoint/2010/main" val="2665403886"/>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0721" name="Line 1"/>
          <p:cNvSpPr>
            <a:spLocks noChangeShapeType="1"/>
          </p:cNvSpPr>
          <p:nvPr/>
        </p:nvSpPr>
        <p:spPr bwMode="auto">
          <a:xfrm>
            <a:off x="1447800" y="4114800"/>
            <a:ext cx="6705600" cy="1588"/>
          </a:xfrm>
          <a:prstGeom prst="line">
            <a:avLst/>
          </a:prstGeom>
          <a:noFill/>
          <a:ln w="76320">
            <a:solidFill>
              <a:srgbClr val="CCFFCC"/>
            </a:solidFill>
            <a:miter lim="800000"/>
            <a:headEnd/>
            <a:tailEnd type="triangle" w="med" len="med"/>
          </a:ln>
          <a:effectLst>
            <a:outerShdw dist="36147" dir="2700000" algn="ctr" rotWithShape="0">
              <a:srgbClr val="808080">
                <a:alpha val="75014"/>
              </a:srgbClr>
            </a:outerShdw>
          </a:effectLst>
        </p:spPr>
        <p:txBody>
          <a:bodyPr/>
          <a:lstStyle/>
          <a:p>
            <a:pPr defTabSz="449263" fontAlgn="base">
              <a:lnSpc>
                <a:spcPct val="93000"/>
              </a:lnSpc>
              <a:spcBef>
                <a:spcPct val="0"/>
              </a:spcBef>
              <a:spcAft>
                <a:spcPct val="0"/>
              </a:spcAft>
              <a:buClr>
                <a:srgbClr val="FFFFFF"/>
              </a:buClr>
              <a:buSzPct val="100000"/>
              <a:buFont typeface="Arial" charset="0"/>
              <a:buNone/>
              <a:defRPr/>
            </a:pPr>
            <a:endParaRPr lang="en-SG" sz="2000" b="1">
              <a:solidFill>
                <a:srgbClr val="FFFFFF"/>
              </a:solidFill>
              <a:effectLst>
                <a:outerShdw blurRad="38100" dist="38100" dir="2700000" algn="tl">
                  <a:srgbClr val="000000">
                    <a:alpha val="43137"/>
                  </a:srgbClr>
                </a:outerShdw>
              </a:effectLst>
              <a:latin typeface="Arial"/>
              <a:ea typeface="ＭＳ Ｐゴシック"/>
              <a:cs typeface="Arial"/>
            </a:endParaRPr>
          </a:p>
        </p:txBody>
      </p:sp>
      <p:sp>
        <p:nvSpPr>
          <p:cNvPr id="30722" name="Line 2"/>
          <p:cNvSpPr>
            <a:spLocks noChangeShapeType="1"/>
          </p:cNvSpPr>
          <p:nvPr/>
        </p:nvSpPr>
        <p:spPr bwMode="auto">
          <a:xfrm>
            <a:off x="45354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defTabSz="449263" fontAlgn="base">
              <a:lnSpc>
                <a:spcPct val="93000"/>
              </a:lnSpc>
              <a:spcBef>
                <a:spcPct val="0"/>
              </a:spcBef>
              <a:spcAft>
                <a:spcPct val="0"/>
              </a:spcAft>
              <a:buClr>
                <a:srgbClr val="FFFFFF"/>
              </a:buClr>
              <a:buSzPct val="100000"/>
              <a:buFont typeface="Arial" charset="0"/>
              <a:buNone/>
              <a:defRPr/>
            </a:pPr>
            <a:endParaRPr lang="en-SG" sz="2000" b="1">
              <a:solidFill>
                <a:srgbClr val="FFFFFF"/>
              </a:solidFill>
              <a:effectLst>
                <a:outerShdw blurRad="38100" dist="38100" dir="2700000" algn="tl">
                  <a:srgbClr val="000000">
                    <a:alpha val="43137"/>
                  </a:srgbClr>
                </a:outerShdw>
              </a:effectLst>
              <a:latin typeface="Arial"/>
              <a:ea typeface="ＭＳ Ｐゴシック"/>
              <a:cs typeface="Arial"/>
            </a:endParaRPr>
          </a:p>
        </p:txBody>
      </p:sp>
      <p:sp>
        <p:nvSpPr>
          <p:cNvPr id="30723" name="Text Box 3"/>
          <p:cNvSpPr txBox="1">
            <a:spLocks noChangeArrowheads="1"/>
          </p:cNvSpPr>
          <p:nvPr/>
        </p:nvSpPr>
        <p:spPr bwMode="auto">
          <a:xfrm rot="-5400000">
            <a:off x="-675481" y="3750469"/>
            <a:ext cx="3121025"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500"/>
              </a:spcBef>
              <a:spcAft>
                <a:spcPct val="0"/>
              </a:spcAft>
              <a:buClr>
                <a:srgbClr val="FFFFFF"/>
              </a:buClr>
              <a:buSzPct val="100000"/>
              <a:buFont typeface="Times New Roman" charset="0"/>
              <a:buNone/>
              <a:defRPr/>
            </a:pPr>
            <a:r>
              <a:rPr lang="en-GB" sz="3600" b="1">
                <a:solidFill>
                  <a:srgbClr val="FFFFFF"/>
                </a:solidFill>
                <a:effectLst>
                  <a:outerShdw blurRad="38100" dist="38100" dir="2700000" algn="tl">
                    <a:srgbClr val="000000"/>
                  </a:outerShdw>
                </a:effectLst>
                <a:cs typeface="Arial" charset="0"/>
              </a:rPr>
              <a:t>Church Age</a:t>
            </a:r>
          </a:p>
        </p:txBody>
      </p:sp>
      <p:sp>
        <p:nvSpPr>
          <p:cNvPr id="30724" name="Text Box 4"/>
          <p:cNvSpPr txBox="1">
            <a:spLocks noChangeArrowheads="1"/>
          </p:cNvSpPr>
          <p:nvPr/>
        </p:nvSpPr>
        <p:spPr bwMode="auto">
          <a:xfrm>
            <a:off x="3429000" y="1257300"/>
            <a:ext cx="2057400"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500"/>
              </a:spcBef>
              <a:spcAft>
                <a:spcPct val="0"/>
              </a:spcAft>
              <a:buClr>
                <a:srgbClr val="00CCFF"/>
              </a:buClr>
              <a:buSzPct val="100000"/>
              <a:buFont typeface="Times New Roman" charset="0"/>
              <a:buNone/>
              <a:defRPr/>
            </a:pPr>
            <a:r>
              <a:rPr lang="en-GB" sz="3600" b="1">
                <a:solidFill>
                  <a:srgbClr val="00CCFF"/>
                </a:solidFill>
                <a:effectLst>
                  <a:outerShdw blurRad="38100" dist="38100" dir="2700000" algn="tl">
                    <a:srgbClr val="000000"/>
                  </a:outerShdw>
                </a:effectLst>
                <a:cs typeface="Arial" charset="0"/>
              </a:rPr>
              <a:t>Second Coming</a:t>
            </a:r>
          </a:p>
        </p:txBody>
      </p:sp>
      <p:sp>
        <p:nvSpPr>
          <p:cNvPr id="30725" name="Text Box 5"/>
          <p:cNvSpPr txBox="1">
            <a:spLocks noChangeArrowheads="1"/>
          </p:cNvSpPr>
          <p:nvPr/>
        </p:nvSpPr>
        <p:spPr bwMode="auto">
          <a:xfrm>
            <a:off x="1600200" y="3276600"/>
            <a:ext cx="2743200" cy="649288"/>
          </a:xfrm>
          <a:prstGeom prst="rect">
            <a:avLst/>
          </a:prstGeom>
          <a:noFill/>
          <a:ln w="9360">
            <a:noFill/>
            <a:miter lim="800000"/>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500"/>
              </a:spcBef>
              <a:spcAft>
                <a:spcPct val="0"/>
              </a:spcAft>
              <a:buClr>
                <a:srgbClr val="FFFFFF"/>
              </a:buClr>
              <a:buSzPct val="100000"/>
              <a:buFont typeface="Times New Roman" charset="0"/>
              <a:buNone/>
              <a:defRPr/>
            </a:pPr>
            <a:r>
              <a:rPr lang="en-GB" sz="3600" b="1" dirty="0">
                <a:solidFill>
                  <a:srgbClr val="FFFFFF"/>
                </a:solidFill>
                <a:effectLst>
                  <a:outerShdw blurRad="38100" dist="38100" dir="2700000" algn="tl">
                    <a:srgbClr val="000000"/>
                  </a:outerShdw>
                </a:effectLst>
                <a:cs typeface="Arial" charset="0"/>
              </a:rPr>
              <a:t>Tribulation</a:t>
            </a:r>
          </a:p>
        </p:txBody>
      </p:sp>
      <p:sp>
        <p:nvSpPr>
          <p:cNvPr id="30726" name="Text Box 6"/>
          <p:cNvSpPr txBox="1">
            <a:spLocks noChangeArrowheads="1"/>
          </p:cNvSpPr>
          <p:nvPr/>
        </p:nvSpPr>
        <p:spPr bwMode="auto">
          <a:xfrm>
            <a:off x="1905000" y="4267200"/>
            <a:ext cx="2362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500"/>
              </a:spcBef>
              <a:spcAft>
                <a:spcPct val="0"/>
              </a:spcAft>
              <a:buClr>
                <a:srgbClr val="FF66FF"/>
              </a:buClr>
              <a:buSzPct val="100000"/>
              <a:buFont typeface="Times New Roman" charset="0"/>
              <a:buNone/>
              <a:defRPr/>
            </a:pPr>
            <a:r>
              <a:rPr lang="en-GB" sz="3600" b="1" dirty="0">
                <a:solidFill>
                  <a:srgbClr val="FFFF00"/>
                </a:solidFill>
                <a:effectLst>
                  <a:outerShdw blurRad="38100" dist="38100" dir="2700000" algn="tl">
                    <a:srgbClr val="000000"/>
                  </a:outerShdw>
                </a:effectLst>
                <a:cs typeface="Arial" charset="0"/>
              </a:rPr>
              <a:t>7 years</a:t>
            </a:r>
          </a:p>
        </p:txBody>
      </p:sp>
      <p:sp>
        <p:nvSpPr>
          <p:cNvPr id="30727" name="Text Box 7"/>
          <p:cNvSpPr txBox="1">
            <a:spLocks noChangeArrowheads="1"/>
          </p:cNvSpPr>
          <p:nvPr/>
        </p:nvSpPr>
        <p:spPr bwMode="auto">
          <a:xfrm>
            <a:off x="4724400" y="3276600"/>
            <a:ext cx="2971800" cy="649288"/>
          </a:xfrm>
          <a:prstGeom prst="rect">
            <a:avLst/>
          </a:prstGeom>
          <a:noFill/>
          <a:ln w="9360">
            <a:noFill/>
            <a:miter lim="800000"/>
            <a:headEnd/>
            <a:tailEnd/>
          </a:ln>
          <a:effectLst/>
        </p:spPr>
        <p:txBody>
          <a:bodyPr lIns="90000" tIns="46800" rIns="90000" bIns="46800">
            <a:spAutoFit/>
          </a:bodyPr>
          <a:lstStyle>
            <a:defPPr>
              <a:defRPr lang="en-GB"/>
            </a:defPPr>
            <a:lvl1pPr algn="ctr" eaLnBrk="1" hangingPunct="1">
              <a:spcBef>
                <a:spcPts val="2500"/>
              </a:spcBef>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rgbClr val="FFFFFF"/>
                </a:solidFill>
                <a:effectLst>
                  <a:outerShdw blurRad="38100" dist="38100" dir="2700000" algn="tl">
                    <a:srgbClr val="000000"/>
                  </a:outerShdw>
                </a:effectLst>
                <a:cs typeface="Arial"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defTabSz="449263" fontAlgn="base">
              <a:spcAft>
                <a:spcPct val="0"/>
              </a:spcAft>
              <a:defRPr/>
            </a:pPr>
            <a:r>
              <a:rPr lang="en-GB" dirty="0">
                <a:latin typeface="Arial" charset="0"/>
                <a:ea typeface="ＭＳ Ｐゴシック" charset="0"/>
              </a:rPr>
              <a:t>Millennium</a:t>
            </a:r>
          </a:p>
        </p:txBody>
      </p:sp>
      <p:sp>
        <p:nvSpPr>
          <p:cNvPr id="30728" name="Text Box 8"/>
          <p:cNvSpPr txBox="1">
            <a:spLocks noChangeArrowheads="1"/>
          </p:cNvSpPr>
          <p:nvPr/>
        </p:nvSpPr>
        <p:spPr bwMode="auto">
          <a:xfrm>
            <a:off x="4953000" y="4267200"/>
            <a:ext cx="2743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500"/>
              </a:spcBef>
              <a:spcAft>
                <a:spcPct val="0"/>
              </a:spcAft>
              <a:buClr>
                <a:srgbClr val="FF66FF"/>
              </a:buClr>
              <a:buSzPct val="100000"/>
              <a:buFont typeface="Times New Roman" charset="0"/>
              <a:buNone/>
              <a:defRPr/>
            </a:pPr>
            <a:r>
              <a:rPr lang="en-GB" sz="3600" b="1">
                <a:solidFill>
                  <a:srgbClr val="FFFF00"/>
                </a:solidFill>
                <a:effectLst>
                  <a:outerShdw blurRad="38100" dist="38100" dir="2700000" algn="tl">
                    <a:srgbClr val="000000"/>
                  </a:outerShdw>
                </a:effectLst>
                <a:cs typeface="Arial" charset="0"/>
              </a:rPr>
              <a:t>1000 years</a:t>
            </a:r>
          </a:p>
        </p:txBody>
      </p:sp>
      <p:sp>
        <p:nvSpPr>
          <p:cNvPr id="30729" name="Text Box 9"/>
          <p:cNvSpPr txBox="1">
            <a:spLocks noChangeArrowheads="1"/>
          </p:cNvSpPr>
          <p:nvPr/>
        </p:nvSpPr>
        <p:spPr bwMode="auto">
          <a:xfrm rot="5400000" flipH="1">
            <a:off x="6088062" y="3910013"/>
            <a:ext cx="4951413"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500"/>
              </a:spcBef>
              <a:spcAft>
                <a:spcPct val="0"/>
              </a:spcAft>
              <a:buClr>
                <a:srgbClr val="FFCC00"/>
              </a:buClr>
              <a:buSzPct val="100000"/>
              <a:buFont typeface="Times New Roman" charset="0"/>
              <a:buNone/>
              <a:defRPr/>
            </a:pPr>
            <a:r>
              <a:rPr lang="en-GB" sz="3600" b="1" dirty="0">
                <a:solidFill>
                  <a:srgbClr val="FFFFFF"/>
                </a:solidFill>
                <a:effectLst>
                  <a:outerShdw blurRad="38100" dist="38100" dir="2700000" algn="tl">
                    <a:srgbClr val="000000"/>
                  </a:outerShdw>
                </a:effectLst>
                <a:cs typeface="Arial" charset="0"/>
              </a:rPr>
              <a:t>Eternal Kingdom</a:t>
            </a:r>
          </a:p>
        </p:txBody>
      </p:sp>
      <p:sp>
        <p:nvSpPr>
          <p:cNvPr id="30730" name="Text Box 10"/>
          <p:cNvSpPr txBox="1">
            <a:spLocks noChangeArrowheads="1"/>
          </p:cNvSpPr>
          <p:nvPr/>
        </p:nvSpPr>
        <p:spPr bwMode="auto">
          <a:xfrm rot="5400000">
            <a:off x="6622257"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2500"/>
              </a:spcBef>
              <a:spcAft>
                <a:spcPct val="0"/>
              </a:spcAft>
              <a:buClr>
                <a:srgbClr val="FF0066"/>
              </a:buClr>
              <a:buSzPct val="100000"/>
              <a:buFont typeface="Times New Roman" charset="0"/>
              <a:buNone/>
              <a:defRPr/>
            </a:pPr>
            <a:r>
              <a:rPr lang="en-GB" sz="3600" b="1">
                <a:solidFill>
                  <a:srgbClr val="FFFF00"/>
                </a:solidFill>
                <a:effectLst>
                  <a:outerShdw blurRad="38100" dist="38100" dir="2700000" algn="tl">
                    <a:srgbClr val="000000"/>
                  </a:outerShdw>
                </a:effectLst>
                <a:cs typeface="Arial" charset="0"/>
              </a:rPr>
              <a:t>Judgment</a:t>
            </a:r>
          </a:p>
        </p:txBody>
      </p:sp>
      <p:sp>
        <p:nvSpPr>
          <p:cNvPr id="30731" name="Text Box 11"/>
          <p:cNvSpPr txBox="1">
            <a:spLocks noChangeArrowheads="1"/>
          </p:cNvSpPr>
          <p:nvPr/>
        </p:nvSpPr>
        <p:spPr bwMode="auto">
          <a:xfrm>
            <a:off x="5486400" y="1295400"/>
            <a:ext cx="2636838"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500"/>
              </a:spcBef>
              <a:spcAft>
                <a:spcPct val="0"/>
              </a:spcAft>
              <a:buClr>
                <a:srgbClr val="00FFFF"/>
              </a:buClr>
              <a:buSzPct val="100000"/>
              <a:buFont typeface="Times New Roman" charset="0"/>
              <a:buNone/>
              <a:defRPr/>
            </a:pPr>
            <a:r>
              <a:rPr lang="en-GB" sz="3600" b="1" i="1">
                <a:solidFill>
                  <a:srgbClr val="00FFFF"/>
                </a:solidFill>
                <a:effectLst>
                  <a:outerShdw blurRad="38100" dist="38100" dir="2700000" algn="tl">
                    <a:srgbClr val="000000"/>
                  </a:outerShdw>
                </a:effectLst>
                <a:cs typeface="Arial" charset="0"/>
              </a:rPr>
              <a:t>Second    Advent</a:t>
            </a:r>
          </a:p>
        </p:txBody>
      </p:sp>
      <p:sp>
        <p:nvSpPr>
          <p:cNvPr id="321549" name="Text Box 12"/>
          <p:cNvSpPr txBox="1">
            <a:spLocks noChangeArrowheads="1"/>
          </p:cNvSpPr>
          <p:nvPr/>
        </p:nvSpPr>
        <p:spPr bwMode="auto">
          <a:xfrm>
            <a:off x="685800" y="457200"/>
            <a:ext cx="7772400" cy="762000"/>
          </a:xfrm>
          <a:prstGeom prst="rect">
            <a:avLst/>
          </a:prstGeom>
          <a:noFill/>
          <a:ln w="9525">
            <a:noFill/>
            <a:round/>
            <a:headEnd/>
            <a:tailEnd/>
          </a:ln>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fontAlgn="base" hangingPunct="1">
              <a:spcBef>
                <a:spcPts val="2750"/>
              </a:spcBef>
              <a:spcAft>
                <a:spcPct val="0"/>
              </a:spcAft>
              <a:buClr>
                <a:srgbClr val="FFFFFF"/>
              </a:buClr>
              <a:buSzPct val="100000"/>
              <a:buFont typeface="Times New Roman" charset="0"/>
              <a:buNone/>
              <a:defRPr/>
            </a:pPr>
            <a:endParaRPr lang="en-US" sz="4000" b="1">
              <a:solidFill>
                <a:srgbClr val="FFFFFF"/>
              </a:solidFill>
              <a:effectLst>
                <a:outerShdw blurRad="38100" dist="38100" dir="2700000" algn="tl">
                  <a:srgbClr val="000000"/>
                </a:outerShdw>
              </a:effectLst>
              <a:cs typeface="Arial" charset="0"/>
            </a:endParaRPr>
          </a:p>
        </p:txBody>
      </p:sp>
      <p:sp>
        <p:nvSpPr>
          <p:cNvPr id="30734" name="Text Box 14"/>
          <p:cNvSpPr txBox="1">
            <a:spLocks noChangeArrowheads="1"/>
          </p:cNvSpPr>
          <p:nvPr/>
        </p:nvSpPr>
        <p:spPr bwMode="auto">
          <a:xfrm rot="5400000">
            <a:off x="3437732"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2500"/>
              </a:spcBef>
              <a:spcAft>
                <a:spcPct val="0"/>
              </a:spcAft>
              <a:buClr>
                <a:srgbClr val="FF0066"/>
              </a:buClr>
              <a:buSzPct val="100000"/>
              <a:buFont typeface="Times New Roman" charset="0"/>
              <a:buNone/>
              <a:defRPr/>
            </a:pPr>
            <a:r>
              <a:rPr lang="en-GB" sz="3600" b="1">
                <a:solidFill>
                  <a:srgbClr val="FFFF00"/>
                </a:solidFill>
                <a:effectLst>
                  <a:outerShdw blurRad="38100" dist="38100" dir="2700000" algn="tl">
                    <a:srgbClr val="000000"/>
                  </a:outerShdw>
                </a:effectLst>
                <a:cs typeface="Arial" charset="0"/>
              </a:rPr>
              <a:t>Judgment</a:t>
            </a:r>
          </a:p>
        </p:txBody>
      </p:sp>
      <p:sp>
        <p:nvSpPr>
          <p:cNvPr id="16" name="Text Box 11"/>
          <p:cNvSpPr txBox="1">
            <a:spLocks noChangeArrowheads="1"/>
          </p:cNvSpPr>
          <p:nvPr/>
        </p:nvSpPr>
        <p:spPr bwMode="auto">
          <a:xfrm>
            <a:off x="5257800" y="1576388"/>
            <a:ext cx="6858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500"/>
              </a:spcBef>
              <a:spcAft>
                <a:spcPct val="0"/>
              </a:spcAft>
              <a:buClr>
                <a:srgbClr val="00FFFF"/>
              </a:buClr>
              <a:buSzPct val="100000"/>
              <a:buFont typeface="Times New Roman" charset="0"/>
              <a:buNone/>
              <a:defRPr/>
            </a:pPr>
            <a:r>
              <a:rPr lang="en-GB" sz="3600" b="1" i="1">
                <a:solidFill>
                  <a:srgbClr val="00FFFF"/>
                </a:solidFill>
                <a:effectLst>
                  <a:outerShdw blurRad="38100" dist="38100" dir="2700000" algn="tl">
                    <a:srgbClr val="000000"/>
                  </a:outerShdw>
                </a:effectLst>
                <a:cs typeface="Arial" charset="0"/>
              </a:rPr>
              <a:t>=</a:t>
            </a:r>
          </a:p>
        </p:txBody>
      </p:sp>
      <p:sp>
        <p:nvSpPr>
          <p:cNvPr id="17" name="Title 16"/>
          <p:cNvSpPr>
            <a:spLocks noGrp="1"/>
          </p:cNvSpPr>
          <p:nvPr>
            <p:ph type="title" idx="4294967295"/>
          </p:nvPr>
        </p:nvSpPr>
        <p:spPr>
          <a:xfrm>
            <a:off x="-73025" y="67733"/>
            <a:ext cx="9217025" cy="1141413"/>
          </a:xfrm>
        </p:spPr>
        <p:txBody>
          <a:bodyPr/>
          <a:lstStyle/>
          <a:p>
            <a:pPr>
              <a:defRPr/>
            </a:pPr>
            <a:r>
              <a:rPr lang="en-US" sz="4000" b="1">
                <a:solidFill>
                  <a:srgbClr val="FFFFFF"/>
                </a:solidFill>
                <a:effectLst>
                  <a:outerShdw blurRad="38100" dist="38100" dir="2700000" algn="tl">
                    <a:srgbClr val="000000"/>
                  </a:outerShdw>
                </a:effectLst>
                <a:latin typeface="Arial" charset="0"/>
                <a:ea typeface="ＭＳ Ｐゴシック" charset="0"/>
                <a:cs typeface="Arial" charset="0"/>
              </a:rPr>
              <a:t>We have a tremendous future ahead of us in Christ (Rev. 20:1-6). </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1978350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100000">
                                          <p:val>
                                            <p:strVal val="0-#ppt_w/2"/>
                                          </p:val>
                                        </p:tav>
                                        <p:tav>
                                          <p:val>
                                            <p:strVal val="#ppt_x"/>
                                          </p:val>
                                        </p:tav>
                                      </p:tavLst>
                                    </p:anim>
                                    <p:anim calcmode="lin" valueType="num">
                                      <p:cBhvr>
                                        <p:cTn id="8" dur="500" fill="hold"/>
                                        <p:tgtEl>
                                          <p:spTgt spid="30723"/>
                                        </p:tgtEl>
                                        <p:attrNameLst>
                                          <p:attrName>ppt_y</p:attrName>
                                        </p:attrNameLst>
                                      </p:cBhvr>
                                      <p:tavLst>
                                        <p:tav tm="100000">
                                          <p:val>
                                            <p:strVal val="#ppt_y"/>
                                          </p:val>
                                        </p:tav>
                                        <p:tav>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0"/>
                                  </p:stCondLst>
                                  <p:childTnLst>
                                    <p:set>
                                      <p:cBhvr additive="repl">
                                        <p:cTn id="11" dur="1" fill="hold">
                                          <p:stCondLst>
                                            <p:cond delay="0"/>
                                          </p:stCondLst>
                                        </p:cTn>
                                        <p:tgtEl>
                                          <p:spTgt spid="30721"/>
                                        </p:tgtEl>
                                        <p:attrNameLst>
                                          <p:attrName>style.visibility</p:attrName>
                                        </p:attrNameLst>
                                      </p:cBhvr>
                                      <p:to>
                                        <p:strVal val="visible"/>
                                      </p:to>
                                    </p:set>
                                    <p:animEffect transition="in" filter="wipe(left)">
                                      <p:cBhvr additive="repl">
                                        <p:cTn id="12" dur="500"/>
                                        <p:tgtEl>
                                          <p:spTgt spid="30721"/>
                                        </p:tgtEl>
                                      </p:cBhvr>
                                    </p:animEffect>
                                  </p:childTnLst>
                                </p:cTn>
                              </p:par>
                            </p:childTnLst>
                          </p:cTn>
                        </p:par>
                        <p:par>
                          <p:cTn id="13" fill="hold" nodeType="afterGroup">
                            <p:stCondLst>
                              <p:cond delay="3000"/>
                            </p:stCondLst>
                            <p:childTnLst>
                              <p:par>
                                <p:cTn id="14" presetID="17" presetClass="entr" presetSubtype="8" fill="hold" nodeType="afterEffect">
                                  <p:stCondLst>
                                    <p:cond delay="0"/>
                                  </p:stCondLst>
                                  <p:childTnLst>
                                    <p:set>
                                      <p:cBhvr additive="repl">
                                        <p:cTn id="15" dur="1" fill="hold">
                                          <p:stCondLst>
                                            <p:cond delay="0"/>
                                          </p:stCondLst>
                                        </p:cTn>
                                        <p:tgtEl>
                                          <p:spTgt spid="30726"/>
                                        </p:tgtEl>
                                        <p:attrNameLst>
                                          <p:attrName>style.visibility</p:attrName>
                                        </p:attrNameLst>
                                      </p:cBhvr>
                                      <p:to>
                                        <p:strVal val="visible"/>
                                      </p:to>
                                    </p:set>
                                    <p:anim calcmode="lin" valueType="num">
                                      <p:cBhvr additive="repl">
                                        <p:cTn id="16" dur="500" fill="hold"/>
                                        <p:tgtEl>
                                          <p:spTgt spid="30726"/>
                                        </p:tgtEl>
                                        <p:attrNameLst>
                                          <p:attrName>ppt_x</p:attrName>
                                        </p:attrNameLst>
                                      </p:cBhvr>
                                      <p:tavLst>
                                        <p:tav tm="100000">
                                          <p:val>
                                            <p:strVal val="#ppt_x-#ppt_w/2"/>
                                          </p:val>
                                        </p:tav>
                                        <p:tav>
                                          <p:val>
                                            <p:strVal val="#ppt_x"/>
                                          </p:val>
                                        </p:tav>
                                      </p:tavLst>
                                    </p:anim>
                                    <p:anim calcmode="lin" valueType="num">
                                      <p:cBhvr additive="repl">
                                        <p:cTn id="17" dur="500" fill="hold"/>
                                        <p:tgtEl>
                                          <p:spTgt spid="30726"/>
                                        </p:tgtEl>
                                        <p:attrNameLst>
                                          <p:attrName>ppt_y</p:attrName>
                                        </p:attrNameLst>
                                      </p:cBhvr>
                                      <p:tavLst>
                                        <p:tav tm="100000">
                                          <p:val>
                                            <p:strVal val="#ppt_y"/>
                                          </p:val>
                                        </p:tav>
                                        <p:tav>
                                          <p:val>
                                            <p:strVal val="#ppt_y"/>
                                          </p:val>
                                        </p:tav>
                                      </p:tavLst>
                                    </p:anim>
                                    <p:anim calcmode="lin" valueType="num">
                                      <p:cBhvr additive="repl">
                                        <p:cTn id="18" dur="500" fill="hold"/>
                                        <p:tgtEl>
                                          <p:spTgt spid="30726"/>
                                        </p:tgtEl>
                                        <p:attrNameLst>
                                          <p:attrName>ppt_w</p:attrName>
                                        </p:attrNameLst>
                                      </p:cBhvr>
                                      <p:tavLst>
                                        <p:tav tm="100000">
                                          <p:val>
                                            <p:fltVal val="0"/>
                                          </p:val>
                                        </p:tav>
                                        <p:tav>
                                          <p:val>
                                            <p:strVal val="#ppt_w"/>
                                          </p:val>
                                        </p:tav>
                                      </p:tavLst>
                                    </p:anim>
                                    <p:anim calcmode="lin" valueType="num">
                                      <p:cBhvr additive="repl">
                                        <p:cTn id="19" dur="500" fill="hold"/>
                                        <p:tgtEl>
                                          <p:spTgt spid="30726"/>
                                        </p:tgtEl>
                                        <p:attrNameLst>
                                          <p:attrName>ppt_h</p:attrName>
                                        </p:attrNameLst>
                                      </p:cBhvr>
                                      <p:tavLst>
                                        <p:tav tm="100000">
                                          <p:val>
                                            <p:strVal val="#ppt_h"/>
                                          </p:val>
                                        </p:tav>
                                        <p:tav>
                                          <p:val>
                                            <p:strVal val="#ppt_h"/>
                                          </p:val>
                                        </p:tav>
                                      </p:tavLst>
                                    </p:anim>
                                  </p:childTnLst>
                                </p:cTn>
                              </p:par>
                            </p:childTnLst>
                          </p:cTn>
                        </p:par>
                        <p:par>
                          <p:cTn id="20" fill="hold" nodeType="afterGroup">
                            <p:stCondLst>
                              <p:cond delay="4500"/>
                            </p:stCondLst>
                            <p:childTnLst>
                              <p:par>
                                <p:cTn id="21" presetID="17" presetClass="entr" presetSubtype="10" fill="hold" nodeType="afterEffect">
                                  <p:stCondLst>
                                    <p:cond delay="0"/>
                                  </p:stCondLst>
                                  <p:childTnLst>
                                    <p:set>
                                      <p:cBhvr additive="repl">
                                        <p:cTn id="22" dur="1" fill="hold">
                                          <p:stCondLst>
                                            <p:cond delay="0"/>
                                          </p:stCondLst>
                                        </p:cTn>
                                        <p:tgtEl>
                                          <p:spTgt spid="30725"/>
                                        </p:tgtEl>
                                        <p:attrNameLst>
                                          <p:attrName>style.visibility</p:attrName>
                                        </p:attrNameLst>
                                      </p:cBhvr>
                                      <p:to>
                                        <p:strVal val="visible"/>
                                      </p:to>
                                    </p:set>
                                    <p:anim calcmode="lin" valueType="num">
                                      <p:cBhvr additive="repl">
                                        <p:cTn id="23" dur="500" fill="hold"/>
                                        <p:tgtEl>
                                          <p:spTgt spid="30725"/>
                                        </p:tgtEl>
                                        <p:attrNameLst>
                                          <p:attrName>ppt_w</p:attrName>
                                        </p:attrNameLst>
                                      </p:cBhvr>
                                      <p:tavLst>
                                        <p:tav tm="100000">
                                          <p:val>
                                            <p:fltVal val="0"/>
                                          </p:val>
                                        </p:tav>
                                        <p:tav>
                                          <p:val>
                                            <p:strVal val="#ppt_w"/>
                                          </p:val>
                                        </p:tav>
                                      </p:tavLst>
                                    </p:anim>
                                    <p:anim calcmode="lin" valueType="num">
                                      <p:cBhvr additive="repl">
                                        <p:cTn id="24" dur="500" fill="hold"/>
                                        <p:tgtEl>
                                          <p:spTgt spid="30725"/>
                                        </p:tgtEl>
                                        <p:attrNameLst>
                                          <p:attrName>ppt_h</p:attrName>
                                        </p:attrNameLst>
                                      </p:cBhvr>
                                      <p:tavLst>
                                        <p:tav tm="100000">
                                          <p:val>
                                            <p:strVal val="#ppt_h"/>
                                          </p:val>
                                        </p:tav>
                                        <p:tav>
                                          <p:val>
                                            <p:strVal val="#ppt_h"/>
                                          </p:val>
                                        </p:tav>
                                      </p:tavLst>
                                    </p:anim>
                                  </p:childTnLst>
                                </p:cTn>
                              </p:par>
                            </p:childTnLst>
                          </p:cTn>
                        </p:par>
                        <p:par>
                          <p:cTn id="25" fill="hold" nodeType="afterGroup">
                            <p:stCondLst>
                              <p:cond delay="6000"/>
                            </p:stCondLst>
                            <p:childTnLst>
                              <p:par>
                                <p:cTn id="26" presetID="2" presetClass="entr" presetSubtype="1" fill="hold" nodeType="afterEffect">
                                  <p:stCondLst>
                                    <p:cond delay="0"/>
                                  </p:stCondLst>
                                  <p:childTnLst>
                                    <p:set>
                                      <p:cBhvr additive="repl">
                                        <p:cTn id="27" dur="1" fill="hold">
                                          <p:stCondLst>
                                            <p:cond delay="0"/>
                                          </p:stCondLst>
                                        </p:cTn>
                                        <p:tgtEl>
                                          <p:spTgt spid="30724"/>
                                        </p:tgtEl>
                                        <p:attrNameLst>
                                          <p:attrName>style.visibility</p:attrName>
                                        </p:attrNameLst>
                                      </p:cBhvr>
                                      <p:to>
                                        <p:strVal val="visible"/>
                                      </p:to>
                                    </p:set>
                                    <p:anim calcmode="lin" valueType="num">
                                      <p:cBhvr>
                                        <p:cTn id="28" dur="500" fill="hold"/>
                                        <p:tgtEl>
                                          <p:spTgt spid="30724"/>
                                        </p:tgtEl>
                                        <p:attrNameLst>
                                          <p:attrName>ppt_x</p:attrName>
                                        </p:attrNameLst>
                                      </p:cBhvr>
                                      <p:tavLst>
                                        <p:tav tm="100000">
                                          <p:val>
                                            <p:strVal val="#ppt_x"/>
                                          </p:val>
                                        </p:tav>
                                        <p:tav>
                                          <p:val>
                                            <p:strVal val="#ppt_x"/>
                                          </p:val>
                                        </p:tav>
                                      </p:tavLst>
                                    </p:anim>
                                    <p:anim calcmode="lin" valueType="num">
                                      <p:cBhvr>
                                        <p:cTn id="29" dur="500" fill="hold"/>
                                        <p:tgtEl>
                                          <p:spTgt spid="30724"/>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30722"/>
                                        </p:tgtEl>
                                        <p:attrNameLst>
                                          <p:attrName>style.visibility</p:attrName>
                                        </p:attrNameLst>
                                      </p:cBhvr>
                                      <p:to>
                                        <p:strVal val="visible"/>
                                      </p:to>
                                    </p:set>
                                    <p:anim calcmode="lin" valueType="num">
                                      <p:cBhvr>
                                        <p:cTn id="33" dur="500" fill="hold"/>
                                        <p:tgtEl>
                                          <p:spTgt spid="30722"/>
                                        </p:tgtEl>
                                        <p:attrNameLst>
                                          <p:attrName>ppt_x</p:attrName>
                                        </p:attrNameLst>
                                      </p:cBhvr>
                                      <p:tavLst>
                                        <p:tav tm="100000">
                                          <p:val>
                                            <p:strVal val="#ppt_x"/>
                                          </p:val>
                                        </p:tav>
                                        <p:tav>
                                          <p:val>
                                            <p:strVal val="#ppt_x"/>
                                          </p:val>
                                        </p:tav>
                                      </p:tavLst>
                                    </p:anim>
                                    <p:anim calcmode="lin" valueType="num">
                                      <p:cBhvr>
                                        <p:cTn id="34" dur="500" fill="hold"/>
                                        <p:tgtEl>
                                          <p:spTgt spid="30722"/>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30734"/>
                                        </p:tgtEl>
                                        <p:attrNameLst>
                                          <p:attrName>style.visibility</p:attrName>
                                        </p:attrNameLst>
                                      </p:cBhvr>
                                      <p:to>
                                        <p:strVal val="visible"/>
                                      </p:to>
                                    </p:set>
                                    <p:anim calcmode="lin" valueType="num">
                                      <p:cBhvr>
                                        <p:cTn id="38" dur="500" fill="hold"/>
                                        <p:tgtEl>
                                          <p:spTgt spid="30734"/>
                                        </p:tgtEl>
                                        <p:attrNameLst>
                                          <p:attrName>ppt_x</p:attrName>
                                        </p:attrNameLst>
                                      </p:cBhvr>
                                      <p:tavLst>
                                        <p:tav tm="100000">
                                          <p:val>
                                            <p:strVal val="#ppt_x"/>
                                          </p:val>
                                        </p:tav>
                                        <p:tav>
                                          <p:val>
                                            <p:strVal val="#ppt_x"/>
                                          </p:val>
                                        </p:tav>
                                      </p:tavLst>
                                    </p:anim>
                                    <p:anim calcmode="lin" valueType="num">
                                      <p:cBhvr>
                                        <p:cTn id="39" dur="500" fill="hold"/>
                                        <p:tgtEl>
                                          <p:spTgt spid="3073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6500"/>
                            </p:stCondLst>
                            <p:childTnLst>
                              <p:par>
                                <p:cTn id="41" presetID="17" presetClass="entr" presetSubtype="10" fill="hold" nodeType="afterEffect">
                                  <p:stCondLst>
                                    <p:cond delay="0"/>
                                  </p:stCondLst>
                                  <p:childTnLst>
                                    <p:set>
                                      <p:cBhvr additive="repl">
                                        <p:cTn id="42" dur="1" fill="hold">
                                          <p:stCondLst>
                                            <p:cond delay="0"/>
                                          </p:stCondLst>
                                        </p:cTn>
                                        <p:tgtEl>
                                          <p:spTgt spid="30728"/>
                                        </p:tgtEl>
                                        <p:attrNameLst>
                                          <p:attrName>style.visibility</p:attrName>
                                        </p:attrNameLst>
                                      </p:cBhvr>
                                      <p:to>
                                        <p:strVal val="visible"/>
                                      </p:to>
                                    </p:set>
                                    <p:anim calcmode="lin" valueType="num">
                                      <p:cBhvr additive="repl">
                                        <p:cTn id="43" dur="500" fill="hold"/>
                                        <p:tgtEl>
                                          <p:spTgt spid="30728"/>
                                        </p:tgtEl>
                                        <p:attrNameLst>
                                          <p:attrName>ppt_w</p:attrName>
                                        </p:attrNameLst>
                                      </p:cBhvr>
                                      <p:tavLst>
                                        <p:tav tm="100000">
                                          <p:val>
                                            <p:fltVal val="0"/>
                                          </p:val>
                                        </p:tav>
                                        <p:tav>
                                          <p:val>
                                            <p:strVal val="#ppt_w"/>
                                          </p:val>
                                        </p:tav>
                                      </p:tavLst>
                                    </p:anim>
                                    <p:anim calcmode="lin" valueType="num">
                                      <p:cBhvr additive="repl">
                                        <p:cTn id="44" dur="500" fill="hold"/>
                                        <p:tgtEl>
                                          <p:spTgt spid="30728"/>
                                        </p:tgtEl>
                                        <p:attrNameLst>
                                          <p:attrName>ppt_h</p:attrName>
                                        </p:attrNameLst>
                                      </p:cBhvr>
                                      <p:tavLst>
                                        <p:tav tm="100000">
                                          <p:val>
                                            <p:strVal val="#ppt_h"/>
                                          </p:val>
                                        </p:tav>
                                        <p:tav>
                                          <p:val>
                                            <p:strVal val="#ppt_h"/>
                                          </p:val>
                                        </p:tav>
                                      </p:tavLst>
                                    </p:anim>
                                  </p:childTnLst>
                                </p:cTn>
                              </p:par>
                            </p:childTnLst>
                          </p:cTn>
                        </p:par>
                        <p:par>
                          <p:cTn id="45" fill="hold" nodeType="afterGroup">
                            <p:stCondLst>
                              <p:cond delay="20000"/>
                            </p:stCondLst>
                            <p:childTnLst>
                              <p:par>
                                <p:cTn id="46" presetID="17" presetClass="entr" presetSubtype="10" fill="hold" nodeType="afterEffect">
                                  <p:stCondLst>
                                    <p:cond delay="0"/>
                                  </p:stCondLst>
                                  <p:childTnLst>
                                    <p:set>
                                      <p:cBhvr additive="repl">
                                        <p:cTn id="47" dur="1" fill="hold">
                                          <p:stCondLst>
                                            <p:cond delay="0"/>
                                          </p:stCondLst>
                                        </p:cTn>
                                        <p:tgtEl>
                                          <p:spTgt spid="30727"/>
                                        </p:tgtEl>
                                        <p:attrNameLst>
                                          <p:attrName>style.visibility</p:attrName>
                                        </p:attrNameLst>
                                      </p:cBhvr>
                                      <p:to>
                                        <p:strVal val="visible"/>
                                      </p:to>
                                    </p:set>
                                    <p:anim calcmode="lin" valueType="num">
                                      <p:cBhvr additive="repl">
                                        <p:cTn id="48" dur="500" fill="hold"/>
                                        <p:tgtEl>
                                          <p:spTgt spid="30727"/>
                                        </p:tgtEl>
                                        <p:attrNameLst>
                                          <p:attrName>ppt_w</p:attrName>
                                        </p:attrNameLst>
                                      </p:cBhvr>
                                      <p:tavLst>
                                        <p:tav tm="100000">
                                          <p:val>
                                            <p:fltVal val="0"/>
                                          </p:val>
                                        </p:tav>
                                        <p:tav>
                                          <p:val>
                                            <p:strVal val="#ppt_w"/>
                                          </p:val>
                                        </p:tav>
                                      </p:tavLst>
                                    </p:anim>
                                    <p:anim calcmode="lin" valueType="num">
                                      <p:cBhvr additive="repl">
                                        <p:cTn id="49" dur="500" fill="hold"/>
                                        <p:tgtEl>
                                          <p:spTgt spid="30727"/>
                                        </p:tgtEl>
                                        <p:attrNameLst>
                                          <p:attrName>ppt_h</p:attrName>
                                        </p:attrNameLst>
                                      </p:cBhvr>
                                      <p:tavLst>
                                        <p:tav tm="100000">
                                          <p:val>
                                            <p:strVal val="#ppt_h"/>
                                          </p:val>
                                        </p:tav>
                                        <p:tav>
                                          <p:val>
                                            <p:strVal val="#ppt_h"/>
                                          </p:val>
                                        </p:tav>
                                      </p:tavLst>
                                    </p:anim>
                                  </p:childTnLst>
                                </p:cTn>
                              </p:par>
                            </p:childTnLst>
                          </p:cTn>
                        </p:par>
                        <p:par>
                          <p:cTn id="50" fill="hold" nodeType="afterGroup">
                            <p:stCondLst>
                              <p:cond delay="24500"/>
                            </p:stCondLst>
                            <p:childTnLst>
                              <p:par>
                                <p:cTn id="51" presetID="2" presetClass="entr" presetSubtype="4" fill="hold" nodeType="afterEffect">
                                  <p:stCondLst>
                                    <p:cond delay="0"/>
                                  </p:stCondLst>
                                  <p:childTnLst>
                                    <p:set>
                                      <p:cBhvr additive="repl">
                                        <p:cTn id="52" dur="1" fill="hold">
                                          <p:stCondLst>
                                            <p:cond delay="0"/>
                                          </p:stCondLst>
                                        </p:cTn>
                                        <p:tgtEl>
                                          <p:spTgt spid="30730"/>
                                        </p:tgtEl>
                                        <p:attrNameLst>
                                          <p:attrName>style.visibility</p:attrName>
                                        </p:attrNameLst>
                                      </p:cBhvr>
                                      <p:to>
                                        <p:strVal val="visible"/>
                                      </p:to>
                                    </p:set>
                                    <p:anim calcmode="lin" valueType="num">
                                      <p:cBhvr>
                                        <p:cTn id="53" dur="500" fill="hold"/>
                                        <p:tgtEl>
                                          <p:spTgt spid="30730"/>
                                        </p:tgtEl>
                                        <p:attrNameLst>
                                          <p:attrName>ppt_x</p:attrName>
                                        </p:attrNameLst>
                                      </p:cBhvr>
                                      <p:tavLst>
                                        <p:tav tm="100000">
                                          <p:val>
                                            <p:strVal val="#ppt_x"/>
                                          </p:val>
                                        </p:tav>
                                        <p:tav>
                                          <p:val>
                                            <p:strVal val="#ppt_x"/>
                                          </p:val>
                                        </p:tav>
                                      </p:tavLst>
                                    </p:anim>
                                    <p:anim calcmode="lin" valueType="num">
                                      <p:cBhvr>
                                        <p:cTn id="54" dur="500" fill="hold"/>
                                        <p:tgtEl>
                                          <p:spTgt spid="30730"/>
                                        </p:tgtEl>
                                        <p:attrNameLst>
                                          <p:attrName>ppt_y</p:attrName>
                                        </p:attrNameLst>
                                      </p:cBhvr>
                                      <p:tavLst>
                                        <p:tav tm="100000">
                                          <p:val>
                                            <p:strVal val="1+#ppt_h/2"/>
                                          </p:val>
                                        </p:tav>
                                        <p:tav>
                                          <p:val>
                                            <p:strVal val="#ppt_y"/>
                                          </p:val>
                                        </p:tav>
                                      </p:tavLst>
                                    </p:anim>
                                  </p:childTnLst>
                                </p:cTn>
                              </p:par>
                            </p:childTnLst>
                          </p:cTn>
                        </p:par>
                        <p:par>
                          <p:cTn id="55" fill="hold" nodeType="afterGroup">
                            <p:stCondLst>
                              <p:cond delay="28000"/>
                            </p:stCondLst>
                            <p:childTnLst>
                              <p:par>
                                <p:cTn id="56" presetID="2" presetClass="entr" presetSubtype="2" fill="hold" nodeType="afterEffect">
                                  <p:stCondLst>
                                    <p:cond delay="0"/>
                                  </p:stCondLst>
                                  <p:childTnLst>
                                    <p:set>
                                      <p:cBhvr additive="repl">
                                        <p:cTn id="57" dur="1" fill="hold">
                                          <p:stCondLst>
                                            <p:cond delay="0"/>
                                          </p:stCondLst>
                                        </p:cTn>
                                        <p:tgtEl>
                                          <p:spTgt spid="30729"/>
                                        </p:tgtEl>
                                        <p:attrNameLst>
                                          <p:attrName>style.visibility</p:attrName>
                                        </p:attrNameLst>
                                      </p:cBhvr>
                                      <p:to>
                                        <p:strVal val="visible"/>
                                      </p:to>
                                    </p:set>
                                    <p:anim calcmode="lin" valueType="num">
                                      <p:cBhvr>
                                        <p:cTn id="58" dur="500" fill="hold"/>
                                        <p:tgtEl>
                                          <p:spTgt spid="30729"/>
                                        </p:tgtEl>
                                        <p:attrNameLst>
                                          <p:attrName>ppt_x</p:attrName>
                                        </p:attrNameLst>
                                      </p:cBhvr>
                                      <p:tavLst>
                                        <p:tav tm="100000">
                                          <p:val>
                                            <p:strVal val="1+#ppt_w/2"/>
                                          </p:val>
                                        </p:tav>
                                        <p:tav>
                                          <p:val>
                                            <p:strVal val="#ppt_x"/>
                                          </p:val>
                                        </p:tav>
                                      </p:tavLst>
                                    </p:anim>
                                    <p:anim calcmode="lin" valueType="num">
                                      <p:cBhvr>
                                        <p:cTn id="59" dur="500" fill="hold"/>
                                        <p:tgtEl>
                                          <p:spTgt spid="30729"/>
                                        </p:tgtEl>
                                        <p:attrNameLst>
                                          <p:attrName>ppt_y</p:attrName>
                                        </p:attrNameLst>
                                      </p:cBhvr>
                                      <p:tavLst>
                                        <p:tav tm="100000">
                                          <p:val>
                                            <p:strVal val="#ppt_y"/>
                                          </p:val>
                                        </p:tav>
                                        <p:tav>
                                          <p:val>
                                            <p:strVal val="#ppt_y"/>
                                          </p:val>
                                        </p:tav>
                                      </p:tavLst>
                                    </p:anim>
                                  </p:childTnLst>
                                </p:cTn>
                              </p:par>
                            </p:childTnLst>
                          </p:cTn>
                        </p:par>
                        <p:par>
                          <p:cTn id="60" fill="hold" nodeType="afterGroup">
                            <p:stCondLst>
                              <p:cond delay="28500"/>
                            </p:stCondLst>
                            <p:childTnLst>
                              <p:par>
                                <p:cTn id="61" presetID="7" presetClass="entr" presetSubtype="1" fill="hold" nodeType="afterEffect">
                                  <p:stCondLst>
                                    <p:cond delay="0"/>
                                  </p:stCondLst>
                                  <p:childTnLst>
                                    <p:set>
                                      <p:cBhvr additive="repl">
                                        <p:cTn id="62" dur="1" fill="hold">
                                          <p:stCondLst>
                                            <p:cond delay="0"/>
                                          </p:stCondLst>
                                        </p:cTn>
                                        <p:tgtEl>
                                          <p:spTgt spid="16"/>
                                        </p:tgtEl>
                                        <p:attrNameLst>
                                          <p:attrName>style.visibility</p:attrName>
                                        </p:attrNameLst>
                                      </p:cBhvr>
                                      <p:to>
                                        <p:strVal val="visible"/>
                                      </p:to>
                                    </p:set>
                                    <p:anim calcmode="lin" valueType="num">
                                      <p:cBhvr>
                                        <p:cTn id="63" dur="5000" fill="hold"/>
                                        <p:tgtEl>
                                          <p:spTgt spid="16"/>
                                        </p:tgtEl>
                                        <p:attrNameLst>
                                          <p:attrName>ppt_x</p:attrName>
                                        </p:attrNameLst>
                                      </p:cBhvr>
                                      <p:tavLst>
                                        <p:tav tm="100000">
                                          <p:val>
                                            <p:strVal val="#ppt_x"/>
                                          </p:val>
                                        </p:tav>
                                        <p:tav>
                                          <p:val>
                                            <p:strVal val="#ppt_x"/>
                                          </p:val>
                                        </p:tav>
                                      </p:tavLst>
                                    </p:anim>
                                    <p:anim calcmode="lin" valueType="num">
                                      <p:cBhvr>
                                        <p:cTn id="64" dur="5000" fill="hold"/>
                                        <p:tgtEl>
                                          <p:spTgt spid="16"/>
                                        </p:tgtEl>
                                        <p:attrNameLst>
                                          <p:attrName>ppt_y</p:attrName>
                                        </p:attrNameLst>
                                      </p:cBhvr>
                                      <p:tavLst>
                                        <p:tav tm="100000">
                                          <p:val>
                                            <p:strVal val="0-#ppt_h/2"/>
                                          </p:val>
                                        </p:tav>
                                        <p:tav>
                                          <p:val>
                                            <p:strVal val="#ppt_y"/>
                                          </p:val>
                                        </p:tav>
                                      </p:tavLst>
                                    </p:anim>
                                  </p:childTnLst>
                                </p:cTn>
                              </p:par>
                            </p:childTnLst>
                          </p:cTn>
                        </p:par>
                        <p:par>
                          <p:cTn id="65" fill="hold" nodeType="afterGroup">
                            <p:stCondLst>
                              <p:cond delay="33500"/>
                            </p:stCondLst>
                            <p:childTnLst>
                              <p:par>
                                <p:cTn id="66" presetID="7" presetClass="entr" presetSubtype="1" fill="hold" nodeType="afterEffect">
                                  <p:stCondLst>
                                    <p:cond delay="0"/>
                                  </p:stCondLst>
                                  <p:childTnLst>
                                    <p:set>
                                      <p:cBhvr additive="repl">
                                        <p:cTn id="67" dur="1" fill="hold">
                                          <p:stCondLst>
                                            <p:cond delay="0"/>
                                          </p:stCondLst>
                                        </p:cTn>
                                        <p:tgtEl>
                                          <p:spTgt spid="30731"/>
                                        </p:tgtEl>
                                        <p:attrNameLst>
                                          <p:attrName>style.visibility</p:attrName>
                                        </p:attrNameLst>
                                      </p:cBhvr>
                                      <p:to>
                                        <p:strVal val="visible"/>
                                      </p:to>
                                    </p:set>
                                    <p:anim calcmode="lin" valueType="num">
                                      <p:cBhvr>
                                        <p:cTn id="68" dur="5000" fill="hold"/>
                                        <p:tgtEl>
                                          <p:spTgt spid="30731"/>
                                        </p:tgtEl>
                                        <p:attrNameLst>
                                          <p:attrName>ppt_x</p:attrName>
                                        </p:attrNameLst>
                                      </p:cBhvr>
                                      <p:tavLst>
                                        <p:tav tm="100000">
                                          <p:val>
                                            <p:strVal val="#ppt_x"/>
                                          </p:val>
                                        </p:tav>
                                        <p:tav>
                                          <p:val>
                                            <p:strVal val="#ppt_x"/>
                                          </p:val>
                                        </p:tav>
                                      </p:tavLst>
                                    </p:anim>
                                    <p:anim calcmode="lin" valueType="num">
                                      <p:cBhvr>
                                        <p:cTn id="69" dur="5000" fill="hold"/>
                                        <p:tgtEl>
                                          <p:spTgt spid="3073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3"/>
          <p:cNvSpPr>
            <a:spLocks noGrp="1" noChangeArrowheads="1"/>
          </p:cNvSpPr>
          <p:nvPr>
            <p:ph type="title"/>
          </p:nvPr>
        </p:nvSpPr>
        <p:spPr>
          <a:xfrm>
            <a:off x="4140200" y="20638"/>
            <a:ext cx="3816350" cy="1895475"/>
          </a:xfrm>
        </p:spPr>
        <p:txBody>
          <a:bodyPr/>
          <a:lstStyle/>
          <a:p>
            <a:pPr algn="l" eaLnBrk="1" hangingPunct="1">
              <a:defRPr/>
            </a:pPr>
            <a:r>
              <a:rPr lang="en-US" b="1" dirty="0">
                <a:effectLst>
                  <a:outerShdw blurRad="38100" dist="38100" dir="2700000" algn="tl">
                    <a:srgbClr val="FFFFFF"/>
                  </a:outerShdw>
                </a:effectLst>
                <a:cs typeface="+mj-cs"/>
              </a:rPr>
              <a:t>A Literal, Political Kingdom</a:t>
            </a:r>
            <a:endParaRPr lang="en-US" sz="2800" b="1" dirty="0">
              <a:effectLst>
                <a:outerShdw blurRad="38100" dist="38100" dir="2700000" algn="tl">
                  <a:srgbClr val="FFFFFF"/>
                </a:outerShdw>
              </a:effectLst>
              <a:cs typeface="+mj-cs"/>
            </a:endParaRPr>
          </a:p>
        </p:txBody>
      </p:sp>
      <p:sp>
        <p:nvSpPr>
          <p:cNvPr id="24580" name="Rectangle 4"/>
          <p:cNvSpPr>
            <a:spLocks noGrp="1" noChangeArrowheads="1"/>
          </p:cNvSpPr>
          <p:nvPr>
            <p:ph type="body" idx="1"/>
          </p:nvPr>
        </p:nvSpPr>
        <p:spPr>
          <a:xfrm>
            <a:off x="22225" y="0"/>
            <a:ext cx="3973513" cy="6858000"/>
          </a:xfrm>
        </p:spPr>
        <p:txBody>
          <a:bodyPr anchor="ctr"/>
          <a:lstStyle/>
          <a:p>
            <a:pPr marL="461963" indent="-461963" algn="ctr" eaLnBrk="1" hangingPunct="1">
              <a:buFontTx/>
              <a:buNone/>
              <a:defRPr/>
            </a:pP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"Jesus replied, 'I assure you that when the world is made new and the Son of Man sits upon his glorious throne, you who have been my followers will also sit on twelve thrones, judging the twelve tribes of Israel'" </a:t>
            </a:r>
            <a:b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b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(Matt. 19:28 </a:t>
            </a:r>
            <a:r>
              <a:rPr lang="en-US" sz="2400" b="1" i="1" dirty="0">
                <a:solidFill>
                  <a:srgbClr val="FFFFFF"/>
                </a:solidFill>
                <a:effectLst>
                  <a:glow rad="101600">
                    <a:schemeClr val="tx1">
                      <a:alpha val="75000"/>
                    </a:schemeClr>
                  </a:glow>
                  <a:outerShdw blurRad="50800" dist="88900" dir="2700000" algn="tl" rotWithShape="0">
                    <a:srgbClr val="000000"/>
                  </a:outerShdw>
                </a:effectLst>
                <a:cs typeface="+mn-cs"/>
              </a:rPr>
              <a:t>NLT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a:t>
            </a:r>
          </a:p>
        </p:txBody>
      </p:sp>
    </p:spTree>
    <p:extLst>
      <p:ext uri="{BB962C8B-B14F-4D97-AF65-F5344CB8AC3E}">
        <p14:creationId xmlns:p14="http://schemas.microsoft.com/office/powerpoint/2010/main" val="1650935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864096"/>
            <a:ext cx="9235660"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7" name="Rectangle 2"/>
          <p:cNvSpPr txBox="1">
            <a:spLocks noChangeArrowheads="1"/>
          </p:cNvSpPr>
          <p:nvPr/>
        </p:nvSpPr>
        <p:spPr bwMode="auto">
          <a:xfrm>
            <a:off x="0" y="1700808"/>
            <a:ext cx="9144000" cy="30963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49263">
              <a:defRPr/>
            </a:pPr>
            <a:r>
              <a:rPr lang="en-US" sz="4800" b="1" dirty="0">
                <a:solidFill>
                  <a:srgbClr val="FFFFFF"/>
                </a:solidFill>
                <a:effectLst>
                  <a:glow rad="127000">
                    <a:srgbClr val="000000"/>
                  </a:glow>
                </a:effectLst>
                <a:latin typeface="Arial" charset="0"/>
                <a:ea typeface="ＭＳ Ｐゴシック" charset="0"/>
                <a:cs typeface="ＭＳ Ｐゴシック" charset="0"/>
              </a:rPr>
              <a:t>Jesus will bring </a:t>
            </a:r>
            <a:r>
              <a:rPr lang="en-US" sz="4800" b="1" dirty="0">
                <a:effectLst>
                  <a:glow rad="127000">
                    <a:srgbClr val="000000"/>
                  </a:glow>
                </a:effectLst>
                <a:latin typeface="Arial" charset="0"/>
                <a:ea typeface="ＭＳ Ｐゴシック" charset="0"/>
                <a:cs typeface="ＭＳ Ｐゴシック" charset="0"/>
              </a:rPr>
              <a:t>worldwide </a:t>
            </a:r>
            <a:r>
              <a:rPr lang="en-US" sz="4800" b="1" dirty="0">
                <a:solidFill>
                  <a:srgbClr val="FFFFFF"/>
                </a:solidFill>
                <a:effectLst>
                  <a:glow rad="127000">
                    <a:srgbClr val="000000"/>
                  </a:glow>
                </a:effectLst>
                <a:latin typeface="Arial" charset="0"/>
                <a:ea typeface="ＭＳ Ｐゴシック" charset="0"/>
                <a:cs typeface="ＭＳ Ｐゴシック" charset="0"/>
              </a:rPr>
              <a:t>truth, peace, prosperity, holiness and protection </a:t>
            </a:r>
          </a:p>
        </p:txBody>
      </p:sp>
      <p:sp>
        <p:nvSpPr>
          <p:cNvPr id="900098" name="Rectangle 2"/>
          <p:cNvSpPr>
            <a:spLocks noGrp="1" noChangeArrowheads="1"/>
          </p:cNvSpPr>
          <p:nvPr>
            <p:ph type="ctrTitle"/>
          </p:nvPr>
        </p:nvSpPr>
        <p:spPr>
          <a:xfrm>
            <a:off x="0" y="49784"/>
            <a:ext cx="9144000" cy="1086599"/>
          </a:xfrm>
          <a:solidFill>
            <a:schemeClr val="tx1"/>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Our Future</a:t>
            </a:r>
          </a:p>
        </p:txBody>
      </p:sp>
    </p:spTree>
    <p:extLst>
      <p:ext uri="{BB962C8B-B14F-4D97-AF65-F5344CB8AC3E}">
        <p14:creationId xmlns:p14="http://schemas.microsoft.com/office/powerpoint/2010/main" val="3076599623"/>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931" y="5650675"/>
            <a:ext cx="9144000" cy="769349"/>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3810000" y="0"/>
            <a:ext cx="5334000" cy="4876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Don’t mistake the </a:t>
            </a:r>
            <a:r>
              <a:rPr lang="en-US" sz="4800" b="1" dirty="0">
                <a:solidFill>
                  <a:srgbClr val="FFFF00"/>
                </a:solidFill>
                <a:effectLst>
                  <a:glow rad="127000">
                    <a:srgbClr val="000000"/>
                  </a:glow>
                </a:effectLst>
                <a:latin typeface="Arial" charset="0"/>
                <a:ea typeface="ＭＳ Ｐゴシック" charset="0"/>
                <a:cs typeface="ＭＳ Ｐゴシック" charset="0"/>
              </a:rPr>
              <a:t>patience</a:t>
            </a:r>
            <a:r>
              <a:rPr lang="en-US" sz="4800" b="1" dirty="0">
                <a:solidFill>
                  <a:srgbClr val="FFFFFF"/>
                </a:solidFill>
                <a:effectLst>
                  <a:glow rad="127000">
                    <a:srgbClr val="000000"/>
                  </a:glow>
                </a:effectLst>
                <a:latin typeface="Arial" charset="0"/>
                <a:ea typeface="ＭＳ Ｐゴシック" charset="0"/>
                <a:cs typeface="ＭＳ Ｐゴシック" charset="0"/>
              </a:rPr>
              <a:t> of God as the </a:t>
            </a:r>
            <a:r>
              <a:rPr lang="en-US" sz="4800" b="1" dirty="0">
                <a:solidFill>
                  <a:srgbClr val="FFFF00"/>
                </a:solidFill>
                <a:effectLst>
                  <a:glow rad="127000">
                    <a:srgbClr val="000000"/>
                  </a:glow>
                </a:effectLst>
                <a:latin typeface="Arial" charset="0"/>
                <a:ea typeface="ＭＳ Ｐゴシック" charset="0"/>
                <a:cs typeface="ＭＳ Ｐゴシック" charset="0"/>
              </a:rPr>
              <a:t>impotence</a:t>
            </a:r>
            <a:r>
              <a:rPr lang="en-US" sz="4800" b="1" dirty="0">
                <a:solidFill>
                  <a:srgbClr val="FFFFFF"/>
                </a:solidFill>
                <a:effectLst>
                  <a:glow rad="127000">
                    <a:srgbClr val="000000"/>
                  </a:glow>
                </a:effectLst>
                <a:latin typeface="Arial" charset="0"/>
                <a:ea typeface="ＭＳ Ｐゴシック" charset="0"/>
                <a:cs typeface="ＭＳ Ｐゴシック" charset="0"/>
              </a:rPr>
              <a:t> of God.</a:t>
            </a:r>
          </a:p>
          <a:p>
            <a:pPr>
              <a:defRPr/>
            </a:pPr>
            <a:endParaRPr lang="en-US" sz="4800" b="1" dirty="0">
              <a:solidFill>
                <a:srgbClr val="FFFFFF"/>
              </a:solidFill>
              <a:effectLst>
                <a:glow rad="127000">
                  <a:srgbClr val="000000"/>
                </a:glow>
              </a:effectLst>
              <a:latin typeface="Arial" charset="0"/>
              <a:ea typeface="ＭＳ Ｐゴシック" charset="0"/>
              <a:cs typeface="ＭＳ Ｐゴシック" charset="0"/>
            </a:endParaRPr>
          </a:p>
          <a:p>
            <a:pPr>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—Huang Sabin</a:t>
            </a:r>
            <a:endParaRPr lang="en-US" sz="4800" b="1" i="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3810000" cy="5041900"/>
          </a:xfrm>
          <a:prstGeom prst="rect">
            <a:avLst/>
          </a:prstGeom>
        </p:spPr>
      </p:pic>
      <p:sp>
        <p:nvSpPr>
          <p:cNvPr id="5" name="Rectangle 2"/>
          <p:cNvSpPr txBox="1">
            <a:spLocks noChangeArrowheads="1"/>
          </p:cNvSpPr>
          <p:nvPr/>
        </p:nvSpPr>
        <p:spPr bwMode="auto">
          <a:xfrm>
            <a:off x="68918" y="3983071"/>
            <a:ext cx="3662523" cy="11791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Nahum</a:t>
            </a:r>
          </a:p>
        </p:txBody>
      </p:sp>
    </p:spTree>
    <p:extLst>
      <p:ext uri="{BB962C8B-B14F-4D97-AF65-F5344CB8AC3E}">
        <p14:creationId xmlns:p14="http://schemas.microsoft.com/office/powerpoint/2010/main" val="207229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1670" b="11480"/>
          <a:stretch/>
        </p:blipFill>
        <p:spPr>
          <a:xfrm>
            <a:off x="0" y="0"/>
            <a:ext cx="8923867"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728133" y="5387355"/>
            <a:ext cx="7569200" cy="894912"/>
          </a:xfrm>
          <a:solidFill>
            <a:schemeClr val="bg1"/>
          </a:solidFill>
          <a:effectLst/>
        </p:spPr>
        <p:txBody>
          <a:bodyPr/>
          <a:lstStyle/>
          <a:p>
            <a:pPr>
              <a:defRPr/>
            </a:pPr>
            <a:r>
              <a:rPr lang="en-US" sz="4800" b="1" dirty="0">
                <a:solidFill>
                  <a:schemeClr val="tx2"/>
                </a:solidFill>
                <a:effectLst>
                  <a:glow rad="127000">
                    <a:schemeClr val="bg1"/>
                  </a:glow>
                </a:effectLst>
                <a:latin typeface="Times New Roman"/>
                <a:ea typeface="ＭＳ Ｐゴシック" charset="0"/>
                <a:cs typeface="Times New Roman"/>
              </a:rPr>
              <a:t>Be patient</a:t>
            </a:r>
          </a:p>
        </p:txBody>
      </p:sp>
    </p:spTree>
    <p:extLst>
      <p:ext uri="{BB962C8B-B14F-4D97-AF65-F5344CB8AC3E}">
        <p14:creationId xmlns:p14="http://schemas.microsoft.com/office/powerpoint/2010/main" val="1709133947"/>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hort quote : Waiting for love – Your Canvas of Words">
            <a:extLst>
              <a:ext uri="{FF2B5EF4-FFF2-40B4-BE49-F238E27FC236}">
                <a16:creationId xmlns:a16="http://schemas.microsoft.com/office/drawing/2014/main" id="{643E4224-CF59-047A-FFA5-1A7FEF8CE2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657225"/>
            <a:ext cx="9144000" cy="62007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rgbClr val="000003"/>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Wait. It's biblical.</a:t>
            </a:r>
          </a:p>
        </p:txBody>
      </p:sp>
      <p:sp>
        <p:nvSpPr>
          <p:cNvPr id="5" name="TextBox 3">
            <a:extLst>
              <a:ext uri="{FF2B5EF4-FFF2-40B4-BE49-F238E27FC236}">
                <a16:creationId xmlns:a16="http://schemas.microsoft.com/office/drawing/2014/main" id="{76B7A63D-05FF-7332-D5B8-2EFBE0066049}"/>
              </a:ext>
            </a:extLst>
          </p:cNvPr>
          <p:cNvSpPr txBox="1">
            <a:spLocks noChangeArrowheads="1"/>
          </p:cNvSpPr>
          <p:nvPr/>
        </p:nvSpPr>
        <p:spPr bwMode="auto">
          <a:xfrm>
            <a:off x="0" y="1348616"/>
            <a:ext cx="6431797" cy="2062103"/>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ＭＳ Ｐゴシック" charset="0"/>
                <a:cs typeface="Arial"/>
              </a:rPr>
              <a:t>JOSEPH WAITED 13 YEARS. ABRAHAM WAITED 25 YEARS.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ＭＳ Ｐゴシック" charset="0"/>
                <a:cs typeface="Arial"/>
              </a:rPr>
              <a:t>MOSES WAITED 40 YEARS.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ＭＳ Ｐゴシック" charset="0"/>
                <a:cs typeface="Arial"/>
              </a:rPr>
              <a:t>JESUS WAITED 30 YEARS.</a:t>
            </a:r>
          </a:p>
        </p:txBody>
      </p:sp>
      <p:sp>
        <p:nvSpPr>
          <p:cNvPr id="6" name="TextBox 3">
            <a:extLst>
              <a:ext uri="{FF2B5EF4-FFF2-40B4-BE49-F238E27FC236}">
                <a16:creationId xmlns:a16="http://schemas.microsoft.com/office/drawing/2014/main" id="{105C993E-46D6-A6D0-5EC2-AFB8ED570DEA}"/>
              </a:ext>
            </a:extLst>
          </p:cNvPr>
          <p:cNvSpPr txBox="1">
            <a:spLocks noChangeArrowheads="1"/>
          </p:cNvSpPr>
          <p:nvPr/>
        </p:nvSpPr>
        <p:spPr bwMode="auto">
          <a:xfrm>
            <a:off x="0" y="5780782"/>
            <a:ext cx="9143999" cy="1077218"/>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79000"/>
                    </a:srgbClr>
                  </a:glow>
                </a:effectLst>
                <a:uLnTx/>
                <a:uFillTx/>
                <a:latin typeface="Arial"/>
                <a:ea typeface="ＭＳ Ｐゴシック" charset="0"/>
                <a:cs typeface="Arial"/>
              </a:rPr>
              <a:t>IF GOD IS MAKING YOU WAIT, </a:t>
            </a:r>
            <a:br>
              <a:rPr kumimoji="0" lang="en-US" sz="3200" b="1" i="0" u="none" strike="noStrike" kern="1200" cap="none" spc="0" normalizeH="0" baseline="0" noProof="0" dirty="0">
                <a:ln>
                  <a:noFill/>
                </a:ln>
                <a:solidFill>
                  <a:srgbClr val="FFFFFF"/>
                </a:solidFill>
                <a:effectLst>
                  <a:glow rad="139700">
                    <a:srgbClr val="000000">
                      <a:satMod val="175000"/>
                      <a:alpha val="79000"/>
                    </a:srgbClr>
                  </a:glo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glow rad="139700">
                    <a:srgbClr val="000000">
                      <a:satMod val="175000"/>
                      <a:alpha val="79000"/>
                    </a:srgbClr>
                  </a:glow>
                </a:effectLst>
                <a:uLnTx/>
                <a:uFillTx/>
                <a:latin typeface="Arial"/>
                <a:ea typeface="ＭＳ Ｐゴシック" charset="0"/>
                <a:cs typeface="Arial"/>
              </a:rPr>
              <a:t>YOU"RE IN GOOD COMPANY.</a:t>
            </a:r>
          </a:p>
        </p:txBody>
      </p:sp>
    </p:spTree>
    <p:extLst>
      <p:ext uri="{BB962C8B-B14F-4D97-AF65-F5344CB8AC3E}">
        <p14:creationId xmlns:p14="http://schemas.microsoft.com/office/powerpoint/2010/main" val="329170705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Nineveh, the ancient Assyrian capital reduced to rubble by the IS | Science  &amp;amp; Technology | English edition | Agencia EFE">
            <a:extLst>
              <a:ext uri="{FF2B5EF4-FFF2-40B4-BE49-F238E27FC236}">
                <a16:creationId xmlns:a16="http://schemas.microsoft.com/office/drawing/2014/main" id="{375542B4-2792-9C49-92CA-85CC741E80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344"/>
          <a:stretch/>
        </p:blipFill>
        <p:spPr bwMode="auto">
          <a:xfrm>
            <a:off x="0" y="911592"/>
            <a:ext cx="9188330" cy="597212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ＭＳ Ｐゴシック" charset="0"/>
            </a:endParaRPr>
          </a:p>
        </p:txBody>
      </p:sp>
      <p:sp>
        <p:nvSpPr>
          <p:cNvPr id="12" name="Title 1"/>
          <p:cNvSpPr txBox="1">
            <a:spLocks/>
          </p:cNvSpPr>
          <p:nvPr/>
        </p:nvSpPr>
        <p:spPr bwMode="auto">
          <a:xfrm>
            <a:off x="-25400" y="-1"/>
            <a:ext cx="9232900" cy="1405468"/>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812800" marR="0" lvl="0" indent="-81280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ＭＳ Ｐゴシック" charset="0"/>
                <a:cs typeface="Arial"/>
              </a:rPr>
              <a:t>I.  God would </a:t>
            </a:r>
            <a:r>
              <a:rPr kumimoji="0" lang="en-US" sz="4000" b="1" i="0" u="none" strike="noStrike" kern="1200" cap="none" spc="0" normalizeH="0" baseline="0" noProof="0">
                <a:ln>
                  <a:noFill/>
                </a:ln>
                <a:solidFill>
                  <a:srgbClr val="FFFF00"/>
                </a:solidFill>
                <a:effectLst/>
                <a:uLnTx/>
                <a:uFillTx/>
                <a:latin typeface="Arial"/>
                <a:ea typeface="ＭＳ Ｐゴシック" charset="0"/>
                <a:cs typeface="Arial"/>
              </a:rPr>
              <a:t>destroy</a:t>
            </a:r>
            <a:r>
              <a:rPr kumimoji="0" lang="en-US" sz="4000" b="1" i="0" u="none" strike="noStrike" kern="1200" cap="none" spc="0" normalizeH="0" baseline="0" noProof="0">
                <a:ln>
                  <a:noFill/>
                </a:ln>
                <a:solidFill>
                  <a:prstClr val="white"/>
                </a:solidFill>
                <a:effectLst/>
                <a:uLnTx/>
                <a:uFillTx/>
                <a:latin typeface="Arial"/>
                <a:ea typeface="ＭＳ Ｐゴシック" charset="0"/>
                <a:cs typeface="Arial"/>
              </a:rPr>
              <a:t> Nineveh </a:t>
            </a:r>
            <a:br>
              <a:rPr kumimoji="0" lang="en-US" sz="4000" b="1" i="0" u="none" strike="noStrike" kern="1200" cap="none" spc="0" normalizeH="0" baseline="0" noProof="0">
                <a:ln>
                  <a:noFill/>
                </a:ln>
                <a:solidFill>
                  <a:prstClr val="white"/>
                </a:solidFill>
                <a:effectLst/>
                <a:uLnTx/>
                <a:uFillTx/>
                <a:latin typeface="Arial"/>
                <a:ea typeface="ＭＳ Ｐゴシック" charset="0"/>
                <a:cs typeface="Arial"/>
              </a:rPr>
            </a:br>
            <a:r>
              <a:rPr kumimoji="0" lang="en-US" sz="4000" b="1" i="0" u="none" strike="noStrike" kern="1200" cap="none" spc="0" normalizeH="0" baseline="0" noProof="0">
                <a:ln>
                  <a:noFill/>
                </a:ln>
                <a:solidFill>
                  <a:prstClr val="white"/>
                </a:solidFill>
                <a:effectLst/>
                <a:uLnTx/>
                <a:uFillTx/>
                <a:latin typeface="Arial"/>
                <a:ea typeface="ＭＳ Ｐゴシック" charset="0"/>
                <a:cs typeface="Arial"/>
              </a:rPr>
              <a:t>but save Judah (Chapters 1–3).</a:t>
            </a:r>
          </a:p>
        </p:txBody>
      </p:sp>
      <p:sp>
        <p:nvSpPr>
          <p:cNvPr id="10" name="Rectangle 2">
            <a:extLst>
              <a:ext uri="{FF2B5EF4-FFF2-40B4-BE49-F238E27FC236}">
                <a16:creationId xmlns:a16="http://schemas.microsoft.com/office/drawing/2014/main" id="{C5A33F06-A230-884D-8790-1079E1FFD331}"/>
              </a:ext>
            </a:extLst>
          </p:cNvPr>
          <p:cNvSpPr txBox="1">
            <a:spLocks noChangeArrowheads="1"/>
          </p:cNvSpPr>
          <p:nvPr/>
        </p:nvSpPr>
        <p:spPr bwMode="auto">
          <a:xfrm>
            <a:off x="350069" y="6045092"/>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Nahum</a:t>
            </a:r>
          </a:p>
        </p:txBody>
      </p:sp>
    </p:spTree>
    <p:extLst>
      <p:ext uri="{BB962C8B-B14F-4D97-AF65-F5344CB8AC3E}">
        <p14:creationId xmlns:p14="http://schemas.microsoft.com/office/powerpoint/2010/main" val="85362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381000"/>
            <a:ext cx="9144000" cy="608523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368299"/>
            <a:ext cx="5232400" cy="3424767"/>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What mistake do we too often make about God’s </a:t>
            </a:r>
            <a:r>
              <a:rPr lang="en-US" sz="7200" b="1" i="1" dirty="0">
                <a:solidFill>
                  <a:srgbClr val="800000"/>
                </a:solidFill>
                <a:effectLst>
                  <a:glow rad="127000">
                    <a:schemeClr val="bg1"/>
                  </a:glow>
                </a:effectLst>
                <a:latin typeface="Arial" charset="0"/>
                <a:ea typeface="ＭＳ Ｐゴシック" charset="0"/>
                <a:cs typeface="ＭＳ Ｐゴシック" charset="0"/>
              </a:rPr>
              <a:t>patience</a:t>
            </a:r>
            <a:r>
              <a:rPr lang="en-US" sz="7200" b="1" i="1" dirty="0">
                <a:solidFill>
                  <a:schemeClr val="tx2"/>
                </a:solidFill>
                <a:effectLst>
                  <a:glow rad="127000">
                    <a:schemeClr val="bg1"/>
                  </a:glow>
                </a:effectLst>
                <a:latin typeface="Arial" charset="0"/>
                <a:ea typeface="ＭＳ Ｐゴシック" charset="0"/>
                <a:cs typeface="ＭＳ Ｐゴシック" charset="0"/>
              </a:rPr>
              <a:t>?</a:t>
            </a:r>
            <a:endParaRPr lang="en-US" b="1" i="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Nahum</a:t>
            </a:r>
          </a:p>
        </p:txBody>
      </p:sp>
    </p:spTree>
    <p:extLst>
      <p:ext uri="{BB962C8B-B14F-4D97-AF65-F5344CB8AC3E}">
        <p14:creationId xmlns:p14="http://schemas.microsoft.com/office/powerpoint/2010/main" val="272213472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1291" cy="6858000"/>
          </a:xfrm>
          <a:prstGeom prst="rect">
            <a:avLst/>
          </a:prstGeom>
        </p:spPr>
      </p:pic>
      <p:sp>
        <p:nvSpPr>
          <p:cNvPr id="900098" name="Rectangle 2"/>
          <p:cNvSpPr>
            <a:spLocks noGrp="1" noChangeArrowheads="1"/>
          </p:cNvSpPr>
          <p:nvPr>
            <p:ph type="ctrTitle"/>
          </p:nvPr>
        </p:nvSpPr>
        <p:spPr>
          <a:xfrm>
            <a:off x="321733" y="368300"/>
            <a:ext cx="8517467" cy="2357967"/>
          </a:xfrm>
          <a:solidFill>
            <a:srgbClr val="000000"/>
          </a:solidFill>
          <a:ln w="57150" cmpd="sng">
            <a:solidFill>
              <a:srgbClr val="FF0000"/>
            </a:solidFill>
          </a:ln>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God will </a:t>
            </a:r>
            <a:r>
              <a:rPr lang="en-US" sz="4800" b="1" dirty="0">
                <a:solidFill>
                  <a:srgbClr val="FFFF00"/>
                </a:solidFill>
                <a:effectLst>
                  <a:glow rad="127000">
                    <a:schemeClr val="tx1"/>
                  </a:glow>
                </a:effectLst>
                <a:latin typeface="Arial" charset="0"/>
                <a:ea typeface="ＭＳ Ｐゴシック" charset="0"/>
                <a:cs typeface="ＭＳ Ｐゴシック" charset="0"/>
              </a:rPr>
              <a:t>judge</a:t>
            </a:r>
            <a:r>
              <a:rPr lang="en-US" sz="4800" b="1" dirty="0">
                <a:effectLst>
                  <a:glow rad="127000">
                    <a:schemeClr val="tx1"/>
                  </a:glow>
                </a:effectLst>
                <a:latin typeface="Arial" charset="0"/>
                <a:ea typeface="ＭＳ Ｐゴシック" charset="0"/>
                <a:cs typeface="ＭＳ Ｐゴシック" charset="0"/>
              </a:rPr>
              <a:t> the wicked and deliver the righteous in the future too.</a:t>
            </a:r>
          </a:p>
        </p:txBody>
      </p:sp>
      <p:sp>
        <p:nvSpPr>
          <p:cNvPr id="6" name="Rectangle 2"/>
          <p:cNvSpPr txBox="1">
            <a:spLocks noChangeArrowheads="1"/>
          </p:cNvSpPr>
          <p:nvPr/>
        </p:nvSpPr>
        <p:spPr bwMode="auto">
          <a:xfrm>
            <a:off x="1354666" y="5332767"/>
            <a:ext cx="6451601" cy="918324"/>
          </a:xfrm>
          <a:prstGeom prst="rect">
            <a:avLst/>
          </a:prstGeom>
          <a:solidFill>
            <a:srgbClr val="000000"/>
          </a:solidFill>
          <a:ln w="57150" cmpd="sng">
            <a:solidFill>
              <a:srgbClr val="FF0000"/>
            </a:solid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patient.</a:t>
            </a:r>
          </a:p>
        </p:txBody>
      </p:sp>
      <p:sp>
        <p:nvSpPr>
          <p:cNvPr id="7" name="Rectangle 2"/>
          <p:cNvSpPr txBox="1">
            <a:spLocks noChangeArrowheads="1"/>
          </p:cNvSpPr>
          <p:nvPr/>
        </p:nvSpPr>
        <p:spPr bwMode="auto">
          <a:xfrm>
            <a:off x="350069" y="6045092"/>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Nahum</a:t>
            </a:r>
          </a:p>
        </p:txBody>
      </p:sp>
    </p:spTree>
    <p:extLst>
      <p:ext uri="{BB962C8B-B14F-4D97-AF65-F5344CB8AC3E}">
        <p14:creationId xmlns:p14="http://schemas.microsoft.com/office/powerpoint/2010/main" val="35283951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885887"/>
            <a:ext cx="9144000" cy="29998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L</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is slow to anger and great in power; he will not leave the guilty unpunished</a:t>
            </a:r>
            <a:r>
              <a:rPr kumimoji="0" lang="ru-RU"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(1:3a).</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Nahum</a:t>
            </a: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621</a:t>
            </a:r>
          </a:p>
        </p:txBody>
      </p:sp>
    </p:spTree>
    <p:extLst>
      <p:ext uri="{BB962C8B-B14F-4D97-AF65-F5344CB8AC3E}">
        <p14:creationId xmlns:p14="http://schemas.microsoft.com/office/powerpoint/2010/main" val="27454367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37062"/>
            <a:ext cx="9144000" cy="650240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are you waiting for?</a:t>
            </a:r>
          </a:p>
        </p:txBody>
      </p:sp>
      <p:sp>
        <p:nvSpPr>
          <p:cNvPr id="4" name="Rectangle 2"/>
          <p:cNvSpPr txBox="1">
            <a:spLocks noChangeArrowheads="1"/>
          </p:cNvSpPr>
          <p:nvPr/>
        </p:nvSpPr>
        <p:spPr bwMode="auto">
          <a:xfrm>
            <a:off x="257576" y="2285999"/>
            <a:ext cx="8886423" cy="367453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3 answers to your prayers:</a:t>
            </a:r>
          </a:p>
          <a:p>
            <a:pPr marL="914400" marR="0" lvl="0" indent="-914400" algn="l" defTabSz="457200" rtl="0" eaLnBrk="0" fontAlgn="base" latinLnBrk="0" hangingPunct="0">
              <a:lnSpc>
                <a:spcPct val="100000"/>
              </a:lnSpc>
              <a:spcBef>
                <a:spcPct val="0"/>
              </a:spcBef>
              <a:spcAft>
                <a:spcPct val="0"/>
              </a:spcAft>
              <a:buClrTx/>
              <a:buSzTx/>
              <a:buFontTx/>
              <a:buAutoNum type="arabicPeriod"/>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Yes.</a:t>
            </a:r>
          </a:p>
          <a:p>
            <a:pPr marL="914400" marR="0" lvl="0" indent="-914400" algn="l" defTabSz="457200" rtl="0" eaLnBrk="0" fontAlgn="base" latinLnBrk="0" hangingPunct="0">
              <a:lnSpc>
                <a:spcPct val="100000"/>
              </a:lnSpc>
              <a:spcBef>
                <a:spcPct val="0"/>
              </a:spcBef>
              <a:spcAft>
                <a:spcPct val="0"/>
              </a:spcAft>
              <a:buClrTx/>
              <a:buSzTx/>
              <a:buFontTx/>
              <a:buAutoNum type="arabicPeriod"/>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Not yet.</a:t>
            </a:r>
          </a:p>
          <a:p>
            <a:pPr marL="914400" marR="0" lvl="0" indent="-914400" algn="l" defTabSz="457200" rtl="0" eaLnBrk="0" fontAlgn="base" latinLnBrk="0" hangingPunct="0">
              <a:lnSpc>
                <a:spcPct val="100000"/>
              </a:lnSpc>
              <a:spcBef>
                <a:spcPct val="0"/>
              </a:spcBef>
              <a:spcAft>
                <a:spcPct val="0"/>
              </a:spcAft>
              <a:buClrTx/>
              <a:buSzTx/>
              <a:buFontTx/>
              <a:buAutoNum type="arabicPeriod"/>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have something better.</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Nahum</a:t>
            </a:r>
          </a:p>
        </p:txBody>
      </p:sp>
    </p:spTree>
    <p:extLst>
      <p:ext uri="{BB962C8B-B14F-4D97-AF65-F5344CB8AC3E}">
        <p14:creationId xmlns:p14="http://schemas.microsoft.com/office/powerpoint/2010/main" val="65683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checkerboard(across)">
                                      <p:cBhvr>
                                        <p:cTn id="13" dur="500"/>
                                        <p:tgtEl>
                                          <p:spTgt spid="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checkerboard(across)">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checkerboard(across)">
                                      <p:cBhvr>
                                        <p:cTn id="23" dur="5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31126056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8234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2209800" y="1143000"/>
            <a:ext cx="6400800" cy="838200"/>
          </a:xfrm>
          <a:effectLst>
            <a:outerShdw blurRad="50800" dist="35921" dir="2700000" algn="ctr" rotWithShape="0">
              <a:schemeClr val="bg2">
                <a:alpha val="75000"/>
              </a:schemeClr>
            </a:outerShdw>
          </a:effectLst>
        </p:spPr>
        <p:txBody>
          <a:bodyPr anchor="ctr"/>
          <a:lstStyle/>
          <a:p>
            <a:pPr eaLnBrk="1" hangingPunct="1">
              <a:defRPr/>
            </a:pPr>
            <a:r>
              <a:rPr lang="en-US" b="1" dirty="0">
                <a:effectLst>
                  <a:outerShdw blurRad="38100" dist="38100" dir="2700000" algn="tl">
                    <a:srgbClr val="000000"/>
                  </a:outerShdw>
                </a:effectLst>
                <a:latin typeface="Arial" charset="0"/>
                <a:ea typeface="ＭＳ Ｐゴシック" charset="0"/>
                <a:cs typeface="Arial" charset="0"/>
              </a:rPr>
              <a:t>Micah &amp; Isaiah Alike</a:t>
            </a:r>
          </a:p>
        </p:txBody>
      </p:sp>
      <p:sp>
        <p:nvSpPr>
          <p:cNvPr id="4" name="Rectangle 3"/>
          <p:cNvSpPr txBox="1">
            <a:spLocks noChangeArrowheads="1"/>
          </p:cNvSpPr>
          <p:nvPr/>
        </p:nvSpPr>
        <p:spPr bwMode="auto">
          <a:xfrm>
            <a:off x="1905000" y="2133600"/>
            <a:ext cx="70866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52438" indent="-4524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20000"/>
              </a:spcBef>
              <a:spcAft>
                <a:spcPct val="0"/>
              </a:spcAft>
              <a:buClr>
                <a:srgbClr val="CFBBFA"/>
              </a:buClr>
              <a:buSzPct val="85000"/>
              <a:buFont typeface="Wingdings" charset="0"/>
              <a:buChar char=""/>
            </a:pPr>
            <a:r>
              <a:rPr lang="en-US" sz="2800" b="1" i="1">
                <a:solidFill>
                  <a:srgbClr val="FFFFFF"/>
                </a:solidFill>
                <a:cs typeface="Arial" charset="0"/>
              </a:rPr>
              <a:t>Exact parallels</a:t>
            </a:r>
          </a:p>
          <a:p>
            <a:pPr defTabSz="914400" fontAlgn="base">
              <a:spcBef>
                <a:spcPct val="20000"/>
              </a:spcBef>
              <a:spcAft>
                <a:spcPct val="0"/>
              </a:spcAft>
              <a:buClr>
                <a:srgbClr val="CFBBFA"/>
              </a:buClr>
              <a:buSzPct val="85000"/>
              <a:buFont typeface="Wingdings" charset="0"/>
              <a:buChar char=""/>
            </a:pPr>
            <a:r>
              <a:rPr lang="en-US" sz="2800" b="1" i="1">
                <a:solidFill>
                  <a:srgbClr val="FFFFFF"/>
                </a:solidFill>
                <a:cs typeface="Arial" charset="0"/>
              </a:rPr>
              <a:t>Messiah prominent</a:t>
            </a:r>
          </a:p>
          <a:p>
            <a:pPr defTabSz="914400" fontAlgn="base">
              <a:spcBef>
                <a:spcPct val="20000"/>
              </a:spcBef>
              <a:spcAft>
                <a:spcPct val="0"/>
              </a:spcAft>
              <a:buClr>
                <a:srgbClr val="CFBBFA"/>
              </a:buClr>
              <a:buSzPct val="85000"/>
              <a:buFont typeface="Wingdings" charset="0"/>
              <a:buChar char=""/>
            </a:pPr>
            <a:r>
              <a:rPr lang="en-US" sz="2800" b="1" i="1">
                <a:solidFill>
                  <a:srgbClr val="FFFFFF"/>
                </a:solidFill>
                <a:cs typeface="Arial" charset="0"/>
              </a:rPr>
              <a:t>Wrote from Jerusalem</a:t>
            </a:r>
          </a:p>
          <a:p>
            <a:pPr defTabSz="914400" fontAlgn="base">
              <a:spcBef>
                <a:spcPct val="20000"/>
              </a:spcBef>
              <a:spcAft>
                <a:spcPct val="0"/>
              </a:spcAft>
              <a:buClr>
                <a:srgbClr val="CFBBFA"/>
              </a:buClr>
              <a:buSzPct val="85000"/>
              <a:buFont typeface="Wingdings" charset="0"/>
              <a:buChar char=""/>
            </a:pPr>
            <a:r>
              <a:rPr lang="en-US" sz="2800" b="1" i="1">
                <a:solidFill>
                  <a:srgbClr val="FFFFFF"/>
                </a:solidFill>
                <a:cs typeface="Arial" charset="0"/>
              </a:rPr>
              <a:t>Wrote about both Israel and Judah</a:t>
            </a:r>
          </a:p>
          <a:p>
            <a:pPr defTabSz="914400" fontAlgn="base">
              <a:spcBef>
                <a:spcPct val="20000"/>
              </a:spcBef>
              <a:spcAft>
                <a:spcPct val="0"/>
              </a:spcAft>
              <a:buClr>
                <a:srgbClr val="CFBBFA"/>
              </a:buClr>
              <a:buSzPct val="85000"/>
              <a:buFont typeface="Wingdings" charset="0"/>
              <a:buChar char=""/>
            </a:pPr>
            <a:r>
              <a:rPr lang="en-US" sz="2800" b="1" i="1">
                <a:solidFill>
                  <a:srgbClr val="FFFFFF"/>
                </a:solidFill>
                <a:cs typeface="Arial" charset="0"/>
              </a:rPr>
              <a:t>Influenced Hezekiah</a:t>
            </a:r>
          </a:p>
          <a:p>
            <a:pPr defTabSz="914400" fontAlgn="base">
              <a:spcBef>
                <a:spcPct val="20000"/>
              </a:spcBef>
              <a:spcAft>
                <a:spcPct val="0"/>
              </a:spcAft>
              <a:buClr>
                <a:srgbClr val="CFBBFA"/>
              </a:buClr>
              <a:buSzPct val="85000"/>
              <a:buFont typeface="Wingdings" charset="0"/>
              <a:buChar char=""/>
            </a:pPr>
            <a:r>
              <a:rPr lang="en-US" sz="2800" b="1" i="1">
                <a:solidFill>
                  <a:srgbClr val="FFFFFF"/>
                </a:solidFill>
                <a:cs typeface="Arial" charset="0"/>
              </a:rPr>
              <a:t>Stressed the kingdom</a:t>
            </a:r>
          </a:p>
          <a:p>
            <a:pPr defTabSz="914400" fontAlgn="base">
              <a:spcBef>
                <a:spcPct val="20000"/>
              </a:spcBef>
              <a:spcAft>
                <a:spcPct val="0"/>
              </a:spcAft>
              <a:buClr>
                <a:srgbClr val="CFBBFA"/>
              </a:buClr>
              <a:buSzPct val="85000"/>
              <a:buFont typeface="Wingdings" charset="0"/>
              <a:buChar char=""/>
            </a:pPr>
            <a:r>
              <a:rPr lang="en-US" sz="2800" b="1" i="1">
                <a:solidFill>
                  <a:srgbClr val="FFFFFF"/>
                </a:solidFill>
                <a:cs typeface="Arial" charset="0"/>
              </a:rPr>
              <a:t>Contemporaneous</a:t>
            </a:r>
          </a:p>
        </p:txBody>
      </p:sp>
      <p:sp>
        <p:nvSpPr>
          <p:cNvPr id="5" name="Text Box 24"/>
          <p:cNvSpPr txBox="1">
            <a:spLocks noChangeArrowheads="1"/>
          </p:cNvSpPr>
          <p:nvPr/>
        </p:nvSpPr>
        <p:spPr bwMode="auto">
          <a:xfrm>
            <a:off x="8412163" y="0"/>
            <a:ext cx="69850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616</a:t>
            </a:r>
          </a:p>
        </p:txBody>
      </p:sp>
      <p:sp>
        <p:nvSpPr>
          <p:cNvPr id="6" name="Rectangle 2"/>
          <p:cNvSpPr txBox="1">
            <a:spLocks noChangeArrowheads="1"/>
          </p:cNvSpPr>
          <p:nvPr/>
        </p:nvSpPr>
        <p:spPr bwMode="auto">
          <a:xfrm>
            <a:off x="1692275" y="5903913"/>
            <a:ext cx="7488238" cy="838200"/>
          </a:xfrm>
          <a:prstGeom prst="rect">
            <a:avLst/>
          </a:prstGeom>
          <a:noFill/>
          <a:ln w="9525">
            <a:noFill/>
            <a:miter lim="800000"/>
            <a:headEnd/>
            <a:tailEnd/>
          </a:ln>
          <a:effectLst>
            <a:outerShdw blurRad="50800" dist="35921" dir="2700000" algn="ctr" rotWithShape="0">
              <a:schemeClr val="bg2">
                <a:alpha val="75000"/>
              </a:schemeClr>
            </a:outerShdw>
          </a:effectLst>
        </p:spPr>
        <p:txBody>
          <a:bodyPr anchor="ctr"/>
          <a:lstStyle>
            <a:lvl1pPr algn="ctr" rtl="0" eaLnBrk="0" fontAlgn="base" hangingPunct="0">
              <a:spcBef>
                <a:spcPct val="0"/>
              </a:spcBef>
              <a:spcAft>
                <a:spcPct val="0"/>
              </a:spcAft>
              <a:defRPr sz="4000" i="1">
                <a:solidFill>
                  <a:srgbClr val="FFFFFF"/>
                </a:solidFill>
                <a:latin typeface="+mj-lt"/>
                <a:ea typeface="+mj-ea"/>
                <a:cs typeface="+mj-cs"/>
              </a:defRPr>
            </a:lvl1pPr>
            <a:lvl2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2pPr>
            <a:lvl3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3pPr>
            <a:lvl4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4pPr>
            <a:lvl5pPr algn="l" rtl="0" eaLnBrk="0" fontAlgn="base" hangingPunct="0">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5pPr>
            <a:lvl6pPr marL="4572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6pPr>
            <a:lvl7pPr marL="9144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7pPr>
            <a:lvl8pPr marL="13716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8pPr>
            <a:lvl9pPr marL="1828800" algn="l" rtl="0" fontAlgn="base">
              <a:spcBef>
                <a:spcPct val="0"/>
              </a:spcBef>
              <a:spcAft>
                <a:spcPct val="0"/>
              </a:spcAft>
              <a:defRPr sz="4000" i="1">
                <a:solidFill>
                  <a:srgbClr val="FFFFFF"/>
                </a:solidFill>
                <a:latin typeface="Times New Roman" pitchFamily="24" charset="0"/>
                <a:ea typeface="ＭＳ Ｐゴシック" pitchFamily="24" charset="-128"/>
                <a:cs typeface="ＭＳ Ｐゴシック" pitchFamily="24" charset="-128"/>
              </a:defRPr>
            </a:lvl9pPr>
          </a:lstStyle>
          <a:p>
            <a:pPr defTabSz="914400" eaLnBrk="1" hangingPunct="1">
              <a:defRPr/>
            </a:pPr>
            <a:r>
              <a:rPr lang="en-US" sz="2800" b="1" dirty="0">
                <a:effectLst>
                  <a:outerShdw blurRad="38100" dist="38100" dir="2700000" algn="tl">
                    <a:srgbClr val="000000"/>
                  </a:outerShdw>
                </a:effectLst>
                <a:latin typeface="Arial" charset="0"/>
                <a:ea typeface="ＭＳ Ｐゴシック" charset="0"/>
                <a:cs typeface="Arial" charset="0"/>
              </a:rPr>
              <a:t>In like manner, Jonah &amp; Nahum are alike</a:t>
            </a:r>
          </a:p>
        </p:txBody>
      </p:sp>
    </p:spTree>
    <p:extLst>
      <p:ext uri="{BB962C8B-B14F-4D97-AF65-F5344CB8AC3E}">
        <p14:creationId xmlns:p14="http://schemas.microsoft.com/office/powerpoint/2010/main" val="15700945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20000"/>
              </a:spcBef>
              <a:spcAft>
                <a:spcPct val="0"/>
              </a:spcAft>
              <a:buFontTx/>
              <a:buChar char="•"/>
              <a:defRPr/>
            </a:pPr>
            <a:endParaRPr lang="en-US" sz="2000">
              <a:solidFill>
                <a:srgbClr val="000000"/>
              </a:solidFill>
              <a:latin typeface="Arial"/>
              <a:ea typeface="ＭＳ Ｐゴシック" charset="0"/>
              <a:cs typeface="Arial"/>
            </a:endParaRPr>
          </a:p>
        </p:txBody>
      </p:sp>
      <p:sp>
        <p:nvSpPr>
          <p:cNvPr id="573443" name="Text Box 3"/>
          <p:cNvSpPr txBox="1">
            <a:spLocks noChangeArrowheads="1"/>
          </p:cNvSpPr>
          <p:nvPr/>
        </p:nvSpPr>
        <p:spPr bwMode="auto">
          <a:xfrm>
            <a:off x="304800" y="306388"/>
            <a:ext cx="8686800" cy="54308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en-US" sz="3600" b="1" dirty="0">
                <a:solidFill>
                  <a:srgbClr val="FFFFFF"/>
                </a:solidFill>
                <a:latin typeface="Arial"/>
                <a:cs typeface="Arial"/>
              </a:rPr>
              <a:t>REVIEW QUIZ on Nahum</a:t>
            </a:r>
          </a:p>
          <a:p>
            <a:pPr defTabSz="914400" fontAlgn="base">
              <a:lnSpc>
                <a:spcPct val="90000"/>
              </a:lnSpc>
              <a:spcBef>
                <a:spcPct val="50000"/>
              </a:spcBef>
              <a:spcAft>
                <a:spcPct val="0"/>
              </a:spcAft>
              <a:buFontTx/>
              <a:buAutoNum type="arabicPeriod"/>
              <a:defRPr/>
            </a:pPr>
            <a:r>
              <a:rPr lang="en-US" sz="3200" b="1" dirty="0">
                <a:solidFill>
                  <a:srgbClr val="FFFFFF"/>
                </a:solidFill>
                <a:latin typeface="Arial"/>
                <a:cs typeface="Arial"/>
              </a:rPr>
              <a:t>Nahum prophesied the destruction of </a:t>
            </a:r>
            <a:r>
              <a:rPr lang="en-US" sz="3200" b="1" u="sng" dirty="0">
                <a:solidFill>
                  <a:srgbClr val="FFFFFF"/>
                </a:solidFill>
                <a:latin typeface="Arial"/>
                <a:cs typeface="Arial"/>
              </a:rPr>
              <a:t>_________</a:t>
            </a:r>
            <a:r>
              <a:rPr lang="en-US" sz="3200" b="1" dirty="0">
                <a:solidFill>
                  <a:srgbClr val="FFFFFF"/>
                </a:solidFill>
                <a:latin typeface="Arial"/>
                <a:cs typeface="Arial"/>
              </a:rPr>
              <a:t>.</a:t>
            </a:r>
          </a:p>
          <a:p>
            <a:pPr defTabSz="914400" fontAlgn="base">
              <a:lnSpc>
                <a:spcPct val="90000"/>
              </a:lnSpc>
              <a:spcBef>
                <a:spcPct val="50000"/>
              </a:spcBef>
              <a:spcAft>
                <a:spcPct val="0"/>
              </a:spcAft>
              <a:buFontTx/>
              <a:buAutoNum type="arabicPeriod"/>
              <a:defRPr/>
            </a:pPr>
            <a:r>
              <a:rPr lang="en-US" sz="3200" b="1" dirty="0">
                <a:solidFill>
                  <a:srgbClr val="FFFFFF"/>
                </a:solidFill>
                <a:latin typeface="Arial"/>
                <a:cs typeface="Arial"/>
              </a:rPr>
              <a:t>Nahum</a:t>
            </a:r>
            <a:r>
              <a:rPr lang="uk-UA" altLang="ja-JP" sz="3200" b="1" dirty="0">
                <a:solidFill>
                  <a:srgbClr val="FFFFFF"/>
                </a:solidFill>
                <a:latin typeface="Arial"/>
                <a:cs typeface="Arial"/>
              </a:rPr>
              <a:t>'</a:t>
            </a:r>
            <a:r>
              <a:rPr lang="en-US" sz="3200" b="1" dirty="0">
                <a:solidFill>
                  <a:srgbClr val="FFFFFF"/>
                </a:solidFill>
                <a:latin typeface="Arial"/>
                <a:cs typeface="Arial"/>
              </a:rPr>
              <a:t>s prophecy completes the story begun by the prophet </a:t>
            </a:r>
            <a:r>
              <a:rPr lang="en-US" sz="3200" b="1" u="sng" dirty="0">
                <a:solidFill>
                  <a:srgbClr val="FFFFFF"/>
                </a:solidFill>
                <a:latin typeface="Arial"/>
                <a:cs typeface="Arial"/>
              </a:rPr>
              <a:t>______</a:t>
            </a:r>
            <a:r>
              <a:rPr lang="en-US" sz="3200" b="1" dirty="0">
                <a:solidFill>
                  <a:srgbClr val="FFFFFF"/>
                </a:solidFill>
                <a:latin typeface="Arial"/>
                <a:cs typeface="Arial"/>
              </a:rPr>
              <a:t>.</a:t>
            </a:r>
          </a:p>
          <a:p>
            <a:pPr defTabSz="914400" fontAlgn="base">
              <a:lnSpc>
                <a:spcPct val="90000"/>
              </a:lnSpc>
              <a:spcBef>
                <a:spcPct val="50000"/>
              </a:spcBef>
              <a:spcAft>
                <a:spcPct val="0"/>
              </a:spcAft>
              <a:buFontTx/>
              <a:buAutoNum type="arabicPeriod"/>
              <a:defRPr/>
            </a:pPr>
            <a:r>
              <a:rPr lang="en-US" sz="3200" b="1" dirty="0">
                <a:solidFill>
                  <a:srgbClr val="FFFFFF"/>
                </a:solidFill>
                <a:latin typeface="Arial"/>
                <a:cs typeface="Arial"/>
              </a:rPr>
              <a:t>Nahum uses vivid imagery (e.g., </a:t>
            </a:r>
            <a:r>
              <a:rPr lang="en-US" sz="3200" b="1" u="sng" dirty="0">
                <a:solidFill>
                  <a:srgbClr val="FFFFFF"/>
                </a:solidFill>
                <a:latin typeface="Arial"/>
                <a:cs typeface="Arial"/>
              </a:rPr>
              <a:t>_____</a:t>
            </a:r>
            <a:r>
              <a:rPr lang="en-US" sz="3200" b="1" dirty="0">
                <a:solidFill>
                  <a:srgbClr val="FFFFFF"/>
                </a:solidFill>
                <a:latin typeface="Arial"/>
                <a:cs typeface="Arial"/>
              </a:rPr>
              <a:t>).</a:t>
            </a:r>
          </a:p>
          <a:p>
            <a:pPr defTabSz="914400" fontAlgn="base">
              <a:lnSpc>
                <a:spcPct val="90000"/>
              </a:lnSpc>
              <a:spcBef>
                <a:spcPct val="50000"/>
              </a:spcBef>
              <a:spcAft>
                <a:spcPct val="0"/>
              </a:spcAft>
              <a:buFontTx/>
              <a:buAutoNum type="arabicPeriod"/>
              <a:defRPr/>
            </a:pPr>
            <a:r>
              <a:rPr lang="en-US" sz="3200" b="1" dirty="0">
                <a:solidFill>
                  <a:srgbClr val="FFFFFF"/>
                </a:solidFill>
                <a:latin typeface="Arial"/>
                <a:cs typeface="Arial"/>
              </a:rPr>
              <a:t>This book teaches that each generation must experience a fresh </a:t>
            </a:r>
            <a:r>
              <a:rPr lang="en-US" sz="3200" b="1" u="sng" dirty="0">
                <a:solidFill>
                  <a:srgbClr val="FFFFFF"/>
                </a:solidFill>
                <a:latin typeface="Arial"/>
                <a:cs typeface="Arial"/>
              </a:rPr>
              <a:t>_______</a:t>
            </a:r>
            <a:r>
              <a:rPr lang="en-US" sz="3200" b="1" dirty="0">
                <a:solidFill>
                  <a:srgbClr val="FFFFFF"/>
                </a:solidFill>
                <a:latin typeface="Arial"/>
                <a:cs typeface="Arial"/>
              </a:rPr>
              <a:t>. </a:t>
            </a:r>
          </a:p>
          <a:p>
            <a:pPr defTabSz="914400" fontAlgn="base">
              <a:lnSpc>
                <a:spcPct val="90000"/>
              </a:lnSpc>
              <a:spcBef>
                <a:spcPct val="50000"/>
              </a:spcBef>
              <a:spcAft>
                <a:spcPct val="0"/>
              </a:spcAft>
              <a:buFontTx/>
              <a:buAutoNum type="arabicPeriod"/>
              <a:defRPr/>
            </a:pPr>
            <a:endParaRPr lang="en-US" sz="3200" b="1" dirty="0">
              <a:solidFill>
                <a:srgbClr val="FFFFFF"/>
              </a:solidFill>
              <a:latin typeface="Arial"/>
              <a:cs typeface="Arial"/>
            </a:endParaRPr>
          </a:p>
        </p:txBody>
      </p:sp>
    </p:spTree>
    <p:extLst>
      <p:ext uri="{BB962C8B-B14F-4D97-AF65-F5344CB8AC3E}">
        <p14:creationId xmlns:p14="http://schemas.microsoft.com/office/powerpoint/2010/main" val="2646450563"/>
      </p:ext>
    </p:extLst>
  </p:cSld>
  <p:clrMapOvr>
    <a:masterClrMapping/>
  </p:clrMapOvr>
  <p:transition spd="med">
    <p:randomBar dir="vert"/>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20000"/>
              </a:spcBef>
              <a:spcAft>
                <a:spcPct val="0"/>
              </a:spcAft>
              <a:buFontTx/>
              <a:buChar char="•"/>
              <a:defRPr/>
            </a:pPr>
            <a:endParaRPr lang="en-US" sz="2000">
              <a:solidFill>
                <a:srgbClr val="000000"/>
              </a:solidFill>
              <a:latin typeface="Arial"/>
              <a:ea typeface="ＭＳ Ｐゴシック" charset="0"/>
              <a:cs typeface="Arial"/>
            </a:endParaRPr>
          </a:p>
        </p:txBody>
      </p:sp>
      <p:sp>
        <p:nvSpPr>
          <p:cNvPr id="617475" name="Text Box 3"/>
          <p:cNvSpPr txBox="1">
            <a:spLocks noChangeArrowheads="1"/>
          </p:cNvSpPr>
          <p:nvPr/>
        </p:nvSpPr>
        <p:spPr bwMode="auto">
          <a:xfrm>
            <a:off x="304800" y="306388"/>
            <a:ext cx="8686800" cy="54308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en-US" sz="3600" b="1" dirty="0">
                <a:solidFill>
                  <a:srgbClr val="FFFFFF"/>
                </a:solidFill>
                <a:latin typeface="Arial"/>
                <a:cs typeface="Arial"/>
              </a:rPr>
              <a:t>REVIEW QUIZ on Nahum</a:t>
            </a:r>
          </a:p>
          <a:p>
            <a:pPr defTabSz="914400" fontAlgn="base">
              <a:lnSpc>
                <a:spcPct val="90000"/>
              </a:lnSpc>
              <a:spcBef>
                <a:spcPct val="50000"/>
              </a:spcBef>
              <a:spcAft>
                <a:spcPct val="0"/>
              </a:spcAft>
              <a:buFontTx/>
              <a:buAutoNum type="arabicPeriod"/>
              <a:defRPr/>
            </a:pPr>
            <a:r>
              <a:rPr lang="en-US" sz="3200" b="1" dirty="0">
                <a:solidFill>
                  <a:srgbClr val="FFFFFF"/>
                </a:solidFill>
                <a:latin typeface="Arial"/>
                <a:cs typeface="Arial"/>
              </a:rPr>
              <a:t>Nahum prophesied the destruction of </a:t>
            </a:r>
            <a:r>
              <a:rPr lang="en-US" sz="3200" b="1" u="sng" dirty="0" err="1">
                <a:solidFill>
                  <a:srgbClr val="FFFFFF"/>
                </a:solidFill>
                <a:latin typeface="Arial"/>
                <a:cs typeface="Arial"/>
              </a:rPr>
              <a:t>Ninevah</a:t>
            </a:r>
            <a:r>
              <a:rPr lang="en-US" sz="3200" b="1" u="sng" dirty="0">
                <a:solidFill>
                  <a:srgbClr val="FFFFFF"/>
                </a:solidFill>
                <a:latin typeface="Arial"/>
                <a:cs typeface="Arial"/>
              </a:rPr>
              <a:t> (Assyria)</a:t>
            </a:r>
            <a:r>
              <a:rPr lang="en-US" sz="3200" b="1" dirty="0">
                <a:solidFill>
                  <a:srgbClr val="FFFFFF"/>
                </a:solidFill>
                <a:latin typeface="Arial"/>
                <a:cs typeface="Arial"/>
              </a:rPr>
              <a:t>.</a:t>
            </a:r>
          </a:p>
          <a:p>
            <a:pPr defTabSz="914400" fontAlgn="base">
              <a:lnSpc>
                <a:spcPct val="90000"/>
              </a:lnSpc>
              <a:spcBef>
                <a:spcPct val="50000"/>
              </a:spcBef>
              <a:spcAft>
                <a:spcPct val="0"/>
              </a:spcAft>
              <a:buFontTx/>
              <a:buAutoNum type="arabicPeriod"/>
              <a:defRPr/>
            </a:pPr>
            <a:r>
              <a:rPr lang="en-US" sz="3200" b="1" dirty="0">
                <a:solidFill>
                  <a:srgbClr val="FFFFFF"/>
                </a:solidFill>
                <a:latin typeface="Arial"/>
                <a:cs typeface="Arial"/>
              </a:rPr>
              <a:t>Nahum</a:t>
            </a:r>
            <a:r>
              <a:rPr lang="uk-UA" altLang="ja-JP" sz="3200" b="1" dirty="0">
                <a:solidFill>
                  <a:srgbClr val="FFFFFF"/>
                </a:solidFill>
                <a:latin typeface="Arial"/>
                <a:cs typeface="Arial"/>
              </a:rPr>
              <a:t>'</a:t>
            </a:r>
            <a:r>
              <a:rPr lang="en-US" sz="3200" b="1" dirty="0">
                <a:solidFill>
                  <a:srgbClr val="FFFFFF"/>
                </a:solidFill>
                <a:latin typeface="Arial"/>
                <a:cs typeface="Arial"/>
              </a:rPr>
              <a:t>s prophecy completes the story begun by the prophet </a:t>
            </a:r>
            <a:r>
              <a:rPr lang="en-US" sz="3200" b="1" u="sng" dirty="0">
                <a:solidFill>
                  <a:srgbClr val="FFFFFF"/>
                </a:solidFill>
                <a:latin typeface="Arial"/>
                <a:cs typeface="Arial"/>
              </a:rPr>
              <a:t>______</a:t>
            </a:r>
            <a:r>
              <a:rPr lang="en-US" sz="3200" b="1" dirty="0">
                <a:solidFill>
                  <a:srgbClr val="FFFFFF"/>
                </a:solidFill>
                <a:latin typeface="Arial"/>
                <a:cs typeface="Arial"/>
              </a:rPr>
              <a:t>.</a:t>
            </a:r>
          </a:p>
          <a:p>
            <a:pPr defTabSz="914400" fontAlgn="base">
              <a:lnSpc>
                <a:spcPct val="90000"/>
              </a:lnSpc>
              <a:spcBef>
                <a:spcPct val="50000"/>
              </a:spcBef>
              <a:spcAft>
                <a:spcPct val="0"/>
              </a:spcAft>
              <a:buFontTx/>
              <a:buAutoNum type="arabicPeriod"/>
              <a:defRPr/>
            </a:pPr>
            <a:r>
              <a:rPr lang="en-US" sz="3200" b="1" dirty="0">
                <a:solidFill>
                  <a:srgbClr val="FFFFFF"/>
                </a:solidFill>
                <a:latin typeface="Arial"/>
                <a:cs typeface="Arial"/>
              </a:rPr>
              <a:t>Nahum uses vivid imagery (e.g., </a:t>
            </a:r>
            <a:r>
              <a:rPr lang="en-US" sz="3200" b="1" u="sng" dirty="0">
                <a:solidFill>
                  <a:srgbClr val="FFFFFF"/>
                </a:solidFill>
                <a:latin typeface="Arial"/>
                <a:cs typeface="Arial"/>
              </a:rPr>
              <a:t>_____</a:t>
            </a:r>
            <a:r>
              <a:rPr lang="en-US" sz="3200" b="1" dirty="0">
                <a:solidFill>
                  <a:srgbClr val="FFFFFF"/>
                </a:solidFill>
                <a:latin typeface="Arial"/>
                <a:cs typeface="Arial"/>
              </a:rPr>
              <a:t>).</a:t>
            </a:r>
          </a:p>
          <a:p>
            <a:pPr defTabSz="914400" fontAlgn="base">
              <a:lnSpc>
                <a:spcPct val="90000"/>
              </a:lnSpc>
              <a:spcBef>
                <a:spcPct val="50000"/>
              </a:spcBef>
              <a:spcAft>
                <a:spcPct val="0"/>
              </a:spcAft>
              <a:buFontTx/>
              <a:buAutoNum type="arabicPeriod"/>
              <a:defRPr/>
            </a:pPr>
            <a:r>
              <a:rPr lang="en-US" sz="3200" b="1" dirty="0">
                <a:solidFill>
                  <a:srgbClr val="FFFFFF"/>
                </a:solidFill>
                <a:latin typeface="Arial"/>
                <a:cs typeface="Arial"/>
              </a:rPr>
              <a:t>This book teaches that each generation must experience a fresh </a:t>
            </a:r>
            <a:r>
              <a:rPr lang="en-US" sz="3200" b="1" u="sng" dirty="0">
                <a:solidFill>
                  <a:srgbClr val="FFFFFF"/>
                </a:solidFill>
                <a:latin typeface="Arial"/>
                <a:cs typeface="Arial"/>
              </a:rPr>
              <a:t>_______</a:t>
            </a:r>
            <a:r>
              <a:rPr lang="en-US" sz="3200" b="1" dirty="0">
                <a:solidFill>
                  <a:srgbClr val="FFFFFF"/>
                </a:solidFill>
                <a:latin typeface="Arial"/>
                <a:cs typeface="Arial"/>
              </a:rPr>
              <a:t>. </a:t>
            </a:r>
          </a:p>
          <a:p>
            <a:pPr defTabSz="914400" fontAlgn="base">
              <a:lnSpc>
                <a:spcPct val="90000"/>
              </a:lnSpc>
              <a:spcBef>
                <a:spcPct val="50000"/>
              </a:spcBef>
              <a:spcAft>
                <a:spcPct val="0"/>
              </a:spcAft>
              <a:buFontTx/>
              <a:buAutoNum type="arabicPeriod"/>
              <a:defRPr/>
            </a:pPr>
            <a:endParaRPr lang="en-US" sz="3200" b="1" dirty="0">
              <a:solidFill>
                <a:srgbClr val="FFFFFF"/>
              </a:solidFill>
              <a:latin typeface="Arial"/>
              <a:cs typeface="Arial"/>
            </a:endParaRPr>
          </a:p>
        </p:txBody>
      </p:sp>
    </p:spTree>
    <p:extLst>
      <p:ext uri="{BB962C8B-B14F-4D97-AF65-F5344CB8AC3E}">
        <p14:creationId xmlns:p14="http://schemas.microsoft.com/office/powerpoint/2010/main" val="2101105940"/>
      </p:ext>
    </p:extLst>
  </p:cSld>
  <p:clrMapOvr>
    <a:masterClrMapping/>
  </p:clrMapOvr>
  <p:transition spd="med">
    <p:randomBar dir="ver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20000"/>
              </a:spcBef>
              <a:spcAft>
                <a:spcPct val="0"/>
              </a:spcAft>
              <a:buFontTx/>
              <a:buChar char="•"/>
              <a:defRPr/>
            </a:pPr>
            <a:endParaRPr lang="en-US" sz="2000">
              <a:solidFill>
                <a:srgbClr val="000000"/>
              </a:solidFill>
              <a:latin typeface="Arial"/>
              <a:ea typeface="ＭＳ Ｐゴシック" charset="0"/>
              <a:cs typeface="Arial"/>
            </a:endParaRPr>
          </a:p>
        </p:txBody>
      </p:sp>
      <p:sp>
        <p:nvSpPr>
          <p:cNvPr id="618499" name="Text Box 3"/>
          <p:cNvSpPr txBox="1">
            <a:spLocks noChangeArrowheads="1"/>
          </p:cNvSpPr>
          <p:nvPr/>
        </p:nvSpPr>
        <p:spPr bwMode="auto">
          <a:xfrm>
            <a:off x="304800" y="306388"/>
            <a:ext cx="8686800" cy="54308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en-US" sz="3600" b="1" dirty="0">
                <a:solidFill>
                  <a:srgbClr val="FFFFFF"/>
                </a:solidFill>
                <a:latin typeface="Arial"/>
                <a:cs typeface="Arial"/>
              </a:rPr>
              <a:t>REVIEW QUIZ on Nahum</a:t>
            </a:r>
          </a:p>
          <a:p>
            <a:pPr defTabSz="914400" fontAlgn="base">
              <a:lnSpc>
                <a:spcPct val="90000"/>
              </a:lnSpc>
              <a:spcBef>
                <a:spcPct val="50000"/>
              </a:spcBef>
              <a:spcAft>
                <a:spcPct val="0"/>
              </a:spcAft>
              <a:buFontTx/>
              <a:buAutoNum type="arabicPeriod"/>
              <a:defRPr/>
            </a:pPr>
            <a:r>
              <a:rPr lang="en-US" sz="3200" b="1" dirty="0">
                <a:solidFill>
                  <a:srgbClr val="FFFFFF"/>
                </a:solidFill>
                <a:latin typeface="Arial"/>
                <a:cs typeface="Arial"/>
              </a:rPr>
              <a:t>Nahum prophesied the destruction of </a:t>
            </a:r>
            <a:r>
              <a:rPr lang="en-US" sz="3200" b="1" u="sng" dirty="0" err="1">
                <a:solidFill>
                  <a:srgbClr val="FFFFFF"/>
                </a:solidFill>
                <a:latin typeface="Arial"/>
                <a:cs typeface="Arial"/>
              </a:rPr>
              <a:t>Ninevah</a:t>
            </a:r>
            <a:r>
              <a:rPr lang="en-US" sz="3200" b="1" u="sng" dirty="0">
                <a:solidFill>
                  <a:srgbClr val="FFFFFF"/>
                </a:solidFill>
                <a:latin typeface="Arial"/>
                <a:cs typeface="Arial"/>
              </a:rPr>
              <a:t> (Assyria)</a:t>
            </a:r>
            <a:r>
              <a:rPr lang="en-US" sz="3200" b="1" dirty="0">
                <a:solidFill>
                  <a:srgbClr val="FFFFFF"/>
                </a:solidFill>
                <a:latin typeface="Arial"/>
                <a:cs typeface="Arial"/>
              </a:rPr>
              <a:t>.</a:t>
            </a:r>
          </a:p>
          <a:p>
            <a:pPr defTabSz="914400" fontAlgn="base">
              <a:lnSpc>
                <a:spcPct val="90000"/>
              </a:lnSpc>
              <a:spcBef>
                <a:spcPct val="50000"/>
              </a:spcBef>
              <a:spcAft>
                <a:spcPct val="0"/>
              </a:spcAft>
              <a:buFontTx/>
              <a:buAutoNum type="arabicPeriod"/>
              <a:defRPr/>
            </a:pPr>
            <a:r>
              <a:rPr lang="en-US" sz="3200" b="1" dirty="0">
                <a:solidFill>
                  <a:srgbClr val="FFFFFF"/>
                </a:solidFill>
                <a:latin typeface="Arial"/>
                <a:cs typeface="Arial"/>
              </a:rPr>
              <a:t>Nahum</a:t>
            </a:r>
            <a:r>
              <a:rPr lang="uk-UA" altLang="ja-JP" sz="3200" b="1" dirty="0">
                <a:solidFill>
                  <a:srgbClr val="FFFFFF"/>
                </a:solidFill>
                <a:latin typeface="Arial"/>
                <a:cs typeface="Arial"/>
              </a:rPr>
              <a:t>'</a:t>
            </a:r>
            <a:r>
              <a:rPr lang="en-US" sz="3200" b="1" dirty="0">
                <a:solidFill>
                  <a:srgbClr val="FFFFFF"/>
                </a:solidFill>
                <a:latin typeface="Arial"/>
                <a:cs typeface="Arial"/>
              </a:rPr>
              <a:t>s prophecy completes the story begun by the prophet </a:t>
            </a:r>
            <a:r>
              <a:rPr lang="en-US" sz="3200" b="1" u="sng" dirty="0">
                <a:solidFill>
                  <a:srgbClr val="FFFFFF"/>
                </a:solidFill>
                <a:latin typeface="Arial"/>
                <a:cs typeface="Arial"/>
              </a:rPr>
              <a:t>Jonah</a:t>
            </a:r>
            <a:r>
              <a:rPr lang="en-US" sz="3200" b="1" dirty="0">
                <a:solidFill>
                  <a:srgbClr val="FFFFFF"/>
                </a:solidFill>
                <a:latin typeface="Arial"/>
                <a:cs typeface="Arial"/>
              </a:rPr>
              <a:t>.</a:t>
            </a:r>
          </a:p>
          <a:p>
            <a:pPr defTabSz="914400" fontAlgn="base">
              <a:lnSpc>
                <a:spcPct val="90000"/>
              </a:lnSpc>
              <a:spcBef>
                <a:spcPct val="50000"/>
              </a:spcBef>
              <a:spcAft>
                <a:spcPct val="0"/>
              </a:spcAft>
              <a:buFontTx/>
              <a:buAutoNum type="arabicPeriod"/>
              <a:defRPr/>
            </a:pPr>
            <a:r>
              <a:rPr lang="en-US" sz="3200" b="1" dirty="0">
                <a:solidFill>
                  <a:srgbClr val="FFFFFF"/>
                </a:solidFill>
                <a:latin typeface="Arial"/>
                <a:cs typeface="Arial"/>
              </a:rPr>
              <a:t>Nahum uses vivid imagery (e.g., </a:t>
            </a:r>
            <a:r>
              <a:rPr lang="en-US" sz="3200" b="1" u="sng" dirty="0">
                <a:solidFill>
                  <a:srgbClr val="FFFFFF"/>
                </a:solidFill>
                <a:latin typeface="Arial"/>
                <a:cs typeface="Arial"/>
              </a:rPr>
              <a:t>_____</a:t>
            </a:r>
            <a:r>
              <a:rPr lang="en-US" sz="3200" b="1" dirty="0">
                <a:solidFill>
                  <a:srgbClr val="FFFFFF"/>
                </a:solidFill>
                <a:latin typeface="Arial"/>
                <a:cs typeface="Arial"/>
              </a:rPr>
              <a:t>).</a:t>
            </a:r>
          </a:p>
          <a:p>
            <a:pPr defTabSz="914400" fontAlgn="base">
              <a:lnSpc>
                <a:spcPct val="90000"/>
              </a:lnSpc>
              <a:spcBef>
                <a:spcPct val="50000"/>
              </a:spcBef>
              <a:spcAft>
                <a:spcPct val="0"/>
              </a:spcAft>
              <a:buFontTx/>
              <a:buAutoNum type="arabicPeriod"/>
              <a:defRPr/>
            </a:pPr>
            <a:r>
              <a:rPr lang="en-US" sz="3200" b="1" dirty="0">
                <a:solidFill>
                  <a:srgbClr val="FFFFFF"/>
                </a:solidFill>
                <a:latin typeface="Arial"/>
                <a:cs typeface="Arial"/>
              </a:rPr>
              <a:t>This book teaches that each generation must experience a fresh </a:t>
            </a:r>
            <a:r>
              <a:rPr lang="en-US" sz="3200" b="1" u="sng" dirty="0">
                <a:solidFill>
                  <a:srgbClr val="FFFFFF"/>
                </a:solidFill>
                <a:latin typeface="Arial"/>
                <a:cs typeface="Arial"/>
              </a:rPr>
              <a:t>_______</a:t>
            </a:r>
            <a:r>
              <a:rPr lang="en-US" sz="3200" b="1" dirty="0">
                <a:solidFill>
                  <a:srgbClr val="FFFFFF"/>
                </a:solidFill>
                <a:latin typeface="Arial"/>
                <a:cs typeface="Arial"/>
              </a:rPr>
              <a:t>. </a:t>
            </a:r>
          </a:p>
          <a:p>
            <a:pPr defTabSz="914400" fontAlgn="base">
              <a:lnSpc>
                <a:spcPct val="90000"/>
              </a:lnSpc>
              <a:spcBef>
                <a:spcPct val="50000"/>
              </a:spcBef>
              <a:spcAft>
                <a:spcPct val="0"/>
              </a:spcAft>
              <a:buFontTx/>
              <a:buAutoNum type="arabicPeriod"/>
              <a:defRPr/>
            </a:pPr>
            <a:endParaRPr lang="en-US" sz="3200" b="1" dirty="0">
              <a:solidFill>
                <a:srgbClr val="FFFFFF"/>
              </a:solidFill>
              <a:latin typeface="Arial"/>
              <a:cs typeface="Arial"/>
            </a:endParaRPr>
          </a:p>
        </p:txBody>
      </p:sp>
    </p:spTree>
    <p:extLst>
      <p:ext uri="{BB962C8B-B14F-4D97-AF65-F5344CB8AC3E}">
        <p14:creationId xmlns:p14="http://schemas.microsoft.com/office/powerpoint/2010/main" val="2661645918"/>
      </p:ext>
    </p:extLst>
  </p:cSld>
  <p:clrMapOvr>
    <a:masterClrMapping/>
  </p:clrMapOvr>
  <p:transition spd="med">
    <p:randomBar dir="vert"/>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20000"/>
              </a:spcBef>
              <a:spcAft>
                <a:spcPct val="0"/>
              </a:spcAft>
              <a:buFontTx/>
              <a:buChar char="•"/>
              <a:defRPr/>
            </a:pPr>
            <a:endParaRPr lang="en-US" sz="2000">
              <a:solidFill>
                <a:srgbClr val="000000"/>
              </a:solidFill>
              <a:latin typeface="Arial"/>
              <a:ea typeface="ＭＳ Ｐゴシック" charset="0"/>
              <a:cs typeface="Arial"/>
            </a:endParaRPr>
          </a:p>
        </p:txBody>
      </p:sp>
      <p:sp>
        <p:nvSpPr>
          <p:cNvPr id="619523" name="Text Box 3"/>
          <p:cNvSpPr txBox="1">
            <a:spLocks noChangeArrowheads="1"/>
          </p:cNvSpPr>
          <p:nvPr/>
        </p:nvSpPr>
        <p:spPr bwMode="auto">
          <a:xfrm>
            <a:off x="304800" y="306388"/>
            <a:ext cx="8686800" cy="54308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en-US" sz="3600" b="1" dirty="0">
                <a:solidFill>
                  <a:srgbClr val="FFFFFF"/>
                </a:solidFill>
                <a:latin typeface="Arial"/>
                <a:cs typeface="Arial"/>
              </a:rPr>
              <a:t>REVIEW QUIZ on Nahum</a:t>
            </a:r>
          </a:p>
          <a:p>
            <a:pPr defTabSz="914400" fontAlgn="base">
              <a:lnSpc>
                <a:spcPct val="90000"/>
              </a:lnSpc>
              <a:spcBef>
                <a:spcPct val="50000"/>
              </a:spcBef>
              <a:spcAft>
                <a:spcPct val="0"/>
              </a:spcAft>
              <a:buFontTx/>
              <a:buAutoNum type="arabicPeriod"/>
              <a:defRPr/>
            </a:pPr>
            <a:r>
              <a:rPr lang="en-US" sz="3200" b="1" dirty="0">
                <a:solidFill>
                  <a:srgbClr val="FFFFFF"/>
                </a:solidFill>
                <a:latin typeface="Arial"/>
                <a:cs typeface="Arial"/>
              </a:rPr>
              <a:t>Nahum prophesied the destruction of </a:t>
            </a:r>
            <a:r>
              <a:rPr lang="en-US" sz="3200" b="1" u="sng" dirty="0" err="1">
                <a:solidFill>
                  <a:srgbClr val="FFFFFF"/>
                </a:solidFill>
                <a:latin typeface="Arial"/>
                <a:cs typeface="Arial"/>
              </a:rPr>
              <a:t>Ninevah</a:t>
            </a:r>
            <a:r>
              <a:rPr lang="en-US" sz="3200" b="1" u="sng" dirty="0">
                <a:solidFill>
                  <a:srgbClr val="FFFFFF"/>
                </a:solidFill>
                <a:latin typeface="Arial"/>
                <a:cs typeface="Arial"/>
              </a:rPr>
              <a:t> (Assyria)</a:t>
            </a:r>
            <a:r>
              <a:rPr lang="en-US" sz="3200" b="1" dirty="0">
                <a:solidFill>
                  <a:srgbClr val="FFFFFF"/>
                </a:solidFill>
                <a:latin typeface="Arial"/>
                <a:cs typeface="Arial"/>
              </a:rPr>
              <a:t>.</a:t>
            </a:r>
          </a:p>
          <a:p>
            <a:pPr defTabSz="914400" fontAlgn="base">
              <a:lnSpc>
                <a:spcPct val="90000"/>
              </a:lnSpc>
              <a:spcBef>
                <a:spcPct val="50000"/>
              </a:spcBef>
              <a:spcAft>
                <a:spcPct val="0"/>
              </a:spcAft>
              <a:buFontTx/>
              <a:buAutoNum type="arabicPeriod"/>
              <a:defRPr/>
            </a:pPr>
            <a:r>
              <a:rPr lang="en-US" sz="3200" b="1" dirty="0">
                <a:solidFill>
                  <a:srgbClr val="FFFFFF"/>
                </a:solidFill>
                <a:latin typeface="Arial"/>
                <a:cs typeface="Arial"/>
              </a:rPr>
              <a:t>Nahum</a:t>
            </a:r>
            <a:r>
              <a:rPr lang="uk-UA" altLang="ja-JP" sz="3200" b="1" dirty="0">
                <a:solidFill>
                  <a:srgbClr val="FFFFFF"/>
                </a:solidFill>
                <a:latin typeface="Arial"/>
                <a:cs typeface="Arial"/>
              </a:rPr>
              <a:t>'</a:t>
            </a:r>
            <a:r>
              <a:rPr lang="en-US" sz="3200" b="1" dirty="0">
                <a:solidFill>
                  <a:srgbClr val="FFFFFF"/>
                </a:solidFill>
                <a:latin typeface="Arial"/>
                <a:cs typeface="Arial"/>
              </a:rPr>
              <a:t>s prophecy completes the story begun by the prophet </a:t>
            </a:r>
            <a:r>
              <a:rPr lang="en-US" sz="3200" b="1" u="sng" dirty="0">
                <a:solidFill>
                  <a:srgbClr val="FFFFFF"/>
                </a:solidFill>
                <a:latin typeface="Arial"/>
                <a:cs typeface="Arial"/>
              </a:rPr>
              <a:t>Jonah</a:t>
            </a:r>
            <a:r>
              <a:rPr lang="en-US" sz="3200" b="1" dirty="0">
                <a:solidFill>
                  <a:srgbClr val="FFFFFF"/>
                </a:solidFill>
                <a:latin typeface="Arial"/>
                <a:cs typeface="Arial"/>
              </a:rPr>
              <a:t>.</a:t>
            </a:r>
          </a:p>
          <a:p>
            <a:pPr defTabSz="914400" fontAlgn="base">
              <a:lnSpc>
                <a:spcPct val="90000"/>
              </a:lnSpc>
              <a:spcBef>
                <a:spcPct val="50000"/>
              </a:spcBef>
              <a:spcAft>
                <a:spcPct val="0"/>
              </a:spcAft>
              <a:buFontTx/>
              <a:buAutoNum type="arabicPeriod"/>
              <a:defRPr/>
            </a:pPr>
            <a:r>
              <a:rPr lang="en-US" sz="3200" b="1" dirty="0">
                <a:solidFill>
                  <a:srgbClr val="FFFFFF"/>
                </a:solidFill>
                <a:latin typeface="Arial"/>
                <a:cs typeface="Arial"/>
              </a:rPr>
              <a:t>Nahum uses vivid imagery (e.g., </a:t>
            </a:r>
            <a:r>
              <a:rPr lang="en-US" sz="3200" b="1" u="sng" dirty="0">
                <a:solidFill>
                  <a:srgbClr val="FFFFFF"/>
                </a:solidFill>
                <a:latin typeface="Arial"/>
                <a:cs typeface="Arial"/>
              </a:rPr>
              <a:t>lion</a:t>
            </a:r>
            <a:r>
              <a:rPr lang="en-US" sz="3200" b="1" dirty="0">
                <a:solidFill>
                  <a:srgbClr val="FFFFFF"/>
                </a:solidFill>
                <a:latin typeface="Arial"/>
                <a:cs typeface="Arial"/>
              </a:rPr>
              <a:t>).</a:t>
            </a:r>
          </a:p>
          <a:p>
            <a:pPr defTabSz="914400" fontAlgn="base">
              <a:lnSpc>
                <a:spcPct val="90000"/>
              </a:lnSpc>
              <a:spcBef>
                <a:spcPct val="50000"/>
              </a:spcBef>
              <a:spcAft>
                <a:spcPct val="0"/>
              </a:spcAft>
              <a:buFontTx/>
              <a:buAutoNum type="arabicPeriod"/>
              <a:defRPr/>
            </a:pPr>
            <a:r>
              <a:rPr lang="en-US" sz="3200" b="1" dirty="0">
                <a:solidFill>
                  <a:srgbClr val="FFFFFF"/>
                </a:solidFill>
                <a:latin typeface="Arial"/>
                <a:cs typeface="Arial"/>
              </a:rPr>
              <a:t>This book teaches that each generation must experience a fresh </a:t>
            </a:r>
            <a:r>
              <a:rPr lang="en-US" sz="3200" b="1" u="sng" dirty="0">
                <a:solidFill>
                  <a:srgbClr val="FFFFFF"/>
                </a:solidFill>
                <a:latin typeface="Arial"/>
                <a:cs typeface="Arial"/>
              </a:rPr>
              <a:t>_______</a:t>
            </a:r>
            <a:r>
              <a:rPr lang="en-US" sz="3200" b="1" dirty="0">
                <a:solidFill>
                  <a:srgbClr val="FFFFFF"/>
                </a:solidFill>
                <a:latin typeface="Arial"/>
                <a:cs typeface="Arial"/>
              </a:rPr>
              <a:t>. </a:t>
            </a:r>
          </a:p>
          <a:p>
            <a:pPr defTabSz="914400" fontAlgn="base">
              <a:lnSpc>
                <a:spcPct val="90000"/>
              </a:lnSpc>
              <a:spcBef>
                <a:spcPct val="50000"/>
              </a:spcBef>
              <a:spcAft>
                <a:spcPct val="0"/>
              </a:spcAft>
              <a:buFontTx/>
              <a:buAutoNum type="arabicPeriod"/>
              <a:defRPr/>
            </a:pPr>
            <a:endParaRPr lang="en-US" sz="3200" b="1" dirty="0">
              <a:solidFill>
                <a:srgbClr val="FFFFFF"/>
              </a:solidFill>
              <a:latin typeface="Arial"/>
              <a:cs typeface="Arial"/>
            </a:endParaRPr>
          </a:p>
        </p:txBody>
      </p:sp>
    </p:spTree>
    <p:extLst>
      <p:ext uri="{BB962C8B-B14F-4D97-AF65-F5344CB8AC3E}">
        <p14:creationId xmlns:p14="http://schemas.microsoft.com/office/powerpoint/2010/main" val="3877581043"/>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304800" y="0"/>
            <a:ext cx="2819400" cy="2667000"/>
          </a:xfrm>
        </p:spPr>
        <p:txBody>
          <a:bodyPr/>
          <a:lstStyle/>
          <a:p>
            <a:pPr eaLnBrk="1" hangingPunct="1">
              <a:defRPr/>
            </a:pPr>
            <a:r>
              <a:rPr lang="en-US" sz="3600" b="1">
                <a:latin typeface="Arial" charset="0"/>
                <a:ea typeface="MS Pゴシック" charset="0"/>
                <a:cs typeface="Arial" charset="0"/>
              </a:rPr>
              <a:t>Contrasting Jonah &amp; Nahum</a:t>
            </a:r>
            <a:endParaRPr lang="en-US" sz="3600">
              <a:latin typeface="Arial" charset="0"/>
              <a:ea typeface="MS Pゴシック" charset="0"/>
              <a:cs typeface="Arial" charset="0"/>
            </a:endParaRPr>
          </a:p>
        </p:txBody>
      </p:sp>
      <p:sp>
        <p:nvSpPr>
          <p:cNvPr id="194562" name="Text Box 4"/>
          <p:cNvSpPr txBox="1">
            <a:spLocks noChangeArrowheads="1"/>
          </p:cNvSpPr>
          <p:nvPr/>
        </p:nvSpPr>
        <p:spPr bwMode="auto">
          <a:xfrm>
            <a:off x="85312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E8EAE9"/>
                </a:solidFill>
                <a:effectLst/>
                <a:uLnTx/>
                <a:uFillTx/>
                <a:latin typeface="Arial" charset="0"/>
                <a:ea typeface="ＭＳ Ｐゴシック" charset="0"/>
                <a:cs typeface="Arial" charset="0"/>
              </a:rPr>
              <a:t>626</a:t>
            </a:r>
            <a:endParaRPr kumimoji="0" lang="en-US" sz="1800" b="0" i="0" u="none" strike="noStrike" kern="1200" cap="none" spc="0" normalizeH="0" baseline="0" noProof="0">
              <a:ln>
                <a:noFill/>
              </a:ln>
              <a:solidFill>
                <a:srgbClr val="E8EAE9"/>
              </a:solidFill>
              <a:effectLst/>
              <a:uLnTx/>
              <a:uFillTx/>
              <a:latin typeface="Arial" charset="0"/>
              <a:ea typeface="ＭＳ Ｐゴシック" charset="0"/>
              <a:cs typeface="Arial" charset="0"/>
            </a:endParaRPr>
          </a:p>
        </p:txBody>
      </p:sp>
      <p:pic>
        <p:nvPicPr>
          <p:cNvPr id="194563" name="Picture 4" descr="No U-Tur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438400"/>
            <a:ext cx="34036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 name="Table 6"/>
          <p:cNvGraphicFramePr>
            <a:graphicFrameLocks noGrp="1"/>
          </p:cNvGraphicFramePr>
          <p:nvPr/>
        </p:nvGraphicFramePr>
        <p:xfrm>
          <a:off x="3446463" y="-25757"/>
          <a:ext cx="5710416" cy="6883756"/>
        </p:xfrm>
        <a:graphic>
          <a:graphicData uri="http://schemas.openxmlformats.org/drawingml/2006/table">
            <a:tbl>
              <a:tblPr firstRow="1" bandRow="1">
                <a:tableStyleId>{5C22544A-7EE6-4342-B048-85BDC9FD1C3A}</a:tableStyleId>
              </a:tblPr>
              <a:tblGrid>
                <a:gridCol w="2855208">
                  <a:extLst>
                    <a:ext uri="{9D8B030D-6E8A-4147-A177-3AD203B41FA5}">
                      <a16:colId xmlns:a16="http://schemas.microsoft.com/office/drawing/2014/main" val="20000"/>
                    </a:ext>
                  </a:extLst>
                </a:gridCol>
                <a:gridCol w="2855208">
                  <a:extLst>
                    <a:ext uri="{9D8B030D-6E8A-4147-A177-3AD203B41FA5}">
                      <a16:colId xmlns:a16="http://schemas.microsoft.com/office/drawing/2014/main" val="20001"/>
                    </a:ext>
                  </a:extLst>
                </a:gridCol>
              </a:tblGrid>
              <a:tr h="652061">
                <a:tc>
                  <a:txBody>
                    <a:bodyPr/>
                    <a:lstStyle/>
                    <a:p>
                      <a:pPr algn="ctr"/>
                      <a:r>
                        <a:rPr lang="en-US" sz="2000" dirty="0">
                          <a:latin typeface="Arial"/>
                          <a:cs typeface="Arial"/>
                        </a:rPr>
                        <a:t>JONAH</a:t>
                      </a:r>
                    </a:p>
                  </a:txBody>
                  <a:tcPr marL="50800" marR="0" marT="0" marB="0" anchor="ctr" anchorCtr="1">
                    <a:solidFill>
                      <a:srgbClr val="000090"/>
                    </a:solidFill>
                  </a:tcPr>
                </a:tc>
                <a:tc>
                  <a:txBody>
                    <a:bodyPr/>
                    <a:lstStyle/>
                    <a:p>
                      <a:pPr algn="ctr"/>
                      <a:r>
                        <a:rPr lang="en-US" sz="2000" dirty="0">
                          <a:latin typeface="Arial"/>
                          <a:cs typeface="Arial"/>
                        </a:rPr>
                        <a:t>NAHUM</a:t>
                      </a:r>
                    </a:p>
                  </a:txBody>
                  <a:tcPr marR="0" marT="0" marB="0" anchor="ctr" anchorCtr="1">
                    <a:solidFill>
                      <a:srgbClr val="000090"/>
                    </a:solidFill>
                  </a:tcPr>
                </a:tc>
                <a:extLst>
                  <a:ext uri="{0D108BD9-81ED-4DB2-BD59-A6C34878D82A}">
                    <a16:rowId xmlns:a16="http://schemas.microsoft.com/office/drawing/2014/main" val="10000"/>
                  </a:ext>
                </a:extLst>
              </a:tr>
              <a:tr h="775332">
                <a:tc>
                  <a:txBody>
                    <a:bodyPr/>
                    <a:lstStyle/>
                    <a:p>
                      <a:pPr algn="ctr">
                        <a:spcAft>
                          <a:spcPts val="0"/>
                        </a:spcAft>
                      </a:pPr>
                      <a:r>
                        <a:rPr lang="en-US" sz="2000" b="1" dirty="0">
                          <a:latin typeface="Arial"/>
                          <a:ea typeface="Times New Roman"/>
                          <a:cs typeface="Arial"/>
                        </a:rPr>
                        <a:t>First Book</a:t>
                      </a:r>
                      <a:r>
                        <a:rPr lang="en-US" sz="2000" b="1" baseline="0" dirty="0">
                          <a:latin typeface="Arial"/>
                          <a:ea typeface="Times New Roman"/>
                          <a:cs typeface="Arial"/>
                        </a:rPr>
                        <a:t> </a:t>
                      </a:r>
                      <a:br>
                        <a:rPr lang="en-US" sz="2000" b="1" baseline="0" dirty="0">
                          <a:latin typeface="Arial"/>
                          <a:ea typeface="Times New Roman"/>
                          <a:cs typeface="Arial"/>
                        </a:rPr>
                      </a:br>
                      <a:r>
                        <a:rPr lang="en-US" sz="2000" b="1" baseline="0" dirty="0">
                          <a:latin typeface="Arial"/>
                          <a:ea typeface="Times New Roman"/>
                          <a:cs typeface="Arial"/>
                        </a:rPr>
                        <a:t>(4 chapters)</a:t>
                      </a:r>
                      <a:endParaRPr lang="en-US" sz="2000" b="1" dirty="0">
                        <a:latin typeface="Arial"/>
                        <a:ea typeface="Times New Roman"/>
                        <a:cs typeface="Arial"/>
                      </a:endParaRPr>
                    </a:p>
                  </a:txBody>
                  <a:tcPr marL="50800" marR="0" marT="0" marB="0" anchor="ctr" anchorCtr="1"/>
                </a:tc>
                <a:tc>
                  <a:txBody>
                    <a:bodyPr/>
                    <a:lstStyle/>
                    <a:p>
                      <a:pPr algn="ctr">
                        <a:spcAft>
                          <a:spcPts val="0"/>
                        </a:spcAft>
                      </a:pPr>
                      <a:r>
                        <a:rPr lang="en-US" sz="2000" b="1" dirty="0">
                          <a:latin typeface="Arial"/>
                          <a:ea typeface="Times New Roman"/>
                          <a:cs typeface="Arial"/>
                        </a:rPr>
                        <a:t>Sequel</a:t>
                      </a:r>
                    </a:p>
                    <a:p>
                      <a:pPr algn="ctr">
                        <a:spcAft>
                          <a:spcPts val="0"/>
                        </a:spcAft>
                      </a:pPr>
                      <a:r>
                        <a:rPr lang="en-US" sz="2000" b="1" dirty="0">
                          <a:latin typeface="Arial"/>
                          <a:ea typeface="Times New Roman"/>
                          <a:cs typeface="Arial"/>
                        </a:rPr>
                        <a:t>(3 chapters)</a:t>
                      </a:r>
                    </a:p>
                  </a:txBody>
                  <a:tcPr marL="50800" marR="0" marT="0" marB="0" anchor="ctr" anchorCtr="1"/>
                </a:tc>
                <a:extLst>
                  <a:ext uri="{0D108BD9-81ED-4DB2-BD59-A6C34878D82A}">
                    <a16:rowId xmlns:a16="http://schemas.microsoft.com/office/drawing/2014/main" val="10001"/>
                  </a:ext>
                </a:extLst>
              </a:tr>
              <a:tr h="843052">
                <a:tc>
                  <a:txBody>
                    <a:bodyPr/>
                    <a:lstStyle/>
                    <a:p>
                      <a:pPr algn="ctr">
                        <a:spcAft>
                          <a:spcPts val="0"/>
                        </a:spcAft>
                      </a:pPr>
                      <a:r>
                        <a:rPr lang="en-US" sz="2000" b="1" dirty="0">
                          <a:latin typeface="Arial"/>
                          <a:ea typeface="Times New Roman"/>
                          <a:cs typeface="Arial"/>
                        </a:rPr>
                        <a:t>about 760 BC</a:t>
                      </a:r>
                    </a:p>
                  </a:txBody>
                  <a:tcPr marL="50800" marR="0" marT="0" marB="0" anchor="ctr" anchorCtr="1"/>
                </a:tc>
                <a:tc>
                  <a:txBody>
                    <a:bodyPr/>
                    <a:lstStyle/>
                    <a:p>
                      <a:pPr algn="ctr">
                        <a:spcAft>
                          <a:spcPts val="0"/>
                        </a:spcAft>
                      </a:pPr>
                      <a:r>
                        <a:rPr lang="en-US" sz="2000" b="1" dirty="0">
                          <a:latin typeface="Arial"/>
                          <a:ea typeface="Times New Roman"/>
                          <a:cs typeface="Arial"/>
                        </a:rPr>
                        <a:t>about 660 BC</a:t>
                      </a:r>
                    </a:p>
                  </a:txBody>
                  <a:tcPr marL="50800" marR="0" marT="0" marB="0" anchor="ctr" anchorCtr="1"/>
                </a:tc>
                <a:extLst>
                  <a:ext uri="{0D108BD9-81ED-4DB2-BD59-A6C34878D82A}">
                    <a16:rowId xmlns:a16="http://schemas.microsoft.com/office/drawing/2014/main" val="10002"/>
                  </a:ext>
                </a:extLst>
              </a:tr>
              <a:tr h="989862">
                <a:tc>
                  <a:txBody>
                    <a:bodyPr/>
                    <a:lstStyle/>
                    <a:p>
                      <a:r>
                        <a:rPr lang="en-US" sz="2000" b="1" dirty="0">
                          <a:latin typeface="Arial"/>
                          <a:cs typeface="Arial"/>
                        </a:rPr>
                        <a:t>Repentance</a:t>
                      </a:r>
                      <a:r>
                        <a:rPr lang="en-US" sz="2000" b="1" baseline="0" dirty="0">
                          <a:latin typeface="Arial"/>
                          <a:cs typeface="Arial"/>
                        </a:rPr>
                        <a:t> from Sin</a:t>
                      </a:r>
                      <a:endParaRPr lang="en-US" sz="2000" b="1" dirty="0">
                        <a:latin typeface="Arial"/>
                        <a:cs typeface="Arial"/>
                      </a:endParaRPr>
                    </a:p>
                  </a:txBody>
                  <a:tcPr marL="50800" marR="0" marT="0" marB="0" anchor="ctr" anchorCtr="1"/>
                </a:tc>
                <a:tc>
                  <a:txBody>
                    <a:bodyPr/>
                    <a:lstStyle/>
                    <a:p>
                      <a:r>
                        <a:rPr lang="en-US" sz="2000" b="1" dirty="0">
                          <a:latin typeface="Arial"/>
                          <a:cs typeface="Arial"/>
                        </a:rPr>
                        <a:t>Return</a:t>
                      </a:r>
                      <a:r>
                        <a:rPr lang="en-US" sz="2000" b="1" baseline="0" dirty="0">
                          <a:latin typeface="Arial"/>
                          <a:cs typeface="Arial"/>
                        </a:rPr>
                        <a:t> to Sin</a:t>
                      </a:r>
                      <a:endParaRPr lang="en-US" sz="2000" b="1" dirty="0">
                        <a:latin typeface="Arial"/>
                        <a:cs typeface="Arial"/>
                      </a:endParaRPr>
                    </a:p>
                  </a:txBody>
                  <a:tcPr marL="50800" marR="0" marT="0" marB="0" anchor="ctr" anchorCtr="1"/>
                </a:tc>
                <a:extLst>
                  <a:ext uri="{0D108BD9-81ED-4DB2-BD59-A6C34878D82A}">
                    <a16:rowId xmlns:a16="http://schemas.microsoft.com/office/drawing/2014/main" val="10003"/>
                  </a:ext>
                </a:extLst>
              </a:tr>
              <a:tr h="869415">
                <a:tc>
                  <a:txBody>
                    <a:bodyPr/>
                    <a:lstStyle/>
                    <a:p>
                      <a:r>
                        <a:rPr lang="en-US" sz="2000" b="1" dirty="0">
                          <a:latin typeface="Arial"/>
                          <a:cs typeface="Arial"/>
                        </a:rPr>
                        <a:t>Nineveh</a:t>
                      </a:r>
                      <a:r>
                        <a:rPr lang="en-US" sz="2000" b="1" baseline="0" dirty="0">
                          <a:latin typeface="Arial"/>
                          <a:cs typeface="Arial"/>
                        </a:rPr>
                        <a:t> Delivered</a:t>
                      </a:r>
                      <a:endParaRPr lang="en-US" sz="2000" b="1" dirty="0">
                        <a:latin typeface="Arial"/>
                        <a:cs typeface="Arial"/>
                      </a:endParaRPr>
                    </a:p>
                  </a:txBody>
                  <a:tcPr marL="50800" marR="0" marT="0" marB="0" anchor="ctr" anchorCtr="1"/>
                </a:tc>
                <a:tc>
                  <a:txBody>
                    <a:bodyPr/>
                    <a:lstStyle/>
                    <a:p>
                      <a:r>
                        <a:rPr lang="en-US" sz="2000" b="1" dirty="0">
                          <a:latin typeface="Arial"/>
                          <a:cs typeface="Arial"/>
                        </a:rPr>
                        <a:t>Nineveh</a:t>
                      </a:r>
                      <a:r>
                        <a:rPr lang="en-US" sz="2000" b="1" baseline="0" dirty="0">
                          <a:latin typeface="Arial"/>
                          <a:cs typeface="Arial"/>
                        </a:rPr>
                        <a:t> Destroyed</a:t>
                      </a:r>
                      <a:endParaRPr lang="en-US" sz="2000" b="1" dirty="0">
                        <a:latin typeface="Arial"/>
                        <a:cs typeface="Arial"/>
                      </a:endParaRPr>
                    </a:p>
                  </a:txBody>
                  <a:tcPr marL="50800" marR="0" marT="0" marB="0" anchor="ctr" anchorCtr="1"/>
                </a:tc>
                <a:extLst>
                  <a:ext uri="{0D108BD9-81ED-4DB2-BD59-A6C34878D82A}">
                    <a16:rowId xmlns:a16="http://schemas.microsoft.com/office/drawing/2014/main" val="10004"/>
                  </a:ext>
                </a:extLst>
              </a:tr>
              <a:tr h="892899">
                <a:tc>
                  <a:txBody>
                    <a:bodyPr/>
                    <a:lstStyle/>
                    <a:p>
                      <a:r>
                        <a:rPr lang="en-US" sz="2000" b="1" dirty="0">
                          <a:latin typeface="Arial"/>
                          <a:cs typeface="Arial"/>
                        </a:rPr>
                        <a:t>Israel Responsible</a:t>
                      </a:r>
                    </a:p>
                  </a:txBody>
                  <a:tcPr marL="50800" marR="0" marT="0" marB="0" anchor="ctr" anchorCtr="1"/>
                </a:tc>
                <a:tc>
                  <a:txBody>
                    <a:bodyPr/>
                    <a:lstStyle/>
                    <a:p>
                      <a:r>
                        <a:rPr lang="en-US" sz="2000" b="1" dirty="0">
                          <a:latin typeface="Arial"/>
                          <a:cs typeface="Arial"/>
                        </a:rPr>
                        <a:t>Israel Protected</a:t>
                      </a:r>
                    </a:p>
                  </a:txBody>
                  <a:tcPr marL="50800" marR="0" marT="0" marB="0" anchor="ctr" anchorCtr="1"/>
                </a:tc>
                <a:extLst>
                  <a:ext uri="{0D108BD9-81ED-4DB2-BD59-A6C34878D82A}">
                    <a16:rowId xmlns:a16="http://schemas.microsoft.com/office/drawing/2014/main" val="10005"/>
                  </a:ext>
                </a:extLst>
              </a:tr>
              <a:tr h="933343">
                <a:tc>
                  <a:txBody>
                    <a:bodyPr/>
                    <a:lstStyle/>
                    <a:p>
                      <a:r>
                        <a:rPr lang="en-US" sz="2000" b="1" dirty="0">
                          <a:latin typeface="Arial"/>
                          <a:cs typeface="Arial"/>
                        </a:rPr>
                        <a:t>Chance to Repent</a:t>
                      </a:r>
                    </a:p>
                  </a:txBody>
                  <a:tcPr marL="50800" marR="0" marT="0" marB="0" anchor="ctr" anchorCtr="1"/>
                </a:tc>
                <a:tc>
                  <a:txBody>
                    <a:bodyPr/>
                    <a:lstStyle/>
                    <a:p>
                      <a:r>
                        <a:rPr lang="en-US" sz="2000" b="1" dirty="0">
                          <a:latin typeface="Arial"/>
                          <a:cs typeface="Arial"/>
                        </a:rPr>
                        <a:t>No Chance to Repent</a:t>
                      </a:r>
                    </a:p>
                  </a:txBody>
                  <a:tcPr marL="50800" marR="0" marT="0" marB="0" anchor="ctr" anchorCtr="1"/>
                </a:tc>
                <a:extLst>
                  <a:ext uri="{0D108BD9-81ED-4DB2-BD59-A6C34878D82A}">
                    <a16:rowId xmlns:a16="http://schemas.microsoft.com/office/drawing/2014/main" val="10006"/>
                  </a:ext>
                </a:extLst>
              </a:tr>
              <a:tr h="927792">
                <a:tc>
                  <a:txBody>
                    <a:bodyPr/>
                    <a:lstStyle/>
                    <a:p>
                      <a:r>
                        <a:rPr lang="en-US" sz="2000" b="1" dirty="0">
                          <a:latin typeface="Arial"/>
                          <a:cs typeface="Arial"/>
                        </a:rPr>
                        <a:t>Narrative</a:t>
                      </a:r>
                    </a:p>
                  </a:txBody>
                  <a:tcPr marL="50800" marR="0" marT="0" marB="0" anchor="ctr" anchorCtr="1"/>
                </a:tc>
                <a:tc>
                  <a:txBody>
                    <a:bodyPr/>
                    <a:lstStyle/>
                    <a:p>
                      <a:r>
                        <a:rPr lang="en-US" sz="2000" b="1" dirty="0">
                          <a:latin typeface="Arial"/>
                          <a:cs typeface="Arial"/>
                        </a:rPr>
                        <a:t>Declarative</a:t>
                      </a:r>
                    </a:p>
                  </a:txBody>
                  <a:tcPr marL="50800" marR="0" marT="0" marB="0" anchor="ctr" anchorCtr="1"/>
                </a:tc>
                <a:extLst>
                  <a:ext uri="{0D108BD9-81ED-4DB2-BD59-A6C34878D82A}">
                    <a16:rowId xmlns:a16="http://schemas.microsoft.com/office/drawing/2014/main" val="10007"/>
                  </a:ext>
                </a:extLst>
              </a:tr>
            </a:tbl>
          </a:graphicData>
        </a:graphic>
      </p:graphicFrame>
      <p:sp>
        <p:nvSpPr>
          <p:cNvPr id="194593" name="Text Box 4"/>
          <p:cNvSpPr txBox="1">
            <a:spLocks noChangeArrowheads="1"/>
          </p:cNvSpPr>
          <p:nvPr/>
        </p:nvSpPr>
        <p:spPr bwMode="auto">
          <a:xfrm>
            <a:off x="8574088"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626</a:t>
            </a:r>
          </a:p>
        </p:txBody>
      </p:sp>
    </p:spTree>
    <p:extLst>
      <p:ext uri="{BB962C8B-B14F-4D97-AF65-F5344CB8AC3E}">
        <p14:creationId xmlns:p14="http://schemas.microsoft.com/office/powerpoint/2010/main" val="406828472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20000"/>
              </a:spcBef>
              <a:spcAft>
                <a:spcPct val="0"/>
              </a:spcAft>
              <a:buFontTx/>
              <a:buChar char="•"/>
              <a:defRPr/>
            </a:pPr>
            <a:endParaRPr lang="en-US" sz="2000">
              <a:solidFill>
                <a:srgbClr val="000000"/>
              </a:solidFill>
              <a:latin typeface="Arial"/>
              <a:ea typeface="ＭＳ Ｐゴシック" charset="0"/>
              <a:cs typeface="Arial"/>
            </a:endParaRPr>
          </a:p>
        </p:txBody>
      </p:sp>
      <p:sp>
        <p:nvSpPr>
          <p:cNvPr id="620547" name="Text Box 3"/>
          <p:cNvSpPr txBox="1">
            <a:spLocks noChangeArrowheads="1"/>
          </p:cNvSpPr>
          <p:nvPr/>
        </p:nvSpPr>
        <p:spPr bwMode="auto">
          <a:xfrm>
            <a:off x="304800" y="306388"/>
            <a:ext cx="8686800" cy="54308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en-US" sz="3600" b="1" dirty="0">
                <a:solidFill>
                  <a:srgbClr val="FFFFFF"/>
                </a:solidFill>
                <a:latin typeface="Arial"/>
                <a:cs typeface="Arial"/>
              </a:rPr>
              <a:t>REVIEW QUIZ on Nahum</a:t>
            </a:r>
          </a:p>
          <a:p>
            <a:pPr defTabSz="914400" fontAlgn="base">
              <a:lnSpc>
                <a:spcPct val="90000"/>
              </a:lnSpc>
              <a:spcBef>
                <a:spcPct val="50000"/>
              </a:spcBef>
              <a:spcAft>
                <a:spcPct val="0"/>
              </a:spcAft>
              <a:buFontTx/>
              <a:buAutoNum type="arabicPeriod"/>
              <a:defRPr/>
            </a:pPr>
            <a:r>
              <a:rPr lang="en-US" sz="3200" b="1" dirty="0">
                <a:solidFill>
                  <a:srgbClr val="FFFFFF"/>
                </a:solidFill>
                <a:latin typeface="Arial"/>
                <a:cs typeface="Arial"/>
              </a:rPr>
              <a:t>Nahum prophesied the destruction of </a:t>
            </a:r>
            <a:r>
              <a:rPr lang="en-US" sz="3200" b="1" u="sng" dirty="0" err="1">
                <a:solidFill>
                  <a:srgbClr val="FFFFFF"/>
                </a:solidFill>
                <a:latin typeface="Arial"/>
                <a:cs typeface="Arial"/>
              </a:rPr>
              <a:t>Ninevah</a:t>
            </a:r>
            <a:r>
              <a:rPr lang="en-US" sz="3200" b="1" u="sng" dirty="0">
                <a:solidFill>
                  <a:srgbClr val="FFFFFF"/>
                </a:solidFill>
                <a:latin typeface="Arial"/>
                <a:cs typeface="Arial"/>
              </a:rPr>
              <a:t> (Assyria)</a:t>
            </a:r>
            <a:r>
              <a:rPr lang="en-US" sz="3200" b="1" dirty="0">
                <a:solidFill>
                  <a:srgbClr val="FFFFFF"/>
                </a:solidFill>
                <a:latin typeface="Arial"/>
                <a:cs typeface="Arial"/>
              </a:rPr>
              <a:t>.</a:t>
            </a:r>
          </a:p>
          <a:p>
            <a:pPr defTabSz="914400" fontAlgn="base">
              <a:lnSpc>
                <a:spcPct val="90000"/>
              </a:lnSpc>
              <a:spcBef>
                <a:spcPct val="50000"/>
              </a:spcBef>
              <a:spcAft>
                <a:spcPct val="0"/>
              </a:spcAft>
              <a:buFontTx/>
              <a:buAutoNum type="arabicPeriod"/>
              <a:defRPr/>
            </a:pPr>
            <a:r>
              <a:rPr lang="en-US" sz="3200" b="1" dirty="0">
                <a:solidFill>
                  <a:srgbClr val="FFFFFF"/>
                </a:solidFill>
                <a:latin typeface="Arial"/>
                <a:cs typeface="Arial"/>
              </a:rPr>
              <a:t>Nahum</a:t>
            </a:r>
            <a:r>
              <a:rPr lang="uk-UA" altLang="ja-JP" sz="3200" b="1" dirty="0">
                <a:solidFill>
                  <a:srgbClr val="FFFFFF"/>
                </a:solidFill>
                <a:latin typeface="Arial"/>
                <a:cs typeface="Arial"/>
              </a:rPr>
              <a:t>'</a:t>
            </a:r>
            <a:r>
              <a:rPr lang="en-US" sz="3200" b="1" dirty="0">
                <a:solidFill>
                  <a:srgbClr val="FFFFFF"/>
                </a:solidFill>
                <a:latin typeface="Arial"/>
                <a:cs typeface="Arial"/>
              </a:rPr>
              <a:t>s prophecy completes the story begun by the prophet </a:t>
            </a:r>
            <a:r>
              <a:rPr lang="en-US" sz="3200" b="1" u="sng" dirty="0">
                <a:solidFill>
                  <a:srgbClr val="FFFFFF"/>
                </a:solidFill>
                <a:latin typeface="Arial"/>
                <a:cs typeface="Arial"/>
              </a:rPr>
              <a:t>Jonah</a:t>
            </a:r>
            <a:r>
              <a:rPr lang="en-US" sz="3200" b="1" dirty="0">
                <a:solidFill>
                  <a:srgbClr val="FFFFFF"/>
                </a:solidFill>
                <a:latin typeface="Arial"/>
                <a:cs typeface="Arial"/>
              </a:rPr>
              <a:t>.</a:t>
            </a:r>
          </a:p>
          <a:p>
            <a:pPr defTabSz="914400" fontAlgn="base">
              <a:lnSpc>
                <a:spcPct val="90000"/>
              </a:lnSpc>
              <a:spcBef>
                <a:spcPct val="50000"/>
              </a:spcBef>
              <a:spcAft>
                <a:spcPct val="0"/>
              </a:spcAft>
              <a:buFontTx/>
              <a:buAutoNum type="arabicPeriod"/>
              <a:defRPr/>
            </a:pPr>
            <a:r>
              <a:rPr lang="en-US" sz="3200" b="1" dirty="0">
                <a:solidFill>
                  <a:srgbClr val="FFFFFF"/>
                </a:solidFill>
                <a:latin typeface="Arial"/>
                <a:cs typeface="Arial"/>
              </a:rPr>
              <a:t>Nahum uses vivid imagery (e.g., </a:t>
            </a:r>
            <a:r>
              <a:rPr lang="en-US" sz="3200" b="1" u="sng" dirty="0">
                <a:solidFill>
                  <a:srgbClr val="FFFFFF"/>
                </a:solidFill>
                <a:latin typeface="Arial"/>
                <a:cs typeface="Arial"/>
              </a:rPr>
              <a:t>lion</a:t>
            </a:r>
            <a:r>
              <a:rPr lang="en-US" sz="3200" b="1" dirty="0">
                <a:solidFill>
                  <a:srgbClr val="FFFFFF"/>
                </a:solidFill>
                <a:latin typeface="Arial"/>
                <a:cs typeface="Arial"/>
              </a:rPr>
              <a:t>).</a:t>
            </a:r>
          </a:p>
          <a:p>
            <a:pPr defTabSz="914400" fontAlgn="base">
              <a:lnSpc>
                <a:spcPct val="90000"/>
              </a:lnSpc>
              <a:spcBef>
                <a:spcPct val="50000"/>
              </a:spcBef>
              <a:spcAft>
                <a:spcPct val="0"/>
              </a:spcAft>
              <a:buFontTx/>
              <a:buAutoNum type="arabicPeriod"/>
              <a:defRPr/>
            </a:pPr>
            <a:r>
              <a:rPr lang="en-US" sz="3200" b="1" dirty="0">
                <a:solidFill>
                  <a:srgbClr val="FFFFFF"/>
                </a:solidFill>
                <a:latin typeface="Arial"/>
                <a:cs typeface="Arial"/>
              </a:rPr>
              <a:t>This book teaches that each generation must experience a fresh </a:t>
            </a:r>
            <a:r>
              <a:rPr lang="en-US" sz="3200" b="1" u="sng" dirty="0">
                <a:solidFill>
                  <a:srgbClr val="FFFFFF"/>
                </a:solidFill>
                <a:latin typeface="Arial"/>
                <a:cs typeface="Arial"/>
              </a:rPr>
              <a:t>revival</a:t>
            </a:r>
            <a:r>
              <a:rPr lang="en-US" sz="3200" b="1" dirty="0">
                <a:solidFill>
                  <a:srgbClr val="FFFFFF"/>
                </a:solidFill>
                <a:latin typeface="Arial"/>
                <a:cs typeface="Arial"/>
              </a:rPr>
              <a:t>. </a:t>
            </a:r>
          </a:p>
          <a:p>
            <a:pPr defTabSz="914400" fontAlgn="base">
              <a:lnSpc>
                <a:spcPct val="90000"/>
              </a:lnSpc>
              <a:spcBef>
                <a:spcPct val="50000"/>
              </a:spcBef>
              <a:spcAft>
                <a:spcPct val="0"/>
              </a:spcAft>
              <a:buFontTx/>
              <a:buAutoNum type="arabicPeriod"/>
              <a:defRPr/>
            </a:pPr>
            <a:endParaRPr lang="en-US" sz="3200" b="1" dirty="0">
              <a:solidFill>
                <a:srgbClr val="FFFFFF"/>
              </a:solidFill>
              <a:latin typeface="Arial"/>
              <a:cs typeface="Arial"/>
            </a:endParaRPr>
          </a:p>
        </p:txBody>
      </p:sp>
    </p:spTree>
    <p:extLst>
      <p:ext uri="{BB962C8B-B14F-4D97-AF65-F5344CB8AC3E}">
        <p14:creationId xmlns:p14="http://schemas.microsoft.com/office/powerpoint/2010/main" val="634247383"/>
      </p:ext>
    </p:extLst>
  </p:cSld>
  <p:clrMapOvr>
    <a:masterClrMapping/>
  </p:clrMapOvr>
  <p:transition spd="med">
    <p:randomBar dir="vert"/>
  </p:transition>
</p:sld>
</file>

<file path=ppt/slides/slide14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2702815638"/>
              </p:ext>
            </p:extLst>
          </p:nvPr>
        </p:nvGraphicFramePr>
        <p:xfrm>
          <a:off x="-36512" y="692696"/>
          <a:ext cx="9216008" cy="5638799"/>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93610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ru-RU" altLang="ja-JP" sz="2800" b="1" dirty="0">
                          <a:latin typeface="Arial"/>
                          <a:cs typeface="Arial"/>
                        </a:rPr>
                        <a:t>"</a:t>
                      </a:r>
                      <a:r>
                        <a:rPr kumimoji="1" lang="en-US" altLang="ja-JP" sz="2800" b="1" dirty="0">
                          <a:latin typeface="Arial"/>
                          <a:cs typeface="Arial"/>
                        </a:rPr>
                        <a:t>From you, O Nineveh, has one come forth who plots evil against the L</a:t>
                      </a:r>
                      <a:r>
                        <a:rPr kumimoji="1" lang="en-US" altLang="ja-JP" sz="2400" b="1" dirty="0">
                          <a:latin typeface="Arial"/>
                          <a:cs typeface="Arial"/>
                        </a:rPr>
                        <a:t>ORD</a:t>
                      </a:r>
                      <a:r>
                        <a:rPr kumimoji="1" lang="en-US" altLang="ja-JP" sz="2800" b="1" dirty="0">
                          <a:latin typeface="Arial"/>
                          <a:cs typeface="Arial"/>
                        </a:rPr>
                        <a:t> and counsels wickedness…</a:t>
                      </a:r>
                      <a:r>
                        <a:rPr kumimoji="1" lang="ru-RU" altLang="ja-JP" sz="2800" b="1" dirty="0">
                          <a:latin typeface="Arial"/>
                          <a:cs typeface="Arial"/>
                        </a:rPr>
                        <a:t>”</a:t>
                      </a:r>
                      <a:r>
                        <a:rPr kumimoji="1" lang="en-US" altLang="ja-JP" sz="2800" b="1" dirty="0">
                          <a:latin typeface="Arial"/>
                          <a:cs typeface="Arial"/>
                        </a:rPr>
                        <a:t> (1:11-12)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     </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Sennacherib made arrogant threats in </a:t>
                      </a:r>
                      <a:br>
                        <a:rPr kumimoji="1" lang="en-US" altLang="ja-JP" sz="2800" b="1" dirty="0">
                          <a:latin typeface="Arial"/>
                          <a:cs typeface="Arial"/>
                        </a:rPr>
                      </a:br>
                      <a:r>
                        <a:rPr kumimoji="1" lang="en-US" altLang="ja-JP" sz="2800" b="1" dirty="0">
                          <a:latin typeface="Arial"/>
                          <a:cs typeface="Arial"/>
                        </a:rPr>
                        <a:t>701 BC against Judah and Jerusalem </a:t>
                      </a:r>
                      <a:br>
                        <a:rPr kumimoji="1" lang="en-US" altLang="ja-JP" sz="2800" b="1" dirty="0">
                          <a:latin typeface="Arial"/>
                          <a:cs typeface="Arial"/>
                        </a:rPr>
                      </a:br>
                      <a:r>
                        <a:rPr kumimoji="1" lang="en-US" altLang="ja-JP" sz="2800" b="1" dirty="0">
                          <a:latin typeface="Arial"/>
                          <a:cs typeface="Arial"/>
                        </a:rPr>
                        <a:t>(cf. 2 Kings 18–19).</a:t>
                      </a:r>
                    </a:p>
                  </a:txBody>
                  <a:tcPr marL="50800" marR="50800" marT="0" marB="0" horzOverflow="overflow"/>
                </a:tc>
                <a:extLst>
                  <a:ext uri="{0D108BD9-81ED-4DB2-BD59-A6C34878D82A}">
                    <a16:rowId xmlns:a16="http://schemas.microsoft.com/office/drawing/2014/main" val="10001"/>
                  </a:ext>
                </a:extLst>
              </a:tr>
              <a:tr h="442913">
                <a:tc>
                  <a:txBody>
                    <a:bodyPr/>
                    <a:lstStyle/>
                    <a:p>
                      <a:pPr algn="ctr" eaLnBrk="1" hangingPunct="1"/>
                      <a:r>
                        <a:rPr kumimoji="1" lang="ru-RU" altLang="ja-JP" sz="2800" b="1" dirty="0">
                          <a:latin typeface="Arial"/>
                          <a:cs typeface="Arial"/>
                        </a:rPr>
                        <a:t>"</a:t>
                      </a:r>
                      <a:r>
                        <a:rPr kumimoji="1" lang="en-US" altLang="ja-JP" sz="2800" b="1" dirty="0">
                          <a:latin typeface="Arial"/>
                          <a:cs typeface="Arial"/>
                        </a:rPr>
                        <a:t>Now I will break their yoke from your neck and tear your shackles away</a:t>
                      </a:r>
                      <a:r>
                        <a:rPr kumimoji="1" lang="ru-RU" altLang="ja-JP" sz="2800" b="1" dirty="0">
                          <a:latin typeface="Arial"/>
                          <a:cs typeface="Arial"/>
                        </a:rPr>
                        <a:t>”</a:t>
                      </a:r>
                      <a:r>
                        <a:rPr kumimoji="1" lang="en-US" altLang="ja-JP" sz="2800" b="1" dirty="0">
                          <a:latin typeface="Arial"/>
                          <a:cs typeface="Arial"/>
                        </a:rPr>
                        <a:t> (1:13)</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Judah</a:t>
                      </a:r>
                      <a:r>
                        <a:rPr kumimoji="1" lang="uk-UA" altLang="ja-JP" sz="2800" b="1" dirty="0">
                          <a:latin typeface="Arial"/>
                          <a:cs typeface="Arial"/>
                        </a:rPr>
                        <a:t>'</a:t>
                      </a:r>
                      <a:r>
                        <a:rPr kumimoji="1" lang="en-US" altLang="ja-JP" sz="2800" b="1" dirty="0">
                          <a:latin typeface="Arial"/>
                          <a:cs typeface="Arial"/>
                        </a:rPr>
                        <a:t>s service to Assyria ended at Nineveh</a:t>
                      </a:r>
                      <a:r>
                        <a:rPr kumimoji="1" lang="uk-UA" altLang="ja-JP" sz="2800" b="1" dirty="0">
                          <a:latin typeface="Arial"/>
                          <a:cs typeface="Arial"/>
                        </a:rPr>
                        <a:t>'</a:t>
                      </a:r>
                      <a:r>
                        <a:rPr kumimoji="1" lang="en-US" altLang="ja-JP" sz="2800" b="1" dirty="0">
                          <a:latin typeface="Arial"/>
                          <a:cs typeface="Arial"/>
                        </a:rPr>
                        <a:t>s demise </a:t>
                      </a:r>
                      <a:br>
                        <a:rPr kumimoji="1" lang="en-US" altLang="ja-JP" sz="2800" b="1" dirty="0">
                          <a:latin typeface="Arial"/>
                          <a:cs typeface="Arial"/>
                        </a:rPr>
                      </a:br>
                      <a:r>
                        <a:rPr kumimoji="1" lang="en-US" altLang="ja-JP" sz="2800" b="1" dirty="0">
                          <a:latin typeface="Arial"/>
                          <a:cs typeface="Arial"/>
                        </a:rPr>
                        <a:t>(2 Kings 18:14; 2 Chron. 33:11).</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2"/>
                  </a:ext>
                </a:extLst>
              </a:tr>
            </a:tbl>
          </a:graphicData>
        </a:graphic>
      </p:graphicFrame>
      <p:sp>
        <p:nvSpPr>
          <p:cNvPr id="228356" name="Text Box 27"/>
          <p:cNvSpPr txBox="1">
            <a:spLocks noChangeArrowheads="1"/>
          </p:cNvSpPr>
          <p:nvPr/>
        </p:nvSpPr>
        <p:spPr bwMode="auto">
          <a:xfrm>
            <a:off x="-36513" y="6597650"/>
            <a:ext cx="928846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Hobart E. Freeman, </a:t>
            </a:r>
            <a:r>
              <a:rPr kumimoji="1" lang="en-US" altLang="ja-JP" sz="1200" b="1" i="1">
                <a:solidFill>
                  <a:srgbClr val="FFFFFF"/>
                </a:solidFill>
                <a:cs typeface="Arial" charset="0"/>
              </a:rPr>
              <a:t>An Introduction to the Old Testament Prophets</a:t>
            </a:r>
            <a:r>
              <a:rPr kumimoji="1" lang="en-US" altLang="ja-JP" sz="1200" b="1">
                <a:solidFill>
                  <a:srgbClr val="FFFFFF"/>
                </a:solidFill>
                <a:cs typeface="Arial" charset="0"/>
              </a:rPr>
              <a:t> (Chicago: Moody Press, 1977).</a:t>
            </a:r>
          </a:p>
        </p:txBody>
      </p:sp>
    </p:spTree>
    <p:extLst>
      <p:ext uri="{BB962C8B-B14F-4D97-AF65-F5344CB8AC3E}">
        <p14:creationId xmlns:p14="http://schemas.microsoft.com/office/powerpoint/2010/main" val="422505581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2580968038"/>
              </p:ext>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279420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1. The Assyrian fortresses surrounding the city would be easily captured (3:12)</a:t>
                      </a:r>
                    </a:p>
                  </a:txBody>
                  <a:tcPr marL="50800" marR="50800" marT="0" marB="0" horzOverflow="overflow"/>
                </a:tc>
                <a:tc>
                  <a:txBody>
                    <a:bodyPr/>
                    <a:lstStyle/>
                    <a:p>
                      <a:pPr marL="514350" marR="0" lvl="0" indent="-514350" algn="ctr" defTabSz="457200" rtl="0" eaLnBrk="1" fontAlgn="base" latinLnBrk="0" hangingPunct="1">
                        <a:lnSpc>
                          <a:spcPct val="100000"/>
                        </a:lnSpc>
                        <a:spcBef>
                          <a:spcPct val="0"/>
                        </a:spcBef>
                        <a:spcAft>
                          <a:spcPct val="0"/>
                        </a:spcAft>
                        <a:buClrTx/>
                        <a:buSzTx/>
                        <a:buFontTx/>
                        <a:buAutoNum type="arabicPeriod"/>
                        <a:tabLst/>
                        <a:defRPr/>
                      </a:pPr>
                      <a:endParaRPr kumimoji="1" lang="en-US" altLang="ja-JP" sz="2800" b="1" dirty="0">
                        <a:latin typeface="Arial"/>
                        <a:cs typeface="Arial"/>
                      </a:endParaRPr>
                    </a:p>
                    <a:p>
                      <a:pPr marL="514350" marR="0" lvl="0" indent="-514350" algn="ctr" defTabSz="457200" rtl="0" eaLnBrk="1" fontAlgn="base" latinLnBrk="0" hangingPunct="1">
                        <a:lnSpc>
                          <a:spcPct val="100000"/>
                        </a:lnSpc>
                        <a:spcBef>
                          <a:spcPct val="0"/>
                        </a:spcBef>
                        <a:spcAft>
                          <a:spcPct val="0"/>
                        </a:spcAft>
                        <a:buClrTx/>
                        <a:buSzTx/>
                        <a:buFontTx/>
                        <a:buAutoNum type="arabicPeriod"/>
                        <a:tabLst/>
                        <a:defRPr/>
                      </a:pPr>
                      <a:r>
                        <a:rPr kumimoji="1" lang="en-US" altLang="ja-JP" sz="2800" b="1" dirty="0">
                          <a:latin typeface="Arial"/>
                          <a:cs typeface="Arial"/>
                        </a:rPr>
                        <a:t>According to the Babylonian Chronicle the fortified towns in Nineveh’s environs begin to fall in 614 BC, including Tabris, present-day Sharis-Khan, a few miles northwest of Nineveh.</a:t>
                      </a:r>
                    </a:p>
                    <a:p>
                      <a:pPr marL="514350" marR="0" lvl="0" indent="-514350" algn="ctr" defTabSz="457200" rtl="0" eaLnBrk="1" fontAlgn="base" latinLnBrk="0" hangingPunct="1">
                        <a:lnSpc>
                          <a:spcPct val="100000"/>
                        </a:lnSpc>
                        <a:spcBef>
                          <a:spcPct val="0"/>
                        </a:spcBef>
                        <a:spcAft>
                          <a:spcPct val="0"/>
                        </a:spcAft>
                        <a:buClrTx/>
                        <a:buSzTx/>
                        <a:buFontTx/>
                        <a:buAutoNum type="arabicPeriod"/>
                        <a:tabLst/>
                        <a:defRPr/>
                      </a:pP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3539649034"/>
      </p:ext>
    </p:extLst>
  </p:cSld>
  <p:clrMapOvr>
    <a:overrideClrMapping bg1="lt1" tx1="dk1" bg2="lt2" tx2="dk2" accent1="accent1" accent2="accent2" accent3="accent3" accent4="accent4" accent5="accent5" accent6="accent6" hlink="hlink" folHlink="folHlink"/>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1457935142"/>
              </p:ext>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4162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2. The besieged Ninevites would prepare bricks and mortar for emergency defense walls (3:12).</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2. A. T. Olmstead reported: “To the south of the gate, the moat is still filled with fragments of stone and of mud bricks from the walls, heaped up when they were breached” </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a:t>
                      </a:r>
                      <a:r>
                        <a:rPr kumimoji="1" lang="en-US" altLang="ja-JP" sz="2800" b="1" i="1" dirty="0">
                          <a:latin typeface="Arial"/>
                          <a:cs typeface="Arial"/>
                        </a:rPr>
                        <a:t>History</a:t>
                      </a:r>
                      <a:r>
                        <a:rPr kumimoji="1" lang="en-US" altLang="ja-JP" sz="2800" b="1" i="1" baseline="0" dirty="0">
                          <a:latin typeface="Arial"/>
                          <a:cs typeface="Arial"/>
                        </a:rPr>
                        <a:t> of Assyria, </a:t>
                      </a:r>
                      <a:r>
                        <a:rPr kumimoji="1" lang="en-US" altLang="ja-JP" sz="2800" b="1" i="0" baseline="0" dirty="0">
                          <a:latin typeface="Arial"/>
                          <a:cs typeface="Arial"/>
                        </a:rPr>
                        <a:t>Chicago: University of Chicago Press, 1951, p. 637).</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i="0"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213734587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1600541534"/>
              </p:ext>
            </p:extLst>
          </p:nvPr>
        </p:nvGraphicFramePr>
        <p:xfrm>
          <a:off x="-36512" y="692696"/>
          <a:ext cx="9216008" cy="60655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4162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3. The city gates would be destroyed (3:13).</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3. Olmstead noted: “The main attack was directed from the northwest and the brunt fell upon the Hatami gate at this corner</a:t>
                      </a:r>
                      <a:r>
                        <a:rPr kumimoji="1" lang="is-IS" altLang="ja-JP" sz="2800" b="1" dirty="0">
                          <a:latin typeface="Arial"/>
                          <a:cs typeface="Arial"/>
                        </a:rPr>
                        <a:t>… Within the gates are traces of the counter wall raised by the inhabitants in their last extremity” </a:t>
                      </a:r>
                      <a:br>
                        <a:rPr kumimoji="1" lang="is-IS" altLang="ja-JP" sz="2800" b="1" dirty="0">
                          <a:latin typeface="Arial"/>
                          <a:cs typeface="Arial"/>
                        </a:rPr>
                      </a:br>
                      <a:r>
                        <a:rPr kumimoji="1" lang="en-US" altLang="ja-JP" sz="2800" b="1" dirty="0">
                          <a:latin typeface="Arial"/>
                          <a:cs typeface="Arial"/>
                        </a:rPr>
                        <a:t>(</a:t>
                      </a:r>
                      <a:r>
                        <a:rPr kumimoji="1" lang="en-US" altLang="ja-JP" sz="2800" b="1" i="1" dirty="0">
                          <a:latin typeface="Arial"/>
                          <a:cs typeface="Arial"/>
                        </a:rPr>
                        <a:t>History</a:t>
                      </a:r>
                      <a:r>
                        <a:rPr kumimoji="1" lang="en-US" altLang="ja-JP" sz="2800" b="1" i="1" baseline="0" dirty="0">
                          <a:latin typeface="Arial"/>
                          <a:cs typeface="Arial"/>
                        </a:rPr>
                        <a:t> of Assyria, </a:t>
                      </a:r>
                      <a:r>
                        <a:rPr kumimoji="1" lang="en-US" altLang="ja-JP" sz="2800" b="1" i="0" baseline="0" dirty="0">
                          <a:latin typeface="Arial"/>
                          <a:cs typeface="Arial"/>
                        </a:rPr>
                        <a:t>Chicago: University of Chicago Press, 1951, p. 637).</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i="0"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2533502071"/>
      </p:ext>
    </p:extLst>
  </p:cSld>
  <p:clrMapOvr>
    <a:overrideClrMapping bg1="lt1" tx1="dk1" bg2="lt2" tx2="dk2" accent1="accent1" accent2="accent2" accent3="accent3" accent4="accent4" accent5="accent5" accent6="accent6" hlink="hlink" folHlink="folHlink"/>
  </p:clrMapOvr>
</p:sld>
</file>

<file path=ppt/slides/slide14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2072451610"/>
              </p:ext>
            </p:extLst>
          </p:nvPr>
        </p:nvGraphicFramePr>
        <p:xfrm>
          <a:off x="-36512" y="692696"/>
          <a:ext cx="9216008" cy="542544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algn="ctr" eaLnBrk="1" hangingPunct="1"/>
                      <a:r>
                        <a:rPr kumimoji="1" lang="en-US" altLang="ja-JP" sz="2800" b="1" dirty="0">
                          <a:latin typeface="Arial"/>
                          <a:cs typeface="Arial"/>
                        </a:rPr>
                        <a:t>4. In the final hours of the attack the Ninevites would be </a:t>
                      </a:r>
                      <a:r>
                        <a:rPr kumimoji="1" lang="en-US" altLang="ja-JP" sz="2800" b="1" dirty="0">
                          <a:solidFill>
                            <a:srgbClr val="660066"/>
                          </a:solidFill>
                          <a:latin typeface="Arial"/>
                          <a:cs typeface="Arial"/>
                        </a:rPr>
                        <a:t>drunk </a:t>
                      </a:r>
                      <a:r>
                        <a:rPr kumimoji="1" lang="en-US" altLang="ja-JP" sz="2800" b="1" dirty="0">
                          <a:latin typeface="Arial"/>
                          <a:cs typeface="Arial"/>
                        </a:rPr>
                        <a:t>(1:10; 3:11)</a:t>
                      </a:r>
                    </a:p>
                  </a:txBody>
                  <a:tcPr marL="50800" marR="50800" marT="0" marB="0" horzOverflow="overflow"/>
                </a:tc>
                <a:tc>
                  <a:txBody>
                    <a:bodyPr/>
                    <a:lstStyle/>
                    <a:p>
                      <a:pPr algn="ctr" eaLnBrk="1" hangingPunct="1">
                        <a:spcBef>
                          <a:spcPct val="50000"/>
                        </a:spcBef>
                      </a:pPr>
                      <a:r>
                        <a:rPr kumimoji="1" lang="en-US" altLang="ja-JP" sz="2800" b="1" dirty="0">
                          <a:latin typeface="Arial"/>
                          <a:cs typeface="Arial"/>
                        </a:rPr>
                        <a:t>4. After the Assyrians had repulsed the enemy</a:t>
                      </a:r>
                      <a:r>
                        <a:rPr kumimoji="1" lang="uk-UA" altLang="ja-JP" sz="2800" b="1" dirty="0">
                          <a:latin typeface="Arial"/>
                          <a:cs typeface="Arial"/>
                        </a:rPr>
                        <a:t>'</a:t>
                      </a:r>
                      <a:r>
                        <a:rPr kumimoji="1" lang="en-US" altLang="ja-JP" sz="2800" b="1" dirty="0">
                          <a:latin typeface="Arial"/>
                          <a:cs typeface="Arial"/>
                        </a:rPr>
                        <a:t>s attack, they got </a:t>
                      </a:r>
                      <a:r>
                        <a:rPr kumimoji="1" lang="en-US" altLang="ja-JP" sz="2800" b="1" dirty="0">
                          <a:solidFill>
                            <a:srgbClr val="660066"/>
                          </a:solidFill>
                          <a:latin typeface="Arial"/>
                          <a:cs typeface="Arial"/>
                        </a:rPr>
                        <a:t>drunk</a:t>
                      </a:r>
                      <a:r>
                        <a:rPr kumimoji="1" lang="en-US" altLang="ja-JP" sz="2800" b="1" dirty="0">
                          <a:solidFill>
                            <a:srgbClr val="FF0000"/>
                          </a:solidFill>
                          <a:latin typeface="Arial"/>
                          <a:cs typeface="Arial"/>
                        </a:rPr>
                        <a:t> </a:t>
                      </a:r>
                      <a:r>
                        <a:rPr kumimoji="1" lang="en-US" altLang="ja-JP" sz="2800" b="1" dirty="0">
                          <a:latin typeface="Arial"/>
                          <a:cs typeface="Arial"/>
                        </a:rPr>
                        <a:t>and feasted, and as a result were surprised by the Medes and the city was taken.</a:t>
                      </a:r>
                    </a:p>
                    <a:p>
                      <a:pPr algn="ctr" eaLnBrk="1" hangingPunct="1">
                        <a:spcBef>
                          <a:spcPct val="50000"/>
                        </a:spcBef>
                      </a:pPr>
                      <a:endParaRPr kumimoji="1" lang="en-US" altLang="ja-JP" sz="2800" b="1" dirty="0">
                        <a:latin typeface="Arial"/>
                        <a:cs typeface="Arial"/>
                      </a:endParaRPr>
                    </a:p>
                    <a:p>
                      <a:pPr algn="ctr" eaLnBrk="1" hangingPunct="1">
                        <a:spcBef>
                          <a:spcPct val="50000"/>
                        </a:spcBef>
                      </a:pPr>
                      <a:r>
                        <a:rPr kumimoji="0" lang="is-IS" sz="2800" b="1" u="none" strike="noStrike" cap="none" normalizeH="0" baseline="0" dirty="0">
                          <a:ln>
                            <a:noFill/>
                          </a:ln>
                          <a:effectLst/>
                          <a:latin typeface="Arial"/>
                          <a:cs typeface="Arial"/>
                        </a:rPr>
                        <a:t>(Diodorus, </a:t>
                      </a:r>
                      <a:r>
                        <a:rPr kumimoji="0" lang="is-IS" sz="2800" b="1" i="1" u="none" strike="noStrike" cap="none" normalizeH="0" baseline="0" dirty="0">
                          <a:ln>
                            <a:noFill/>
                          </a:ln>
                          <a:effectLst/>
                          <a:latin typeface="Arial"/>
                          <a:cs typeface="Arial"/>
                        </a:rPr>
                        <a:t>Bibliotheca Historica</a:t>
                      </a:r>
                      <a:r>
                        <a:rPr kumimoji="0" lang="is-IS" sz="2800" b="1" i="0" u="none" strike="noStrike" cap="none" normalizeH="0" baseline="0" dirty="0">
                          <a:ln>
                            <a:noFill/>
                          </a:ln>
                          <a:effectLst/>
                          <a:latin typeface="Arial"/>
                          <a:cs typeface="Arial"/>
                        </a:rPr>
                        <a:t> 2.26.4).</a:t>
                      </a:r>
                    </a:p>
                    <a:p>
                      <a:pPr algn="ctr" eaLnBrk="1" hangingPunct="1">
                        <a:spcBef>
                          <a:spcPct val="50000"/>
                        </a:spcBef>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2792336937"/>
      </p:ext>
    </p:extLst>
  </p:cSld>
  <p:clrMapOvr>
    <a:overrideClrMapping bg1="lt1" tx1="dk1" bg2="lt2" tx2="dk2" accent1="accent1" accent2="accent2" accent3="accent3" accent4="accent4" accent5="accent5" accent6="accent6" hlink="hlink" folHlink="folHlink"/>
  </p:clrMapOvr>
</p:sld>
</file>

<file path=ppt/slides/slide146.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2742478229"/>
              </p:ext>
            </p:extLst>
          </p:nvPr>
        </p:nvGraphicFramePr>
        <p:xfrm>
          <a:off x="-36512" y="692696"/>
          <a:ext cx="9216008" cy="60655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5. Nineveh would be destroyed by a  </a:t>
                      </a:r>
                      <a:r>
                        <a:rPr kumimoji="0" lang="en-US" sz="2800" b="1" u="none" strike="noStrike" cap="none" normalizeH="0" baseline="0" dirty="0">
                          <a:ln>
                            <a:noFill/>
                          </a:ln>
                          <a:solidFill>
                            <a:srgbClr val="0000FF"/>
                          </a:solidFill>
                          <a:effectLst/>
                          <a:latin typeface="Arial"/>
                          <a:cs typeface="Arial"/>
                        </a:rPr>
                        <a:t>flood</a:t>
                      </a:r>
                      <a:r>
                        <a:rPr kumimoji="0" lang="en-US" sz="2800" b="1" u="none" strike="noStrike" cap="none" normalizeH="0" baseline="0" dirty="0">
                          <a:ln>
                            <a:noFill/>
                          </a:ln>
                          <a:effectLst/>
                          <a:latin typeface="Arial"/>
                          <a:cs typeface="Arial"/>
                        </a:rPr>
                        <a:t> (1:8; 2:6, 8)</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5. Nineveh weakened by an unusually heavy &amp; long </a:t>
                      </a:r>
                      <a:r>
                        <a:rPr kumimoji="1" lang="en-US" altLang="ja-JP" sz="2800" b="1" dirty="0">
                          <a:solidFill>
                            <a:srgbClr val="0000FF"/>
                          </a:solidFill>
                          <a:latin typeface="Arial"/>
                          <a:cs typeface="Arial"/>
                        </a:rPr>
                        <a:t>flood of the Tigris</a:t>
                      </a:r>
                      <a:r>
                        <a:rPr kumimoji="1" lang="en-US" altLang="ja-JP" sz="2800" b="1" dirty="0">
                          <a:latin typeface="Arial"/>
                          <a:cs typeface="Arial"/>
                        </a:rPr>
                        <a:t>.  This carried away a huge section of the rampart around</a:t>
                      </a:r>
                      <a:r>
                        <a:rPr kumimoji="1" lang="en-US" altLang="ja-JP" sz="2800" b="1" baseline="0" dirty="0">
                          <a:latin typeface="Arial"/>
                          <a:cs typeface="Arial"/>
                        </a:rPr>
                        <a:t> </a:t>
                      </a:r>
                      <a:r>
                        <a:rPr kumimoji="1" lang="en-US" altLang="ja-JP" sz="2800" b="1" dirty="0">
                          <a:latin typeface="Arial"/>
                          <a:cs typeface="Arial"/>
                        </a:rPr>
                        <a:t>the city, allowing the enemy in. Terrifying thunder (presumably with a storm) accompanied</a:t>
                      </a:r>
                      <a:r>
                        <a:rPr kumimoji="1" lang="en-US" altLang="ja-JP" sz="2800" b="1" baseline="0" dirty="0">
                          <a:latin typeface="Arial"/>
                          <a:cs typeface="Arial"/>
                        </a:rPr>
                        <a:t> the capture</a:t>
                      </a: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is-IS" sz="2800" b="1" u="none" strike="noStrike" cap="none" normalizeH="0" baseline="0" dirty="0">
                          <a:ln>
                            <a:noFill/>
                          </a:ln>
                          <a:effectLst/>
                          <a:latin typeface="Arial"/>
                          <a:cs typeface="Arial"/>
                        </a:rPr>
                        <a:t>(Diodorus, </a:t>
                      </a:r>
                      <a:r>
                        <a:rPr kumimoji="0" lang="is-IS" sz="2800" b="1" i="1" u="none" strike="noStrike" cap="none" normalizeH="0" baseline="0" dirty="0">
                          <a:ln>
                            <a:noFill/>
                          </a:ln>
                          <a:effectLst/>
                          <a:latin typeface="Arial"/>
                          <a:cs typeface="Arial"/>
                        </a:rPr>
                        <a:t>Bibliotheca Historica</a:t>
                      </a:r>
                      <a:r>
                        <a:rPr kumimoji="0" lang="is-IS" sz="2800" b="1" i="0" u="none" strike="noStrike" cap="none" normalizeH="0" baseline="0" dirty="0">
                          <a:ln>
                            <a:noFill/>
                          </a:ln>
                          <a:effectLst/>
                          <a:latin typeface="Arial"/>
                          <a:cs typeface="Arial"/>
                        </a:rPr>
                        <a:t> 2.26.9; 2.27.13; Xenophon, </a:t>
                      </a:r>
                      <a:r>
                        <a:rPr kumimoji="0" lang="is-IS" sz="2800" b="1" i="1" u="none" strike="noStrike" cap="none" normalizeH="0" baseline="0" dirty="0">
                          <a:ln>
                            <a:noFill/>
                          </a:ln>
                          <a:effectLst/>
                          <a:latin typeface="Arial"/>
                          <a:cs typeface="Arial"/>
                        </a:rPr>
                        <a:t>Anabasis</a:t>
                      </a:r>
                      <a:r>
                        <a:rPr kumimoji="0" lang="is-IS" sz="2800" b="1" i="0" u="none" strike="noStrike" cap="none" normalizeH="0" baseline="0" dirty="0">
                          <a:ln>
                            <a:noFill/>
                          </a:ln>
                          <a:effectLst/>
                          <a:latin typeface="Arial"/>
                          <a:cs typeface="Arial"/>
                        </a:rPr>
                        <a:t> 3.4.12).</a:t>
                      </a: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1848862896"/>
      </p:ext>
    </p:extLst>
  </p:cSld>
  <p:clrMapOvr>
    <a:overrideClrMapping bg1="lt1" tx1="dk1" bg2="lt2" tx2="dk2" accent1="accent1" accent2="accent2" accent3="accent3" accent4="accent4" accent5="accent5" accent6="accent6" hlink="hlink" folHlink="folHlink"/>
  </p:clrMapOvr>
</p:sld>
</file>

<file path=ppt/slides/slide14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1764430858"/>
              </p:ext>
            </p:extLst>
          </p:nvPr>
        </p:nvGraphicFramePr>
        <p:xfrm>
          <a:off x="-36512" y="692696"/>
          <a:ext cx="9216008" cy="521208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4162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6. Nineveh would be destroyed by </a:t>
                      </a:r>
                      <a:r>
                        <a:rPr kumimoji="0" lang="en-US" sz="2800" b="1" u="none" strike="noStrike" cap="none" normalizeH="0" baseline="0" dirty="0">
                          <a:ln>
                            <a:noFill/>
                          </a:ln>
                          <a:solidFill>
                            <a:srgbClr val="FF0000"/>
                          </a:solidFill>
                          <a:effectLst/>
                          <a:latin typeface="Arial"/>
                          <a:cs typeface="Arial"/>
                        </a:rPr>
                        <a:t>fire</a:t>
                      </a:r>
                      <a:r>
                        <a:rPr kumimoji="0" lang="en-US" sz="2800" b="1" u="none" strike="noStrike" cap="none" normalizeH="0" baseline="0" dirty="0">
                          <a:ln>
                            <a:noFill/>
                          </a:ln>
                          <a:effectLst/>
                          <a:latin typeface="Arial"/>
                          <a:cs typeface="Arial"/>
                        </a:rPr>
                        <a:t> (1:10; 2:13; 3:15).</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6. Archaeological excavations at Nineveh have revealed chard wood, charcoal, and ashes. “</a:t>
                      </a:r>
                      <a:r>
                        <a:rPr kumimoji="0" lang="is-IS" sz="2800" b="1" u="none" strike="noStrike" cap="none" normalizeH="0" baseline="0" dirty="0">
                          <a:ln>
                            <a:noFill/>
                          </a:ln>
                          <a:effectLst/>
                          <a:latin typeface="Arial"/>
                          <a:cs typeface="Arial"/>
                        </a:rPr>
                        <a:t>… about 2 inches thick...” </a:t>
                      </a:r>
                      <a:br>
                        <a:rPr kumimoji="0" lang="is-IS" sz="2800" b="1" u="none" strike="noStrike" cap="none" normalizeH="0" baseline="0" dirty="0">
                          <a:ln>
                            <a:noFill/>
                          </a:ln>
                          <a:effectLst/>
                          <a:latin typeface="Arial"/>
                          <a:cs typeface="Arial"/>
                        </a:rPr>
                      </a:br>
                      <a:br>
                        <a:rPr kumimoji="0" lang="is-IS" sz="2800" b="1" u="none" strike="noStrike" cap="none" normalizeH="0" baseline="0" dirty="0">
                          <a:ln>
                            <a:noFill/>
                          </a:ln>
                          <a:effectLst/>
                          <a:latin typeface="Arial"/>
                          <a:cs typeface="Arial"/>
                        </a:rPr>
                      </a:br>
                      <a:r>
                        <a:rPr kumimoji="0" lang="is-IS" sz="2800" b="1" u="none" strike="noStrike" cap="none" normalizeH="0" baseline="0" dirty="0">
                          <a:ln>
                            <a:noFill/>
                          </a:ln>
                          <a:effectLst/>
                          <a:latin typeface="Arial"/>
                          <a:cs typeface="Arial"/>
                        </a:rPr>
                        <a:t>(R. Campbell Thomson and R. W. Hutchinson, </a:t>
                      </a:r>
                      <a:r>
                        <a:rPr kumimoji="0" lang="is-IS" sz="2800" b="1" i="1" u="none" strike="noStrike" cap="none" normalizeH="0" baseline="0" dirty="0">
                          <a:ln>
                            <a:noFill/>
                          </a:ln>
                          <a:effectLst/>
                          <a:latin typeface="Arial"/>
                          <a:cs typeface="Arial"/>
                        </a:rPr>
                        <a:t>A Century of Exploration at Nineveh.</a:t>
                      </a:r>
                      <a:r>
                        <a:rPr kumimoji="0" lang="is-IS" sz="2800" b="1" u="none" strike="noStrike" cap="none" normalizeH="0" baseline="0" dirty="0">
                          <a:ln>
                            <a:noFill/>
                          </a:ln>
                          <a:effectLst/>
                          <a:latin typeface="Arial"/>
                          <a:cs typeface="Arial"/>
                        </a:rPr>
                        <a:t> London: Luzac, pp. 45, 77).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2925626071"/>
      </p:ext>
    </p:extLst>
  </p:cSld>
  <p:clrMapOvr>
    <a:overrideClrMapping bg1="lt1" tx1="dk1" bg2="lt2" tx2="dk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2166775521"/>
              </p:ext>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7. The city’s capture would be attended by a great massacre of people (3:3).</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7. “In two battles fought on the plain before the city the rebels defeated the Assyrians</a:t>
                      </a:r>
                      <a:r>
                        <a:rPr kumimoji="0" lang="is-IS" sz="2800" b="1" u="none" strike="noStrike" cap="none" normalizeH="0" baseline="0" dirty="0">
                          <a:ln>
                            <a:noFill/>
                          </a:ln>
                          <a:effectLst/>
                          <a:latin typeface="Arial"/>
                          <a:cs typeface="Arial"/>
                        </a:rPr>
                        <a:t>… So great was the multitude of the slain that the flowing stream, mingled with their blood, changed its color for a considerable distance” </a:t>
                      </a:r>
                      <a:br>
                        <a:rPr kumimoji="0" lang="is-IS" sz="2800" b="1" u="none" strike="noStrike" cap="none" normalizeH="0" baseline="0" dirty="0">
                          <a:ln>
                            <a:noFill/>
                          </a:ln>
                          <a:effectLst/>
                          <a:latin typeface="Arial"/>
                          <a:cs typeface="Arial"/>
                        </a:rPr>
                      </a:br>
                      <a:endParaRPr kumimoji="0" lang="is-I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is-IS" sz="2800" b="1" u="none" strike="noStrike" cap="none" normalizeH="0" baseline="0" dirty="0">
                          <a:ln>
                            <a:noFill/>
                          </a:ln>
                          <a:effectLst/>
                          <a:latin typeface="Arial"/>
                          <a:cs typeface="Arial"/>
                        </a:rPr>
                        <a:t>(Diodorus, </a:t>
                      </a:r>
                      <a:r>
                        <a:rPr kumimoji="0" lang="is-IS" sz="2800" b="1" i="1" u="none" strike="noStrike" cap="none" normalizeH="0" baseline="0" dirty="0">
                          <a:ln>
                            <a:noFill/>
                          </a:ln>
                          <a:effectLst/>
                          <a:latin typeface="Arial"/>
                          <a:cs typeface="Arial"/>
                        </a:rPr>
                        <a:t>Bibliotheca Historica</a:t>
                      </a:r>
                      <a:r>
                        <a:rPr kumimoji="0" lang="is-IS" sz="2800" b="1" i="0" u="none" strike="noStrike" cap="none" normalizeH="0" baseline="0" dirty="0">
                          <a:ln>
                            <a:noFill/>
                          </a:ln>
                          <a:effectLst/>
                          <a:latin typeface="Arial"/>
                          <a:cs typeface="Arial"/>
                        </a:rPr>
                        <a:t> 2.26.6-7).</a:t>
                      </a: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762737367"/>
      </p:ext>
    </p:extLst>
  </p:cSld>
  <p:clrMapOvr>
    <a:overrideClrMapping bg1="lt1" tx1="dk1" bg2="lt2" tx2="dk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2146241498"/>
              </p:ext>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8. Plundering and pillaging would accompany the overthrow of the city (2:9-10).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8. According to the Babylonian Chronicle, “Great quantities of spoil from the city, beyond counting, they carried off. The city [they turned] into a mound and ruin heap” </a:t>
                      </a:r>
                      <a:br>
                        <a:rPr kumimoji="0" lang="en-US" sz="2800" b="1" u="none" strike="noStrike" cap="none" normalizeH="0" baseline="0" dirty="0">
                          <a:ln>
                            <a:noFill/>
                          </a:ln>
                          <a:effectLst/>
                          <a:latin typeface="Arial"/>
                          <a:cs typeface="Arial"/>
                        </a:rPr>
                      </a:b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(Luckenbill, </a:t>
                      </a:r>
                      <a:r>
                        <a:rPr kumimoji="0" lang="en-US" sz="2800" b="1" i="1" u="none" strike="noStrike" cap="none" normalizeH="0" baseline="0" dirty="0">
                          <a:ln>
                            <a:noFill/>
                          </a:ln>
                          <a:effectLst/>
                          <a:latin typeface="Arial"/>
                          <a:cs typeface="Arial"/>
                        </a:rPr>
                        <a:t>Ancient Records of Assyria and Babylonia</a:t>
                      </a:r>
                      <a:r>
                        <a:rPr kumimoji="0" lang="en-US" sz="2800" b="1" i="0" u="none" strike="noStrike" cap="none" normalizeH="0" baseline="0" dirty="0">
                          <a:ln>
                            <a:noFill/>
                          </a:ln>
                          <a:effectLst/>
                          <a:latin typeface="Arial"/>
                          <a:cs typeface="Arial"/>
                        </a:rPr>
                        <a:t>, 2:420).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2827608339"/>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3300"/>
              </a:solidFill>
              <a:effectLst/>
              <a:uLnTx/>
              <a:uFillTx/>
              <a:latin typeface="Arial" charset="0"/>
              <a:ea typeface="ＭＳ Ｐゴシック" charset="0"/>
              <a:cs typeface="Arial" charset="0"/>
            </a:endParaRPr>
          </a:p>
        </p:txBody>
      </p:sp>
      <p:sp>
        <p:nvSpPr>
          <p:cNvPr id="14339" name="Line 3"/>
          <p:cNvSpPr>
            <a:spLocks noChangeShapeType="1"/>
          </p:cNvSpPr>
          <p:nvPr/>
        </p:nvSpPr>
        <p:spPr bwMode="auto">
          <a:xfrm>
            <a:off x="1447800" y="3846513"/>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3300"/>
              </a:solidFill>
              <a:effectLst/>
              <a:uLnTx/>
              <a:uFillTx/>
              <a:latin typeface="Arial"/>
              <a:ea typeface="ＭＳ Ｐゴシック" pitchFamily="24" charset="-128"/>
              <a:cs typeface="Arial"/>
            </a:endParaRPr>
          </a:p>
        </p:txBody>
      </p:sp>
      <p:sp>
        <p:nvSpPr>
          <p:cNvPr id="14340" name="Line 4"/>
          <p:cNvSpPr>
            <a:spLocks noChangeShapeType="1"/>
          </p:cNvSpPr>
          <p:nvPr/>
        </p:nvSpPr>
        <p:spPr bwMode="auto">
          <a:xfrm>
            <a:off x="2486025" y="3843338"/>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3300"/>
              </a:solidFill>
              <a:effectLst/>
              <a:uLnTx/>
              <a:uFillTx/>
              <a:latin typeface="Arial"/>
              <a:ea typeface="ＭＳ Ｐゴシック" pitchFamily="24" charset="-128"/>
              <a:cs typeface="Arial"/>
            </a:endParaRPr>
          </a:p>
        </p:txBody>
      </p:sp>
      <p:sp>
        <p:nvSpPr>
          <p:cNvPr id="14341" name="Line 5"/>
          <p:cNvSpPr>
            <a:spLocks noChangeShapeType="1"/>
          </p:cNvSpPr>
          <p:nvPr/>
        </p:nvSpPr>
        <p:spPr bwMode="auto">
          <a:xfrm>
            <a:off x="7677150" y="3843338"/>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3300"/>
              </a:solidFill>
              <a:effectLst/>
              <a:uLnTx/>
              <a:uFillTx/>
              <a:latin typeface="Arial"/>
              <a:ea typeface="ＭＳ Ｐゴシック" pitchFamily="24" charset="-128"/>
              <a:cs typeface="Arial"/>
            </a:endParaRPr>
          </a:p>
        </p:txBody>
      </p:sp>
      <p:sp>
        <p:nvSpPr>
          <p:cNvPr id="14342" name="Text Box 6"/>
          <p:cNvSpPr txBox="1">
            <a:spLocks noChangeArrowheads="1"/>
          </p:cNvSpPr>
          <p:nvPr/>
        </p:nvSpPr>
        <p:spPr bwMode="auto">
          <a:xfrm rot="16168439">
            <a:off x="-1763713" y="2038350"/>
            <a:ext cx="4664076"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1F7E9"/>
                </a:solidFill>
                <a:effectLst/>
                <a:uLnTx/>
                <a:uFillTx/>
                <a:latin typeface="Arial" charset="0"/>
                <a:ea typeface="ＭＳ Ｐゴシック" charset="0"/>
                <a:cs typeface="Arial" charset="0"/>
              </a:rPr>
              <a:t>Tiglath-Pilesar </a:t>
            </a:r>
          </a:p>
        </p:txBody>
      </p:sp>
      <p:sp>
        <p:nvSpPr>
          <p:cNvPr id="14343" name="Text Box 7"/>
          <p:cNvSpPr txBox="1">
            <a:spLocks noChangeArrowheads="1"/>
          </p:cNvSpPr>
          <p:nvPr/>
        </p:nvSpPr>
        <p:spPr bwMode="auto">
          <a:xfrm>
            <a:off x="1905000" y="569913"/>
            <a:ext cx="33528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1F7E9"/>
                </a:solidFill>
                <a:effectLst/>
                <a:uLnTx/>
                <a:uFillTx/>
                <a:latin typeface="Arial" charset="0"/>
                <a:ea typeface="ＭＳ Ｐゴシック" charset="0"/>
                <a:cs typeface="Arial" charset="0"/>
              </a:rPr>
              <a:t>ASSYRIA</a:t>
            </a:r>
            <a:endParaRPr kumimoji="0" lang="en-US" sz="3600" b="1" i="0" u="none" strike="noStrike" kern="1200" cap="none" spc="0" normalizeH="0" baseline="0" noProof="0">
              <a:ln>
                <a:noFill/>
              </a:ln>
              <a:solidFill>
                <a:srgbClr val="FFFF00"/>
              </a:solidFill>
              <a:effectLst/>
              <a:uLnTx/>
              <a:uFillTx/>
              <a:latin typeface="Arial" charset="0"/>
              <a:ea typeface="ＭＳ Ｐゴシック" charset="0"/>
              <a:cs typeface="Arial" charset="0"/>
            </a:endParaRPr>
          </a:p>
        </p:txBody>
      </p:sp>
      <p:sp>
        <p:nvSpPr>
          <p:cNvPr id="14344" name="Text Box 8"/>
          <p:cNvSpPr txBox="1">
            <a:spLocks noChangeArrowheads="1"/>
          </p:cNvSpPr>
          <p:nvPr/>
        </p:nvSpPr>
        <p:spPr bwMode="auto">
          <a:xfrm>
            <a:off x="304800" y="4713288"/>
            <a:ext cx="381000" cy="15700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1F7E9"/>
                </a:solidFill>
                <a:effectLst/>
                <a:uLnTx/>
                <a:uFillTx/>
                <a:latin typeface="Arial"/>
                <a:ea typeface="ＭＳ Ｐゴシック" pitchFamily="24" charset="-128"/>
                <a:cs typeface="Arial"/>
              </a:rPr>
              <a:t>1100</a:t>
            </a:r>
          </a:p>
        </p:txBody>
      </p:sp>
      <p:sp>
        <p:nvSpPr>
          <p:cNvPr id="14345" name="Line 9"/>
          <p:cNvSpPr>
            <a:spLocks noChangeShapeType="1"/>
          </p:cNvSpPr>
          <p:nvPr/>
        </p:nvSpPr>
        <p:spPr bwMode="auto">
          <a:xfrm>
            <a:off x="88392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3300"/>
              </a:solidFill>
              <a:effectLst/>
              <a:uLnTx/>
              <a:uFillTx/>
              <a:latin typeface="Arial"/>
              <a:ea typeface="ＭＳ Ｐゴシック" pitchFamily="24" charset="-128"/>
              <a:cs typeface="Arial"/>
            </a:endParaRPr>
          </a:p>
        </p:txBody>
      </p:sp>
      <p:sp>
        <p:nvSpPr>
          <p:cNvPr id="14346" name="Line 10"/>
          <p:cNvSpPr>
            <a:spLocks noChangeShapeType="1"/>
          </p:cNvSpPr>
          <p:nvPr/>
        </p:nvSpPr>
        <p:spPr bwMode="auto">
          <a:xfrm>
            <a:off x="457200" y="3846513"/>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3300"/>
              </a:solidFill>
              <a:effectLst/>
              <a:uLnTx/>
              <a:uFillTx/>
              <a:latin typeface="Arial"/>
              <a:ea typeface="ＭＳ Ｐゴシック" pitchFamily="24" charset="-128"/>
              <a:cs typeface="Arial"/>
            </a:endParaRPr>
          </a:p>
        </p:txBody>
      </p:sp>
      <p:sp>
        <p:nvSpPr>
          <p:cNvPr id="14347" name="Line 11"/>
          <p:cNvSpPr>
            <a:spLocks noChangeShapeType="1"/>
          </p:cNvSpPr>
          <p:nvPr/>
        </p:nvSpPr>
        <p:spPr bwMode="auto">
          <a:xfrm>
            <a:off x="66294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3300"/>
              </a:solidFill>
              <a:effectLst/>
              <a:uLnTx/>
              <a:uFillTx/>
              <a:latin typeface="Arial"/>
              <a:ea typeface="ＭＳ Ｐゴシック" pitchFamily="24" charset="-128"/>
              <a:cs typeface="Arial"/>
            </a:endParaRPr>
          </a:p>
        </p:txBody>
      </p:sp>
      <p:sp>
        <p:nvSpPr>
          <p:cNvPr id="14348" name="Line 12"/>
          <p:cNvSpPr>
            <a:spLocks noChangeShapeType="1"/>
          </p:cNvSpPr>
          <p:nvPr/>
        </p:nvSpPr>
        <p:spPr bwMode="auto">
          <a:xfrm>
            <a:off x="56388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3300"/>
              </a:solidFill>
              <a:effectLst/>
              <a:uLnTx/>
              <a:uFillTx/>
              <a:latin typeface="Arial"/>
              <a:ea typeface="ＭＳ Ｐゴシック" pitchFamily="24" charset="-128"/>
              <a:cs typeface="Arial"/>
            </a:endParaRPr>
          </a:p>
        </p:txBody>
      </p:sp>
      <p:sp>
        <p:nvSpPr>
          <p:cNvPr id="14349" name="Line 13"/>
          <p:cNvSpPr>
            <a:spLocks noChangeShapeType="1"/>
          </p:cNvSpPr>
          <p:nvPr/>
        </p:nvSpPr>
        <p:spPr bwMode="auto">
          <a:xfrm>
            <a:off x="45720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3300"/>
              </a:solidFill>
              <a:effectLst/>
              <a:uLnTx/>
              <a:uFillTx/>
              <a:latin typeface="Arial"/>
              <a:ea typeface="ＭＳ Ｐゴシック" pitchFamily="24" charset="-128"/>
              <a:cs typeface="Arial"/>
            </a:endParaRPr>
          </a:p>
        </p:txBody>
      </p:sp>
      <p:sp>
        <p:nvSpPr>
          <p:cNvPr id="14350" name="Line 14"/>
          <p:cNvSpPr>
            <a:spLocks noChangeShapeType="1"/>
          </p:cNvSpPr>
          <p:nvPr/>
        </p:nvSpPr>
        <p:spPr bwMode="auto">
          <a:xfrm>
            <a:off x="35052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3300"/>
              </a:solidFill>
              <a:effectLst/>
              <a:uLnTx/>
              <a:uFillTx/>
              <a:latin typeface="Arial"/>
              <a:ea typeface="ＭＳ Ｐゴシック" pitchFamily="24" charset="-128"/>
              <a:cs typeface="Arial"/>
            </a:endParaRPr>
          </a:p>
        </p:txBody>
      </p:sp>
      <p:sp>
        <p:nvSpPr>
          <p:cNvPr id="14351" name="Line 15"/>
          <p:cNvSpPr>
            <a:spLocks noChangeShapeType="1"/>
          </p:cNvSpPr>
          <p:nvPr/>
        </p:nvSpPr>
        <p:spPr bwMode="auto">
          <a:xfrm>
            <a:off x="371475" y="4649788"/>
            <a:ext cx="8620125" cy="317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3300"/>
              </a:solidFill>
              <a:effectLst/>
              <a:uLnTx/>
              <a:uFillTx/>
              <a:latin typeface="Arial"/>
              <a:ea typeface="ＭＳ Ｐゴシック" pitchFamily="24" charset="-128"/>
              <a:cs typeface="Arial"/>
            </a:endParaRPr>
          </a:p>
        </p:txBody>
      </p:sp>
      <p:sp>
        <p:nvSpPr>
          <p:cNvPr id="14352" name="Text Box 16"/>
          <p:cNvSpPr txBox="1">
            <a:spLocks noChangeArrowheads="1"/>
          </p:cNvSpPr>
          <p:nvPr/>
        </p:nvSpPr>
        <p:spPr bwMode="auto">
          <a:xfrm rot="16166516">
            <a:off x="6202363" y="2368550"/>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1F7E9"/>
                </a:solidFill>
                <a:effectLst/>
                <a:uLnTx/>
                <a:uFillTx/>
                <a:latin typeface="Arial"/>
                <a:ea typeface="ＭＳ Ｐゴシック" pitchFamily="24" charset="-128"/>
                <a:cs typeface="Arial"/>
              </a:rPr>
              <a:t>Nineveh</a:t>
            </a:r>
            <a:r>
              <a:rPr kumimoji="0" lang="uk-UA" sz="3200" b="1" i="0" u="none" strike="noStrike" kern="1200" cap="none" spc="0" normalizeH="0" baseline="0" noProof="0" dirty="0">
                <a:ln>
                  <a:noFill/>
                </a:ln>
                <a:solidFill>
                  <a:srgbClr val="F1F7E9"/>
                </a:solidFill>
                <a:effectLst/>
                <a:uLnTx/>
                <a:uFillTx/>
                <a:latin typeface="Arial"/>
                <a:ea typeface="ＭＳ Ｐゴシック" pitchFamily="24" charset="-128"/>
                <a:cs typeface="Arial"/>
              </a:rPr>
              <a:t>'</a:t>
            </a:r>
            <a:r>
              <a:rPr kumimoji="0" lang="en-US" sz="3200" b="1" i="0" u="none" strike="noStrike" kern="1200" cap="none" spc="0" normalizeH="0" baseline="0" noProof="0" dirty="0">
                <a:ln>
                  <a:noFill/>
                </a:ln>
                <a:solidFill>
                  <a:srgbClr val="F1F7E9"/>
                </a:solidFill>
                <a:effectLst/>
                <a:uLnTx/>
                <a:uFillTx/>
                <a:latin typeface="Arial"/>
                <a:ea typeface="ＭＳ Ｐゴシック" pitchFamily="24" charset="-128"/>
                <a:cs typeface="Arial"/>
              </a:rPr>
              <a:t>s Fall 612</a:t>
            </a:r>
          </a:p>
        </p:txBody>
      </p:sp>
      <p:sp>
        <p:nvSpPr>
          <p:cNvPr id="14353" name="Text Box 17"/>
          <p:cNvSpPr txBox="1">
            <a:spLocks noChangeArrowheads="1"/>
          </p:cNvSpPr>
          <p:nvPr/>
        </p:nvSpPr>
        <p:spPr bwMode="auto">
          <a:xfrm>
            <a:off x="5715000" y="5827713"/>
            <a:ext cx="1905000"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DFF5D"/>
                </a:solidFill>
                <a:effectLst/>
                <a:uLnTx/>
                <a:uFillTx/>
                <a:latin typeface="Arial"/>
                <a:ea typeface="ＭＳ Ｐゴシック" pitchFamily="24" charset="-128"/>
                <a:cs typeface="Arial"/>
              </a:rPr>
              <a:t>Nineveh</a:t>
            </a:r>
            <a:r>
              <a:rPr kumimoji="0" lang="uk-UA" sz="2800" b="1" i="0" u="none" strike="noStrike" kern="1200" cap="none" spc="0" normalizeH="0" baseline="0" noProof="0" dirty="0">
                <a:ln>
                  <a:noFill/>
                </a:ln>
                <a:solidFill>
                  <a:srgbClr val="FDFF5D"/>
                </a:solidFill>
                <a:effectLst/>
                <a:uLnTx/>
                <a:uFillTx/>
                <a:latin typeface="Arial"/>
                <a:ea typeface="ＭＳ Ｐゴシック" pitchFamily="24" charset="-128"/>
                <a:cs typeface="Arial"/>
              </a:rPr>
              <a:t>'</a:t>
            </a:r>
            <a:r>
              <a:rPr kumimoji="0" lang="en-US" sz="2800" b="1" i="0" u="none" strike="noStrike" kern="1200" cap="none" spc="0" normalizeH="0" baseline="0" noProof="0" dirty="0">
                <a:ln>
                  <a:noFill/>
                </a:ln>
                <a:solidFill>
                  <a:srgbClr val="FDFF5D"/>
                </a:solidFill>
                <a:effectLst/>
                <a:uLnTx/>
                <a:uFillTx/>
                <a:latin typeface="Arial"/>
                <a:ea typeface="ＭＳ Ｐゴシック" pitchFamily="24" charset="-128"/>
                <a:cs typeface="Arial"/>
              </a:rPr>
              <a:t>s Relapse </a:t>
            </a:r>
          </a:p>
        </p:txBody>
      </p:sp>
      <p:sp>
        <p:nvSpPr>
          <p:cNvPr id="14354" name="Text Box 18"/>
          <p:cNvSpPr txBox="1">
            <a:spLocks noChangeArrowheads="1"/>
          </p:cNvSpPr>
          <p:nvPr/>
        </p:nvSpPr>
        <p:spPr bwMode="auto">
          <a:xfrm rot="16166516">
            <a:off x="3305175" y="2219325"/>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DFF5D"/>
                </a:solidFill>
                <a:effectLst/>
                <a:uLnTx/>
                <a:uFillTx/>
                <a:latin typeface="Arial"/>
                <a:ea typeface="ＭＳ Ｐゴシック" pitchFamily="24" charset="-128"/>
                <a:cs typeface="Arial"/>
              </a:rPr>
              <a:t>Jonah 760</a:t>
            </a:r>
          </a:p>
        </p:txBody>
      </p:sp>
      <p:sp>
        <p:nvSpPr>
          <p:cNvPr id="14355" name="Line 19"/>
          <p:cNvSpPr>
            <a:spLocks noChangeShapeType="1"/>
          </p:cNvSpPr>
          <p:nvPr/>
        </p:nvSpPr>
        <p:spPr bwMode="auto">
          <a:xfrm>
            <a:off x="5486400" y="4343400"/>
            <a:ext cx="19050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ＭＳ Ｐゴシック" charset="0"/>
              <a:cs typeface="ＭＳ Ｐゴシック" charset="0"/>
            </a:endParaRPr>
          </a:p>
        </p:txBody>
      </p:sp>
      <p:sp>
        <p:nvSpPr>
          <p:cNvPr id="14356" name="Text Box 20"/>
          <p:cNvSpPr txBox="1">
            <a:spLocks noChangeArrowheads="1"/>
          </p:cNvSpPr>
          <p:nvPr/>
        </p:nvSpPr>
        <p:spPr bwMode="auto">
          <a:xfrm>
            <a:off x="5400675"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1F7E9"/>
                </a:solidFill>
                <a:effectLst/>
                <a:uLnTx/>
                <a:uFillTx/>
                <a:latin typeface="Arial"/>
                <a:ea typeface="ＭＳ Ｐゴシック" pitchFamily="24" charset="-128"/>
                <a:cs typeface="Arial"/>
              </a:rPr>
              <a:t>750</a:t>
            </a:r>
          </a:p>
        </p:txBody>
      </p:sp>
      <p:sp>
        <p:nvSpPr>
          <p:cNvPr id="14357" name="Text Box 21"/>
          <p:cNvSpPr txBox="1">
            <a:spLocks noChangeArrowheads="1"/>
          </p:cNvSpPr>
          <p:nvPr/>
        </p:nvSpPr>
        <p:spPr bwMode="auto">
          <a:xfrm>
            <a:off x="6419850"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1F7E9"/>
                </a:solidFill>
                <a:effectLst/>
                <a:uLnTx/>
                <a:uFillTx/>
                <a:latin typeface="Arial"/>
                <a:ea typeface="ＭＳ Ｐゴシック" pitchFamily="24" charset="-128"/>
                <a:cs typeface="Arial"/>
              </a:rPr>
              <a:t>700</a:t>
            </a:r>
          </a:p>
        </p:txBody>
      </p:sp>
      <p:sp>
        <p:nvSpPr>
          <p:cNvPr id="14358" name="Text Box 22"/>
          <p:cNvSpPr txBox="1">
            <a:spLocks noChangeArrowheads="1"/>
          </p:cNvSpPr>
          <p:nvPr/>
        </p:nvSpPr>
        <p:spPr bwMode="auto">
          <a:xfrm>
            <a:off x="4381500"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1F7E9"/>
                </a:solidFill>
                <a:effectLst/>
                <a:uLnTx/>
                <a:uFillTx/>
                <a:latin typeface="Arial"/>
                <a:ea typeface="ＭＳ Ｐゴシック" pitchFamily="24" charset="-128"/>
                <a:cs typeface="Arial"/>
              </a:rPr>
              <a:t>800</a:t>
            </a:r>
          </a:p>
        </p:txBody>
      </p:sp>
      <p:sp>
        <p:nvSpPr>
          <p:cNvPr id="14359" name="Text Box 23"/>
          <p:cNvSpPr txBox="1">
            <a:spLocks noChangeArrowheads="1"/>
          </p:cNvSpPr>
          <p:nvPr/>
        </p:nvSpPr>
        <p:spPr bwMode="auto">
          <a:xfrm>
            <a:off x="3362325"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1F7E9"/>
                </a:solidFill>
                <a:effectLst/>
                <a:uLnTx/>
                <a:uFillTx/>
                <a:latin typeface="Arial"/>
                <a:ea typeface="ＭＳ Ｐゴシック" pitchFamily="24" charset="-128"/>
                <a:cs typeface="Arial"/>
              </a:rPr>
              <a:t>850</a:t>
            </a:r>
          </a:p>
        </p:txBody>
      </p:sp>
      <p:sp>
        <p:nvSpPr>
          <p:cNvPr id="14360" name="Text Box 24"/>
          <p:cNvSpPr txBox="1">
            <a:spLocks noChangeArrowheads="1"/>
          </p:cNvSpPr>
          <p:nvPr/>
        </p:nvSpPr>
        <p:spPr bwMode="auto">
          <a:xfrm>
            <a:off x="2343150"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1F7E9"/>
                </a:solidFill>
                <a:effectLst/>
                <a:uLnTx/>
                <a:uFillTx/>
                <a:latin typeface="Arial"/>
                <a:ea typeface="ＭＳ Ｐゴシック" pitchFamily="24" charset="-128"/>
                <a:cs typeface="Arial"/>
              </a:rPr>
              <a:t>900</a:t>
            </a:r>
          </a:p>
        </p:txBody>
      </p:sp>
      <p:sp>
        <p:nvSpPr>
          <p:cNvPr id="14361" name="Text Box 25"/>
          <p:cNvSpPr txBox="1">
            <a:spLocks noChangeArrowheads="1"/>
          </p:cNvSpPr>
          <p:nvPr/>
        </p:nvSpPr>
        <p:spPr bwMode="auto">
          <a:xfrm>
            <a:off x="7439025"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1F7E9"/>
                </a:solidFill>
                <a:effectLst/>
                <a:uLnTx/>
                <a:uFillTx/>
                <a:latin typeface="Arial"/>
                <a:ea typeface="ＭＳ Ｐゴシック" pitchFamily="24" charset="-128"/>
                <a:cs typeface="Arial"/>
              </a:rPr>
              <a:t>650</a:t>
            </a:r>
          </a:p>
        </p:txBody>
      </p:sp>
      <p:sp>
        <p:nvSpPr>
          <p:cNvPr id="14362" name="Text Box 26"/>
          <p:cNvSpPr txBox="1">
            <a:spLocks noChangeArrowheads="1"/>
          </p:cNvSpPr>
          <p:nvPr/>
        </p:nvSpPr>
        <p:spPr bwMode="auto">
          <a:xfrm>
            <a:off x="8458200"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1F7E9"/>
                </a:solidFill>
                <a:effectLst/>
                <a:uLnTx/>
                <a:uFillTx/>
                <a:latin typeface="Arial"/>
                <a:ea typeface="ＭＳ Ｐゴシック" pitchFamily="24" charset="-128"/>
                <a:cs typeface="Arial"/>
              </a:rPr>
              <a:t>600</a:t>
            </a:r>
          </a:p>
        </p:txBody>
      </p:sp>
      <p:sp>
        <p:nvSpPr>
          <p:cNvPr id="192538" name="Freeform 27"/>
          <p:cNvSpPr>
            <a:spLocks/>
          </p:cNvSpPr>
          <p:nvPr/>
        </p:nvSpPr>
        <p:spPr bwMode="auto">
          <a:xfrm>
            <a:off x="215900" y="1700213"/>
            <a:ext cx="5940425" cy="3967162"/>
          </a:xfrm>
          <a:custGeom>
            <a:avLst/>
            <a:gdLst>
              <a:gd name="T0" fmla="*/ 2147483647 w 618"/>
              <a:gd name="T1" fmla="*/ 2147483647 h 210"/>
              <a:gd name="T2" fmla="*/ 2147483647 w 618"/>
              <a:gd name="T3" fmla="*/ 2147483647 h 210"/>
              <a:gd name="T4" fmla="*/ 2147483647 w 618"/>
              <a:gd name="T5" fmla="*/ 2147483647 h 210"/>
              <a:gd name="T6" fmla="*/ 2147483647 w 618"/>
              <a:gd name="T7" fmla="*/ 0 h 210"/>
              <a:gd name="T8" fmla="*/ 2147483647 w 618"/>
              <a:gd name="T9" fmla="*/ 2147483647 h 210"/>
              <a:gd name="T10" fmla="*/ 2147483647 w 618"/>
              <a:gd name="T11" fmla="*/ 2147483647 h 210"/>
              <a:gd name="T12" fmla="*/ 2147483647 w 618"/>
              <a:gd name="T13" fmla="*/ 2147483647 h 210"/>
              <a:gd name="T14" fmla="*/ 2147483647 w 618"/>
              <a:gd name="T15" fmla="*/ 2147483647 h 210"/>
              <a:gd name="T16" fmla="*/ 2147483647 w 618"/>
              <a:gd name="T17" fmla="*/ 2147483647 h 210"/>
              <a:gd name="T18" fmla="*/ 2147483647 w 618"/>
              <a:gd name="T19" fmla="*/ 2147483647 h 2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8"/>
              <a:gd name="T31" fmla="*/ 0 h 210"/>
              <a:gd name="T32" fmla="*/ 618 w 618"/>
              <a:gd name="T33" fmla="*/ 210 h 2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8" h="210">
                <a:moveTo>
                  <a:pt x="21" y="191"/>
                </a:moveTo>
                <a:cubicBezTo>
                  <a:pt x="85" y="94"/>
                  <a:pt x="0" y="210"/>
                  <a:pt x="81" y="132"/>
                </a:cubicBezTo>
                <a:cubicBezTo>
                  <a:pt x="97" y="115"/>
                  <a:pt x="149" y="33"/>
                  <a:pt x="165" y="24"/>
                </a:cubicBezTo>
                <a:cubicBezTo>
                  <a:pt x="186" y="10"/>
                  <a:pt x="236" y="0"/>
                  <a:pt x="236" y="0"/>
                </a:cubicBezTo>
                <a:cubicBezTo>
                  <a:pt x="261" y="8"/>
                  <a:pt x="288" y="14"/>
                  <a:pt x="308" y="36"/>
                </a:cubicBezTo>
                <a:cubicBezTo>
                  <a:pt x="326" y="57"/>
                  <a:pt x="330" y="95"/>
                  <a:pt x="356" y="108"/>
                </a:cubicBezTo>
                <a:cubicBezTo>
                  <a:pt x="414" y="137"/>
                  <a:pt x="386" y="126"/>
                  <a:pt x="439" y="143"/>
                </a:cubicBezTo>
                <a:cubicBezTo>
                  <a:pt x="483" y="139"/>
                  <a:pt x="529" y="147"/>
                  <a:pt x="571" y="132"/>
                </a:cubicBezTo>
                <a:cubicBezTo>
                  <a:pt x="587" y="125"/>
                  <a:pt x="588" y="100"/>
                  <a:pt x="595" y="84"/>
                </a:cubicBezTo>
                <a:cubicBezTo>
                  <a:pt x="604" y="60"/>
                  <a:pt x="618" y="12"/>
                  <a:pt x="618" y="12"/>
                </a:cubicBezTo>
              </a:path>
            </a:pathLst>
          </a:custGeom>
          <a:noFill/>
          <a:ln w="57150">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charset="0"/>
              <a:ea typeface="ＭＳ Ｐゴシック" charset="0"/>
              <a:cs typeface="ＭＳ Ｐゴシック" charset="0"/>
            </a:endParaRPr>
          </a:p>
        </p:txBody>
      </p:sp>
      <p:sp>
        <p:nvSpPr>
          <p:cNvPr id="14364" name="Text Box 28"/>
          <p:cNvSpPr txBox="1">
            <a:spLocks noChangeArrowheads="1"/>
          </p:cNvSpPr>
          <p:nvPr/>
        </p:nvSpPr>
        <p:spPr bwMode="auto">
          <a:xfrm rot="16166516">
            <a:off x="5210175" y="2322513"/>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DFF5D"/>
                </a:solidFill>
                <a:effectLst/>
                <a:uLnTx/>
                <a:uFillTx/>
                <a:latin typeface="Arial"/>
                <a:ea typeface="ＭＳ Ｐゴシック" pitchFamily="24" charset="-128"/>
                <a:cs typeface="Arial"/>
              </a:rPr>
              <a:t>Nahum 660</a:t>
            </a:r>
          </a:p>
        </p:txBody>
      </p:sp>
      <p:sp>
        <p:nvSpPr>
          <p:cNvPr id="14365" name="Text Box 29"/>
          <p:cNvSpPr txBox="1">
            <a:spLocks noChangeArrowheads="1"/>
          </p:cNvSpPr>
          <p:nvPr/>
        </p:nvSpPr>
        <p:spPr bwMode="auto">
          <a:xfrm rot="16166516">
            <a:off x="4225925" y="2398713"/>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1F7E9"/>
                </a:solidFill>
                <a:effectLst/>
                <a:uLnTx/>
                <a:uFillTx/>
                <a:latin typeface="Arial"/>
                <a:ea typeface="ＭＳ Ｐゴシック" pitchFamily="24" charset="-128"/>
                <a:cs typeface="Arial"/>
              </a:rPr>
              <a:t>Israel</a:t>
            </a:r>
            <a:r>
              <a:rPr kumimoji="0" lang="uk-UA" sz="3200" b="1" i="0" u="none" strike="noStrike" kern="1200" cap="none" spc="0" normalizeH="0" baseline="0" noProof="0" dirty="0">
                <a:ln>
                  <a:noFill/>
                </a:ln>
                <a:solidFill>
                  <a:srgbClr val="F1F7E9"/>
                </a:solidFill>
                <a:effectLst/>
                <a:uLnTx/>
                <a:uFillTx/>
                <a:latin typeface="Arial"/>
                <a:ea typeface="ＭＳ Ｐゴシック" pitchFamily="24" charset="-128"/>
                <a:cs typeface="Arial"/>
              </a:rPr>
              <a:t>'</a:t>
            </a:r>
            <a:r>
              <a:rPr kumimoji="0" lang="en-US" sz="3200" b="1" i="0" u="none" strike="noStrike" kern="1200" cap="none" spc="0" normalizeH="0" baseline="0" noProof="0" dirty="0">
                <a:ln>
                  <a:noFill/>
                </a:ln>
                <a:solidFill>
                  <a:srgbClr val="F1F7E9"/>
                </a:solidFill>
                <a:effectLst/>
                <a:uLnTx/>
                <a:uFillTx/>
                <a:latin typeface="Arial"/>
                <a:ea typeface="ＭＳ Ｐゴシック" pitchFamily="24" charset="-128"/>
                <a:cs typeface="Arial"/>
              </a:rPr>
              <a:t>s Fall 722</a:t>
            </a:r>
          </a:p>
        </p:txBody>
      </p:sp>
      <p:sp>
        <p:nvSpPr>
          <p:cNvPr id="14366" name="Rectangle 30"/>
          <p:cNvSpPr>
            <a:spLocks noGrp="1" noChangeArrowheads="1"/>
          </p:cNvSpPr>
          <p:nvPr>
            <p:ph type="title" idx="4294967295"/>
          </p:nvPr>
        </p:nvSpPr>
        <p:spPr>
          <a:xfrm>
            <a:off x="5715000" y="76200"/>
            <a:ext cx="3124200" cy="1143000"/>
          </a:xfrm>
          <a:effectLst>
            <a:outerShdw blurRad="63500" dist="35921" dir="2700000" algn="ctr" rotWithShape="0">
              <a:srgbClr val="000000">
                <a:alpha val="74998"/>
              </a:srgbClr>
            </a:outerShdw>
          </a:effectLst>
        </p:spPr>
        <p:txBody>
          <a:bodyPr/>
          <a:lstStyle/>
          <a:p>
            <a:pPr algn="ctr">
              <a:defRPr/>
            </a:pPr>
            <a:r>
              <a:rPr lang="en-US" sz="3600" b="1">
                <a:solidFill>
                  <a:srgbClr val="FFE70E"/>
                </a:solidFill>
                <a:effectLst/>
                <a:latin typeface="Arial" charset="0"/>
                <a:ea typeface="ＭＳ Ｐゴシック" charset="0"/>
                <a:cs typeface="Arial" charset="0"/>
              </a:rPr>
              <a:t>100 Years Later…</a:t>
            </a:r>
            <a:endParaRPr lang="en-US" sz="3600" b="1">
              <a:latin typeface="Arial" charset="0"/>
              <a:ea typeface="ＭＳ Ｐゴシック" charset="0"/>
              <a:cs typeface="Arial" charset="0"/>
            </a:endParaRPr>
          </a:p>
        </p:txBody>
      </p:sp>
      <p:sp>
        <p:nvSpPr>
          <p:cNvPr id="31" name="Text Box 6"/>
          <p:cNvSpPr txBox="1">
            <a:spLocks noChangeArrowheads="1"/>
          </p:cNvSpPr>
          <p:nvPr/>
        </p:nvSpPr>
        <p:spPr bwMode="auto">
          <a:xfrm rot="16168439">
            <a:off x="-971550" y="2038350"/>
            <a:ext cx="4664076"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1F7E9"/>
                </a:solidFill>
                <a:effectLst/>
                <a:uLnTx/>
                <a:uFillTx/>
                <a:latin typeface="Arial" charset="0"/>
                <a:ea typeface="ＭＳ Ｐゴシック" charset="0"/>
                <a:cs typeface="Arial" charset="0"/>
              </a:rPr>
              <a:t>Assyria Strong</a:t>
            </a:r>
            <a:endParaRPr kumimoji="0" lang="en-US" sz="2400" b="1" i="0" u="none" strike="noStrike" kern="1200" cap="none" spc="0" normalizeH="0" baseline="0" noProof="0" dirty="0">
              <a:ln>
                <a:noFill/>
              </a:ln>
              <a:solidFill>
                <a:srgbClr val="F1F7E9"/>
              </a:solidFill>
              <a:effectLst/>
              <a:uLnTx/>
              <a:uFillTx/>
              <a:latin typeface="Arial" charset="0"/>
              <a:ea typeface="ＭＳ Ｐゴシック" charset="0"/>
              <a:cs typeface="Arial" charset="0"/>
            </a:endParaRPr>
          </a:p>
        </p:txBody>
      </p:sp>
      <p:sp>
        <p:nvSpPr>
          <p:cNvPr id="32" name="Text Box 28"/>
          <p:cNvSpPr txBox="1">
            <a:spLocks noChangeArrowheads="1"/>
          </p:cNvSpPr>
          <p:nvPr/>
        </p:nvSpPr>
        <p:spPr bwMode="auto">
          <a:xfrm rot="16166516">
            <a:off x="5716171" y="2669439"/>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DFF5D"/>
                </a:solidFill>
                <a:effectLst/>
                <a:uLnTx/>
                <a:uFillTx/>
                <a:latin typeface="Arial"/>
                <a:ea typeface="ＭＳ Ｐゴシック" pitchFamily="24" charset="-128"/>
                <a:cs typeface="Arial"/>
              </a:rPr>
              <a:t>Zephaniah 630</a:t>
            </a:r>
          </a:p>
        </p:txBody>
      </p:sp>
    </p:spTree>
    <p:extLst>
      <p:ext uri="{BB962C8B-B14F-4D97-AF65-F5344CB8AC3E}">
        <p14:creationId xmlns:p14="http://schemas.microsoft.com/office/powerpoint/2010/main" val="7878583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14354"/>
                                        </p:tgtEl>
                                        <p:attrNameLst>
                                          <p:attrName>style.visibility</p:attrName>
                                        </p:attrNameLst>
                                      </p:cBhvr>
                                      <p:to>
                                        <p:strVal val="visible"/>
                                      </p:to>
                                    </p:set>
                                    <p:animEffect transition="in" filter="dissolve">
                                      <p:cBhvr>
                                        <p:cTn id="7" dur="500"/>
                                        <p:tgtEl>
                                          <p:spTgt spid="14354"/>
                                        </p:tgtEl>
                                      </p:cBhvr>
                                    </p:animEffect>
                                  </p:childTnLst>
                                </p:cTn>
                              </p:par>
                            </p:childTnLst>
                          </p:cTn>
                        </p:par>
                        <p:par>
                          <p:cTn id="8" fill="hold" nodeType="afterGroup">
                            <p:stCondLst>
                              <p:cond delay="5500"/>
                            </p:stCondLst>
                            <p:childTnLst>
                              <p:par>
                                <p:cTn id="9" presetID="9" presetClass="entr" presetSubtype="0" fill="hold" grpId="0" nodeType="afterEffect">
                                  <p:stCondLst>
                                    <p:cond delay="5000"/>
                                  </p:stCondLst>
                                  <p:childTnLst>
                                    <p:set>
                                      <p:cBhvr>
                                        <p:cTn id="10" dur="1" fill="hold">
                                          <p:stCondLst>
                                            <p:cond delay="0"/>
                                          </p:stCondLst>
                                        </p:cTn>
                                        <p:tgtEl>
                                          <p:spTgt spid="14365"/>
                                        </p:tgtEl>
                                        <p:attrNameLst>
                                          <p:attrName>style.visibility</p:attrName>
                                        </p:attrNameLst>
                                      </p:cBhvr>
                                      <p:to>
                                        <p:strVal val="visible"/>
                                      </p:to>
                                    </p:set>
                                    <p:animEffect transition="in" filter="dissolve">
                                      <p:cBhvr>
                                        <p:cTn id="11" dur="500"/>
                                        <p:tgtEl>
                                          <p:spTgt spid="14365"/>
                                        </p:tgtEl>
                                      </p:cBhvr>
                                    </p:animEffect>
                                  </p:childTnLst>
                                </p:cTn>
                              </p:par>
                            </p:childTnLst>
                          </p:cTn>
                        </p:par>
                        <p:par>
                          <p:cTn id="12" fill="hold" nodeType="afterGroup">
                            <p:stCondLst>
                              <p:cond delay="11000"/>
                            </p:stCondLst>
                            <p:childTnLst>
                              <p:par>
                                <p:cTn id="13" presetID="9" presetClass="entr" presetSubtype="0" fill="hold" grpId="0" nodeType="afterEffect">
                                  <p:stCondLst>
                                    <p:cond delay="5000"/>
                                  </p:stCondLst>
                                  <p:childTnLst>
                                    <p:set>
                                      <p:cBhvr>
                                        <p:cTn id="14" dur="1" fill="hold">
                                          <p:stCondLst>
                                            <p:cond delay="0"/>
                                          </p:stCondLst>
                                        </p:cTn>
                                        <p:tgtEl>
                                          <p:spTgt spid="14364"/>
                                        </p:tgtEl>
                                        <p:attrNameLst>
                                          <p:attrName>style.visibility</p:attrName>
                                        </p:attrNameLst>
                                      </p:cBhvr>
                                      <p:to>
                                        <p:strVal val="visible"/>
                                      </p:to>
                                    </p:set>
                                    <p:animEffect transition="in" filter="dissolve">
                                      <p:cBhvr>
                                        <p:cTn id="15" dur="500"/>
                                        <p:tgtEl>
                                          <p:spTgt spid="1436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352"/>
                                        </p:tgtEl>
                                        <p:attrNameLst>
                                          <p:attrName>style.visibility</p:attrName>
                                        </p:attrNameLst>
                                      </p:cBhvr>
                                      <p:to>
                                        <p:strVal val="visible"/>
                                      </p:to>
                                    </p:set>
                                    <p:animEffect transition="in" filter="fade">
                                      <p:cBhvr>
                                        <p:cTn id="20" dur="500"/>
                                        <p:tgtEl>
                                          <p:spTgt spid="14352"/>
                                        </p:tgtEl>
                                      </p:cBhvr>
                                    </p:animEffect>
                                  </p:childTnLst>
                                </p:cTn>
                              </p:par>
                            </p:childTnLst>
                          </p:cTn>
                        </p:par>
                        <p:par>
                          <p:cTn id="21" fill="hold" nodeType="afterGroup">
                            <p:stCondLst>
                              <p:cond delay="500"/>
                            </p:stCondLst>
                            <p:childTnLst>
                              <p:par>
                                <p:cTn id="22" presetID="17" presetClass="entr" presetSubtype="10" fill="hold" grpId="0" nodeType="afterEffect">
                                  <p:stCondLst>
                                    <p:cond delay="3000"/>
                                  </p:stCondLst>
                                  <p:childTnLst>
                                    <p:set>
                                      <p:cBhvr>
                                        <p:cTn id="23" dur="1" fill="hold">
                                          <p:stCondLst>
                                            <p:cond delay="0"/>
                                          </p:stCondLst>
                                        </p:cTn>
                                        <p:tgtEl>
                                          <p:spTgt spid="14355"/>
                                        </p:tgtEl>
                                        <p:attrNameLst>
                                          <p:attrName>style.visibility</p:attrName>
                                        </p:attrNameLst>
                                      </p:cBhvr>
                                      <p:to>
                                        <p:strVal val="visible"/>
                                      </p:to>
                                    </p:set>
                                    <p:anim calcmode="lin" valueType="num">
                                      <p:cBhvr>
                                        <p:cTn id="24" dur="500" fill="hold"/>
                                        <p:tgtEl>
                                          <p:spTgt spid="14355"/>
                                        </p:tgtEl>
                                        <p:attrNameLst>
                                          <p:attrName>ppt_w</p:attrName>
                                        </p:attrNameLst>
                                      </p:cBhvr>
                                      <p:tavLst>
                                        <p:tav tm="0">
                                          <p:val>
                                            <p:fltVal val="0"/>
                                          </p:val>
                                        </p:tav>
                                        <p:tav tm="100000">
                                          <p:val>
                                            <p:strVal val="#ppt_w"/>
                                          </p:val>
                                        </p:tav>
                                      </p:tavLst>
                                    </p:anim>
                                    <p:anim calcmode="lin" valueType="num">
                                      <p:cBhvr>
                                        <p:cTn id="25" dur="500" fill="hold"/>
                                        <p:tgtEl>
                                          <p:spTgt spid="1435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353"/>
                                        </p:tgtEl>
                                        <p:attrNameLst>
                                          <p:attrName>style.visibility</p:attrName>
                                        </p:attrNameLst>
                                      </p:cBhvr>
                                      <p:to>
                                        <p:strVal val="visible"/>
                                      </p:to>
                                    </p:set>
                                    <p:animEffect transition="in" filter="fade">
                                      <p:cBhvr>
                                        <p:cTn id="30" dur="500"/>
                                        <p:tgtEl>
                                          <p:spTgt spid="14353"/>
                                        </p:tgtEl>
                                      </p:cBhvr>
                                    </p:animEffect>
                                  </p:childTnLst>
                                </p:cTn>
                              </p:par>
                            </p:childTnLst>
                          </p:cTn>
                        </p:par>
                        <p:par>
                          <p:cTn id="31" fill="hold">
                            <p:stCondLst>
                              <p:cond delay="500"/>
                            </p:stCondLst>
                            <p:childTnLst>
                              <p:par>
                                <p:cTn id="32" presetID="9" presetClass="entr" presetSubtype="0" fill="hold" grpId="0" nodeType="afterEffect">
                                  <p:stCondLst>
                                    <p:cond delay="5000"/>
                                  </p:stCondLst>
                                  <p:childTnLst>
                                    <p:set>
                                      <p:cBhvr>
                                        <p:cTn id="33" dur="1" fill="hold">
                                          <p:stCondLst>
                                            <p:cond delay="0"/>
                                          </p:stCondLst>
                                        </p:cTn>
                                        <p:tgtEl>
                                          <p:spTgt spid="32"/>
                                        </p:tgtEl>
                                        <p:attrNameLst>
                                          <p:attrName>style.visibility</p:attrName>
                                        </p:attrNameLst>
                                      </p:cBhvr>
                                      <p:to>
                                        <p:strVal val="visible"/>
                                      </p:to>
                                    </p:set>
                                    <p:animEffect transition="in" filter="dissolve">
                                      <p:cBhvr>
                                        <p:cTn id="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autoUpdateAnimBg="0"/>
      <p:bldP spid="14353" grpId="0" autoUpdateAnimBg="0"/>
      <p:bldP spid="14354" grpId="0" autoUpdateAnimBg="0"/>
      <p:bldP spid="14355" grpId="0" animBg="1"/>
      <p:bldP spid="14364" grpId="0" autoUpdateAnimBg="0"/>
      <p:bldP spid="14365" grpId="0" autoUpdateAnimBg="0"/>
      <p:bldP spid="32"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2029271268"/>
              </p:ext>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9. When Nineveh would be captured its people would try to escape (2:8):</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a:t>
                      </a:r>
                      <a:r>
                        <a:rPr kumimoji="0" lang="en-US" sz="2800" b="1" u="none" strike="noStrike" cap="none" normalizeH="0" baseline="0" dirty="0">
                          <a:ln>
                            <a:noFill/>
                          </a:ln>
                          <a:solidFill>
                            <a:schemeClr val="tx1"/>
                          </a:solidFill>
                          <a:effectLst/>
                          <a:latin typeface="Arial"/>
                          <a:cs typeface="Arial"/>
                        </a:rPr>
                        <a:t>Nineveh is like a </a:t>
                      </a:r>
                      <a:r>
                        <a:rPr kumimoji="0" lang="en-US" sz="2800" b="1" u="none" strike="noStrike" cap="none" normalizeH="0" baseline="0" dirty="0">
                          <a:ln>
                            <a:noFill/>
                          </a:ln>
                          <a:solidFill>
                            <a:srgbClr val="0000FF"/>
                          </a:solidFill>
                          <a:effectLst/>
                          <a:latin typeface="Arial"/>
                          <a:cs typeface="Arial"/>
                        </a:rPr>
                        <a:t>leaking water reservoir</a:t>
                      </a:r>
                      <a:r>
                        <a:rPr kumimoji="0" lang="en-US" sz="2800" b="1" u="none" strike="noStrike" cap="none" normalizeH="0" baseline="0" dirty="0">
                          <a:ln>
                            <a:noFill/>
                          </a:ln>
                          <a:effectLst/>
                          <a:latin typeface="Arial"/>
                          <a:cs typeface="Arial"/>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The people are slipping away.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	 'Stop, stop!' someone shouts, but no one even looks back" (NLT).</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9. “Sardanapalus [another name for King Sin-shar-ishkun] sent away his three sons and two daughters with much treasure into Paphlagonia, to the governor of Kattos, the most loyal of his subjects” </a:t>
                      </a:r>
                      <a:br>
                        <a:rPr kumimoji="0" lang="en-US" sz="2800" b="1" u="none" strike="noStrike" cap="none" normalizeH="0" baseline="0" dirty="0">
                          <a:ln>
                            <a:noFill/>
                          </a:ln>
                          <a:effectLst/>
                          <a:latin typeface="Arial"/>
                          <a:cs typeface="Arial"/>
                        </a:rPr>
                      </a:b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a:t>
                      </a:r>
                      <a:r>
                        <a:rPr kumimoji="0" lang="is-IS" sz="2800" b="1" u="none" strike="noStrike" cap="none" normalizeH="0" baseline="0" dirty="0">
                          <a:ln>
                            <a:noFill/>
                          </a:ln>
                          <a:effectLst/>
                          <a:latin typeface="Arial"/>
                          <a:cs typeface="Arial"/>
                        </a:rPr>
                        <a:t>Diodorus, </a:t>
                      </a:r>
                      <a:r>
                        <a:rPr kumimoji="0" lang="is-IS" sz="2800" b="1" i="1" u="none" strike="noStrike" cap="none" normalizeH="0" baseline="0" dirty="0">
                          <a:ln>
                            <a:noFill/>
                          </a:ln>
                          <a:effectLst/>
                          <a:latin typeface="Arial"/>
                          <a:cs typeface="Arial"/>
                        </a:rPr>
                        <a:t>Bibliotheca Historica</a:t>
                      </a:r>
                      <a:r>
                        <a:rPr kumimoji="0" lang="is-IS" sz="2800" b="1" i="0" u="none" strike="noStrike" cap="none" normalizeH="0" baseline="0" dirty="0">
                          <a:ln>
                            <a:noFill/>
                          </a:ln>
                          <a:effectLst/>
                          <a:latin typeface="Arial"/>
                          <a:cs typeface="Arial"/>
                        </a:rPr>
                        <a:t> 2.26.8).</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190244756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4018245951"/>
              </p:ext>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10. The Ninevites officers would weaken and flee (3:17).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10. The Babylonian Chronicle states that “[the army] of Assyria deserted [lit., ran away before] the king” </a:t>
                      </a:r>
                      <a:br>
                        <a:rPr kumimoji="0" lang="en-US" sz="2800" b="1" u="none" strike="noStrike" cap="none" normalizeH="0" baseline="0" dirty="0">
                          <a:ln>
                            <a:noFill/>
                          </a:ln>
                          <a:effectLst/>
                          <a:latin typeface="Arial"/>
                          <a:cs typeface="Arial"/>
                        </a:rPr>
                      </a:b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(Luckenbill, </a:t>
                      </a:r>
                      <a:r>
                        <a:rPr kumimoji="0" lang="en-US" sz="2800" b="1" i="1" u="none" strike="noStrike" cap="none" normalizeH="0" baseline="0" dirty="0">
                          <a:ln>
                            <a:noFill/>
                          </a:ln>
                          <a:effectLst/>
                          <a:latin typeface="Arial"/>
                          <a:cs typeface="Arial"/>
                        </a:rPr>
                        <a:t>Ancient Records of Assyria and Babylonia</a:t>
                      </a:r>
                      <a:r>
                        <a:rPr kumimoji="0" lang="en-US" sz="2800" b="1" i="0" u="none" strike="noStrike" cap="none" normalizeH="0" baseline="0" dirty="0">
                          <a:ln>
                            <a:noFill/>
                          </a:ln>
                          <a:effectLst/>
                          <a:latin typeface="Arial"/>
                          <a:cs typeface="Arial"/>
                        </a:rPr>
                        <a:t>, 2:420).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1955223120"/>
      </p:ext>
    </p:extLst>
  </p:cSld>
  <p:clrMapOvr>
    <a:overrideClrMapping bg1="lt1" tx1="dk1" bg2="lt2" tx2="dk2" accent1="accent1" accent2="accent2" accent3="accent3" accent4="accent4" accent5="accent5" accent6="accent6" hlink="hlink" folHlink="folHlink"/>
  </p:clrMapOvr>
</p:sld>
</file>

<file path=ppt/slides/slide15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3546629239"/>
              </p:ext>
            </p:extLst>
          </p:nvPr>
        </p:nvGraphicFramePr>
        <p:xfrm>
          <a:off x="-36512" y="692696"/>
          <a:ext cx="9216008" cy="60655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174198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11. Nineveh’s images and idols would be destroyed (1:14).</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11. The statue of the goddess Ishtar lay headless in the debris of Nineveh’s ruins </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(“The British Museum Excavations on the Temple of Ishtar at Nineveh, 1930-1,” </a:t>
                      </a:r>
                      <a:r>
                        <a:rPr kumimoji="1" lang="en-US" altLang="ja-JP" sz="2800" b="1" i="1" dirty="0">
                          <a:latin typeface="Arial"/>
                          <a:cs typeface="Arial"/>
                        </a:rPr>
                        <a:t>Annals of Archaeology and Anthropology</a:t>
                      </a:r>
                      <a:r>
                        <a:rPr kumimoji="1" lang="en-US" altLang="ja-JP" sz="2800" b="1" dirty="0">
                          <a:latin typeface="Arial"/>
                          <a:cs typeface="Arial"/>
                        </a:rPr>
                        <a:t> 19, pp. 55-56).</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3753933663"/>
      </p:ext>
    </p:extLst>
  </p:cSld>
  <p:clrMapOvr>
    <a:overrideClrMapping bg1="lt1" tx1="dk1" bg2="lt2" tx2="dk2" accent1="accent1" accent2="accent2" accent3="accent3" accent4="accent4" accent5="accent5" accent6="accent6" hlink="hlink" folHlink="folHlink"/>
  </p:clrMapOvr>
</p:sld>
</file>

<file path=ppt/slides/slide15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1142178236"/>
              </p:ext>
            </p:extLst>
          </p:nvPr>
        </p:nvGraphicFramePr>
        <p:xfrm>
          <a:off x="-36512" y="692696"/>
          <a:ext cx="9216008" cy="3078479"/>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672127">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12. Nineveh</a:t>
                      </a:r>
                      <a:r>
                        <a:rPr kumimoji="1" lang="uk-UA" altLang="ja-JP" sz="2800" b="1" dirty="0">
                          <a:latin typeface="Arial"/>
                          <a:cs typeface="Arial"/>
                        </a:rPr>
                        <a:t>'</a:t>
                      </a:r>
                      <a:r>
                        <a:rPr kumimoji="1" lang="en-US" altLang="ja-JP" sz="2800" b="1" dirty="0">
                          <a:latin typeface="Arial"/>
                          <a:cs typeface="Arial"/>
                        </a:rPr>
                        <a:t>s destruction would be final (1:9,14)</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12. Many cities of the ancient Near East were rebuilt after being destroyed (e.g., Samaria, Jerusalem, Babylon) but not Nineveh.</a:t>
                      </a: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513520923"/>
      </p:ext>
    </p:extLst>
  </p:cSld>
  <p:clrMapOvr>
    <a:overrideClrMapping bg1="lt1" tx1="dk1" bg2="lt2" tx2="dk2" accent1="accent1" accent2="accent2" accent3="accent3" accent4="accent4" accent5="accent5" accent6="accent6" hlink="hlink" folHlink="folHlink"/>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4220962"/>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Survey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54726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Nineveh, the ancient Assyrian capital reduced to rubble by the IS | Science  &amp;amp; Technology | English edition | Agencia EFE">
            <a:extLst>
              <a:ext uri="{FF2B5EF4-FFF2-40B4-BE49-F238E27FC236}">
                <a16:creationId xmlns:a16="http://schemas.microsoft.com/office/drawing/2014/main" id="{375542B4-2792-9C49-92CA-85CC741E80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344"/>
          <a:stretch/>
        </p:blipFill>
        <p:spPr bwMode="auto">
          <a:xfrm>
            <a:off x="0" y="911592"/>
            <a:ext cx="9188330" cy="597212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ＭＳ Ｐゴシック" charset="0"/>
            </a:endParaRPr>
          </a:p>
        </p:txBody>
      </p:sp>
      <p:sp>
        <p:nvSpPr>
          <p:cNvPr id="12" name="Title 1"/>
          <p:cNvSpPr txBox="1">
            <a:spLocks/>
          </p:cNvSpPr>
          <p:nvPr/>
        </p:nvSpPr>
        <p:spPr bwMode="auto">
          <a:xfrm>
            <a:off x="-25400" y="-1"/>
            <a:ext cx="9232900" cy="1405468"/>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812800" marR="0" lvl="0" indent="-81280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ＭＳ Ｐゴシック" charset="0"/>
                <a:cs typeface="Arial"/>
              </a:rPr>
              <a:t>I.  God would </a:t>
            </a:r>
            <a:r>
              <a:rPr kumimoji="0" lang="en-US" sz="4000" b="1" i="0" u="none" strike="noStrike" kern="1200" cap="none" spc="0" normalizeH="0" baseline="0" noProof="0">
                <a:ln>
                  <a:noFill/>
                </a:ln>
                <a:solidFill>
                  <a:srgbClr val="FFFF00"/>
                </a:solidFill>
                <a:effectLst/>
                <a:uLnTx/>
                <a:uFillTx/>
                <a:latin typeface="Arial"/>
                <a:ea typeface="ＭＳ Ｐゴシック" charset="0"/>
                <a:cs typeface="Arial"/>
              </a:rPr>
              <a:t>destroy</a:t>
            </a:r>
            <a:r>
              <a:rPr kumimoji="0" lang="en-US" sz="4000" b="1" i="0" u="none" strike="noStrike" kern="1200" cap="none" spc="0" normalizeH="0" baseline="0" noProof="0">
                <a:ln>
                  <a:noFill/>
                </a:ln>
                <a:solidFill>
                  <a:prstClr val="white"/>
                </a:solidFill>
                <a:effectLst/>
                <a:uLnTx/>
                <a:uFillTx/>
                <a:latin typeface="Arial"/>
                <a:ea typeface="ＭＳ Ｐゴシック" charset="0"/>
                <a:cs typeface="Arial"/>
              </a:rPr>
              <a:t> Nineveh </a:t>
            </a:r>
            <a:br>
              <a:rPr kumimoji="0" lang="en-US" sz="4000" b="1" i="0" u="none" strike="noStrike" kern="1200" cap="none" spc="0" normalizeH="0" baseline="0" noProof="0">
                <a:ln>
                  <a:noFill/>
                </a:ln>
                <a:solidFill>
                  <a:prstClr val="white"/>
                </a:solidFill>
                <a:effectLst/>
                <a:uLnTx/>
                <a:uFillTx/>
                <a:latin typeface="Arial"/>
                <a:ea typeface="ＭＳ Ｐゴシック" charset="0"/>
                <a:cs typeface="Arial"/>
              </a:rPr>
            </a:br>
            <a:r>
              <a:rPr kumimoji="0" lang="en-US" sz="4000" b="1" i="0" u="none" strike="noStrike" kern="1200" cap="none" spc="0" normalizeH="0" baseline="0" noProof="0">
                <a:ln>
                  <a:noFill/>
                </a:ln>
                <a:solidFill>
                  <a:prstClr val="white"/>
                </a:solidFill>
                <a:effectLst/>
                <a:uLnTx/>
                <a:uFillTx/>
                <a:latin typeface="Arial"/>
                <a:ea typeface="ＭＳ Ｐゴシック" charset="0"/>
                <a:cs typeface="Arial"/>
              </a:rPr>
              <a:t>but save Judah (Chapters 1–3).</a:t>
            </a:r>
          </a:p>
        </p:txBody>
      </p:sp>
      <p:sp>
        <p:nvSpPr>
          <p:cNvPr id="10" name="Rectangle 2">
            <a:extLst>
              <a:ext uri="{FF2B5EF4-FFF2-40B4-BE49-F238E27FC236}">
                <a16:creationId xmlns:a16="http://schemas.microsoft.com/office/drawing/2014/main" id="{C5A33F06-A230-884D-8790-1079E1FFD331}"/>
              </a:ext>
            </a:extLst>
          </p:cNvPr>
          <p:cNvSpPr txBox="1">
            <a:spLocks noChangeArrowheads="1"/>
          </p:cNvSpPr>
          <p:nvPr/>
        </p:nvSpPr>
        <p:spPr bwMode="auto">
          <a:xfrm>
            <a:off x="350069" y="6045092"/>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Nahum</a:t>
            </a:r>
          </a:p>
        </p:txBody>
      </p:sp>
    </p:spTree>
    <p:extLst>
      <p:ext uri="{BB962C8B-B14F-4D97-AF65-F5344CB8AC3E}">
        <p14:creationId xmlns:p14="http://schemas.microsoft.com/office/powerpoint/2010/main" val="284715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1291" cy="6858000"/>
          </a:xfrm>
          <a:prstGeom prst="rect">
            <a:avLst/>
          </a:prstGeom>
        </p:spPr>
      </p:pic>
      <p:sp>
        <p:nvSpPr>
          <p:cNvPr id="900098" name="Rectangle 2"/>
          <p:cNvSpPr>
            <a:spLocks noGrp="1" noChangeArrowheads="1"/>
          </p:cNvSpPr>
          <p:nvPr>
            <p:ph type="ctrTitle"/>
          </p:nvPr>
        </p:nvSpPr>
        <p:spPr>
          <a:xfrm>
            <a:off x="321733" y="368300"/>
            <a:ext cx="8517467" cy="2357967"/>
          </a:xfrm>
          <a:solidFill>
            <a:srgbClr val="000000"/>
          </a:solidFill>
          <a:ln w="57150" cmpd="sng">
            <a:solidFill>
              <a:srgbClr val="FF0000"/>
            </a:solidFill>
          </a:ln>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God will </a:t>
            </a:r>
            <a:r>
              <a:rPr lang="en-US" sz="4800" b="1" dirty="0">
                <a:solidFill>
                  <a:srgbClr val="FFFF00"/>
                </a:solidFill>
                <a:effectLst>
                  <a:glow rad="127000">
                    <a:schemeClr val="tx1"/>
                  </a:glow>
                </a:effectLst>
                <a:latin typeface="Arial" charset="0"/>
                <a:ea typeface="ＭＳ Ｐゴシック" charset="0"/>
                <a:cs typeface="ＭＳ Ｐゴシック" charset="0"/>
              </a:rPr>
              <a:t>judge</a:t>
            </a:r>
            <a:r>
              <a:rPr lang="en-US" sz="4800" b="1" dirty="0">
                <a:effectLst>
                  <a:glow rad="127000">
                    <a:schemeClr val="tx1"/>
                  </a:glow>
                </a:effectLst>
                <a:latin typeface="Arial" charset="0"/>
                <a:ea typeface="ＭＳ Ｐゴシック" charset="0"/>
                <a:cs typeface="ＭＳ Ｐゴシック" charset="0"/>
              </a:rPr>
              <a:t> the wicked and deliver the righteous in the future too.</a:t>
            </a:r>
          </a:p>
        </p:txBody>
      </p:sp>
      <p:sp>
        <p:nvSpPr>
          <p:cNvPr id="6" name="Rectangle 2"/>
          <p:cNvSpPr txBox="1">
            <a:spLocks noChangeArrowheads="1"/>
          </p:cNvSpPr>
          <p:nvPr/>
        </p:nvSpPr>
        <p:spPr bwMode="auto">
          <a:xfrm>
            <a:off x="1354666" y="5332767"/>
            <a:ext cx="6451601" cy="918324"/>
          </a:xfrm>
          <a:prstGeom prst="rect">
            <a:avLst/>
          </a:prstGeom>
          <a:solidFill>
            <a:srgbClr val="000000"/>
          </a:solidFill>
          <a:ln w="57150" cmpd="sng">
            <a:solidFill>
              <a:srgbClr val="FF0000"/>
            </a:solid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patient.</a:t>
            </a:r>
          </a:p>
        </p:txBody>
      </p:sp>
      <p:sp>
        <p:nvSpPr>
          <p:cNvPr id="7" name="Rectangle 2"/>
          <p:cNvSpPr txBox="1">
            <a:spLocks noChangeArrowheads="1"/>
          </p:cNvSpPr>
          <p:nvPr/>
        </p:nvSpPr>
        <p:spPr bwMode="auto">
          <a:xfrm>
            <a:off x="350069" y="6045092"/>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Nahum</a:t>
            </a:r>
          </a:p>
        </p:txBody>
      </p:sp>
    </p:spTree>
    <p:extLst>
      <p:ext uri="{BB962C8B-B14F-4D97-AF65-F5344CB8AC3E}">
        <p14:creationId xmlns:p14="http://schemas.microsoft.com/office/powerpoint/2010/main" val="341329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931" y="5650675"/>
            <a:ext cx="9144000" cy="769349"/>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3810000" y="0"/>
            <a:ext cx="5334000" cy="4876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Don’t mistake the </a:t>
            </a:r>
            <a:r>
              <a:rPr kumimoji="0" 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patience</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of God as the </a:t>
            </a:r>
            <a:r>
              <a:rPr kumimoji="0" 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impotence</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of God.</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—Huang Sabin</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3810000" cy="5041900"/>
          </a:xfrm>
          <a:prstGeom prst="rect">
            <a:avLst/>
          </a:prstGeom>
        </p:spPr>
      </p:pic>
      <p:sp>
        <p:nvSpPr>
          <p:cNvPr id="5" name="Rectangle 2"/>
          <p:cNvSpPr txBox="1">
            <a:spLocks noChangeArrowheads="1"/>
          </p:cNvSpPr>
          <p:nvPr/>
        </p:nvSpPr>
        <p:spPr bwMode="auto">
          <a:xfrm>
            <a:off x="68918" y="3983071"/>
            <a:ext cx="3662523" cy="11791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Nahum</a:t>
            </a:r>
          </a:p>
        </p:txBody>
      </p:sp>
    </p:spTree>
    <p:extLst>
      <p:ext uri="{BB962C8B-B14F-4D97-AF65-F5344CB8AC3E}">
        <p14:creationId xmlns:p14="http://schemas.microsoft.com/office/powerpoint/2010/main" val="171187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37062"/>
            <a:ext cx="9144000" cy="650240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are you waiting for?</a:t>
            </a:r>
          </a:p>
        </p:txBody>
      </p:sp>
      <p:sp>
        <p:nvSpPr>
          <p:cNvPr id="4" name="Rectangle 2"/>
          <p:cNvSpPr txBox="1">
            <a:spLocks noChangeArrowheads="1"/>
          </p:cNvSpPr>
          <p:nvPr/>
        </p:nvSpPr>
        <p:spPr bwMode="auto">
          <a:xfrm>
            <a:off x="257576" y="2285999"/>
            <a:ext cx="8886423" cy="367453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3 answers to your prayers:</a:t>
            </a:r>
          </a:p>
          <a:p>
            <a:pPr marL="914400" marR="0" lvl="0" indent="-914400" algn="l" defTabSz="457200" rtl="0" eaLnBrk="0" fontAlgn="base" latinLnBrk="0" hangingPunct="0">
              <a:lnSpc>
                <a:spcPct val="100000"/>
              </a:lnSpc>
              <a:spcBef>
                <a:spcPct val="0"/>
              </a:spcBef>
              <a:spcAft>
                <a:spcPct val="0"/>
              </a:spcAft>
              <a:buClrTx/>
              <a:buSzTx/>
              <a:buFontTx/>
              <a:buAutoNum type="arabicPeriod"/>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Yes.</a:t>
            </a:r>
          </a:p>
          <a:p>
            <a:pPr marL="914400" marR="0" lvl="0" indent="-914400" algn="l" defTabSz="457200" rtl="0" eaLnBrk="0" fontAlgn="base" latinLnBrk="0" hangingPunct="0">
              <a:lnSpc>
                <a:spcPct val="100000"/>
              </a:lnSpc>
              <a:spcBef>
                <a:spcPct val="0"/>
              </a:spcBef>
              <a:spcAft>
                <a:spcPct val="0"/>
              </a:spcAft>
              <a:buClrTx/>
              <a:buSzTx/>
              <a:buFontTx/>
              <a:buAutoNum type="arabicPeriod"/>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Not yet.</a:t>
            </a:r>
          </a:p>
          <a:p>
            <a:pPr marL="914400" marR="0" lvl="0" indent="-914400" algn="l" defTabSz="457200" rtl="0" eaLnBrk="0" fontAlgn="base" latinLnBrk="0" hangingPunct="0">
              <a:lnSpc>
                <a:spcPct val="100000"/>
              </a:lnSpc>
              <a:spcBef>
                <a:spcPct val="0"/>
              </a:spcBef>
              <a:spcAft>
                <a:spcPct val="0"/>
              </a:spcAft>
              <a:buClrTx/>
              <a:buSzTx/>
              <a:buFontTx/>
              <a:buAutoNum type="arabicPeriod"/>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have something better.</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Nahum</a:t>
            </a:r>
          </a:p>
        </p:txBody>
      </p:sp>
    </p:spTree>
    <p:extLst>
      <p:ext uri="{BB962C8B-B14F-4D97-AF65-F5344CB8AC3E}">
        <p14:creationId xmlns:p14="http://schemas.microsoft.com/office/powerpoint/2010/main" val="151914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checkerboard(across)">
                                      <p:cBhvr>
                                        <p:cTn id="13" dur="500"/>
                                        <p:tgtEl>
                                          <p:spTgt spid="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checkerboard(across)">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checkerboard(across)">
                                      <p:cBhvr>
                                        <p:cTn id="23" dur="5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42331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Nineveh</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Nahum</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621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711358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4355448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905000" y="762000"/>
            <a:ext cx="53340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kumimoji="1" lang="en-US" altLang="ja-JP" sz="2800">
                <a:solidFill>
                  <a:srgbClr val="FFFFFF"/>
                </a:solidFill>
                <a:effectLst>
                  <a:outerShdw blurRad="38100" dist="38100" dir="2700000" algn="tl">
                    <a:srgbClr val="000000"/>
                  </a:outerShdw>
                </a:effectLst>
                <a:latin typeface="Copperplate Gothic Light" charset="0"/>
              </a:rPr>
              <a:t>1. Title</a:t>
            </a:r>
          </a:p>
        </p:txBody>
      </p:sp>
      <p:sp>
        <p:nvSpPr>
          <p:cNvPr id="8195" name="Text Box 3"/>
          <p:cNvSpPr txBox="1">
            <a:spLocks noChangeArrowheads="1"/>
          </p:cNvSpPr>
          <p:nvPr/>
        </p:nvSpPr>
        <p:spPr bwMode="auto">
          <a:xfrm>
            <a:off x="1905000" y="1371600"/>
            <a:ext cx="53340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kumimoji="1" lang="en-US" altLang="ja-JP" sz="2800">
                <a:solidFill>
                  <a:srgbClr val="FFFFFF"/>
                </a:solidFill>
                <a:effectLst>
                  <a:outerShdw blurRad="38100" dist="38100" dir="2700000" algn="tl">
                    <a:srgbClr val="000000"/>
                  </a:outerShdw>
                </a:effectLst>
                <a:latin typeface="Copperplate Gothic Light" charset="0"/>
              </a:rPr>
              <a:t>2. Date</a:t>
            </a:r>
          </a:p>
        </p:txBody>
      </p:sp>
      <p:sp>
        <p:nvSpPr>
          <p:cNvPr id="8196" name="Text Box 4"/>
          <p:cNvSpPr txBox="1">
            <a:spLocks noChangeArrowheads="1"/>
          </p:cNvSpPr>
          <p:nvPr/>
        </p:nvSpPr>
        <p:spPr bwMode="auto">
          <a:xfrm>
            <a:off x="1905000" y="2057400"/>
            <a:ext cx="53340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kumimoji="1" lang="en-US" altLang="ja-JP" sz="2800">
                <a:solidFill>
                  <a:srgbClr val="FFFFFF"/>
                </a:solidFill>
                <a:effectLst>
                  <a:outerShdw blurRad="38100" dist="38100" dir="2700000" algn="tl">
                    <a:srgbClr val="000000"/>
                  </a:outerShdw>
                </a:effectLst>
                <a:latin typeface="Copperplate Gothic Light" charset="0"/>
              </a:rPr>
              <a:t>3. Authorship</a:t>
            </a:r>
          </a:p>
        </p:txBody>
      </p:sp>
      <p:sp>
        <p:nvSpPr>
          <p:cNvPr id="8197" name="Text Box 5"/>
          <p:cNvSpPr txBox="1">
            <a:spLocks noChangeArrowheads="1"/>
          </p:cNvSpPr>
          <p:nvPr/>
        </p:nvSpPr>
        <p:spPr bwMode="auto">
          <a:xfrm>
            <a:off x="1905000" y="3505200"/>
            <a:ext cx="53340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kumimoji="1" lang="en-US" altLang="ja-JP" sz="2800">
                <a:solidFill>
                  <a:srgbClr val="FFFFFF"/>
                </a:solidFill>
                <a:effectLst>
                  <a:outerShdw blurRad="38100" dist="38100" dir="2700000" algn="tl">
                    <a:srgbClr val="000000"/>
                  </a:outerShdw>
                </a:effectLst>
                <a:latin typeface="Copperplate Gothic Light" charset="0"/>
              </a:rPr>
              <a:t>5. Historical Background</a:t>
            </a:r>
          </a:p>
        </p:txBody>
      </p:sp>
      <p:sp>
        <p:nvSpPr>
          <p:cNvPr id="8198" name="Text Box 6"/>
          <p:cNvSpPr txBox="1">
            <a:spLocks noChangeArrowheads="1"/>
          </p:cNvSpPr>
          <p:nvPr/>
        </p:nvSpPr>
        <p:spPr bwMode="auto">
          <a:xfrm>
            <a:off x="1905000" y="4267200"/>
            <a:ext cx="53340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kumimoji="1" lang="en-US" altLang="ja-JP" sz="2800">
                <a:solidFill>
                  <a:srgbClr val="FFFFFF"/>
                </a:solidFill>
                <a:effectLst>
                  <a:outerShdw blurRad="38100" dist="38100" dir="2700000" algn="tl">
                    <a:srgbClr val="000000"/>
                  </a:outerShdw>
                </a:effectLst>
                <a:latin typeface="Copperplate Gothic Light" charset="0"/>
              </a:rPr>
              <a:t>6. Problem Issue</a:t>
            </a:r>
          </a:p>
        </p:txBody>
      </p:sp>
      <p:sp>
        <p:nvSpPr>
          <p:cNvPr id="8199" name="Text Box 7"/>
          <p:cNvSpPr txBox="1">
            <a:spLocks noChangeArrowheads="1"/>
          </p:cNvSpPr>
          <p:nvPr/>
        </p:nvSpPr>
        <p:spPr bwMode="auto">
          <a:xfrm>
            <a:off x="1905000" y="5715000"/>
            <a:ext cx="53340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kumimoji="1" lang="en-US" altLang="ja-JP" sz="2800">
                <a:solidFill>
                  <a:srgbClr val="FFFFFF"/>
                </a:solidFill>
                <a:effectLst>
                  <a:outerShdw blurRad="38100" dist="38100" dir="2700000" algn="tl">
                    <a:srgbClr val="000000"/>
                  </a:outerShdw>
                </a:effectLst>
                <a:latin typeface="Copperplate Gothic Light" charset="0"/>
              </a:rPr>
              <a:t>8. Theology</a:t>
            </a:r>
          </a:p>
        </p:txBody>
      </p:sp>
      <p:sp>
        <p:nvSpPr>
          <p:cNvPr id="178183" name="WordArt 8"/>
          <p:cNvSpPr>
            <a:spLocks noChangeArrowheads="1" noChangeShapeType="1" noTextEdit="1"/>
          </p:cNvSpPr>
          <p:nvPr/>
        </p:nvSpPr>
        <p:spPr bwMode="auto">
          <a:xfrm rot="5400000">
            <a:off x="-1828800" y="2971800"/>
            <a:ext cx="5867400" cy="9906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vert="wordArtVert" wrap="none" fromWordArt="1">
            <a:prstTxWarp prst="textPlain">
              <a:avLst>
                <a:gd name="adj" fmla="val 50000"/>
              </a:avLst>
            </a:prstTxWarp>
          </a:bodyPr>
          <a:lstStyle/>
          <a:p>
            <a:pPr algn="ctr" defTabSz="914400" eaLnBrk="0" hangingPunct="0">
              <a:spcBef>
                <a:spcPct val="0"/>
              </a:spcBef>
              <a:spcAft>
                <a:spcPct val="0"/>
              </a:spcAft>
            </a:pPr>
            <a:r>
              <a:rPr lang="en-US" sz="3600" kern="10">
                <a:gradFill rotWithShape="1">
                  <a:gsLst>
                    <a:gs pos="0">
                      <a:srgbClr val="00FF00"/>
                    </a:gs>
                    <a:gs pos="100000">
                      <a:srgbClr val="00CCFF"/>
                    </a:gs>
                  </a:gsLst>
                  <a:lin ang="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contents</a:t>
            </a:r>
          </a:p>
        </p:txBody>
      </p:sp>
      <p:sp>
        <p:nvSpPr>
          <p:cNvPr id="8201" name="Text Box 9"/>
          <p:cNvSpPr txBox="1">
            <a:spLocks noChangeArrowheads="1"/>
          </p:cNvSpPr>
          <p:nvPr/>
        </p:nvSpPr>
        <p:spPr bwMode="auto">
          <a:xfrm>
            <a:off x="1905000" y="2819400"/>
            <a:ext cx="53340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kumimoji="1" lang="en-US" altLang="ja-JP" sz="2800">
                <a:solidFill>
                  <a:srgbClr val="FFFFFF"/>
                </a:solidFill>
                <a:effectLst>
                  <a:outerShdw blurRad="38100" dist="38100" dir="2700000" algn="tl">
                    <a:srgbClr val="000000"/>
                  </a:outerShdw>
                </a:effectLst>
                <a:latin typeface="Copperplate Gothic Light" charset="0"/>
              </a:rPr>
              <a:t>4. Recipients</a:t>
            </a:r>
          </a:p>
        </p:txBody>
      </p:sp>
      <p:sp>
        <p:nvSpPr>
          <p:cNvPr id="178185" name="WordArt 10"/>
          <p:cNvSpPr>
            <a:spLocks noChangeArrowheads="1" noChangeShapeType="1" noTextEdit="1"/>
          </p:cNvSpPr>
          <p:nvPr/>
        </p:nvSpPr>
        <p:spPr bwMode="auto">
          <a:xfrm rot="5400000">
            <a:off x="5715000" y="2971800"/>
            <a:ext cx="4800600" cy="9906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vert="wordArtVert" wrap="none" fromWordArt="1">
            <a:prstTxWarp prst="textPlain">
              <a:avLst>
                <a:gd name="adj" fmla="val 50000"/>
              </a:avLst>
            </a:prstTxWarp>
          </a:bodyPr>
          <a:lstStyle/>
          <a:p>
            <a:pPr algn="ctr" defTabSz="914400" eaLnBrk="0" hangingPunct="0">
              <a:spcBef>
                <a:spcPct val="0"/>
              </a:spcBef>
              <a:spcAft>
                <a:spcPct val="0"/>
              </a:spcAft>
            </a:pPr>
            <a:r>
              <a:rPr lang="en-US" sz="3600" kern="10">
                <a:gradFill rotWithShape="1">
                  <a:gsLst>
                    <a:gs pos="0">
                      <a:srgbClr val="00FF00"/>
                    </a:gs>
                    <a:gs pos="100000">
                      <a:srgbClr val="00CCFF"/>
                    </a:gs>
                  </a:gsLst>
                  <a:lin ang="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nahum</a:t>
            </a:r>
          </a:p>
        </p:txBody>
      </p:sp>
      <p:sp>
        <p:nvSpPr>
          <p:cNvPr id="8203" name="Text Box 11"/>
          <p:cNvSpPr txBox="1">
            <a:spLocks noChangeArrowheads="1"/>
          </p:cNvSpPr>
          <p:nvPr/>
        </p:nvSpPr>
        <p:spPr bwMode="auto">
          <a:xfrm>
            <a:off x="1905000" y="4953000"/>
            <a:ext cx="53340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kumimoji="1" lang="en-US" altLang="ja-JP" sz="2800">
                <a:solidFill>
                  <a:srgbClr val="FFFFFF"/>
                </a:solidFill>
                <a:effectLst>
                  <a:outerShdw blurRad="38100" dist="38100" dir="2700000" algn="tl">
                    <a:srgbClr val="000000"/>
                  </a:outerShdw>
                </a:effectLst>
                <a:latin typeface="Copperplate Gothic Light" charset="0"/>
              </a:rPr>
              <a:t>7. Literary Structure</a:t>
            </a:r>
          </a:p>
        </p:txBody>
      </p:sp>
      <p:sp>
        <p:nvSpPr>
          <p:cNvPr id="8204" name="Rectangle 12"/>
          <p:cNvSpPr>
            <a:spLocks noGrp="1" noChangeArrowheads="1"/>
          </p:cNvSpPr>
          <p:nvPr>
            <p:ph type="title" idx="4294967295"/>
          </p:nvPr>
        </p:nvSpPr>
        <p:spPr>
          <a:xfrm>
            <a:off x="533400" y="76200"/>
            <a:ext cx="8229600" cy="533400"/>
          </a:xfrm>
        </p:spPr>
        <p:txBody>
          <a:bodyPr/>
          <a:lstStyle/>
          <a:p>
            <a:pPr eaLnBrk="1" hangingPunct="1">
              <a:defRPr/>
            </a:pPr>
            <a:r>
              <a:rPr lang="en-US" sz="3600" u="sng">
                <a:latin typeface="Tahoma" charset="0"/>
                <a:ea typeface="ＭＳ Ｐゴシック" charset="0"/>
                <a:cs typeface="ＭＳ Ｐゴシック" charset="0"/>
              </a:rPr>
              <a:t>Contents</a:t>
            </a:r>
          </a:p>
        </p:txBody>
      </p:sp>
    </p:spTree>
    <p:extLst>
      <p:ext uri="{BB962C8B-B14F-4D97-AF65-F5344CB8AC3E}">
        <p14:creationId xmlns:p14="http://schemas.microsoft.com/office/powerpoint/2010/main" val="1654800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5"/>
                                        </p:tgtEl>
                                        <p:attrNameLst>
                                          <p:attrName>style.visibility</p:attrName>
                                        </p:attrNameLst>
                                      </p:cBhvr>
                                      <p:to>
                                        <p:strVal val="visible"/>
                                      </p:to>
                                    </p:set>
                                    <p:anim calcmode="lin" valueType="num">
                                      <p:cBhvr additive="base">
                                        <p:cTn id="13" dur="500" fill="hold"/>
                                        <p:tgtEl>
                                          <p:spTgt spid="8195"/>
                                        </p:tgtEl>
                                        <p:attrNameLst>
                                          <p:attrName>ppt_x</p:attrName>
                                        </p:attrNameLst>
                                      </p:cBhvr>
                                      <p:tavLst>
                                        <p:tav tm="0">
                                          <p:val>
                                            <p:strVal val="#ppt_x"/>
                                          </p:val>
                                        </p:tav>
                                        <p:tav tm="100000">
                                          <p:val>
                                            <p:strVal val="#ppt_x"/>
                                          </p:val>
                                        </p:tav>
                                      </p:tavLst>
                                    </p:anim>
                                    <p:anim calcmode="lin" valueType="num">
                                      <p:cBhvr additive="base">
                                        <p:cTn id="14"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196"/>
                                        </p:tgtEl>
                                        <p:attrNameLst>
                                          <p:attrName>style.visibility</p:attrName>
                                        </p:attrNameLst>
                                      </p:cBhvr>
                                      <p:to>
                                        <p:strVal val="visible"/>
                                      </p:to>
                                    </p:set>
                                    <p:anim calcmode="lin" valueType="num">
                                      <p:cBhvr additive="base">
                                        <p:cTn id="19" dur="500" fill="hold"/>
                                        <p:tgtEl>
                                          <p:spTgt spid="8196"/>
                                        </p:tgtEl>
                                        <p:attrNameLst>
                                          <p:attrName>ppt_x</p:attrName>
                                        </p:attrNameLst>
                                      </p:cBhvr>
                                      <p:tavLst>
                                        <p:tav tm="0">
                                          <p:val>
                                            <p:strVal val="#ppt_x"/>
                                          </p:val>
                                        </p:tav>
                                        <p:tav tm="100000">
                                          <p:val>
                                            <p:strVal val="#ppt_x"/>
                                          </p:val>
                                        </p:tav>
                                      </p:tavLst>
                                    </p:anim>
                                    <p:anim calcmode="lin" valueType="num">
                                      <p:cBhvr additive="base">
                                        <p:cTn id="20"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201"/>
                                        </p:tgtEl>
                                        <p:attrNameLst>
                                          <p:attrName>style.visibility</p:attrName>
                                        </p:attrNameLst>
                                      </p:cBhvr>
                                      <p:to>
                                        <p:strVal val="visible"/>
                                      </p:to>
                                    </p:set>
                                    <p:anim calcmode="lin" valueType="num">
                                      <p:cBhvr additive="base">
                                        <p:cTn id="25" dur="500" fill="hold"/>
                                        <p:tgtEl>
                                          <p:spTgt spid="8201"/>
                                        </p:tgtEl>
                                        <p:attrNameLst>
                                          <p:attrName>ppt_x</p:attrName>
                                        </p:attrNameLst>
                                      </p:cBhvr>
                                      <p:tavLst>
                                        <p:tav tm="0">
                                          <p:val>
                                            <p:strVal val="#ppt_x"/>
                                          </p:val>
                                        </p:tav>
                                        <p:tav tm="100000">
                                          <p:val>
                                            <p:strVal val="#ppt_x"/>
                                          </p:val>
                                        </p:tav>
                                      </p:tavLst>
                                    </p:anim>
                                    <p:anim calcmode="lin" valueType="num">
                                      <p:cBhvr additive="base">
                                        <p:cTn id="26" dur="500" fill="hold"/>
                                        <p:tgtEl>
                                          <p:spTgt spid="8201"/>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197"/>
                                        </p:tgtEl>
                                        <p:attrNameLst>
                                          <p:attrName>style.visibility</p:attrName>
                                        </p:attrNameLst>
                                      </p:cBhvr>
                                      <p:to>
                                        <p:strVal val="visible"/>
                                      </p:to>
                                    </p:set>
                                    <p:anim calcmode="lin" valueType="num">
                                      <p:cBhvr additive="base">
                                        <p:cTn id="31" dur="500" fill="hold"/>
                                        <p:tgtEl>
                                          <p:spTgt spid="8197"/>
                                        </p:tgtEl>
                                        <p:attrNameLst>
                                          <p:attrName>ppt_x</p:attrName>
                                        </p:attrNameLst>
                                      </p:cBhvr>
                                      <p:tavLst>
                                        <p:tav tm="0">
                                          <p:val>
                                            <p:strVal val="#ppt_x"/>
                                          </p:val>
                                        </p:tav>
                                        <p:tav tm="100000">
                                          <p:val>
                                            <p:strVal val="#ppt_x"/>
                                          </p:val>
                                        </p:tav>
                                      </p:tavLst>
                                    </p:anim>
                                    <p:anim calcmode="lin" valueType="num">
                                      <p:cBhvr additive="base">
                                        <p:cTn id="32"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198"/>
                                        </p:tgtEl>
                                        <p:attrNameLst>
                                          <p:attrName>style.visibility</p:attrName>
                                        </p:attrNameLst>
                                      </p:cBhvr>
                                      <p:to>
                                        <p:strVal val="visible"/>
                                      </p:to>
                                    </p:set>
                                    <p:anim calcmode="lin" valueType="num">
                                      <p:cBhvr additive="base">
                                        <p:cTn id="37" dur="500" fill="hold"/>
                                        <p:tgtEl>
                                          <p:spTgt spid="8198"/>
                                        </p:tgtEl>
                                        <p:attrNameLst>
                                          <p:attrName>ppt_x</p:attrName>
                                        </p:attrNameLst>
                                      </p:cBhvr>
                                      <p:tavLst>
                                        <p:tav tm="0">
                                          <p:val>
                                            <p:strVal val="#ppt_x"/>
                                          </p:val>
                                        </p:tav>
                                        <p:tav tm="100000">
                                          <p:val>
                                            <p:strVal val="#ppt_x"/>
                                          </p:val>
                                        </p:tav>
                                      </p:tavLst>
                                    </p:anim>
                                    <p:anim calcmode="lin" valueType="num">
                                      <p:cBhvr additive="base">
                                        <p:cTn id="38"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203"/>
                                        </p:tgtEl>
                                        <p:attrNameLst>
                                          <p:attrName>style.visibility</p:attrName>
                                        </p:attrNameLst>
                                      </p:cBhvr>
                                      <p:to>
                                        <p:strVal val="visible"/>
                                      </p:to>
                                    </p:set>
                                    <p:anim calcmode="lin" valueType="num">
                                      <p:cBhvr additive="base">
                                        <p:cTn id="43" dur="500" fill="hold"/>
                                        <p:tgtEl>
                                          <p:spTgt spid="8203"/>
                                        </p:tgtEl>
                                        <p:attrNameLst>
                                          <p:attrName>ppt_x</p:attrName>
                                        </p:attrNameLst>
                                      </p:cBhvr>
                                      <p:tavLst>
                                        <p:tav tm="0">
                                          <p:val>
                                            <p:strVal val="#ppt_x"/>
                                          </p:val>
                                        </p:tav>
                                        <p:tav tm="100000">
                                          <p:val>
                                            <p:strVal val="#ppt_x"/>
                                          </p:val>
                                        </p:tav>
                                      </p:tavLst>
                                    </p:anim>
                                    <p:anim calcmode="lin" valueType="num">
                                      <p:cBhvr additive="base">
                                        <p:cTn id="44" dur="500" fill="hold"/>
                                        <p:tgtEl>
                                          <p:spTgt spid="8203"/>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199"/>
                                        </p:tgtEl>
                                        <p:attrNameLst>
                                          <p:attrName>style.visibility</p:attrName>
                                        </p:attrNameLst>
                                      </p:cBhvr>
                                      <p:to>
                                        <p:strVal val="visible"/>
                                      </p:to>
                                    </p:set>
                                    <p:anim calcmode="lin" valueType="num">
                                      <p:cBhvr additive="base">
                                        <p:cTn id="49" dur="500" fill="hold"/>
                                        <p:tgtEl>
                                          <p:spTgt spid="8199"/>
                                        </p:tgtEl>
                                        <p:attrNameLst>
                                          <p:attrName>ppt_x</p:attrName>
                                        </p:attrNameLst>
                                      </p:cBhvr>
                                      <p:tavLst>
                                        <p:tav tm="0">
                                          <p:val>
                                            <p:strVal val="#ppt_x"/>
                                          </p:val>
                                        </p:tav>
                                        <p:tav tm="100000">
                                          <p:val>
                                            <p:strVal val="#ppt_x"/>
                                          </p:val>
                                        </p:tav>
                                      </p:tavLst>
                                    </p:anim>
                                    <p:anim calcmode="lin" valueType="num">
                                      <p:cBhvr additive="base">
                                        <p:cTn id="50" dur="500" fill="hold"/>
                                        <p:tgtEl>
                                          <p:spTgt spid="81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P spid="8195" grpId="0" autoUpdateAnimBg="0"/>
      <p:bldP spid="8196" grpId="0" autoUpdateAnimBg="0"/>
      <p:bldP spid="8197" grpId="0" autoUpdateAnimBg="0"/>
      <p:bldP spid="8198" grpId="0" autoUpdateAnimBg="0"/>
      <p:bldP spid="8199" grpId="0" autoUpdateAnimBg="0"/>
      <p:bldP spid="8201" grpId="0" autoUpdateAnimBg="0"/>
      <p:bldP spid="8203"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7" descr="siege_sm.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437063" y="762000"/>
            <a:ext cx="4706937"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Text Box 2"/>
          <p:cNvSpPr txBox="1">
            <a:spLocks noChangeArrowheads="1"/>
          </p:cNvSpPr>
          <p:nvPr/>
        </p:nvSpPr>
        <p:spPr bwMode="auto">
          <a:xfrm>
            <a:off x="152400" y="252413"/>
            <a:ext cx="4572000" cy="2935287"/>
          </a:xfrm>
          <a:prstGeom prst="rect">
            <a:avLst/>
          </a:prstGeom>
          <a:noFill/>
          <a:ln w="9525">
            <a:noFill/>
            <a:miter lim="800000"/>
            <a:headEnd/>
            <a:tailEnd/>
          </a:ln>
          <a:effec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lnSpc>
                <a:spcPct val="70000"/>
              </a:lnSpc>
              <a:spcBef>
                <a:spcPct val="0"/>
              </a:spcBef>
              <a:spcAft>
                <a:spcPct val="0"/>
              </a:spcAft>
              <a:defRPr/>
            </a:pPr>
            <a:r>
              <a:rPr kumimoji="1" lang="en-US" altLang="ja-JP" b="1" dirty="0">
                <a:solidFill>
                  <a:srgbClr val="FFFFFF"/>
                </a:solidFill>
                <a:effectLst>
                  <a:outerShdw blurRad="38100" dist="38100" dir="2700000" algn="tl">
                    <a:srgbClr val="000000"/>
                  </a:outerShdw>
                </a:effectLst>
                <a:cs typeface="Arial" charset="0"/>
              </a:rPr>
              <a:t> </a:t>
            </a:r>
            <a:r>
              <a:rPr kumimoji="1" lang="en-US" altLang="ja-JP" b="1" u="sng" dirty="0">
                <a:solidFill>
                  <a:srgbClr val="FFFFFF"/>
                </a:solidFill>
                <a:effectLst>
                  <a:outerShdw blurRad="38100" dist="38100" dir="2700000" algn="tl">
                    <a:srgbClr val="000000"/>
                  </a:outerShdw>
                </a:effectLst>
                <a:cs typeface="Arial" charset="0"/>
              </a:rPr>
              <a:t>Title</a:t>
            </a:r>
          </a:p>
          <a:p>
            <a:pPr defTabSz="914400" fontAlgn="base">
              <a:spcBef>
                <a:spcPct val="0"/>
              </a:spcBef>
              <a:spcAft>
                <a:spcPct val="0"/>
              </a:spcAft>
              <a:buFontTx/>
              <a:buChar char="•"/>
              <a:defRPr/>
            </a:pPr>
            <a:r>
              <a:rPr kumimoji="1" lang="en-US" altLang="ja-JP" b="1" dirty="0">
                <a:solidFill>
                  <a:srgbClr val="FFFFFF"/>
                </a:solidFill>
                <a:effectLst>
                  <a:outerShdw blurRad="38100" dist="38100" dir="2700000" algn="tl">
                    <a:srgbClr val="000000"/>
                  </a:outerShdw>
                </a:effectLst>
                <a:cs typeface="Arial" charset="0"/>
              </a:rPr>
              <a:t>Nahum means </a:t>
            </a:r>
            <a:r>
              <a:rPr kumimoji="1" lang="ru-RU" altLang="ja-JP" b="1" dirty="0">
                <a:solidFill>
                  <a:srgbClr val="FFFFFF"/>
                </a:solidFill>
                <a:effectLst>
                  <a:outerShdw blurRad="38100" dist="38100" dir="2700000" algn="tl">
                    <a:srgbClr val="000000"/>
                  </a:outerShdw>
                </a:effectLst>
                <a:cs typeface="Arial" charset="0"/>
              </a:rPr>
              <a:t>"</a:t>
            </a:r>
            <a:r>
              <a:rPr kumimoji="1" lang="en-US" altLang="ja-JP" b="1" dirty="0">
                <a:solidFill>
                  <a:srgbClr val="FFFFFF"/>
                </a:solidFill>
                <a:effectLst>
                  <a:outerShdw blurRad="38100" dist="38100" dir="2700000" algn="tl">
                    <a:srgbClr val="000000"/>
                  </a:outerShdw>
                </a:effectLst>
                <a:cs typeface="Arial" charset="0"/>
              </a:rPr>
              <a:t>consolation</a:t>
            </a:r>
            <a:r>
              <a:rPr kumimoji="1" lang="ru-RU" altLang="ja-JP" b="1" dirty="0">
                <a:solidFill>
                  <a:srgbClr val="FFFFFF"/>
                </a:solidFill>
                <a:effectLst>
                  <a:outerShdw blurRad="38100" dist="38100" dir="2700000" algn="tl">
                    <a:srgbClr val="000000"/>
                  </a:outerShdw>
                </a:effectLst>
                <a:cs typeface="Arial" charset="0"/>
              </a:rPr>
              <a:t>"</a:t>
            </a:r>
            <a:r>
              <a:rPr kumimoji="1" lang="en-US" altLang="ja-JP" b="1" dirty="0">
                <a:solidFill>
                  <a:srgbClr val="FFFFFF"/>
                </a:solidFill>
                <a:effectLst>
                  <a:outerShdw blurRad="38100" dist="38100" dir="2700000" algn="tl">
                    <a:srgbClr val="000000"/>
                  </a:outerShdw>
                </a:effectLst>
                <a:cs typeface="Arial" charset="0"/>
              </a:rPr>
              <a:t> or </a:t>
            </a:r>
            <a:r>
              <a:rPr kumimoji="1" lang="ru-RU" altLang="ja-JP" b="1" dirty="0">
                <a:solidFill>
                  <a:srgbClr val="FFFFFF"/>
                </a:solidFill>
                <a:effectLst>
                  <a:outerShdw blurRad="38100" dist="38100" dir="2700000" algn="tl">
                    <a:srgbClr val="000000"/>
                  </a:outerShdw>
                </a:effectLst>
                <a:cs typeface="Arial" charset="0"/>
              </a:rPr>
              <a:t>"</a:t>
            </a:r>
            <a:r>
              <a:rPr kumimoji="1" lang="en-US" altLang="ja-JP" b="1" dirty="0">
                <a:solidFill>
                  <a:srgbClr val="FFFFFF"/>
                </a:solidFill>
                <a:effectLst>
                  <a:outerShdw blurRad="38100" dist="38100" dir="2700000" algn="tl">
                    <a:srgbClr val="000000"/>
                  </a:outerShdw>
                </a:effectLst>
                <a:cs typeface="Arial" charset="0"/>
              </a:rPr>
              <a:t>consoler</a:t>
            </a:r>
            <a:r>
              <a:rPr kumimoji="1" lang="ru-RU" altLang="ja-JP" b="1" dirty="0">
                <a:solidFill>
                  <a:srgbClr val="FFFFFF"/>
                </a:solidFill>
                <a:effectLst>
                  <a:outerShdw blurRad="38100" dist="38100" dir="2700000" algn="tl">
                    <a:srgbClr val="000000"/>
                  </a:outerShdw>
                </a:effectLst>
                <a:cs typeface="Arial" charset="0"/>
              </a:rPr>
              <a:t>"</a:t>
            </a:r>
            <a:r>
              <a:rPr kumimoji="1" lang="en-US" altLang="ja-JP" b="1" dirty="0">
                <a:solidFill>
                  <a:srgbClr val="FFFFFF"/>
                </a:solidFill>
                <a:effectLst>
                  <a:outerShdw blurRad="38100" dist="38100" dir="2700000" algn="tl">
                    <a:srgbClr val="000000"/>
                  </a:outerShdw>
                </a:effectLst>
                <a:cs typeface="Arial" charset="0"/>
              </a:rPr>
              <a:t> </a:t>
            </a:r>
          </a:p>
          <a:p>
            <a:pPr defTabSz="914400" fontAlgn="base">
              <a:spcBef>
                <a:spcPct val="0"/>
              </a:spcBef>
              <a:spcAft>
                <a:spcPct val="0"/>
              </a:spcAft>
              <a:buFontTx/>
              <a:buChar char="•"/>
              <a:defRPr/>
            </a:pPr>
            <a:r>
              <a:rPr kumimoji="1" lang="en-US" altLang="ja-JP" b="1" dirty="0">
                <a:solidFill>
                  <a:srgbClr val="FFFFFF"/>
                </a:solidFill>
                <a:effectLst>
                  <a:outerShdw blurRad="38100" dist="38100" dir="2700000" algn="tl">
                    <a:srgbClr val="000000"/>
                  </a:outerShdw>
                </a:effectLst>
                <a:cs typeface="Arial" charset="0"/>
              </a:rPr>
              <a:t>This symbolizes his message to comfort Judah</a:t>
            </a:r>
            <a:r>
              <a:rPr kumimoji="1" lang="uk-UA" altLang="ja-JP" b="1" dirty="0">
                <a:solidFill>
                  <a:srgbClr val="FFFFFF"/>
                </a:solidFill>
                <a:effectLst>
                  <a:outerShdw blurRad="38100" dist="38100" dir="2700000" algn="tl">
                    <a:srgbClr val="000000"/>
                  </a:outerShdw>
                </a:effectLst>
                <a:cs typeface="Arial" charset="0"/>
              </a:rPr>
              <a:t>'</a:t>
            </a:r>
            <a:r>
              <a:rPr kumimoji="1" lang="en-US" altLang="ja-JP" b="1" dirty="0">
                <a:solidFill>
                  <a:srgbClr val="FFFFFF"/>
                </a:solidFill>
                <a:effectLst>
                  <a:outerShdw blurRad="38100" dist="38100" dir="2700000" algn="tl">
                    <a:srgbClr val="000000"/>
                  </a:outerShdw>
                </a:effectLst>
                <a:cs typeface="Arial" charset="0"/>
              </a:rPr>
              <a:t>s oppressed and afflicted people.  </a:t>
            </a:r>
          </a:p>
        </p:txBody>
      </p:sp>
      <p:sp>
        <p:nvSpPr>
          <p:cNvPr id="83971" name="Text Box 3"/>
          <p:cNvSpPr txBox="1">
            <a:spLocks noChangeArrowheads="1"/>
          </p:cNvSpPr>
          <p:nvPr/>
        </p:nvSpPr>
        <p:spPr bwMode="auto">
          <a:xfrm>
            <a:off x="0" y="2743200"/>
            <a:ext cx="9144000" cy="457200"/>
          </a:xfrm>
          <a:prstGeom prst="rect">
            <a:avLst/>
          </a:prstGeom>
          <a:noFill/>
          <a:ln w="9525">
            <a:noFill/>
            <a:miter lim="800000"/>
            <a:headEnd/>
            <a:tailEnd/>
          </a:ln>
        </p:spPr>
        <p:txBody>
          <a:bodyPr>
            <a:spAutoFit/>
          </a:bodyPr>
          <a:lstStyle/>
          <a:p>
            <a:pPr defTabSz="914400" fontAlgn="base">
              <a:spcBef>
                <a:spcPct val="50000"/>
              </a:spcBef>
              <a:spcAft>
                <a:spcPct val="0"/>
              </a:spcAft>
              <a:defRPr/>
            </a:pPr>
            <a:endParaRPr kumimoji="1" lang="en-US" sz="2400" b="1">
              <a:solidFill>
                <a:srgbClr val="FFFFFF"/>
              </a:solidFill>
              <a:effectLst>
                <a:outerShdw blurRad="38100" dist="38100" dir="2700000" algn="tl">
                  <a:srgbClr val="000000">
                    <a:alpha val="43137"/>
                  </a:srgbClr>
                </a:outerShdw>
              </a:effectLst>
              <a:latin typeface="Arial"/>
              <a:ea typeface="ＭＳ Ｐゴシック" charset="-128"/>
              <a:cs typeface="Arial"/>
            </a:endParaRPr>
          </a:p>
        </p:txBody>
      </p:sp>
      <p:sp>
        <p:nvSpPr>
          <p:cNvPr id="83972" name="Text Box 4"/>
          <p:cNvSpPr txBox="1">
            <a:spLocks noChangeArrowheads="1"/>
          </p:cNvSpPr>
          <p:nvPr/>
        </p:nvSpPr>
        <p:spPr bwMode="auto">
          <a:xfrm>
            <a:off x="0" y="1925638"/>
            <a:ext cx="9144000" cy="457200"/>
          </a:xfrm>
          <a:prstGeom prst="rect">
            <a:avLst/>
          </a:prstGeom>
          <a:noFill/>
          <a:ln w="9525">
            <a:noFill/>
            <a:miter lim="800000"/>
            <a:headEnd/>
            <a:tailEnd/>
          </a:ln>
        </p:spPr>
        <p:txBody>
          <a:bodyPr>
            <a:spAutoFit/>
          </a:bodyPr>
          <a:lstStyle/>
          <a:p>
            <a:pPr defTabSz="914400" fontAlgn="base">
              <a:spcBef>
                <a:spcPct val="0"/>
              </a:spcBef>
              <a:spcAft>
                <a:spcPct val="0"/>
              </a:spcAft>
              <a:defRPr/>
            </a:pPr>
            <a:endParaRPr kumimoji="1" lang="en-US" sz="2400" b="1">
              <a:solidFill>
                <a:srgbClr val="FFFFFF"/>
              </a:solidFill>
              <a:effectLst>
                <a:outerShdw blurRad="38100" dist="38100" dir="2700000" algn="tl">
                  <a:srgbClr val="000000">
                    <a:alpha val="43137"/>
                  </a:srgbClr>
                </a:outerShdw>
              </a:effectLst>
              <a:latin typeface="Arial"/>
              <a:ea typeface="ＭＳ Ｐゴシック" charset="-128"/>
              <a:cs typeface="Arial"/>
            </a:endParaRPr>
          </a:p>
        </p:txBody>
      </p:sp>
      <p:sp>
        <p:nvSpPr>
          <p:cNvPr id="10245" name="Text Box 5"/>
          <p:cNvSpPr txBox="1">
            <a:spLocks noChangeArrowheads="1"/>
          </p:cNvSpPr>
          <p:nvPr/>
        </p:nvSpPr>
        <p:spPr bwMode="auto">
          <a:xfrm>
            <a:off x="152400" y="3570288"/>
            <a:ext cx="4267200" cy="2678112"/>
          </a:xfrm>
          <a:prstGeom prst="rect">
            <a:avLst/>
          </a:prstGeom>
          <a:noFill/>
          <a:ln w="9525">
            <a:noFill/>
            <a:miter lim="800000"/>
            <a:headEnd/>
            <a:tailEnd/>
          </a:ln>
          <a:effec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kumimoji="1" lang="en-US" altLang="ja-JP" b="1" u="sng" dirty="0">
                <a:solidFill>
                  <a:srgbClr val="FFFFFF"/>
                </a:solidFill>
                <a:effectLst>
                  <a:outerShdw blurRad="38100" dist="38100" dir="2700000" algn="tl">
                    <a:srgbClr val="000000"/>
                  </a:outerShdw>
                </a:effectLst>
                <a:ea typeface="Arial" charset="0"/>
                <a:cs typeface="Arial" charset="0"/>
              </a:rPr>
              <a:t>Date</a:t>
            </a:r>
          </a:p>
          <a:p>
            <a:pPr defTabSz="914400" fontAlgn="base">
              <a:spcBef>
                <a:spcPct val="0"/>
              </a:spcBef>
              <a:spcAft>
                <a:spcPct val="0"/>
              </a:spcAft>
              <a:buFontTx/>
              <a:buChar char="•"/>
              <a:defRPr/>
            </a:pPr>
            <a:r>
              <a:rPr kumimoji="1" lang="en-US" altLang="ja-JP" b="1" dirty="0">
                <a:solidFill>
                  <a:srgbClr val="FFFFFF"/>
                </a:solidFill>
                <a:effectLst>
                  <a:outerShdw blurRad="38100" dist="38100" dir="2700000" algn="tl">
                    <a:srgbClr val="000000"/>
                  </a:outerShdw>
                </a:effectLst>
                <a:ea typeface="Arial" charset="0"/>
                <a:cs typeface="Arial" charset="0"/>
              </a:rPr>
              <a:t>Latest: Nineveh</a:t>
            </a:r>
            <a:r>
              <a:rPr kumimoji="1" lang="uk-UA" altLang="ja-JP" b="1" dirty="0">
                <a:solidFill>
                  <a:srgbClr val="FFFFFF"/>
                </a:solidFill>
                <a:effectLst>
                  <a:outerShdw blurRad="38100" dist="38100" dir="2700000" algn="tl">
                    <a:srgbClr val="000000"/>
                  </a:outerShdw>
                </a:effectLst>
                <a:ea typeface="Arial" charset="0"/>
                <a:cs typeface="Arial" charset="0"/>
              </a:rPr>
              <a:t>'</a:t>
            </a:r>
            <a:r>
              <a:rPr kumimoji="1" lang="en-US" altLang="ja-JP" b="1" dirty="0">
                <a:solidFill>
                  <a:srgbClr val="FFFFFF"/>
                </a:solidFill>
                <a:effectLst>
                  <a:outerShdw blurRad="38100" dist="38100" dir="2700000" algn="tl">
                    <a:srgbClr val="000000"/>
                  </a:outerShdw>
                </a:effectLst>
                <a:ea typeface="Arial" charset="0"/>
                <a:cs typeface="Arial" charset="0"/>
              </a:rPr>
              <a:t>s destruction (612 BC) </a:t>
            </a:r>
          </a:p>
          <a:p>
            <a:pPr defTabSz="914400" fontAlgn="base">
              <a:spcBef>
                <a:spcPct val="0"/>
              </a:spcBef>
              <a:spcAft>
                <a:spcPct val="0"/>
              </a:spcAft>
              <a:buFontTx/>
              <a:buChar char="•"/>
              <a:defRPr/>
            </a:pPr>
            <a:r>
              <a:rPr kumimoji="1" lang="en-US" altLang="ja-JP" b="1" dirty="0">
                <a:solidFill>
                  <a:srgbClr val="FFFFFF"/>
                </a:solidFill>
                <a:effectLst>
                  <a:outerShdw blurRad="38100" dist="38100" dir="2700000" algn="tl">
                    <a:srgbClr val="000000"/>
                  </a:outerShdw>
                </a:effectLst>
                <a:ea typeface="Arial" charset="0"/>
                <a:cs typeface="Arial" charset="0"/>
              </a:rPr>
              <a:t>Earliest: Captivity of No (No-</a:t>
            </a:r>
            <a:r>
              <a:rPr kumimoji="1" lang="en-US" altLang="ja-JP" b="1" dirty="0" err="1">
                <a:solidFill>
                  <a:srgbClr val="FFFFFF"/>
                </a:solidFill>
                <a:effectLst>
                  <a:outerShdw blurRad="38100" dist="38100" dir="2700000" algn="tl">
                    <a:srgbClr val="000000"/>
                  </a:outerShdw>
                </a:effectLst>
                <a:ea typeface="Arial" charset="0"/>
                <a:cs typeface="Arial" charset="0"/>
              </a:rPr>
              <a:t>amon</a:t>
            </a:r>
            <a:r>
              <a:rPr kumimoji="1" lang="en-US" altLang="ja-JP" b="1" dirty="0">
                <a:solidFill>
                  <a:srgbClr val="FFFFFF"/>
                </a:solidFill>
                <a:effectLst>
                  <a:outerShdw blurRad="38100" dist="38100" dir="2700000" algn="tl">
                    <a:srgbClr val="000000"/>
                  </a:outerShdw>
                </a:effectLst>
                <a:ea typeface="Arial" charset="0"/>
                <a:cs typeface="Arial" charset="0"/>
              </a:rPr>
              <a:t> or Thebes, the capital of Upper Egypt) in Nahum 3:8 in 663 BC</a:t>
            </a:r>
            <a:endParaRPr kumimoji="1" lang="en-US" altLang="ja-JP" sz="2800" b="1" dirty="0">
              <a:solidFill>
                <a:srgbClr val="FFFFFF"/>
              </a:solidFill>
              <a:effectLst>
                <a:outerShdw blurRad="38100" dist="38100" dir="2700000" algn="tl">
                  <a:srgbClr val="000000"/>
                </a:outerShdw>
              </a:effectLst>
              <a:cs typeface="Arial" charset="0"/>
            </a:endParaRPr>
          </a:p>
        </p:txBody>
      </p:sp>
      <p:sp>
        <p:nvSpPr>
          <p:cNvPr id="83974" name="Text Box 6"/>
          <p:cNvSpPr txBox="1">
            <a:spLocks noChangeArrowheads="1"/>
          </p:cNvSpPr>
          <p:nvPr/>
        </p:nvSpPr>
        <p:spPr bwMode="auto">
          <a:xfrm>
            <a:off x="8378825" y="76200"/>
            <a:ext cx="69850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defRPr/>
            </a:pPr>
            <a:r>
              <a:rPr lang="en-US" b="1">
                <a:solidFill>
                  <a:srgbClr val="FFFFFF"/>
                </a:solidFill>
                <a:effectLst>
                  <a:outerShdw blurRad="38100" dist="38100" dir="2700000" algn="tl">
                    <a:srgbClr val="000000"/>
                  </a:outerShdw>
                </a:effectLst>
                <a:cs typeface="Arial" charset="0"/>
              </a:rPr>
              <a:t>621</a:t>
            </a:r>
          </a:p>
        </p:txBody>
      </p:sp>
      <p:sp>
        <p:nvSpPr>
          <p:cNvPr id="10247" name="Rectangle 7"/>
          <p:cNvSpPr>
            <a:spLocks noGrp="1" noChangeArrowheads="1"/>
          </p:cNvSpPr>
          <p:nvPr>
            <p:ph type="title" idx="4294967295"/>
          </p:nvPr>
        </p:nvSpPr>
        <p:spPr>
          <a:xfrm>
            <a:off x="7239000" y="6202363"/>
            <a:ext cx="1905000" cy="655637"/>
          </a:xfrm>
        </p:spPr>
        <p:txBody>
          <a:bodyPr/>
          <a:lstStyle/>
          <a:p>
            <a:pPr eaLnBrk="1" hangingPunct="1">
              <a:defRPr/>
            </a:pPr>
            <a:r>
              <a:rPr lang="en-US" sz="2000" b="1">
                <a:latin typeface="Arial" charset="0"/>
                <a:ea typeface="ＭＳ Ｐゴシック" charset="0"/>
                <a:cs typeface="Arial" charset="0"/>
              </a:rPr>
              <a:t>Title &amp; Date</a:t>
            </a:r>
          </a:p>
        </p:txBody>
      </p:sp>
    </p:spTree>
    <p:extLst>
      <p:ext uri="{BB962C8B-B14F-4D97-AF65-F5344CB8AC3E}">
        <p14:creationId xmlns:p14="http://schemas.microsoft.com/office/powerpoint/2010/main" val="171432642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245"/>
                                        </p:tgtEl>
                                        <p:attrNameLst>
                                          <p:attrName>style.visibility</p:attrName>
                                        </p:attrNameLst>
                                      </p:cBhvr>
                                      <p:to>
                                        <p:strVal val="visible"/>
                                      </p:to>
                                    </p:set>
                                    <p:anim calcmode="lin" valueType="num">
                                      <p:cBhvr>
                                        <p:cTn id="7" dur="500" fill="hold"/>
                                        <p:tgtEl>
                                          <p:spTgt spid="10245"/>
                                        </p:tgtEl>
                                        <p:attrNameLst>
                                          <p:attrName>ppt_w</p:attrName>
                                        </p:attrNameLst>
                                      </p:cBhvr>
                                      <p:tavLst>
                                        <p:tav tm="0">
                                          <p:val>
                                            <p:fltVal val="0"/>
                                          </p:val>
                                        </p:tav>
                                        <p:tav tm="100000">
                                          <p:val>
                                            <p:strVal val="#ppt_w"/>
                                          </p:val>
                                        </p:tav>
                                      </p:tavLst>
                                    </p:anim>
                                    <p:anim calcmode="lin" valueType="num">
                                      <p:cBhvr>
                                        <p:cTn id="8" dur="500" fill="hold"/>
                                        <p:tgtEl>
                                          <p:spTgt spid="102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37925" name="Rectangle 5"/>
          <p:cNvSpPr>
            <a:spLocks noChangeArrowheads="1"/>
          </p:cNvSpPr>
          <p:nvPr/>
        </p:nvSpPr>
        <p:spPr bwMode="auto">
          <a:xfrm>
            <a:off x="4800600" y="2819400"/>
            <a:ext cx="1524000" cy="6096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defTabSz="914400" eaLnBrk="0" fontAlgn="base" hangingPunct="0">
              <a:spcBef>
                <a:spcPct val="0"/>
              </a:spcBef>
              <a:spcAft>
                <a:spcPct val="0"/>
              </a:spcAft>
              <a:defRPr/>
            </a:pPr>
            <a:r>
              <a:rPr lang="en-US" sz="2400" b="1">
                <a:solidFill>
                  <a:srgbClr val="000000"/>
                </a:solidFill>
                <a:latin typeface="Times New Roman" pitchFamily="-128" charset="0"/>
                <a:ea typeface="Osaka"/>
                <a:cs typeface="Osaka"/>
              </a:rPr>
              <a:t>Resen</a:t>
            </a:r>
          </a:p>
        </p:txBody>
      </p:sp>
      <p:sp>
        <p:nvSpPr>
          <p:cNvPr id="337926" name="Rectangle 6"/>
          <p:cNvSpPr>
            <a:spLocks noChangeArrowheads="1"/>
          </p:cNvSpPr>
          <p:nvPr/>
        </p:nvSpPr>
        <p:spPr bwMode="auto">
          <a:xfrm>
            <a:off x="2057400" y="304800"/>
            <a:ext cx="2895600" cy="8382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defTabSz="914400" eaLnBrk="0" fontAlgn="base" hangingPunct="0">
              <a:spcBef>
                <a:spcPct val="0"/>
              </a:spcBef>
              <a:spcAft>
                <a:spcPct val="0"/>
              </a:spcAft>
              <a:defRPr/>
            </a:pPr>
            <a:r>
              <a:rPr lang="en-US" sz="2400" b="1">
                <a:solidFill>
                  <a:srgbClr val="000000"/>
                </a:solidFill>
                <a:latin typeface="Times New Roman" pitchFamily="-128" charset="0"/>
                <a:ea typeface="Osaka"/>
                <a:cs typeface="Osaka"/>
              </a:rPr>
              <a:t>Rehoboth Ir</a:t>
            </a:r>
          </a:p>
        </p:txBody>
      </p:sp>
      <p:grpSp>
        <p:nvGrpSpPr>
          <p:cNvPr id="2" name="Group 12"/>
          <p:cNvGrpSpPr>
            <a:grpSpLocks/>
          </p:cNvGrpSpPr>
          <p:nvPr/>
        </p:nvGrpSpPr>
        <p:grpSpPr bwMode="auto">
          <a:xfrm>
            <a:off x="1905000" y="838200"/>
            <a:ext cx="3048000" cy="5429250"/>
            <a:chOff x="816" y="528"/>
            <a:chExt cx="1920" cy="3420"/>
          </a:xfrm>
        </p:grpSpPr>
        <p:sp>
          <p:nvSpPr>
            <p:cNvPr id="750620" name="AutoShape 8" descr="Green marble"/>
            <p:cNvSpPr>
              <a:spLocks noChangeArrowheads="1"/>
            </p:cNvSpPr>
            <p:nvPr/>
          </p:nvSpPr>
          <p:spPr bwMode="auto">
            <a:xfrm rot="532255">
              <a:off x="816" y="528"/>
              <a:ext cx="1920" cy="1296"/>
            </a:xfrm>
            <a:prstGeom prst="triangle">
              <a:avLst>
                <a:gd name="adj" fmla="val 50000"/>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750621" name="AutoShape 10" descr="Green marble"/>
            <p:cNvSpPr>
              <a:spLocks noChangeArrowheads="1"/>
            </p:cNvSpPr>
            <p:nvPr/>
          </p:nvSpPr>
          <p:spPr bwMode="auto">
            <a:xfrm rot="-10459784">
              <a:off x="1250" y="1872"/>
              <a:ext cx="1294" cy="2076"/>
            </a:xfrm>
            <a:prstGeom prst="triangle">
              <a:avLst>
                <a:gd name="adj" fmla="val 50000"/>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750622" name="AutoShape 11" descr="Green marble"/>
            <p:cNvSpPr>
              <a:spLocks noChangeArrowheads="1"/>
            </p:cNvSpPr>
            <p:nvPr/>
          </p:nvSpPr>
          <p:spPr bwMode="auto">
            <a:xfrm rot="10354968">
              <a:off x="864" y="1585"/>
              <a:ext cx="1584" cy="2351"/>
            </a:xfrm>
            <a:prstGeom prst="triangle">
              <a:avLst>
                <a:gd name="adj" fmla="val 50000"/>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grpSp>
      <p:sp>
        <p:nvSpPr>
          <p:cNvPr id="750597" name="Rectangle 13"/>
          <p:cNvSpPr>
            <a:spLocks noChangeArrowheads="1"/>
          </p:cNvSpPr>
          <p:nvPr/>
        </p:nvSpPr>
        <p:spPr bwMode="auto">
          <a:xfrm rot="3574548">
            <a:off x="1600200" y="2667000"/>
            <a:ext cx="609600" cy="304800"/>
          </a:xfrm>
          <a:prstGeom prst="rect">
            <a:avLst/>
          </a:prstGeom>
          <a:solidFill>
            <a:srgbClr val="FFFF00"/>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337935" name="AutoShape 15"/>
          <p:cNvSpPr>
            <a:spLocks noChangeArrowheads="1"/>
          </p:cNvSpPr>
          <p:nvPr/>
        </p:nvSpPr>
        <p:spPr bwMode="auto">
          <a:xfrm rot="7872820">
            <a:off x="3249613" y="941387"/>
            <a:ext cx="514350" cy="307975"/>
          </a:xfrm>
          <a:prstGeom prst="parallelogram">
            <a:avLst>
              <a:gd name="adj" fmla="val 41753"/>
            </a:avLst>
          </a:prstGeom>
          <a:solidFill>
            <a:srgbClr val="FFFF00"/>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337936" name="AutoShape 16"/>
          <p:cNvSpPr>
            <a:spLocks noChangeArrowheads="1"/>
          </p:cNvSpPr>
          <p:nvPr/>
        </p:nvSpPr>
        <p:spPr bwMode="auto">
          <a:xfrm rot="7872820">
            <a:off x="3249613" y="5894387"/>
            <a:ext cx="514350" cy="307975"/>
          </a:xfrm>
          <a:prstGeom prst="parallelogram">
            <a:avLst>
              <a:gd name="adj" fmla="val 41753"/>
            </a:avLst>
          </a:prstGeom>
          <a:solidFill>
            <a:srgbClr val="FFFF00"/>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337937" name="AutoShape 17"/>
          <p:cNvSpPr>
            <a:spLocks noChangeArrowheads="1"/>
          </p:cNvSpPr>
          <p:nvPr/>
        </p:nvSpPr>
        <p:spPr bwMode="auto">
          <a:xfrm rot="7872820">
            <a:off x="4424363" y="2947988"/>
            <a:ext cx="381000" cy="304800"/>
          </a:xfrm>
          <a:prstGeom prst="parallelogram">
            <a:avLst>
              <a:gd name="adj" fmla="val 31250"/>
            </a:avLst>
          </a:prstGeom>
          <a:solidFill>
            <a:srgbClr val="FFFF00"/>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grpSp>
        <p:nvGrpSpPr>
          <p:cNvPr id="750601" name="Group 22"/>
          <p:cNvGrpSpPr>
            <a:grpSpLocks/>
          </p:cNvGrpSpPr>
          <p:nvPr/>
        </p:nvGrpSpPr>
        <p:grpSpPr bwMode="auto">
          <a:xfrm>
            <a:off x="-120650" y="454025"/>
            <a:ext cx="10093325" cy="6772275"/>
            <a:chOff x="-76" y="286"/>
            <a:chExt cx="6358" cy="4266"/>
          </a:xfrm>
        </p:grpSpPr>
        <p:sp>
          <p:nvSpPr>
            <p:cNvPr id="750617" name="Freeform 19"/>
            <p:cNvSpPr>
              <a:spLocks/>
            </p:cNvSpPr>
            <p:nvPr/>
          </p:nvSpPr>
          <p:spPr bwMode="auto">
            <a:xfrm>
              <a:off x="-76" y="286"/>
              <a:ext cx="2257" cy="4266"/>
            </a:xfrm>
            <a:custGeom>
              <a:avLst/>
              <a:gdLst>
                <a:gd name="T0" fmla="*/ 0 w 2257"/>
                <a:gd name="T1" fmla="*/ 0 h 4266"/>
                <a:gd name="T2" fmla="*/ 124 w 2257"/>
                <a:gd name="T3" fmla="*/ 95 h 4266"/>
                <a:gd name="T4" fmla="*/ 190 w 2257"/>
                <a:gd name="T5" fmla="*/ 171 h 4266"/>
                <a:gd name="T6" fmla="*/ 228 w 2257"/>
                <a:gd name="T7" fmla="*/ 257 h 4266"/>
                <a:gd name="T8" fmla="*/ 181 w 2257"/>
                <a:gd name="T9" fmla="*/ 485 h 4266"/>
                <a:gd name="T10" fmla="*/ 295 w 2257"/>
                <a:gd name="T11" fmla="*/ 590 h 4266"/>
                <a:gd name="T12" fmla="*/ 390 w 2257"/>
                <a:gd name="T13" fmla="*/ 619 h 4266"/>
                <a:gd name="T14" fmla="*/ 571 w 2257"/>
                <a:gd name="T15" fmla="*/ 800 h 4266"/>
                <a:gd name="T16" fmla="*/ 600 w 2257"/>
                <a:gd name="T17" fmla="*/ 857 h 4266"/>
                <a:gd name="T18" fmla="*/ 609 w 2257"/>
                <a:gd name="T19" fmla="*/ 1076 h 4266"/>
                <a:gd name="T20" fmla="*/ 752 w 2257"/>
                <a:gd name="T21" fmla="*/ 1133 h 4266"/>
                <a:gd name="T22" fmla="*/ 809 w 2257"/>
                <a:gd name="T23" fmla="*/ 1152 h 4266"/>
                <a:gd name="T24" fmla="*/ 828 w 2257"/>
                <a:gd name="T25" fmla="*/ 1209 h 4266"/>
                <a:gd name="T26" fmla="*/ 933 w 2257"/>
                <a:gd name="T27" fmla="*/ 1457 h 4266"/>
                <a:gd name="T28" fmla="*/ 981 w 2257"/>
                <a:gd name="T29" fmla="*/ 1562 h 4266"/>
                <a:gd name="T30" fmla="*/ 1028 w 2257"/>
                <a:gd name="T31" fmla="*/ 1628 h 4266"/>
                <a:gd name="T32" fmla="*/ 1048 w 2257"/>
                <a:gd name="T33" fmla="*/ 1657 h 4266"/>
                <a:gd name="T34" fmla="*/ 1095 w 2257"/>
                <a:gd name="T35" fmla="*/ 1809 h 4266"/>
                <a:gd name="T36" fmla="*/ 1143 w 2257"/>
                <a:gd name="T37" fmla="*/ 1895 h 4266"/>
                <a:gd name="T38" fmla="*/ 1152 w 2257"/>
                <a:gd name="T39" fmla="*/ 1933 h 4266"/>
                <a:gd name="T40" fmla="*/ 1171 w 2257"/>
                <a:gd name="T41" fmla="*/ 1961 h 4266"/>
                <a:gd name="T42" fmla="*/ 1238 w 2257"/>
                <a:gd name="T43" fmla="*/ 2209 h 4266"/>
                <a:gd name="T44" fmla="*/ 1286 w 2257"/>
                <a:gd name="T45" fmla="*/ 2257 h 4266"/>
                <a:gd name="T46" fmla="*/ 1314 w 2257"/>
                <a:gd name="T47" fmla="*/ 2361 h 4266"/>
                <a:gd name="T48" fmla="*/ 1324 w 2257"/>
                <a:gd name="T49" fmla="*/ 2438 h 4266"/>
                <a:gd name="T50" fmla="*/ 1409 w 2257"/>
                <a:gd name="T51" fmla="*/ 2485 h 4266"/>
                <a:gd name="T52" fmla="*/ 1457 w 2257"/>
                <a:gd name="T53" fmla="*/ 2600 h 4266"/>
                <a:gd name="T54" fmla="*/ 1524 w 2257"/>
                <a:gd name="T55" fmla="*/ 2771 h 4266"/>
                <a:gd name="T56" fmla="*/ 1571 w 2257"/>
                <a:gd name="T57" fmla="*/ 2885 h 4266"/>
                <a:gd name="T58" fmla="*/ 1581 w 2257"/>
                <a:gd name="T59" fmla="*/ 2923 h 4266"/>
                <a:gd name="T60" fmla="*/ 1590 w 2257"/>
                <a:gd name="T61" fmla="*/ 3209 h 4266"/>
                <a:gd name="T62" fmla="*/ 1619 w 2257"/>
                <a:gd name="T63" fmla="*/ 3247 h 4266"/>
                <a:gd name="T64" fmla="*/ 1724 w 2257"/>
                <a:gd name="T65" fmla="*/ 3342 h 4266"/>
                <a:gd name="T66" fmla="*/ 1781 w 2257"/>
                <a:gd name="T67" fmla="*/ 3390 h 4266"/>
                <a:gd name="T68" fmla="*/ 1819 w 2257"/>
                <a:gd name="T69" fmla="*/ 3485 h 4266"/>
                <a:gd name="T70" fmla="*/ 1867 w 2257"/>
                <a:gd name="T71" fmla="*/ 3561 h 4266"/>
                <a:gd name="T72" fmla="*/ 1895 w 2257"/>
                <a:gd name="T73" fmla="*/ 3704 h 4266"/>
                <a:gd name="T74" fmla="*/ 1962 w 2257"/>
                <a:gd name="T75" fmla="*/ 3761 h 4266"/>
                <a:gd name="T76" fmla="*/ 2076 w 2257"/>
                <a:gd name="T77" fmla="*/ 3895 h 4266"/>
                <a:gd name="T78" fmla="*/ 2124 w 2257"/>
                <a:gd name="T79" fmla="*/ 3980 h 4266"/>
                <a:gd name="T80" fmla="*/ 2133 w 2257"/>
                <a:gd name="T81" fmla="*/ 4009 h 4266"/>
                <a:gd name="T82" fmla="*/ 2152 w 2257"/>
                <a:gd name="T83" fmla="*/ 4038 h 4266"/>
                <a:gd name="T84" fmla="*/ 2181 w 2257"/>
                <a:gd name="T85" fmla="*/ 4142 h 4266"/>
                <a:gd name="T86" fmla="*/ 2210 w 2257"/>
                <a:gd name="T87" fmla="*/ 4171 h 4266"/>
                <a:gd name="T88" fmla="*/ 2248 w 2257"/>
                <a:gd name="T89" fmla="*/ 4238 h 4266"/>
                <a:gd name="T90" fmla="*/ 2257 w 2257"/>
                <a:gd name="T91" fmla="*/ 4266 h 4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4266"/>
                <a:gd name="T140" fmla="*/ 2257 w 2257"/>
                <a:gd name="T141" fmla="*/ 4266 h 4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4266">
                  <a:moveTo>
                    <a:pt x="0" y="0"/>
                  </a:moveTo>
                  <a:cubicBezTo>
                    <a:pt x="48" y="47"/>
                    <a:pt x="65" y="74"/>
                    <a:pt x="124" y="95"/>
                  </a:cubicBezTo>
                  <a:cubicBezTo>
                    <a:pt x="143" y="122"/>
                    <a:pt x="171" y="143"/>
                    <a:pt x="190" y="171"/>
                  </a:cubicBezTo>
                  <a:cubicBezTo>
                    <a:pt x="207" y="197"/>
                    <a:pt x="213" y="228"/>
                    <a:pt x="228" y="257"/>
                  </a:cubicBezTo>
                  <a:cubicBezTo>
                    <a:pt x="239" y="335"/>
                    <a:pt x="226" y="418"/>
                    <a:pt x="181" y="485"/>
                  </a:cubicBezTo>
                  <a:cubicBezTo>
                    <a:pt x="193" y="593"/>
                    <a:pt x="189" y="575"/>
                    <a:pt x="295" y="590"/>
                  </a:cubicBezTo>
                  <a:cubicBezTo>
                    <a:pt x="364" y="613"/>
                    <a:pt x="332" y="603"/>
                    <a:pt x="390" y="619"/>
                  </a:cubicBezTo>
                  <a:cubicBezTo>
                    <a:pt x="439" y="693"/>
                    <a:pt x="501" y="744"/>
                    <a:pt x="571" y="800"/>
                  </a:cubicBezTo>
                  <a:cubicBezTo>
                    <a:pt x="578" y="820"/>
                    <a:pt x="597" y="835"/>
                    <a:pt x="600" y="857"/>
                  </a:cubicBezTo>
                  <a:cubicBezTo>
                    <a:pt x="608" y="929"/>
                    <a:pt x="600" y="1003"/>
                    <a:pt x="609" y="1076"/>
                  </a:cubicBezTo>
                  <a:cubicBezTo>
                    <a:pt x="614" y="1124"/>
                    <a:pt x="724" y="1128"/>
                    <a:pt x="752" y="1133"/>
                  </a:cubicBezTo>
                  <a:cubicBezTo>
                    <a:pt x="753" y="1133"/>
                    <a:pt x="807" y="1149"/>
                    <a:pt x="809" y="1152"/>
                  </a:cubicBezTo>
                  <a:cubicBezTo>
                    <a:pt x="820" y="1168"/>
                    <a:pt x="828" y="1209"/>
                    <a:pt x="828" y="1209"/>
                  </a:cubicBezTo>
                  <a:cubicBezTo>
                    <a:pt x="843" y="1309"/>
                    <a:pt x="842" y="1395"/>
                    <a:pt x="933" y="1457"/>
                  </a:cubicBezTo>
                  <a:cubicBezTo>
                    <a:pt x="946" y="1520"/>
                    <a:pt x="942" y="1514"/>
                    <a:pt x="981" y="1562"/>
                  </a:cubicBezTo>
                  <a:cubicBezTo>
                    <a:pt x="997" y="1583"/>
                    <a:pt x="1012" y="1605"/>
                    <a:pt x="1028" y="1628"/>
                  </a:cubicBezTo>
                  <a:cubicBezTo>
                    <a:pt x="1034" y="1637"/>
                    <a:pt x="1048" y="1657"/>
                    <a:pt x="1048" y="1657"/>
                  </a:cubicBezTo>
                  <a:cubicBezTo>
                    <a:pt x="1064" y="1707"/>
                    <a:pt x="1077" y="1758"/>
                    <a:pt x="1095" y="1809"/>
                  </a:cubicBezTo>
                  <a:cubicBezTo>
                    <a:pt x="1108" y="1849"/>
                    <a:pt x="1102" y="1868"/>
                    <a:pt x="1143" y="1895"/>
                  </a:cubicBezTo>
                  <a:cubicBezTo>
                    <a:pt x="1146" y="1907"/>
                    <a:pt x="1146" y="1921"/>
                    <a:pt x="1152" y="1933"/>
                  </a:cubicBezTo>
                  <a:cubicBezTo>
                    <a:pt x="1156" y="1943"/>
                    <a:pt x="1169" y="1949"/>
                    <a:pt x="1171" y="1961"/>
                  </a:cubicBezTo>
                  <a:cubicBezTo>
                    <a:pt x="1197" y="2124"/>
                    <a:pt x="1151" y="2106"/>
                    <a:pt x="1238" y="2209"/>
                  </a:cubicBezTo>
                  <a:cubicBezTo>
                    <a:pt x="1279" y="2258"/>
                    <a:pt x="1231" y="2221"/>
                    <a:pt x="1286" y="2257"/>
                  </a:cubicBezTo>
                  <a:cubicBezTo>
                    <a:pt x="1294" y="2291"/>
                    <a:pt x="1308" y="2325"/>
                    <a:pt x="1314" y="2361"/>
                  </a:cubicBezTo>
                  <a:cubicBezTo>
                    <a:pt x="1318" y="2386"/>
                    <a:pt x="1315" y="2413"/>
                    <a:pt x="1324" y="2438"/>
                  </a:cubicBezTo>
                  <a:cubicBezTo>
                    <a:pt x="1335" y="2468"/>
                    <a:pt x="1409" y="2485"/>
                    <a:pt x="1409" y="2485"/>
                  </a:cubicBezTo>
                  <a:cubicBezTo>
                    <a:pt x="1433" y="2521"/>
                    <a:pt x="1439" y="2559"/>
                    <a:pt x="1457" y="2600"/>
                  </a:cubicBezTo>
                  <a:cubicBezTo>
                    <a:pt x="1481" y="2654"/>
                    <a:pt x="1506" y="2714"/>
                    <a:pt x="1524" y="2771"/>
                  </a:cubicBezTo>
                  <a:cubicBezTo>
                    <a:pt x="1536" y="2811"/>
                    <a:pt x="1547" y="2849"/>
                    <a:pt x="1571" y="2885"/>
                  </a:cubicBezTo>
                  <a:cubicBezTo>
                    <a:pt x="1574" y="2897"/>
                    <a:pt x="1580" y="2909"/>
                    <a:pt x="1581" y="2923"/>
                  </a:cubicBezTo>
                  <a:cubicBezTo>
                    <a:pt x="1586" y="3018"/>
                    <a:pt x="1578" y="3114"/>
                    <a:pt x="1590" y="3209"/>
                  </a:cubicBezTo>
                  <a:cubicBezTo>
                    <a:pt x="1591" y="3224"/>
                    <a:pt x="1609" y="3234"/>
                    <a:pt x="1619" y="3247"/>
                  </a:cubicBezTo>
                  <a:cubicBezTo>
                    <a:pt x="1655" y="3298"/>
                    <a:pt x="1657" y="3326"/>
                    <a:pt x="1724" y="3342"/>
                  </a:cubicBezTo>
                  <a:cubicBezTo>
                    <a:pt x="1744" y="3355"/>
                    <a:pt x="1766" y="3368"/>
                    <a:pt x="1781" y="3390"/>
                  </a:cubicBezTo>
                  <a:cubicBezTo>
                    <a:pt x="1798" y="3416"/>
                    <a:pt x="1802" y="3456"/>
                    <a:pt x="1819" y="3485"/>
                  </a:cubicBezTo>
                  <a:cubicBezTo>
                    <a:pt x="1834" y="3510"/>
                    <a:pt x="1867" y="3561"/>
                    <a:pt x="1867" y="3561"/>
                  </a:cubicBezTo>
                  <a:cubicBezTo>
                    <a:pt x="1871" y="3585"/>
                    <a:pt x="1888" y="3688"/>
                    <a:pt x="1895" y="3704"/>
                  </a:cubicBezTo>
                  <a:cubicBezTo>
                    <a:pt x="1900" y="3718"/>
                    <a:pt x="1952" y="3753"/>
                    <a:pt x="1962" y="3761"/>
                  </a:cubicBezTo>
                  <a:cubicBezTo>
                    <a:pt x="1993" y="3809"/>
                    <a:pt x="2038" y="3850"/>
                    <a:pt x="2076" y="3895"/>
                  </a:cubicBezTo>
                  <a:cubicBezTo>
                    <a:pt x="2097" y="3921"/>
                    <a:pt x="2104" y="3951"/>
                    <a:pt x="2124" y="3980"/>
                  </a:cubicBezTo>
                  <a:cubicBezTo>
                    <a:pt x="2127" y="3989"/>
                    <a:pt x="2128" y="3999"/>
                    <a:pt x="2133" y="4009"/>
                  </a:cubicBezTo>
                  <a:cubicBezTo>
                    <a:pt x="2138" y="4019"/>
                    <a:pt x="2147" y="4027"/>
                    <a:pt x="2152" y="4038"/>
                  </a:cubicBezTo>
                  <a:cubicBezTo>
                    <a:pt x="2163" y="4068"/>
                    <a:pt x="2161" y="4113"/>
                    <a:pt x="2181" y="4142"/>
                  </a:cubicBezTo>
                  <a:cubicBezTo>
                    <a:pt x="2188" y="4153"/>
                    <a:pt x="2202" y="4159"/>
                    <a:pt x="2210" y="4171"/>
                  </a:cubicBezTo>
                  <a:cubicBezTo>
                    <a:pt x="2224" y="4191"/>
                    <a:pt x="2233" y="4216"/>
                    <a:pt x="2248" y="4238"/>
                  </a:cubicBezTo>
                  <a:cubicBezTo>
                    <a:pt x="2251" y="4247"/>
                    <a:pt x="2257" y="4266"/>
                    <a:pt x="2257" y="4266"/>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750618" name="Freeform 20"/>
            <p:cNvSpPr>
              <a:spLocks/>
            </p:cNvSpPr>
            <p:nvPr/>
          </p:nvSpPr>
          <p:spPr bwMode="auto">
            <a:xfrm rot="-5400000">
              <a:off x="3020" y="1012"/>
              <a:ext cx="2257" cy="4266"/>
            </a:xfrm>
            <a:custGeom>
              <a:avLst/>
              <a:gdLst>
                <a:gd name="T0" fmla="*/ 0 w 2257"/>
                <a:gd name="T1" fmla="*/ 0 h 4266"/>
                <a:gd name="T2" fmla="*/ 124 w 2257"/>
                <a:gd name="T3" fmla="*/ 95 h 4266"/>
                <a:gd name="T4" fmla="*/ 190 w 2257"/>
                <a:gd name="T5" fmla="*/ 171 h 4266"/>
                <a:gd name="T6" fmla="*/ 228 w 2257"/>
                <a:gd name="T7" fmla="*/ 257 h 4266"/>
                <a:gd name="T8" fmla="*/ 181 w 2257"/>
                <a:gd name="T9" fmla="*/ 485 h 4266"/>
                <a:gd name="T10" fmla="*/ 295 w 2257"/>
                <a:gd name="T11" fmla="*/ 590 h 4266"/>
                <a:gd name="T12" fmla="*/ 390 w 2257"/>
                <a:gd name="T13" fmla="*/ 619 h 4266"/>
                <a:gd name="T14" fmla="*/ 571 w 2257"/>
                <a:gd name="T15" fmla="*/ 800 h 4266"/>
                <a:gd name="T16" fmla="*/ 600 w 2257"/>
                <a:gd name="T17" fmla="*/ 857 h 4266"/>
                <a:gd name="T18" fmla="*/ 609 w 2257"/>
                <a:gd name="T19" fmla="*/ 1076 h 4266"/>
                <a:gd name="T20" fmla="*/ 752 w 2257"/>
                <a:gd name="T21" fmla="*/ 1133 h 4266"/>
                <a:gd name="T22" fmla="*/ 809 w 2257"/>
                <a:gd name="T23" fmla="*/ 1152 h 4266"/>
                <a:gd name="T24" fmla="*/ 828 w 2257"/>
                <a:gd name="T25" fmla="*/ 1209 h 4266"/>
                <a:gd name="T26" fmla="*/ 933 w 2257"/>
                <a:gd name="T27" fmla="*/ 1457 h 4266"/>
                <a:gd name="T28" fmla="*/ 981 w 2257"/>
                <a:gd name="T29" fmla="*/ 1562 h 4266"/>
                <a:gd name="T30" fmla="*/ 1028 w 2257"/>
                <a:gd name="T31" fmla="*/ 1628 h 4266"/>
                <a:gd name="T32" fmla="*/ 1048 w 2257"/>
                <a:gd name="T33" fmla="*/ 1657 h 4266"/>
                <a:gd name="T34" fmla="*/ 1095 w 2257"/>
                <a:gd name="T35" fmla="*/ 1809 h 4266"/>
                <a:gd name="T36" fmla="*/ 1143 w 2257"/>
                <a:gd name="T37" fmla="*/ 1895 h 4266"/>
                <a:gd name="T38" fmla="*/ 1152 w 2257"/>
                <a:gd name="T39" fmla="*/ 1933 h 4266"/>
                <a:gd name="T40" fmla="*/ 1171 w 2257"/>
                <a:gd name="T41" fmla="*/ 1961 h 4266"/>
                <a:gd name="T42" fmla="*/ 1238 w 2257"/>
                <a:gd name="T43" fmla="*/ 2209 h 4266"/>
                <a:gd name="T44" fmla="*/ 1286 w 2257"/>
                <a:gd name="T45" fmla="*/ 2257 h 4266"/>
                <a:gd name="T46" fmla="*/ 1314 w 2257"/>
                <a:gd name="T47" fmla="*/ 2361 h 4266"/>
                <a:gd name="T48" fmla="*/ 1324 w 2257"/>
                <a:gd name="T49" fmla="*/ 2438 h 4266"/>
                <a:gd name="T50" fmla="*/ 1409 w 2257"/>
                <a:gd name="T51" fmla="*/ 2485 h 4266"/>
                <a:gd name="T52" fmla="*/ 1457 w 2257"/>
                <a:gd name="T53" fmla="*/ 2600 h 4266"/>
                <a:gd name="T54" fmla="*/ 1524 w 2257"/>
                <a:gd name="T55" fmla="*/ 2771 h 4266"/>
                <a:gd name="T56" fmla="*/ 1571 w 2257"/>
                <a:gd name="T57" fmla="*/ 2885 h 4266"/>
                <a:gd name="T58" fmla="*/ 1581 w 2257"/>
                <a:gd name="T59" fmla="*/ 2923 h 4266"/>
                <a:gd name="T60" fmla="*/ 1590 w 2257"/>
                <a:gd name="T61" fmla="*/ 3209 h 4266"/>
                <a:gd name="T62" fmla="*/ 1619 w 2257"/>
                <a:gd name="T63" fmla="*/ 3247 h 4266"/>
                <a:gd name="T64" fmla="*/ 1724 w 2257"/>
                <a:gd name="T65" fmla="*/ 3342 h 4266"/>
                <a:gd name="T66" fmla="*/ 1781 w 2257"/>
                <a:gd name="T67" fmla="*/ 3390 h 4266"/>
                <a:gd name="T68" fmla="*/ 1819 w 2257"/>
                <a:gd name="T69" fmla="*/ 3485 h 4266"/>
                <a:gd name="T70" fmla="*/ 1867 w 2257"/>
                <a:gd name="T71" fmla="*/ 3561 h 4266"/>
                <a:gd name="T72" fmla="*/ 1895 w 2257"/>
                <a:gd name="T73" fmla="*/ 3704 h 4266"/>
                <a:gd name="T74" fmla="*/ 1962 w 2257"/>
                <a:gd name="T75" fmla="*/ 3761 h 4266"/>
                <a:gd name="T76" fmla="*/ 2076 w 2257"/>
                <a:gd name="T77" fmla="*/ 3895 h 4266"/>
                <a:gd name="T78" fmla="*/ 2124 w 2257"/>
                <a:gd name="T79" fmla="*/ 3980 h 4266"/>
                <a:gd name="T80" fmla="*/ 2133 w 2257"/>
                <a:gd name="T81" fmla="*/ 4009 h 4266"/>
                <a:gd name="T82" fmla="*/ 2152 w 2257"/>
                <a:gd name="T83" fmla="*/ 4038 h 4266"/>
                <a:gd name="T84" fmla="*/ 2181 w 2257"/>
                <a:gd name="T85" fmla="*/ 4142 h 4266"/>
                <a:gd name="T86" fmla="*/ 2210 w 2257"/>
                <a:gd name="T87" fmla="*/ 4171 h 4266"/>
                <a:gd name="T88" fmla="*/ 2248 w 2257"/>
                <a:gd name="T89" fmla="*/ 4238 h 4266"/>
                <a:gd name="T90" fmla="*/ 2257 w 2257"/>
                <a:gd name="T91" fmla="*/ 4266 h 4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4266"/>
                <a:gd name="T140" fmla="*/ 2257 w 2257"/>
                <a:gd name="T141" fmla="*/ 4266 h 4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4266">
                  <a:moveTo>
                    <a:pt x="0" y="0"/>
                  </a:moveTo>
                  <a:cubicBezTo>
                    <a:pt x="48" y="47"/>
                    <a:pt x="65" y="74"/>
                    <a:pt x="124" y="95"/>
                  </a:cubicBezTo>
                  <a:cubicBezTo>
                    <a:pt x="143" y="122"/>
                    <a:pt x="171" y="143"/>
                    <a:pt x="190" y="171"/>
                  </a:cubicBezTo>
                  <a:cubicBezTo>
                    <a:pt x="207" y="197"/>
                    <a:pt x="213" y="228"/>
                    <a:pt x="228" y="257"/>
                  </a:cubicBezTo>
                  <a:cubicBezTo>
                    <a:pt x="239" y="335"/>
                    <a:pt x="226" y="418"/>
                    <a:pt x="181" y="485"/>
                  </a:cubicBezTo>
                  <a:cubicBezTo>
                    <a:pt x="193" y="593"/>
                    <a:pt x="189" y="575"/>
                    <a:pt x="295" y="590"/>
                  </a:cubicBezTo>
                  <a:cubicBezTo>
                    <a:pt x="364" y="613"/>
                    <a:pt x="332" y="603"/>
                    <a:pt x="390" y="619"/>
                  </a:cubicBezTo>
                  <a:cubicBezTo>
                    <a:pt x="439" y="693"/>
                    <a:pt x="501" y="744"/>
                    <a:pt x="571" y="800"/>
                  </a:cubicBezTo>
                  <a:cubicBezTo>
                    <a:pt x="578" y="820"/>
                    <a:pt x="597" y="835"/>
                    <a:pt x="600" y="857"/>
                  </a:cubicBezTo>
                  <a:cubicBezTo>
                    <a:pt x="608" y="929"/>
                    <a:pt x="600" y="1003"/>
                    <a:pt x="609" y="1076"/>
                  </a:cubicBezTo>
                  <a:cubicBezTo>
                    <a:pt x="614" y="1124"/>
                    <a:pt x="724" y="1128"/>
                    <a:pt x="752" y="1133"/>
                  </a:cubicBezTo>
                  <a:cubicBezTo>
                    <a:pt x="753" y="1133"/>
                    <a:pt x="807" y="1149"/>
                    <a:pt x="809" y="1152"/>
                  </a:cubicBezTo>
                  <a:cubicBezTo>
                    <a:pt x="820" y="1168"/>
                    <a:pt x="828" y="1209"/>
                    <a:pt x="828" y="1209"/>
                  </a:cubicBezTo>
                  <a:cubicBezTo>
                    <a:pt x="843" y="1309"/>
                    <a:pt x="842" y="1395"/>
                    <a:pt x="933" y="1457"/>
                  </a:cubicBezTo>
                  <a:cubicBezTo>
                    <a:pt x="946" y="1520"/>
                    <a:pt x="942" y="1514"/>
                    <a:pt x="981" y="1562"/>
                  </a:cubicBezTo>
                  <a:cubicBezTo>
                    <a:pt x="997" y="1583"/>
                    <a:pt x="1012" y="1605"/>
                    <a:pt x="1028" y="1628"/>
                  </a:cubicBezTo>
                  <a:cubicBezTo>
                    <a:pt x="1034" y="1637"/>
                    <a:pt x="1048" y="1657"/>
                    <a:pt x="1048" y="1657"/>
                  </a:cubicBezTo>
                  <a:cubicBezTo>
                    <a:pt x="1064" y="1707"/>
                    <a:pt x="1077" y="1758"/>
                    <a:pt x="1095" y="1809"/>
                  </a:cubicBezTo>
                  <a:cubicBezTo>
                    <a:pt x="1108" y="1849"/>
                    <a:pt x="1102" y="1868"/>
                    <a:pt x="1143" y="1895"/>
                  </a:cubicBezTo>
                  <a:cubicBezTo>
                    <a:pt x="1146" y="1907"/>
                    <a:pt x="1146" y="1921"/>
                    <a:pt x="1152" y="1933"/>
                  </a:cubicBezTo>
                  <a:cubicBezTo>
                    <a:pt x="1156" y="1943"/>
                    <a:pt x="1169" y="1949"/>
                    <a:pt x="1171" y="1961"/>
                  </a:cubicBezTo>
                  <a:cubicBezTo>
                    <a:pt x="1197" y="2124"/>
                    <a:pt x="1151" y="2106"/>
                    <a:pt x="1238" y="2209"/>
                  </a:cubicBezTo>
                  <a:cubicBezTo>
                    <a:pt x="1279" y="2258"/>
                    <a:pt x="1231" y="2221"/>
                    <a:pt x="1286" y="2257"/>
                  </a:cubicBezTo>
                  <a:cubicBezTo>
                    <a:pt x="1294" y="2291"/>
                    <a:pt x="1308" y="2325"/>
                    <a:pt x="1314" y="2361"/>
                  </a:cubicBezTo>
                  <a:cubicBezTo>
                    <a:pt x="1318" y="2386"/>
                    <a:pt x="1315" y="2413"/>
                    <a:pt x="1324" y="2438"/>
                  </a:cubicBezTo>
                  <a:cubicBezTo>
                    <a:pt x="1335" y="2468"/>
                    <a:pt x="1409" y="2485"/>
                    <a:pt x="1409" y="2485"/>
                  </a:cubicBezTo>
                  <a:cubicBezTo>
                    <a:pt x="1433" y="2521"/>
                    <a:pt x="1439" y="2559"/>
                    <a:pt x="1457" y="2600"/>
                  </a:cubicBezTo>
                  <a:cubicBezTo>
                    <a:pt x="1481" y="2654"/>
                    <a:pt x="1506" y="2714"/>
                    <a:pt x="1524" y="2771"/>
                  </a:cubicBezTo>
                  <a:cubicBezTo>
                    <a:pt x="1536" y="2811"/>
                    <a:pt x="1547" y="2849"/>
                    <a:pt x="1571" y="2885"/>
                  </a:cubicBezTo>
                  <a:cubicBezTo>
                    <a:pt x="1574" y="2897"/>
                    <a:pt x="1580" y="2909"/>
                    <a:pt x="1581" y="2923"/>
                  </a:cubicBezTo>
                  <a:cubicBezTo>
                    <a:pt x="1586" y="3018"/>
                    <a:pt x="1578" y="3114"/>
                    <a:pt x="1590" y="3209"/>
                  </a:cubicBezTo>
                  <a:cubicBezTo>
                    <a:pt x="1591" y="3224"/>
                    <a:pt x="1609" y="3234"/>
                    <a:pt x="1619" y="3247"/>
                  </a:cubicBezTo>
                  <a:cubicBezTo>
                    <a:pt x="1655" y="3298"/>
                    <a:pt x="1657" y="3326"/>
                    <a:pt x="1724" y="3342"/>
                  </a:cubicBezTo>
                  <a:cubicBezTo>
                    <a:pt x="1744" y="3355"/>
                    <a:pt x="1766" y="3368"/>
                    <a:pt x="1781" y="3390"/>
                  </a:cubicBezTo>
                  <a:cubicBezTo>
                    <a:pt x="1798" y="3416"/>
                    <a:pt x="1802" y="3456"/>
                    <a:pt x="1819" y="3485"/>
                  </a:cubicBezTo>
                  <a:cubicBezTo>
                    <a:pt x="1834" y="3510"/>
                    <a:pt x="1867" y="3561"/>
                    <a:pt x="1867" y="3561"/>
                  </a:cubicBezTo>
                  <a:cubicBezTo>
                    <a:pt x="1871" y="3585"/>
                    <a:pt x="1888" y="3688"/>
                    <a:pt x="1895" y="3704"/>
                  </a:cubicBezTo>
                  <a:cubicBezTo>
                    <a:pt x="1900" y="3718"/>
                    <a:pt x="1952" y="3753"/>
                    <a:pt x="1962" y="3761"/>
                  </a:cubicBezTo>
                  <a:cubicBezTo>
                    <a:pt x="1993" y="3809"/>
                    <a:pt x="2038" y="3850"/>
                    <a:pt x="2076" y="3895"/>
                  </a:cubicBezTo>
                  <a:cubicBezTo>
                    <a:pt x="2097" y="3921"/>
                    <a:pt x="2104" y="3951"/>
                    <a:pt x="2124" y="3980"/>
                  </a:cubicBezTo>
                  <a:cubicBezTo>
                    <a:pt x="2127" y="3989"/>
                    <a:pt x="2128" y="3999"/>
                    <a:pt x="2133" y="4009"/>
                  </a:cubicBezTo>
                  <a:cubicBezTo>
                    <a:pt x="2138" y="4019"/>
                    <a:pt x="2147" y="4027"/>
                    <a:pt x="2152" y="4038"/>
                  </a:cubicBezTo>
                  <a:cubicBezTo>
                    <a:pt x="2163" y="4068"/>
                    <a:pt x="2161" y="4113"/>
                    <a:pt x="2181" y="4142"/>
                  </a:cubicBezTo>
                  <a:cubicBezTo>
                    <a:pt x="2188" y="4153"/>
                    <a:pt x="2202" y="4159"/>
                    <a:pt x="2210" y="4171"/>
                  </a:cubicBezTo>
                  <a:cubicBezTo>
                    <a:pt x="2224" y="4191"/>
                    <a:pt x="2233" y="4216"/>
                    <a:pt x="2248" y="4238"/>
                  </a:cubicBezTo>
                  <a:cubicBezTo>
                    <a:pt x="2251" y="4247"/>
                    <a:pt x="2257" y="4266"/>
                    <a:pt x="2257" y="4266"/>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750619" name="Freeform 21"/>
            <p:cNvSpPr>
              <a:spLocks/>
            </p:cNvSpPr>
            <p:nvPr/>
          </p:nvSpPr>
          <p:spPr bwMode="auto">
            <a:xfrm>
              <a:off x="4543" y="552"/>
              <a:ext cx="1219" cy="2305"/>
            </a:xfrm>
            <a:custGeom>
              <a:avLst/>
              <a:gdLst>
                <a:gd name="T0" fmla="*/ 1219 w 1219"/>
                <a:gd name="T1" fmla="*/ 0 h 2305"/>
                <a:gd name="T2" fmla="*/ 1048 w 1219"/>
                <a:gd name="T3" fmla="*/ 105 h 2305"/>
                <a:gd name="T4" fmla="*/ 991 w 1219"/>
                <a:gd name="T5" fmla="*/ 143 h 2305"/>
                <a:gd name="T6" fmla="*/ 905 w 1219"/>
                <a:gd name="T7" fmla="*/ 200 h 2305"/>
                <a:gd name="T8" fmla="*/ 781 w 1219"/>
                <a:gd name="T9" fmla="*/ 286 h 2305"/>
                <a:gd name="T10" fmla="*/ 667 w 1219"/>
                <a:gd name="T11" fmla="*/ 429 h 2305"/>
                <a:gd name="T12" fmla="*/ 534 w 1219"/>
                <a:gd name="T13" fmla="*/ 677 h 2305"/>
                <a:gd name="T14" fmla="*/ 476 w 1219"/>
                <a:gd name="T15" fmla="*/ 715 h 2305"/>
                <a:gd name="T16" fmla="*/ 410 w 1219"/>
                <a:gd name="T17" fmla="*/ 781 h 2305"/>
                <a:gd name="T18" fmla="*/ 400 w 1219"/>
                <a:gd name="T19" fmla="*/ 810 h 2305"/>
                <a:gd name="T20" fmla="*/ 362 w 1219"/>
                <a:gd name="T21" fmla="*/ 867 h 2305"/>
                <a:gd name="T22" fmla="*/ 353 w 1219"/>
                <a:gd name="T23" fmla="*/ 915 h 2305"/>
                <a:gd name="T24" fmla="*/ 343 w 1219"/>
                <a:gd name="T25" fmla="*/ 1200 h 2305"/>
                <a:gd name="T26" fmla="*/ 238 w 1219"/>
                <a:gd name="T27" fmla="*/ 1353 h 2305"/>
                <a:gd name="T28" fmla="*/ 191 w 1219"/>
                <a:gd name="T29" fmla="*/ 1467 h 2305"/>
                <a:gd name="T30" fmla="*/ 95 w 1219"/>
                <a:gd name="T31" fmla="*/ 1753 h 2305"/>
                <a:gd name="T32" fmla="*/ 48 w 1219"/>
                <a:gd name="T33" fmla="*/ 1943 h 2305"/>
                <a:gd name="T34" fmla="*/ 0 w 1219"/>
                <a:gd name="T35" fmla="*/ 2305 h 23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9"/>
                <a:gd name="T55" fmla="*/ 0 h 2305"/>
                <a:gd name="T56" fmla="*/ 1219 w 1219"/>
                <a:gd name="T57" fmla="*/ 2305 h 23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9" h="2305">
                  <a:moveTo>
                    <a:pt x="1219" y="0"/>
                  </a:moveTo>
                  <a:cubicBezTo>
                    <a:pt x="1156" y="31"/>
                    <a:pt x="1113" y="78"/>
                    <a:pt x="1048" y="105"/>
                  </a:cubicBezTo>
                  <a:cubicBezTo>
                    <a:pt x="952" y="200"/>
                    <a:pt x="1074" y="87"/>
                    <a:pt x="991" y="143"/>
                  </a:cubicBezTo>
                  <a:cubicBezTo>
                    <a:pt x="956" y="165"/>
                    <a:pt x="946" y="187"/>
                    <a:pt x="905" y="200"/>
                  </a:cubicBezTo>
                  <a:cubicBezTo>
                    <a:pt x="871" y="225"/>
                    <a:pt x="804" y="256"/>
                    <a:pt x="781" y="286"/>
                  </a:cubicBezTo>
                  <a:cubicBezTo>
                    <a:pt x="742" y="334"/>
                    <a:pt x="704" y="379"/>
                    <a:pt x="667" y="429"/>
                  </a:cubicBezTo>
                  <a:cubicBezTo>
                    <a:pt x="640" y="528"/>
                    <a:pt x="615" y="611"/>
                    <a:pt x="534" y="677"/>
                  </a:cubicBezTo>
                  <a:cubicBezTo>
                    <a:pt x="515" y="691"/>
                    <a:pt x="493" y="700"/>
                    <a:pt x="476" y="715"/>
                  </a:cubicBezTo>
                  <a:cubicBezTo>
                    <a:pt x="452" y="734"/>
                    <a:pt x="410" y="781"/>
                    <a:pt x="410" y="781"/>
                  </a:cubicBezTo>
                  <a:cubicBezTo>
                    <a:pt x="406" y="790"/>
                    <a:pt x="404" y="801"/>
                    <a:pt x="400" y="810"/>
                  </a:cubicBezTo>
                  <a:cubicBezTo>
                    <a:pt x="388" y="829"/>
                    <a:pt x="362" y="867"/>
                    <a:pt x="362" y="867"/>
                  </a:cubicBezTo>
                  <a:cubicBezTo>
                    <a:pt x="359" y="883"/>
                    <a:pt x="353" y="898"/>
                    <a:pt x="353" y="915"/>
                  </a:cubicBezTo>
                  <a:cubicBezTo>
                    <a:pt x="347" y="1009"/>
                    <a:pt x="357" y="1106"/>
                    <a:pt x="343" y="1200"/>
                  </a:cubicBezTo>
                  <a:cubicBezTo>
                    <a:pt x="335" y="1250"/>
                    <a:pt x="275" y="1315"/>
                    <a:pt x="238" y="1353"/>
                  </a:cubicBezTo>
                  <a:cubicBezTo>
                    <a:pt x="225" y="1392"/>
                    <a:pt x="203" y="1426"/>
                    <a:pt x="191" y="1467"/>
                  </a:cubicBezTo>
                  <a:cubicBezTo>
                    <a:pt x="182" y="1597"/>
                    <a:pt x="188" y="1664"/>
                    <a:pt x="95" y="1753"/>
                  </a:cubicBezTo>
                  <a:cubicBezTo>
                    <a:pt x="74" y="1815"/>
                    <a:pt x="63" y="1878"/>
                    <a:pt x="48" y="1943"/>
                  </a:cubicBezTo>
                  <a:cubicBezTo>
                    <a:pt x="38" y="2064"/>
                    <a:pt x="0" y="2184"/>
                    <a:pt x="0" y="230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grpSp>
      <p:sp>
        <p:nvSpPr>
          <p:cNvPr id="337923" name="Rectangle 3"/>
          <p:cNvSpPr>
            <a:spLocks noGrp="1" noChangeArrowheads="1"/>
          </p:cNvSpPr>
          <p:nvPr>
            <p:ph type="body" idx="4294967295"/>
          </p:nvPr>
        </p:nvSpPr>
        <p:spPr>
          <a:xfrm>
            <a:off x="152400" y="1981200"/>
            <a:ext cx="1981200" cy="990600"/>
          </a:xfrm>
        </p:spPr>
        <p:txBody>
          <a:bodyPr/>
          <a:lstStyle/>
          <a:p>
            <a:pPr marL="0" indent="0" eaLnBrk="1" hangingPunct="1">
              <a:lnSpc>
                <a:spcPct val="90000"/>
              </a:lnSpc>
              <a:buFont typeface="Times" pitchFamily="-112" charset="0"/>
              <a:buNone/>
              <a:defRPr/>
            </a:pPr>
            <a:r>
              <a:rPr lang="en-US" b="1" dirty="0"/>
              <a:t>Nineveh Proper</a:t>
            </a:r>
          </a:p>
        </p:txBody>
      </p:sp>
      <p:sp>
        <p:nvSpPr>
          <p:cNvPr id="337924" name="Rectangle 4"/>
          <p:cNvSpPr>
            <a:spLocks noChangeArrowheads="1"/>
          </p:cNvSpPr>
          <p:nvPr/>
        </p:nvSpPr>
        <p:spPr bwMode="auto">
          <a:xfrm>
            <a:off x="2590800" y="6172200"/>
            <a:ext cx="1447800" cy="6096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defTabSz="914400" eaLnBrk="0" fontAlgn="base" hangingPunct="0">
              <a:spcBef>
                <a:spcPct val="0"/>
              </a:spcBef>
              <a:spcAft>
                <a:spcPct val="0"/>
              </a:spcAft>
              <a:defRPr/>
            </a:pPr>
            <a:r>
              <a:rPr lang="en-US" sz="2400" b="1">
                <a:solidFill>
                  <a:srgbClr val="000000"/>
                </a:solidFill>
                <a:latin typeface="Times New Roman" pitchFamily="-128" charset="0"/>
                <a:ea typeface="Osaka"/>
                <a:cs typeface="Osaka"/>
              </a:rPr>
              <a:t>Calah</a:t>
            </a:r>
          </a:p>
        </p:txBody>
      </p:sp>
      <p:sp>
        <p:nvSpPr>
          <p:cNvPr id="337922" name="Rectangle 2" descr="Purple mesh"/>
          <p:cNvSpPr>
            <a:spLocks noGrp="1" noChangeArrowheads="1"/>
          </p:cNvSpPr>
          <p:nvPr>
            <p:ph type="title" idx="4294967295"/>
          </p:nvPr>
        </p:nvSpPr>
        <p:spPr>
          <a:xfrm>
            <a:off x="5257800" y="4572000"/>
            <a:ext cx="3733800" cy="1447800"/>
          </a:xfrm>
          <a:blipFill dpi="0" rotWithShape="0">
            <a:blip r:embed="rId5"/>
            <a:srcRect/>
            <a:tile tx="0" ty="0" sx="100000" sy="100000" flip="none" algn="tl"/>
          </a:blipFill>
          <a:ln>
            <a:solidFill>
              <a:srgbClr val="0000FF"/>
            </a:solidFill>
          </a:ln>
          <a:effectLst>
            <a:prstShdw prst="shdw13" dist="28398" dir="12393903">
              <a:srgbClr val="030201">
                <a:alpha val="75000"/>
              </a:srgbClr>
            </a:prstShdw>
          </a:effectLst>
        </p:spPr>
        <p:txBody>
          <a:bodyPr/>
          <a:lstStyle/>
          <a:p>
            <a:pPr eaLnBrk="1" hangingPunct="1">
              <a:defRPr/>
            </a:pPr>
            <a:r>
              <a:rPr lang="en-US" b="1" dirty="0">
                <a:solidFill>
                  <a:srgbClr val="FFFF00"/>
                </a:solidFill>
              </a:rPr>
              <a:t>The Nineveh Metropolis</a:t>
            </a:r>
          </a:p>
        </p:txBody>
      </p:sp>
      <p:sp>
        <p:nvSpPr>
          <p:cNvPr id="750605" name="Text Box 23"/>
          <p:cNvSpPr txBox="1">
            <a:spLocks noChangeArrowheads="1"/>
          </p:cNvSpPr>
          <p:nvPr/>
        </p:nvSpPr>
        <p:spPr bwMode="auto">
          <a:xfrm>
            <a:off x="76200" y="6324600"/>
            <a:ext cx="2360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defTabSz="914400" eaLnBrk="0" fontAlgn="base" hangingPunct="0">
              <a:spcBef>
                <a:spcPct val="0"/>
              </a:spcBef>
              <a:spcAft>
                <a:spcPct val="0"/>
              </a:spcAft>
            </a:pPr>
            <a:r>
              <a:rPr lang="en-US" b="1" i="1">
                <a:solidFill>
                  <a:srgbClr val="000000"/>
                </a:solidFill>
              </a:rPr>
              <a:t>Genesis 10:11-12</a:t>
            </a:r>
          </a:p>
        </p:txBody>
      </p:sp>
      <p:sp>
        <p:nvSpPr>
          <p:cNvPr id="750606" name="Text Box 24"/>
          <p:cNvSpPr txBox="1">
            <a:spLocks noChangeArrowheads="1"/>
          </p:cNvSpPr>
          <p:nvPr/>
        </p:nvSpPr>
        <p:spPr bwMode="auto">
          <a:xfrm>
            <a:off x="8353586" y="73968"/>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defTabSz="914400" eaLnBrk="0" fontAlgn="base" hangingPunct="0">
              <a:spcBef>
                <a:spcPct val="0"/>
              </a:spcBef>
              <a:spcAft>
                <a:spcPct val="0"/>
              </a:spcAft>
            </a:pPr>
            <a:r>
              <a:rPr lang="en-US" b="1">
                <a:solidFill>
                  <a:srgbClr val="000000"/>
                </a:solidFill>
                <a:latin typeface="Arial"/>
                <a:cs typeface="Arial"/>
              </a:rPr>
              <a:t>602</a:t>
            </a:r>
            <a:endParaRPr lang="en-US">
              <a:solidFill>
                <a:srgbClr val="000000"/>
              </a:solidFill>
              <a:latin typeface="Arial"/>
              <a:cs typeface="Arial"/>
            </a:endParaRPr>
          </a:p>
        </p:txBody>
      </p:sp>
      <p:grpSp>
        <p:nvGrpSpPr>
          <p:cNvPr id="4" name="Group 28"/>
          <p:cNvGrpSpPr>
            <a:grpSpLocks/>
          </p:cNvGrpSpPr>
          <p:nvPr/>
        </p:nvGrpSpPr>
        <p:grpSpPr bwMode="auto">
          <a:xfrm>
            <a:off x="333375" y="612775"/>
            <a:ext cx="7770813" cy="5419725"/>
            <a:chOff x="210" y="386"/>
            <a:chExt cx="4895" cy="3414"/>
          </a:xfrm>
        </p:grpSpPr>
        <p:sp>
          <p:nvSpPr>
            <p:cNvPr id="750614" name="Freeform 25"/>
            <p:cNvSpPr>
              <a:spLocks/>
            </p:cNvSpPr>
            <p:nvPr/>
          </p:nvSpPr>
          <p:spPr bwMode="auto">
            <a:xfrm>
              <a:off x="210" y="386"/>
              <a:ext cx="4895" cy="3028"/>
            </a:xfrm>
            <a:custGeom>
              <a:avLst/>
              <a:gdLst>
                <a:gd name="T0" fmla="*/ 3409 w 4895"/>
                <a:gd name="T1" fmla="*/ 538 h 3028"/>
                <a:gd name="T2" fmla="*/ 3133 w 4895"/>
                <a:gd name="T3" fmla="*/ 385 h 3028"/>
                <a:gd name="T4" fmla="*/ 3028 w 4895"/>
                <a:gd name="T5" fmla="*/ 185 h 3028"/>
                <a:gd name="T6" fmla="*/ 2828 w 4895"/>
                <a:gd name="T7" fmla="*/ 71 h 3028"/>
                <a:gd name="T8" fmla="*/ 2571 w 4895"/>
                <a:gd name="T9" fmla="*/ 43 h 3028"/>
                <a:gd name="T10" fmla="*/ 2343 w 4895"/>
                <a:gd name="T11" fmla="*/ 166 h 3028"/>
                <a:gd name="T12" fmla="*/ 2257 w 4895"/>
                <a:gd name="T13" fmla="*/ 233 h 3028"/>
                <a:gd name="T14" fmla="*/ 1876 w 4895"/>
                <a:gd name="T15" fmla="*/ 404 h 3028"/>
                <a:gd name="T16" fmla="*/ 1562 w 4895"/>
                <a:gd name="T17" fmla="*/ 300 h 3028"/>
                <a:gd name="T18" fmla="*/ 1162 w 4895"/>
                <a:gd name="T19" fmla="*/ 414 h 3028"/>
                <a:gd name="T20" fmla="*/ 971 w 4895"/>
                <a:gd name="T21" fmla="*/ 547 h 3028"/>
                <a:gd name="T22" fmla="*/ 838 w 4895"/>
                <a:gd name="T23" fmla="*/ 728 h 3028"/>
                <a:gd name="T24" fmla="*/ 628 w 4895"/>
                <a:gd name="T25" fmla="*/ 1204 h 3028"/>
                <a:gd name="T26" fmla="*/ 476 w 4895"/>
                <a:gd name="T27" fmla="*/ 1671 h 3028"/>
                <a:gd name="T28" fmla="*/ 266 w 4895"/>
                <a:gd name="T29" fmla="*/ 1861 h 3028"/>
                <a:gd name="T30" fmla="*/ 133 w 4895"/>
                <a:gd name="T31" fmla="*/ 2004 h 3028"/>
                <a:gd name="T32" fmla="*/ 0 w 4895"/>
                <a:gd name="T33" fmla="*/ 2414 h 3028"/>
                <a:gd name="T34" fmla="*/ 285 w 4895"/>
                <a:gd name="T35" fmla="*/ 2633 h 3028"/>
                <a:gd name="T36" fmla="*/ 962 w 4895"/>
                <a:gd name="T37" fmla="*/ 2481 h 3028"/>
                <a:gd name="T38" fmla="*/ 1343 w 4895"/>
                <a:gd name="T39" fmla="*/ 2433 h 3028"/>
                <a:gd name="T40" fmla="*/ 1523 w 4895"/>
                <a:gd name="T41" fmla="*/ 2519 h 3028"/>
                <a:gd name="T42" fmla="*/ 1790 w 4895"/>
                <a:gd name="T43" fmla="*/ 2719 h 3028"/>
                <a:gd name="T44" fmla="*/ 2295 w 4895"/>
                <a:gd name="T45" fmla="*/ 2947 h 3028"/>
                <a:gd name="T46" fmla="*/ 2571 w 4895"/>
                <a:gd name="T47" fmla="*/ 2995 h 3028"/>
                <a:gd name="T48" fmla="*/ 3228 w 4895"/>
                <a:gd name="T49" fmla="*/ 2861 h 3028"/>
                <a:gd name="T50" fmla="*/ 3543 w 4895"/>
                <a:gd name="T51" fmla="*/ 2671 h 3028"/>
                <a:gd name="T52" fmla="*/ 3886 w 4895"/>
                <a:gd name="T53" fmla="*/ 2566 h 3028"/>
                <a:gd name="T54" fmla="*/ 4228 w 4895"/>
                <a:gd name="T55" fmla="*/ 2271 h 3028"/>
                <a:gd name="T56" fmla="*/ 4314 w 4895"/>
                <a:gd name="T57" fmla="*/ 2185 h 3028"/>
                <a:gd name="T58" fmla="*/ 4505 w 4895"/>
                <a:gd name="T59" fmla="*/ 1976 h 3028"/>
                <a:gd name="T60" fmla="*/ 4838 w 4895"/>
                <a:gd name="T61" fmla="*/ 1576 h 3028"/>
                <a:gd name="T62" fmla="*/ 4886 w 4895"/>
                <a:gd name="T63" fmla="*/ 1357 h 3028"/>
                <a:gd name="T64" fmla="*/ 4638 w 4895"/>
                <a:gd name="T65" fmla="*/ 1138 h 3028"/>
                <a:gd name="T66" fmla="*/ 4276 w 4895"/>
                <a:gd name="T67" fmla="*/ 1176 h 3028"/>
                <a:gd name="T68" fmla="*/ 3981 w 4895"/>
                <a:gd name="T69" fmla="*/ 1176 h 3028"/>
                <a:gd name="T70" fmla="*/ 3867 w 4895"/>
                <a:gd name="T71" fmla="*/ 881 h 3028"/>
                <a:gd name="T72" fmla="*/ 3705 w 4895"/>
                <a:gd name="T73" fmla="*/ 1052 h 3028"/>
                <a:gd name="T74" fmla="*/ 3752 w 4895"/>
                <a:gd name="T75" fmla="*/ 709 h 3028"/>
                <a:gd name="T76" fmla="*/ 3609 w 4895"/>
                <a:gd name="T77" fmla="*/ 652 h 3028"/>
                <a:gd name="T78" fmla="*/ 3362 w 4895"/>
                <a:gd name="T79" fmla="*/ 900 h 3028"/>
                <a:gd name="T80" fmla="*/ 3200 w 4895"/>
                <a:gd name="T81" fmla="*/ 919 h 3028"/>
                <a:gd name="T82" fmla="*/ 3295 w 4895"/>
                <a:gd name="T83" fmla="*/ 757 h 3028"/>
                <a:gd name="T84" fmla="*/ 3476 w 4895"/>
                <a:gd name="T85" fmla="*/ 604 h 30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95"/>
                <a:gd name="T130" fmla="*/ 0 h 3028"/>
                <a:gd name="T131" fmla="*/ 4895 w 4895"/>
                <a:gd name="T132" fmla="*/ 3028 h 30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95" h="3028">
                  <a:moveTo>
                    <a:pt x="3476" y="604"/>
                  </a:moveTo>
                  <a:cubicBezTo>
                    <a:pt x="3422" y="525"/>
                    <a:pt x="3493" y="617"/>
                    <a:pt x="3428" y="566"/>
                  </a:cubicBezTo>
                  <a:cubicBezTo>
                    <a:pt x="3419" y="558"/>
                    <a:pt x="3416" y="545"/>
                    <a:pt x="3409" y="538"/>
                  </a:cubicBezTo>
                  <a:cubicBezTo>
                    <a:pt x="3387" y="516"/>
                    <a:pt x="3323" y="489"/>
                    <a:pt x="3295" y="481"/>
                  </a:cubicBezTo>
                  <a:cubicBezTo>
                    <a:pt x="3249" y="451"/>
                    <a:pt x="3197" y="443"/>
                    <a:pt x="3152" y="414"/>
                  </a:cubicBezTo>
                  <a:cubicBezTo>
                    <a:pt x="3145" y="404"/>
                    <a:pt x="3141" y="393"/>
                    <a:pt x="3133" y="385"/>
                  </a:cubicBezTo>
                  <a:cubicBezTo>
                    <a:pt x="3125" y="376"/>
                    <a:pt x="3112" y="374"/>
                    <a:pt x="3105" y="366"/>
                  </a:cubicBezTo>
                  <a:cubicBezTo>
                    <a:pt x="3074" y="328"/>
                    <a:pt x="3084" y="238"/>
                    <a:pt x="3057" y="204"/>
                  </a:cubicBezTo>
                  <a:cubicBezTo>
                    <a:pt x="3049" y="194"/>
                    <a:pt x="3037" y="191"/>
                    <a:pt x="3028" y="185"/>
                  </a:cubicBezTo>
                  <a:cubicBezTo>
                    <a:pt x="3021" y="175"/>
                    <a:pt x="3018" y="162"/>
                    <a:pt x="3009" y="157"/>
                  </a:cubicBezTo>
                  <a:cubicBezTo>
                    <a:pt x="2994" y="148"/>
                    <a:pt x="2927" y="136"/>
                    <a:pt x="2905" y="128"/>
                  </a:cubicBezTo>
                  <a:cubicBezTo>
                    <a:pt x="2882" y="106"/>
                    <a:pt x="2857" y="80"/>
                    <a:pt x="2828" y="71"/>
                  </a:cubicBezTo>
                  <a:cubicBezTo>
                    <a:pt x="2809" y="64"/>
                    <a:pt x="2771" y="52"/>
                    <a:pt x="2771" y="52"/>
                  </a:cubicBezTo>
                  <a:cubicBezTo>
                    <a:pt x="2719" y="0"/>
                    <a:pt x="2708" y="14"/>
                    <a:pt x="2628" y="24"/>
                  </a:cubicBezTo>
                  <a:cubicBezTo>
                    <a:pt x="2609" y="30"/>
                    <a:pt x="2587" y="31"/>
                    <a:pt x="2571" y="43"/>
                  </a:cubicBezTo>
                  <a:cubicBezTo>
                    <a:pt x="2552" y="55"/>
                    <a:pt x="2535" y="74"/>
                    <a:pt x="2514" y="81"/>
                  </a:cubicBezTo>
                  <a:cubicBezTo>
                    <a:pt x="2506" y="83"/>
                    <a:pt x="2463" y="96"/>
                    <a:pt x="2457" y="100"/>
                  </a:cubicBezTo>
                  <a:cubicBezTo>
                    <a:pt x="2414" y="123"/>
                    <a:pt x="2387" y="151"/>
                    <a:pt x="2343" y="166"/>
                  </a:cubicBezTo>
                  <a:cubicBezTo>
                    <a:pt x="2330" y="175"/>
                    <a:pt x="2318" y="187"/>
                    <a:pt x="2304" y="195"/>
                  </a:cubicBezTo>
                  <a:cubicBezTo>
                    <a:pt x="2295" y="199"/>
                    <a:pt x="2283" y="197"/>
                    <a:pt x="2276" y="204"/>
                  </a:cubicBezTo>
                  <a:cubicBezTo>
                    <a:pt x="2267" y="211"/>
                    <a:pt x="2265" y="224"/>
                    <a:pt x="2257" y="233"/>
                  </a:cubicBezTo>
                  <a:cubicBezTo>
                    <a:pt x="2239" y="250"/>
                    <a:pt x="2219" y="265"/>
                    <a:pt x="2200" y="281"/>
                  </a:cubicBezTo>
                  <a:cubicBezTo>
                    <a:pt x="2182" y="295"/>
                    <a:pt x="2143" y="319"/>
                    <a:pt x="2143" y="319"/>
                  </a:cubicBezTo>
                  <a:cubicBezTo>
                    <a:pt x="2090" y="396"/>
                    <a:pt x="1957" y="377"/>
                    <a:pt x="1876" y="404"/>
                  </a:cubicBezTo>
                  <a:cubicBezTo>
                    <a:pt x="1860" y="401"/>
                    <a:pt x="1771" y="390"/>
                    <a:pt x="1752" y="385"/>
                  </a:cubicBezTo>
                  <a:cubicBezTo>
                    <a:pt x="1716" y="374"/>
                    <a:pt x="1692" y="336"/>
                    <a:pt x="1657" y="328"/>
                  </a:cubicBezTo>
                  <a:cubicBezTo>
                    <a:pt x="1601" y="314"/>
                    <a:pt x="1628" y="322"/>
                    <a:pt x="1562" y="300"/>
                  </a:cubicBezTo>
                  <a:cubicBezTo>
                    <a:pt x="1552" y="296"/>
                    <a:pt x="1533" y="290"/>
                    <a:pt x="1533" y="290"/>
                  </a:cubicBezTo>
                  <a:cubicBezTo>
                    <a:pt x="1437" y="298"/>
                    <a:pt x="1320" y="281"/>
                    <a:pt x="1238" y="338"/>
                  </a:cubicBezTo>
                  <a:cubicBezTo>
                    <a:pt x="1218" y="366"/>
                    <a:pt x="1189" y="392"/>
                    <a:pt x="1162" y="414"/>
                  </a:cubicBezTo>
                  <a:cubicBezTo>
                    <a:pt x="1143" y="428"/>
                    <a:pt x="1104" y="452"/>
                    <a:pt x="1104" y="452"/>
                  </a:cubicBezTo>
                  <a:cubicBezTo>
                    <a:pt x="1078" y="490"/>
                    <a:pt x="1040" y="500"/>
                    <a:pt x="1000" y="528"/>
                  </a:cubicBezTo>
                  <a:cubicBezTo>
                    <a:pt x="990" y="534"/>
                    <a:pt x="980" y="540"/>
                    <a:pt x="971" y="547"/>
                  </a:cubicBezTo>
                  <a:cubicBezTo>
                    <a:pt x="955" y="556"/>
                    <a:pt x="923" y="576"/>
                    <a:pt x="923" y="576"/>
                  </a:cubicBezTo>
                  <a:cubicBezTo>
                    <a:pt x="910" y="592"/>
                    <a:pt x="861" y="658"/>
                    <a:pt x="857" y="671"/>
                  </a:cubicBezTo>
                  <a:cubicBezTo>
                    <a:pt x="850" y="690"/>
                    <a:pt x="849" y="711"/>
                    <a:pt x="838" y="728"/>
                  </a:cubicBezTo>
                  <a:cubicBezTo>
                    <a:pt x="819" y="755"/>
                    <a:pt x="774" y="808"/>
                    <a:pt x="762" y="843"/>
                  </a:cubicBezTo>
                  <a:cubicBezTo>
                    <a:pt x="742" y="897"/>
                    <a:pt x="729" y="952"/>
                    <a:pt x="704" y="1004"/>
                  </a:cubicBezTo>
                  <a:cubicBezTo>
                    <a:pt x="691" y="1068"/>
                    <a:pt x="665" y="1148"/>
                    <a:pt x="628" y="1204"/>
                  </a:cubicBezTo>
                  <a:cubicBezTo>
                    <a:pt x="613" y="1266"/>
                    <a:pt x="618" y="1347"/>
                    <a:pt x="590" y="1404"/>
                  </a:cubicBezTo>
                  <a:cubicBezTo>
                    <a:pt x="573" y="1436"/>
                    <a:pt x="543" y="1459"/>
                    <a:pt x="523" y="1490"/>
                  </a:cubicBezTo>
                  <a:cubicBezTo>
                    <a:pt x="505" y="1547"/>
                    <a:pt x="499" y="1615"/>
                    <a:pt x="476" y="1671"/>
                  </a:cubicBezTo>
                  <a:cubicBezTo>
                    <a:pt x="462" y="1702"/>
                    <a:pt x="400" y="1738"/>
                    <a:pt x="400" y="1738"/>
                  </a:cubicBezTo>
                  <a:cubicBezTo>
                    <a:pt x="395" y="1751"/>
                    <a:pt x="369" y="1814"/>
                    <a:pt x="361" y="1823"/>
                  </a:cubicBezTo>
                  <a:cubicBezTo>
                    <a:pt x="340" y="1843"/>
                    <a:pt x="293" y="1852"/>
                    <a:pt x="266" y="1861"/>
                  </a:cubicBezTo>
                  <a:cubicBezTo>
                    <a:pt x="242" y="1885"/>
                    <a:pt x="228" y="1908"/>
                    <a:pt x="200" y="1928"/>
                  </a:cubicBezTo>
                  <a:cubicBezTo>
                    <a:pt x="193" y="1937"/>
                    <a:pt x="188" y="1948"/>
                    <a:pt x="181" y="1957"/>
                  </a:cubicBezTo>
                  <a:cubicBezTo>
                    <a:pt x="166" y="1973"/>
                    <a:pt x="133" y="2004"/>
                    <a:pt x="133" y="2004"/>
                  </a:cubicBezTo>
                  <a:cubicBezTo>
                    <a:pt x="120" y="2041"/>
                    <a:pt x="116" y="2095"/>
                    <a:pt x="95" y="2128"/>
                  </a:cubicBezTo>
                  <a:cubicBezTo>
                    <a:pt x="76" y="2156"/>
                    <a:pt x="67" y="2181"/>
                    <a:pt x="57" y="2214"/>
                  </a:cubicBezTo>
                  <a:cubicBezTo>
                    <a:pt x="48" y="2286"/>
                    <a:pt x="39" y="2353"/>
                    <a:pt x="0" y="2414"/>
                  </a:cubicBezTo>
                  <a:cubicBezTo>
                    <a:pt x="7" y="2470"/>
                    <a:pt x="8" y="2493"/>
                    <a:pt x="38" y="2538"/>
                  </a:cubicBezTo>
                  <a:cubicBezTo>
                    <a:pt x="58" y="2603"/>
                    <a:pt x="131" y="2597"/>
                    <a:pt x="190" y="2604"/>
                  </a:cubicBezTo>
                  <a:cubicBezTo>
                    <a:pt x="222" y="2612"/>
                    <a:pt x="253" y="2621"/>
                    <a:pt x="285" y="2633"/>
                  </a:cubicBezTo>
                  <a:cubicBezTo>
                    <a:pt x="400" y="2617"/>
                    <a:pt x="516" y="2611"/>
                    <a:pt x="628" y="2576"/>
                  </a:cubicBezTo>
                  <a:cubicBezTo>
                    <a:pt x="697" y="2592"/>
                    <a:pt x="705" y="2599"/>
                    <a:pt x="781" y="2576"/>
                  </a:cubicBezTo>
                  <a:cubicBezTo>
                    <a:pt x="838" y="2537"/>
                    <a:pt x="897" y="2507"/>
                    <a:pt x="962" y="2481"/>
                  </a:cubicBezTo>
                  <a:cubicBezTo>
                    <a:pt x="980" y="2473"/>
                    <a:pt x="1002" y="2472"/>
                    <a:pt x="1019" y="2461"/>
                  </a:cubicBezTo>
                  <a:cubicBezTo>
                    <a:pt x="1038" y="2448"/>
                    <a:pt x="1076" y="2423"/>
                    <a:pt x="1076" y="2423"/>
                  </a:cubicBezTo>
                  <a:cubicBezTo>
                    <a:pt x="1165" y="2426"/>
                    <a:pt x="1254" y="2421"/>
                    <a:pt x="1343" y="2433"/>
                  </a:cubicBezTo>
                  <a:cubicBezTo>
                    <a:pt x="1356" y="2434"/>
                    <a:pt x="1360" y="2453"/>
                    <a:pt x="1371" y="2461"/>
                  </a:cubicBezTo>
                  <a:cubicBezTo>
                    <a:pt x="1388" y="2472"/>
                    <a:pt x="1409" y="2480"/>
                    <a:pt x="1428" y="2490"/>
                  </a:cubicBezTo>
                  <a:cubicBezTo>
                    <a:pt x="1457" y="2505"/>
                    <a:pt x="1492" y="2505"/>
                    <a:pt x="1523" y="2519"/>
                  </a:cubicBezTo>
                  <a:cubicBezTo>
                    <a:pt x="1571" y="2541"/>
                    <a:pt x="1614" y="2572"/>
                    <a:pt x="1666" y="2585"/>
                  </a:cubicBezTo>
                  <a:cubicBezTo>
                    <a:pt x="1694" y="2603"/>
                    <a:pt x="1723" y="2614"/>
                    <a:pt x="1752" y="2633"/>
                  </a:cubicBezTo>
                  <a:cubicBezTo>
                    <a:pt x="1762" y="2661"/>
                    <a:pt x="1767" y="2696"/>
                    <a:pt x="1790" y="2719"/>
                  </a:cubicBezTo>
                  <a:cubicBezTo>
                    <a:pt x="1827" y="2756"/>
                    <a:pt x="1896" y="2758"/>
                    <a:pt x="1943" y="2785"/>
                  </a:cubicBezTo>
                  <a:cubicBezTo>
                    <a:pt x="1993" y="2813"/>
                    <a:pt x="1949" y="2793"/>
                    <a:pt x="2000" y="2833"/>
                  </a:cubicBezTo>
                  <a:cubicBezTo>
                    <a:pt x="2094" y="2906"/>
                    <a:pt x="2175" y="2935"/>
                    <a:pt x="2295" y="2947"/>
                  </a:cubicBezTo>
                  <a:cubicBezTo>
                    <a:pt x="2331" y="2971"/>
                    <a:pt x="2370" y="2975"/>
                    <a:pt x="2409" y="2995"/>
                  </a:cubicBezTo>
                  <a:cubicBezTo>
                    <a:pt x="2475" y="3028"/>
                    <a:pt x="2402" y="3002"/>
                    <a:pt x="2466" y="3023"/>
                  </a:cubicBezTo>
                  <a:cubicBezTo>
                    <a:pt x="2501" y="3014"/>
                    <a:pt x="2535" y="3003"/>
                    <a:pt x="2571" y="2995"/>
                  </a:cubicBezTo>
                  <a:cubicBezTo>
                    <a:pt x="2695" y="3002"/>
                    <a:pt x="2818" y="3015"/>
                    <a:pt x="2943" y="2995"/>
                  </a:cubicBezTo>
                  <a:cubicBezTo>
                    <a:pt x="2975" y="2989"/>
                    <a:pt x="2997" y="2957"/>
                    <a:pt x="3028" y="2947"/>
                  </a:cubicBezTo>
                  <a:cubicBezTo>
                    <a:pt x="3105" y="2871"/>
                    <a:pt x="3111" y="2872"/>
                    <a:pt x="3228" y="2861"/>
                  </a:cubicBezTo>
                  <a:cubicBezTo>
                    <a:pt x="3294" y="2834"/>
                    <a:pt x="3345" y="2791"/>
                    <a:pt x="3400" y="2747"/>
                  </a:cubicBezTo>
                  <a:cubicBezTo>
                    <a:pt x="3428" y="2723"/>
                    <a:pt x="3423" y="2715"/>
                    <a:pt x="3457" y="2700"/>
                  </a:cubicBezTo>
                  <a:cubicBezTo>
                    <a:pt x="3475" y="2691"/>
                    <a:pt x="3518" y="2678"/>
                    <a:pt x="3543" y="2671"/>
                  </a:cubicBezTo>
                  <a:cubicBezTo>
                    <a:pt x="3552" y="2664"/>
                    <a:pt x="3560" y="2656"/>
                    <a:pt x="3571" y="2652"/>
                  </a:cubicBezTo>
                  <a:cubicBezTo>
                    <a:pt x="3589" y="2643"/>
                    <a:pt x="3628" y="2633"/>
                    <a:pt x="3628" y="2633"/>
                  </a:cubicBezTo>
                  <a:cubicBezTo>
                    <a:pt x="3704" y="2583"/>
                    <a:pt x="3798" y="2581"/>
                    <a:pt x="3886" y="2566"/>
                  </a:cubicBezTo>
                  <a:cubicBezTo>
                    <a:pt x="3951" y="2521"/>
                    <a:pt x="4000" y="2449"/>
                    <a:pt x="4076" y="2423"/>
                  </a:cubicBezTo>
                  <a:cubicBezTo>
                    <a:pt x="4101" y="2384"/>
                    <a:pt x="4132" y="2344"/>
                    <a:pt x="4171" y="2319"/>
                  </a:cubicBezTo>
                  <a:cubicBezTo>
                    <a:pt x="4218" y="2246"/>
                    <a:pt x="4154" y="2333"/>
                    <a:pt x="4228" y="2271"/>
                  </a:cubicBezTo>
                  <a:cubicBezTo>
                    <a:pt x="4240" y="2260"/>
                    <a:pt x="4245" y="2244"/>
                    <a:pt x="4257" y="2233"/>
                  </a:cubicBezTo>
                  <a:cubicBezTo>
                    <a:pt x="4265" y="2224"/>
                    <a:pt x="4277" y="2221"/>
                    <a:pt x="4286" y="2214"/>
                  </a:cubicBezTo>
                  <a:cubicBezTo>
                    <a:pt x="4296" y="2205"/>
                    <a:pt x="4303" y="2193"/>
                    <a:pt x="4314" y="2185"/>
                  </a:cubicBezTo>
                  <a:cubicBezTo>
                    <a:pt x="4331" y="2170"/>
                    <a:pt x="4371" y="2147"/>
                    <a:pt x="4371" y="2147"/>
                  </a:cubicBezTo>
                  <a:cubicBezTo>
                    <a:pt x="4393" y="2114"/>
                    <a:pt x="4425" y="2103"/>
                    <a:pt x="4448" y="2071"/>
                  </a:cubicBezTo>
                  <a:cubicBezTo>
                    <a:pt x="4471" y="2037"/>
                    <a:pt x="4467" y="2004"/>
                    <a:pt x="4505" y="1976"/>
                  </a:cubicBezTo>
                  <a:cubicBezTo>
                    <a:pt x="4595" y="1907"/>
                    <a:pt x="4655" y="1808"/>
                    <a:pt x="4733" y="1728"/>
                  </a:cubicBezTo>
                  <a:cubicBezTo>
                    <a:pt x="4746" y="1691"/>
                    <a:pt x="4757" y="1674"/>
                    <a:pt x="4790" y="1652"/>
                  </a:cubicBezTo>
                  <a:cubicBezTo>
                    <a:pt x="4807" y="1625"/>
                    <a:pt x="4831" y="1608"/>
                    <a:pt x="4838" y="1576"/>
                  </a:cubicBezTo>
                  <a:cubicBezTo>
                    <a:pt x="4845" y="1541"/>
                    <a:pt x="4837" y="1500"/>
                    <a:pt x="4857" y="1471"/>
                  </a:cubicBezTo>
                  <a:cubicBezTo>
                    <a:pt x="4869" y="1452"/>
                    <a:pt x="4895" y="1414"/>
                    <a:pt x="4895" y="1414"/>
                  </a:cubicBezTo>
                  <a:cubicBezTo>
                    <a:pt x="4892" y="1395"/>
                    <a:pt x="4893" y="1374"/>
                    <a:pt x="4886" y="1357"/>
                  </a:cubicBezTo>
                  <a:cubicBezTo>
                    <a:pt x="4877" y="1335"/>
                    <a:pt x="4848" y="1300"/>
                    <a:pt x="4848" y="1300"/>
                  </a:cubicBezTo>
                  <a:cubicBezTo>
                    <a:pt x="4826" y="1217"/>
                    <a:pt x="4803" y="1179"/>
                    <a:pt x="4714" y="1157"/>
                  </a:cubicBezTo>
                  <a:cubicBezTo>
                    <a:pt x="4643" y="1139"/>
                    <a:pt x="4691" y="1155"/>
                    <a:pt x="4638" y="1138"/>
                  </a:cubicBezTo>
                  <a:cubicBezTo>
                    <a:pt x="4618" y="1131"/>
                    <a:pt x="4581" y="1119"/>
                    <a:pt x="4581" y="1119"/>
                  </a:cubicBezTo>
                  <a:cubicBezTo>
                    <a:pt x="4522" y="1129"/>
                    <a:pt x="4480" y="1140"/>
                    <a:pt x="4419" y="1147"/>
                  </a:cubicBezTo>
                  <a:cubicBezTo>
                    <a:pt x="4372" y="1163"/>
                    <a:pt x="4323" y="1162"/>
                    <a:pt x="4276" y="1176"/>
                  </a:cubicBezTo>
                  <a:cubicBezTo>
                    <a:pt x="4256" y="1181"/>
                    <a:pt x="4219" y="1195"/>
                    <a:pt x="4219" y="1195"/>
                  </a:cubicBezTo>
                  <a:cubicBezTo>
                    <a:pt x="4163" y="1185"/>
                    <a:pt x="4152" y="1172"/>
                    <a:pt x="4105" y="1157"/>
                  </a:cubicBezTo>
                  <a:cubicBezTo>
                    <a:pt x="4062" y="1184"/>
                    <a:pt x="4029" y="1187"/>
                    <a:pt x="3981" y="1176"/>
                  </a:cubicBezTo>
                  <a:cubicBezTo>
                    <a:pt x="3974" y="1157"/>
                    <a:pt x="3968" y="1137"/>
                    <a:pt x="3962" y="1119"/>
                  </a:cubicBezTo>
                  <a:cubicBezTo>
                    <a:pt x="3958" y="1109"/>
                    <a:pt x="3952" y="1090"/>
                    <a:pt x="3952" y="1090"/>
                  </a:cubicBezTo>
                  <a:cubicBezTo>
                    <a:pt x="3975" y="1025"/>
                    <a:pt x="3936" y="903"/>
                    <a:pt x="3867" y="881"/>
                  </a:cubicBezTo>
                  <a:cubicBezTo>
                    <a:pt x="3852" y="920"/>
                    <a:pt x="3844" y="942"/>
                    <a:pt x="3809" y="966"/>
                  </a:cubicBezTo>
                  <a:cubicBezTo>
                    <a:pt x="3777" y="1014"/>
                    <a:pt x="3799" y="988"/>
                    <a:pt x="3733" y="1033"/>
                  </a:cubicBezTo>
                  <a:cubicBezTo>
                    <a:pt x="3723" y="1039"/>
                    <a:pt x="3705" y="1052"/>
                    <a:pt x="3705" y="1052"/>
                  </a:cubicBezTo>
                  <a:cubicBezTo>
                    <a:pt x="3695" y="1048"/>
                    <a:pt x="3679" y="1051"/>
                    <a:pt x="3676" y="1042"/>
                  </a:cubicBezTo>
                  <a:cubicBezTo>
                    <a:pt x="3662" y="1009"/>
                    <a:pt x="3724" y="947"/>
                    <a:pt x="3724" y="947"/>
                  </a:cubicBezTo>
                  <a:cubicBezTo>
                    <a:pt x="3743" y="727"/>
                    <a:pt x="3722" y="804"/>
                    <a:pt x="3752" y="709"/>
                  </a:cubicBezTo>
                  <a:cubicBezTo>
                    <a:pt x="3744" y="552"/>
                    <a:pt x="3791" y="487"/>
                    <a:pt x="3657" y="509"/>
                  </a:cubicBezTo>
                  <a:cubicBezTo>
                    <a:pt x="3638" y="536"/>
                    <a:pt x="3626" y="562"/>
                    <a:pt x="3619" y="595"/>
                  </a:cubicBezTo>
                  <a:cubicBezTo>
                    <a:pt x="3614" y="613"/>
                    <a:pt x="3620" y="636"/>
                    <a:pt x="3609" y="652"/>
                  </a:cubicBezTo>
                  <a:cubicBezTo>
                    <a:pt x="3595" y="670"/>
                    <a:pt x="3552" y="690"/>
                    <a:pt x="3552" y="690"/>
                  </a:cubicBezTo>
                  <a:cubicBezTo>
                    <a:pt x="3549" y="693"/>
                    <a:pt x="3487" y="796"/>
                    <a:pt x="3476" y="804"/>
                  </a:cubicBezTo>
                  <a:cubicBezTo>
                    <a:pt x="3434" y="830"/>
                    <a:pt x="3398" y="867"/>
                    <a:pt x="3362" y="900"/>
                  </a:cubicBezTo>
                  <a:cubicBezTo>
                    <a:pt x="3313" y="943"/>
                    <a:pt x="3282" y="983"/>
                    <a:pt x="3219" y="1004"/>
                  </a:cubicBezTo>
                  <a:cubicBezTo>
                    <a:pt x="3190" y="1001"/>
                    <a:pt x="3156" y="1012"/>
                    <a:pt x="3133" y="995"/>
                  </a:cubicBezTo>
                  <a:cubicBezTo>
                    <a:pt x="3084" y="958"/>
                    <a:pt x="3189" y="922"/>
                    <a:pt x="3200" y="919"/>
                  </a:cubicBezTo>
                  <a:cubicBezTo>
                    <a:pt x="3209" y="912"/>
                    <a:pt x="3222" y="909"/>
                    <a:pt x="3228" y="900"/>
                  </a:cubicBezTo>
                  <a:cubicBezTo>
                    <a:pt x="3241" y="875"/>
                    <a:pt x="3244" y="787"/>
                    <a:pt x="3266" y="766"/>
                  </a:cubicBezTo>
                  <a:cubicBezTo>
                    <a:pt x="3273" y="758"/>
                    <a:pt x="3285" y="760"/>
                    <a:pt x="3295" y="757"/>
                  </a:cubicBezTo>
                  <a:cubicBezTo>
                    <a:pt x="3312" y="739"/>
                    <a:pt x="3324" y="716"/>
                    <a:pt x="3343" y="700"/>
                  </a:cubicBezTo>
                  <a:cubicBezTo>
                    <a:pt x="3371" y="674"/>
                    <a:pt x="3440" y="627"/>
                    <a:pt x="3476" y="604"/>
                  </a:cubicBezTo>
                  <a:cubicBezTo>
                    <a:pt x="3463" y="569"/>
                    <a:pt x="3463" y="569"/>
                    <a:pt x="3476" y="604"/>
                  </a:cubicBezTo>
                  <a:close/>
                </a:path>
              </a:pathLst>
            </a:cu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750615" name="Freeform 26"/>
            <p:cNvSpPr>
              <a:spLocks/>
            </p:cNvSpPr>
            <p:nvPr/>
          </p:nvSpPr>
          <p:spPr bwMode="auto">
            <a:xfrm>
              <a:off x="2895" y="3440"/>
              <a:ext cx="143" cy="98"/>
            </a:xfrm>
            <a:custGeom>
              <a:avLst/>
              <a:gdLst>
                <a:gd name="T0" fmla="*/ 96 w 143"/>
                <a:gd name="T1" fmla="*/ 7 h 98"/>
                <a:gd name="T2" fmla="*/ 0 w 143"/>
                <a:gd name="T3" fmla="*/ 55 h 98"/>
                <a:gd name="T4" fmla="*/ 143 w 143"/>
                <a:gd name="T5" fmla="*/ 36 h 98"/>
                <a:gd name="T6" fmla="*/ 96 w 143"/>
                <a:gd name="T7" fmla="*/ 7 h 98"/>
                <a:gd name="T8" fmla="*/ 0 60000 65536"/>
                <a:gd name="T9" fmla="*/ 0 60000 65536"/>
                <a:gd name="T10" fmla="*/ 0 60000 65536"/>
                <a:gd name="T11" fmla="*/ 0 60000 65536"/>
                <a:gd name="T12" fmla="*/ 0 w 143"/>
                <a:gd name="T13" fmla="*/ 0 h 98"/>
                <a:gd name="T14" fmla="*/ 143 w 143"/>
                <a:gd name="T15" fmla="*/ 98 h 98"/>
              </a:gdLst>
              <a:ahLst/>
              <a:cxnLst>
                <a:cxn ang="T8">
                  <a:pos x="T0" y="T1"/>
                </a:cxn>
                <a:cxn ang="T9">
                  <a:pos x="T2" y="T3"/>
                </a:cxn>
                <a:cxn ang="T10">
                  <a:pos x="T4" y="T5"/>
                </a:cxn>
                <a:cxn ang="T11">
                  <a:pos x="T6" y="T7"/>
                </a:cxn>
              </a:cxnLst>
              <a:rect l="T12" t="T13" r="T14" b="T15"/>
              <a:pathLst>
                <a:path w="143" h="98">
                  <a:moveTo>
                    <a:pt x="96" y="7"/>
                  </a:moveTo>
                  <a:cubicBezTo>
                    <a:pt x="47" y="23"/>
                    <a:pt x="18" y="0"/>
                    <a:pt x="0" y="55"/>
                  </a:cubicBezTo>
                  <a:cubicBezTo>
                    <a:pt x="45" y="98"/>
                    <a:pt x="109" y="86"/>
                    <a:pt x="143" y="36"/>
                  </a:cubicBezTo>
                  <a:cubicBezTo>
                    <a:pt x="135" y="33"/>
                    <a:pt x="57" y="7"/>
                    <a:pt x="96" y="7"/>
                  </a:cubicBezTo>
                  <a:close/>
                </a:path>
              </a:pathLst>
            </a:cu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sp>
          <p:nvSpPr>
            <p:cNvPr id="750616" name="Freeform 27"/>
            <p:cNvSpPr>
              <a:spLocks/>
            </p:cNvSpPr>
            <p:nvPr/>
          </p:nvSpPr>
          <p:spPr bwMode="auto">
            <a:xfrm>
              <a:off x="2645" y="3466"/>
              <a:ext cx="566" cy="334"/>
            </a:xfrm>
            <a:custGeom>
              <a:avLst/>
              <a:gdLst>
                <a:gd name="T0" fmla="*/ 479 w 566"/>
                <a:gd name="T1" fmla="*/ 324 h 334"/>
                <a:gd name="T2" fmla="*/ 508 w 566"/>
                <a:gd name="T3" fmla="*/ 229 h 334"/>
                <a:gd name="T4" fmla="*/ 555 w 566"/>
                <a:gd name="T5" fmla="*/ 172 h 334"/>
                <a:gd name="T6" fmla="*/ 489 w 566"/>
                <a:gd name="T7" fmla="*/ 67 h 334"/>
                <a:gd name="T8" fmla="*/ 422 w 566"/>
                <a:gd name="T9" fmla="*/ 134 h 334"/>
                <a:gd name="T10" fmla="*/ 289 w 566"/>
                <a:gd name="T11" fmla="*/ 115 h 334"/>
                <a:gd name="T12" fmla="*/ 146 w 566"/>
                <a:gd name="T13" fmla="*/ 39 h 334"/>
                <a:gd name="T14" fmla="*/ 117 w 566"/>
                <a:gd name="T15" fmla="*/ 20 h 334"/>
                <a:gd name="T16" fmla="*/ 60 w 566"/>
                <a:gd name="T17" fmla="*/ 0 h 334"/>
                <a:gd name="T18" fmla="*/ 22 w 566"/>
                <a:gd name="T19" fmla="*/ 10 h 334"/>
                <a:gd name="T20" fmla="*/ 22 w 566"/>
                <a:gd name="T21" fmla="*/ 134 h 334"/>
                <a:gd name="T22" fmla="*/ 136 w 566"/>
                <a:gd name="T23" fmla="*/ 200 h 334"/>
                <a:gd name="T24" fmla="*/ 384 w 566"/>
                <a:gd name="T25" fmla="*/ 286 h 334"/>
                <a:gd name="T26" fmla="*/ 498 w 566"/>
                <a:gd name="T27" fmla="*/ 334 h 334"/>
                <a:gd name="T28" fmla="*/ 479 w 566"/>
                <a:gd name="T29" fmla="*/ 324 h 3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6"/>
                <a:gd name="T46" fmla="*/ 0 h 334"/>
                <a:gd name="T47" fmla="*/ 566 w 566"/>
                <a:gd name="T48" fmla="*/ 334 h 3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6" h="334">
                  <a:moveTo>
                    <a:pt x="479" y="324"/>
                  </a:moveTo>
                  <a:cubicBezTo>
                    <a:pt x="483" y="307"/>
                    <a:pt x="501" y="235"/>
                    <a:pt x="508" y="229"/>
                  </a:cubicBezTo>
                  <a:cubicBezTo>
                    <a:pt x="543" y="191"/>
                    <a:pt x="528" y="211"/>
                    <a:pt x="555" y="172"/>
                  </a:cubicBezTo>
                  <a:cubicBezTo>
                    <a:pt x="547" y="99"/>
                    <a:pt x="566" y="48"/>
                    <a:pt x="489" y="67"/>
                  </a:cubicBezTo>
                  <a:cubicBezTo>
                    <a:pt x="475" y="105"/>
                    <a:pt x="460" y="120"/>
                    <a:pt x="422" y="134"/>
                  </a:cubicBezTo>
                  <a:cubicBezTo>
                    <a:pt x="417" y="133"/>
                    <a:pt x="319" y="131"/>
                    <a:pt x="289" y="115"/>
                  </a:cubicBezTo>
                  <a:cubicBezTo>
                    <a:pt x="239" y="88"/>
                    <a:pt x="199" y="56"/>
                    <a:pt x="146" y="39"/>
                  </a:cubicBezTo>
                  <a:cubicBezTo>
                    <a:pt x="136" y="32"/>
                    <a:pt x="127" y="24"/>
                    <a:pt x="117" y="20"/>
                  </a:cubicBezTo>
                  <a:cubicBezTo>
                    <a:pt x="98" y="11"/>
                    <a:pt x="60" y="0"/>
                    <a:pt x="60" y="0"/>
                  </a:cubicBezTo>
                  <a:cubicBezTo>
                    <a:pt x="47" y="3"/>
                    <a:pt x="32" y="1"/>
                    <a:pt x="22" y="10"/>
                  </a:cubicBezTo>
                  <a:cubicBezTo>
                    <a:pt x="0" y="27"/>
                    <a:pt x="18" y="126"/>
                    <a:pt x="22" y="134"/>
                  </a:cubicBezTo>
                  <a:cubicBezTo>
                    <a:pt x="41" y="182"/>
                    <a:pt x="93" y="190"/>
                    <a:pt x="136" y="200"/>
                  </a:cubicBezTo>
                  <a:cubicBezTo>
                    <a:pt x="204" y="252"/>
                    <a:pt x="301" y="258"/>
                    <a:pt x="384" y="286"/>
                  </a:cubicBezTo>
                  <a:cubicBezTo>
                    <a:pt x="419" y="297"/>
                    <a:pt x="458" y="334"/>
                    <a:pt x="498" y="334"/>
                  </a:cubicBezTo>
                  <a:cubicBezTo>
                    <a:pt x="505" y="334"/>
                    <a:pt x="485" y="327"/>
                    <a:pt x="479" y="324"/>
                  </a:cubicBezTo>
                  <a:close/>
                </a:path>
              </a:pathLst>
            </a:cu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Osaka" charset="0"/>
                <a:cs typeface="Osaka" charset="0"/>
              </a:endParaRPr>
            </a:p>
          </p:txBody>
        </p:sp>
      </p:grpSp>
      <p:sp>
        <p:nvSpPr>
          <p:cNvPr id="337949" name="Text Box 29"/>
          <p:cNvSpPr txBox="1">
            <a:spLocks noChangeArrowheads="1"/>
          </p:cNvSpPr>
          <p:nvPr/>
        </p:nvSpPr>
        <p:spPr bwMode="auto">
          <a:xfrm>
            <a:off x="5265738" y="852488"/>
            <a:ext cx="2811462"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defTabSz="914400" eaLnBrk="0" fontAlgn="base" hangingPunct="0">
              <a:spcBef>
                <a:spcPct val="0"/>
              </a:spcBef>
              <a:spcAft>
                <a:spcPct val="0"/>
              </a:spcAft>
            </a:pPr>
            <a:r>
              <a:rPr lang="en-US" sz="2800" b="1">
                <a:solidFill>
                  <a:srgbClr val="FF0000"/>
                </a:solidFill>
              </a:rPr>
              <a:t>Size of Singapore</a:t>
            </a:r>
          </a:p>
        </p:txBody>
      </p:sp>
      <p:cxnSp>
        <p:nvCxnSpPr>
          <p:cNvPr id="750609" name="Straight Connector 26"/>
          <p:cNvCxnSpPr>
            <a:cxnSpLocks noChangeShapeType="1"/>
          </p:cNvCxnSpPr>
          <p:nvPr/>
        </p:nvCxnSpPr>
        <p:spPr bwMode="auto">
          <a:xfrm>
            <a:off x="5638800" y="6400800"/>
            <a:ext cx="2667000" cy="1588"/>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sp>
        <p:nvSpPr>
          <p:cNvPr id="750610" name="Text Box 23"/>
          <p:cNvSpPr txBox="1">
            <a:spLocks noChangeArrowheads="1"/>
          </p:cNvSpPr>
          <p:nvPr/>
        </p:nvSpPr>
        <p:spPr bwMode="auto">
          <a:xfrm>
            <a:off x="5410200" y="63246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defTabSz="914400" eaLnBrk="0" fontAlgn="base" hangingPunct="0">
              <a:spcBef>
                <a:spcPct val="0"/>
              </a:spcBef>
              <a:spcAft>
                <a:spcPct val="0"/>
              </a:spcAft>
            </a:pPr>
            <a:r>
              <a:rPr lang="en-US" b="1">
                <a:solidFill>
                  <a:srgbClr val="000000"/>
                </a:solidFill>
              </a:rPr>
              <a:t>0</a:t>
            </a:r>
          </a:p>
        </p:txBody>
      </p:sp>
      <p:sp>
        <p:nvSpPr>
          <p:cNvPr id="750611" name="Text Box 23"/>
          <p:cNvSpPr txBox="1">
            <a:spLocks noChangeArrowheads="1"/>
          </p:cNvSpPr>
          <p:nvPr/>
        </p:nvSpPr>
        <p:spPr bwMode="auto">
          <a:xfrm>
            <a:off x="7924800" y="63246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defTabSz="914400" eaLnBrk="0" fontAlgn="base" hangingPunct="0">
              <a:spcBef>
                <a:spcPct val="0"/>
              </a:spcBef>
              <a:spcAft>
                <a:spcPct val="0"/>
              </a:spcAft>
            </a:pPr>
            <a:r>
              <a:rPr lang="en-US" b="1">
                <a:solidFill>
                  <a:srgbClr val="000000"/>
                </a:solidFill>
              </a:rPr>
              <a:t>20</a:t>
            </a:r>
          </a:p>
        </p:txBody>
      </p:sp>
      <p:sp>
        <p:nvSpPr>
          <p:cNvPr id="750612" name="Text Box 23"/>
          <p:cNvSpPr txBox="1">
            <a:spLocks noChangeArrowheads="1"/>
          </p:cNvSpPr>
          <p:nvPr/>
        </p:nvSpPr>
        <p:spPr bwMode="auto">
          <a:xfrm>
            <a:off x="5943600" y="6324600"/>
            <a:ext cx="2133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ctr" defTabSz="914400" eaLnBrk="0" fontAlgn="base" hangingPunct="0">
              <a:spcBef>
                <a:spcPct val="0"/>
              </a:spcBef>
              <a:spcAft>
                <a:spcPct val="0"/>
              </a:spcAft>
            </a:pPr>
            <a:r>
              <a:rPr lang="en-US" b="1">
                <a:solidFill>
                  <a:srgbClr val="000000"/>
                </a:solidFill>
              </a:rPr>
              <a:t>kilometers</a:t>
            </a:r>
          </a:p>
        </p:txBody>
      </p:sp>
      <p:sp>
        <p:nvSpPr>
          <p:cNvPr id="35" name="Rectangle 3"/>
          <p:cNvSpPr txBox="1">
            <a:spLocks noChangeArrowheads="1"/>
          </p:cNvSpPr>
          <p:nvPr/>
        </p:nvSpPr>
        <p:spPr bwMode="auto">
          <a:xfrm>
            <a:off x="2362200" y="2133600"/>
            <a:ext cx="1981200" cy="1981200"/>
          </a:xfrm>
          <a:prstGeom prst="rect">
            <a:avLst/>
          </a:prstGeom>
          <a:noFill/>
          <a:ln w="9525">
            <a:noFill/>
            <a:miter lim="800000"/>
            <a:headEnd/>
            <a:tailEnd/>
          </a:ln>
          <a:effectLst>
            <a:outerShdw blurRad="50800" dist="12699" dir="5100221" algn="ctr" rotWithShape="0">
              <a:srgbClr val="FFFFFF">
                <a:alpha val="75000"/>
              </a:srgbClr>
            </a:outerShdw>
          </a:effec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lnSpc>
                <a:spcPct val="90000"/>
              </a:lnSpc>
              <a:spcBef>
                <a:spcPct val="20000"/>
              </a:spcBef>
              <a:spcAft>
                <a:spcPct val="0"/>
              </a:spcAft>
              <a:buFont typeface="Times" charset="0"/>
              <a:buNone/>
              <a:defRPr/>
            </a:pPr>
            <a:r>
              <a:rPr lang="en-US" sz="3200" b="1">
                <a:solidFill>
                  <a:srgbClr val="FFFFFF"/>
                </a:solidFill>
                <a:effectLst>
                  <a:outerShdw blurRad="38100" dist="38100" dir="2700000" algn="tl">
                    <a:srgbClr val="000000"/>
                  </a:outerShdw>
                </a:effectLst>
                <a:latin typeface="Trebuchet MS" charset="0"/>
                <a:ea typeface="Osaka" charset="0"/>
                <a:cs typeface="Osaka" charset="0"/>
              </a:rPr>
              <a:t>The Great City of Nineveh</a:t>
            </a:r>
          </a:p>
        </p:txBody>
      </p:sp>
    </p:spTree>
    <p:extLst>
      <p:ext uri="{BB962C8B-B14F-4D97-AF65-F5344CB8AC3E}">
        <p14:creationId xmlns:p14="http://schemas.microsoft.com/office/powerpoint/2010/main" val="1668630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7935"/>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1000"/>
                                  </p:stCondLst>
                                  <p:childTnLst>
                                    <p:set>
                                      <p:cBhvr>
                                        <p:cTn id="11" dur="1" fill="hold">
                                          <p:stCondLst>
                                            <p:cond delay="0"/>
                                          </p:stCondLst>
                                        </p:cTn>
                                        <p:tgtEl>
                                          <p:spTgt spid="33792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37937"/>
                                        </p:tgtEl>
                                        <p:attrNameLst>
                                          <p:attrName>style.visibility</p:attrName>
                                        </p:attrNameLst>
                                      </p:cBhvr>
                                      <p:to>
                                        <p:strVal val="visible"/>
                                      </p:to>
                                    </p:set>
                                  </p:childTnLst>
                                </p:cTn>
                              </p:par>
                            </p:childTnLst>
                          </p:cTn>
                        </p:par>
                        <p:par>
                          <p:cTn id="14" fill="hold" nodeType="afterGroup">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3379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7936"/>
                                        </p:tgtEl>
                                        <p:attrNameLst>
                                          <p:attrName>style.visibility</p:attrName>
                                        </p:attrNameLst>
                                      </p:cBhvr>
                                      <p:to>
                                        <p:strVal val="visible"/>
                                      </p:to>
                                    </p:set>
                                  </p:childTnLst>
                                </p:cTn>
                              </p:par>
                            </p:childTnLst>
                          </p:cTn>
                        </p:par>
                        <p:par>
                          <p:cTn id="19" fill="hold" nodeType="afterGroup">
                            <p:stCondLst>
                              <p:cond delay="2000"/>
                            </p:stCondLst>
                            <p:childTnLst>
                              <p:par>
                                <p:cTn id="20" presetID="31" presetClass="entr" presetSubtype="0" fill="hold" nodeType="afterEffect">
                                  <p:stCondLst>
                                    <p:cond delay="1000"/>
                                  </p:stCondLst>
                                  <p:iterate type="lt">
                                    <p:tmPct val="5000"/>
                                  </p:iterate>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 calcmode="lin" valueType="num">
                                      <p:cBhvr>
                                        <p:cTn id="24" dur="1000" fill="hold"/>
                                        <p:tgtEl>
                                          <p:spTgt spid="2"/>
                                        </p:tgtEl>
                                        <p:attrNameLst>
                                          <p:attrName>style.rotation</p:attrName>
                                        </p:attrNameLst>
                                      </p:cBhvr>
                                      <p:tavLst>
                                        <p:tav tm="0">
                                          <p:val>
                                            <p:fltVal val="90"/>
                                          </p:val>
                                        </p:tav>
                                        <p:tav tm="100000">
                                          <p:val>
                                            <p:fltVal val="0"/>
                                          </p:val>
                                        </p:tav>
                                      </p:tavLst>
                                    </p:anim>
                                    <p:animEffect transition="in" filter="fade">
                                      <p:cBhvr>
                                        <p:cTn id="25" dur="1000"/>
                                        <p:tgtEl>
                                          <p:spTgt spid="2"/>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4"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from="(-#ppt_w/2)" to="(#ppt_x)" calcmode="lin" valueType="num">
                                      <p:cBhvr>
                                        <p:cTn id="32" dur="600" fill="hold">
                                          <p:stCondLst>
                                            <p:cond delay="0"/>
                                          </p:stCondLst>
                                        </p:cTn>
                                        <p:tgtEl>
                                          <p:spTgt spid="4"/>
                                        </p:tgtEl>
                                        <p:attrNameLst>
                                          <p:attrName>ppt_x</p:attrName>
                                        </p:attrNameLst>
                                      </p:cBhvr>
                                    </p:anim>
                                    <p:anim from="0" to="-1.0" calcmode="lin" valueType="num">
                                      <p:cBhvr>
                                        <p:cTn id="33" dur="200" decel="50000" autoRev="1" fill="hold">
                                          <p:stCondLst>
                                            <p:cond delay="600"/>
                                          </p:stCondLst>
                                        </p:cTn>
                                        <p:tgtEl>
                                          <p:spTgt spid="4"/>
                                        </p:tgtEl>
                                        <p:attrNameLst>
                                          <p:attrName>xshear</p:attrName>
                                        </p:attrNameLst>
                                      </p:cBhvr>
                                    </p:anim>
                                    <p:animScale>
                                      <p:cBhvr>
                                        <p:cTn id="34" dur="200" decel="100000" autoRev="1" fill="hold">
                                          <p:stCondLst>
                                            <p:cond delay="600"/>
                                          </p:stCondLst>
                                        </p:cTn>
                                        <p:tgtEl>
                                          <p:spTgt spid="4"/>
                                        </p:tgtEl>
                                      </p:cBhvr>
                                      <p:from x="100000" y="100000"/>
                                      <p:to x="80000" y="100000"/>
                                    </p:animScale>
                                    <p:anim by="(#ppt_h/3+#ppt_w*0.1)" calcmode="lin" valueType="num">
                                      <p:cBhvr additive="sum">
                                        <p:cTn id="35" dur="200" decel="100000" autoRev="1" fill="hold">
                                          <p:stCondLst>
                                            <p:cond delay="600"/>
                                          </p:stCondLst>
                                        </p:cTn>
                                        <p:tgtEl>
                                          <p:spTgt spid="4"/>
                                        </p:tgtEl>
                                        <p:attrNameLst>
                                          <p:attrName>ppt_x</p:attrName>
                                        </p:attrNameLst>
                                      </p:cBhvr>
                                    </p:anim>
                                  </p:childTnLst>
                                </p:cTn>
                              </p:par>
                              <p:par>
                                <p:cTn id="36" presetID="1" presetClass="entr" presetSubtype="0" fill="hold" grpId="0" nodeType="withEffect">
                                  <p:stCondLst>
                                    <p:cond delay="0"/>
                                  </p:stCondLst>
                                  <p:childTnLst>
                                    <p:set>
                                      <p:cBhvr>
                                        <p:cTn id="37" dur="1" fill="hold">
                                          <p:stCondLst>
                                            <p:cond delay="0"/>
                                          </p:stCondLst>
                                        </p:cTn>
                                        <p:tgtEl>
                                          <p:spTgt spid="337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5" grpId="0"/>
      <p:bldP spid="337926" grpId="0"/>
      <p:bldP spid="337935" grpId="0" animBg="1"/>
      <p:bldP spid="337936" grpId="0" animBg="1"/>
      <p:bldP spid="337937" grpId="0" animBg="1"/>
      <p:bldP spid="337924" grpId="0"/>
      <p:bldP spid="337949" grpId="0"/>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3813" y="3391851"/>
            <a:ext cx="5178152"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Nahum</a:t>
            </a:r>
          </a:p>
        </p:txBody>
      </p:sp>
      <p:sp>
        <p:nvSpPr>
          <p:cNvPr id="900098" name="Rectangle 2"/>
          <p:cNvSpPr>
            <a:spLocks noGrp="1" noChangeArrowheads="1"/>
          </p:cNvSpPr>
          <p:nvPr>
            <p:ph type="ctrTitle"/>
          </p:nvPr>
        </p:nvSpPr>
        <p:spPr>
          <a:xfrm>
            <a:off x="0" y="1046826"/>
            <a:ext cx="516466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Patient</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pic>
        <p:nvPicPr>
          <p:cNvPr id="2" name="Picture 1"/>
          <p:cNvPicPr>
            <a:picLocks noChangeAspect="1"/>
          </p:cNvPicPr>
          <p:nvPr/>
        </p:nvPicPr>
        <p:blipFill>
          <a:blip r:embed="rId3"/>
          <a:stretch>
            <a:fillRect/>
          </a:stretch>
        </p:blipFill>
        <p:spPr>
          <a:xfrm>
            <a:off x="5164667" y="-1"/>
            <a:ext cx="3955520" cy="5926291"/>
          </a:xfrm>
          <a:prstGeom prst="rect">
            <a:avLst/>
          </a:prstGeom>
        </p:spPr>
      </p:pic>
    </p:spTree>
    <p:extLst>
      <p:ext uri="{BB962C8B-B14F-4D97-AF65-F5344CB8AC3E}">
        <p14:creationId xmlns:p14="http://schemas.microsoft.com/office/powerpoint/2010/main" val="180840589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Ice A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63833" y="-1"/>
            <a:ext cx="3880167" cy="5706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Bourne_Trilogy_Blu-ray_review.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5467" y="-111124"/>
            <a:ext cx="5399299" cy="710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1" name="Title 1"/>
          <p:cNvSpPr>
            <a:spLocks noGrp="1"/>
          </p:cNvSpPr>
          <p:nvPr>
            <p:ph type="ctrTitle"/>
          </p:nvPr>
        </p:nvSpPr>
        <p:spPr>
          <a:xfrm>
            <a:off x="2133600" y="2187575"/>
            <a:ext cx="4267200" cy="1470025"/>
          </a:xfrm>
        </p:spPr>
        <p:txBody>
          <a:bodyPr/>
          <a:lstStyle/>
          <a:p>
            <a:r>
              <a:rPr lang="en-US" sz="6600">
                <a:latin typeface="Times New Roman" charset="0"/>
                <a:ea typeface="ＭＳ Ｐゴシック" charset="0"/>
                <a:cs typeface="ＭＳ Ｐゴシック" charset="0"/>
              </a:rPr>
              <a:t>Sequels</a:t>
            </a:r>
          </a:p>
        </p:txBody>
      </p:sp>
      <p:pic>
        <p:nvPicPr>
          <p:cNvPr id="7" name="Picture 6" descr="ICE AGE 2.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248400" y="2743200"/>
            <a:ext cx="2895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g829-310star-wars-trilogy-a-new-hope-poster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2571750"/>
            <a:ext cx="28956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269243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Major Messages, Minor Prophets</a:t>
            </a:r>
          </a:p>
        </p:txBody>
      </p:sp>
      <p:pic>
        <p:nvPicPr>
          <p:cNvPr id="2" name="Picture 1"/>
          <p:cNvPicPr>
            <a:picLocks noChangeAspect="1"/>
          </p:cNvPicPr>
          <p:nvPr/>
        </p:nvPicPr>
        <p:blipFill>
          <a:blip r:embed="rId3"/>
          <a:stretch>
            <a:fillRect/>
          </a:stretch>
        </p:blipFill>
        <p:spPr>
          <a:xfrm>
            <a:off x="0" y="1841500"/>
            <a:ext cx="9144000" cy="3168316"/>
          </a:xfrm>
          <a:prstGeom prst="rect">
            <a:avLst/>
          </a:prstGeom>
        </p:spPr>
      </p:pic>
      <p:sp>
        <p:nvSpPr>
          <p:cNvPr id="5" name="Rectangle 2"/>
          <p:cNvSpPr txBox="1">
            <a:spLocks noChangeArrowheads="1"/>
          </p:cNvSpPr>
          <p:nvPr/>
        </p:nvSpPr>
        <p:spPr bwMode="auto">
          <a:xfrm>
            <a:off x="5330407" y="1841499"/>
            <a:ext cx="3813592" cy="3317191"/>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a:solidFill>
                  <a:srgbClr val="800000"/>
                </a:solidFill>
                <a:effectLst>
                  <a:glow rad="127000">
                    <a:schemeClr val="bg1"/>
                  </a:glow>
                </a:effectLst>
                <a:latin typeface="Arial" charset="0"/>
                <a:ea typeface="ＭＳ Ｐゴシック" charset="0"/>
                <a:cs typeface="ＭＳ Ｐゴシック" charset="0"/>
              </a:rPr>
              <a:t>God’s Old Message for Our New Day</a:t>
            </a:r>
          </a:p>
        </p:txBody>
      </p:sp>
    </p:spTree>
    <p:extLst>
      <p:ext uri="{BB962C8B-B14F-4D97-AF65-F5344CB8AC3E}">
        <p14:creationId xmlns:p14="http://schemas.microsoft.com/office/powerpoint/2010/main" val="250825281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831"/>
          <a:stretch/>
        </p:blipFill>
        <p:spPr>
          <a:xfrm>
            <a:off x="-13228" y="-1"/>
            <a:ext cx="9219940" cy="6876829"/>
          </a:xfrm>
          <a:prstGeom prst="rect">
            <a:avLst/>
          </a:prstGeom>
        </p:spPr>
      </p:pic>
      <p:sp>
        <p:nvSpPr>
          <p:cNvPr id="94210" name="Picture 1"/>
          <p:cNvSpPr>
            <a:spLocks noChangeAspect="1"/>
          </p:cNvSpPr>
          <p:nvPr/>
        </p:nvSpPr>
        <p:spPr bwMode="auto">
          <a:xfrm>
            <a:off x="-220129"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8" name="Rectangle 2"/>
          <p:cNvSpPr txBox="1">
            <a:spLocks noChangeArrowheads="1"/>
          </p:cNvSpPr>
          <p:nvPr/>
        </p:nvSpPr>
        <p:spPr bwMode="auto">
          <a:xfrm>
            <a:off x="-2201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254000">
                    <a:schemeClr val="tx1"/>
                  </a:glow>
                </a:effectLst>
                <a:latin typeface="Arial" charset="0"/>
                <a:ea typeface="ＭＳ Ｐゴシック" charset="0"/>
                <a:cs typeface="ＭＳ Ｐゴシック" charset="0"/>
              </a:rPr>
              <a:t>Loyal</a:t>
            </a:r>
          </a:p>
        </p:txBody>
      </p:sp>
      <p:sp>
        <p:nvSpPr>
          <p:cNvPr id="7" name="Rectangle 2"/>
          <p:cNvSpPr txBox="1">
            <a:spLocks noChangeArrowheads="1"/>
          </p:cNvSpPr>
          <p:nvPr/>
        </p:nvSpPr>
        <p:spPr bwMode="auto">
          <a:xfrm>
            <a:off x="-267161"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254000">
                    <a:schemeClr val="tx1"/>
                  </a:glow>
                </a:effectLst>
                <a:latin typeface="Arial" charset="0"/>
                <a:ea typeface="ＭＳ Ｐゴシック" charset="0"/>
                <a:cs typeface="ＭＳ Ｐゴシック" charset="0"/>
              </a:rPr>
              <a:t>Caring</a:t>
            </a:r>
          </a:p>
        </p:txBody>
      </p:sp>
      <p:sp>
        <p:nvSpPr>
          <p:cNvPr id="900098" name="Rectangle 2"/>
          <p:cNvSpPr>
            <a:spLocks noGrp="1" noChangeArrowheads="1"/>
          </p:cNvSpPr>
          <p:nvPr>
            <p:ph type="ctrTitle"/>
          </p:nvPr>
        </p:nvSpPr>
        <p:spPr>
          <a:xfrm>
            <a:off x="1337734" y="1574801"/>
            <a:ext cx="2844800" cy="1334975"/>
          </a:xfrm>
          <a:effectLst>
            <a:outerShdw blurRad="63500" dist="35921" dir="2700000" algn="ctr" rotWithShape="0">
              <a:schemeClr val="tx2">
                <a:alpha val="74998"/>
              </a:schemeClr>
            </a:outerShdw>
          </a:effectLst>
        </p:spPr>
        <p:txBody>
          <a:bodyPr anchor="t"/>
          <a:lstStyle/>
          <a:p>
            <a:pPr>
              <a:defRPr/>
            </a:pPr>
            <a:r>
              <a:rPr lang="en-US" sz="8800" b="1" dirty="0">
                <a:effectLst>
                  <a:glow rad="254000">
                    <a:schemeClr val="tx1"/>
                  </a:glow>
                </a:effectLst>
                <a:latin typeface="Arial" charset="0"/>
                <a:ea typeface="ＭＳ Ｐゴシック" charset="0"/>
                <a:cs typeface="ＭＳ Ｐゴシック" charset="0"/>
              </a:rPr>
              <a:t>Be...</a:t>
            </a:r>
          </a:p>
        </p:txBody>
      </p:sp>
      <p:sp>
        <p:nvSpPr>
          <p:cNvPr id="12" name="Rectangle 2"/>
          <p:cNvSpPr txBox="1">
            <a:spLocks noChangeArrowheads="1"/>
          </p:cNvSpPr>
          <p:nvPr/>
        </p:nvSpPr>
        <p:spPr bwMode="auto">
          <a:xfrm>
            <a:off x="2052703"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254000">
                    <a:schemeClr val="tx1"/>
                  </a:glow>
                </a:effectLst>
                <a:latin typeface="Arial" charset="0"/>
                <a:ea typeface="ＭＳ Ｐゴシック" charset="0"/>
                <a:cs typeface="ＭＳ Ｐゴシック" charset="0"/>
              </a:rPr>
              <a:t>Generous</a:t>
            </a:r>
          </a:p>
        </p:txBody>
      </p:sp>
      <p:sp>
        <p:nvSpPr>
          <p:cNvPr id="14" name="Rectangle 2"/>
          <p:cNvSpPr txBox="1">
            <a:spLocks noChangeArrowheads="1"/>
          </p:cNvSpPr>
          <p:nvPr/>
        </p:nvSpPr>
        <p:spPr bwMode="auto">
          <a:xfrm>
            <a:off x="45889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254000">
                    <a:schemeClr val="tx1"/>
                  </a:glow>
                </a:effectLst>
                <a:latin typeface="Arial" charset="0"/>
                <a:ea typeface="ＭＳ Ｐゴシック" charset="0"/>
                <a:cs typeface="ＭＳ Ｐゴシック" charset="0"/>
              </a:rPr>
              <a:t>Just</a:t>
            </a:r>
          </a:p>
        </p:txBody>
      </p:sp>
      <p:sp>
        <p:nvSpPr>
          <p:cNvPr id="17" name="Rectangle 2"/>
          <p:cNvSpPr txBox="1">
            <a:spLocks noChangeArrowheads="1"/>
          </p:cNvSpPr>
          <p:nvPr/>
        </p:nvSpPr>
        <p:spPr bwMode="auto">
          <a:xfrm>
            <a:off x="6485467"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254000">
                    <a:schemeClr val="tx1"/>
                  </a:glow>
                </a:effectLst>
                <a:latin typeface="Arial" charset="0"/>
                <a:ea typeface="ＭＳ Ｐゴシック" charset="0"/>
                <a:cs typeface="ＭＳ Ｐゴシック" charset="0"/>
              </a:rPr>
              <a:t>Humble</a:t>
            </a:r>
          </a:p>
        </p:txBody>
      </p:sp>
    </p:spTree>
    <p:extLst>
      <p:ext uri="{BB962C8B-B14F-4D97-AF65-F5344CB8AC3E}">
        <p14:creationId xmlns:p14="http://schemas.microsoft.com/office/powerpoint/2010/main" val="38112247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00098" grpId="0"/>
      <p:bldP spid="12" grpId="0"/>
      <p:bldP spid="14"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882" name="Title 1"/>
          <p:cNvSpPr>
            <a:spLocks noGrp="1"/>
          </p:cNvSpPr>
          <p:nvPr>
            <p:ph type="title"/>
          </p:nvPr>
        </p:nvSpPr>
        <p:spPr>
          <a:xfrm>
            <a:off x="755576" y="5280931"/>
            <a:ext cx="7848600" cy="1460437"/>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Jonah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God</a:t>
            </a:r>
            <a:r>
              <a:rPr lang="uk-UA" sz="3600" b="1" i="1" dirty="0">
                <a:solidFill>
                  <a:srgbClr val="FFFFFF"/>
                </a:solidFill>
                <a:effectLst>
                  <a:glow rad="355600">
                    <a:schemeClr val="tx1"/>
                  </a:glow>
                </a:effectLst>
                <a:latin typeface="Arial" charset="0"/>
                <a:ea typeface="ＭＳ Ｐゴシック" charset="0"/>
                <a:cs typeface="Arial" charset="0"/>
              </a:rPr>
              <a:t>'</a:t>
            </a:r>
            <a:r>
              <a:rPr lang="en-US" sz="3600" b="1" i="1" dirty="0">
                <a:solidFill>
                  <a:srgbClr val="FFFFFF"/>
                </a:solidFill>
                <a:effectLst>
                  <a:glow rad="355600">
                    <a:schemeClr val="tx1"/>
                  </a:glow>
                </a:effectLst>
                <a:latin typeface="Arial" charset="0"/>
                <a:ea typeface="ＭＳ Ｐゴシック" charset="0"/>
                <a:cs typeface="Arial" charset="0"/>
              </a:rPr>
              <a:t>s Reluctant Prophet</a:t>
            </a:r>
          </a:p>
        </p:txBody>
      </p:sp>
      <p:pic>
        <p:nvPicPr>
          <p:cNvPr id="17203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512763"/>
            <a:ext cx="9144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9257251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305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0"/>
            <a:ext cx="9144001"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2" name="Title 1"/>
          <p:cNvSpPr>
            <a:spLocks noGrp="1"/>
          </p:cNvSpPr>
          <p:nvPr>
            <p:ph type="title"/>
          </p:nvPr>
        </p:nvSpPr>
        <p:spPr>
          <a:xfrm>
            <a:off x="755576" y="5280931"/>
            <a:ext cx="7848600" cy="1460437"/>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Jonah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Wicked Nineveh</a:t>
            </a: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260350"/>
            <a:ext cx="4114800" cy="1981200"/>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290708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786270"/>
            <a:ext cx="9144000" cy="30090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Nineveh’s </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Destruction</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621</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Nahum</a:t>
            </a:r>
          </a:p>
        </p:txBody>
      </p:sp>
    </p:spTree>
    <p:extLst>
      <p:ext uri="{BB962C8B-B14F-4D97-AF65-F5344CB8AC3E}">
        <p14:creationId xmlns:p14="http://schemas.microsoft.com/office/powerpoint/2010/main" val="20893949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2" name="Title 1"/>
          <p:cNvSpPr>
            <a:spLocks noGrp="1"/>
          </p:cNvSpPr>
          <p:nvPr>
            <p:ph type="title"/>
          </p:nvPr>
        </p:nvSpPr>
        <p:spPr>
          <a:xfrm>
            <a:off x="971600" y="4797152"/>
            <a:ext cx="7848600" cy="2060848"/>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Jonah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Amazing Repentance of Nineveh</a:t>
            </a:r>
          </a:p>
        </p:txBody>
      </p:sp>
    </p:spTree>
    <p:extLst>
      <p:ext uri="{BB962C8B-B14F-4D97-AF65-F5344CB8AC3E}">
        <p14:creationId xmlns:p14="http://schemas.microsoft.com/office/powerpoint/2010/main" val="230005243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2" name="Title 1"/>
          <p:cNvSpPr>
            <a:spLocks noGrp="1"/>
          </p:cNvSpPr>
          <p:nvPr>
            <p:ph type="title"/>
          </p:nvPr>
        </p:nvSpPr>
        <p:spPr>
          <a:xfrm>
            <a:off x="683568" y="4833785"/>
            <a:ext cx="7848600" cy="2002904"/>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Jonah</a:t>
            </a:r>
            <a:r>
              <a:rPr lang="en-US" sz="6600" b="1" i="1" dirty="0">
                <a:solidFill>
                  <a:srgbClr val="FF0000"/>
                </a:solidFill>
                <a:effectLst>
                  <a:glow rad="355600">
                    <a:schemeClr val="tx1"/>
                  </a:glow>
                </a:effectLst>
                <a:latin typeface="Arial" charset="0"/>
                <a:ea typeface="ＭＳ Ｐゴシック" charset="0"/>
                <a:cs typeface="Arial" charset="0"/>
              </a:rPr>
              <a:t> </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glow rad="355600">
                    <a:schemeClr val="tx1"/>
                  </a:glow>
                </a:effectLst>
                <a:latin typeface="Arial" charset="0"/>
                <a:ea typeface="ＭＳ Ｐゴシック" charset="0"/>
                <a:cs typeface="Arial" charset="0"/>
              </a:rPr>
              <a:t>Waiting for Judgment</a:t>
            </a:r>
          </a:p>
        </p:txBody>
      </p:sp>
      <p:sp>
        <p:nvSpPr>
          <p:cNvPr id="4" name="Title 1"/>
          <p:cNvSpPr txBox="1">
            <a:spLocks/>
          </p:cNvSpPr>
          <p:nvPr/>
        </p:nvSpPr>
        <p:spPr bwMode="auto">
          <a:xfrm rot="20692839">
            <a:off x="0" y="718985"/>
            <a:ext cx="7848600" cy="20029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24"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So what happened afterwards?</a:t>
            </a:r>
            <a:endParaRPr lang="en-US" sz="3600" b="1" i="1" dirty="0">
              <a:solidFill>
                <a:srgbClr val="FFFFFF"/>
              </a:solidFill>
              <a:effectLst>
                <a:glow rad="355600">
                  <a:schemeClr val="tx1"/>
                </a:glow>
              </a:effectLst>
              <a:latin typeface="Arial" charset="0"/>
              <a:ea typeface="ＭＳ Ｐゴシック" charset="0"/>
              <a:cs typeface="Arial" charset="0"/>
            </a:endParaRPr>
          </a:p>
        </p:txBody>
      </p:sp>
    </p:spTree>
    <p:extLst>
      <p:ext uri="{BB962C8B-B14F-4D97-AF65-F5344CB8AC3E}">
        <p14:creationId xmlns:p14="http://schemas.microsoft.com/office/powerpoint/2010/main" val="3916163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542493"/>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A Prophetic Word for a Day of Military Might</a:t>
            </a:r>
          </a:p>
        </p:txBody>
      </p:sp>
      <p:pic>
        <p:nvPicPr>
          <p:cNvPr id="2" name="Picture 1"/>
          <p:cNvPicPr>
            <a:picLocks noChangeAspect="1"/>
          </p:cNvPicPr>
          <p:nvPr/>
        </p:nvPicPr>
        <p:blipFill>
          <a:blip r:embed="rId3"/>
          <a:stretch>
            <a:fillRect/>
          </a:stretch>
        </p:blipFill>
        <p:spPr>
          <a:xfrm>
            <a:off x="0" y="1571962"/>
            <a:ext cx="9207160" cy="3837606"/>
          </a:xfrm>
          <a:prstGeom prst="rect">
            <a:avLst/>
          </a:prstGeom>
        </p:spPr>
      </p:pic>
    </p:spTree>
    <p:extLst>
      <p:ext uri="{BB962C8B-B14F-4D97-AF65-F5344CB8AC3E}">
        <p14:creationId xmlns:p14="http://schemas.microsoft.com/office/powerpoint/2010/main" val="410859497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ChangeArrowheads="1"/>
          </p:cNvSpPr>
          <p:nvPr/>
        </p:nvSpPr>
        <p:spPr bwMode="auto">
          <a:xfrm>
            <a:off x="0" y="0"/>
            <a:ext cx="94488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r>
              <a:rPr lang="en-US" sz="2000" b="1">
                <a:solidFill>
                  <a:srgbClr val="000000"/>
                </a:solidFill>
                <a:effectLst>
                  <a:glow rad="228600">
                    <a:srgbClr val="000000"/>
                  </a:glow>
                  <a:outerShdw blurRad="38100" dist="38100" dir="2700000" algn="tl">
                    <a:srgbClr val="FFFFFF"/>
                  </a:outerShdw>
                </a:effectLst>
                <a:latin typeface="Arial"/>
                <a:ea typeface="ＭＳ Ｐゴシック" charset="0"/>
                <a:cs typeface="Arial"/>
              </a:rPr>
              <a:t>h</a:t>
            </a:r>
          </a:p>
        </p:txBody>
      </p:sp>
      <p:sp>
        <p:nvSpPr>
          <p:cNvPr id="565251" name="Text Box 3"/>
          <p:cNvSpPr txBox="1">
            <a:spLocks noChangeArrowheads="1"/>
          </p:cNvSpPr>
          <p:nvPr/>
        </p:nvSpPr>
        <p:spPr bwMode="auto">
          <a:xfrm>
            <a:off x="61722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en-US" sz="2400" b="1">
                <a:solidFill>
                  <a:srgbClr val="FFFFFF"/>
                </a:solidFill>
                <a:effectLst>
                  <a:glow rad="228600">
                    <a:srgbClr val="000000"/>
                  </a:glow>
                </a:effectLst>
                <a:latin typeface="Arial"/>
                <a:ea typeface="ＭＳ Ｐゴシック" charset="0"/>
                <a:cs typeface="Arial"/>
              </a:rPr>
              <a:t> 650</a:t>
            </a:r>
          </a:p>
        </p:txBody>
      </p:sp>
      <p:sp>
        <p:nvSpPr>
          <p:cNvPr id="565252" name="Text Box 4"/>
          <p:cNvSpPr txBox="1">
            <a:spLocks noChangeArrowheads="1"/>
          </p:cNvSpPr>
          <p:nvPr/>
        </p:nvSpPr>
        <p:spPr bwMode="auto">
          <a:xfrm>
            <a:off x="41148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en-US" sz="2400" b="1">
                <a:solidFill>
                  <a:srgbClr val="FFFFFF"/>
                </a:solidFill>
                <a:effectLst>
                  <a:glow rad="228600">
                    <a:srgbClr val="000000"/>
                  </a:glow>
                </a:effectLst>
                <a:latin typeface="Arial"/>
                <a:ea typeface="ＭＳ Ｐゴシック" charset="0"/>
                <a:cs typeface="Arial"/>
              </a:rPr>
              <a:t> 800</a:t>
            </a:r>
          </a:p>
        </p:txBody>
      </p:sp>
      <p:sp>
        <p:nvSpPr>
          <p:cNvPr id="565253" name="Text Box 5"/>
          <p:cNvSpPr txBox="1">
            <a:spLocks noChangeArrowheads="1"/>
          </p:cNvSpPr>
          <p:nvPr/>
        </p:nvSpPr>
        <p:spPr bwMode="auto">
          <a:xfrm>
            <a:off x="27432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en-US" sz="2400" b="1">
                <a:solidFill>
                  <a:srgbClr val="FFFFFF"/>
                </a:solidFill>
                <a:effectLst>
                  <a:glow rad="228600">
                    <a:srgbClr val="000000"/>
                  </a:glow>
                </a:effectLst>
                <a:latin typeface="Arial"/>
                <a:ea typeface="ＭＳ Ｐゴシック" charset="0"/>
                <a:cs typeface="Arial"/>
              </a:rPr>
              <a:t> 900</a:t>
            </a:r>
          </a:p>
        </p:txBody>
      </p:sp>
      <p:sp>
        <p:nvSpPr>
          <p:cNvPr id="565254" name="Text Box 6"/>
          <p:cNvSpPr txBox="1">
            <a:spLocks noChangeArrowheads="1"/>
          </p:cNvSpPr>
          <p:nvPr/>
        </p:nvSpPr>
        <p:spPr bwMode="auto">
          <a:xfrm>
            <a:off x="20574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en-US" sz="2400" b="1">
                <a:solidFill>
                  <a:srgbClr val="FFFFFF"/>
                </a:solidFill>
                <a:effectLst>
                  <a:glow rad="228600">
                    <a:srgbClr val="000000"/>
                  </a:glow>
                </a:effectLst>
                <a:latin typeface="Arial"/>
                <a:ea typeface="ＭＳ Ｐゴシック" charset="0"/>
                <a:cs typeface="Arial"/>
              </a:rPr>
              <a:t> 950</a:t>
            </a:r>
          </a:p>
        </p:txBody>
      </p:sp>
      <p:sp>
        <p:nvSpPr>
          <p:cNvPr id="565255" name="Text Box 7"/>
          <p:cNvSpPr txBox="1">
            <a:spLocks noChangeArrowheads="1"/>
          </p:cNvSpPr>
          <p:nvPr/>
        </p:nvSpPr>
        <p:spPr bwMode="auto">
          <a:xfrm>
            <a:off x="13716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en-US" sz="2400" b="1">
                <a:solidFill>
                  <a:srgbClr val="FFFFFF"/>
                </a:solidFill>
                <a:effectLst>
                  <a:glow rad="228600">
                    <a:srgbClr val="000000"/>
                  </a:glow>
                </a:effectLst>
                <a:latin typeface="Arial"/>
                <a:ea typeface="ＭＳ Ｐゴシック" charset="0"/>
                <a:cs typeface="Arial"/>
              </a:rPr>
              <a:t>1000</a:t>
            </a:r>
          </a:p>
        </p:txBody>
      </p:sp>
      <p:sp>
        <p:nvSpPr>
          <p:cNvPr id="565256" name="Text Box 8"/>
          <p:cNvSpPr txBox="1">
            <a:spLocks noChangeArrowheads="1"/>
          </p:cNvSpPr>
          <p:nvPr/>
        </p:nvSpPr>
        <p:spPr bwMode="auto">
          <a:xfrm>
            <a:off x="81534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en-US" sz="2400" b="1">
                <a:solidFill>
                  <a:srgbClr val="FFFFFF"/>
                </a:solidFill>
                <a:effectLst>
                  <a:glow rad="228600">
                    <a:srgbClr val="000000"/>
                  </a:glow>
                </a:effectLst>
                <a:latin typeface="Arial"/>
                <a:ea typeface="ＭＳ Ｐゴシック" charset="0"/>
                <a:cs typeface="Arial"/>
              </a:rPr>
              <a:t> 500</a:t>
            </a:r>
          </a:p>
        </p:txBody>
      </p:sp>
      <p:grpSp>
        <p:nvGrpSpPr>
          <p:cNvPr id="191496" name="Group 9"/>
          <p:cNvGrpSpPr>
            <a:grpSpLocks/>
          </p:cNvGrpSpPr>
          <p:nvPr/>
        </p:nvGrpSpPr>
        <p:grpSpPr bwMode="auto">
          <a:xfrm>
            <a:off x="66675" y="3044825"/>
            <a:ext cx="9534525" cy="844550"/>
            <a:chOff x="42" y="1918"/>
            <a:chExt cx="6006" cy="532"/>
          </a:xfrm>
        </p:grpSpPr>
        <p:grpSp>
          <p:nvGrpSpPr>
            <p:cNvPr id="191533" name="Group 10"/>
            <p:cNvGrpSpPr>
              <a:grpSpLocks/>
            </p:cNvGrpSpPr>
            <p:nvPr/>
          </p:nvGrpSpPr>
          <p:grpSpPr bwMode="auto">
            <a:xfrm>
              <a:off x="96" y="1918"/>
              <a:ext cx="1296" cy="530"/>
              <a:chOff x="96" y="1918"/>
              <a:chExt cx="1296" cy="530"/>
            </a:xfrm>
          </p:grpSpPr>
          <p:sp>
            <p:nvSpPr>
              <p:cNvPr id="565259"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defTabSz="914400" fontAlgn="base">
                  <a:spcBef>
                    <a:spcPct val="20000"/>
                  </a:spcBef>
                  <a:spcAft>
                    <a:spcPct val="0"/>
                  </a:spcAft>
                  <a:buFontTx/>
                  <a:buChar char="•"/>
                  <a:defRPr/>
                </a:pPr>
                <a:endParaRPr lang="en-US" sz="2000">
                  <a:solidFill>
                    <a:srgbClr val="000000"/>
                  </a:solidFill>
                  <a:effectLst>
                    <a:glow rad="228600">
                      <a:srgbClr val="000000"/>
                    </a:glow>
                  </a:effectLst>
                  <a:latin typeface="Arial"/>
                  <a:ea typeface="ＭＳ Ｐゴシック" charset="0"/>
                  <a:cs typeface="Arial"/>
                </a:endParaRPr>
              </a:p>
            </p:txBody>
          </p:sp>
          <p:sp>
            <p:nvSpPr>
              <p:cNvPr id="565260"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defTabSz="914400" fontAlgn="base">
                  <a:spcBef>
                    <a:spcPct val="20000"/>
                  </a:spcBef>
                  <a:spcAft>
                    <a:spcPct val="0"/>
                  </a:spcAft>
                  <a:buFontTx/>
                  <a:buChar char="•"/>
                  <a:defRPr/>
                </a:pPr>
                <a:endParaRPr lang="en-US" sz="2000">
                  <a:solidFill>
                    <a:srgbClr val="000000"/>
                  </a:solidFill>
                  <a:effectLst>
                    <a:glow rad="228600">
                      <a:srgbClr val="000000"/>
                    </a:glow>
                  </a:effectLst>
                  <a:latin typeface="Arial"/>
                  <a:ea typeface="ＭＳ Ｐゴシック" charset="0"/>
                  <a:cs typeface="Arial"/>
                </a:endParaRPr>
              </a:p>
            </p:txBody>
          </p:sp>
          <p:sp>
            <p:nvSpPr>
              <p:cNvPr id="565261"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defTabSz="914400" fontAlgn="base">
                  <a:spcBef>
                    <a:spcPct val="20000"/>
                  </a:spcBef>
                  <a:spcAft>
                    <a:spcPct val="0"/>
                  </a:spcAft>
                  <a:buFontTx/>
                  <a:buChar char="•"/>
                  <a:defRPr/>
                </a:pPr>
                <a:endParaRPr lang="en-US" sz="2000">
                  <a:solidFill>
                    <a:srgbClr val="000000"/>
                  </a:solidFill>
                  <a:effectLst>
                    <a:glow rad="228600">
                      <a:srgbClr val="000000"/>
                    </a:glow>
                  </a:effectLst>
                  <a:latin typeface="Arial"/>
                  <a:ea typeface="ＭＳ Ｐゴシック" charset="0"/>
                  <a:cs typeface="Arial"/>
                </a:endParaRPr>
              </a:p>
            </p:txBody>
          </p:sp>
          <p:sp>
            <p:nvSpPr>
              <p:cNvPr id="565262"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defTabSz="914400" fontAlgn="base">
                  <a:spcBef>
                    <a:spcPct val="20000"/>
                  </a:spcBef>
                  <a:spcAft>
                    <a:spcPct val="0"/>
                  </a:spcAft>
                  <a:buFontTx/>
                  <a:buChar char="•"/>
                  <a:defRPr/>
                </a:pPr>
                <a:endParaRPr lang="en-US" sz="2000">
                  <a:solidFill>
                    <a:srgbClr val="000000"/>
                  </a:solidFill>
                  <a:effectLst>
                    <a:glow rad="228600">
                      <a:srgbClr val="000000"/>
                    </a:glow>
                  </a:effectLst>
                  <a:latin typeface="Arial"/>
                  <a:ea typeface="ＭＳ Ｐゴシック" charset="0"/>
                  <a:cs typeface="Arial"/>
                </a:endParaRPr>
              </a:p>
            </p:txBody>
          </p:sp>
        </p:grpSp>
        <p:grpSp>
          <p:nvGrpSpPr>
            <p:cNvPr id="191534" name="Group 15"/>
            <p:cNvGrpSpPr>
              <a:grpSpLocks/>
            </p:cNvGrpSpPr>
            <p:nvPr/>
          </p:nvGrpSpPr>
          <p:grpSpPr bwMode="auto">
            <a:xfrm>
              <a:off x="1824" y="1920"/>
              <a:ext cx="1296" cy="530"/>
              <a:chOff x="96" y="1918"/>
              <a:chExt cx="1296" cy="530"/>
            </a:xfrm>
          </p:grpSpPr>
          <p:sp>
            <p:nvSpPr>
              <p:cNvPr id="565264"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defTabSz="914400" fontAlgn="base">
                  <a:spcBef>
                    <a:spcPct val="20000"/>
                  </a:spcBef>
                  <a:spcAft>
                    <a:spcPct val="0"/>
                  </a:spcAft>
                  <a:buFontTx/>
                  <a:buChar char="•"/>
                  <a:defRPr/>
                </a:pPr>
                <a:endParaRPr lang="en-US" sz="2000">
                  <a:solidFill>
                    <a:srgbClr val="000000"/>
                  </a:solidFill>
                  <a:effectLst>
                    <a:glow rad="228600">
                      <a:srgbClr val="000000"/>
                    </a:glow>
                  </a:effectLst>
                  <a:latin typeface="Arial"/>
                  <a:ea typeface="ＭＳ Ｐゴシック" charset="0"/>
                  <a:cs typeface="Arial"/>
                </a:endParaRPr>
              </a:p>
            </p:txBody>
          </p:sp>
          <p:sp>
            <p:nvSpPr>
              <p:cNvPr id="565265"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defTabSz="914400" fontAlgn="base">
                  <a:spcBef>
                    <a:spcPct val="20000"/>
                  </a:spcBef>
                  <a:spcAft>
                    <a:spcPct val="0"/>
                  </a:spcAft>
                  <a:buFontTx/>
                  <a:buChar char="•"/>
                  <a:defRPr/>
                </a:pPr>
                <a:endParaRPr lang="en-US" sz="2000">
                  <a:solidFill>
                    <a:srgbClr val="000000"/>
                  </a:solidFill>
                  <a:effectLst>
                    <a:glow rad="228600">
                      <a:srgbClr val="000000"/>
                    </a:glow>
                  </a:effectLst>
                  <a:latin typeface="Arial"/>
                  <a:ea typeface="ＭＳ Ｐゴシック" charset="0"/>
                  <a:cs typeface="Arial"/>
                </a:endParaRPr>
              </a:p>
            </p:txBody>
          </p:sp>
          <p:sp>
            <p:nvSpPr>
              <p:cNvPr id="565266"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defTabSz="914400" fontAlgn="base">
                  <a:spcBef>
                    <a:spcPct val="20000"/>
                  </a:spcBef>
                  <a:spcAft>
                    <a:spcPct val="0"/>
                  </a:spcAft>
                  <a:buFontTx/>
                  <a:buChar char="•"/>
                  <a:defRPr/>
                </a:pPr>
                <a:endParaRPr lang="en-US" sz="2000">
                  <a:solidFill>
                    <a:srgbClr val="000000"/>
                  </a:solidFill>
                  <a:effectLst>
                    <a:glow rad="228600">
                      <a:srgbClr val="000000"/>
                    </a:glow>
                  </a:effectLst>
                  <a:latin typeface="Arial"/>
                  <a:ea typeface="ＭＳ Ｐゴシック" charset="0"/>
                  <a:cs typeface="Arial"/>
                </a:endParaRPr>
              </a:p>
            </p:txBody>
          </p:sp>
          <p:sp>
            <p:nvSpPr>
              <p:cNvPr id="565267"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defTabSz="914400" fontAlgn="base">
                  <a:spcBef>
                    <a:spcPct val="20000"/>
                  </a:spcBef>
                  <a:spcAft>
                    <a:spcPct val="0"/>
                  </a:spcAft>
                  <a:buFontTx/>
                  <a:buChar char="•"/>
                  <a:defRPr/>
                </a:pPr>
                <a:endParaRPr lang="en-US" sz="2000">
                  <a:solidFill>
                    <a:srgbClr val="000000"/>
                  </a:solidFill>
                  <a:effectLst>
                    <a:glow rad="228600">
                      <a:srgbClr val="000000"/>
                    </a:glow>
                  </a:effectLst>
                  <a:latin typeface="Arial"/>
                  <a:ea typeface="ＭＳ Ｐゴシック" charset="0"/>
                  <a:cs typeface="Arial"/>
                </a:endParaRPr>
              </a:p>
            </p:txBody>
          </p:sp>
        </p:grpSp>
        <p:grpSp>
          <p:nvGrpSpPr>
            <p:cNvPr id="191535" name="Group 20"/>
            <p:cNvGrpSpPr>
              <a:grpSpLocks/>
            </p:cNvGrpSpPr>
            <p:nvPr/>
          </p:nvGrpSpPr>
          <p:grpSpPr bwMode="auto">
            <a:xfrm>
              <a:off x="3552" y="1920"/>
              <a:ext cx="1296" cy="530"/>
              <a:chOff x="96" y="1918"/>
              <a:chExt cx="1296" cy="530"/>
            </a:xfrm>
          </p:grpSpPr>
          <p:sp>
            <p:nvSpPr>
              <p:cNvPr id="565269"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defTabSz="914400" fontAlgn="base">
                  <a:spcBef>
                    <a:spcPct val="20000"/>
                  </a:spcBef>
                  <a:spcAft>
                    <a:spcPct val="0"/>
                  </a:spcAft>
                  <a:buFontTx/>
                  <a:buChar char="•"/>
                  <a:defRPr/>
                </a:pPr>
                <a:endParaRPr lang="en-US" sz="2000">
                  <a:solidFill>
                    <a:srgbClr val="000000"/>
                  </a:solidFill>
                  <a:effectLst>
                    <a:glow rad="228600">
                      <a:srgbClr val="000000"/>
                    </a:glow>
                  </a:effectLst>
                  <a:latin typeface="Arial"/>
                  <a:ea typeface="ＭＳ Ｐゴシック" charset="0"/>
                  <a:cs typeface="Arial"/>
                </a:endParaRPr>
              </a:p>
            </p:txBody>
          </p:sp>
          <p:sp>
            <p:nvSpPr>
              <p:cNvPr id="565270"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defTabSz="914400" fontAlgn="base">
                  <a:spcBef>
                    <a:spcPct val="20000"/>
                  </a:spcBef>
                  <a:spcAft>
                    <a:spcPct val="0"/>
                  </a:spcAft>
                  <a:buFontTx/>
                  <a:buChar char="•"/>
                  <a:defRPr/>
                </a:pPr>
                <a:endParaRPr lang="en-US" sz="2000">
                  <a:solidFill>
                    <a:srgbClr val="000000"/>
                  </a:solidFill>
                  <a:effectLst>
                    <a:glow rad="228600">
                      <a:srgbClr val="000000"/>
                    </a:glow>
                  </a:effectLst>
                  <a:latin typeface="Arial"/>
                  <a:ea typeface="ＭＳ Ｐゴシック" charset="0"/>
                  <a:cs typeface="Arial"/>
                </a:endParaRPr>
              </a:p>
            </p:txBody>
          </p:sp>
          <p:sp>
            <p:nvSpPr>
              <p:cNvPr id="565271"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defTabSz="914400" fontAlgn="base">
                  <a:spcBef>
                    <a:spcPct val="20000"/>
                  </a:spcBef>
                  <a:spcAft>
                    <a:spcPct val="0"/>
                  </a:spcAft>
                  <a:buFontTx/>
                  <a:buChar char="•"/>
                  <a:defRPr/>
                </a:pPr>
                <a:endParaRPr lang="en-US" sz="2000">
                  <a:solidFill>
                    <a:srgbClr val="000000"/>
                  </a:solidFill>
                  <a:effectLst>
                    <a:glow rad="228600">
                      <a:srgbClr val="000000"/>
                    </a:glow>
                  </a:effectLst>
                  <a:latin typeface="Arial"/>
                  <a:ea typeface="ＭＳ Ｐゴシック" charset="0"/>
                  <a:cs typeface="Arial"/>
                </a:endParaRPr>
              </a:p>
            </p:txBody>
          </p:sp>
          <p:sp>
            <p:nvSpPr>
              <p:cNvPr id="565272"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defTabSz="914400" fontAlgn="base">
                  <a:spcBef>
                    <a:spcPct val="20000"/>
                  </a:spcBef>
                  <a:spcAft>
                    <a:spcPct val="0"/>
                  </a:spcAft>
                  <a:buFontTx/>
                  <a:buChar char="•"/>
                  <a:defRPr/>
                </a:pPr>
                <a:endParaRPr lang="en-US" sz="2000">
                  <a:solidFill>
                    <a:srgbClr val="000000"/>
                  </a:solidFill>
                  <a:effectLst>
                    <a:glow rad="228600">
                      <a:srgbClr val="000000"/>
                    </a:glow>
                  </a:effectLst>
                  <a:latin typeface="Arial"/>
                  <a:ea typeface="ＭＳ Ｐゴシック" charset="0"/>
                  <a:cs typeface="Arial"/>
                </a:endParaRPr>
              </a:p>
            </p:txBody>
          </p:sp>
        </p:grpSp>
        <p:sp>
          <p:nvSpPr>
            <p:cNvPr id="565273"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defTabSz="914400" fontAlgn="base">
                <a:spcBef>
                  <a:spcPct val="20000"/>
                </a:spcBef>
                <a:spcAft>
                  <a:spcPct val="0"/>
                </a:spcAft>
                <a:buFontTx/>
                <a:buChar char="•"/>
                <a:defRPr/>
              </a:pPr>
              <a:endParaRPr lang="en-US" sz="2000">
                <a:solidFill>
                  <a:srgbClr val="000000"/>
                </a:solidFill>
                <a:effectLst>
                  <a:glow rad="228600">
                    <a:srgbClr val="000000"/>
                  </a:glow>
                </a:effectLst>
                <a:latin typeface="Arial"/>
                <a:ea typeface="ＭＳ Ｐゴシック" charset="0"/>
                <a:cs typeface="Arial"/>
              </a:endParaRPr>
            </a:p>
          </p:txBody>
        </p:sp>
        <p:sp>
          <p:nvSpPr>
            <p:cNvPr id="565274"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defTabSz="914400" fontAlgn="base">
                <a:spcBef>
                  <a:spcPct val="20000"/>
                </a:spcBef>
                <a:spcAft>
                  <a:spcPct val="0"/>
                </a:spcAft>
                <a:buFontTx/>
                <a:buChar char="•"/>
                <a:defRPr/>
              </a:pPr>
              <a:endParaRPr lang="en-US" sz="2000">
                <a:solidFill>
                  <a:srgbClr val="000000"/>
                </a:solidFill>
                <a:effectLst>
                  <a:glow rad="228600">
                    <a:srgbClr val="000000"/>
                  </a:glow>
                </a:effectLst>
                <a:latin typeface="Arial"/>
                <a:ea typeface="ＭＳ Ｐゴシック" charset="0"/>
                <a:cs typeface="Arial"/>
              </a:endParaRPr>
            </a:p>
          </p:txBody>
        </p:sp>
        <p:sp>
          <p:nvSpPr>
            <p:cNvPr id="565275"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defTabSz="914400" fontAlgn="base">
                <a:spcBef>
                  <a:spcPct val="20000"/>
                </a:spcBef>
                <a:spcAft>
                  <a:spcPct val="0"/>
                </a:spcAft>
                <a:buFontTx/>
                <a:buChar char="•"/>
                <a:defRPr/>
              </a:pPr>
              <a:endParaRPr lang="en-US" sz="2000">
                <a:solidFill>
                  <a:srgbClr val="000000"/>
                </a:solidFill>
                <a:effectLst>
                  <a:glow rad="228600">
                    <a:srgbClr val="000000"/>
                  </a:glow>
                </a:effectLst>
                <a:latin typeface="Arial"/>
                <a:ea typeface="ＭＳ Ｐゴシック" charset="0"/>
                <a:cs typeface="Arial"/>
              </a:endParaRPr>
            </a:p>
          </p:txBody>
        </p:sp>
      </p:grpSp>
      <p:sp>
        <p:nvSpPr>
          <p:cNvPr id="565276" name="Text Box 28"/>
          <p:cNvSpPr txBox="1">
            <a:spLocks noChangeArrowheads="1"/>
          </p:cNvSpPr>
          <p:nvPr/>
        </p:nvSpPr>
        <p:spPr bwMode="auto">
          <a:xfrm>
            <a:off x="75438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en-US" sz="2400" b="1">
                <a:solidFill>
                  <a:srgbClr val="FFFFFF"/>
                </a:solidFill>
                <a:effectLst>
                  <a:glow rad="228600">
                    <a:srgbClr val="000000"/>
                  </a:glow>
                </a:effectLst>
                <a:latin typeface="Arial"/>
                <a:ea typeface="ＭＳ Ｐゴシック" charset="0"/>
                <a:cs typeface="Arial"/>
              </a:rPr>
              <a:t> 550</a:t>
            </a:r>
          </a:p>
        </p:txBody>
      </p:sp>
      <p:sp>
        <p:nvSpPr>
          <p:cNvPr id="565277" name="Text Box 29"/>
          <p:cNvSpPr txBox="1">
            <a:spLocks noChangeArrowheads="1"/>
          </p:cNvSpPr>
          <p:nvPr/>
        </p:nvSpPr>
        <p:spPr bwMode="auto">
          <a:xfrm>
            <a:off x="34290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en-US" sz="2400" b="1">
                <a:solidFill>
                  <a:srgbClr val="FFFFFF"/>
                </a:solidFill>
                <a:effectLst>
                  <a:glow rad="228600">
                    <a:srgbClr val="000000"/>
                  </a:glow>
                </a:effectLst>
                <a:latin typeface="Arial"/>
                <a:ea typeface="ＭＳ Ｐゴシック" charset="0"/>
                <a:cs typeface="Arial"/>
              </a:rPr>
              <a:t> 850</a:t>
            </a:r>
          </a:p>
        </p:txBody>
      </p:sp>
      <p:sp>
        <p:nvSpPr>
          <p:cNvPr id="565278" name="Text Box 30"/>
          <p:cNvSpPr txBox="1">
            <a:spLocks noChangeArrowheads="1"/>
          </p:cNvSpPr>
          <p:nvPr/>
        </p:nvSpPr>
        <p:spPr bwMode="auto">
          <a:xfrm>
            <a:off x="6858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en-US" sz="2400" b="1">
                <a:solidFill>
                  <a:srgbClr val="FFFFFF"/>
                </a:solidFill>
                <a:effectLst>
                  <a:glow rad="228600">
                    <a:srgbClr val="000000"/>
                  </a:glow>
                </a:effectLst>
                <a:latin typeface="Arial"/>
                <a:ea typeface="ＭＳ Ｐゴシック" charset="0"/>
                <a:cs typeface="Arial"/>
              </a:rPr>
              <a:t>1050</a:t>
            </a:r>
          </a:p>
        </p:txBody>
      </p:sp>
      <p:sp>
        <p:nvSpPr>
          <p:cNvPr id="565279" name="Text Box 31"/>
          <p:cNvSpPr txBox="1">
            <a:spLocks noChangeArrowheads="1"/>
          </p:cNvSpPr>
          <p:nvPr/>
        </p:nvSpPr>
        <p:spPr bwMode="auto">
          <a:xfrm>
            <a:off x="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en-US" sz="2400" b="1">
                <a:solidFill>
                  <a:srgbClr val="FFFFFF"/>
                </a:solidFill>
                <a:effectLst>
                  <a:glow rad="228600">
                    <a:srgbClr val="000000"/>
                  </a:glow>
                </a:effectLst>
                <a:latin typeface="Arial"/>
                <a:ea typeface="ＭＳ Ｐゴシック" charset="0"/>
                <a:cs typeface="Arial"/>
              </a:rPr>
              <a:t>1100</a:t>
            </a:r>
          </a:p>
        </p:txBody>
      </p:sp>
      <p:sp>
        <p:nvSpPr>
          <p:cNvPr id="565280" name="Text Box 32"/>
          <p:cNvSpPr txBox="1">
            <a:spLocks noChangeArrowheads="1"/>
          </p:cNvSpPr>
          <p:nvPr/>
        </p:nvSpPr>
        <p:spPr bwMode="auto">
          <a:xfrm>
            <a:off x="87630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en-US" sz="2400" b="1">
                <a:solidFill>
                  <a:srgbClr val="FFFFFF"/>
                </a:solidFill>
                <a:effectLst>
                  <a:glow rad="228600">
                    <a:srgbClr val="000000"/>
                  </a:glow>
                </a:effectLst>
                <a:latin typeface="Arial"/>
                <a:ea typeface="ＭＳ Ｐゴシック" charset="0"/>
                <a:cs typeface="Arial"/>
              </a:rPr>
              <a:t> 450</a:t>
            </a:r>
          </a:p>
        </p:txBody>
      </p:sp>
      <p:sp>
        <p:nvSpPr>
          <p:cNvPr id="565281" name="Text Box 33"/>
          <p:cNvSpPr txBox="1">
            <a:spLocks noChangeArrowheads="1"/>
          </p:cNvSpPr>
          <p:nvPr/>
        </p:nvSpPr>
        <p:spPr bwMode="auto">
          <a:xfrm>
            <a:off x="304800" y="1155700"/>
            <a:ext cx="2514600" cy="17235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en-US" sz="3200" b="1">
                <a:solidFill>
                  <a:srgbClr val="00FFFF"/>
                </a:solidFill>
                <a:effectLst>
                  <a:glow rad="228600">
                    <a:srgbClr val="000000"/>
                  </a:glow>
                </a:effectLst>
                <a:latin typeface="Arial"/>
                <a:ea typeface="ＭＳ Ｐゴシック" charset="0"/>
                <a:cs typeface="Arial"/>
              </a:rPr>
              <a:t>United Kingdom</a:t>
            </a:r>
          </a:p>
          <a:p>
            <a:pPr algn="ctr" defTabSz="914400" fontAlgn="base">
              <a:spcBef>
                <a:spcPct val="50000"/>
              </a:spcBef>
              <a:spcAft>
                <a:spcPct val="0"/>
              </a:spcAft>
              <a:defRPr/>
            </a:pPr>
            <a:r>
              <a:rPr lang="en-US" sz="2800" b="1">
                <a:solidFill>
                  <a:srgbClr val="00FFFF"/>
                </a:solidFill>
                <a:effectLst>
                  <a:glow rad="228600">
                    <a:srgbClr val="000000"/>
                  </a:glow>
                </a:effectLst>
                <a:latin typeface="Arial"/>
                <a:ea typeface="ＭＳ Ｐゴシック" charset="0"/>
                <a:cs typeface="Arial"/>
              </a:rPr>
              <a:t>1050-930</a:t>
            </a:r>
          </a:p>
        </p:txBody>
      </p:sp>
      <p:sp>
        <p:nvSpPr>
          <p:cNvPr id="565282" name="Text Box 34"/>
          <p:cNvSpPr txBox="1">
            <a:spLocks noChangeArrowheads="1"/>
          </p:cNvSpPr>
          <p:nvPr/>
        </p:nvSpPr>
        <p:spPr bwMode="auto">
          <a:xfrm>
            <a:off x="5867400" y="6172200"/>
            <a:ext cx="3048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en-US" sz="3200" b="1">
                <a:solidFill>
                  <a:srgbClr val="66FF66"/>
                </a:solidFill>
                <a:effectLst>
                  <a:glow rad="228600">
                    <a:srgbClr val="000000"/>
                  </a:glow>
                </a:effectLst>
                <a:latin typeface="Arial"/>
                <a:ea typeface="ＭＳ Ｐゴシック" charset="0"/>
                <a:cs typeface="Arial"/>
              </a:rPr>
              <a:t>Exile  </a:t>
            </a:r>
            <a:r>
              <a:rPr lang="en-US" sz="2800" b="1">
                <a:solidFill>
                  <a:srgbClr val="66FF66"/>
                </a:solidFill>
                <a:effectLst>
                  <a:glow rad="228600">
                    <a:srgbClr val="000000"/>
                  </a:glow>
                </a:effectLst>
                <a:latin typeface="Arial"/>
                <a:ea typeface="ＭＳ Ｐゴシック" charset="0"/>
                <a:cs typeface="Arial"/>
              </a:rPr>
              <a:t>586-536</a:t>
            </a:r>
          </a:p>
        </p:txBody>
      </p:sp>
      <p:sp>
        <p:nvSpPr>
          <p:cNvPr id="565283" name="AutoShape 3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20000"/>
              </a:spcBef>
              <a:spcAft>
                <a:spcPct val="0"/>
              </a:spcAft>
              <a:buFontTx/>
              <a:buChar char="•"/>
              <a:defRPr/>
            </a:pPr>
            <a:endParaRPr lang="en-US" sz="2000">
              <a:solidFill>
                <a:srgbClr val="000000"/>
              </a:solidFill>
              <a:effectLst>
                <a:glow rad="228600">
                  <a:srgbClr val="000000"/>
                </a:glow>
              </a:effectLst>
              <a:latin typeface="Arial"/>
              <a:ea typeface="ＭＳ Ｐゴシック" charset="0"/>
              <a:cs typeface="Arial"/>
            </a:endParaRPr>
          </a:p>
        </p:txBody>
      </p:sp>
      <p:sp>
        <p:nvSpPr>
          <p:cNvPr id="565284" name="AutoShape 36"/>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a:noFill/>
          </a:ln>
          <a:effectLst/>
          <a:extLst>
            <a:ext uri="{91240B29-F687-4f45-9708-019B960494DF}">
              <a14:hiddenLine xmlns:a14="http://schemas.microsoft.com/office/drawing/2010/main" xmlns="" w="9525">
                <a:solidFill>
                  <a:srgbClr val="FF33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20000"/>
              </a:spcBef>
              <a:spcAft>
                <a:spcPct val="0"/>
              </a:spcAft>
              <a:buFontTx/>
              <a:buChar char="•"/>
              <a:defRPr/>
            </a:pPr>
            <a:endParaRPr lang="en-US" sz="2000">
              <a:solidFill>
                <a:srgbClr val="000000"/>
              </a:solidFill>
              <a:effectLst>
                <a:glow rad="228600">
                  <a:srgbClr val="000000"/>
                </a:glow>
              </a:effectLst>
              <a:latin typeface="Arial"/>
              <a:ea typeface="ＭＳ Ｐゴシック" charset="0"/>
              <a:cs typeface="Arial"/>
            </a:endParaRPr>
          </a:p>
        </p:txBody>
      </p:sp>
      <p:sp>
        <p:nvSpPr>
          <p:cNvPr id="565285" name="AutoShape 37"/>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20000"/>
              </a:spcBef>
              <a:spcAft>
                <a:spcPct val="0"/>
              </a:spcAft>
              <a:buFontTx/>
              <a:buChar char="•"/>
              <a:defRPr/>
            </a:pPr>
            <a:endParaRPr lang="en-US" sz="2000">
              <a:solidFill>
                <a:srgbClr val="000000"/>
              </a:solidFill>
              <a:effectLst>
                <a:glow rad="228600">
                  <a:srgbClr val="000000"/>
                </a:glow>
              </a:effectLst>
              <a:latin typeface="Arial"/>
              <a:ea typeface="ＭＳ Ｐゴシック" charset="0"/>
              <a:cs typeface="Arial"/>
            </a:endParaRPr>
          </a:p>
        </p:txBody>
      </p:sp>
      <p:sp>
        <p:nvSpPr>
          <p:cNvPr id="565286" name="Text Box 38"/>
          <p:cNvSpPr txBox="1">
            <a:spLocks noChangeArrowheads="1"/>
          </p:cNvSpPr>
          <p:nvPr/>
        </p:nvSpPr>
        <p:spPr bwMode="auto">
          <a:xfrm>
            <a:off x="4724400" y="4067175"/>
            <a:ext cx="600075"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en-US" sz="2400" b="1">
                <a:solidFill>
                  <a:srgbClr val="FFFFFF"/>
                </a:solidFill>
                <a:effectLst>
                  <a:glow rad="228600">
                    <a:srgbClr val="000000"/>
                  </a:glow>
                </a:effectLst>
                <a:latin typeface="Arial"/>
                <a:ea typeface="ＭＳ Ｐゴシック" charset="0"/>
                <a:cs typeface="Arial"/>
              </a:rPr>
              <a:t>   7 5 0 </a:t>
            </a:r>
          </a:p>
        </p:txBody>
      </p:sp>
      <p:sp>
        <p:nvSpPr>
          <p:cNvPr id="565287" name="AutoShape 39"/>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20000"/>
              </a:spcBef>
              <a:spcAft>
                <a:spcPct val="0"/>
              </a:spcAft>
              <a:buFontTx/>
              <a:buChar char="•"/>
              <a:defRPr/>
            </a:pPr>
            <a:endParaRPr lang="en-US" sz="2000">
              <a:solidFill>
                <a:srgbClr val="000000"/>
              </a:solidFill>
              <a:effectLst>
                <a:glow rad="228600">
                  <a:srgbClr val="000000"/>
                </a:glow>
              </a:effectLst>
              <a:latin typeface="Arial"/>
              <a:ea typeface="ＭＳ Ｐゴシック" charset="0"/>
              <a:cs typeface="Arial"/>
            </a:endParaRPr>
          </a:p>
        </p:txBody>
      </p:sp>
      <p:sp>
        <p:nvSpPr>
          <p:cNvPr id="565288" name="Text Box 40"/>
          <p:cNvSpPr txBox="1">
            <a:spLocks noChangeArrowheads="1"/>
          </p:cNvSpPr>
          <p:nvPr/>
        </p:nvSpPr>
        <p:spPr bwMode="auto">
          <a:xfrm>
            <a:off x="4788024" y="123182"/>
            <a:ext cx="27432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en-US" sz="3200" b="1" dirty="0">
                <a:solidFill>
                  <a:srgbClr val="CCFFCC"/>
                </a:solidFill>
                <a:effectLst>
                  <a:glow rad="228600">
                    <a:srgbClr val="000000"/>
                  </a:glow>
                </a:effectLst>
                <a:latin typeface="Arial"/>
                <a:ea typeface="ＭＳ Ｐゴシック" charset="0"/>
                <a:cs typeface="Arial"/>
              </a:rPr>
              <a:t>Nahum</a:t>
            </a:r>
          </a:p>
        </p:txBody>
      </p:sp>
      <p:sp>
        <p:nvSpPr>
          <p:cNvPr id="565289" name="AutoShape 41"/>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20000"/>
              </a:spcBef>
              <a:spcAft>
                <a:spcPct val="0"/>
              </a:spcAft>
              <a:buFontTx/>
              <a:buChar char="•"/>
              <a:defRPr/>
            </a:pPr>
            <a:endParaRPr lang="en-US" sz="2000">
              <a:solidFill>
                <a:srgbClr val="000000"/>
              </a:solidFill>
              <a:effectLst>
                <a:glow rad="228600">
                  <a:srgbClr val="000000"/>
                </a:glow>
              </a:effectLst>
              <a:latin typeface="Arial"/>
              <a:ea typeface="ＭＳ Ｐゴシック" charset="0"/>
              <a:cs typeface="Arial"/>
            </a:endParaRPr>
          </a:p>
        </p:txBody>
      </p:sp>
      <p:sp>
        <p:nvSpPr>
          <p:cNvPr id="565302" name="AutoShape 54"/>
          <p:cNvSpPr>
            <a:spLocks noChangeArrowheads="1"/>
          </p:cNvSpPr>
          <p:nvPr/>
        </p:nvSpPr>
        <p:spPr bwMode="auto">
          <a:xfrm flipV="1">
            <a:off x="4438650" y="1219200"/>
            <a:ext cx="609600" cy="2590800"/>
          </a:xfrm>
          <a:prstGeom prst="upArrow">
            <a:avLst>
              <a:gd name="adj1" fmla="val 50000"/>
              <a:gd name="adj2" fmla="val 106250"/>
            </a:avLst>
          </a:prstGeom>
          <a:solidFill>
            <a:srgbClr val="CCFFCC"/>
          </a:solidFill>
          <a:ln>
            <a:noFill/>
          </a:ln>
          <a:effectLst>
            <a:glow rad="101600">
              <a:schemeClr val="tx1">
                <a:alpha val="75000"/>
              </a:schemeClr>
            </a:glow>
            <a:outerShdw blurRad="63500" dist="38099" dir="2700000" algn="ctr" rotWithShape="0">
              <a:schemeClr val="tx1">
                <a:alpha val="74998"/>
              </a:schemeClr>
            </a:outerShdw>
          </a:effectLst>
        </p:spPr>
        <p:txBody>
          <a:bodyPr wrap="none" anchor="ctr"/>
          <a:lstStyle/>
          <a:p>
            <a:pPr defTabSz="914400" fontAlgn="base">
              <a:spcBef>
                <a:spcPct val="20000"/>
              </a:spcBef>
              <a:spcAft>
                <a:spcPct val="0"/>
              </a:spcAft>
              <a:buFontTx/>
              <a:buChar char="•"/>
              <a:defRPr/>
            </a:pPr>
            <a:endParaRPr lang="en-US" sz="2000">
              <a:solidFill>
                <a:srgbClr val="CCFFCC"/>
              </a:solidFill>
              <a:effectLst>
                <a:glow rad="228600">
                  <a:srgbClr val="000000"/>
                </a:glow>
              </a:effectLst>
              <a:latin typeface="Arial"/>
              <a:ea typeface="ＭＳ Ｐゴシック" charset="0"/>
              <a:cs typeface="Arial"/>
            </a:endParaRPr>
          </a:p>
        </p:txBody>
      </p:sp>
      <p:sp>
        <p:nvSpPr>
          <p:cNvPr id="565290" name="Text Box 42"/>
          <p:cNvSpPr txBox="1">
            <a:spLocks noChangeArrowheads="1"/>
          </p:cNvSpPr>
          <p:nvPr/>
        </p:nvSpPr>
        <p:spPr bwMode="auto">
          <a:xfrm>
            <a:off x="5343525" y="4067175"/>
            <a:ext cx="600075"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en-US" sz="2400" b="1">
                <a:solidFill>
                  <a:srgbClr val="FFFFFF"/>
                </a:solidFill>
                <a:effectLst>
                  <a:glow rad="228600">
                    <a:srgbClr val="000000"/>
                  </a:glow>
                </a:effectLst>
                <a:latin typeface="Arial"/>
                <a:ea typeface="ＭＳ Ｐゴシック" charset="0"/>
                <a:cs typeface="Arial"/>
              </a:rPr>
              <a:t>   7 0 0 </a:t>
            </a:r>
          </a:p>
        </p:txBody>
      </p:sp>
      <p:sp>
        <p:nvSpPr>
          <p:cNvPr id="565291" name="Text Box 43"/>
          <p:cNvSpPr txBox="1">
            <a:spLocks noChangeArrowheads="1"/>
          </p:cNvSpPr>
          <p:nvPr/>
        </p:nvSpPr>
        <p:spPr bwMode="auto">
          <a:xfrm>
            <a:off x="6858000" y="4067175"/>
            <a:ext cx="3810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en-US" sz="2400" b="1">
                <a:solidFill>
                  <a:srgbClr val="FFFFFF"/>
                </a:solidFill>
                <a:effectLst>
                  <a:glow rad="228600">
                    <a:srgbClr val="000000"/>
                  </a:glow>
                </a:effectLst>
                <a:latin typeface="Arial"/>
                <a:ea typeface="ＭＳ Ｐゴシック" charset="0"/>
                <a:cs typeface="Arial"/>
              </a:rPr>
              <a:t> 600</a:t>
            </a:r>
          </a:p>
        </p:txBody>
      </p:sp>
      <p:sp>
        <p:nvSpPr>
          <p:cNvPr id="565292" name="Text Box 44"/>
          <p:cNvSpPr txBox="1">
            <a:spLocks noChangeArrowheads="1"/>
          </p:cNvSpPr>
          <p:nvPr/>
        </p:nvSpPr>
        <p:spPr bwMode="auto">
          <a:xfrm>
            <a:off x="5791200" y="685800"/>
            <a:ext cx="838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en-US" sz="2800" b="1" dirty="0">
                <a:solidFill>
                  <a:srgbClr val="CCFFCC"/>
                </a:solidFill>
                <a:effectLst>
                  <a:glow rad="228600">
                    <a:srgbClr val="000000"/>
                  </a:glow>
                </a:effectLst>
                <a:latin typeface="Arial"/>
                <a:ea typeface="ＭＳ Ｐゴシック" charset="0"/>
                <a:cs typeface="Arial"/>
              </a:rPr>
              <a:t>660</a:t>
            </a:r>
          </a:p>
        </p:txBody>
      </p:sp>
      <p:sp>
        <p:nvSpPr>
          <p:cNvPr id="565293" name="Text Box 45"/>
          <p:cNvSpPr txBox="1">
            <a:spLocks noChangeArrowheads="1"/>
          </p:cNvSpPr>
          <p:nvPr/>
        </p:nvSpPr>
        <p:spPr bwMode="auto">
          <a:xfrm>
            <a:off x="2590800" y="1155700"/>
            <a:ext cx="2514600" cy="17235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en-US" sz="3200" b="1">
                <a:solidFill>
                  <a:srgbClr val="FFFF00"/>
                </a:solidFill>
                <a:effectLst>
                  <a:glow rad="228600">
                    <a:srgbClr val="000000"/>
                  </a:glow>
                </a:effectLst>
                <a:latin typeface="Arial"/>
                <a:ea typeface="ＭＳ Ｐゴシック" charset="0"/>
                <a:cs typeface="Arial"/>
              </a:rPr>
              <a:t>Divided Kingdom</a:t>
            </a:r>
          </a:p>
          <a:p>
            <a:pPr algn="ctr" defTabSz="914400" fontAlgn="base">
              <a:spcBef>
                <a:spcPct val="50000"/>
              </a:spcBef>
              <a:spcAft>
                <a:spcPct val="0"/>
              </a:spcAft>
              <a:defRPr/>
            </a:pPr>
            <a:r>
              <a:rPr lang="en-US" sz="2800" b="1">
                <a:solidFill>
                  <a:srgbClr val="FFFF00"/>
                </a:solidFill>
                <a:effectLst>
                  <a:glow rad="228600">
                    <a:srgbClr val="000000"/>
                  </a:glow>
                </a:effectLst>
                <a:latin typeface="Arial"/>
                <a:ea typeface="ＭＳ Ｐゴシック" charset="0"/>
                <a:cs typeface="Arial"/>
              </a:rPr>
              <a:t>930-722</a:t>
            </a:r>
          </a:p>
        </p:txBody>
      </p:sp>
      <p:sp>
        <p:nvSpPr>
          <p:cNvPr id="565294" name="Text Box 46"/>
          <p:cNvSpPr txBox="1">
            <a:spLocks noChangeArrowheads="1"/>
          </p:cNvSpPr>
          <p:nvPr/>
        </p:nvSpPr>
        <p:spPr bwMode="auto">
          <a:xfrm>
            <a:off x="7010400" y="1155700"/>
            <a:ext cx="2514600" cy="236988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en-US" sz="3200" b="1">
                <a:solidFill>
                  <a:srgbClr val="FFCC00"/>
                </a:solidFill>
                <a:effectLst>
                  <a:glow rad="228600">
                    <a:srgbClr val="000000"/>
                  </a:glow>
                </a:effectLst>
                <a:latin typeface="Arial"/>
                <a:ea typeface="ＭＳ Ｐゴシック" charset="0"/>
                <a:cs typeface="Arial"/>
              </a:rPr>
              <a:t>Post-    Exile </a:t>
            </a:r>
          </a:p>
          <a:p>
            <a:pPr algn="ctr" defTabSz="914400" fontAlgn="base">
              <a:spcBef>
                <a:spcPct val="50000"/>
              </a:spcBef>
              <a:spcAft>
                <a:spcPct val="0"/>
              </a:spcAft>
              <a:defRPr/>
            </a:pPr>
            <a:r>
              <a:rPr lang="en-US" sz="2800" b="1">
                <a:solidFill>
                  <a:srgbClr val="FFCC00"/>
                </a:solidFill>
                <a:effectLst>
                  <a:glow rad="228600">
                    <a:srgbClr val="000000"/>
                  </a:glow>
                </a:effectLst>
                <a:latin typeface="Arial"/>
                <a:ea typeface="ＭＳ Ｐゴシック" charset="0"/>
                <a:cs typeface="Arial"/>
              </a:rPr>
              <a:t>536-425</a:t>
            </a:r>
          </a:p>
          <a:p>
            <a:pPr algn="ctr" defTabSz="914400" fontAlgn="base">
              <a:spcBef>
                <a:spcPct val="50000"/>
              </a:spcBef>
              <a:spcAft>
                <a:spcPct val="0"/>
              </a:spcAft>
              <a:defRPr/>
            </a:pPr>
            <a:endParaRPr lang="en-US" sz="2800" b="1">
              <a:solidFill>
                <a:srgbClr val="FFCC00"/>
              </a:solidFill>
              <a:effectLst>
                <a:glow rad="228600">
                  <a:srgbClr val="000000"/>
                </a:glow>
              </a:effectLst>
              <a:latin typeface="Arial"/>
              <a:ea typeface="ＭＳ Ｐゴシック" charset="0"/>
              <a:cs typeface="Arial"/>
            </a:endParaRPr>
          </a:p>
        </p:txBody>
      </p:sp>
      <p:sp>
        <p:nvSpPr>
          <p:cNvPr id="565295" name="AutoShape 47"/>
          <p:cNvSpPr>
            <a:spLocks noChangeArrowheads="1"/>
          </p:cNvSpPr>
          <p:nvPr/>
        </p:nvSpPr>
        <p:spPr bwMode="auto">
          <a:xfrm flipV="1">
            <a:off x="5867400" y="1200150"/>
            <a:ext cx="609600" cy="2590800"/>
          </a:xfrm>
          <a:prstGeom prst="upArrow">
            <a:avLst>
              <a:gd name="adj1" fmla="val 50000"/>
              <a:gd name="adj2" fmla="val 106250"/>
            </a:avLst>
          </a:prstGeom>
          <a:solidFill>
            <a:srgbClr val="CCFFCC"/>
          </a:solidFill>
          <a:ln>
            <a:noFill/>
          </a:ln>
          <a:effectLst>
            <a:glow rad="101600">
              <a:schemeClr val="tx1">
                <a:alpha val="75000"/>
              </a:schemeClr>
            </a:glow>
            <a:outerShdw blurRad="63500" dist="38099" dir="2700000" algn="ctr" rotWithShape="0">
              <a:schemeClr val="tx1">
                <a:alpha val="74998"/>
              </a:schemeClr>
            </a:outerShdw>
          </a:effectLst>
        </p:spPr>
        <p:txBody>
          <a:bodyPr wrap="none" anchor="ctr"/>
          <a:lstStyle/>
          <a:p>
            <a:pPr defTabSz="914400" fontAlgn="base">
              <a:spcBef>
                <a:spcPct val="20000"/>
              </a:spcBef>
              <a:spcAft>
                <a:spcPct val="0"/>
              </a:spcAft>
              <a:buFontTx/>
              <a:buChar char="•"/>
              <a:defRPr/>
            </a:pPr>
            <a:endParaRPr lang="en-US" sz="2000">
              <a:solidFill>
                <a:srgbClr val="CCFFCC"/>
              </a:solidFill>
              <a:effectLst>
                <a:glow rad="228600">
                  <a:srgbClr val="000000"/>
                </a:glow>
              </a:effectLst>
              <a:latin typeface="Arial"/>
              <a:ea typeface="ＭＳ Ｐゴシック" charset="0"/>
              <a:cs typeface="Arial"/>
            </a:endParaRPr>
          </a:p>
        </p:txBody>
      </p:sp>
      <p:sp>
        <p:nvSpPr>
          <p:cNvPr id="565296" name="Text Box 48"/>
          <p:cNvSpPr txBox="1">
            <a:spLocks noChangeArrowheads="1"/>
          </p:cNvSpPr>
          <p:nvPr/>
        </p:nvSpPr>
        <p:spPr bwMode="auto">
          <a:xfrm>
            <a:off x="4953000" y="685800"/>
            <a:ext cx="9906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en-US" sz="2800" b="1" dirty="0">
                <a:solidFill>
                  <a:srgbClr val="FFFFFF"/>
                </a:solidFill>
                <a:effectLst>
                  <a:glow rad="228600">
                    <a:srgbClr val="000000"/>
                  </a:glow>
                </a:effectLst>
                <a:latin typeface="Arial"/>
                <a:ea typeface="ＭＳ Ｐゴシック" charset="0"/>
                <a:cs typeface="Arial"/>
              </a:rPr>
              <a:t>663</a:t>
            </a:r>
          </a:p>
        </p:txBody>
      </p:sp>
      <p:sp>
        <p:nvSpPr>
          <p:cNvPr id="565297" name="AutoShape 49"/>
          <p:cNvSpPr>
            <a:spLocks noChangeArrowheads="1"/>
          </p:cNvSpPr>
          <p:nvPr/>
        </p:nvSpPr>
        <p:spPr bwMode="auto">
          <a:xfrm flipV="1">
            <a:off x="5181600" y="1219200"/>
            <a:ext cx="609600" cy="2590800"/>
          </a:xfrm>
          <a:prstGeom prst="upArrow">
            <a:avLst>
              <a:gd name="adj1" fmla="val 50000"/>
              <a:gd name="adj2" fmla="val 106250"/>
            </a:avLst>
          </a:prstGeom>
          <a:solidFill>
            <a:schemeClr val="bg1"/>
          </a:solidFill>
          <a:ln>
            <a:noFill/>
          </a:ln>
          <a:effectLst>
            <a:glow rad="101600">
              <a:schemeClr val="tx1">
                <a:alpha val="75000"/>
              </a:schemeClr>
            </a:glow>
            <a:outerShdw blurRad="63500" dist="38099" dir="2700000" algn="ctr" rotWithShape="0">
              <a:schemeClr val="tx1">
                <a:alpha val="74998"/>
              </a:schemeClr>
            </a:outerShdw>
          </a:effectLst>
          <a:extLst>
            <a:ext uri="{91240B29-F687-4f45-9708-019B960494DF}">
              <a14:hiddenLine xmlns:a14="http://schemas.microsoft.com/office/drawing/2010/main" xmlns="" w="9525">
                <a:solidFill>
                  <a:srgbClr val="FF3300"/>
                </a:solidFill>
                <a:miter lim="800000"/>
                <a:headEnd/>
                <a:tailEnd/>
              </a14:hiddenLine>
            </a:ext>
          </a:extLst>
        </p:spPr>
        <p:txBody>
          <a:bodyPr wrap="none" anchor="ctr"/>
          <a:lstStyle/>
          <a:p>
            <a:pPr defTabSz="914400" fontAlgn="base">
              <a:spcBef>
                <a:spcPct val="20000"/>
              </a:spcBef>
              <a:spcAft>
                <a:spcPct val="0"/>
              </a:spcAft>
              <a:buFontTx/>
              <a:buChar char="•"/>
              <a:defRPr/>
            </a:pPr>
            <a:endParaRPr lang="en-US" sz="2000">
              <a:solidFill>
                <a:srgbClr val="000000"/>
              </a:solidFill>
              <a:effectLst>
                <a:glow rad="228600">
                  <a:srgbClr val="000000"/>
                </a:glow>
              </a:effectLst>
              <a:latin typeface="Arial"/>
              <a:ea typeface="ＭＳ Ｐゴシック" charset="0"/>
              <a:cs typeface="Arial"/>
            </a:endParaRPr>
          </a:p>
        </p:txBody>
      </p:sp>
      <p:sp>
        <p:nvSpPr>
          <p:cNvPr id="565299" name="Text Box 51"/>
          <p:cNvSpPr txBox="1">
            <a:spLocks noChangeArrowheads="1"/>
          </p:cNvSpPr>
          <p:nvPr/>
        </p:nvSpPr>
        <p:spPr bwMode="auto">
          <a:xfrm>
            <a:off x="3275856" y="123182"/>
            <a:ext cx="27432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en-US" sz="3200" b="1" dirty="0">
                <a:solidFill>
                  <a:srgbClr val="CCFFCC"/>
                </a:solidFill>
                <a:effectLst>
                  <a:glow rad="228600">
                    <a:srgbClr val="000000"/>
                  </a:glow>
                </a:effectLst>
                <a:latin typeface="Arial"/>
                <a:ea typeface="ＭＳ Ｐゴシック" charset="0"/>
                <a:cs typeface="Arial"/>
              </a:rPr>
              <a:t>Jonah</a:t>
            </a:r>
          </a:p>
        </p:txBody>
      </p:sp>
      <p:sp>
        <p:nvSpPr>
          <p:cNvPr id="565301" name="Text Box 53"/>
          <p:cNvSpPr txBox="1">
            <a:spLocks noChangeArrowheads="1"/>
          </p:cNvSpPr>
          <p:nvPr/>
        </p:nvSpPr>
        <p:spPr bwMode="auto">
          <a:xfrm>
            <a:off x="4191000" y="685800"/>
            <a:ext cx="10668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en-US" sz="2800" b="1" dirty="0">
                <a:solidFill>
                  <a:srgbClr val="CCFFCC"/>
                </a:solidFill>
                <a:effectLst>
                  <a:glow rad="228600">
                    <a:srgbClr val="000000"/>
                  </a:glow>
                </a:effectLst>
                <a:latin typeface="Arial"/>
                <a:ea typeface="ＭＳ Ｐゴシック" charset="0"/>
                <a:cs typeface="Arial"/>
              </a:rPr>
              <a:t>760</a:t>
            </a:r>
          </a:p>
        </p:txBody>
      </p:sp>
      <p:sp>
        <p:nvSpPr>
          <p:cNvPr id="54" name="Text Box 44"/>
          <p:cNvSpPr txBox="1">
            <a:spLocks noChangeArrowheads="1"/>
          </p:cNvSpPr>
          <p:nvPr/>
        </p:nvSpPr>
        <p:spPr bwMode="auto">
          <a:xfrm>
            <a:off x="6542112" y="692696"/>
            <a:ext cx="838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en-US" sz="2800" b="1" dirty="0">
                <a:solidFill>
                  <a:srgbClr val="FFFFFF"/>
                </a:solidFill>
                <a:effectLst>
                  <a:glow rad="228600">
                    <a:srgbClr val="000000"/>
                  </a:glow>
                </a:effectLst>
                <a:latin typeface="Arial"/>
                <a:ea typeface="ＭＳ Ｐゴシック" charset="0"/>
                <a:cs typeface="Arial"/>
              </a:rPr>
              <a:t>612</a:t>
            </a:r>
          </a:p>
        </p:txBody>
      </p:sp>
      <p:sp>
        <p:nvSpPr>
          <p:cNvPr id="55" name="AutoShape 47"/>
          <p:cNvSpPr>
            <a:spLocks noChangeArrowheads="1"/>
          </p:cNvSpPr>
          <p:nvPr/>
        </p:nvSpPr>
        <p:spPr bwMode="auto">
          <a:xfrm flipV="1">
            <a:off x="6618312" y="1207046"/>
            <a:ext cx="609600" cy="2590800"/>
          </a:xfrm>
          <a:prstGeom prst="upArrow">
            <a:avLst>
              <a:gd name="adj1" fmla="val 50000"/>
              <a:gd name="adj2" fmla="val 106250"/>
            </a:avLst>
          </a:prstGeom>
          <a:solidFill>
            <a:schemeClr val="bg1"/>
          </a:solidFill>
          <a:ln>
            <a:noFill/>
          </a:ln>
          <a:effectLst>
            <a:glow rad="101600">
              <a:schemeClr val="tx1">
                <a:alpha val="75000"/>
              </a:schemeClr>
            </a:glow>
            <a:outerShdw blurRad="63500" dist="38099" dir="2700000" algn="ctr" rotWithShape="0">
              <a:schemeClr val="tx1">
                <a:alpha val="74998"/>
              </a:schemeClr>
            </a:outerShdw>
          </a:effectLst>
          <a:extLst>
            <a:ext uri="{91240B29-F687-4f45-9708-019B960494DF}">
              <a14:hiddenLine xmlns:a14="http://schemas.microsoft.com/office/drawing/2010/main" xmlns="" w="9525">
                <a:solidFill>
                  <a:srgbClr val="FF3300"/>
                </a:solidFill>
                <a:miter lim="800000"/>
                <a:headEnd/>
                <a:tailEnd/>
              </a14:hiddenLine>
            </a:ext>
          </a:extLst>
        </p:spPr>
        <p:txBody>
          <a:bodyPr wrap="none" anchor="ctr"/>
          <a:lstStyle/>
          <a:p>
            <a:pPr defTabSz="914400" fontAlgn="base">
              <a:spcBef>
                <a:spcPct val="20000"/>
              </a:spcBef>
              <a:spcAft>
                <a:spcPct val="0"/>
              </a:spcAft>
              <a:buFontTx/>
              <a:buChar char="•"/>
              <a:defRPr/>
            </a:pPr>
            <a:endParaRPr lang="en-US" sz="2000">
              <a:solidFill>
                <a:srgbClr val="000000"/>
              </a:solidFill>
              <a:effectLst>
                <a:glow rad="228600">
                  <a:srgbClr val="000000"/>
                </a:glow>
              </a:effectLst>
              <a:latin typeface="Arial"/>
              <a:ea typeface="ＭＳ Ｐゴシック" charset="0"/>
              <a:cs typeface="Arial"/>
            </a:endParaRPr>
          </a:p>
        </p:txBody>
      </p:sp>
      <p:sp>
        <p:nvSpPr>
          <p:cNvPr id="565298" name="Text Box 50"/>
          <p:cNvSpPr txBox="1">
            <a:spLocks noChangeArrowheads="1"/>
          </p:cNvSpPr>
          <p:nvPr/>
        </p:nvSpPr>
        <p:spPr bwMode="auto">
          <a:xfrm>
            <a:off x="5029200" y="1155700"/>
            <a:ext cx="2514600" cy="17235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en-US" sz="3200" b="1" dirty="0">
                <a:solidFill>
                  <a:srgbClr val="FFFFFF"/>
                </a:solidFill>
                <a:effectLst>
                  <a:glow rad="228600">
                    <a:srgbClr val="000000"/>
                  </a:glow>
                </a:effectLst>
                <a:latin typeface="Arial"/>
                <a:ea typeface="ＭＳ Ｐゴシック" charset="0"/>
                <a:cs typeface="Arial"/>
              </a:rPr>
              <a:t>Solitary Kingdom</a:t>
            </a:r>
          </a:p>
          <a:p>
            <a:pPr algn="ctr" defTabSz="914400" fontAlgn="base">
              <a:spcBef>
                <a:spcPct val="50000"/>
              </a:spcBef>
              <a:spcAft>
                <a:spcPct val="0"/>
              </a:spcAft>
              <a:defRPr/>
            </a:pPr>
            <a:r>
              <a:rPr lang="en-US" sz="2800" b="1" dirty="0">
                <a:solidFill>
                  <a:srgbClr val="FFFFFF"/>
                </a:solidFill>
                <a:effectLst>
                  <a:glow rad="228600">
                    <a:srgbClr val="000000"/>
                  </a:glow>
                </a:effectLst>
                <a:latin typeface="Arial"/>
                <a:ea typeface="ＭＳ Ｐゴシック" charset="0"/>
                <a:cs typeface="Arial"/>
              </a:rPr>
              <a:t>722-586</a:t>
            </a:r>
          </a:p>
        </p:txBody>
      </p:sp>
    </p:spTree>
    <p:extLst>
      <p:ext uri="{BB962C8B-B14F-4D97-AF65-F5344CB8AC3E}">
        <p14:creationId xmlns:p14="http://schemas.microsoft.com/office/powerpoint/2010/main" val="70900162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65299"/>
                                        </p:tgtEl>
                                        <p:attrNameLst>
                                          <p:attrName>style.visibility</p:attrName>
                                        </p:attrNameLst>
                                      </p:cBhvr>
                                      <p:to>
                                        <p:strVal val="visible"/>
                                      </p:to>
                                    </p:set>
                                    <p:animEffect transition="in" filter="dissolve">
                                      <p:cBhvr>
                                        <p:cTn id="7" dur="500"/>
                                        <p:tgtEl>
                                          <p:spTgt spid="565299"/>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65301"/>
                                        </p:tgtEl>
                                        <p:attrNameLst>
                                          <p:attrName>style.visibility</p:attrName>
                                        </p:attrNameLst>
                                      </p:cBhvr>
                                      <p:to>
                                        <p:strVal val="visible"/>
                                      </p:to>
                                    </p:set>
                                    <p:animEffect transition="in" filter="dissolve">
                                      <p:cBhvr>
                                        <p:cTn id="11" dur="500"/>
                                        <p:tgtEl>
                                          <p:spTgt spid="565301"/>
                                        </p:tgtEl>
                                      </p:cBhvr>
                                    </p:animEffect>
                                  </p:childTnLst>
                                </p:cTn>
                              </p:par>
                              <p:par>
                                <p:cTn id="12" presetID="22" presetClass="entr" presetSubtype="1" fill="hold" nodeType="withEffect">
                                  <p:stCondLst>
                                    <p:cond delay="0"/>
                                  </p:stCondLst>
                                  <p:childTnLst>
                                    <p:set>
                                      <p:cBhvr>
                                        <p:cTn id="13" dur="1" fill="hold">
                                          <p:stCondLst>
                                            <p:cond delay="0"/>
                                          </p:stCondLst>
                                        </p:cTn>
                                        <p:tgtEl>
                                          <p:spTgt spid="565302"/>
                                        </p:tgtEl>
                                        <p:attrNameLst>
                                          <p:attrName>style.visibility</p:attrName>
                                        </p:attrNameLst>
                                      </p:cBhvr>
                                      <p:to>
                                        <p:strVal val="visible"/>
                                      </p:to>
                                    </p:set>
                                    <p:animEffect transition="in" filter="wipe(up)">
                                      <p:cBhvr>
                                        <p:cTn id="14" dur="500"/>
                                        <p:tgtEl>
                                          <p:spTgt spid="565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304800" y="0"/>
            <a:ext cx="2819400" cy="2667000"/>
          </a:xfrm>
        </p:spPr>
        <p:txBody>
          <a:bodyPr/>
          <a:lstStyle/>
          <a:p>
            <a:pPr eaLnBrk="1" hangingPunct="1">
              <a:defRPr/>
            </a:pPr>
            <a:r>
              <a:rPr lang="en-US" sz="3600" b="1">
                <a:latin typeface="Arial" charset="0"/>
                <a:ea typeface="MS Pゴシック" charset="0"/>
                <a:cs typeface="Arial" charset="0"/>
              </a:rPr>
              <a:t>Contrasting Jonah &amp; Nahum</a:t>
            </a:r>
            <a:endParaRPr lang="en-US" sz="3600">
              <a:latin typeface="Arial" charset="0"/>
              <a:ea typeface="MS Pゴシック" charset="0"/>
              <a:cs typeface="Arial" charset="0"/>
            </a:endParaRPr>
          </a:p>
        </p:txBody>
      </p:sp>
      <p:sp>
        <p:nvSpPr>
          <p:cNvPr id="194562" name="Text Box 4"/>
          <p:cNvSpPr txBox="1">
            <a:spLocks noChangeArrowheads="1"/>
          </p:cNvSpPr>
          <p:nvPr/>
        </p:nvSpPr>
        <p:spPr bwMode="auto">
          <a:xfrm>
            <a:off x="85312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E8EAE9"/>
                </a:solidFill>
                <a:effectLst/>
                <a:uLnTx/>
                <a:uFillTx/>
                <a:latin typeface="Arial" charset="0"/>
                <a:ea typeface="ＭＳ Ｐゴシック" charset="0"/>
                <a:cs typeface="Arial" charset="0"/>
              </a:rPr>
              <a:t>626</a:t>
            </a:r>
            <a:endParaRPr kumimoji="0" lang="en-US" sz="1800" b="0" i="0" u="none" strike="noStrike" kern="1200" cap="none" spc="0" normalizeH="0" baseline="0" noProof="0">
              <a:ln>
                <a:noFill/>
              </a:ln>
              <a:solidFill>
                <a:srgbClr val="E8EAE9"/>
              </a:solidFill>
              <a:effectLst/>
              <a:uLnTx/>
              <a:uFillTx/>
              <a:latin typeface="Arial" charset="0"/>
              <a:ea typeface="ＭＳ Ｐゴシック" charset="0"/>
              <a:cs typeface="Arial" charset="0"/>
            </a:endParaRPr>
          </a:p>
        </p:txBody>
      </p:sp>
      <p:pic>
        <p:nvPicPr>
          <p:cNvPr id="194563" name="Picture 4" descr="No U-Tur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438400"/>
            <a:ext cx="34036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 name="Table 6"/>
          <p:cNvGraphicFramePr>
            <a:graphicFrameLocks noGrp="1"/>
          </p:cNvGraphicFramePr>
          <p:nvPr/>
        </p:nvGraphicFramePr>
        <p:xfrm>
          <a:off x="3446463" y="-25757"/>
          <a:ext cx="5710416" cy="6883756"/>
        </p:xfrm>
        <a:graphic>
          <a:graphicData uri="http://schemas.openxmlformats.org/drawingml/2006/table">
            <a:tbl>
              <a:tblPr firstRow="1" bandRow="1">
                <a:tableStyleId>{5C22544A-7EE6-4342-B048-85BDC9FD1C3A}</a:tableStyleId>
              </a:tblPr>
              <a:tblGrid>
                <a:gridCol w="2855208">
                  <a:extLst>
                    <a:ext uri="{9D8B030D-6E8A-4147-A177-3AD203B41FA5}">
                      <a16:colId xmlns:a16="http://schemas.microsoft.com/office/drawing/2014/main" val="20000"/>
                    </a:ext>
                  </a:extLst>
                </a:gridCol>
                <a:gridCol w="2855208">
                  <a:extLst>
                    <a:ext uri="{9D8B030D-6E8A-4147-A177-3AD203B41FA5}">
                      <a16:colId xmlns:a16="http://schemas.microsoft.com/office/drawing/2014/main" val="20001"/>
                    </a:ext>
                  </a:extLst>
                </a:gridCol>
              </a:tblGrid>
              <a:tr h="652061">
                <a:tc>
                  <a:txBody>
                    <a:bodyPr/>
                    <a:lstStyle/>
                    <a:p>
                      <a:pPr algn="ctr"/>
                      <a:r>
                        <a:rPr lang="en-US" sz="2000" dirty="0">
                          <a:latin typeface="Arial"/>
                          <a:cs typeface="Arial"/>
                        </a:rPr>
                        <a:t>JONAH</a:t>
                      </a:r>
                    </a:p>
                  </a:txBody>
                  <a:tcPr marL="50800" marR="0" marT="0" marB="0" anchor="ctr" anchorCtr="1">
                    <a:solidFill>
                      <a:srgbClr val="000090"/>
                    </a:solidFill>
                  </a:tcPr>
                </a:tc>
                <a:tc>
                  <a:txBody>
                    <a:bodyPr/>
                    <a:lstStyle/>
                    <a:p>
                      <a:pPr algn="ctr"/>
                      <a:r>
                        <a:rPr lang="en-US" sz="2000" dirty="0">
                          <a:latin typeface="Arial"/>
                          <a:cs typeface="Arial"/>
                        </a:rPr>
                        <a:t>NAHUM</a:t>
                      </a:r>
                    </a:p>
                  </a:txBody>
                  <a:tcPr marR="0" marT="0" marB="0" anchor="ctr" anchorCtr="1">
                    <a:solidFill>
                      <a:srgbClr val="000090"/>
                    </a:solidFill>
                  </a:tcPr>
                </a:tc>
                <a:extLst>
                  <a:ext uri="{0D108BD9-81ED-4DB2-BD59-A6C34878D82A}">
                    <a16:rowId xmlns:a16="http://schemas.microsoft.com/office/drawing/2014/main" val="10000"/>
                  </a:ext>
                </a:extLst>
              </a:tr>
              <a:tr h="775332">
                <a:tc>
                  <a:txBody>
                    <a:bodyPr/>
                    <a:lstStyle/>
                    <a:p>
                      <a:pPr algn="ctr">
                        <a:spcAft>
                          <a:spcPts val="0"/>
                        </a:spcAft>
                      </a:pPr>
                      <a:r>
                        <a:rPr lang="en-US" sz="2000" b="1" dirty="0">
                          <a:latin typeface="Arial"/>
                          <a:ea typeface="Times New Roman"/>
                          <a:cs typeface="Arial"/>
                        </a:rPr>
                        <a:t>First Book</a:t>
                      </a:r>
                      <a:r>
                        <a:rPr lang="en-US" sz="2000" b="1" baseline="0" dirty="0">
                          <a:latin typeface="Arial"/>
                          <a:ea typeface="Times New Roman"/>
                          <a:cs typeface="Arial"/>
                        </a:rPr>
                        <a:t> </a:t>
                      </a:r>
                      <a:br>
                        <a:rPr lang="en-US" sz="2000" b="1" baseline="0" dirty="0">
                          <a:latin typeface="Arial"/>
                          <a:ea typeface="Times New Roman"/>
                          <a:cs typeface="Arial"/>
                        </a:rPr>
                      </a:br>
                      <a:r>
                        <a:rPr lang="en-US" sz="2000" b="1" baseline="0" dirty="0">
                          <a:latin typeface="Arial"/>
                          <a:ea typeface="Times New Roman"/>
                          <a:cs typeface="Arial"/>
                        </a:rPr>
                        <a:t>(4 chapters)</a:t>
                      </a:r>
                      <a:endParaRPr lang="en-US" sz="2000" b="1" dirty="0">
                        <a:latin typeface="Arial"/>
                        <a:ea typeface="Times New Roman"/>
                        <a:cs typeface="Arial"/>
                      </a:endParaRPr>
                    </a:p>
                  </a:txBody>
                  <a:tcPr marL="50800" marR="0" marT="0" marB="0" anchor="ctr" anchorCtr="1"/>
                </a:tc>
                <a:tc>
                  <a:txBody>
                    <a:bodyPr/>
                    <a:lstStyle/>
                    <a:p>
                      <a:pPr algn="ctr">
                        <a:spcAft>
                          <a:spcPts val="0"/>
                        </a:spcAft>
                      </a:pPr>
                      <a:r>
                        <a:rPr lang="en-US" sz="2000" b="1" dirty="0">
                          <a:latin typeface="Arial"/>
                          <a:ea typeface="Times New Roman"/>
                          <a:cs typeface="Arial"/>
                        </a:rPr>
                        <a:t>Sequel</a:t>
                      </a:r>
                    </a:p>
                    <a:p>
                      <a:pPr algn="ctr">
                        <a:spcAft>
                          <a:spcPts val="0"/>
                        </a:spcAft>
                      </a:pPr>
                      <a:r>
                        <a:rPr lang="en-US" sz="2000" b="1" dirty="0">
                          <a:latin typeface="Arial"/>
                          <a:ea typeface="Times New Roman"/>
                          <a:cs typeface="Arial"/>
                        </a:rPr>
                        <a:t>(3 chapters)</a:t>
                      </a:r>
                    </a:p>
                  </a:txBody>
                  <a:tcPr marL="50800" marR="0" marT="0" marB="0" anchor="ctr" anchorCtr="1"/>
                </a:tc>
                <a:extLst>
                  <a:ext uri="{0D108BD9-81ED-4DB2-BD59-A6C34878D82A}">
                    <a16:rowId xmlns:a16="http://schemas.microsoft.com/office/drawing/2014/main" val="10001"/>
                  </a:ext>
                </a:extLst>
              </a:tr>
              <a:tr h="843052">
                <a:tc>
                  <a:txBody>
                    <a:bodyPr/>
                    <a:lstStyle/>
                    <a:p>
                      <a:pPr algn="ctr">
                        <a:spcAft>
                          <a:spcPts val="0"/>
                        </a:spcAft>
                      </a:pPr>
                      <a:r>
                        <a:rPr lang="en-US" sz="2000" b="1" dirty="0">
                          <a:latin typeface="Arial"/>
                          <a:ea typeface="Times New Roman"/>
                          <a:cs typeface="Arial"/>
                        </a:rPr>
                        <a:t>about 760 BC</a:t>
                      </a:r>
                    </a:p>
                  </a:txBody>
                  <a:tcPr marL="50800" marR="0" marT="0" marB="0" anchor="ctr" anchorCtr="1"/>
                </a:tc>
                <a:tc>
                  <a:txBody>
                    <a:bodyPr/>
                    <a:lstStyle/>
                    <a:p>
                      <a:pPr algn="ctr">
                        <a:spcAft>
                          <a:spcPts val="0"/>
                        </a:spcAft>
                      </a:pPr>
                      <a:r>
                        <a:rPr lang="en-US" sz="2000" b="1" dirty="0">
                          <a:latin typeface="Arial"/>
                          <a:ea typeface="Times New Roman"/>
                          <a:cs typeface="Arial"/>
                        </a:rPr>
                        <a:t>about 660 BC</a:t>
                      </a:r>
                    </a:p>
                  </a:txBody>
                  <a:tcPr marL="50800" marR="0" marT="0" marB="0" anchor="ctr" anchorCtr="1"/>
                </a:tc>
                <a:extLst>
                  <a:ext uri="{0D108BD9-81ED-4DB2-BD59-A6C34878D82A}">
                    <a16:rowId xmlns:a16="http://schemas.microsoft.com/office/drawing/2014/main" val="10002"/>
                  </a:ext>
                </a:extLst>
              </a:tr>
              <a:tr h="989862">
                <a:tc>
                  <a:txBody>
                    <a:bodyPr/>
                    <a:lstStyle/>
                    <a:p>
                      <a:r>
                        <a:rPr lang="en-US" sz="2000" b="1" dirty="0">
                          <a:latin typeface="Arial"/>
                          <a:cs typeface="Arial"/>
                        </a:rPr>
                        <a:t>Repentance</a:t>
                      </a:r>
                      <a:r>
                        <a:rPr lang="en-US" sz="2000" b="1" baseline="0" dirty="0">
                          <a:latin typeface="Arial"/>
                          <a:cs typeface="Arial"/>
                        </a:rPr>
                        <a:t> from Sin</a:t>
                      </a:r>
                      <a:endParaRPr lang="en-US" sz="2000" b="1" dirty="0">
                        <a:latin typeface="Arial"/>
                        <a:cs typeface="Arial"/>
                      </a:endParaRPr>
                    </a:p>
                  </a:txBody>
                  <a:tcPr marL="50800" marR="0" marT="0" marB="0" anchor="ctr" anchorCtr="1"/>
                </a:tc>
                <a:tc>
                  <a:txBody>
                    <a:bodyPr/>
                    <a:lstStyle/>
                    <a:p>
                      <a:r>
                        <a:rPr lang="en-US" sz="2000" b="1" dirty="0">
                          <a:latin typeface="Arial"/>
                          <a:cs typeface="Arial"/>
                        </a:rPr>
                        <a:t>Return</a:t>
                      </a:r>
                      <a:r>
                        <a:rPr lang="en-US" sz="2000" b="1" baseline="0" dirty="0">
                          <a:latin typeface="Arial"/>
                          <a:cs typeface="Arial"/>
                        </a:rPr>
                        <a:t> to Sin</a:t>
                      </a:r>
                      <a:endParaRPr lang="en-US" sz="2000" b="1" dirty="0">
                        <a:latin typeface="Arial"/>
                        <a:cs typeface="Arial"/>
                      </a:endParaRPr>
                    </a:p>
                  </a:txBody>
                  <a:tcPr marL="50800" marR="0" marT="0" marB="0" anchor="ctr" anchorCtr="1"/>
                </a:tc>
                <a:extLst>
                  <a:ext uri="{0D108BD9-81ED-4DB2-BD59-A6C34878D82A}">
                    <a16:rowId xmlns:a16="http://schemas.microsoft.com/office/drawing/2014/main" val="10003"/>
                  </a:ext>
                </a:extLst>
              </a:tr>
              <a:tr h="869415">
                <a:tc>
                  <a:txBody>
                    <a:bodyPr/>
                    <a:lstStyle/>
                    <a:p>
                      <a:r>
                        <a:rPr lang="en-US" sz="2000" b="1" dirty="0">
                          <a:latin typeface="Arial"/>
                          <a:cs typeface="Arial"/>
                        </a:rPr>
                        <a:t>Nineveh</a:t>
                      </a:r>
                      <a:r>
                        <a:rPr lang="en-US" sz="2000" b="1" baseline="0" dirty="0">
                          <a:latin typeface="Arial"/>
                          <a:cs typeface="Arial"/>
                        </a:rPr>
                        <a:t> Delivered</a:t>
                      </a:r>
                      <a:endParaRPr lang="en-US" sz="2000" b="1" dirty="0">
                        <a:latin typeface="Arial"/>
                        <a:cs typeface="Arial"/>
                      </a:endParaRPr>
                    </a:p>
                  </a:txBody>
                  <a:tcPr marL="50800" marR="0" marT="0" marB="0" anchor="ctr" anchorCtr="1"/>
                </a:tc>
                <a:tc>
                  <a:txBody>
                    <a:bodyPr/>
                    <a:lstStyle/>
                    <a:p>
                      <a:r>
                        <a:rPr lang="en-US" sz="2000" b="1" dirty="0">
                          <a:latin typeface="Arial"/>
                          <a:cs typeface="Arial"/>
                        </a:rPr>
                        <a:t>Nineveh</a:t>
                      </a:r>
                      <a:r>
                        <a:rPr lang="en-US" sz="2000" b="1" baseline="0" dirty="0">
                          <a:latin typeface="Arial"/>
                          <a:cs typeface="Arial"/>
                        </a:rPr>
                        <a:t> Destroyed</a:t>
                      </a:r>
                      <a:endParaRPr lang="en-US" sz="2000" b="1" dirty="0">
                        <a:latin typeface="Arial"/>
                        <a:cs typeface="Arial"/>
                      </a:endParaRPr>
                    </a:p>
                  </a:txBody>
                  <a:tcPr marL="50800" marR="0" marT="0" marB="0" anchor="ctr" anchorCtr="1"/>
                </a:tc>
                <a:extLst>
                  <a:ext uri="{0D108BD9-81ED-4DB2-BD59-A6C34878D82A}">
                    <a16:rowId xmlns:a16="http://schemas.microsoft.com/office/drawing/2014/main" val="10004"/>
                  </a:ext>
                </a:extLst>
              </a:tr>
              <a:tr h="892899">
                <a:tc>
                  <a:txBody>
                    <a:bodyPr/>
                    <a:lstStyle/>
                    <a:p>
                      <a:r>
                        <a:rPr lang="en-US" sz="2000" b="1" dirty="0">
                          <a:latin typeface="Arial"/>
                          <a:cs typeface="Arial"/>
                        </a:rPr>
                        <a:t>Israel Responsible</a:t>
                      </a:r>
                    </a:p>
                  </a:txBody>
                  <a:tcPr marL="50800" marR="0" marT="0" marB="0" anchor="ctr" anchorCtr="1"/>
                </a:tc>
                <a:tc>
                  <a:txBody>
                    <a:bodyPr/>
                    <a:lstStyle/>
                    <a:p>
                      <a:r>
                        <a:rPr lang="en-US" sz="2000" b="1" dirty="0">
                          <a:latin typeface="Arial"/>
                          <a:cs typeface="Arial"/>
                        </a:rPr>
                        <a:t>Israel Protected</a:t>
                      </a:r>
                    </a:p>
                  </a:txBody>
                  <a:tcPr marL="50800" marR="0" marT="0" marB="0" anchor="ctr" anchorCtr="1"/>
                </a:tc>
                <a:extLst>
                  <a:ext uri="{0D108BD9-81ED-4DB2-BD59-A6C34878D82A}">
                    <a16:rowId xmlns:a16="http://schemas.microsoft.com/office/drawing/2014/main" val="10005"/>
                  </a:ext>
                </a:extLst>
              </a:tr>
              <a:tr h="933343">
                <a:tc>
                  <a:txBody>
                    <a:bodyPr/>
                    <a:lstStyle/>
                    <a:p>
                      <a:r>
                        <a:rPr lang="en-US" sz="2000" b="1" dirty="0">
                          <a:latin typeface="Arial"/>
                          <a:cs typeface="Arial"/>
                        </a:rPr>
                        <a:t>Chance to Repent</a:t>
                      </a:r>
                    </a:p>
                  </a:txBody>
                  <a:tcPr marL="50800" marR="0" marT="0" marB="0" anchor="ctr" anchorCtr="1"/>
                </a:tc>
                <a:tc>
                  <a:txBody>
                    <a:bodyPr/>
                    <a:lstStyle/>
                    <a:p>
                      <a:r>
                        <a:rPr lang="en-US" sz="2000" b="1" dirty="0">
                          <a:latin typeface="Arial"/>
                          <a:cs typeface="Arial"/>
                        </a:rPr>
                        <a:t>No Chance to Repent</a:t>
                      </a:r>
                    </a:p>
                  </a:txBody>
                  <a:tcPr marL="50800" marR="0" marT="0" marB="0" anchor="ctr" anchorCtr="1"/>
                </a:tc>
                <a:extLst>
                  <a:ext uri="{0D108BD9-81ED-4DB2-BD59-A6C34878D82A}">
                    <a16:rowId xmlns:a16="http://schemas.microsoft.com/office/drawing/2014/main" val="10006"/>
                  </a:ext>
                </a:extLst>
              </a:tr>
              <a:tr h="927792">
                <a:tc>
                  <a:txBody>
                    <a:bodyPr/>
                    <a:lstStyle/>
                    <a:p>
                      <a:r>
                        <a:rPr lang="en-US" sz="2000" b="1" dirty="0">
                          <a:latin typeface="Arial"/>
                          <a:cs typeface="Arial"/>
                        </a:rPr>
                        <a:t>Narrative</a:t>
                      </a:r>
                    </a:p>
                  </a:txBody>
                  <a:tcPr marL="50800" marR="0" marT="0" marB="0" anchor="ctr" anchorCtr="1"/>
                </a:tc>
                <a:tc>
                  <a:txBody>
                    <a:bodyPr/>
                    <a:lstStyle/>
                    <a:p>
                      <a:r>
                        <a:rPr lang="en-US" sz="2000" b="1" dirty="0">
                          <a:latin typeface="Arial"/>
                          <a:cs typeface="Arial"/>
                        </a:rPr>
                        <a:t>Declarative</a:t>
                      </a:r>
                    </a:p>
                  </a:txBody>
                  <a:tcPr marL="50800" marR="0" marT="0" marB="0" anchor="ctr" anchorCtr="1"/>
                </a:tc>
                <a:extLst>
                  <a:ext uri="{0D108BD9-81ED-4DB2-BD59-A6C34878D82A}">
                    <a16:rowId xmlns:a16="http://schemas.microsoft.com/office/drawing/2014/main" val="10007"/>
                  </a:ext>
                </a:extLst>
              </a:tr>
            </a:tbl>
          </a:graphicData>
        </a:graphic>
      </p:graphicFrame>
      <p:sp>
        <p:nvSpPr>
          <p:cNvPr id="194593" name="Text Box 4"/>
          <p:cNvSpPr txBox="1">
            <a:spLocks noChangeArrowheads="1"/>
          </p:cNvSpPr>
          <p:nvPr/>
        </p:nvSpPr>
        <p:spPr bwMode="auto">
          <a:xfrm>
            <a:off x="8574088"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626</a:t>
            </a:r>
          </a:p>
        </p:txBody>
      </p:sp>
    </p:spTree>
    <p:extLst>
      <p:ext uri="{BB962C8B-B14F-4D97-AF65-F5344CB8AC3E}">
        <p14:creationId xmlns:p14="http://schemas.microsoft.com/office/powerpoint/2010/main" val="1871844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505200" y="0"/>
          <a:ext cx="5638800" cy="6858001"/>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tblGrid>
              <a:tr h="491782">
                <a:tc>
                  <a:txBody>
                    <a:bodyPr/>
                    <a:lstStyle/>
                    <a:p>
                      <a:pPr algn="ctr"/>
                      <a:r>
                        <a:rPr lang="en-US" sz="2000" dirty="0">
                          <a:latin typeface="Arial"/>
                          <a:cs typeface="Arial"/>
                        </a:rPr>
                        <a:t>JONAH</a:t>
                      </a:r>
                    </a:p>
                  </a:txBody>
                  <a:tcPr marL="50800" marR="0" marT="0" marB="0" anchor="ctr" anchorCtr="1">
                    <a:solidFill>
                      <a:srgbClr val="000090"/>
                    </a:solidFill>
                  </a:tcPr>
                </a:tc>
                <a:tc>
                  <a:txBody>
                    <a:bodyPr/>
                    <a:lstStyle/>
                    <a:p>
                      <a:pPr algn="ctr"/>
                      <a:r>
                        <a:rPr lang="en-US" sz="2000" dirty="0">
                          <a:latin typeface="Arial"/>
                          <a:cs typeface="Arial"/>
                        </a:rPr>
                        <a:t>NAHUM</a:t>
                      </a:r>
                    </a:p>
                  </a:txBody>
                  <a:tcPr marR="0" marT="0" marB="0" anchor="ctr" anchorCtr="1">
                    <a:solidFill>
                      <a:srgbClr val="000090"/>
                    </a:solidFill>
                  </a:tcPr>
                </a:tc>
                <a:extLst>
                  <a:ext uri="{0D108BD9-81ED-4DB2-BD59-A6C34878D82A}">
                    <a16:rowId xmlns:a16="http://schemas.microsoft.com/office/drawing/2014/main" val="10000"/>
                  </a:ext>
                </a:extLst>
              </a:tr>
              <a:tr h="666937">
                <a:tc>
                  <a:txBody>
                    <a:bodyPr/>
                    <a:lstStyle/>
                    <a:p>
                      <a:pPr algn="ctr">
                        <a:spcAft>
                          <a:spcPts val="0"/>
                        </a:spcAft>
                      </a:pPr>
                      <a:r>
                        <a:rPr lang="en-US" sz="2000" b="1" dirty="0">
                          <a:latin typeface="Arial"/>
                          <a:ea typeface="Times New Roman"/>
                          <a:cs typeface="Arial"/>
                        </a:rPr>
                        <a:t>Focus</a:t>
                      </a:r>
                      <a:r>
                        <a:rPr lang="en-US" sz="2000" b="1" baseline="0" dirty="0">
                          <a:latin typeface="Arial"/>
                          <a:ea typeface="Times New Roman"/>
                          <a:cs typeface="Arial"/>
                        </a:rPr>
                        <a:t> on the </a:t>
                      </a:r>
                      <a:br>
                        <a:rPr lang="en-US" sz="2000" b="1" baseline="0" dirty="0">
                          <a:latin typeface="Arial"/>
                          <a:ea typeface="Times New Roman"/>
                          <a:cs typeface="Arial"/>
                        </a:rPr>
                      </a:br>
                      <a:r>
                        <a:rPr lang="en-US" sz="2000" b="1" baseline="0" dirty="0">
                          <a:latin typeface="Arial"/>
                          <a:ea typeface="Times New Roman"/>
                          <a:cs typeface="Arial"/>
                        </a:rPr>
                        <a:t>Messenger</a:t>
                      </a:r>
                      <a:endParaRPr lang="en-US" sz="2000" b="1" dirty="0">
                        <a:latin typeface="Arial"/>
                        <a:ea typeface="Times New Roman"/>
                        <a:cs typeface="Arial"/>
                      </a:endParaRPr>
                    </a:p>
                  </a:txBody>
                  <a:tcPr marL="50800" marR="0" marT="0" marB="0" anchor="ctr" anchorCtr="1"/>
                </a:tc>
                <a:tc>
                  <a:txBody>
                    <a:bodyPr/>
                    <a:lstStyle/>
                    <a:p>
                      <a:pPr algn="ctr">
                        <a:spcAft>
                          <a:spcPts val="0"/>
                        </a:spcAft>
                      </a:pPr>
                      <a:r>
                        <a:rPr lang="en-US" sz="2000" b="1" dirty="0">
                          <a:latin typeface="Arial"/>
                          <a:ea typeface="Times New Roman"/>
                          <a:cs typeface="Arial"/>
                        </a:rPr>
                        <a:t>Focus</a:t>
                      </a:r>
                      <a:r>
                        <a:rPr lang="en-US" sz="2000" b="1" baseline="0" dirty="0">
                          <a:latin typeface="Arial"/>
                          <a:ea typeface="Times New Roman"/>
                          <a:cs typeface="Arial"/>
                        </a:rPr>
                        <a:t> on the </a:t>
                      </a:r>
                      <a:br>
                        <a:rPr lang="en-US" sz="2000" b="1" baseline="0" dirty="0">
                          <a:latin typeface="Arial"/>
                          <a:ea typeface="Times New Roman"/>
                          <a:cs typeface="Arial"/>
                        </a:rPr>
                      </a:br>
                      <a:r>
                        <a:rPr lang="en-US" sz="2000" b="1" baseline="0" dirty="0">
                          <a:latin typeface="Arial"/>
                          <a:ea typeface="Times New Roman"/>
                          <a:cs typeface="Arial"/>
                        </a:rPr>
                        <a:t>Message</a:t>
                      </a:r>
                      <a:endParaRPr lang="en-US" sz="2000" b="1" dirty="0">
                        <a:latin typeface="Arial"/>
                        <a:ea typeface="Times New Roman"/>
                        <a:cs typeface="Arial"/>
                      </a:endParaRPr>
                    </a:p>
                  </a:txBody>
                  <a:tcPr marL="50800" marR="0" marT="0" marB="0" anchor="ctr" anchorCtr="1"/>
                </a:tc>
                <a:extLst>
                  <a:ext uri="{0D108BD9-81ED-4DB2-BD59-A6C34878D82A}">
                    <a16:rowId xmlns:a16="http://schemas.microsoft.com/office/drawing/2014/main" val="10001"/>
                  </a:ext>
                </a:extLst>
              </a:tr>
              <a:tr h="666937">
                <a:tc>
                  <a:txBody>
                    <a:bodyPr/>
                    <a:lstStyle/>
                    <a:p>
                      <a:pPr algn="ctr">
                        <a:spcAft>
                          <a:spcPts val="0"/>
                        </a:spcAft>
                      </a:pPr>
                      <a:r>
                        <a:rPr lang="en-US" sz="2000" b="1" dirty="0">
                          <a:latin typeface="Arial"/>
                          <a:ea typeface="Times New Roman"/>
                          <a:cs typeface="Arial"/>
                        </a:rPr>
                        <a:t>Prophet</a:t>
                      </a:r>
                      <a:r>
                        <a:rPr lang="en-US" sz="2000" b="1" baseline="0" dirty="0">
                          <a:latin typeface="Arial"/>
                          <a:ea typeface="Times New Roman"/>
                          <a:cs typeface="Arial"/>
                        </a:rPr>
                        <a:t> Disobeys</a:t>
                      </a:r>
                      <a:endParaRPr lang="en-US" sz="2000" b="1" dirty="0">
                        <a:latin typeface="Arial"/>
                        <a:ea typeface="Times New Roman"/>
                        <a:cs typeface="Arial"/>
                      </a:endParaRPr>
                    </a:p>
                  </a:txBody>
                  <a:tcPr marL="50800" marR="0" marT="0" marB="0" anchor="ctr" anchorCtr="1"/>
                </a:tc>
                <a:tc>
                  <a:txBody>
                    <a:bodyPr/>
                    <a:lstStyle/>
                    <a:p>
                      <a:pPr algn="ctr">
                        <a:spcAft>
                          <a:spcPts val="0"/>
                        </a:spcAft>
                      </a:pPr>
                      <a:r>
                        <a:rPr lang="en-US" sz="2000" b="1" dirty="0">
                          <a:latin typeface="Arial"/>
                          <a:ea typeface="Times New Roman"/>
                          <a:cs typeface="Arial"/>
                        </a:rPr>
                        <a:t>Prophet Obeys</a:t>
                      </a:r>
                    </a:p>
                  </a:txBody>
                  <a:tcPr marL="50800" marR="0" marT="0" marB="0" anchor="ctr" anchorCtr="1"/>
                </a:tc>
                <a:extLst>
                  <a:ext uri="{0D108BD9-81ED-4DB2-BD59-A6C34878D82A}">
                    <a16:rowId xmlns:a16="http://schemas.microsoft.com/office/drawing/2014/main" val="10002"/>
                  </a:ext>
                </a:extLst>
              </a:tr>
              <a:tr h="666937">
                <a:tc>
                  <a:txBody>
                    <a:bodyPr/>
                    <a:lstStyle/>
                    <a:p>
                      <a:pPr algn="ctr">
                        <a:spcAft>
                          <a:spcPts val="0"/>
                        </a:spcAft>
                      </a:pPr>
                      <a:r>
                        <a:rPr lang="en-US" sz="2000" b="1" dirty="0">
                          <a:latin typeface="Arial"/>
                          <a:ea typeface="Times New Roman"/>
                          <a:cs typeface="Arial"/>
                        </a:rPr>
                        <a:t>Nineveh Obeys </a:t>
                      </a:r>
                    </a:p>
                  </a:txBody>
                  <a:tcPr marL="50800" marR="0" marT="0" marB="0" anchor="ctr" anchorCtr="1"/>
                </a:tc>
                <a:tc>
                  <a:txBody>
                    <a:bodyPr/>
                    <a:lstStyle/>
                    <a:p>
                      <a:pPr algn="ctr">
                        <a:spcAft>
                          <a:spcPts val="0"/>
                        </a:spcAft>
                      </a:pPr>
                      <a:r>
                        <a:rPr lang="en-US" sz="2000" b="1" dirty="0">
                          <a:latin typeface="Arial"/>
                          <a:ea typeface="Times New Roman"/>
                          <a:cs typeface="Arial"/>
                        </a:rPr>
                        <a:t>Nineveh Disobeys </a:t>
                      </a:r>
                    </a:p>
                  </a:txBody>
                  <a:tcPr marL="50800" marR="0" marT="0" marB="0" anchor="ctr" anchorCtr="1"/>
                </a:tc>
                <a:extLst>
                  <a:ext uri="{0D108BD9-81ED-4DB2-BD59-A6C34878D82A}">
                    <a16:rowId xmlns:a16="http://schemas.microsoft.com/office/drawing/2014/main" val="10003"/>
                  </a:ext>
                </a:extLst>
              </a:tr>
              <a:tr h="1091352">
                <a:tc>
                  <a:txBody>
                    <a:bodyPr/>
                    <a:lstStyle/>
                    <a:p>
                      <a:pPr algn="ctr">
                        <a:spcAft>
                          <a:spcPts val="0"/>
                        </a:spcAft>
                      </a:pPr>
                      <a:r>
                        <a:rPr lang="en-US" sz="2000" b="1" dirty="0">
                          <a:latin typeface="Arial"/>
                          <a:ea typeface="Times New Roman"/>
                          <a:cs typeface="Arial"/>
                        </a:rPr>
                        <a:t>Deliverance </a:t>
                      </a:r>
                      <a:br>
                        <a:rPr lang="en-US" sz="2000" b="1" dirty="0">
                          <a:latin typeface="Arial"/>
                          <a:ea typeface="Times New Roman"/>
                          <a:cs typeface="Arial"/>
                        </a:rPr>
                      </a:br>
                      <a:r>
                        <a:rPr lang="en-US" sz="2000" b="1" dirty="0">
                          <a:latin typeface="Arial"/>
                          <a:ea typeface="Times New Roman"/>
                          <a:cs typeface="Arial"/>
                        </a:rPr>
                        <a:t>from Water </a:t>
                      </a:r>
                    </a:p>
                  </a:txBody>
                  <a:tcPr marL="50800" marR="0" marT="0" marB="0" anchor="ctr" anchorCtr="1"/>
                </a:tc>
                <a:tc>
                  <a:txBody>
                    <a:bodyPr/>
                    <a:lstStyle/>
                    <a:p>
                      <a:pPr algn="ctr">
                        <a:spcAft>
                          <a:spcPts val="0"/>
                        </a:spcAft>
                      </a:pPr>
                      <a:r>
                        <a:rPr lang="en-US" sz="2000" b="1" dirty="0">
                          <a:latin typeface="Arial"/>
                          <a:ea typeface="Times New Roman"/>
                          <a:cs typeface="Arial"/>
                        </a:rPr>
                        <a:t>Destruction </a:t>
                      </a:r>
                      <a:br>
                        <a:rPr lang="en-US" sz="2000" b="1" dirty="0">
                          <a:latin typeface="Arial"/>
                          <a:ea typeface="Times New Roman"/>
                          <a:cs typeface="Arial"/>
                        </a:rPr>
                      </a:br>
                      <a:r>
                        <a:rPr lang="en-US" sz="2000" b="1" dirty="0">
                          <a:latin typeface="Arial"/>
                          <a:ea typeface="Times New Roman"/>
                          <a:cs typeface="Arial"/>
                        </a:rPr>
                        <a:t>by Water </a:t>
                      </a:r>
                    </a:p>
                  </a:txBody>
                  <a:tcPr marL="50800" marR="0" marT="0" marB="0" anchor="ctr" anchorCtr="1"/>
                </a:tc>
                <a:extLst>
                  <a:ext uri="{0D108BD9-81ED-4DB2-BD59-A6C34878D82A}">
                    <a16:rowId xmlns:a16="http://schemas.microsoft.com/office/drawing/2014/main" val="10004"/>
                  </a:ext>
                </a:extLst>
              </a:tr>
              <a:tr h="1091352">
                <a:tc>
                  <a:txBody>
                    <a:bodyPr/>
                    <a:lstStyle/>
                    <a:p>
                      <a:pPr algn="ctr">
                        <a:spcAft>
                          <a:spcPts val="0"/>
                        </a:spcAft>
                      </a:pPr>
                      <a:r>
                        <a:rPr lang="en-US" sz="2000" b="1" dirty="0">
                          <a:latin typeface="Arial"/>
                          <a:ea typeface="Times New Roman"/>
                          <a:cs typeface="Arial"/>
                        </a:rPr>
                        <a:t>Repented then </a:t>
                      </a:r>
                    </a:p>
                    <a:p>
                      <a:pPr algn="ctr">
                        <a:spcAft>
                          <a:spcPts val="0"/>
                        </a:spcAft>
                      </a:pPr>
                      <a:r>
                        <a:rPr lang="en-US" sz="2000" b="1" dirty="0">
                          <a:latin typeface="Arial"/>
                          <a:ea typeface="Times New Roman"/>
                          <a:cs typeface="Arial"/>
                        </a:rPr>
                        <a:t>Relented</a:t>
                      </a:r>
                    </a:p>
                  </a:txBody>
                  <a:tcPr marL="50800" marR="0" marT="0" marB="0" anchor="ctr" anchorCtr="1"/>
                </a:tc>
                <a:tc>
                  <a:txBody>
                    <a:bodyPr/>
                    <a:lstStyle/>
                    <a:p>
                      <a:pPr algn="ctr">
                        <a:spcAft>
                          <a:spcPts val="0"/>
                        </a:spcAft>
                      </a:pPr>
                      <a:r>
                        <a:rPr lang="en-US" sz="2000" b="1" dirty="0">
                          <a:latin typeface="Arial"/>
                          <a:ea typeface="Times New Roman"/>
                          <a:cs typeface="Arial"/>
                        </a:rPr>
                        <a:t>No Repenting, </a:t>
                      </a:r>
                    </a:p>
                    <a:p>
                      <a:pPr algn="ctr">
                        <a:spcAft>
                          <a:spcPts val="0"/>
                        </a:spcAft>
                      </a:pPr>
                      <a:r>
                        <a:rPr lang="en-US" sz="2000" b="1" dirty="0">
                          <a:latin typeface="Arial"/>
                          <a:ea typeface="Times New Roman"/>
                          <a:cs typeface="Arial"/>
                        </a:rPr>
                        <a:t>No Relenting </a:t>
                      </a:r>
                    </a:p>
                  </a:txBody>
                  <a:tcPr marL="50800" marR="0" marT="0" marB="0" anchor="ctr" anchorCtr="1"/>
                </a:tc>
                <a:extLst>
                  <a:ext uri="{0D108BD9-81ED-4DB2-BD59-A6C34878D82A}">
                    <a16:rowId xmlns:a16="http://schemas.microsoft.com/office/drawing/2014/main" val="10005"/>
                  </a:ext>
                </a:extLst>
              </a:tr>
              <a:tr h="1091352">
                <a:tc>
                  <a:txBody>
                    <a:bodyPr/>
                    <a:lstStyle/>
                    <a:p>
                      <a:pPr algn="ctr">
                        <a:spcAft>
                          <a:spcPts val="0"/>
                        </a:spcAft>
                      </a:pPr>
                      <a:r>
                        <a:rPr lang="en-US" sz="2000" b="1" dirty="0">
                          <a:latin typeface="Arial"/>
                          <a:ea typeface="Times New Roman"/>
                          <a:cs typeface="Arial"/>
                        </a:rPr>
                        <a:t>Jonah</a:t>
                      </a:r>
                      <a:r>
                        <a:rPr lang="uk-UA" sz="2000" b="1" dirty="0">
                          <a:latin typeface="Arial"/>
                          <a:ea typeface="Times New Roman"/>
                          <a:cs typeface="Arial"/>
                        </a:rPr>
                        <a:t>'</a:t>
                      </a:r>
                      <a:r>
                        <a:rPr lang="en-US" sz="2000" b="1" dirty="0">
                          <a:latin typeface="Arial"/>
                          <a:ea typeface="Times New Roman"/>
                          <a:cs typeface="Arial"/>
                        </a:rPr>
                        <a:t>s Wrath</a:t>
                      </a:r>
                      <a:br>
                        <a:rPr lang="en-US" sz="2000" b="1" dirty="0">
                          <a:latin typeface="Arial"/>
                          <a:ea typeface="Times New Roman"/>
                          <a:cs typeface="Arial"/>
                        </a:rPr>
                      </a:br>
                      <a:r>
                        <a:rPr lang="en-US" sz="2000" b="1" dirty="0">
                          <a:latin typeface="Arial"/>
                          <a:ea typeface="Times New Roman"/>
                          <a:cs typeface="Arial"/>
                        </a:rPr>
                        <a:t>Refused</a:t>
                      </a:r>
                    </a:p>
                  </a:txBody>
                  <a:tcPr marL="50800" marR="0" marT="0" marB="0" anchor="ctr" anchorCtr="1"/>
                </a:tc>
                <a:tc>
                  <a:txBody>
                    <a:bodyPr/>
                    <a:lstStyle/>
                    <a:p>
                      <a:pPr algn="ctr">
                        <a:spcAft>
                          <a:spcPts val="0"/>
                        </a:spcAft>
                      </a:pPr>
                      <a:r>
                        <a:rPr lang="en-US" sz="2000" b="1" dirty="0">
                          <a:latin typeface="Arial"/>
                          <a:ea typeface="Times New Roman"/>
                          <a:cs typeface="Arial"/>
                        </a:rPr>
                        <a:t>Jonah</a:t>
                      </a:r>
                      <a:r>
                        <a:rPr lang="uk-UA" sz="2000" b="1" dirty="0">
                          <a:latin typeface="Arial"/>
                          <a:ea typeface="Times New Roman"/>
                          <a:cs typeface="Arial"/>
                        </a:rPr>
                        <a:t>'</a:t>
                      </a:r>
                      <a:r>
                        <a:rPr lang="en-US" sz="2000" b="1" dirty="0">
                          <a:latin typeface="Arial"/>
                          <a:ea typeface="Times New Roman"/>
                          <a:cs typeface="Arial"/>
                        </a:rPr>
                        <a:t>s Wrath</a:t>
                      </a:r>
                      <a:br>
                        <a:rPr lang="en-US" sz="2000" b="1" dirty="0">
                          <a:latin typeface="Arial"/>
                          <a:ea typeface="Times New Roman"/>
                          <a:cs typeface="Arial"/>
                        </a:rPr>
                      </a:br>
                      <a:r>
                        <a:rPr lang="en-US" sz="2000" b="1" dirty="0">
                          <a:latin typeface="Arial"/>
                          <a:ea typeface="Times New Roman"/>
                          <a:cs typeface="Arial"/>
                        </a:rPr>
                        <a:t>Revisited</a:t>
                      </a:r>
                    </a:p>
                  </a:txBody>
                  <a:tcPr marL="50800" marR="0" marT="0" marB="0" anchor="ctr" anchorCtr="1"/>
                </a:tc>
                <a:extLst>
                  <a:ext uri="{0D108BD9-81ED-4DB2-BD59-A6C34878D82A}">
                    <a16:rowId xmlns:a16="http://schemas.microsoft.com/office/drawing/2014/main" val="10006"/>
                  </a:ext>
                </a:extLst>
              </a:tr>
              <a:tr h="1091352">
                <a:tc>
                  <a:txBody>
                    <a:bodyPr/>
                    <a:lstStyle/>
                    <a:p>
                      <a:pPr algn="ctr">
                        <a:spcAft>
                          <a:spcPts val="0"/>
                        </a:spcAft>
                      </a:pPr>
                      <a:r>
                        <a:rPr lang="en-US" sz="2000" b="1" dirty="0">
                          <a:latin typeface="Arial"/>
                          <a:ea typeface="Times New Roman"/>
                          <a:cs typeface="Arial"/>
                        </a:rPr>
                        <a:t>God</a:t>
                      </a:r>
                      <a:r>
                        <a:rPr lang="uk-UA" sz="2000" b="1" dirty="0">
                          <a:latin typeface="Arial"/>
                          <a:ea typeface="Times New Roman"/>
                          <a:cs typeface="Arial"/>
                        </a:rPr>
                        <a:t>'</a:t>
                      </a:r>
                      <a:r>
                        <a:rPr lang="en-US" sz="2000" b="1" dirty="0">
                          <a:latin typeface="Arial"/>
                          <a:ea typeface="Times New Roman"/>
                          <a:cs typeface="Arial"/>
                        </a:rPr>
                        <a:t>s Compassion</a:t>
                      </a:r>
                    </a:p>
                  </a:txBody>
                  <a:tcPr marL="50800" marR="0" marT="0" marB="0" anchor="ctr" anchorCtr="1"/>
                </a:tc>
                <a:tc>
                  <a:txBody>
                    <a:bodyPr/>
                    <a:lstStyle/>
                    <a:p>
                      <a:pPr algn="ctr">
                        <a:spcAft>
                          <a:spcPts val="0"/>
                        </a:spcAft>
                      </a:pPr>
                      <a:r>
                        <a:rPr lang="en-US" sz="2000" b="1" dirty="0">
                          <a:latin typeface="Arial"/>
                          <a:ea typeface="Times New Roman"/>
                          <a:cs typeface="Arial"/>
                        </a:rPr>
                        <a:t>God</a:t>
                      </a:r>
                      <a:r>
                        <a:rPr lang="uk-UA" sz="2000" b="1" dirty="0">
                          <a:latin typeface="Arial"/>
                          <a:ea typeface="Times New Roman"/>
                          <a:cs typeface="Arial"/>
                        </a:rPr>
                        <a:t>'</a:t>
                      </a:r>
                      <a:r>
                        <a:rPr lang="en-US" sz="2000" b="1" dirty="0">
                          <a:latin typeface="Arial"/>
                          <a:ea typeface="Times New Roman"/>
                          <a:cs typeface="Arial"/>
                        </a:rPr>
                        <a:t>s Judgment</a:t>
                      </a:r>
                    </a:p>
                  </a:txBody>
                  <a:tcPr marL="50800" marR="0" marT="0" marB="0" anchor="ctr" anchorCtr="1"/>
                </a:tc>
                <a:extLst>
                  <a:ext uri="{0D108BD9-81ED-4DB2-BD59-A6C34878D82A}">
                    <a16:rowId xmlns:a16="http://schemas.microsoft.com/office/drawing/2014/main" val="10007"/>
                  </a:ext>
                </a:extLst>
              </a:tr>
            </a:tbl>
          </a:graphicData>
        </a:graphic>
      </p:graphicFrame>
      <p:sp>
        <p:nvSpPr>
          <p:cNvPr id="22530" name="Rectangle 2"/>
          <p:cNvSpPr>
            <a:spLocks noGrp="1" noChangeArrowheads="1"/>
          </p:cNvSpPr>
          <p:nvPr>
            <p:ph type="ctrTitle"/>
          </p:nvPr>
        </p:nvSpPr>
        <p:spPr>
          <a:xfrm>
            <a:off x="0" y="152400"/>
            <a:ext cx="3124200" cy="2286000"/>
          </a:xfrm>
        </p:spPr>
        <p:txBody>
          <a:bodyPr/>
          <a:lstStyle/>
          <a:p>
            <a:pPr eaLnBrk="1" hangingPunct="1">
              <a:defRPr/>
            </a:pPr>
            <a:r>
              <a:rPr lang="en-US" sz="3600" b="1">
                <a:latin typeface="Arial" charset="0"/>
                <a:ea typeface="MS Pゴシック" charset="0"/>
                <a:cs typeface="Arial" charset="0"/>
              </a:rPr>
              <a:t>Contrasting Jonah &amp; Nahum</a:t>
            </a:r>
            <a:endParaRPr lang="en-US" sz="4000" b="1">
              <a:latin typeface="Arial" charset="0"/>
              <a:ea typeface="MS Pゴシック" charset="0"/>
              <a:cs typeface="Arial" charset="0"/>
            </a:endParaRPr>
          </a:p>
        </p:txBody>
      </p:sp>
      <p:sp>
        <p:nvSpPr>
          <p:cNvPr id="196639" name="Text Box 4"/>
          <p:cNvSpPr txBox="1">
            <a:spLocks noChangeArrowheads="1"/>
          </p:cNvSpPr>
          <p:nvPr/>
        </p:nvSpPr>
        <p:spPr bwMode="auto">
          <a:xfrm>
            <a:off x="8574088"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000" b="1">
                <a:solidFill>
                  <a:srgbClr val="FFFFFF"/>
                </a:solidFill>
                <a:cs typeface="Arial" charset="0"/>
              </a:rPr>
              <a:t>626</a:t>
            </a:r>
          </a:p>
        </p:txBody>
      </p:sp>
      <p:pic>
        <p:nvPicPr>
          <p:cNvPr id="196640" name="Picture 6" descr="nahu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95600"/>
            <a:ext cx="347345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84589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7924800" y="5183188"/>
            <a:ext cx="1219200" cy="833437"/>
          </a:xfrm>
          <a:prstGeom prst="rect">
            <a:avLst/>
          </a:prstGeom>
          <a:solidFill>
            <a:schemeClr val="accent1">
              <a:lumMod val="20000"/>
              <a:lumOff val="80000"/>
            </a:schemeClr>
          </a:solidFill>
          <a:ln w="9525">
            <a:solidFill>
              <a:schemeClr val="tx1"/>
            </a:solidFill>
            <a:miter lim="800000"/>
            <a:headEnd/>
            <a:tailEnd/>
          </a:ln>
          <a:effec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en-US" sz="4800" b="1" i="0" u="none" strike="noStrike" kern="1200" cap="none" spc="0" normalizeH="0" baseline="0" noProof="0">
              <a:ln>
                <a:noFill/>
              </a:ln>
              <a:solidFill>
                <a:srgbClr val="66FF66"/>
              </a:solidFill>
              <a:effectLst>
                <a:outerShdw blurRad="38100" dist="38100" dir="2700000" algn="tl">
                  <a:srgbClr val="000000"/>
                </a:outerShdw>
              </a:effectLst>
              <a:uLnTx/>
              <a:uFillTx/>
              <a:latin typeface="Copperplate Gothic Light" pitchFamily="24" charset="0"/>
              <a:ea typeface="ＭＳ Ｐゴシック" pitchFamily="24" charset="-128"/>
              <a:cs typeface="ＭＳ Ｐゴシック" pitchFamily="24" charset="-128"/>
            </a:endParaRPr>
          </a:p>
        </p:txBody>
      </p:sp>
      <p:sp>
        <p:nvSpPr>
          <p:cNvPr id="16387" name="Rectangle 3"/>
          <p:cNvSpPr>
            <a:spLocks noChangeArrowheads="1"/>
          </p:cNvSpPr>
          <p:nvPr/>
        </p:nvSpPr>
        <p:spPr bwMode="auto">
          <a:xfrm>
            <a:off x="0" y="3714750"/>
            <a:ext cx="3886200" cy="833438"/>
          </a:xfrm>
          <a:prstGeom prst="rect">
            <a:avLst/>
          </a:prstGeom>
          <a:solidFill>
            <a:schemeClr val="accent1"/>
          </a:solidFill>
          <a:ln w="9525">
            <a:solidFill>
              <a:schemeClr val="tx1"/>
            </a:solidFill>
            <a:miter lim="800000"/>
            <a:headEnd/>
            <a:tailEnd/>
          </a:ln>
          <a:effec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pitchFamily="24" charset="0"/>
              <a:ea typeface="ＭＳ Ｐゴシック" pitchFamily="24" charset="-128"/>
              <a:cs typeface="ＭＳ Ｐゴシック" pitchFamily="24" charset="-128"/>
            </a:endParaRPr>
          </a:p>
        </p:txBody>
      </p:sp>
      <p:sp>
        <p:nvSpPr>
          <p:cNvPr id="198659" name="Line 4"/>
          <p:cNvSpPr>
            <a:spLocks noChangeShapeType="1"/>
          </p:cNvSpPr>
          <p:nvPr/>
        </p:nvSpPr>
        <p:spPr bwMode="auto">
          <a:xfrm>
            <a:off x="685800" y="914400"/>
            <a:ext cx="0" cy="48006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60" name="Rectangle 5"/>
          <p:cNvSpPr>
            <a:spLocks noChangeArrowheads="1"/>
          </p:cNvSpPr>
          <p:nvPr/>
        </p:nvSpPr>
        <p:spPr bwMode="auto">
          <a:xfrm>
            <a:off x="0" y="3867150"/>
            <a:ext cx="3962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61" name="Rectangle 6"/>
          <p:cNvSpPr>
            <a:spLocks noChangeArrowheads="1"/>
          </p:cNvSpPr>
          <p:nvPr/>
        </p:nvSpPr>
        <p:spPr bwMode="auto">
          <a:xfrm>
            <a:off x="4267200" y="3867150"/>
            <a:ext cx="3048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62" name="Rectangle 7"/>
          <p:cNvSpPr>
            <a:spLocks noChangeArrowheads="1"/>
          </p:cNvSpPr>
          <p:nvPr/>
        </p:nvSpPr>
        <p:spPr bwMode="auto">
          <a:xfrm>
            <a:off x="4114800" y="3714750"/>
            <a:ext cx="3810000" cy="838200"/>
          </a:xfrm>
          <a:prstGeom prst="rect">
            <a:avLst/>
          </a:prstGeom>
          <a:solidFill>
            <a:srgbClr val="FFFF00"/>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33127" name="Rectangle 8"/>
          <p:cNvSpPr>
            <a:spLocks noChangeArrowheads="1"/>
          </p:cNvSpPr>
          <p:nvPr/>
        </p:nvSpPr>
        <p:spPr bwMode="auto">
          <a:xfrm>
            <a:off x="7924800" y="3714750"/>
            <a:ext cx="1219200" cy="838200"/>
          </a:xfrm>
          <a:prstGeom prst="rect">
            <a:avLst/>
          </a:prstGeom>
          <a:solidFill>
            <a:schemeClr val="accent1">
              <a:lumMod val="20000"/>
              <a:lumOff val="80000"/>
            </a:schemeClr>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65" name="Line 10"/>
          <p:cNvSpPr>
            <a:spLocks noChangeShapeType="1"/>
          </p:cNvSpPr>
          <p:nvPr/>
        </p:nvSpPr>
        <p:spPr bwMode="auto">
          <a:xfrm>
            <a:off x="9906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66" name="Line 11"/>
          <p:cNvSpPr>
            <a:spLocks noChangeShapeType="1"/>
          </p:cNvSpPr>
          <p:nvPr/>
        </p:nvSpPr>
        <p:spPr bwMode="auto">
          <a:xfrm>
            <a:off x="15240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67" name="Line 12"/>
          <p:cNvSpPr>
            <a:spLocks noChangeShapeType="1"/>
          </p:cNvSpPr>
          <p:nvPr/>
        </p:nvSpPr>
        <p:spPr bwMode="auto">
          <a:xfrm>
            <a:off x="21336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68" name="Line 13"/>
          <p:cNvSpPr>
            <a:spLocks noChangeShapeType="1"/>
          </p:cNvSpPr>
          <p:nvPr/>
        </p:nvSpPr>
        <p:spPr bwMode="auto">
          <a:xfrm>
            <a:off x="26670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69" name="Line 14"/>
          <p:cNvSpPr>
            <a:spLocks noChangeShapeType="1"/>
          </p:cNvSpPr>
          <p:nvPr/>
        </p:nvSpPr>
        <p:spPr bwMode="auto">
          <a:xfrm>
            <a:off x="48768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70" name="Line 15"/>
          <p:cNvSpPr>
            <a:spLocks noChangeShapeType="1"/>
          </p:cNvSpPr>
          <p:nvPr/>
        </p:nvSpPr>
        <p:spPr bwMode="auto">
          <a:xfrm>
            <a:off x="43434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71" name="Line 16"/>
          <p:cNvSpPr>
            <a:spLocks noChangeShapeType="1"/>
          </p:cNvSpPr>
          <p:nvPr/>
        </p:nvSpPr>
        <p:spPr bwMode="auto">
          <a:xfrm>
            <a:off x="32766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72" name="Line 17"/>
          <p:cNvSpPr>
            <a:spLocks noChangeShapeType="1"/>
          </p:cNvSpPr>
          <p:nvPr/>
        </p:nvSpPr>
        <p:spPr bwMode="auto">
          <a:xfrm>
            <a:off x="38100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73" name="Line 18"/>
          <p:cNvSpPr>
            <a:spLocks noChangeShapeType="1"/>
          </p:cNvSpPr>
          <p:nvPr/>
        </p:nvSpPr>
        <p:spPr bwMode="auto">
          <a:xfrm>
            <a:off x="5486400" y="6096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74" name="Line 19"/>
          <p:cNvSpPr>
            <a:spLocks noChangeShapeType="1"/>
          </p:cNvSpPr>
          <p:nvPr/>
        </p:nvSpPr>
        <p:spPr bwMode="auto">
          <a:xfrm>
            <a:off x="60960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75" name="Line 20"/>
          <p:cNvSpPr>
            <a:spLocks noChangeShapeType="1"/>
          </p:cNvSpPr>
          <p:nvPr/>
        </p:nvSpPr>
        <p:spPr bwMode="auto">
          <a:xfrm>
            <a:off x="67056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76" name="Line 21"/>
          <p:cNvSpPr>
            <a:spLocks noChangeShapeType="1"/>
          </p:cNvSpPr>
          <p:nvPr/>
        </p:nvSpPr>
        <p:spPr bwMode="auto">
          <a:xfrm>
            <a:off x="73152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77" name="Text Box 22"/>
          <p:cNvSpPr txBox="1">
            <a:spLocks noChangeArrowheads="1"/>
          </p:cNvSpPr>
          <p:nvPr/>
        </p:nvSpPr>
        <p:spPr bwMode="auto">
          <a:xfrm>
            <a:off x="609600" y="381000"/>
            <a:ext cx="8763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600" b="0" i="0" u="none" strike="noStrike" kern="1200" cap="none" spc="0" normalizeH="0" baseline="0" noProof="0">
                <a:ln>
                  <a:noFill/>
                </a:ln>
                <a:solidFill>
                  <a:srgbClr val="FFFFFF"/>
                </a:solidFill>
                <a:effectLst/>
                <a:uLnTx/>
                <a:uFillTx/>
                <a:latin typeface="Times New Roman" charset="0"/>
                <a:ea typeface="ＭＳ Ｐゴシック" charset="0"/>
              </a:rPr>
              <a:t>　</a:t>
            </a:r>
            <a:r>
              <a:rPr kumimoji="1" lang="en-US" altLang="ja-JP" sz="1600" b="0" i="0" u="none" strike="noStrike" kern="1200" cap="none" spc="0" normalizeH="0" baseline="0" noProof="0">
                <a:ln>
                  <a:noFill/>
                </a:ln>
                <a:solidFill>
                  <a:srgbClr val="FFFFFF"/>
                </a:solidFill>
                <a:effectLst/>
                <a:uLnTx/>
                <a:uFillTx/>
                <a:latin typeface="Times New Roman" charset="0"/>
                <a:ea typeface="ＭＳ Ｐゴシック" charset="0"/>
              </a:rPr>
              <a:t>660     650     640     630     620     610     600     590     580     570      560      550     540     530     520       </a:t>
            </a:r>
          </a:p>
        </p:txBody>
      </p:sp>
      <p:sp>
        <p:nvSpPr>
          <p:cNvPr id="198678" name="Line 23"/>
          <p:cNvSpPr>
            <a:spLocks noChangeShapeType="1"/>
          </p:cNvSpPr>
          <p:nvPr/>
        </p:nvSpPr>
        <p:spPr bwMode="auto">
          <a:xfrm>
            <a:off x="7848600" y="6096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79" name="Line 24"/>
          <p:cNvSpPr>
            <a:spLocks noChangeShapeType="1"/>
          </p:cNvSpPr>
          <p:nvPr/>
        </p:nvSpPr>
        <p:spPr bwMode="auto">
          <a:xfrm>
            <a:off x="8458200" y="6096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80" name="Line 25"/>
          <p:cNvSpPr>
            <a:spLocks noChangeShapeType="1"/>
          </p:cNvSpPr>
          <p:nvPr/>
        </p:nvSpPr>
        <p:spPr bwMode="auto">
          <a:xfrm>
            <a:off x="8991600" y="6096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81" name="Rectangle 26"/>
          <p:cNvSpPr>
            <a:spLocks noChangeArrowheads="1"/>
          </p:cNvSpPr>
          <p:nvPr/>
        </p:nvSpPr>
        <p:spPr bwMode="auto">
          <a:xfrm>
            <a:off x="0" y="3867150"/>
            <a:ext cx="914400" cy="533400"/>
          </a:xfrm>
          <a:prstGeom prst="rect">
            <a:avLst/>
          </a:prstGeom>
          <a:solidFill>
            <a:schemeClr val="bg1"/>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82" name="Line 27"/>
          <p:cNvSpPr>
            <a:spLocks noChangeShapeType="1"/>
          </p:cNvSpPr>
          <p:nvPr/>
        </p:nvSpPr>
        <p:spPr bwMode="auto">
          <a:xfrm flipH="1">
            <a:off x="914400" y="533400"/>
            <a:ext cx="0" cy="14478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83" name="Rectangle 28"/>
          <p:cNvSpPr>
            <a:spLocks noChangeArrowheads="1"/>
          </p:cNvSpPr>
          <p:nvPr/>
        </p:nvSpPr>
        <p:spPr bwMode="auto">
          <a:xfrm>
            <a:off x="0" y="685800"/>
            <a:ext cx="3962400" cy="1871663"/>
          </a:xfrm>
          <a:prstGeom prst="rect">
            <a:avLst/>
          </a:prstGeom>
          <a:solidFill>
            <a:srgbClr val="00FFCC"/>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6413" name="Text Box 29"/>
          <p:cNvSpPr txBox="1">
            <a:spLocks noChangeArrowheads="1"/>
          </p:cNvSpPr>
          <p:nvPr/>
        </p:nvSpPr>
        <p:spPr bwMode="auto">
          <a:xfrm>
            <a:off x="990600" y="3928518"/>
            <a:ext cx="2590800" cy="3667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charset="0"/>
                <a:ea typeface="ＭＳ Ｐゴシック" charset="0"/>
              </a:rPr>
              <a:t>Assyrian</a:t>
            </a:r>
          </a:p>
        </p:txBody>
      </p:sp>
      <p:sp>
        <p:nvSpPr>
          <p:cNvPr id="16414" name="Text Box 30"/>
          <p:cNvSpPr txBox="1">
            <a:spLocks noChangeArrowheads="1"/>
          </p:cNvSpPr>
          <p:nvPr/>
        </p:nvSpPr>
        <p:spPr bwMode="auto">
          <a:xfrm>
            <a:off x="5510784" y="3928518"/>
            <a:ext cx="2209800" cy="366713"/>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dirty="0">
                <a:ln>
                  <a:noFill/>
                </a:ln>
                <a:solidFill>
                  <a:srgbClr val="000066"/>
                </a:solidFill>
                <a:effectLst>
                  <a:outerShdw blurRad="38100" dist="38100" dir="2700000" algn="tl">
                    <a:srgbClr val="000000"/>
                  </a:outerShdw>
                </a:effectLst>
                <a:uLnTx/>
                <a:uFillTx/>
                <a:latin typeface="Copperplate Gothic Light" charset="0"/>
                <a:ea typeface="ＭＳ Ｐゴシック" charset="0"/>
              </a:rPr>
              <a:t>Babylonian</a:t>
            </a:r>
          </a:p>
        </p:txBody>
      </p:sp>
      <p:sp>
        <p:nvSpPr>
          <p:cNvPr id="16415" name="Text Box 31"/>
          <p:cNvSpPr txBox="1">
            <a:spLocks noChangeArrowheads="1"/>
          </p:cNvSpPr>
          <p:nvPr/>
        </p:nvSpPr>
        <p:spPr bwMode="auto">
          <a:xfrm>
            <a:off x="7696200" y="3928518"/>
            <a:ext cx="1676400" cy="3667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outerShdw blurRad="38100" dist="38100" dir="2700000" algn="tl">
                    <a:srgbClr val="000000"/>
                  </a:outerShdw>
                </a:effectLst>
                <a:uLnTx/>
                <a:uFillTx/>
                <a:latin typeface="Copperplate Gothic Light" charset="0"/>
                <a:ea typeface="ＭＳ Ｐゴシック" charset="0"/>
              </a:rPr>
              <a:t>Persian</a:t>
            </a:r>
          </a:p>
        </p:txBody>
      </p:sp>
      <p:sp>
        <p:nvSpPr>
          <p:cNvPr id="16416" name="Text Box 32"/>
          <p:cNvSpPr txBox="1">
            <a:spLocks noChangeArrowheads="1"/>
          </p:cNvSpPr>
          <p:nvPr/>
        </p:nvSpPr>
        <p:spPr bwMode="auto">
          <a:xfrm>
            <a:off x="-76200" y="3867150"/>
            <a:ext cx="1066800" cy="51752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charset="0"/>
                <a:ea typeface="ＭＳ Ｐゴシック" charset="0"/>
              </a:rPr>
              <a:t>World powers</a:t>
            </a:r>
          </a:p>
        </p:txBody>
      </p:sp>
      <p:sp>
        <p:nvSpPr>
          <p:cNvPr id="198688" name="Text Box 33"/>
          <p:cNvSpPr txBox="1">
            <a:spLocks noChangeArrowheads="1"/>
          </p:cNvSpPr>
          <p:nvPr/>
        </p:nvSpPr>
        <p:spPr bwMode="auto">
          <a:xfrm rot="-5400000">
            <a:off x="54769" y="2724943"/>
            <a:ext cx="738188" cy="990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Fall of Thebes</a:t>
            </a:r>
          </a:p>
        </p:txBody>
      </p:sp>
      <p:sp>
        <p:nvSpPr>
          <p:cNvPr id="198689" name="Text Box 34"/>
          <p:cNvSpPr txBox="1">
            <a:spLocks noChangeArrowheads="1"/>
          </p:cNvSpPr>
          <p:nvPr/>
        </p:nvSpPr>
        <p:spPr bwMode="auto">
          <a:xfrm>
            <a:off x="34925" y="2647950"/>
            <a:ext cx="83026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a:ln>
                  <a:noFill/>
                </a:ln>
                <a:solidFill>
                  <a:srgbClr val="FFFFFF"/>
                </a:solidFill>
                <a:effectLst/>
                <a:uLnTx/>
                <a:uFillTx/>
                <a:latin typeface="Arial" charset="0"/>
                <a:ea typeface="ＭＳ Ｐゴシック" charset="0"/>
                <a:cs typeface="Arial" charset="0"/>
              </a:rPr>
              <a:t>663 BC</a:t>
            </a:r>
          </a:p>
        </p:txBody>
      </p:sp>
      <p:sp>
        <p:nvSpPr>
          <p:cNvPr id="198690" name="Rectangle 35"/>
          <p:cNvSpPr>
            <a:spLocks noChangeArrowheads="1"/>
          </p:cNvSpPr>
          <p:nvPr/>
        </p:nvSpPr>
        <p:spPr bwMode="auto">
          <a:xfrm>
            <a:off x="2362200" y="685800"/>
            <a:ext cx="457200" cy="1871663"/>
          </a:xfrm>
          <a:prstGeom prst="rect">
            <a:avLst/>
          </a:prstGeom>
          <a:solidFill>
            <a:srgbClr val="FF66CC"/>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91" name="Rectangle 36"/>
          <p:cNvSpPr>
            <a:spLocks noChangeArrowheads="1"/>
          </p:cNvSpPr>
          <p:nvPr/>
        </p:nvSpPr>
        <p:spPr bwMode="auto">
          <a:xfrm>
            <a:off x="3733800" y="685800"/>
            <a:ext cx="228600" cy="1871663"/>
          </a:xfrm>
          <a:prstGeom prst="rect">
            <a:avLst/>
          </a:prstGeom>
          <a:solidFill>
            <a:srgbClr val="FFFF00"/>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6421" name="Text Box 37"/>
          <p:cNvSpPr txBox="1">
            <a:spLocks noChangeArrowheads="1"/>
          </p:cNvSpPr>
          <p:nvPr/>
        </p:nvSpPr>
        <p:spPr bwMode="auto">
          <a:xfrm>
            <a:off x="838200" y="1066800"/>
            <a:ext cx="1676400" cy="304800"/>
          </a:xfrm>
          <a:prstGeom prst="rect">
            <a:avLst/>
          </a:prstGeom>
          <a:noFill/>
          <a:ln w="9525">
            <a:noFill/>
            <a:miter lim="800000"/>
            <a:headEnd/>
            <a:tailEnd/>
          </a:ln>
          <a:effectLst>
            <a:outerShdw blurRad="63500" dist="38099" dir="2700000" algn="ctr" rotWithShape="0">
              <a:srgbClr val="191919">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dirty="0">
                <a:ln>
                  <a:noFill/>
                </a:ln>
                <a:solidFill>
                  <a:srgbClr val="DADADA">
                    <a:lumMod val="10000"/>
                  </a:srgbClr>
                </a:solidFill>
                <a:effectLst/>
                <a:uLnTx/>
                <a:uFillTx/>
                <a:latin typeface="Copperplate Gothic Light" pitchFamily="24" charset="0"/>
                <a:ea typeface="ＭＳ Ｐゴシック" pitchFamily="24" charset="-128"/>
                <a:cs typeface="ＭＳ Ｐゴシック" pitchFamily="24" charset="-128"/>
              </a:rPr>
              <a:t>Ashurbanipal</a:t>
            </a:r>
          </a:p>
        </p:txBody>
      </p:sp>
      <p:sp>
        <p:nvSpPr>
          <p:cNvPr id="198693" name="Rectangle 38"/>
          <p:cNvSpPr>
            <a:spLocks noChangeArrowheads="1"/>
          </p:cNvSpPr>
          <p:nvPr/>
        </p:nvSpPr>
        <p:spPr bwMode="auto">
          <a:xfrm>
            <a:off x="2819400" y="685800"/>
            <a:ext cx="914400" cy="1871663"/>
          </a:xfrm>
          <a:prstGeom prst="rect">
            <a:avLst/>
          </a:prstGeom>
          <a:solidFill>
            <a:srgbClr val="66FF66"/>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694" name="Rectangle 39"/>
          <p:cNvSpPr>
            <a:spLocks noChangeArrowheads="1"/>
          </p:cNvSpPr>
          <p:nvPr/>
        </p:nvSpPr>
        <p:spPr bwMode="auto">
          <a:xfrm>
            <a:off x="0" y="838200"/>
            <a:ext cx="914400" cy="838200"/>
          </a:xfrm>
          <a:prstGeom prst="rect">
            <a:avLst/>
          </a:prstGeom>
          <a:solidFill>
            <a:schemeClr val="bg1"/>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6424" name="Text Box 40"/>
          <p:cNvSpPr txBox="1">
            <a:spLocks noChangeArrowheads="1"/>
          </p:cNvSpPr>
          <p:nvPr/>
        </p:nvSpPr>
        <p:spPr bwMode="auto">
          <a:xfrm>
            <a:off x="-76200" y="914400"/>
            <a:ext cx="1066800" cy="51752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charset="0"/>
                <a:ea typeface="ＭＳ Ｐゴシック" charset="0"/>
              </a:rPr>
              <a:t>Kings of Assyria</a:t>
            </a:r>
          </a:p>
        </p:txBody>
      </p:sp>
      <p:sp>
        <p:nvSpPr>
          <p:cNvPr id="16425" name="Text Box 41"/>
          <p:cNvSpPr txBox="1">
            <a:spLocks noChangeArrowheads="1"/>
          </p:cNvSpPr>
          <p:nvPr/>
        </p:nvSpPr>
        <p:spPr bwMode="auto">
          <a:xfrm>
            <a:off x="2419350" y="672664"/>
            <a:ext cx="400050" cy="1676400"/>
          </a:xfrm>
          <a:prstGeom prst="rect">
            <a:avLst/>
          </a:prstGeom>
          <a:noFill/>
          <a:ln w="9525">
            <a:noFill/>
            <a:miter lim="800000"/>
            <a:headEnd/>
            <a:tailEnd/>
          </a:ln>
          <a:effectLst>
            <a:outerShdw blurRad="63500" dist="38099" dir="2700000" algn="ctr" rotWithShape="0">
              <a:srgbClr val="191919">
                <a:alpha val="74998"/>
              </a:srgbClr>
            </a:outerShdw>
          </a:effectLst>
        </p:spPr>
        <p:txBody>
          <a:bodyPr vert="eaVert">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dirty="0" err="1">
                <a:ln>
                  <a:noFill/>
                </a:ln>
                <a:solidFill>
                  <a:srgbClr val="161616"/>
                </a:solidFill>
                <a:effectLst/>
                <a:uLnTx/>
                <a:uFillTx/>
                <a:latin typeface="Copperplate Gothic Light" pitchFamily="24" charset="0"/>
                <a:ea typeface="ＭＳ Ｐゴシック" pitchFamily="24" charset="-128"/>
                <a:cs typeface="ＭＳ Ｐゴシック" pitchFamily="24" charset="-128"/>
              </a:rPr>
              <a:t>Ashuretililani</a:t>
            </a:r>
            <a:endParaRPr kumimoji="1" lang="en-US" altLang="ja-JP" sz="1400" b="1" i="0" u="none" strike="noStrike" kern="1200" cap="none" spc="0" normalizeH="0" baseline="0" noProof="0" dirty="0">
              <a:ln>
                <a:noFill/>
              </a:ln>
              <a:solidFill>
                <a:srgbClr val="161616"/>
              </a:solidFill>
              <a:effectLst/>
              <a:uLnTx/>
              <a:uFillTx/>
              <a:latin typeface="Copperplate Gothic Light" pitchFamily="24" charset="0"/>
              <a:ea typeface="ＭＳ Ｐゴシック" pitchFamily="24" charset="-128"/>
              <a:cs typeface="ＭＳ Ｐゴシック" pitchFamily="24" charset="-128"/>
            </a:endParaRPr>
          </a:p>
        </p:txBody>
      </p:sp>
      <p:sp>
        <p:nvSpPr>
          <p:cNvPr id="16426" name="Text Box 42"/>
          <p:cNvSpPr txBox="1">
            <a:spLocks noChangeArrowheads="1"/>
          </p:cNvSpPr>
          <p:nvPr/>
        </p:nvSpPr>
        <p:spPr bwMode="auto">
          <a:xfrm>
            <a:off x="3121025" y="672664"/>
            <a:ext cx="400050" cy="1676400"/>
          </a:xfrm>
          <a:prstGeom prst="rect">
            <a:avLst/>
          </a:prstGeom>
          <a:noFill/>
          <a:ln w="9525">
            <a:noFill/>
            <a:miter lim="800000"/>
            <a:headEnd/>
            <a:tailEnd/>
          </a:ln>
          <a:effectLst>
            <a:outerShdw blurRad="63500" dist="38099" dir="2700000" algn="ctr" rotWithShape="0">
              <a:srgbClr val="191919">
                <a:alpha val="74998"/>
              </a:srgbClr>
            </a:outerShdw>
          </a:effectLst>
        </p:spPr>
        <p:txBody>
          <a:bodyPr vert="eaVert">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a:ln>
                  <a:noFill/>
                </a:ln>
                <a:solidFill>
                  <a:srgbClr val="161616"/>
                </a:solidFill>
                <a:effectLst/>
                <a:uLnTx/>
                <a:uFillTx/>
                <a:latin typeface="Copperplate Gothic Light" pitchFamily="24" charset="0"/>
                <a:ea typeface="ＭＳ Ｐゴシック" pitchFamily="24" charset="-128"/>
                <a:cs typeface="ＭＳ Ｐゴシック" pitchFamily="24" charset="-128"/>
              </a:rPr>
              <a:t>Sinsharishkun</a:t>
            </a:r>
          </a:p>
        </p:txBody>
      </p:sp>
      <p:sp>
        <p:nvSpPr>
          <p:cNvPr id="16427" name="Text Box 43"/>
          <p:cNvSpPr txBox="1">
            <a:spLocks noChangeArrowheads="1"/>
          </p:cNvSpPr>
          <p:nvPr/>
        </p:nvSpPr>
        <p:spPr bwMode="auto">
          <a:xfrm>
            <a:off x="3635375" y="713145"/>
            <a:ext cx="400050" cy="1595438"/>
          </a:xfrm>
          <a:prstGeom prst="rect">
            <a:avLst/>
          </a:prstGeom>
          <a:noFill/>
          <a:ln w="9525">
            <a:noFill/>
            <a:miter lim="800000"/>
            <a:headEnd/>
            <a:tailEnd/>
          </a:ln>
          <a:effectLst>
            <a:outerShdw blurRad="63500" dist="38099" dir="2700000" algn="ctr" rotWithShape="0">
              <a:srgbClr val="191919">
                <a:alpha val="74998"/>
              </a:srgbClr>
            </a:outerShdw>
          </a:effectLst>
        </p:spPr>
        <p:txBody>
          <a:bodyPr vert="eaVert">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dirty="0" err="1">
                <a:ln>
                  <a:noFill/>
                </a:ln>
                <a:solidFill>
                  <a:srgbClr val="161616"/>
                </a:solidFill>
                <a:effectLst/>
                <a:uLnTx/>
                <a:uFillTx/>
                <a:latin typeface="Copperplate Gothic Light" pitchFamily="24" charset="0"/>
                <a:ea typeface="ＭＳ Ｐゴシック" pitchFamily="24" charset="-128"/>
                <a:cs typeface="ＭＳ Ｐゴシック" pitchFamily="24" charset="-128"/>
              </a:rPr>
              <a:t>Ashuruballit</a:t>
            </a:r>
            <a:r>
              <a:rPr kumimoji="1" lang="en-US" altLang="ja-JP" sz="1400" b="1" i="0" u="none" strike="noStrike" kern="1200" cap="none" spc="0" normalizeH="0" baseline="0" noProof="0" dirty="0">
                <a:ln>
                  <a:noFill/>
                </a:ln>
                <a:solidFill>
                  <a:srgbClr val="161616"/>
                </a:solidFill>
                <a:effectLst/>
                <a:uLnTx/>
                <a:uFillTx/>
                <a:latin typeface="Copperplate Gothic Light" pitchFamily="24" charset="0"/>
                <a:ea typeface="ＭＳ Ｐゴシック" pitchFamily="24" charset="-128"/>
                <a:cs typeface="ＭＳ Ｐゴシック" pitchFamily="24" charset="-128"/>
              </a:rPr>
              <a:t> ii</a:t>
            </a:r>
          </a:p>
        </p:txBody>
      </p:sp>
      <p:grpSp>
        <p:nvGrpSpPr>
          <p:cNvPr id="198699" name="Group 44"/>
          <p:cNvGrpSpPr>
            <a:grpSpLocks/>
          </p:cNvGrpSpPr>
          <p:nvPr/>
        </p:nvGrpSpPr>
        <p:grpSpPr bwMode="auto">
          <a:xfrm>
            <a:off x="2411413" y="2276475"/>
            <a:ext cx="2232025" cy="2378075"/>
            <a:chOff x="1968" y="1680"/>
            <a:chExt cx="480" cy="411"/>
          </a:xfrm>
        </p:grpSpPr>
        <p:sp>
          <p:nvSpPr>
            <p:cNvPr id="16429" name="AutoShape 45"/>
            <p:cNvSpPr>
              <a:spLocks noChangeArrowheads="1"/>
            </p:cNvSpPr>
            <p:nvPr/>
          </p:nvSpPr>
          <p:spPr bwMode="auto">
            <a:xfrm>
              <a:off x="1968" y="1680"/>
              <a:ext cx="480" cy="336"/>
            </a:xfrm>
            <a:prstGeom prst="irregularSeal2">
              <a:avLst/>
            </a:prstGeom>
            <a:solidFill>
              <a:srgbClr val="FF0000"/>
            </a:solidFill>
            <a:ln w="9525">
              <a:solidFill>
                <a:schemeClr val="tx1"/>
              </a:solidFill>
              <a:miter lim="800000"/>
              <a:headEnd/>
              <a:tailEnd/>
            </a:ln>
            <a:effectLst>
              <a:outerShdw blurRad="63500" dist="29783" dir="1514402" algn="ctr" rotWithShape="0">
                <a:srgbClr val="19191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ＭＳ Ｐゴシック" pitchFamily="24" charset="-128"/>
                <a:cs typeface="Arial"/>
              </a:endParaRPr>
            </a:p>
          </p:txBody>
        </p:sp>
        <p:sp>
          <p:nvSpPr>
            <p:cNvPr id="16430" name="Text Box 46"/>
            <p:cNvSpPr txBox="1">
              <a:spLocks noChangeArrowheads="1"/>
            </p:cNvSpPr>
            <p:nvPr/>
          </p:nvSpPr>
          <p:spPr bwMode="auto">
            <a:xfrm>
              <a:off x="1999" y="1858"/>
              <a:ext cx="384" cy="233"/>
            </a:xfrm>
            <a:prstGeom prst="rect">
              <a:avLst/>
            </a:prstGeom>
            <a:noFill/>
            <a:ln w="9525">
              <a:noFill/>
              <a:miter lim="800000"/>
              <a:headEnd/>
              <a:tailEnd/>
            </a:ln>
            <a:effectLst>
              <a:outerShdw blurRad="63500" dist="29783" dir="1514402" algn="ctr" rotWithShape="0">
                <a:srgbClr val="191919">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dirty="0">
                  <a:ln>
                    <a:noFill/>
                  </a:ln>
                  <a:solidFill>
                    <a:srgbClr val="FFFFFF"/>
                  </a:solidFill>
                  <a:effectLst/>
                  <a:uLnTx/>
                  <a:uFillTx/>
                  <a:latin typeface="Arial"/>
                  <a:ea typeface="ＭＳ Ｐゴシック" charset="0"/>
                  <a:cs typeface="Arial"/>
                </a:rPr>
                <a:t>612</a:t>
              </a:r>
              <a:endParaRPr kumimoji="1" lang="en-US" altLang="ja-JP" sz="1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sp>
        <p:nvSpPr>
          <p:cNvPr id="198703" name="Rectangle 50"/>
          <p:cNvSpPr>
            <a:spLocks noChangeArrowheads="1"/>
          </p:cNvSpPr>
          <p:nvPr/>
        </p:nvSpPr>
        <p:spPr bwMode="auto">
          <a:xfrm>
            <a:off x="0" y="5026089"/>
            <a:ext cx="1981200" cy="914400"/>
          </a:xfrm>
          <a:prstGeom prst="rect">
            <a:avLst/>
          </a:prstGeom>
          <a:solidFill>
            <a:srgbClr val="FFFF66"/>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704" name="Rectangle 51"/>
          <p:cNvSpPr>
            <a:spLocks noChangeArrowheads="1"/>
          </p:cNvSpPr>
          <p:nvPr/>
        </p:nvSpPr>
        <p:spPr bwMode="auto">
          <a:xfrm>
            <a:off x="1981200" y="5026089"/>
            <a:ext cx="152400" cy="914400"/>
          </a:xfrm>
          <a:prstGeom prst="rect">
            <a:avLst/>
          </a:prstGeom>
          <a:solidFill>
            <a:srgbClr val="00FFCC"/>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705" name="Rectangle 52"/>
          <p:cNvSpPr>
            <a:spLocks noChangeArrowheads="1"/>
          </p:cNvSpPr>
          <p:nvPr/>
        </p:nvSpPr>
        <p:spPr bwMode="auto">
          <a:xfrm>
            <a:off x="2133600" y="5026089"/>
            <a:ext cx="1752600" cy="914400"/>
          </a:xfrm>
          <a:prstGeom prst="rect">
            <a:avLst/>
          </a:prstGeom>
          <a:solidFill>
            <a:srgbClr val="E7BBFF"/>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706" name="Rectangle 53"/>
          <p:cNvSpPr>
            <a:spLocks noChangeArrowheads="1"/>
          </p:cNvSpPr>
          <p:nvPr/>
        </p:nvSpPr>
        <p:spPr bwMode="auto">
          <a:xfrm>
            <a:off x="3898392" y="5026089"/>
            <a:ext cx="533400" cy="914400"/>
          </a:xfrm>
          <a:prstGeom prst="rect">
            <a:avLst/>
          </a:prstGeom>
          <a:solidFill>
            <a:srgbClr val="66FF66"/>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8707" name="Rectangle 54"/>
          <p:cNvSpPr>
            <a:spLocks noChangeArrowheads="1"/>
          </p:cNvSpPr>
          <p:nvPr/>
        </p:nvSpPr>
        <p:spPr bwMode="auto">
          <a:xfrm>
            <a:off x="4453128" y="5026089"/>
            <a:ext cx="457200" cy="914400"/>
          </a:xfrm>
          <a:prstGeom prst="rect">
            <a:avLst/>
          </a:prstGeom>
          <a:solidFill>
            <a:srgbClr val="FFFF00"/>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6439" name="Text Box 55"/>
          <p:cNvSpPr txBox="1">
            <a:spLocks noChangeArrowheads="1"/>
          </p:cNvSpPr>
          <p:nvPr/>
        </p:nvSpPr>
        <p:spPr bwMode="auto">
          <a:xfrm>
            <a:off x="2209800" y="5346129"/>
            <a:ext cx="1600200" cy="304800"/>
          </a:xfrm>
          <a:prstGeom prst="rect">
            <a:avLst/>
          </a:prstGeom>
          <a:noFill/>
          <a:ln w="9525">
            <a:noFill/>
            <a:miter lim="800000"/>
            <a:headEnd/>
            <a:tailEnd/>
          </a:ln>
          <a:effectLst>
            <a:outerShdw blurRad="63500" dist="17961" dir="2700000" algn="ctr" rotWithShape="0">
              <a:srgbClr val="191919">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Copperplate Gothic Light" pitchFamily="24" charset="0"/>
                <a:ea typeface="ＭＳ Ｐゴシック" pitchFamily="24" charset="-128"/>
                <a:cs typeface="ＭＳ Ｐゴシック" pitchFamily="24" charset="-128"/>
              </a:rPr>
              <a:t>Josiah</a:t>
            </a:r>
          </a:p>
        </p:txBody>
      </p:sp>
      <p:sp>
        <p:nvSpPr>
          <p:cNvPr id="16440" name="Text Box 56"/>
          <p:cNvSpPr txBox="1">
            <a:spLocks noChangeArrowheads="1"/>
          </p:cNvSpPr>
          <p:nvPr/>
        </p:nvSpPr>
        <p:spPr bwMode="auto">
          <a:xfrm>
            <a:off x="3980561" y="4891977"/>
            <a:ext cx="400050" cy="1143000"/>
          </a:xfrm>
          <a:prstGeom prst="rect">
            <a:avLst/>
          </a:prstGeom>
          <a:noFill/>
          <a:ln w="9525">
            <a:noFill/>
            <a:miter lim="800000"/>
            <a:headEnd/>
            <a:tailEnd/>
          </a:ln>
          <a:effectLst>
            <a:outerShdw blurRad="63500" dist="17961" dir="2700000" algn="ctr" rotWithShape="0">
              <a:srgbClr val="191919">
                <a:alpha val="74998"/>
              </a:srgbClr>
            </a:outerShdw>
          </a:effectLst>
        </p:spPr>
        <p:txBody>
          <a:bodyPr vert="eaVert">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dirty="0">
                <a:ln>
                  <a:noFill/>
                </a:ln>
                <a:solidFill>
                  <a:srgbClr val="DADADA">
                    <a:lumMod val="10000"/>
                  </a:srgbClr>
                </a:solidFill>
                <a:effectLst/>
                <a:uLnTx/>
                <a:uFillTx/>
                <a:latin typeface="Copperplate Gothic Light" pitchFamily="24" charset="0"/>
                <a:ea typeface="ＭＳ Ｐゴシック" pitchFamily="24" charset="-128"/>
                <a:cs typeface="ＭＳ Ｐゴシック" pitchFamily="24" charset="-128"/>
              </a:rPr>
              <a:t>Jehoiakim</a:t>
            </a:r>
          </a:p>
        </p:txBody>
      </p:sp>
      <p:sp>
        <p:nvSpPr>
          <p:cNvPr id="16441" name="Text Box 57"/>
          <p:cNvSpPr txBox="1">
            <a:spLocks noChangeArrowheads="1"/>
          </p:cNvSpPr>
          <p:nvPr/>
        </p:nvSpPr>
        <p:spPr bwMode="auto">
          <a:xfrm>
            <a:off x="4498086" y="4930077"/>
            <a:ext cx="400050" cy="1066800"/>
          </a:xfrm>
          <a:prstGeom prst="rect">
            <a:avLst/>
          </a:prstGeom>
          <a:noFill/>
          <a:ln w="9525">
            <a:noFill/>
            <a:miter lim="800000"/>
            <a:headEnd/>
            <a:tailEnd/>
          </a:ln>
          <a:effectLst>
            <a:outerShdw blurRad="63500" dist="17961" dir="2700000" algn="ctr" rotWithShape="0">
              <a:srgbClr val="191919">
                <a:alpha val="74998"/>
              </a:srgbClr>
            </a:outerShdw>
          </a:effectLst>
        </p:spPr>
        <p:txBody>
          <a:bodyPr vert="eaVert">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a:ln>
                  <a:noFill/>
                </a:ln>
                <a:solidFill>
                  <a:srgbClr val="DADADA">
                    <a:lumMod val="10000"/>
                  </a:srgbClr>
                </a:solidFill>
                <a:effectLst/>
                <a:uLnTx/>
                <a:uFillTx/>
                <a:latin typeface="Copperplate Gothic Light" pitchFamily="24" charset="0"/>
                <a:ea typeface="ＭＳ Ｐゴシック" pitchFamily="24" charset="-128"/>
                <a:cs typeface="ＭＳ Ｐゴシック" pitchFamily="24" charset="-128"/>
              </a:rPr>
              <a:t>zedekiah</a:t>
            </a:r>
          </a:p>
        </p:txBody>
      </p:sp>
      <p:sp>
        <p:nvSpPr>
          <p:cNvPr id="16442" name="Text Box 58"/>
          <p:cNvSpPr txBox="1">
            <a:spLocks noChangeArrowheads="1"/>
          </p:cNvSpPr>
          <p:nvPr/>
        </p:nvSpPr>
        <p:spPr bwMode="auto">
          <a:xfrm>
            <a:off x="1066800" y="5980113"/>
            <a:ext cx="1143000" cy="304800"/>
          </a:xfrm>
          <a:prstGeom prst="rect">
            <a:avLst/>
          </a:prstGeom>
          <a:noFill/>
          <a:ln w="9525">
            <a:noFill/>
            <a:miter lim="800000"/>
            <a:headEnd/>
            <a:tailEnd/>
          </a:ln>
          <a:effectLst>
            <a:outerShdw blurRad="63500" dist="29783" dir="3885598" algn="ctr" rotWithShape="0">
              <a:srgbClr val="191919">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a:ln>
                  <a:noFill/>
                </a:ln>
                <a:solidFill>
                  <a:srgbClr val="FFFFFF"/>
                </a:solidFill>
                <a:effectLst/>
                <a:uLnTx/>
                <a:uFillTx/>
                <a:latin typeface="Copperplate Gothic Light" pitchFamily="24" charset="0"/>
                <a:ea typeface="ＭＳ Ｐゴシック" pitchFamily="24" charset="-128"/>
                <a:cs typeface="ＭＳ Ｐゴシック" pitchFamily="24" charset="-128"/>
              </a:rPr>
              <a:t>Amon </a:t>
            </a:r>
          </a:p>
        </p:txBody>
      </p:sp>
      <p:sp>
        <p:nvSpPr>
          <p:cNvPr id="198712" name="Line 59"/>
          <p:cNvSpPr>
            <a:spLocks noChangeShapeType="1"/>
          </p:cNvSpPr>
          <p:nvPr/>
        </p:nvSpPr>
        <p:spPr bwMode="auto">
          <a:xfrm flipV="1">
            <a:off x="1905000" y="5980113"/>
            <a:ext cx="152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6444" name="Text Box 60"/>
          <p:cNvSpPr txBox="1">
            <a:spLocks noChangeArrowheads="1"/>
          </p:cNvSpPr>
          <p:nvPr/>
        </p:nvSpPr>
        <p:spPr bwMode="auto">
          <a:xfrm>
            <a:off x="2286000" y="5980113"/>
            <a:ext cx="1600200" cy="304800"/>
          </a:xfrm>
          <a:prstGeom prst="rect">
            <a:avLst/>
          </a:prstGeom>
          <a:noFill/>
          <a:ln w="9525">
            <a:noFill/>
            <a:miter lim="800000"/>
            <a:headEnd/>
            <a:tailEnd/>
          </a:ln>
          <a:effectLst>
            <a:outerShdw blurRad="63500" dist="29783" dir="3885598" algn="ctr" rotWithShape="0">
              <a:srgbClr val="191919">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a:ln>
                  <a:noFill/>
                </a:ln>
                <a:solidFill>
                  <a:srgbClr val="FFFFFF"/>
                </a:solidFill>
                <a:effectLst/>
                <a:uLnTx/>
                <a:uFillTx/>
                <a:latin typeface="Copperplate Gothic Light" pitchFamily="24" charset="0"/>
                <a:ea typeface="ＭＳ Ｐゴシック" pitchFamily="24" charset="-128"/>
                <a:cs typeface="ＭＳ Ｐゴシック" pitchFamily="24" charset="-128"/>
              </a:rPr>
              <a:t>Jehoahaz</a:t>
            </a:r>
          </a:p>
        </p:txBody>
      </p:sp>
      <p:sp>
        <p:nvSpPr>
          <p:cNvPr id="198714" name="Line 61"/>
          <p:cNvSpPr>
            <a:spLocks noChangeShapeType="1"/>
          </p:cNvSpPr>
          <p:nvPr/>
        </p:nvSpPr>
        <p:spPr bwMode="auto">
          <a:xfrm flipV="1">
            <a:off x="3581400" y="5980113"/>
            <a:ext cx="3048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6446" name="Text Box 62"/>
          <p:cNvSpPr txBox="1">
            <a:spLocks noChangeArrowheads="1"/>
          </p:cNvSpPr>
          <p:nvPr/>
        </p:nvSpPr>
        <p:spPr bwMode="auto">
          <a:xfrm>
            <a:off x="4435474" y="5980113"/>
            <a:ext cx="1736725" cy="307777"/>
          </a:xfrm>
          <a:prstGeom prst="rect">
            <a:avLst/>
          </a:prstGeom>
          <a:noFill/>
          <a:ln w="9525">
            <a:noFill/>
            <a:miter lim="800000"/>
            <a:headEnd/>
            <a:tailEnd/>
          </a:ln>
          <a:effectLst>
            <a:outerShdw blurRad="63500" dist="29783" dir="3885598" algn="ctr" rotWithShape="0">
              <a:srgbClr val="191919">
                <a:alpha val="74998"/>
              </a:srgb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dirty="0">
                <a:ln>
                  <a:noFill/>
                </a:ln>
                <a:solidFill>
                  <a:srgbClr val="FFFFFF"/>
                </a:solidFill>
                <a:effectLst/>
                <a:uLnTx/>
                <a:uFillTx/>
                <a:latin typeface="Copperplate Gothic Light" pitchFamily="24" charset="0"/>
                <a:ea typeface="ＭＳ Ｐゴシック" pitchFamily="24" charset="-128"/>
                <a:cs typeface="ＭＳ Ｐゴシック" pitchFamily="24" charset="-128"/>
              </a:rPr>
              <a:t>Jehoiachin</a:t>
            </a:r>
          </a:p>
        </p:txBody>
      </p:sp>
      <p:sp>
        <p:nvSpPr>
          <p:cNvPr id="198716" name="Line 63"/>
          <p:cNvSpPr>
            <a:spLocks noChangeShapeType="1"/>
          </p:cNvSpPr>
          <p:nvPr/>
        </p:nvSpPr>
        <p:spPr bwMode="auto">
          <a:xfrm flipH="1" flipV="1">
            <a:off x="4459223" y="5980112"/>
            <a:ext cx="284225" cy="146209"/>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grpSp>
        <p:nvGrpSpPr>
          <p:cNvPr id="198717" name="Group 64"/>
          <p:cNvGrpSpPr>
            <a:grpSpLocks/>
          </p:cNvGrpSpPr>
          <p:nvPr/>
        </p:nvGrpSpPr>
        <p:grpSpPr bwMode="auto">
          <a:xfrm>
            <a:off x="836613" y="2997200"/>
            <a:ext cx="1143000" cy="858838"/>
            <a:chOff x="576" y="2544"/>
            <a:chExt cx="720" cy="475"/>
          </a:xfrm>
        </p:grpSpPr>
        <p:sp>
          <p:nvSpPr>
            <p:cNvPr id="198730" name="Rectangle 65"/>
            <p:cNvSpPr>
              <a:spLocks noChangeArrowheads="1"/>
            </p:cNvSpPr>
            <p:nvPr/>
          </p:nvSpPr>
          <p:spPr bwMode="auto">
            <a:xfrm>
              <a:off x="576" y="2544"/>
              <a:ext cx="720" cy="336"/>
            </a:xfrm>
            <a:prstGeom prst="rect">
              <a:avLst/>
            </a:prstGeom>
            <a:solidFill>
              <a:srgbClr val="000000"/>
            </a:solidFill>
            <a:ln w="57150" cmpd="thickThin">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6450" name="Text Box 66"/>
            <p:cNvSpPr txBox="1">
              <a:spLocks noChangeArrowheads="1"/>
            </p:cNvSpPr>
            <p:nvPr/>
          </p:nvSpPr>
          <p:spPr bwMode="auto">
            <a:xfrm>
              <a:off x="616" y="2544"/>
              <a:ext cx="672" cy="4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ＭＳ Ｐゴシック" charset="0"/>
                </a:rPr>
                <a:t>Nahum</a:t>
              </a:r>
              <a:b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ＭＳ Ｐゴシック" charset="0"/>
                </a:rPr>
              </a:br>
              <a: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ＭＳ Ｐゴシック" charset="0"/>
                </a:rPr>
                <a:t>660</a:t>
              </a:r>
            </a:p>
          </p:txBody>
        </p:sp>
      </p:grpSp>
      <p:sp>
        <p:nvSpPr>
          <p:cNvPr id="16451" name="Text Box 67"/>
          <p:cNvSpPr txBox="1">
            <a:spLocks noChangeArrowheads="1"/>
          </p:cNvSpPr>
          <p:nvPr/>
        </p:nvSpPr>
        <p:spPr bwMode="auto">
          <a:xfrm>
            <a:off x="5486400" y="5294313"/>
            <a:ext cx="2438400" cy="91598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charset="0"/>
                <a:ea typeface="ＭＳ Ｐゴシック" charset="0"/>
              </a:rPr>
              <a:t>Captivity of Judah to Babylon (586)</a:t>
            </a:r>
          </a:p>
        </p:txBody>
      </p:sp>
      <p:sp>
        <p:nvSpPr>
          <p:cNvPr id="16453" name="Text Box 69"/>
          <p:cNvSpPr txBox="1">
            <a:spLocks noChangeArrowheads="1"/>
          </p:cNvSpPr>
          <p:nvPr/>
        </p:nvSpPr>
        <p:spPr bwMode="auto">
          <a:xfrm>
            <a:off x="7848600" y="5294313"/>
            <a:ext cx="1373188" cy="5238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outerShdw blurRad="38100" dist="38100" dir="2700000" algn="tl">
                    <a:srgbClr val="000000"/>
                  </a:outerShdw>
                </a:effectLst>
                <a:uLnTx/>
                <a:uFillTx/>
                <a:latin typeface="Copperplate Gothic Light" charset="0"/>
                <a:ea typeface="ＭＳ Ｐゴシック" charset="0"/>
              </a:rPr>
              <a:t>Return from Exile</a:t>
            </a:r>
          </a:p>
        </p:txBody>
      </p:sp>
      <p:sp>
        <p:nvSpPr>
          <p:cNvPr id="198723" name="Rectangle 73"/>
          <p:cNvSpPr>
            <a:spLocks noChangeArrowheads="1"/>
          </p:cNvSpPr>
          <p:nvPr/>
        </p:nvSpPr>
        <p:spPr bwMode="auto">
          <a:xfrm>
            <a:off x="0" y="5294313"/>
            <a:ext cx="914400" cy="609600"/>
          </a:xfrm>
          <a:prstGeom prst="rect">
            <a:avLst/>
          </a:prstGeom>
          <a:solidFill>
            <a:schemeClr val="bg1"/>
          </a:solidFill>
          <a:ln w="9525">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6458" name="Text Box 74"/>
          <p:cNvSpPr txBox="1">
            <a:spLocks noChangeArrowheads="1"/>
          </p:cNvSpPr>
          <p:nvPr/>
        </p:nvSpPr>
        <p:spPr bwMode="auto">
          <a:xfrm>
            <a:off x="0" y="5294313"/>
            <a:ext cx="914400" cy="66833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pperplate Gothic Light" charset="0"/>
                <a:ea typeface="ＭＳ Ｐゴシック" charset="0"/>
              </a:rPr>
              <a:t>Kings of Judah</a:t>
            </a:r>
          </a:p>
        </p:txBody>
      </p:sp>
      <p:sp>
        <p:nvSpPr>
          <p:cNvPr id="16459" name="Text Box 75"/>
          <p:cNvSpPr txBox="1">
            <a:spLocks noChangeArrowheads="1"/>
          </p:cNvSpPr>
          <p:nvPr/>
        </p:nvSpPr>
        <p:spPr bwMode="auto">
          <a:xfrm>
            <a:off x="8153400" y="0"/>
            <a:ext cx="992188" cy="4603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pitchFamily="24" charset="-128"/>
                <a:cs typeface="Arial"/>
              </a:rPr>
              <a:t>560</a:t>
            </a:r>
          </a:p>
        </p:txBody>
      </p:sp>
      <p:sp>
        <p:nvSpPr>
          <p:cNvPr id="16460" name="Text Box 76"/>
          <p:cNvSpPr txBox="1">
            <a:spLocks noChangeArrowheads="1"/>
          </p:cNvSpPr>
          <p:nvPr/>
        </p:nvSpPr>
        <p:spPr bwMode="auto">
          <a:xfrm>
            <a:off x="3657600" y="3409950"/>
            <a:ext cx="4882895" cy="304800"/>
          </a:xfrm>
          <a:prstGeom prst="rect">
            <a:avLst/>
          </a:prstGeom>
          <a:noFill/>
          <a:ln w="9525">
            <a:noFill/>
            <a:miter lim="800000"/>
            <a:headEnd/>
            <a:tailEnd/>
          </a:ln>
          <a:effectLst>
            <a:outerShdw blurRad="63500" dist="29783" dir="1514402" algn="ctr" rotWithShape="0">
              <a:srgbClr val="191919">
                <a:alpha val="74998"/>
              </a:srgb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dirty="0">
                <a:ln>
                  <a:noFill/>
                </a:ln>
                <a:solidFill>
                  <a:srgbClr val="FFFFFF"/>
                </a:solidFill>
                <a:effectLst/>
                <a:uLnTx/>
                <a:uFillTx/>
                <a:latin typeface="Times New Roman" pitchFamily="24" charset="0"/>
                <a:ea typeface="ＭＳ Ｐゴシック" pitchFamily="24" charset="-128"/>
                <a:cs typeface="ＭＳ Ｐゴシック" pitchFamily="24" charset="-128"/>
              </a:rPr>
              <a:t>609  605				         539</a:t>
            </a:r>
          </a:p>
        </p:txBody>
      </p:sp>
      <p:sp>
        <p:nvSpPr>
          <p:cNvPr id="16462" name="Text Box 78"/>
          <p:cNvSpPr txBox="1">
            <a:spLocks noChangeArrowheads="1"/>
          </p:cNvSpPr>
          <p:nvPr/>
        </p:nvSpPr>
        <p:spPr bwMode="auto">
          <a:xfrm>
            <a:off x="762000" y="5346129"/>
            <a:ext cx="1447800" cy="304800"/>
          </a:xfrm>
          <a:prstGeom prst="rect">
            <a:avLst/>
          </a:prstGeom>
          <a:noFill/>
          <a:ln w="9525">
            <a:noFill/>
            <a:miter lim="800000"/>
            <a:headEnd/>
            <a:tailEnd/>
          </a:ln>
          <a:effectLst>
            <a:outerShdw blurRad="63500" dist="17961" dir="2700000" algn="ctr" rotWithShape="0">
              <a:srgbClr val="191919">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dirty="0">
                <a:ln>
                  <a:noFill/>
                </a:ln>
                <a:solidFill>
                  <a:srgbClr val="DADADA">
                    <a:lumMod val="10000"/>
                  </a:srgbClr>
                </a:solidFill>
                <a:effectLst/>
                <a:uLnTx/>
                <a:uFillTx/>
                <a:latin typeface="Copperplate Gothic Light" pitchFamily="24" charset="0"/>
                <a:ea typeface="ＭＳ Ｐゴシック" pitchFamily="24" charset="-128"/>
                <a:cs typeface="ＭＳ Ｐゴシック" pitchFamily="24" charset="-128"/>
              </a:rPr>
              <a:t>Manasseh</a:t>
            </a:r>
          </a:p>
        </p:txBody>
      </p:sp>
      <p:sp>
        <p:nvSpPr>
          <p:cNvPr id="16463" name="Rectangle 79"/>
          <p:cNvSpPr>
            <a:spLocks noGrp="1" noChangeArrowheads="1"/>
          </p:cNvSpPr>
          <p:nvPr>
            <p:ph type="title" idx="4294967295"/>
          </p:nvPr>
        </p:nvSpPr>
        <p:spPr>
          <a:xfrm>
            <a:off x="4191000" y="990600"/>
            <a:ext cx="4800600" cy="1295400"/>
          </a:xfrm>
          <a:effectLst>
            <a:outerShdw blurRad="63500" dist="35921" dir="2700000" algn="ctr" rotWithShape="0">
              <a:srgbClr val="000000">
                <a:alpha val="74998"/>
              </a:srgbClr>
            </a:outerShdw>
          </a:effectLst>
        </p:spPr>
        <p:txBody>
          <a:bodyPr/>
          <a:lstStyle/>
          <a:p>
            <a:pPr eaLnBrk="1" hangingPunct="1">
              <a:defRPr/>
            </a:pPr>
            <a:r>
              <a:rPr lang="en-US" sz="3200" b="1" dirty="0">
                <a:effectLst/>
                <a:ea typeface="+mj-ea"/>
                <a:cs typeface="+mj-cs"/>
              </a:rPr>
              <a:t>Nahum, Zephaniah, &amp; Their Contemporaries</a:t>
            </a:r>
          </a:p>
        </p:txBody>
      </p:sp>
      <p:sp>
        <p:nvSpPr>
          <p:cNvPr id="16461" name="Text Box 77"/>
          <p:cNvSpPr txBox="1">
            <a:spLocks noChangeArrowheads="1"/>
          </p:cNvSpPr>
          <p:nvPr/>
        </p:nvSpPr>
        <p:spPr bwMode="auto">
          <a:xfrm rot="16200000">
            <a:off x="2824162" y="2329110"/>
            <a:ext cx="1293813" cy="1770062"/>
          </a:xfrm>
          <a:prstGeom prst="rect">
            <a:avLst/>
          </a:prstGeom>
          <a:noFill/>
          <a:ln w="9525">
            <a:noFill/>
            <a:miter lim="800000"/>
            <a:headEnd/>
            <a:tailEnd/>
          </a:ln>
          <a:effectLst>
            <a:outerShdw blurRad="63500" dist="38099" dir="2700000" algn="ctr" rotWithShape="0">
              <a:srgbClr val="191919">
                <a:alpha val="74998"/>
              </a:srgbClr>
            </a:outerShdw>
          </a:effectLst>
        </p:spPr>
        <p:txBody>
          <a:bodyPr vert="eaVert">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400" b="1" i="0" u="none" strike="noStrike" kern="1200" cap="none" spc="0" normalizeH="0" baseline="0" noProof="0" dirty="0">
                <a:ln>
                  <a:noFill/>
                </a:ln>
                <a:solidFill>
                  <a:srgbClr val="FFFFFF"/>
                </a:solidFill>
                <a:effectLst/>
                <a:uLnTx/>
                <a:uFillTx/>
                <a:latin typeface="Arial"/>
                <a:ea typeface="ＭＳ Ｐゴシック" pitchFamily="24" charset="-128"/>
                <a:cs typeface="Arial"/>
              </a:rPr>
              <a:t>Fall of Nineveh</a:t>
            </a:r>
          </a:p>
        </p:txBody>
      </p:sp>
      <p:grpSp>
        <p:nvGrpSpPr>
          <p:cNvPr id="79" name="Group 64"/>
          <p:cNvGrpSpPr>
            <a:grpSpLocks/>
          </p:cNvGrpSpPr>
          <p:nvPr/>
        </p:nvGrpSpPr>
        <p:grpSpPr bwMode="auto">
          <a:xfrm>
            <a:off x="1331045" y="4298357"/>
            <a:ext cx="2160240" cy="645485"/>
            <a:chOff x="379" y="2544"/>
            <a:chExt cx="1089" cy="357"/>
          </a:xfrm>
        </p:grpSpPr>
        <p:sp>
          <p:nvSpPr>
            <p:cNvPr id="80" name="Rectangle 65"/>
            <p:cNvSpPr>
              <a:spLocks noChangeArrowheads="1"/>
            </p:cNvSpPr>
            <p:nvPr/>
          </p:nvSpPr>
          <p:spPr bwMode="auto">
            <a:xfrm>
              <a:off x="576" y="2544"/>
              <a:ext cx="720" cy="336"/>
            </a:xfrm>
            <a:prstGeom prst="rect">
              <a:avLst/>
            </a:prstGeom>
            <a:solidFill>
              <a:srgbClr val="000000"/>
            </a:solidFill>
            <a:ln w="57150" cmpd="thickThin">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1" name="Text Box 66"/>
            <p:cNvSpPr txBox="1">
              <a:spLocks noChangeArrowheads="1"/>
            </p:cNvSpPr>
            <p:nvPr/>
          </p:nvSpPr>
          <p:spPr bwMode="auto">
            <a:xfrm>
              <a:off x="379" y="2544"/>
              <a:ext cx="1089" cy="357"/>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ＭＳ Ｐゴシック" charset="0"/>
                </a:rPr>
                <a:t>Zephaniah</a:t>
              </a:r>
              <a:b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ＭＳ Ｐゴシック" charset="0"/>
                </a:rPr>
              </a:br>
              <a: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ＭＳ Ｐゴシック" charset="0"/>
                </a:rPr>
                <a:t>630</a:t>
              </a:r>
            </a:p>
          </p:txBody>
        </p:sp>
      </p:grpSp>
      <p:grpSp>
        <p:nvGrpSpPr>
          <p:cNvPr id="82" name="Group 64">
            <a:extLst>
              <a:ext uri="{FF2B5EF4-FFF2-40B4-BE49-F238E27FC236}">
                <a16:creationId xmlns:a16="http://schemas.microsoft.com/office/drawing/2014/main" id="{9C213A30-ADB7-8071-0F71-E6F020388777}"/>
              </a:ext>
            </a:extLst>
          </p:cNvPr>
          <p:cNvGrpSpPr>
            <a:grpSpLocks/>
          </p:cNvGrpSpPr>
          <p:nvPr/>
        </p:nvGrpSpPr>
        <p:grpSpPr bwMode="auto">
          <a:xfrm>
            <a:off x="2955305" y="6220810"/>
            <a:ext cx="2160240" cy="645485"/>
            <a:chOff x="379" y="2544"/>
            <a:chExt cx="1089" cy="357"/>
          </a:xfrm>
        </p:grpSpPr>
        <p:sp>
          <p:nvSpPr>
            <p:cNvPr id="83" name="Rectangle 65">
              <a:extLst>
                <a:ext uri="{FF2B5EF4-FFF2-40B4-BE49-F238E27FC236}">
                  <a16:creationId xmlns:a16="http://schemas.microsoft.com/office/drawing/2014/main" id="{D977C2EF-EB86-F3D1-AE23-FB567F3AF707}"/>
                </a:ext>
              </a:extLst>
            </p:cNvPr>
            <p:cNvSpPr>
              <a:spLocks noChangeArrowheads="1"/>
            </p:cNvSpPr>
            <p:nvPr/>
          </p:nvSpPr>
          <p:spPr bwMode="auto">
            <a:xfrm>
              <a:off x="576" y="2544"/>
              <a:ext cx="720" cy="336"/>
            </a:xfrm>
            <a:prstGeom prst="rect">
              <a:avLst/>
            </a:prstGeom>
            <a:solidFill>
              <a:srgbClr val="000000"/>
            </a:solidFill>
            <a:ln w="57150" cmpd="thickThin">
              <a:solidFill>
                <a:schemeClr val="tx1"/>
              </a:solidFill>
              <a:miter lim="800000"/>
              <a:headEnd/>
              <a:tailEnd/>
            </a:ln>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4" name="Text Box 66">
              <a:extLst>
                <a:ext uri="{FF2B5EF4-FFF2-40B4-BE49-F238E27FC236}">
                  <a16:creationId xmlns:a16="http://schemas.microsoft.com/office/drawing/2014/main" id="{6BE57F92-DC8E-8275-A7A6-5DDD649F3C66}"/>
                </a:ext>
              </a:extLst>
            </p:cNvPr>
            <p:cNvSpPr txBox="1">
              <a:spLocks noChangeArrowheads="1"/>
            </p:cNvSpPr>
            <p:nvPr/>
          </p:nvSpPr>
          <p:spPr bwMode="auto">
            <a:xfrm>
              <a:off x="379" y="2544"/>
              <a:ext cx="1089" cy="357"/>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ＭＳ Ｐゴシック" charset="0"/>
                </a:rPr>
                <a:t>Habakkuk</a:t>
              </a:r>
              <a:b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ＭＳ Ｐゴシック" charset="0"/>
                </a:rPr>
              </a:br>
              <a:r>
                <a:rPr kumimoji="1" lang="en-US" altLang="ja-JP"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pperplate Gothic Light" charset="0"/>
                  <a:ea typeface="ＭＳ Ｐゴシック" charset="0"/>
                </a:rPr>
                <a:t>606</a:t>
              </a:r>
            </a:p>
          </p:txBody>
        </p:sp>
      </p:grpSp>
      <p:grpSp>
        <p:nvGrpSpPr>
          <p:cNvPr id="2" name="Group 44">
            <a:extLst>
              <a:ext uri="{FF2B5EF4-FFF2-40B4-BE49-F238E27FC236}">
                <a16:creationId xmlns:a16="http://schemas.microsoft.com/office/drawing/2014/main" id="{872BADE5-52C7-EDDF-185F-443B8D3B851A}"/>
              </a:ext>
            </a:extLst>
          </p:cNvPr>
          <p:cNvGrpSpPr>
            <a:grpSpLocks/>
          </p:cNvGrpSpPr>
          <p:nvPr/>
        </p:nvGrpSpPr>
        <p:grpSpPr bwMode="auto">
          <a:xfrm>
            <a:off x="4672585" y="3928517"/>
            <a:ext cx="1699069" cy="1841237"/>
            <a:chOff x="1968" y="1766"/>
            <a:chExt cx="480" cy="336"/>
          </a:xfrm>
        </p:grpSpPr>
        <p:sp>
          <p:nvSpPr>
            <p:cNvPr id="3" name="AutoShape 45">
              <a:extLst>
                <a:ext uri="{FF2B5EF4-FFF2-40B4-BE49-F238E27FC236}">
                  <a16:creationId xmlns:a16="http://schemas.microsoft.com/office/drawing/2014/main" id="{5D49702C-8E9E-EF5E-3502-A7C0E0EFCF6A}"/>
                </a:ext>
              </a:extLst>
            </p:cNvPr>
            <p:cNvSpPr>
              <a:spLocks noChangeArrowheads="1"/>
            </p:cNvSpPr>
            <p:nvPr/>
          </p:nvSpPr>
          <p:spPr bwMode="auto">
            <a:xfrm>
              <a:off x="1968" y="1766"/>
              <a:ext cx="480" cy="336"/>
            </a:xfrm>
            <a:prstGeom prst="irregularSeal2">
              <a:avLst/>
            </a:prstGeom>
            <a:solidFill>
              <a:srgbClr val="FF0000"/>
            </a:solidFill>
            <a:ln w="9525">
              <a:solidFill>
                <a:schemeClr val="tx1"/>
              </a:solidFill>
              <a:miter lim="800000"/>
              <a:headEnd/>
              <a:tailEnd/>
            </a:ln>
            <a:effectLst>
              <a:outerShdw blurRad="63500" dist="29783" dir="1514402" algn="ctr" rotWithShape="0">
                <a:srgbClr val="19191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ＭＳ Ｐゴシック" pitchFamily="24" charset="-128"/>
                <a:cs typeface="Arial"/>
              </a:endParaRPr>
            </a:p>
          </p:txBody>
        </p:sp>
        <p:sp>
          <p:nvSpPr>
            <p:cNvPr id="4" name="Text Box 46">
              <a:extLst>
                <a:ext uri="{FF2B5EF4-FFF2-40B4-BE49-F238E27FC236}">
                  <a16:creationId xmlns:a16="http://schemas.microsoft.com/office/drawing/2014/main" id="{9FE2CA80-A53D-0F9E-C7B0-601807FBFEC2}"/>
                </a:ext>
              </a:extLst>
            </p:cNvPr>
            <p:cNvSpPr txBox="1">
              <a:spLocks noChangeArrowheads="1"/>
            </p:cNvSpPr>
            <p:nvPr/>
          </p:nvSpPr>
          <p:spPr bwMode="auto">
            <a:xfrm>
              <a:off x="1999" y="1956"/>
              <a:ext cx="384" cy="64"/>
            </a:xfrm>
            <a:prstGeom prst="rect">
              <a:avLst/>
            </a:prstGeom>
            <a:noFill/>
            <a:ln w="9525">
              <a:noFill/>
              <a:miter lim="800000"/>
              <a:headEnd/>
              <a:tailEnd/>
            </a:ln>
            <a:effectLst>
              <a:outerShdw blurRad="63500" dist="29783" dir="1514402" algn="ctr" rotWithShape="0">
                <a:srgbClr val="191919">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dirty="0">
                  <a:ln>
                    <a:noFill/>
                  </a:ln>
                  <a:solidFill>
                    <a:srgbClr val="FFFFFF"/>
                  </a:solidFill>
                  <a:effectLst/>
                  <a:uLnTx/>
                  <a:uFillTx/>
                  <a:latin typeface="Arial"/>
                  <a:ea typeface="ＭＳ Ｐゴシック" charset="0"/>
                  <a:cs typeface="Arial"/>
                </a:rPr>
                <a:t>586</a:t>
              </a:r>
              <a:endParaRPr kumimoji="1" lang="en-US" altLang="ja-JP" sz="1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sp>
        <p:nvSpPr>
          <p:cNvPr id="5" name="Text Box 77">
            <a:extLst>
              <a:ext uri="{FF2B5EF4-FFF2-40B4-BE49-F238E27FC236}">
                <a16:creationId xmlns:a16="http://schemas.microsoft.com/office/drawing/2014/main" id="{27D5D591-3044-924C-35BE-4317E12F6416}"/>
              </a:ext>
            </a:extLst>
          </p:cNvPr>
          <p:cNvSpPr txBox="1">
            <a:spLocks noChangeArrowheads="1"/>
          </p:cNvSpPr>
          <p:nvPr/>
        </p:nvSpPr>
        <p:spPr bwMode="auto">
          <a:xfrm rot="16200000">
            <a:off x="4947645" y="3837301"/>
            <a:ext cx="923330" cy="1770062"/>
          </a:xfrm>
          <a:prstGeom prst="rect">
            <a:avLst/>
          </a:prstGeom>
          <a:noFill/>
          <a:ln w="9525">
            <a:noFill/>
            <a:miter lim="800000"/>
            <a:headEnd/>
            <a:tailEnd/>
          </a:ln>
          <a:effectLst>
            <a:outerShdw blurRad="63500" dist="38099" dir="2700000" algn="ctr" rotWithShape="0">
              <a:srgbClr val="191919">
                <a:alpha val="74998"/>
              </a:srgbClr>
            </a:outerShdw>
          </a:effectLst>
        </p:spPr>
        <p:txBody>
          <a:bodyPr vert="eaVert">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400" b="1" i="0" u="none" strike="noStrike" kern="1200" cap="none" spc="0" normalizeH="0" baseline="0" noProof="0" dirty="0">
                <a:ln>
                  <a:noFill/>
                </a:ln>
                <a:solidFill>
                  <a:srgbClr val="FFFFFF"/>
                </a:solidFill>
                <a:effectLst/>
                <a:uLnTx/>
                <a:uFillTx/>
                <a:latin typeface="Arial"/>
                <a:ea typeface="ＭＳ Ｐゴシック" pitchFamily="24" charset="-128"/>
                <a:cs typeface="Arial"/>
              </a:rPr>
              <a:t>Fall of Jerusalem</a:t>
            </a:r>
          </a:p>
        </p:txBody>
      </p:sp>
      <p:sp>
        <p:nvSpPr>
          <p:cNvPr id="198719" name="Line 68"/>
          <p:cNvSpPr>
            <a:spLocks noChangeShapeType="1"/>
          </p:cNvSpPr>
          <p:nvPr/>
        </p:nvSpPr>
        <p:spPr bwMode="auto">
          <a:xfrm>
            <a:off x="4937760" y="5599113"/>
            <a:ext cx="533400"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527023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defRPr/>
            </a:pPr>
            <a:endParaRPr lang="en-US" sz="2000">
              <a:solidFill>
                <a:srgbClr val="EAEAEA"/>
              </a:solidFill>
              <a:latin typeface="Arial"/>
              <a:ea typeface="ＭＳ Ｐゴシック" charset="0"/>
              <a:cs typeface="Arial"/>
            </a:endParaRPr>
          </a:p>
        </p:txBody>
      </p:sp>
      <p:sp>
        <p:nvSpPr>
          <p:cNvPr id="135171" name="Rectangle 4"/>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defRPr/>
            </a:pPr>
            <a:endParaRPr lang="en-US" sz="2000">
              <a:solidFill>
                <a:srgbClr val="EAEAEA"/>
              </a:solidFill>
              <a:latin typeface="Arial"/>
              <a:ea typeface="ＭＳ Ｐゴシック" charset="0"/>
              <a:cs typeface="Arial"/>
            </a:endParaRPr>
          </a:p>
        </p:txBody>
      </p:sp>
      <p:sp>
        <p:nvSpPr>
          <p:cNvPr id="135172" name="Rectangle 5"/>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defRPr/>
            </a:pPr>
            <a:endParaRPr lang="en-US" sz="2000">
              <a:solidFill>
                <a:srgbClr val="EAEAEA"/>
              </a:solidFill>
              <a:latin typeface="Arial"/>
              <a:ea typeface="ＭＳ Ｐゴシック" charset="0"/>
              <a:cs typeface="Arial"/>
            </a:endParaRPr>
          </a:p>
        </p:txBody>
      </p:sp>
      <p:sp>
        <p:nvSpPr>
          <p:cNvPr id="135173" name="Rectangle 6"/>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defRPr/>
            </a:pPr>
            <a:endParaRPr lang="en-US" sz="2000">
              <a:solidFill>
                <a:srgbClr val="EAEAEA"/>
              </a:solidFill>
              <a:latin typeface="Arial"/>
              <a:ea typeface="ＭＳ Ｐゴシック" charset="0"/>
              <a:cs typeface="Arial"/>
            </a:endParaRPr>
          </a:p>
        </p:txBody>
      </p:sp>
      <p:sp>
        <p:nvSpPr>
          <p:cNvPr id="135174" name="Rectangle 7"/>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defRPr/>
            </a:pPr>
            <a:endParaRPr lang="en-US" sz="2000">
              <a:solidFill>
                <a:srgbClr val="EAEAEA"/>
              </a:solidFill>
              <a:latin typeface="Arial"/>
              <a:ea typeface="ＭＳ Ｐゴシック" charset="0"/>
              <a:cs typeface="Arial"/>
            </a:endParaRPr>
          </a:p>
        </p:txBody>
      </p:sp>
      <p:sp>
        <p:nvSpPr>
          <p:cNvPr id="135175" name="Rectangle 8"/>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defRPr/>
            </a:pPr>
            <a:endParaRPr lang="en-US" sz="2000">
              <a:solidFill>
                <a:srgbClr val="EAEAEA"/>
              </a:solidFill>
              <a:latin typeface="Arial"/>
              <a:ea typeface="ＭＳ Ｐゴシック" charset="0"/>
              <a:cs typeface="Arial"/>
            </a:endParaRPr>
          </a:p>
        </p:txBody>
      </p:sp>
      <p:sp>
        <p:nvSpPr>
          <p:cNvPr id="135176" name="Rectangle 9"/>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defRPr/>
            </a:pPr>
            <a:endParaRPr lang="en-US" sz="2000">
              <a:solidFill>
                <a:srgbClr val="EAEAEA"/>
              </a:solidFill>
              <a:latin typeface="Arial"/>
              <a:ea typeface="ＭＳ Ｐゴシック" charset="0"/>
              <a:cs typeface="Arial"/>
            </a:endParaRPr>
          </a:p>
        </p:txBody>
      </p:sp>
      <p:sp>
        <p:nvSpPr>
          <p:cNvPr id="182280" name="Text Box 10"/>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FFFFFF"/>
                </a:solidFill>
                <a:cs typeface="Arial" charset="0"/>
              </a:rPr>
              <a:t>342</a:t>
            </a:r>
            <a:endParaRPr lang="en-US" sz="2000" b="1">
              <a:solidFill>
                <a:srgbClr val="FFFFFF"/>
              </a:solidFill>
              <a:cs typeface="Arial" charset="0"/>
            </a:endParaRPr>
          </a:p>
        </p:txBody>
      </p:sp>
      <p:sp>
        <p:nvSpPr>
          <p:cNvPr id="8203" name="Rectangle 11"/>
          <p:cNvSpPr>
            <a:spLocks noChangeArrowheads="1"/>
          </p:cNvSpPr>
          <p:nvPr/>
        </p:nvSpPr>
        <p:spPr bwMode="auto">
          <a:xfrm>
            <a:off x="4038600" y="1600200"/>
            <a:ext cx="990600" cy="4572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931</a:t>
            </a:r>
          </a:p>
        </p:txBody>
      </p:sp>
      <p:sp>
        <p:nvSpPr>
          <p:cNvPr id="8204" name="Rectangle 12"/>
          <p:cNvSpPr>
            <a:spLocks noChangeArrowheads="1"/>
          </p:cNvSpPr>
          <p:nvPr/>
        </p:nvSpPr>
        <p:spPr bwMode="auto">
          <a:xfrm>
            <a:off x="3581400" y="3048000"/>
            <a:ext cx="990600" cy="4572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722</a:t>
            </a:r>
          </a:p>
        </p:txBody>
      </p:sp>
      <p:sp>
        <p:nvSpPr>
          <p:cNvPr id="8205" name="Rectangle 13"/>
          <p:cNvSpPr>
            <a:spLocks noChangeArrowheads="1"/>
          </p:cNvSpPr>
          <p:nvPr/>
        </p:nvSpPr>
        <p:spPr bwMode="auto">
          <a:xfrm>
            <a:off x="1524000" y="6248400"/>
            <a:ext cx="990600" cy="4572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586</a:t>
            </a:r>
          </a:p>
        </p:txBody>
      </p:sp>
      <p:sp>
        <p:nvSpPr>
          <p:cNvPr id="8206" name="Rectangle 14"/>
          <p:cNvSpPr>
            <a:spLocks noChangeArrowheads="1"/>
          </p:cNvSpPr>
          <p:nvPr/>
        </p:nvSpPr>
        <p:spPr bwMode="auto">
          <a:xfrm>
            <a:off x="7467600" y="1676400"/>
            <a:ext cx="1676400" cy="4572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Obadiah</a:t>
            </a:r>
          </a:p>
        </p:txBody>
      </p:sp>
      <p:sp>
        <p:nvSpPr>
          <p:cNvPr id="8207" name="Rectangle 15"/>
          <p:cNvSpPr>
            <a:spLocks noChangeArrowheads="1"/>
          </p:cNvSpPr>
          <p:nvPr/>
        </p:nvSpPr>
        <p:spPr bwMode="auto">
          <a:xfrm>
            <a:off x="-76200" y="3429000"/>
            <a:ext cx="1676400" cy="4572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Jo</a:t>
            </a:r>
            <a:r>
              <a:rPr lang="en-US" sz="2800" dirty="0">
                <a:solidFill>
                  <a:srgbClr val="FFFF00"/>
                </a:solidFill>
                <a:latin typeface="Arial"/>
                <a:ea typeface="ＭＳ Ｐゴシック" charset="0"/>
                <a:cs typeface="Arial"/>
              </a:rPr>
              <a:t>nah</a:t>
            </a:r>
          </a:p>
        </p:txBody>
      </p:sp>
      <p:sp>
        <p:nvSpPr>
          <p:cNvPr id="8208" name="Rectangle 16"/>
          <p:cNvSpPr>
            <a:spLocks noChangeArrowheads="1"/>
          </p:cNvSpPr>
          <p:nvPr/>
        </p:nvSpPr>
        <p:spPr bwMode="auto">
          <a:xfrm>
            <a:off x="1143000" y="3429000"/>
            <a:ext cx="1676400" cy="4572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Amos</a:t>
            </a:r>
          </a:p>
        </p:txBody>
      </p:sp>
      <p:sp>
        <p:nvSpPr>
          <p:cNvPr id="8209" name="Rectangle 17"/>
          <p:cNvSpPr>
            <a:spLocks noChangeArrowheads="1"/>
          </p:cNvSpPr>
          <p:nvPr/>
        </p:nvSpPr>
        <p:spPr bwMode="auto">
          <a:xfrm>
            <a:off x="2438400" y="3429000"/>
            <a:ext cx="1676400" cy="4572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Hosea</a:t>
            </a:r>
          </a:p>
        </p:txBody>
      </p:sp>
      <p:sp>
        <p:nvSpPr>
          <p:cNvPr id="8210" name="Rectangle 18"/>
          <p:cNvSpPr>
            <a:spLocks noChangeArrowheads="1"/>
          </p:cNvSpPr>
          <p:nvPr/>
        </p:nvSpPr>
        <p:spPr bwMode="auto">
          <a:xfrm>
            <a:off x="2743200" y="3771900"/>
            <a:ext cx="1676400" cy="4572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Isaiah</a:t>
            </a:r>
          </a:p>
        </p:txBody>
      </p:sp>
      <p:sp>
        <p:nvSpPr>
          <p:cNvPr id="8211" name="Rectangle 19"/>
          <p:cNvSpPr>
            <a:spLocks noChangeArrowheads="1"/>
          </p:cNvSpPr>
          <p:nvPr/>
        </p:nvSpPr>
        <p:spPr bwMode="auto">
          <a:xfrm>
            <a:off x="2971800" y="4114800"/>
            <a:ext cx="1676400" cy="4572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Micah</a:t>
            </a:r>
          </a:p>
        </p:txBody>
      </p:sp>
      <p:sp>
        <p:nvSpPr>
          <p:cNvPr id="8212" name="Rectangle 20"/>
          <p:cNvSpPr>
            <a:spLocks noChangeArrowheads="1"/>
          </p:cNvSpPr>
          <p:nvPr/>
        </p:nvSpPr>
        <p:spPr bwMode="auto">
          <a:xfrm>
            <a:off x="5334000" y="4038600"/>
            <a:ext cx="1676400" cy="4572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lang="en-US" sz="2800" dirty="0">
                <a:solidFill>
                  <a:srgbClr val="FFFF00"/>
                </a:solidFill>
                <a:latin typeface="Arial"/>
                <a:ea typeface="ＭＳ Ｐゴシック" charset="0"/>
                <a:cs typeface="Arial"/>
              </a:rPr>
              <a:t>Nah</a:t>
            </a:r>
            <a:r>
              <a:rPr lang="en-US" sz="2800" dirty="0">
                <a:solidFill>
                  <a:srgbClr val="FFFFFF"/>
                </a:solidFill>
                <a:latin typeface="Arial"/>
                <a:ea typeface="ＭＳ Ｐゴシック" charset="0"/>
                <a:cs typeface="Arial"/>
              </a:rPr>
              <a:t>um</a:t>
            </a:r>
          </a:p>
        </p:txBody>
      </p:sp>
      <p:sp>
        <p:nvSpPr>
          <p:cNvPr id="182291" name="Rectangle 32"/>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sz="4000">
                <a:solidFill>
                  <a:srgbClr val="000000"/>
                </a:solidFill>
                <a:latin typeface="Arial" charset="0"/>
                <a:ea typeface="ＭＳ Ｐゴシック" charset="0"/>
                <a:cs typeface="Arial" charset="0"/>
              </a:rPr>
              <a:t>Placing the Prophets</a:t>
            </a:r>
            <a:endParaRPr kumimoji="1" lang="en-US" sz="4000">
              <a:latin typeface="Arial" charset="0"/>
              <a:ea typeface="ＭＳ Ｐゴシック" charset="0"/>
              <a:cs typeface="Arial" charset="0"/>
            </a:endParaRPr>
          </a:p>
        </p:txBody>
      </p:sp>
      <p:sp>
        <p:nvSpPr>
          <p:cNvPr id="135199" name="Rectangle 33"/>
          <p:cNvSpPr>
            <a:spLocks noChangeArrowheads="1"/>
          </p:cNvSpPr>
          <p:nvPr/>
        </p:nvSpPr>
        <p:spPr bwMode="auto">
          <a:xfrm>
            <a:off x="0" y="762000"/>
            <a:ext cx="2057400" cy="609600"/>
          </a:xfrm>
          <a:prstGeom prst="rect">
            <a:avLst/>
          </a:prstGeom>
          <a:noFill/>
          <a:ln w="9525">
            <a:noFill/>
            <a:miter lim="800000"/>
            <a:headEnd/>
            <a:tailEnd/>
          </a:ln>
        </p:spPr>
        <p:txBody>
          <a:bodyPr/>
          <a:lstStyle/>
          <a:p>
            <a:pPr algn="ctr" defTabSz="914400" fontAlgn="base">
              <a:spcBef>
                <a:spcPct val="20000"/>
              </a:spcBef>
              <a:spcAft>
                <a:spcPct val="0"/>
              </a:spcAft>
              <a:buClr>
                <a:srgbClr val="99CCFF"/>
              </a:buClr>
              <a:buSzPct val="110000"/>
              <a:defRPr/>
            </a:pPr>
            <a:r>
              <a:rPr kumimoji="1" lang="en-US" sz="2800">
                <a:solidFill>
                  <a:srgbClr val="EAEAEA"/>
                </a:solidFill>
                <a:latin typeface="Arial"/>
                <a:ea typeface="ＭＳ Ｐゴシック" charset="0"/>
                <a:cs typeface="Arial"/>
              </a:rPr>
              <a:t>Key Dates</a:t>
            </a:r>
          </a:p>
        </p:txBody>
      </p:sp>
      <p:sp>
        <p:nvSpPr>
          <p:cNvPr id="182293" name="WordArt 35"/>
          <p:cNvSpPr>
            <a:spLocks noChangeArrowheads="1" noChangeShapeType="1" noTextEdit="1"/>
          </p:cNvSpPr>
          <p:nvPr/>
        </p:nvSpPr>
        <p:spPr bwMode="auto">
          <a:xfrm>
            <a:off x="2362200" y="84138"/>
            <a:ext cx="4876800" cy="906462"/>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defTabSz="914400" eaLnBrk="0" fontAlgn="base" hangingPunct="0">
              <a:spcBef>
                <a:spcPct val="0"/>
              </a:spcBef>
              <a:spcAft>
                <a:spcPct val="0"/>
              </a:spcAft>
            </a:pPr>
            <a:r>
              <a:rPr lang="en-US" sz="3200" kern="10">
                <a:ln w="9525">
                  <a:round/>
                  <a:headEnd/>
                  <a:tailEnd/>
                </a:ln>
                <a:gradFill rotWithShape="1">
                  <a:gsLst>
                    <a:gs pos="0">
                      <a:srgbClr val="FFFFCC"/>
                    </a:gs>
                    <a:gs pos="100000">
                      <a:srgbClr val="FF9999"/>
                    </a:gs>
                  </a:gsLst>
                  <a:lin ang="5400000" scaled="1"/>
                </a:gradFill>
                <a:latin typeface="Arial"/>
                <a:ea typeface="Arial"/>
                <a:cs typeface="Arial"/>
              </a:rPr>
              <a:t>Placing the Prophets</a:t>
            </a:r>
          </a:p>
        </p:txBody>
      </p:sp>
    </p:spTree>
    <p:extLst>
      <p:ext uri="{BB962C8B-B14F-4D97-AF65-F5344CB8AC3E}">
        <p14:creationId xmlns:p14="http://schemas.microsoft.com/office/powerpoint/2010/main" val="3359742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07"/>
                                        </p:tgtEl>
                                        <p:attrNameLst>
                                          <p:attrName>style.visibility</p:attrName>
                                        </p:attrNameLst>
                                      </p:cBhvr>
                                      <p:to>
                                        <p:strVal val="visible"/>
                                      </p:to>
                                    </p:set>
                                    <p:anim calcmode="lin" valueType="num">
                                      <p:cBhvr additive="base">
                                        <p:cTn id="7" dur="500" fill="hold"/>
                                        <p:tgtEl>
                                          <p:spTgt spid="8207"/>
                                        </p:tgtEl>
                                        <p:attrNameLst>
                                          <p:attrName>ppt_x</p:attrName>
                                        </p:attrNameLst>
                                      </p:cBhvr>
                                      <p:tavLst>
                                        <p:tav tm="0">
                                          <p:val>
                                            <p:strVal val="0-#ppt_w/2"/>
                                          </p:val>
                                        </p:tav>
                                        <p:tav tm="100000">
                                          <p:val>
                                            <p:strVal val="#ppt_x"/>
                                          </p:val>
                                        </p:tav>
                                      </p:tavLst>
                                    </p:anim>
                                    <p:anim calcmode="lin" valueType="num">
                                      <p:cBhvr additive="base">
                                        <p:cTn id="8" dur="500" fill="hold"/>
                                        <p:tgtEl>
                                          <p:spTgt spid="820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08"/>
                                        </p:tgtEl>
                                        <p:attrNameLst>
                                          <p:attrName>style.visibility</p:attrName>
                                        </p:attrNameLst>
                                      </p:cBhvr>
                                      <p:to>
                                        <p:strVal val="visible"/>
                                      </p:to>
                                    </p:set>
                                    <p:anim calcmode="lin" valueType="num">
                                      <p:cBhvr additive="base">
                                        <p:cTn id="13" dur="500" fill="hold"/>
                                        <p:tgtEl>
                                          <p:spTgt spid="8208"/>
                                        </p:tgtEl>
                                        <p:attrNameLst>
                                          <p:attrName>ppt_x</p:attrName>
                                        </p:attrNameLst>
                                      </p:cBhvr>
                                      <p:tavLst>
                                        <p:tav tm="0">
                                          <p:val>
                                            <p:strVal val="0-#ppt_w/2"/>
                                          </p:val>
                                        </p:tav>
                                        <p:tav tm="100000">
                                          <p:val>
                                            <p:strVal val="#ppt_x"/>
                                          </p:val>
                                        </p:tav>
                                      </p:tavLst>
                                    </p:anim>
                                    <p:anim calcmode="lin" valueType="num">
                                      <p:cBhvr additive="base">
                                        <p:cTn id="14" dur="500" fill="hold"/>
                                        <p:tgtEl>
                                          <p:spTgt spid="820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09"/>
                                        </p:tgtEl>
                                        <p:attrNameLst>
                                          <p:attrName>style.visibility</p:attrName>
                                        </p:attrNameLst>
                                      </p:cBhvr>
                                      <p:to>
                                        <p:strVal val="visible"/>
                                      </p:to>
                                    </p:set>
                                    <p:anim calcmode="lin" valueType="num">
                                      <p:cBhvr additive="base">
                                        <p:cTn id="19" dur="500" fill="hold"/>
                                        <p:tgtEl>
                                          <p:spTgt spid="8209"/>
                                        </p:tgtEl>
                                        <p:attrNameLst>
                                          <p:attrName>ppt_x</p:attrName>
                                        </p:attrNameLst>
                                      </p:cBhvr>
                                      <p:tavLst>
                                        <p:tav tm="0">
                                          <p:val>
                                            <p:strVal val="0-#ppt_w/2"/>
                                          </p:val>
                                        </p:tav>
                                        <p:tav tm="100000">
                                          <p:val>
                                            <p:strVal val="#ppt_x"/>
                                          </p:val>
                                        </p:tav>
                                      </p:tavLst>
                                    </p:anim>
                                    <p:anim calcmode="lin" valueType="num">
                                      <p:cBhvr additive="base">
                                        <p:cTn id="20" dur="500" fill="hold"/>
                                        <p:tgtEl>
                                          <p:spTgt spid="820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210"/>
                                        </p:tgtEl>
                                        <p:attrNameLst>
                                          <p:attrName>style.visibility</p:attrName>
                                        </p:attrNameLst>
                                      </p:cBhvr>
                                      <p:to>
                                        <p:strVal val="visible"/>
                                      </p:to>
                                    </p:set>
                                    <p:anim calcmode="lin" valueType="num">
                                      <p:cBhvr additive="base">
                                        <p:cTn id="25" dur="500" fill="hold"/>
                                        <p:tgtEl>
                                          <p:spTgt spid="8210"/>
                                        </p:tgtEl>
                                        <p:attrNameLst>
                                          <p:attrName>ppt_x</p:attrName>
                                        </p:attrNameLst>
                                      </p:cBhvr>
                                      <p:tavLst>
                                        <p:tav tm="0">
                                          <p:val>
                                            <p:strVal val="0-#ppt_w/2"/>
                                          </p:val>
                                        </p:tav>
                                        <p:tav tm="100000">
                                          <p:val>
                                            <p:strVal val="#ppt_x"/>
                                          </p:val>
                                        </p:tav>
                                      </p:tavLst>
                                    </p:anim>
                                    <p:anim calcmode="lin" valueType="num">
                                      <p:cBhvr additive="base">
                                        <p:cTn id="26" dur="500" fill="hold"/>
                                        <p:tgtEl>
                                          <p:spTgt spid="821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211"/>
                                        </p:tgtEl>
                                        <p:attrNameLst>
                                          <p:attrName>style.visibility</p:attrName>
                                        </p:attrNameLst>
                                      </p:cBhvr>
                                      <p:to>
                                        <p:strVal val="visible"/>
                                      </p:to>
                                    </p:set>
                                    <p:anim calcmode="lin" valueType="num">
                                      <p:cBhvr additive="base">
                                        <p:cTn id="31" dur="500" fill="hold"/>
                                        <p:tgtEl>
                                          <p:spTgt spid="8211"/>
                                        </p:tgtEl>
                                        <p:attrNameLst>
                                          <p:attrName>ppt_x</p:attrName>
                                        </p:attrNameLst>
                                      </p:cBhvr>
                                      <p:tavLst>
                                        <p:tav tm="0">
                                          <p:val>
                                            <p:strVal val="0-#ppt_w/2"/>
                                          </p:val>
                                        </p:tav>
                                        <p:tav tm="100000">
                                          <p:val>
                                            <p:strVal val="#ppt_x"/>
                                          </p:val>
                                        </p:tav>
                                      </p:tavLst>
                                    </p:anim>
                                    <p:anim calcmode="lin" valueType="num">
                                      <p:cBhvr additive="base">
                                        <p:cTn id="32" dur="500" fill="hold"/>
                                        <p:tgtEl>
                                          <p:spTgt spid="8211"/>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212"/>
                                        </p:tgtEl>
                                        <p:attrNameLst>
                                          <p:attrName>style.visibility</p:attrName>
                                        </p:attrNameLst>
                                      </p:cBhvr>
                                      <p:to>
                                        <p:strVal val="visible"/>
                                      </p:to>
                                    </p:set>
                                    <p:anim calcmode="lin" valueType="num">
                                      <p:cBhvr additive="base">
                                        <p:cTn id="37" dur="500" fill="hold"/>
                                        <p:tgtEl>
                                          <p:spTgt spid="8212"/>
                                        </p:tgtEl>
                                        <p:attrNameLst>
                                          <p:attrName>ppt_x</p:attrName>
                                        </p:attrNameLst>
                                      </p:cBhvr>
                                      <p:tavLst>
                                        <p:tav tm="0">
                                          <p:val>
                                            <p:strVal val="0-#ppt_w/2"/>
                                          </p:val>
                                        </p:tav>
                                        <p:tav tm="100000">
                                          <p:val>
                                            <p:strVal val="#ppt_x"/>
                                          </p:val>
                                        </p:tav>
                                      </p:tavLst>
                                    </p:anim>
                                    <p:anim calcmode="lin" valueType="num">
                                      <p:cBhvr additive="base">
                                        <p:cTn id="38" dur="500" fill="hold"/>
                                        <p:tgtEl>
                                          <p:spTgt spid="82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7" grpId="0" autoUpdateAnimBg="0"/>
      <p:bldP spid="8208" grpId="0" autoUpdateAnimBg="0"/>
      <p:bldP spid="8209" grpId="0" autoUpdateAnimBg="0"/>
      <p:bldP spid="8210" grpId="0" autoUpdateAnimBg="0"/>
      <p:bldP spid="8211" grpId="0" autoUpdateAnimBg="0"/>
      <p:bldP spid="8212"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a:spLocks/>
          </p:cNvSpPr>
          <p:nvPr/>
        </p:nvSpPr>
        <p:spPr bwMode="auto">
          <a:xfrm>
            <a:off x="-439738" y="5516563"/>
            <a:ext cx="2913063" cy="1411287"/>
          </a:xfrm>
          <a:custGeom>
            <a:avLst/>
            <a:gdLst>
              <a:gd name="T0" fmla="*/ 427577 w 2912575"/>
              <a:gd name="T1" fmla="*/ 368358 h 1410729"/>
              <a:gd name="T2" fmla="*/ 488658 w 2912575"/>
              <a:gd name="T3" fmla="*/ 343916 h 1410729"/>
              <a:gd name="T4" fmla="*/ 830718 w 2912575"/>
              <a:gd name="T5" fmla="*/ 319475 h 1410729"/>
              <a:gd name="T6" fmla="*/ 916233 w 2912575"/>
              <a:gd name="T7" fmla="*/ 295035 h 1410729"/>
              <a:gd name="T8" fmla="*/ 1087264 w 2912575"/>
              <a:gd name="T9" fmla="*/ 282814 h 1410729"/>
              <a:gd name="T10" fmla="*/ 1258295 w 2912575"/>
              <a:gd name="T11" fmla="*/ 295035 h 1410729"/>
              <a:gd name="T12" fmla="*/ 1319376 w 2912575"/>
              <a:gd name="T13" fmla="*/ 307254 h 1410729"/>
              <a:gd name="T14" fmla="*/ 1539273 w 2912575"/>
              <a:gd name="T15" fmla="*/ 295035 h 1410729"/>
              <a:gd name="T16" fmla="*/ 1575922 w 2912575"/>
              <a:gd name="T17" fmla="*/ 282814 h 1410729"/>
              <a:gd name="T18" fmla="*/ 1649220 w 2912575"/>
              <a:gd name="T19" fmla="*/ 246151 h 1410729"/>
              <a:gd name="T20" fmla="*/ 1722520 w 2912575"/>
              <a:gd name="T21" fmla="*/ 197269 h 1410729"/>
              <a:gd name="T22" fmla="*/ 1759169 w 2912575"/>
              <a:gd name="T23" fmla="*/ 172827 h 1410729"/>
              <a:gd name="T24" fmla="*/ 2113445 w 2912575"/>
              <a:gd name="T25" fmla="*/ 136166 h 1410729"/>
              <a:gd name="T26" fmla="*/ 2235610 w 2912575"/>
              <a:gd name="T27" fmla="*/ 99503 h 1410729"/>
              <a:gd name="T28" fmla="*/ 2308909 w 2912575"/>
              <a:gd name="T29" fmla="*/ 62842 h 1410729"/>
              <a:gd name="T30" fmla="*/ 2321126 w 2912575"/>
              <a:gd name="T31" fmla="*/ 26179 h 1410729"/>
              <a:gd name="T32" fmla="*/ 2455505 w 2912575"/>
              <a:gd name="T33" fmla="*/ 13960 h 1410729"/>
              <a:gd name="T34" fmla="*/ 2565455 w 2912575"/>
              <a:gd name="T35" fmla="*/ 50621 h 1410729"/>
              <a:gd name="T36" fmla="*/ 2602104 w 2912575"/>
              <a:gd name="T37" fmla="*/ 62842 h 1410729"/>
              <a:gd name="T38" fmla="*/ 2724267 w 2912575"/>
              <a:gd name="T39" fmla="*/ 50621 h 1410729"/>
              <a:gd name="T40" fmla="*/ 2773134 w 2912575"/>
              <a:gd name="T41" fmla="*/ 38400 h 1410729"/>
              <a:gd name="T42" fmla="*/ 2895298 w 2912575"/>
              <a:gd name="T43" fmla="*/ 13960 h 1410729"/>
              <a:gd name="T44" fmla="*/ 2895298 w 2912575"/>
              <a:gd name="T45" fmla="*/ 160607 h 1410729"/>
              <a:gd name="T46" fmla="*/ 2858649 w 2912575"/>
              <a:gd name="T47" fmla="*/ 172827 h 1410729"/>
              <a:gd name="T48" fmla="*/ 2785351 w 2912575"/>
              <a:gd name="T49" fmla="*/ 221711 h 1410729"/>
              <a:gd name="T50" fmla="*/ 2712051 w 2912575"/>
              <a:gd name="T51" fmla="*/ 295035 h 1410729"/>
              <a:gd name="T52" fmla="*/ 2638753 w 2912575"/>
              <a:gd name="T53" fmla="*/ 343916 h 1410729"/>
              <a:gd name="T54" fmla="*/ 2602104 w 2912575"/>
              <a:gd name="T55" fmla="*/ 368358 h 1410729"/>
              <a:gd name="T56" fmla="*/ 2577671 w 2912575"/>
              <a:gd name="T57" fmla="*/ 405019 h 1410729"/>
              <a:gd name="T58" fmla="*/ 2504372 w 2912575"/>
              <a:gd name="T59" fmla="*/ 453901 h 1410729"/>
              <a:gd name="T60" fmla="*/ 2443289 w 2912575"/>
              <a:gd name="T61" fmla="*/ 527225 h 1410729"/>
              <a:gd name="T62" fmla="*/ 2382207 w 2912575"/>
              <a:gd name="T63" fmla="*/ 588330 h 1410729"/>
              <a:gd name="T64" fmla="*/ 2296693 w 2912575"/>
              <a:gd name="T65" fmla="*/ 673873 h 1410729"/>
              <a:gd name="T66" fmla="*/ 2260044 w 2912575"/>
              <a:gd name="T67" fmla="*/ 698315 h 1410729"/>
              <a:gd name="T68" fmla="*/ 2186744 w 2912575"/>
              <a:gd name="T69" fmla="*/ 722757 h 1410729"/>
              <a:gd name="T70" fmla="*/ 2076796 w 2912575"/>
              <a:gd name="T71" fmla="*/ 808301 h 1410729"/>
              <a:gd name="T72" fmla="*/ 2052364 w 2912575"/>
              <a:gd name="T73" fmla="*/ 844963 h 1410729"/>
              <a:gd name="T74" fmla="*/ 2040147 w 2912575"/>
              <a:gd name="T75" fmla="*/ 1174921 h 1410729"/>
              <a:gd name="T76" fmla="*/ 2064580 w 2912575"/>
              <a:gd name="T77" fmla="*/ 1248245 h 1410729"/>
              <a:gd name="T78" fmla="*/ 2052364 w 2912575"/>
              <a:gd name="T79" fmla="*/ 1309348 h 1410729"/>
              <a:gd name="T80" fmla="*/ 1979065 w 2912575"/>
              <a:gd name="T81" fmla="*/ 1333789 h 1410729"/>
              <a:gd name="T82" fmla="*/ 1942415 w 2912575"/>
              <a:gd name="T83" fmla="*/ 1346010 h 1410729"/>
              <a:gd name="T84" fmla="*/ 1771386 w 2912575"/>
              <a:gd name="T85" fmla="*/ 1370452 h 1410729"/>
              <a:gd name="T86" fmla="*/ 1013966 w 2912575"/>
              <a:gd name="T87" fmla="*/ 1382672 h 1410729"/>
              <a:gd name="T88" fmla="*/ 354277 w 2912575"/>
              <a:gd name="T89" fmla="*/ 1394893 h 1410729"/>
              <a:gd name="T90" fmla="*/ 317627 w 2912575"/>
              <a:gd name="T91" fmla="*/ 1382672 h 1410729"/>
              <a:gd name="T92" fmla="*/ 256546 w 2912575"/>
              <a:gd name="T93" fmla="*/ 1358231 h 1410729"/>
              <a:gd name="T94" fmla="*/ 134382 w 2912575"/>
              <a:gd name="T95" fmla="*/ 1321569 h 1410729"/>
              <a:gd name="T96" fmla="*/ 97731 w 2912575"/>
              <a:gd name="T97" fmla="*/ 1297128 h 1410729"/>
              <a:gd name="T98" fmla="*/ 61082 w 2912575"/>
              <a:gd name="T99" fmla="*/ 1223804 h 1410729"/>
              <a:gd name="T100" fmla="*/ 24433 w 2912575"/>
              <a:gd name="T101" fmla="*/ 1138259 h 1410729"/>
              <a:gd name="T102" fmla="*/ 0 w 2912575"/>
              <a:gd name="T103" fmla="*/ 1016053 h 1410729"/>
              <a:gd name="T104" fmla="*/ 24433 w 2912575"/>
              <a:gd name="T105" fmla="*/ 747197 h 1410729"/>
              <a:gd name="T106" fmla="*/ 61082 w 2912575"/>
              <a:gd name="T107" fmla="*/ 710536 h 1410729"/>
              <a:gd name="T108" fmla="*/ 146599 w 2912575"/>
              <a:gd name="T109" fmla="*/ 600549 h 1410729"/>
              <a:gd name="T110" fmla="*/ 183248 w 2912575"/>
              <a:gd name="T111" fmla="*/ 576109 h 1410729"/>
              <a:gd name="T112" fmla="*/ 207680 w 2912575"/>
              <a:gd name="T113" fmla="*/ 527225 h 1410729"/>
              <a:gd name="T114" fmla="*/ 244329 w 2912575"/>
              <a:gd name="T115" fmla="*/ 502785 h 1410729"/>
              <a:gd name="T116" fmla="*/ 280978 w 2912575"/>
              <a:gd name="T117" fmla="*/ 466122 h 1410729"/>
              <a:gd name="T118" fmla="*/ 317627 w 2912575"/>
              <a:gd name="T119" fmla="*/ 441682 h 1410729"/>
              <a:gd name="T120" fmla="*/ 390926 w 2912575"/>
              <a:gd name="T121" fmla="*/ 380577 h 1410729"/>
              <a:gd name="T122" fmla="*/ 403144 w 2912575"/>
              <a:gd name="T123" fmla="*/ 307254 h 14107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12575" h="1410729">
                <a:moveTo>
                  <a:pt x="427433" y="368066"/>
                </a:moveTo>
                <a:cubicBezTo>
                  <a:pt x="447787" y="359925"/>
                  <a:pt x="467968" y="351340"/>
                  <a:pt x="488494" y="343644"/>
                </a:cubicBezTo>
                <a:cubicBezTo>
                  <a:pt x="605174" y="299895"/>
                  <a:pt x="643478" y="326701"/>
                  <a:pt x="830440" y="319223"/>
                </a:cubicBezTo>
                <a:cubicBezTo>
                  <a:pt x="853599" y="311504"/>
                  <a:pt x="892924" y="297357"/>
                  <a:pt x="915927" y="294801"/>
                </a:cubicBezTo>
                <a:cubicBezTo>
                  <a:pt x="972714" y="288492"/>
                  <a:pt x="1029909" y="286660"/>
                  <a:pt x="1086900" y="282590"/>
                </a:cubicBezTo>
                <a:cubicBezTo>
                  <a:pt x="1143891" y="286660"/>
                  <a:pt x="1201051" y="288820"/>
                  <a:pt x="1257873" y="294801"/>
                </a:cubicBezTo>
                <a:cubicBezTo>
                  <a:pt x="1278516" y="296974"/>
                  <a:pt x="1298177" y="307012"/>
                  <a:pt x="1318934" y="307012"/>
                </a:cubicBezTo>
                <a:cubicBezTo>
                  <a:pt x="1392321" y="307012"/>
                  <a:pt x="1465483" y="298871"/>
                  <a:pt x="1538757" y="294801"/>
                </a:cubicBezTo>
                <a:cubicBezTo>
                  <a:pt x="1550969" y="290731"/>
                  <a:pt x="1563880" y="288346"/>
                  <a:pt x="1575394" y="282590"/>
                </a:cubicBezTo>
                <a:cubicBezTo>
                  <a:pt x="1670090" y="235247"/>
                  <a:pt x="1556579" y="276650"/>
                  <a:pt x="1648668" y="245957"/>
                </a:cubicBezTo>
                <a:cubicBezTo>
                  <a:pt x="1718119" y="176514"/>
                  <a:pt x="1651248" y="232456"/>
                  <a:pt x="1721942" y="197113"/>
                </a:cubicBezTo>
                <a:cubicBezTo>
                  <a:pt x="1735070" y="190550"/>
                  <a:pt x="1745167" y="178651"/>
                  <a:pt x="1758579" y="172691"/>
                </a:cubicBezTo>
                <a:cubicBezTo>
                  <a:pt x="1875819" y="120590"/>
                  <a:pt x="1969725" y="142275"/>
                  <a:pt x="2112737" y="136058"/>
                </a:cubicBezTo>
                <a:cubicBezTo>
                  <a:pt x="2140044" y="129232"/>
                  <a:pt x="2217021" y="111317"/>
                  <a:pt x="2234861" y="99425"/>
                </a:cubicBezTo>
                <a:cubicBezTo>
                  <a:pt x="2282209" y="67863"/>
                  <a:pt x="2257574" y="79644"/>
                  <a:pt x="2308135" y="62792"/>
                </a:cubicBezTo>
                <a:cubicBezTo>
                  <a:pt x="2312206" y="50581"/>
                  <a:pt x="2312306" y="36210"/>
                  <a:pt x="2320348" y="26159"/>
                </a:cubicBezTo>
                <a:cubicBezTo>
                  <a:pt x="2357165" y="-19857"/>
                  <a:pt x="2403083" y="7499"/>
                  <a:pt x="2454683" y="13948"/>
                </a:cubicBezTo>
                <a:lnTo>
                  <a:pt x="2564595" y="50581"/>
                </a:lnTo>
                <a:lnTo>
                  <a:pt x="2601232" y="62792"/>
                </a:lnTo>
                <a:cubicBezTo>
                  <a:pt x="2641940" y="58722"/>
                  <a:pt x="2682855" y="56366"/>
                  <a:pt x="2723355" y="50581"/>
                </a:cubicBezTo>
                <a:cubicBezTo>
                  <a:pt x="2739971" y="48208"/>
                  <a:pt x="2755747" y="41661"/>
                  <a:pt x="2772205" y="38370"/>
                </a:cubicBezTo>
                <a:cubicBezTo>
                  <a:pt x="2921916" y="8431"/>
                  <a:pt x="2780868" y="42310"/>
                  <a:pt x="2894328" y="13948"/>
                </a:cubicBezTo>
                <a:cubicBezTo>
                  <a:pt x="2912570" y="68669"/>
                  <a:pt x="2924074" y="86122"/>
                  <a:pt x="2894328" y="160480"/>
                </a:cubicBezTo>
                <a:cubicBezTo>
                  <a:pt x="2889547" y="172432"/>
                  <a:pt x="2868944" y="166440"/>
                  <a:pt x="2857691" y="172691"/>
                </a:cubicBezTo>
                <a:cubicBezTo>
                  <a:pt x="2832030" y="186945"/>
                  <a:pt x="2805174" y="200780"/>
                  <a:pt x="2784417" y="221535"/>
                </a:cubicBezTo>
                <a:cubicBezTo>
                  <a:pt x="2759992" y="245957"/>
                  <a:pt x="2739883" y="275643"/>
                  <a:pt x="2711143" y="294801"/>
                </a:cubicBezTo>
                <a:lnTo>
                  <a:pt x="2637869" y="343644"/>
                </a:lnTo>
                <a:lnTo>
                  <a:pt x="2601232" y="368066"/>
                </a:lnTo>
                <a:cubicBezTo>
                  <a:pt x="2593090" y="380277"/>
                  <a:pt x="2587853" y="395035"/>
                  <a:pt x="2576807" y="404699"/>
                </a:cubicBezTo>
                <a:cubicBezTo>
                  <a:pt x="2554715" y="424027"/>
                  <a:pt x="2503533" y="453543"/>
                  <a:pt x="2503533" y="453543"/>
                </a:cubicBezTo>
                <a:cubicBezTo>
                  <a:pt x="2442891" y="544495"/>
                  <a:pt x="2520830" y="432789"/>
                  <a:pt x="2442471" y="526809"/>
                </a:cubicBezTo>
                <a:cubicBezTo>
                  <a:pt x="2391586" y="587864"/>
                  <a:pt x="2448577" y="543090"/>
                  <a:pt x="2381409" y="587864"/>
                </a:cubicBezTo>
                <a:cubicBezTo>
                  <a:pt x="2359914" y="652344"/>
                  <a:pt x="2379907" y="617358"/>
                  <a:pt x="2295923" y="673341"/>
                </a:cubicBezTo>
                <a:cubicBezTo>
                  <a:pt x="2283711" y="681482"/>
                  <a:pt x="2273210" y="693122"/>
                  <a:pt x="2259286" y="697763"/>
                </a:cubicBezTo>
                <a:cubicBezTo>
                  <a:pt x="2234861" y="705904"/>
                  <a:pt x="2207434" y="707905"/>
                  <a:pt x="2186012" y="722185"/>
                </a:cubicBezTo>
                <a:cubicBezTo>
                  <a:pt x="2134951" y="756221"/>
                  <a:pt x="2111971" y="764621"/>
                  <a:pt x="2076100" y="807662"/>
                </a:cubicBezTo>
                <a:cubicBezTo>
                  <a:pt x="2066704" y="818936"/>
                  <a:pt x="2059817" y="832084"/>
                  <a:pt x="2051676" y="844295"/>
                </a:cubicBezTo>
                <a:cubicBezTo>
                  <a:pt x="2024913" y="1004856"/>
                  <a:pt x="2014414" y="998669"/>
                  <a:pt x="2039463" y="1173992"/>
                </a:cubicBezTo>
                <a:cubicBezTo>
                  <a:pt x="2043104" y="1199477"/>
                  <a:pt x="2063888" y="1247258"/>
                  <a:pt x="2063888" y="1247258"/>
                </a:cubicBezTo>
                <a:cubicBezTo>
                  <a:pt x="2059817" y="1267610"/>
                  <a:pt x="2066353" y="1293638"/>
                  <a:pt x="2051676" y="1308313"/>
                </a:cubicBezTo>
                <a:cubicBezTo>
                  <a:pt x="2033470" y="1326517"/>
                  <a:pt x="2002827" y="1324594"/>
                  <a:pt x="1978402" y="1332735"/>
                </a:cubicBezTo>
                <a:cubicBezTo>
                  <a:pt x="1966190" y="1336805"/>
                  <a:pt x="1954388" y="1342422"/>
                  <a:pt x="1941765" y="1344946"/>
                </a:cubicBezTo>
                <a:cubicBezTo>
                  <a:pt x="1880038" y="1357290"/>
                  <a:pt x="1838321" y="1367466"/>
                  <a:pt x="1770792" y="1369368"/>
                </a:cubicBezTo>
                <a:cubicBezTo>
                  <a:pt x="1518471" y="1376475"/>
                  <a:pt x="1266015" y="1377509"/>
                  <a:pt x="1013626" y="1381579"/>
                </a:cubicBezTo>
                <a:cubicBezTo>
                  <a:pt x="681407" y="1429034"/>
                  <a:pt x="900204" y="1407440"/>
                  <a:pt x="354159" y="1393790"/>
                </a:cubicBezTo>
                <a:cubicBezTo>
                  <a:pt x="341946" y="1389720"/>
                  <a:pt x="329575" y="1386099"/>
                  <a:pt x="317521" y="1381579"/>
                </a:cubicBezTo>
                <a:cubicBezTo>
                  <a:pt x="296995" y="1373883"/>
                  <a:pt x="277257" y="1364088"/>
                  <a:pt x="256460" y="1357157"/>
                </a:cubicBezTo>
                <a:cubicBezTo>
                  <a:pt x="222326" y="1345780"/>
                  <a:pt x="162648" y="1339397"/>
                  <a:pt x="134336" y="1320524"/>
                </a:cubicBezTo>
                <a:lnTo>
                  <a:pt x="97699" y="1296102"/>
                </a:lnTo>
                <a:cubicBezTo>
                  <a:pt x="50759" y="1225700"/>
                  <a:pt x="91399" y="1293616"/>
                  <a:pt x="61062" y="1222836"/>
                </a:cubicBezTo>
                <a:cubicBezTo>
                  <a:pt x="42790" y="1180206"/>
                  <a:pt x="33973" y="1178727"/>
                  <a:pt x="24425" y="1137359"/>
                </a:cubicBezTo>
                <a:cubicBezTo>
                  <a:pt x="15090" y="1096913"/>
                  <a:pt x="8142" y="1055952"/>
                  <a:pt x="0" y="1015249"/>
                </a:cubicBezTo>
                <a:cubicBezTo>
                  <a:pt x="8142" y="925702"/>
                  <a:pt x="6789" y="834777"/>
                  <a:pt x="24425" y="746607"/>
                </a:cubicBezTo>
                <a:cubicBezTo>
                  <a:pt x="27812" y="729673"/>
                  <a:pt x="50459" y="723605"/>
                  <a:pt x="61062" y="709974"/>
                </a:cubicBezTo>
                <a:cubicBezTo>
                  <a:pt x="111234" y="645474"/>
                  <a:pt x="94013" y="643850"/>
                  <a:pt x="146549" y="600075"/>
                </a:cubicBezTo>
                <a:cubicBezTo>
                  <a:pt x="157825" y="590680"/>
                  <a:pt x="170974" y="583794"/>
                  <a:pt x="183186" y="575653"/>
                </a:cubicBezTo>
                <a:cubicBezTo>
                  <a:pt x="191327" y="559372"/>
                  <a:pt x="195956" y="540793"/>
                  <a:pt x="207610" y="526809"/>
                </a:cubicBezTo>
                <a:cubicBezTo>
                  <a:pt x="217006" y="515534"/>
                  <a:pt x="232971" y="511782"/>
                  <a:pt x="244247" y="502387"/>
                </a:cubicBezTo>
                <a:cubicBezTo>
                  <a:pt x="257515" y="491332"/>
                  <a:pt x="267616" y="476809"/>
                  <a:pt x="280884" y="465754"/>
                </a:cubicBezTo>
                <a:cubicBezTo>
                  <a:pt x="292160" y="456359"/>
                  <a:pt x="306245" y="450727"/>
                  <a:pt x="317521" y="441332"/>
                </a:cubicBezTo>
                <a:cubicBezTo>
                  <a:pt x="411553" y="362981"/>
                  <a:pt x="299833" y="440912"/>
                  <a:pt x="390796" y="380277"/>
                </a:cubicBezTo>
                <a:cubicBezTo>
                  <a:pt x="403806" y="315232"/>
                  <a:pt x="403008" y="339977"/>
                  <a:pt x="403008" y="307012"/>
                </a:cubicBezTo>
              </a:path>
            </a:pathLst>
          </a:custGeom>
          <a:solidFill>
            <a:srgbClr val="CCFF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9154" name="Rectangle 2"/>
          <p:cNvSpPr>
            <a:spLocks noGrp="1" noChangeArrowheads="1"/>
          </p:cNvSpPr>
          <p:nvPr>
            <p:ph type="title"/>
          </p:nvPr>
        </p:nvSpPr>
        <p:spPr>
          <a:xfrm>
            <a:off x="0" y="381000"/>
            <a:ext cx="9144000" cy="1143000"/>
          </a:xfrm>
        </p:spPr>
        <p:txBody>
          <a:bodyPr/>
          <a:lstStyle/>
          <a:p>
            <a:pPr eaLnBrk="1" hangingPunct="1">
              <a:defRPr/>
            </a:pPr>
            <a:r>
              <a:rPr lang="en-US" sz="6000" b="1" dirty="0">
                <a:solidFill>
                  <a:schemeClr val="tx1"/>
                </a:solidFill>
              </a:rPr>
              <a:t>The Assyrian Threat</a:t>
            </a:r>
          </a:p>
        </p:txBody>
      </p:sp>
      <p:sp>
        <p:nvSpPr>
          <p:cNvPr id="49155" name="Freeform 3"/>
          <p:cNvSpPr>
            <a:spLocks/>
          </p:cNvSpPr>
          <p:nvPr/>
        </p:nvSpPr>
        <p:spPr bwMode="auto">
          <a:xfrm rot="-1003895">
            <a:off x="5789613" y="2274888"/>
            <a:ext cx="1066800" cy="1543050"/>
          </a:xfrm>
          <a:custGeom>
            <a:avLst/>
            <a:gdLst>
              <a:gd name="T0" fmla="*/ 135 w 625"/>
              <a:gd name="T1" fmla="*/ 50 h 972"/>
              <a:gd name="T2" fmla="*/ 50 w 625"/>
              <a:gd name="T3" fmla="*/ 184 h 972"/>
              <a:gd name="T4" fmla="*/ 62 w 625"/>
              <a:gd name="T5" fmla="*/ 402 h 972"/>
              <a:gd name="T6" fmla="*/ 123 w 625"/>
              <a:gd name="T7" fmla="*/ 450 h 972"/>
              <a:gd name="T8" fmla="*/ 280 w 625"/>
              <a:gd name="T9" fmla="*/ 693 h 972"/>
              <a:gd name="T10" fmla="*/ 389 w 625"/>
              <a:gd name="T11" fmla="*/ 887 h 972"/>
              <a:gd name="T12" fmla="*/ 474 w 625"/>
              <a:gd name="T13" fmla="*/ 972 h 972"/>
              <a:gd name="T14" fmla="*/ 571 w 625"/>
              <a:gd name="T15" fmla="*/ 960 h 972"/>
              <a:gd name="T16" fmla="*/ 607 w 625"/>
              <a:gd name="T17" fmla="*/ 947 h 972"/>
              <a:gd name="T18" fmla="*/ 510 w 625"/>
              <a:gd name="T19" fmla="*/ 366 h 972"/>
              <a:gd name="T20" fmla="*/ 535 w 625"/>
              <a:gd name="T21" fmla="*/ 184 h 972"/>
              <a:gd name="T22" fmla="*/ 401 w 625"/>
              <a:gd name="T23" fmla="*/ 14 h 972"/>
              <a:gd name="T24" fmla="*/ 256 w 625"/>
              <a:gd name="T25" fmla="*/ 2 h 972"/>
              <a:gd name="T26" fmla="*/ 159 w 625"/>
              <a:gd name="T27" fmla="*/ 14 h 972"/>
              <a:gd name="T28" fmla="*/ 110 w 625"/>
              <a:gd name="T29" fmla="*/ 62 h 972"/>
              <a:gd name="T30" fmla="*/ 135 w 625"/>
              <a:gd name="T31" fmla="*/ 50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57" name="Freeform 5"/>
          <p:cNvSpPr>
            <a:spLocks/>
          </p:cNvSpPr>
          <p:nvPr/>
        </p:nvSpPr>
        <p:spPr bwMode="auto">
          <a:xfrm>
            <a:off x="-152400" y="2819400"/>
            <a:ext cx="2295525" cy="3128963"/>
          </a:xfrm>
          <a:custGeom>
            <a:avLst/>
            <a:gdLst>
              <a:gd name="T0" fmla="*/ 29 w 918"/>
              <a:gd name="T1" fmla="*/ 15 h 1971"/>
              <a:gd name="T2" fmla="*/ 311 w 918"/>
              <a:gd name="T3" fmla="*/ 30 h 1971"/>
              <a:gd name="T4" fmla="*/ 563 w 918"/>
              <a:gd name="T5" fmla="*/ 30 h 1971"/>
              <a:gd name="T6" fmla="*/ 651 w 918"/>
              <a:gd name="T7" fmla="*/ 1 h 1971"/>
              <a:gd name="T8" fmla="*/ 770 w 918"/>
              <a:gd name="T9" fmla="*/ 30 h 1971"/>
              <a:gd name="T10" fmla="*/ 829 w 918"/>
              <a:gd name="T11" fmla="*/ 119 h 1971"/>
              <a:gd name="T12" fmla="*/ 859 w 918"/>
              <a:gd name="T13" fmla="*/ 252 h 1971"/>
              <a:gd name="T14" fmla="*/ 918 w 918"/>
              <a:gd name="T15" fmla="*/ 519 h 1971"/>
              <a:gd name="T16" fmla="*/ 903 w 918"/>
              <a:gd name="T17" fmla="*/ 845 h 1971"/>
              <a:gd name="T18" fmla="*/ 859 w 918"/>
              <a:gd name="T19" fmla="*/ 1082 h 1971"/>
              <a:gd name="T20" fmla="*/ 874 w 918"/>
              <a:gd name="T21" fmla="*/ 1423 h 1971"/>
              <a:gd name="T22" fmla="*/ 829 w 918"/>
              <a:gd name="T23" fmla="*/ 1526 h 1971"/>
              <a:gd name="T24" fmla="*/ 814 w 918"/>
              <a:gd name="T25" fmla="*/ 1586 h 1971"/>
              <a:gd name="T26" fmla="*/ 800 w 918"/>
              <a:gd name="T27" fmla="*/ 1778 h 1971"/>
              <a:gd name="T28" fmla="*/ 607 w 918"/>
              <a:gd name="T29" fmla="*/ 1852 h 1971"/>
              <a:gd name="T30" fmla="*/ 563 w 918"/>
              <a:gd name="T31" fmla="*/ 1867 h 1971"/>
              <a:gd name="T32" fmla="*/ 518 w 918"/>
              <a:gd name="T33" fmla="*/ 1897 h 1971"/>
              <a:gd name="T34" fmla="*/ 222 w 918"/>
              <a:gd name="T35" fmla="*/ 1941 h 1971"/>
              <a:gd name="T36" fmla="*/ 0 w 918"/>
              <a:gd name="T37" fmla="*/ 1971 h 1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chemeClr val="bg2"/>
          </a:solidFill>
          <a:ln w="38100" cmpd="sng">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58" name="Freeform 6"/>
          <p:cNvSpPr>
            <a:spLocks/>
          </p:cNvSpPr>
          <p:nvPr/>
        </p:nvSpPr>
        <p:spPr bwMode="auto">
          <a:xfrm>
            <a:off x="2058988" y="3579813"/>
            <a:ext cx="808037" cy="769937"/>
          </a:xfrm>
          <a:custGeom>
            <a:avLst/>
            <a:gdLst>
              <a:gd name="T0" fmla="*/ 230 w 509"/>
              <a:gd name="T1" fmla="*/ 0 h 485"/>
              <a:gd name="T2" fmla="*/ 109 w 509"/>
              <a:gd name="T3" fmla="*/ 12 h 485"/>
              <a:gd name="T4" fmla="*/ 36 w 509"/>
              <a:gd name="T5" fmla="*/ 36 h 485"/>
              <a:gd name="T6" fmla="*/ 0 w 509"/>
              <a:gd name="T7" fmla="*/ 254 h 485"/>
              <a:gd name="T8" fmla="*/ 48 w 509"/>
              <a:gd name="T9" fmla="*/ 412 h 485"/>
              <a:gd name="T10" fmla="*/ 109 w 509"/>
              <a:gd name="T11" fmla="*/ 460 h 485"/>
              <a:gd name="T12" fmla="*/ 436 w 509"/>
              <a:gd name="T13" fmla="*/ 485 h 485"/>
              <a:gd name="T14" fmla="*/ 509 w 509"/>
              <a:gd name="T15" fmla="*/ 363 h 485"/>
              <a:gd name="T16" fmla="*/ 448 w 509"/>
              <a:gd name="T17" fmla="*/ 194 h 485"/>
              <a:gd name="T18" fmla="*/ 376 w 509"/>
              <a:gd name="T19" fmla="*/ 0 h 485"/>
              <a:gd name="T20" fmla="*/ 230 w 509"/>
              <a:gd name="T21"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chemeClr val="hlink"/>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59" name="Freeform 7"/>
          <p:cNvSpPr>
            <a:spLocks/>
          </p:cNvSpPr>
          <p:nvPr/>
        </p:nvSpPr>
        <p:spPr bwMode="auto">
          <a:xfrm>
            <a:off x="1892300" y="4933950"/>
            <a:ext cx="673100" cy="730250"/>
          </a:xfrm>
          <a:custGeom>
            <a:avLst/>
            <a:gdLst>
              <a:gd name="T0" fmla="*/ 104 w 424"/>
              <a:gd name="T1" fmla="*/ 12 h 460"/>
              <a:gd name="T2" fmla="*/ 108 w 424"/>
              <a:gd name="T3" fmla="*/ 22 h 460"/>
              <a:gd name="T4" fmla="*/ 78 w 424"/>
              <a:gd name="T5" fmla="*/ 118 h 460"/>
              <a:gd name="T6" fmla="*/ 34 w 424"/>
              <a:gd name="T7" fmla="*/ 176 h 460"/>
              <a:gd name="T8" fmla="*/ 0 w 424"/>
              <a:gd name="T9" fmla="*/ 234 h 460"/>
              <a:gd name="T10" fmla="*/ 2 w 424"/>
              <a:gd name="T11" fmla="*/ 248 h 460"/>
              <a:gd name="T12" fmla="*/ 0 w 424"/>
              <a:gd name="T13" fmla="*/ 254 h 460"/>
              <a:gd name="T14" fmla="*/ 18 w 424"/>
              <a:gd name="T15" fmla="*/ 314 h 460"/>
              <a:gd name="T16" fmla="*/ 16 w 424"/>
              <a:gd name="T17" fmla="*/ 358 h 460"/>
              <a:gd name="T18" fmla="*/ 10 w 424"/>
              <a:gd name="T19" fmla="*/ 404 h 460"/>
              <a:gd name="T20" fmla="*/ 8 w 424"/>
              <a:gd name="T21" fmla="*/ 422 h 460"/>
              <a:gd name="T22" fmla="*/ 4 w 424"/>
              <a:gd name="T23" fmla="*/ 434 h 460"/>
              <a:gd name="T24" fmla="*/ 34 w 424"/>
              <a:gd name="T25" fmla="*/ 448 h 460"/>
              <a:gd name="T26" fmla="*/ 102 w 424"/>
              <a:gd name="T27" fmla="*/ 444 h 460"/>
              <a:gd name="T28" fmla="*/ 128 w 424"/>
              <a:gd name="T29" fmla="*/ 458 h 460"/>
              <a:gd name="T30" fmla="*/ 168 w 424"/>
              <a:gd name="T31" fmla="*/ 460 h 460"/>
              <a:gd name="T32" fmla="*/ 252 w 424"/>
              <a:gd name="T33" fmla="*/ 450 h 460"/>
              <a:gd name="T34" fmla="*/ 332 w 424"/>
              <a:gd name="T35" fmla="*/ 450 h 460"/>
              <a:gd name="T36" fmla="*/ 350 w 424"/>
              <a:gd name="T37" fmla="*/ 444 h 460"/>
              <a:gd name="T38" fmla="*/ 348 w 424"/>
              <a:gd name="T39" fmla="*/ 438 h 460"/>
              <a:gd name="T40" fmla="*/ 354 w 424"/>
              <a:gd name="T41" fmla="*/ 434 h 460"/>
              <a:gd name="T42" fmla="*/ 364 w 424"/>
              <a:gd name="T43" fmla="*/ 406 h 460"/>
              <a:gd name="T44" fmla="*/ 366 w 424"/>
              <a:gd name="T45" fmla="*/ 368 h 460"/>
              <a:gd name="T46" fmla="*/ 364 w 424"/>
              <a:gd name="T47" fmla="*/ 326 h 460"/>
              <a:gd name="T48" fmla="*/ 368 w 424"/>
              <a:gd name="T49" fmla="*/ 314 h 460"/>
              <a:gd name="T50" fmla="*/ 366 w 424"/>
              <a:gd name="T51" fmla="*/ 270 h 460"/>
              <a:gd name="T52" fmla="*/ 396 w 424"/>
              <a:gd name="T53" fmla="*/ 164 h 460"/>
              <a:gd name="T54" fmla="*/ 410 w 424"/>
              <a:gd name="T55" fmla="*/ 144 h 460"/>
              <a:gd name="T56" fmla="*/ 424 w 424"/>
              <a:gd name="T57" fmla="*/ 54 h 460"/>
              <a:gd name="T58" fmla="*/ 338 w 424"/>
              <a:gd name="T59" fmla="*/ 32 h 460"/>
              <a:gd name="T60" fmla="*/ 312 w 424"/>
              <a:gd name="T61" fmla="*/ 22 h 460"/>
              <a:gd name="T62" fmla="*/ 254 w 424"/>
              <a:gd name="T63" fmla="*/ 20 h 460"/>
              <a:gd name="T64" fmla="*/ 234 w 424"/>
              <a:gd name="T65" fmla="*/ 18 h 460"/>
              <a:gd name="T66" fmla="*/ 216 w 424"/>
              <a:gd name="T67" fmla="*/ 12 h 460"/>
              <a:gd name="T68" fmla="*/ 192 w 424"/>
              <a:gd name="T69" fmla="*/ 18 h 460"/>
              <a:gd name="T70" fmla="*/ 130 w 424"/>
              <a:gd name="T71" fmla="*/ 2 h 460"/>
              <a:gd name="T72" fmla="*/ 110 w 424"/>
              <a:gd name="T73" fmla="*/ 10 h 460"/>
              <a:gd name="T74" fmla="*/ 104 w 424"/>
              <a:gd name="T75" fmla="*/ 12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60" name="Text Box 8"/>
          <p:cNvSpPr txBox="1">
            <a:spLocks noChangeArrowheads="1"/>
          </p:cNvSpPr>
          <p:nvPr/>
        </p:nvSpPr>
        <p:spPr bwMode="auto">
          <a:xfrm>
            <a:off x="0" y="3505200"/>
            <a:ext cx="1828800" cy="784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a:solidFill>
                  <a:srgbClr val="FFFFFF"/>
                </a:solidFill>
                <a:latin typeface="Arial"/>
                <a:ea typeface="ＭＳ Ｐゴシック" charset="0"/>
                <a:cs typeface="Arial"/>
              </a:rPr>
              <a:t>Mediterranean</a:t>
            </a:r>
          </a:p>
          <a:p>
            <a:pPr algn="ctr" defTabSz="914400" eaLnBrk="0" fontAlgn="base" hangingPunct="0">
              <a:spcBef>
                <a:spcPct val="50000"/>
              </a:spcBef>
              <a:spcAft>
                <a:spcPct val="0"/>
              </a:spcAft>
              <a:defRPr/>
            </a:pPr>
            <a:r>
              <a:rPr lang="en-US" b="1">
                <a:solidFill>
                  <a:srgbClr val="FFFFFF"/>
                </a:solidFill>
                <a:latin typeface="Arial"/>
                <a:ea typeface="ＭＳ Ｐゴシック" charset="0"/>
                <a:cs typeface="Arial"/>
              </a:rPr>
              <a:t>Sea</a:t>
            </a:r>
            <a:endParaRPr lang="en-US" sz="2000" b="1">
              <a:solidFill>
                <a:srgbClr val="FFFFFF"/>
              </a:solidFill>
              <a:latin typeface="Arial"/>
              <a:ea typeface="ＭＳ Ｐゴシック" charset="0"/>
              <a:cs typeface="Arial"/>
            </a:endParaRPr>
          </a:p>
        </p:txBody>
      </p:sp>
      <p:sp>
        <p:nvSpPr>
          <p:cNvPr id="49161" name="Text Box 9"/>
          <p:cNvSpPr txBox="1">
            <a:spLocks noChangeArrowheads="1"/>
          </p:cNvSpPr>
          <p:nvPr/>
        </p:nvSpPr>
        <p:spPr bwMode="auto">
          <a:xfrm>
            <a:off x="2286000" y="3733800"/>
            <a:ext cx="1295400"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800" b="1">
                <a:solidFill>
                  <a:srgbClr val="FFFFFF"/>
                </a:solidFill>
                <a:effectLst>
                  <a:outerShdw blurRad="38100" dist="38100" dir="2700000" algn="tl">
                    <a:srgbClr val="000000"/>
                  </a:outerShdw>
                </a:effectLst>
                <a:latin typeface="Arial"/>
                <a:ea typeface="ＭＳ Ｐゴシック" charset="0"/>
                <a:cs typeface="Arial"/>
              </a:rPr>
              <a:t>Syria</a:t>
            </a:r>
            <a:endParaRPr lang="en-US" sz="20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49162" name="Text Box 10"/>
          <p:cNvSpPr txBox="1">
            <a:spLocks noChangeArrowheads="1"/>
          </p:cNvSpPr>
          <p:nvPr/>
        </p:nvSpPr>
        <p:spPr bwMode="auto">
          <a:xfrm>
            <a:off x="1981200" y="4876800"/>
            <a:ext cx="1295400"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800" b="1">
                <a:solidFill>
                  <a:srgbClr val="FFFFFF"/>
                </a:solidFill>
                <a:effectLst>
                  <a:outerShdw blurRad="38100" dist="38100" dir="2700000" algn="tl">
                    <a:srgbClr val="000000"/>
                  </a:outerShdw>
                </a:effectLst>
                <a:latin typeface="Arial"/>
                <a:ea typeface="ＭＳ Ｐゴシック" charset="0"/>
                <a:cs typeface="Arial"/>
              </a:rPr>
              <a:t>Judah</a:t>
            </a:r>
            <a:endParaRPr lang="en-US" sz="20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49163" name="Text Box 11"/>
          <p:cNvSpPr txBox="1">
            <a:spLocks noChangeArrowheads="1"/>
          </p:cNvSpPr>
          <p:nvPr/>
        </p:nvSpPr>
        <p:spPr bwMode="auto">
          <a:xfrm>
            <a:off x="323850" y="6096000"/>
            <a:ext cx="1447800"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800" b="1" dirty="0">
                <a:solidFill>
                  <a:srgbClr val="000000"/>
                </a:solidFill>
                <a:latin typeface="Arial"/>
                <a:ea typeface="ＭＳ Ｐゴシック" charset="0"/>
                <a:cs typeface="Arial"/>
              </a:rPr>
              <a:t>Egypt</a:t>
            </a:r>
            <a:endParaRPr lang="en-US" sz="2000" b="1" dirty="0">
              <a:solidFill>
                <a:srgbClr val="000000"/>
              </a:solidFill>
              <a:latin typeface="Arial"/>
              <a:ea typeface="ＭＳ Ｐゴシック" charset="0"/>
              <a:cs typeface="Arial"/>
            </a:endParaRPr>
          </a:p>
        </p:txBody>
      </p:sp>
      <p:sp>
        <p:nvSpPr>
          <p:cNvPr id="49164" name="Freeform 12"/>
          <p:cNvSpPr>
            <a:spLocks/>
          </p:cNvSpPr>
          <p:nvPr/>
        </p:nvSpPr>
        <p:spPr bwMode="auto">
          <a:xfrm>
            <a:off x="2357438" y="6350000"/>
            <a:ext cx="277812" cy="676275"/>
          </a:xfrm>
          <a:custGeom>
            <a:avLst/>
            <a:gdLst>
              <a:gd name="T0" fmla="*/ 91 w 175"/>
              <a:gd name="T1" fmla="*/ 340 h 426"/>
              <a:gd name="T2" fmla="*/ 78 w 175"/>
              <a:gd name="T3" fmla="*/ 231 h 426"/>
              <a:gd name="T4" fmla="*/ 127 w 175"/>
              <a:gd name="T5" fmla="*/ 0 h 426"/>
              <a:gd name="T6" fmla="*/ 139 w 175"/>
              <a:gd name="T7" fmla="*/ 109 h 426"/>
              <a:gd name="T8" fmla="*/ 175 w 175"/>
              <a:gd name="T9" fmla="*/ 352 h 426"/>
              <a:gd name="T10" fmla="*/ 91 w 175"/>
              <a:gd name="T11" fmla="*/ 340 h 426"/>
            </a:gdLst>
            <a:ahLst/>
            <a:cxnLst>
              <a:cxn ang="0">
                <a:pos x="T0" y="T1"/>
              </a:cxn>
              <a:cxn ang="0">
                <a:pos x="T2" y="T3"/>
              </a:cxn>
              <a:cxn ang="0">
                <a:pos x="T4" y="T5"/>
              </a:cxn>
              <a:cxn ang="0">
                <a:pos x="T6" y="T7"/>
              </a:cxn>
              <a:cxn ang="0">
                <a:pos x="T8" y="T9"/>
              </a:cxn>
              <a:cxn ang="0">
                <a:pos x="T10" y="T11"/>
              </a:cxn>
            </a:cxnLst>
            <a:rect l="0" t="0" r="r" b="b"/>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65" name="Freeform 13"/>
          <p:cNvSpPr>
            <a:spLocks/>
          </p:cNvSpPr>
          <p:nvPr/>
        </p:nvSpPr>
        <p:spPr bwMode="auto">
          <a:xfrm>
            <a:off x="1547813" y="6381750"/>
            <a:ext cx="192087" cy="519113"/>
          </a:xfrm>
          <a:custGeom>
            <a:avLst/>
            <a:gdLst>
              <a:gd name="T0" fmla="*/ 121 w 121"/>
              <a:gd name="T1" fmla="*/ 290 h 327"/>
              <a:gd name="T2" fmla="*/ 48 w 121"/>
              <a:gd name="T3" fmla="*/ 0 h 327"/>
              <a:gd name="T4" fmla="*/ 0 w 121"/>
              <a:gd name="T5" fmla="*/ 157 h 327"/>
              <a:gd name="T6" fmla="*/ 12 w 121"/>
              <a:gd name="T7" fmla="*/ 327 h 327"/>
              <a:gd name="T8" fmla="*/ 85 w 121"/>
              <a:gd name="T9" fmla="*/ 303 h 327"/>
              <a:gd name="T10" fmla="*/ 109 w 121"/>
              <a:gd name="T11" fmla="*/ 278 h 327"/>
              <a:gd name="T12" fmla="*/ 121 w 121"/>
              <a:gd name="T13" fmla="*/ 290 h 327"/>
            </a:gdLst>
            <a:ahLst/>
            <a:cxnLst>
              <a:cxn ang="0">
                <a:pos x="T0" y="T1"/>
              </a:cxn>
              <a:cxn ang="0">
                <a:pos x="T2" y="T3"/>
              </a:cxn>
              <a:cxn ang="0">
                <a:pos x="T4" y="T5"/>
              </a:cxn>
              <a:cxn ang="0">
                <a:pos x="T6" y="T7"/>
              </a:cxn>
              <a:cxn ang="0">
                <a:pos x="T8" y="T9"/>
              </a:cxn>
              <a:cxn ang="0">
                <a:pos x="T10" y="T11"/>
              </a:cxn>
              <a:cxn ang="0">
                <a:pos x="T12" y="T13"/>
              </a:cxn>
            </a:cxnLst>
            <a:rect l="0" t="0" r="r" b="b"/>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66" name="Text Box 14"/>
          <p:cNvSpPr txBox="1">
            <a:spLocks noChangeArrowheads="1"/>
          </p:cNvSpPr>
          <p:nvPr/>
        </p:nvSpPr>
        <p:spPr bwMode="auto">
          <a:xfrm>
            <a:off x="6172200" y="2362200"/>
            <a:ext cx="152400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400" b="1">
                <a:solidFill>
                  <a:srgbClr val="FFFFFF"/>
                </a:solidFill>
                <a:effectLst>
                  <a:outerShdw blurRad="38100" dist="38100" dir="2700000" algn="tl">
                    <a:srgbClr val="000000"/>
                  </a:outerShdw>
                </a:effectLst>
                <a:latin typeface="Arial"/>
                <a:ea typeface="ＭＳ Ｐゴシック" charset="0"/>
                <a:cs typeface="Arial"/>
              </a:rPr>
              <a:t>Nineveh</a:t>
            </a:r>
          </a:p>
        </p:txBody>
      </p:sp>
      <p:grpSp>
        <p:nvGrpSpPr>
          <p:cNvPr id="189454" name="Group 15"/>
          <p:cNvGrpSpPr>
            <a:grpSpLocks/>
          </p:cNvGrpSpPr>
          <p:nvPr/>
        </p:nvGrpSpPr>
        <p:grpSpPr bwMode="auto">
          <a:xfrm>
            <a:off x="3178175" y="1574800"/>
            <a:ext cx="5203825" cy="4292600"/>
            <a:chOff x="2002" y="992"/>
            <a:chExt cx="3278" cy="2704"/>
          </a:xfrm>
        </p:grpSpPr>
        <p:sp>
          <p:nvSpPr>
            <p:cNvPr id="49168" name="Freeform 16"/>
            <p:cNvSpPr>
              <a:spLocks/>
            </p:cNvSpPr>
            <p:nvPr/>
          </p:nvSpPr>
          <p:spPr bwMode="auto">
            <a:xfrm>
              <a:off x="3474" y="1152"/>
              <a:ext cx="1806" cy="2544"/>
            </a:xfrm>
            <a:custGeom>
              <a:avLst/>
              <a:gdLst>
                <a:gd name="T0" fmla="*/ 1556 w 1556"/>
                <a:gd name="T1" fmla="*/ 2012 h 2012"/>
                <a:gd name="T2" fmla="*/ 1348 w 1556"/>
                <a:gd name="T3" fmla="*/ 1908 h 2012"/>
                <a:gd name="T4" fmla="*/ 1259 w 1556"/>
                <a:gd name="T5" fmla="*/ 1849 h 2012"/>
                <a:gd name="T6" fmla="*/ 1245 w 1556"/>
                <a:gd name="T7" fmla="*/ 1731 h 2012"/>
                <a:gd name="T8" fmla="*/ 1200 w 1556"/>
                <a:gd name="T9" fmla="*/ 1701 h 2012"/>
                <a:gd name="T10" fmla="*/ 1111 w 1556"/>
                <a:gd name="T11" fmla="*/ 1627 h 2012"/>
                <a:gd name="T12" fmla="*/ 1067 w 1556"/>
                <a:gd name="T13" fmla="*/ 1538 h 2012"/>
                <a:gd name="T14" fmla="*/ 978 w 1556"/>
                <a:gd name="T15" fmla="*/ 1390 h 2012"/>
                <a:gd name="T16" fmla="*/ 963 w 1556"/>
                <a:gd name="T17" fmla="*/ 1345 h 2012"/>
                <a:gd name="T18" fmla="*/ 874 w 1556"/>
                <a:gd name="T19" fmla="*/ 1301 h 2012"/>
                <a:gd name="T20" fmla="*/ 726 w 1556"/>
                <a:gd name="T21" fmla="*/ 916 h 2012"/>
                <a:gd name="T22" fmla="*/ 681 w 1556"/>
                <a:gd name="T23" fmla="*/ 857 h 2012"/>
                <a:gd name="T24" fmla="*/ 652 w 1556"/>
                <a:gd name="T25" fmla="*/ 812 h 2012"/>
                <a:gd name="T26" fmla="*/ 563 w 1556"/>
                <a:gd name="T27" fmla="*/ 753 h 2012"/>
                <a:gd name="T28" fmla="*/ 400 w 1556"/>
                <a:gd name="T29" fmla="*/ 634 h 2012"/>
                <a:gd name="T30" fmla="*/ 326 w 1556"/>
                <a:gd name="T31" fmla="*/ 546 h 2012"/>
                <a:gd name="T32" fmla="*/ 267 w 1556"/>
                <a:gd name="T33" fmla="*/ 397 h 2012"/>
                <a:gd name="T34" fmla="*/ 207 w 1556"/>
                <a:gd name="T35" fmla="*/ 309 h 2012"/>
                <a:gd name="T36" fmla="*/ 133 w 1556"/>
                <a:gd name="T37" fmla="*/ 146 h 2012"/>
                <a:gd name="T38" fmla="*/ 0 w 1556"/>
                <a:gd name="T39" fmla="*/ 42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69" name="Freeform 17"/>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grpSp>
      <p:sp>
        <p:nvSpPr>
          <p:cNvPr id="49170" name="Freeform 18"/>
          <p:cNvSpPr>
            <a:spLocks/>
          </p:cNvSpPr>
          <p:nvPr/>
        </p:nvSpPr>
        <p:spPr bwMode="auto">
          <a:xfrm>
            <a:off x="3200400" y="1519238"/>
            <a:ext cx="3759200" cy="3114675"/>
          </a:xfrm>
          <a:custGeom>
            <a:avLst/>
            <a:gdLst>
              <a:gd name="T0" fmla="*/ 2240 w 2368"/>
              <a:gd name="T1" fmla="*/ 1944 h 1962"/>
              <a:gd name="T2" fmla="*/ 2336 w 2368"/>
              <a:gd name="T3" fmla="*/ 1784 h 1962"/>
              <a:gd name="T4" fmla="*/ 2368 w 2368"/>
              <a:gd name="T5" fmla="*/ 1688 h 1962"/>
              <a:gd name="T6" fmla="*/ 2357 w 2368"/>
              <a:gd name="T7" fmla="*/ 1582 h 1962"/>
              <a:gd name="T8" fmla="*/ 2325 w 2368"/>
              <a:gd name="T9" fmla="*/ 1486 h 1962"/>
              <a:gd name="T10" fmla="*/ 2293 w 2368"/>
              <a:gd name="T11" fmla="*/ 1411 h 1962"/>
              <a:gd name="T12" fmla="*/ 2133 w 2368"/>
              <a:gd name="T13" fmla="*/ 1326 h 1962"/>
              <a:gd name="T14" fmla="*/ 2016 w 2368"/>
              <a:gd name="T15" fmla="*/ 1208 h 1962"/>
              <a:gd name="T16" fmla="*/ 1877 w 2368"/>
              <a:gd name="T17" fmla="*/ 1134 h 1962"/>
              <a:gd name="T18" fmla="*/ 1781 w 2368"/>
              <a:gd name="T19" fmla="*/ 1027 h 1962"/>
              <a:gd name="T20" fmla="*/ 1749 w 2368"/>
              <a:gd name="T21" fmla="*/ 995 h 1962"/>
              <a:gd name="T22" fmla="*/ 1685 w 2368"/>
              <a:gd name="T23" fmla="*/ 963 h 1962"/>
              <a:gd name="T24" fmla="*/ 1664 w 2368"/>
              <a:gd name="T25" fmla="*/ 931 h 1962"/>
              <a:gd name="T26" fmla="*/ 1632 w 2368"/>
              <a:gd name="T27" fmla="*/ 910 h 1962"/>
              <a:gd name="T28" fmla="*/ 1589 w 2368"/>
              <a:gd name="T29" fmla="*/ 846 h 1962"/>
              <a:gd name="T30" fmla="*/ 1621 w 2368"/>
              <a:gd name="T31" fmla="*/ 707 h 1962"/>
              <a:gd name="T32" fmla="*/ 1643 w 2368"/>
              <a:gd name="T33" fmla="*/ 632 h 1962"/>
              <a:gd name="T34" fmla="*/ 1707 w 2368"/>
              <a:gd name="T35" fmla="*/ 590 h 1962"/>
              <a:gd name="T36" fmla="*/ 1664 w 2368"/>
              <a:gd name="T37" fmla="*/ 504 h 1962"/>
              <a:gd name="T38" fmla="*/ 1632 w 2368"/>
              <a:gd name="T39" fmla="*/ 387 h 1962"/>
              <a:gd name="T40" fmla="*/ 1611 w 2368"/>
              <a:gd name="T41" fmla="*/ 355 h 1962"/>
              <a:gd name="T42" fmla="*/ 1568 w 2368"/>
              <a:gd name="T43" fmla="*/ 312 h 1962"/>
              <a:gd name="T44" fmla="*/ 1557 w 2368"/>
              <a:gd name="T45" fmla="*/ 280 h 1962"/>
              <a:gd name="T46" fmla="*/ 1568 w 2368"/>
              <a:gd name="T47" fmla="*/ 248 h 1962"/>
              <a:gd name="T48" fmla="*/ 1525 w 2368"/>
              <a:gd name="T49" fmla="*/ 238 h 1962"/>
              <a:gd name="T50" fmla="*/ 1440 w 2368"/>
              <a:gd name="T51" fmla="*/ 227 h 1962"/>
              <a:gd name="T52" fmla="*/ 1365 w 2368"/>
              <a:gd name="T53" fmla="*/ 184 h 1962"/>
              <a:gd name="T54" fmla="*/ 1227 w 2368"/>
              <a:gd name="T55" fmla="*/ 142 h 1962"/>
              <a:gd name="T56" fmla="*/ 1163 w 2368"/>
              <a:gd name="T57" fmla="*/ 120 h 1962"/>
              <a:gd name="T58" fmla="*/ 1131 w 2368"/>
              <a:gd name="T59" fmla="*/ 110 h 1962"/>
              <a:gd name="T60" fmla="*/ 1099 w 2368"/>
              <a:gd name="T61" fmla="*/ 88 h 1962"/>
              <a:gd name="T62" fmla="*/ 1056 w 2368"/>
              <a:gd name="T63" fmla="*/ 78 h 1962"/>
              <a:gd name="T64" fmla="*/ 1003 w 2368"/>
              <a:gd name="T65" fmla="*/ 24 h 1962"/>
              <a:gd name="T66" fmla="*/ 971 w 2368"/>
              <a:gd name="T67" fmla="*/ 3 h 1962"/>
              <a:gd name="T68" fmla="*/ 267 w 2368"/>
              <a:gd name="T69" fmla="*/ 35 h 1962"/>
              <a:gd name="T70" fmla="*/ 224 w 2368"/>
              <a:gd name="T71" fmla="*/ 131 h 1962"/>
              <a:gd name="T72" fmla="*/ 85 w 2368"/>
              <a:gd name="T73" fmla="*/ 259 h 1962"/>
              <a:gd name="T74" fmla="*/ 0 w 2368"/>
              <a:gd name="T75" fmla="*/ 451 h 1962"/>
              <a:gd name="T76" fmla="*/ 53 w 2368"/>
              <a:gd name="T77" fmla="*/ 696 h 1962"/>
              <a:gd name="T78" fmla="*/ 149 w 2368"/>
              <a:gd name="T79" fmla="*/ 739 h 1962"/>
              <a:gd name="T80" fmla="*/ 405 w 2368"/>
              <a:gd name="T81" fmla="*/ 867 h 1962"/>
              <a:gd name="T82" fmla="*/ 501 w 2368"/>
              <a:gd name="T83" fmla="*/ 910 h 1962"/>
              <a:gd name="T84" fmla="*/ 608 w 2368"/>
              <a:gd name="T85" fmla="*/ 920 h 1962"/>
              <a:gd name="T86" fmla="*/ 736 w 2368"/>
              <a:gd name="T87" fmla="*/ 952 h 1962"/>
              <a:gd name="T88" fmla="*/ 843 w 2368"/>
              <a:gd name="T89" fmla="*/ 1006 h 1962"/>
              <a:gd name="T90" fmla="*/ 939 w 2368"/>
              <a:gd name="T91" fmla="*/ 1059 h 1962"/>
              <a:gd name="T92" fmla="*/ 1056 w 2368"/>
              <a:gd name="T93" fmla="*/ 1134 h 1962"/>
              <a:gd name="T94" fmla="*/ 1088 w 2368"/>
              <a:gd name="T95" fmla="*/ 1144 h 1962"/>
              <a:gd name="T96" fmla="*/ 1227 w 2368"/>
              <a:gd name="T97" fmla="*/ 1198 h 1962"/>
              <a:gd name="T98" fmla="*/ 1259 w 2368"/>
              <a:gd name="T99" fmla="*/ 1208 h 1962"/>
              <a:gd name="T100" fmla="*/ 1344 w 2368"/>
              <a:gd name="T101" fmla="*/ 1251 h 1962"/>
              <a:gd name="T102" fmla="*/ 1376 w 2368"/>
              <a:gd name="T103" fmla="*/ 1262 h 1962"/>
              <a:gd name="T104" fmla="*/ 1408 w 2368"/>
              <a:gd name="T105" fmla="*/ 1272 h 1962"/>
              <a:gd name="T106" fmla="*/ 1621 w 2368"/>
              <a:gd name="T107" fmla="*/ 1347 h 1962"/>
              <a:gd name="T108" fmla="*/ 1707 w 2368"/>
              <a:gd name="T109" fmla="*/ 1411 h 1962"/>
              <a:gd name="T110" fmla="*/ 1899 w 2368"/>
              <a:gd name="T111" fmla="*/ 1432 h 1962"/>
              <a:gd name="T112" fmla="*/ 1963 w 2368"/>
              <a:gd name="T113" fmla="*/ 1464 h 1962"/>
              <a:gd name="T114" fmla="*/ 1995 w 2368"/>
              <a:gd name="T115" fmla="*/ 1582 h 1962"/>
              <a:gd name="T116" fmla="*/ 2059 w 2368"/>
              <a:gd name="T117" fmla="*/ 1624 h 1962"/>
              <a:gd name="T118" fmla="*/ 2155 w 2368"/>
              <a:gd name="T119" fmla="*/ 1742 h 1962"/>
              <a:gd name="T120" fmla="*/ 2240 w 2368"/>
              <a:gd name="T121" fmla="*/ 1923 h 1962"/>
              <a:gd name="T122" fmla="*/ 2240 w 2368"/>
              <a:gd name="T123" fmla="*/ 1944 h 1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71" name="Freeform 19"/>
          <p:cNvSpPr>
            <a:spLocks/>
          </p:cNvSpPr>
          <p:nvPr/>
        </p:nvSpPr>
        <p:spPr bwMode="auto">
          <a:xfrm>
            <a:off x="990600" y="1346200"/>
            <a:ext cx="2235200" cy="2286000"/>
          </a:xfrm>
          <a:custGeom>
            <a:avLst/>
            <a:gdLst>
              <a:gd name="T0" fmla="*/ 1384 w 1408"/>
              <a:gd name="T1" fmla="*/ 536 h 1440"/>
              <a:gd name="T2" fmla="*/ 1320 w 1408"/>
              <a:gd name="T3" fmla="*/ 496 h 1440"/>
              <a:gd name="T4" fmla="*/ 1288 w 1408"/>
              <a:gd name="T5" fmla="*/ 448 h 1440"/>
              <a:gd name="T6" fmla="*/ 1272 w 1408"/>
              <a:gd name="T7" fmla="*/ 424 h 1440"/>
              <a:gd name="T8" fmla="*/ 1312 w 1408"/>
              <a:gd name="T9" fmla="*/ 264 h 1440"/>
              <a:gd name="T10" fmla="*/ 1392 w 1408"/>
              <a:gd name="T11" fmla="*/ 80 h 1440"/>
              <a:gd name="T12" fmla="*/ 1336 w 1408"/>
              <a:gd name="T13" fmla="*/ 16 h 1440"/>
              <a:gd name="T14" fmla="*/ 1152 w 1408"/>
              <a:gd name="T15" fmla="*/ 0 h 1440"/>
              <a:gd name="T16" fmla="*/ 1088 w 1408"/>
              <a:gd name="T17" fmla="*/ 32 h 1440"/>
              <a:gd name="T18" fmla="*/ 1080 w 1408"/>
              <a:gd name="T19" fmla="*/ 56 h 1440"/>
              <a:gd name="T20" fmla="*/ 1056 w 1408"/>
              <a:gd name="T21" fmla="*/ 64 h 1440"/>
              <a:gd name="T22" fmla="*/ 944 w 1408"/>
              <a:gd name="T23" fmla="*/ 128 h 1440"/>
              <a:gd name="T24" fmla="*/ 888 w 1408"/>
              <a:gd name="T25" fmla="*/ 144 h 1440"/>
              <a:gd name="T26" fmla="*/ 792 w 1408"/>
              <a:gd name="T27" fmla="*/ 248 h 1440"/>
              <a:gd name="T28" fmla="*/ 760 w 1408"/>
              <a:gd name="T29" fmla="*/ 320 h 1440"/>
              <a:gd name="T30" fmla="*/ 712 w 1408"/>
              <a:gd name="T31" fmla="*/ 368 h 1440"/>
              <a:gd name="T32" fmla="*/ 688 w 1408"/>
              <a:gd name="T33" fmla="*/ 392 h 1440"/>
              <a:gd name="T34" fmla="*/ 656 w 1408"/>
              <a:gd name="T35" fmla="*/ 464 h 1440"/>
              <a:gd name="T36" fmla="*/ 488 w 1408"/>
              <a:gd name="T37" fmla="*/ 584 h 1440"/>
              <a:gd name="T38" fmla="*/ 408 w 1408"/>
              <a:gd name="T39" fmla="*/ 688 h 1440"/>
              <a:gd name="T40" fmla="*/ 200 w 1408"/>
              <a:gd name="T41" fmla="*/ 728 h 1440"/>
              <a:gd name="T42" fmla="*/ 120 w 1408"/>
              <a:gd name="T43" fmla="*/ 760 h 1440"/>
              <a:gd name="T44" fmla="*/ 72 w 1408"/>
              <a:gd name="T45" fmla="*/ 792 h 1440"/>
              <a:gd name="T46" fmla="*/ 16 w 1408"/>
              <a:gd name="T47" fmla="*/ 912 h 1440"/>
              <a:gd name="T48" fmla="*/ 8 w 1408"/>
              <a:gd name="T49" fmla="*/ 960 h 1440"/>
              <a:gd name="T50" fmla="*/ 96 w 1408"/>
              <a:gd name="T51" fmla="*/ 952 h 1440"/>
              <a:gd name="T52" fmla="*/ 296 w 1408"/>
              <a:gd name="T53" fmla="*/ 952 h 1440"/>
              <a:gd name="T54" fmla="*/ 368 w 1408"/>
              <a:gd name="T55" fmla="*/ 928 h 1440"/>
              <a:gd name="T56" fmla="*/ 392 w 1408"/>
              <a:gd name="T57" fmla="*/ 920 h 1440"/>
              <a:gd name="T58" fmla="*/ 440 w 1408"/>
              <a:gd name="T59" fmla="*/ 928 h 1440"/>
              <a:gd name="T60" fmla="*/ 464 w 1408"/>
              <a:gd name="T61" fmla="*/ 952 h 1440"/>
              <a:gd name="T62" fmla="*/ 536 w 1408"/>
              <a:gd name="T63" fmla="*/ 976 h 1440"/>
              <a:gd name="T64" fmla="*/ 560 w 1408"/>
              <a:gd name="T65" fmla="*/ 992 h 1440"/>
              <a:gd name="T66" fmla="*/ 648 w 1408"/>
              <a:gd name="T67" fmla="*/ 1200 h 1440"/>
              <a:gd name="T68" fmla="*/ 672 w 1408"/>
              <a:gd name="T69" fmla="*/ 1328 h 1440"/>
              <a:gd name="T70" fmla="*/ 704 w 1408"/>
              <a:gd name="T71" fmla="*/ 1376 h 1440"/>
              <a:gd name="T72" fmla="*/ 744 w 1408"/>
              <a:gd name="T73" fmla="*/ 1440 h 1440"/>
              <a:gd name="T74" fmla="*/ 768 w 1408"/>
              <a:gd name="T75" fmla="*/ 1432 h 1440"/>
              <a:gd name="T76" fmla="*/ 792 w 1408"/>
              <a:gd name="T77" fmla="*/ 1408 h 1440"/>
              <a:gd name="T78" fmla="*/ 896 w 1408"/>
              <a:gd name="T79" fmla="*/ 1400 h 1440"/>
              <a:gd name="T80" fmla="*/ 992 w 1408"/>
              <a:gd name="T81" fmla="*/ 1368 h 1440"/>
              <a:gd name="T82" fmla="*/ 928 w 1408"/>
              <a:gd name="T83" fmla="*/ 1224 h 1440"/>
              <a:gd name="T84" fmla="*/ 904 w 1408"/>
              <a:gd name="T85" fmla="*/ 1088 h 1440"/>
              <a:gd name="T86" fmla="*/ 960 w 1408"/>
              <a:gd name="T87" fmla="*/ 848 h 1440"/>
              <a:gd name="T88" fmla="*/ 1176 w 1408"/>
              <a:gd name="T89" fmla="*/ 728 h 1440"/>
              <a:gd name="T90" fmla="*/ 1312 w 1408"/>
              <a:gd name="T91" fmla="*/ 712 h 1440"/>
              <a:gd name="T92" fmla="*/ 1408 w 1408"/>
              <a:gd name="T93" fmla="*/ 688 h 1440"/>
              <a:gd name="T94" fmla="*/ 1384 w 1408"/>
              <a:gd name="T95" fmla="*/ 576 h 1440"/>
              <a:gd name="T96" fmla="*/ 1384 w 1408"/>
              <a:gd name="T97" fmla="*/ 536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72" name="Freeform 20"/>
          <p:cNvSpPr>
            <a:spLocks/>
          </p:cNvSpPr>
          <p:nvPr/>
        </p:nvSpPr>
        <p:spPr bwMode="auto">
          <a:xfrm>
            <a:off x="2362200" y="2432050"/>
            <a:ext cx="895350" cy="996950"/>
          </a:xfrm>
          <a:custGeom>
            <a:avLst/>
            <a:gdLst>
              <a:gd name="T0" fmla="*/ 532 w 564"/>
              <a:gd name="T1" fmla="*/ 80 h 628"/>
              <a:gd name="T2" fmla="*/ 420 w 564"/>
              <a:gd name="T3" fmla="*/ 160 h 628"/>
              <a:gd name="T4" fmla="*/ 316 w 564"/>
              <a:gd name="T5" fmla="*/ 296 h 628"/>
              <a:gd name="T6" fmla="*/ 300 w 564"/>
              <a:gd name="T7" fmla="*/ 320 h 628"/>
              <a:gd name="T8" fmla="*/ 236 w 564"/>
              <a:gd name="T9" fmla="*/ 352 h 628"/>
              <a:gd name="T10" fmla="*/ 76 w 564"/>
              <a:gd name="T11" fmla="*/ 600 h 628"/>
              <a:gd name="T12" fmla="*/ 84 w 564"/>
              <a:gd name="T13" fmla="*/ 624 h 628"/>
              <a:gd name="T14" fmla="*/ 60 w 564"/>
              <a:gd name="T15" fmla="*/ 608 h 628"/>
              <a:gd name="T16" fmla="*/ 36 w 564"/>
              <a:gd name="T17" fmla="*/ 536 h 628"/>
              <a:gd name="T18" fmla="*/ 20 w 564"/>
              <a:gd name="T19" fmla="*/ 488 h 628"/>
              <a:gd name="T20" fmla="*/ 20 w 564"/>
              <a:gd name="T21" fmla="*/ 392 h 628"/>
              <a:gd name="T22" fmla="*/ 4 w 564"/>
              <a:gd name="T23" fmla="*/ 344 h 628"/>
              <a:gd name="T24" fmla="*/ 20 w 564"/>
              <a:gd name="T25" fmla="*/ 240 h 628"/>
              <a:gd name="T26" fmla="*/ 76 w 564"/>
              <a:gd name="T27" fmla="*/ 200 h 628"/>
              <a:gd name="T28" fmla="*/ 84 w 564"/>
              <a:gd name="T29" fmla="*/ 152 h 628"/>
              <a:gd name="T30" fmla="*/ 164 w 564"/>
              <a:gd name="T31" fmla="*/ 80 h 628"/>
              <a:gd name="T32" fmla="*/ 244 w 564"/>
              <a:gd name="T33" fmla="*/ 24 h 628"/>
              <a:gd name="T34" fmla="*/ 292 w 564"/>
              <a:gd name="T35" fmla="*/ 8 h 628"/>
              <a:gd name="T36" fmla="*/ 316 w 564"/>
              <a:gd name="T37" fmla="*/ 0 h 628"/>
              <a:gd name="T38" fmla="*/ 348 w 564"/>
              <a:gd name="T39" fmla="*/ 8 h 628"/>
              <a:gd name="T40" fmla="*/ 396 w 564"/>
              <a:gd name="T41" fmla="*/ 40 h 628"/>
              <a:gd name="T42" fmla="*/ 532 w 564"/>
              <a:gd name="T43" fmla="*/ 32 h 628"/>
              <a:gd name="T44" fmla="*/ 532 w 564"/>
              <a:gd name="T45" fmla="*/ 8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73" name="Text Box 21"/>
          <p:cNvSpPr txBox="1">
            <a:spLocks noChangeArrowheads="1"/>
          </p:cNvSpPr>
          <p:nvPr/>
        </p:nvSpPr>
        <p:spPr bwMode="auto">
          <a:xfrm>
            <a:off x="1981200" y="2060575"/>
            <a:ext cx="4191000"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800" b="1" dirty="0">
                <a:solidFill>
                  <a:srgbClr val="000044"/>
                </a:solidFill>
                <a:latin typeface="Arial"/>
                <a:ea typeface="ＭＳ Ｐゴシック" charset="0"/>
                <a:cs typeface="Arial"/>
              </a:rPr>
              <a:t>Assyrian Expansion</a:t>
            </a:r>
            <a:endParaRPr lang="en-US" sz="2000" b="1" dirty="0">
              <a:solidFill>
                <a:srgbClr val="000044"/>
              </a:solidFill>
              <a:latin typeface="Arial"/>
              <a:ea typeface="ＭＳ Ｐゴシック" charset="0"/>
              <a:cs typeface="Arial"/>
            </a:endParaRPr>
          </a:p>
        </p:txBody>
      </p:sp>
      <p:sp>
        <p:nvSpPr>
          <p:cNvPr id="49174" name="Freeform 22"/>
          <p:cNvSpPr>
            <a:spLocks/>
          </p:cNvSpPr>
          <p:nvPr/>
        </p:nvSpPr>
        <p:spPr bwMode="auto">
          <a:xfrm>
            <a:off x="2006600" y="4203700"/>
            <a:ext cx="558800" cy="800100"/>
          </a:xfrm>
          <a:custGeom>
            <a:avLst/>
            <a:gdLst>
              <a:gd name="T0" fmla="*/ 352 w 352"/>
              <a:gd name="T1" fmla="*/ 504 h 504"/>
              <a:gd name="T2" fmla="*/ 324 w 352"/>
              <a:gd name="T3" fmla="*/ 428 h 504"/>
              <a:gd name="T4" fmla="*/ 316 w 352"/>
              <a:gd name="T5" fmla="*/ 336 h 504"/>
              <a:gd name="T6" fmla="*/ 336 w 352"/>
              <a:gd name="T7" fmla="*/ 260 h 504"/>
              <a:gd name="T8" fmla="*/ 316 w 352"/>
              <a:gd name="T9" fmla="*/ 220 h 504"/>
              <a:gd name="T10" fmla="*/ 308 w 352"/>
              <a:gd name="T11" fmla="*/ 208 h 504"/>
              <a:gd name="T12" fmla="*/ 296 w 352"/>
              <a:gd name="T13" fmla="*/ 204 h 504"/>
              <a:gd name="T14" fmla="*/ 276 w 352"/>
              <a:gd name="T15" fmla="*/ 168 h 504"/>
              <a:gd name="T16" fmla="*/ 324 w 352"/>
              <a:gd name="T17" fmla="*/ 112 h 504"/>
              <a:gd name="T18" fmla="*/ 352 w 352"/>
              <a:gd name="T19" fmla="*/ 80 h 504"/>
              <a:gd name="T20" fmla="*/ 232 w 352"/>
              <a:gd name="T21" fmla="*/ 48 h 504"/>
              <a:gd name="T22" fmla="*/ 156 w 352"/>
              <a:gd name="T23" fmla="*/ 72 h 504"/>
              <a:gd name="T24" fmla="*/ 92 w 352"/>
              <a:gd name="T25" fmla="*/ 36 h 504"/>
              <a:gd name="T26" fmla="*/ 76 w 352"/>
              <a:gd name="T27" fmla="*/ 12 h 504"/>
              <a:gd name="T28" fmla="*/ 68 w 352"/>
              <a:gd name="T29" fmla="*/ 0 h 504"/>
              <a:gd name="T30" fmla="*/ 40 w 352"/>
              <a:gd name="T31" fmla="*/ 60 h 504"/>
              <a:gd name="T32" fmla="*/ 8 w 352"/>
              <a:gd name="T33" fmla="*/ 112 h 504"/>
              <a:gd name="T34" fmla="*/ 0 w 352"/>
              <a:gd name="T35" fmla="*/ 136 h 504"/>
              <a:gd name="T36" fmla="*/ 4 w 352"/>
              <a:gd name="T37" fmla="*/ 232 h 504"/>
              <a:gd name="T38" fmla="*/ 16 w 352"/>
              <a:gd name="T39" fmla="*/ 276 h 504"/>
              <a:gd name="T40" fmla="*/ 36 w 352"/>
              <a:gd name="T41" fmla="*/ 436 h 504"/>
              <a:gd name="T42" fmla="*/ 112 w 352"/>
              <a:gd name="T43" fmla="*/ 468 h 504"/>
              <a:gd name="T44" fmla="*/ 172 w 352"/>
              <a:gd name="T45" fmla="*/ 480 h 504"/>
              <a:gd name="T46" fmla="*/ 264 w 352"/>
              <a:gd name="T47" fmla="*/ 492 h 504"/>
              <a:gd name="T48" fmla="*/ 352 w 352"/>
              <a:gd name="T49"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grpSp>
        <p:nvGrpSpPr>
          <p:cNvPr id="189460" name="Group 23"/>
          <p:cNvGrpSpPr>
            <a:grpSpLocks/>
          </p:cNvGrpSpPr>
          <p:nvPr/>
        </p:nvGrpSpPr>
        <p:grpSpPr bwMode="auto">
          <a:xfrm>
            <a:off x="2422525" y="4384675"/>
            <a:ext cx="168275" cy="1227138"/>
            <a:chOff x="1046" y="2763"/>
            <a:chExt cx="106" cy="773"/>
          </a:xfrm>
        </p:grpSpPr>
        <p:sp>
          <p:nvSpPr>
            <p:cNvPr id="49176" name="Freeform 24"/>
            <p:cNvSpPr>
              <a:spLocks/>
            </p:cNvSpPr>
            <p:nvPr/>
          </p:nvSpPr>
          <p:spPr bwMode="auto">
            <a:xfrm>
              <a:off x="1113" y="2864"/>
              <a:ext cx="31" cy="392"/>
            </a:xfrm>
            <a:custGeom>
              <a:avLst/>
              <a:gdLst>
                <a:gd name="T0" fmla="*/ 15 w 31"/>
                <a:gd name="T1" fmla="*/ 0 h 392"/>
                <a:gd name="T2" fmla="*/ 31 w 31"/>
                <a:gd name="T3" fmla="*/ 280 h 392"/>
                <a:gd name="T4" fmla="*/ 15 w 31"/>
                <a:gd name="T5" fmla="*/ 392 h 392"/>
              </a:gdLst>
              <a:ahLst/>
              <a:cxnLst>
                <a:cxn ang="0">
                  <a:pos x="T0" y="T1"/>
                </a:cxn>
                <a:cxn ang="0">
                  <a:pos x="T2" y="T3"/>
                </a:cxn>
                <a:cxn ang="0">
                  <a:pos x="T4" y="T5"/>
                </a:cxn>
              </a:cxnLst>
              <a:rect l="0" t="0" r="r" b="b"/>
              <a:pathLst>
                <a:path w="31" h="392">
                  <a:moveTo>
                    <a:pt x="15" y="0"/>
                  </a:moveTo>
                  <a:cubicBezTo>
                    <a:pt x="7" y="93"/>
                    <a:pt x="0" y="189"/>
                    <a:pt x="31" y="280"/>
                  </a:cubicBezTo>
                  <a:cubicBezTo>
                    <a:pt x="29" y="296"/>
                    <a:pt x="15" y="363"/>
                    <a:pt x="15" y="392"/>
                  </a:cubicBez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77" name="Freeform 25"/>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Lst>
              <a:ahLst/>
              <a:cxnLst>
                <a:cxn ang="0">
                  <a:pos x="T0" y="T1"/>
                </a:cxn>
                <a:cxn ang="0">
                  <a:pos x="T2" y="T3"/>
                </a:cxn>
                <a:cxn ang="0">
                  <a:pos x="T4" y="T5"/>
                </a:cxn>
                <a:cxn ang="0">
                  <a:pos x="T6" y="T7"/>
                </a:cxn>
                <a:cxn ang="0">
                  <a:pos x="T8" y="T9"/>
                </a:cxn>
                <a:cxn ang="0">
                  <a:pos x="T10" y="T11"/>
                </a:cxn>
                <a:cxn ang="0">
                  <a:pos x="T12" y="T13"/>
                </a:cxn>
              </a:cxnLst>
              <a:rect l="0" t="0" r="r" b="b"/>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78" name="Freeform 26"/>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grpSp>
      <p:sp>
        <p:nvSpPr>
          <p:cNvPr id="49179" name="Text Box 27"/>
          <p:cNvSpPr txBox="1">
            <a:spLocks noChangeArrowheads="1"/>
          </p:cNvSpPr>
          <p:nvPr/>
        </p:nvSpPr>
        <p:spPr bwMode="auto">
          <a:xfrm>
            <a:off x="2133600" y="4343400"/>
            <a:ext cx="1219200"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50000"/>
              </a:spcBef>
              <a:spcAft>
                <a:spcPct val="0"/>
              </a:spcAft>
              <a:defRPr/>
            </a:pPr>
            <a:r>
              <a:rPr lang="en-US" sz="2800" b="1">
                <a:solidFill>
                  <a:srgbClr val="FFFFFF"/>
                </a:solidFill>
                <a:effectLst>
                  <a:outerShdw blurRad="38100" dist="38100" dir="2700000" algn="tl">
                    <a:srgbClr val="000000"/>
                  </a:outerShdw>
                </a:effectLst>
                <a:latin typeface="Arial"/>
                <a:ea typeface="ＭＳ Ｐゴシック" charset="0"/>
                <a:cs typeface="Arial"/>
              </a:rPr>
              <a:t>Israel</a:t>
            </a:r>
            <a:endParaRPr lang="en-US" sz="20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49180" name="Freeform 28"/>
          <p:cNvSpPr>
            <a:spLocks/>
          </p:cNvSpPr>
          <p:nvPr/>
        </p:nvSpPr>
        <p:spPr bwMode="auto">
          <a:xfrm>
            <a:off x="7848600" y="5334000"/>
            <a:ext cx="1430338" cy="1755775"/>
          </a:xfrm>
          <a:custGeom>
            <a:avLst/>
            <a:gdLst>
              <a:gd name="T0" fmla="*/ 691 w 757"/>
              <a:gd name="T1" fmla="*/ 229 h 1106"/>
              <a:gd name="T2" fmla="*/ 594 w 757"/>
              <a:gd name="T3" fmla="*/ 144 h 1106"/>
              <a:gd name="T4" fmla="*/ 533 w 757"/>
              <a:gd name="T5" fmla="*/ 95 h 1106"/>
              <a:gd name="T6" fmla="*/ 473 w 757"/>
              <a:gd name="T7" fmla="*/ 83 h 1106"/>
              <a:gd name="T8" fmla="*/ 364 w 757"/>
              <a:gd name="T9" fmla="*/ 47 h 1106"/>
              <a:gd name="T10" fmla="*/ 327 w 757"/>
              <a:gd name="T11" fmla="*/ 35 h 1106"/>
              <a:gd name="T12" fmla="*/ 303 w 757"/>
              <a:gd name="T13" fmla="*/ 10 h 1106"/>
              <a:gd name="T14" fmla="*/ 279 w 757"/>
              <a:gd name="T15" fmla="*/ 120 h 1106"/>
              <a:gd name="T16" fmla="*/ 133 w 757"/>
              <a:gd name="T17" fmla="*/ 277 h 1106"/>
              <a:gd name="T18" fmla="*/ 85 w 757"/>
              <a:gd name="T19" fmla="*/ 386 h 1106"/>
              <a:gd name="T20" fmla="*/ 73 w 757"/>
              <a:gd name="T21" fmla="*/ 423 h 1106"/>
              <a:gd name="T22" fmla="*/ 0 w 757"/>
              <a:gd name="T23" fmla="*/ 471 h 1106"/>
              <a:gd name="T24" fmla="*/ 97 w 757"/>
              <a:gd name="T25" fmla="*/ 568 h 1106"/>
              <a:gd name="T26" fmla="*/ 182 w 757"/>
              <a:gd name="T27" fmla="*/ 714 h 1106"/>
              <a:gd name="T28" fmla="*/ 255 w 757"/>
              <a:gd name="T29" fmla="*/ 762 h 1106"/>
              <a:gd name="T30" fmla="*/ 242 w 757"/>
              <a:gd name="T31" fmla="*/ 811 h 1106"/>
              <a:gd name="T32" fmla="*/ 267 w 757"/>
              <a:gd name="T33" fmla="*/ 835 h 1106"/>
              <a:gd name="T34" fmla="*/ 315 w 757"/>
              <a:gd name="T35" fmla="*/ 895 h 1106"/>
              <a:gd name="T36" fmla="*/ 339 w 757"/>
              <a:gd name="T37" fmla="*/ 968 h 1106"/>
              <a:gd name="T38" fmla="*/ 351 w 757"/>
              <a:gd name="T39" fmla="*/ 1004 h 1106"/>
              <a:gd name="T40" fmla="*/ 424 w 757"/>
              <a:gd name="T41" fmla="*/ 1029 h 1106"/>
              <a:gd name="T42" fmla="*/ 509 w 757"/>
              <a:gd name="T43" fmla="*/ 1017 h 1106"/>
              <a:gd name="T44" fmla="*/ 727 w 757"/>
              <a:gd name="T45" fmla="*/ 980 h 1106"/>
              <a:gd name="T46" fmla="*/ 751 w 757"/>
              <a:gd name="T47" fmla="*/ 811 h 1106"/>
              <a:gd name="T48" fmla="*/ 715 w 757"/>
              <a:gd name="T49" fmla="*/ 580 h 1106"/>
              <a:gd name="T50" fmla="*/ 703 w 757"/>
              <a:gd name="T51" fmla="*/ 350 h 1106"/>
              <a:gd name="T52" fmla="*/ 691 w 757"/>
              <a:gd name="T53" fmla="*/ 265 h 1106"/>
              <a:gd name="T54" fmla="*/ 679 w 757"/>
              <a:gd name="T55" fmla="*/ 229 h 1106"/>
              <a:gd name="T56" fmla="*/ 691 w 757"/>
              <a:gd name="T57" fmla="*/ 229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
        <p:nvSpPr>
          <p:cNvPr id="49181" name="Text Box 29"/>
          <p:cNvSpPr txBox="1">
            <a:spLocks noChangeArrowheads="1"/>
          </p:cNvSpPr>
          <p:nvPr/>
        </p:nvSpPr>
        <p:spPr bwMode="auto">
          <a:xfrm>
            <a:off x="8153400" y="5791200"/>
            <a:ext cx="1066800" cy="784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a:solidFill>
                  <a:srgbClr val="FFFFFF"/>
                </a:solidFill>
                <a:latin typeface="Arial"/>
                <a:ea typeface="ＭＳ Ｐゴシック" charset="0"/>
                <a:cs typeface="Arial"/>
              </a:rPr>
              <a:t>Persian</a:t>
            </a:r>
          </a:p>
          <a:p>
            <a:pPr algn="ctr" defTabSz="914400" eaLnBrk="0" fontAlgn="base" hangingPunct="0">
              <a:spcBef>
                <a:spcPct val="50000"/>
              </a:spcBef>
              <a:spcAft>
                <a:spcPct val="0"/>
              </a:spcAft>
              <a:defRPr/>
            </a:pPr>
            <a:r>
              <a:rPr lang="en-US" b="1">
                <a:solidFill>
                  <a:srgbClr val="FFFFFF"/>
                </a:solidFill>
                <a:latin typeface="Arial"/>
                <a:ea typeface="ＭＳ Ｐゴシック" charset="0"/>
                <a:cs typeface="Arial"/>
              </a:rPr>
              <a:t>Gulf</a:t>
            </a:r>
            <a:endParaRPr lang="en-US" sz="2000" b="1">
              <a:solidFill>
                <a:srgbClr val="FFFFFF"/>
              </a:solidFill>
              <a:latin typeface="Arial"/>
              <a:ea typeface="ＭＳ Ｐゴシック" charset="0"/>
              <a:cs typeface="Arial"/>
            </a:endParaRPr>
          </a:p>
        </p:txBody>
      </p:sp>
      <p:sp>
        <p:nvSpPr>
          <p:cNvPr id="49185" name="AutoShape 33"/>
          <p:cNvSpPr>
            <a:spLocks noChangeArrowheads="1"/>
          </p:cNvSpPr>
          <p:nvPr/>
        </p:nvSpPr>
        <p:spPr bwMode="auto">
          <a:xfrm>
            <a:off x="5867400" y="2667000"/>
            <a:ext cx="533400" cy="533400"/>
          </a:xfrm>
          <a:prstGeom prst="irregularSeal2">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000" b="1">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14161285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49185"/>
                                        </p:tgtEl>
                                        <p:attrNameLst>
                                          <p:attrName>style.visibility</p:attrName>
                                        </p:attrNameLst>
                                      </p:cBhvr>
                                      <p:to>
                                        <p:strVal val="visible"/>
                                      </p:to>
                                    </p:set>
                                  </p:childTnLst>
                                </p:cTn>
                              </p:par>
                            </p:childTnLst>
                          </p:cTn>
                        </p:par>
                        <p:par>
                          <p:cTn id="7" fill="hold" nodeType="afterGroup">
                            <p:stCondLst>
                              <p:cond delay="1500"/>
                            </p:stCondLst>
                            <p:childTnLst>
                              <p:par>
                                <p:cTn id="8" presetID="4" presetClass="entr" presetSubtype="32" fill="hold" grpId="0" nodeType="afterEffect">
                                  <p:stCondLst>
                                    <p:cond delay="1000"/>
                                  </p:stCondLst>
                                  <p:childTnLst>
                                    <p:set>
                                      <p:cBhvr>
                                        <p:cTn id="9" dur="1" fill="hold">
                                          <p:stCondLst>
                                            <p:cond delay="0"/>
                                          </p:stCondLst>
                                        </p:cTn>
                                        <p:tgtEl>
                                          <p:spTgt spid="49166"/>
                                        </p:tgtEl>
                                        <p:attrNameLst>
                                          <p:attrName>style.visibility</p:attrName>
                                        </p:attrNameLst>
                                      </p:cBhvr>
                                      <p:to>
                                        <p:strVal val="visible"/>
                                      </p:to>
                                    </p:set>
                                    <p:animEffect transition="in" filter="box(out)">
                                      <p:cBhvr>
                                        <p:cTn id="10" dur="500"/>
                                        <p:tgtEl>
                                          <p:spTgt spid="49166"/>
                                        </p:tgtEl>
                                      </p:cBhvr>
                                    </p:animEffect>
                                  </p:childTnLst>
                                </p:cTn>
                              </p:par>
                            </p:childTnLst>
                          </p:cTn>
                        </p:par>
                        <p:par>
                          <p:cTn id="11" fill="hold" nodeType="afterGroup">
                            <p:stCondLst>
                              <p:cond delay="3000"/>
                            </p:stCondLst>
                            <p:childTnLst>
                              <p:par>
                                <p:cTn id="12" presetID="4" presetClass="entr" presetSubtype="32" fill="hold" nodeType="afterEffect">
                                  <p:stCondLst>
                                    <p:cond delay="1000"/>
                                  </p:stCondLst>
                                  <p:childTnLst>
                                    <p:set>
                                      <p:cBhvr>
                                        <p:cTn id="13" dur="1" fill="hold">
                                          <p:stCondLst>
                                            <p:cond delay="0"/>
                                          </p:stCondLst>
                                        </p:cTn>
                                        <p:tgtEl>
                                          <p:spTgt spid="49155"/>
                                        </p:tgtEl>
                                        <p:attrNameLst>
                                          <p:attrName>style.visibility</p:attrName>
                                        </p:attrNameLst>
                                      </p:cBhvr>
                                      <p:to>
                                        <p:strVal val="visible"/>
                                      </p:to>
                                    </p:set>
                                    <p:animEffect transition="in" filter="box(out)">
                                      <p:cBhvr>
                                        <p:cTn id="14" dur="500"/>
                                        <p:tgtEl>
                                          <p:spTgt spid="49155"/>
                                        </p:tgtEl>
                                      </p:cBhvr>
                                    </p:animEffect>
                                  </p:childTnLst>
                                </p:cTn>
                              </p:par>
                            </p:childTnLst>
                          </p:cTn>
                        </p:par>
                        <p:par>
                          <p:cTn id="15" fill="hold" nodeType="afterGroup">
                            <p:stCondLst>
                              <p:cond delay="4500"/>
                            </p:stCondLst>
                            <p:childTnLst>
                              <p:par>
                                <p:cTn id="16" presetID="22" presetClass="entr" presetSubtype="2" fill="hold" nodeType="afterEffect">
                                  <p:stCondLst>
                                    <p:cond delay="1000"/>
                                  </p:stCondLst>
                                  <p:childTnLst>
                                    <p:set>
                                      <p:cBhvr>
                                        <p:cTn id="17" dur="1" fill="hold">
                                          <p:stCondLst>
                                            <p:cond delay="0"/>
                                          </p:stCondLst>
                                        </p:cTn>
                                        <p:tgtEl>
                                          <p:spTgt spid="49170"/>
                                        </p:tgtEl>
                                        <p:attrNameLst>
                                          <p:attrName>style.visibility</p:attrName>
                                        </p:attrNameLst>
                                      </p:cBhvr>
                                      <p:to>
                                        <p:strVal val="visible"/>
                                      </p:to>
                                    </p:set>
                                    <p:animEffect transition="in" filter="wipe(right)">
                                      <p:cBhvr>
                                        <p:cTn id="18" dur="500"/>
                                        <p:tgtEl>
                                          <p:spTgt spid="49170"/>
                                        </p:tgtEl>
                                      </p:cBhvr>
                                    </p:animEffect>
                                  </p:childTnLst>
                                </p:cTn>
                              </p:par>
                            </p:childTnLst>
                          </p:cTn>
                        </p:par>
                        <p:par>
                          <p:cTn id="19" fill="hold" nodeType="afterGroup">
                            <p:stCondLst>
                              <p:cond delay="6000"/>
                            </p:stCondLst>
                            <p:childTnLst>
                              <p:par>
                                <p:cTn id="20" presetID="22" presetClass="entr" presetSubtype="2" fill="hold" nodeType="afterEffect">
                                  <p:stCondLst>
                                    <p:cond delay="1000"/>
                                  </p:stCondLst>
                                  <p:childTnLst>
                                    <p:set>
                                      <p:cBhvr>
                                        <p:cTn id="21" dur="1" fill="hold">
                                          <p:stCondLst>
                                            <p:cond delay="0"/>
                                          </p:stCondLst>
                                        </p:cTn>
                                        <p:tgtEl>
                                          <p:spTgt spid="49171"/>
                                        </p:tgtEl>
                                        <p:attrNameLst>
                                          <p:attrName>style.visibility</p:attrName>
                                        </p:attrNameLst>
                                      </p:cBhvr>
                                      <p:to>
                                        <p:strVal val="visible"/>
                                      </p:to>
                                    </p:set>
                                    <p:animEffect transition="in" filter="wipe(right)">
                                      <p:cBhvr>
                                        <p:cTn id="22" dur="500"/>
                                        <p:tgtEl>
                                          <p:spTgt spid="49171"/>
                                        </p:tgtEl>
                                      </p:cBhvr>
                                    </p:animEffect>
                                  </p:childTnLst>
                                </p:cTn>
                              </p:par>
                            </p:childTnLst>
                          </p:cTn>
                        </p:par>
                        <p:par>
                          <p:cTn id="23" fill="hold" nodeType="afterGroup">
                            <p:stCondLst>
                              <p:cond delay="7500"/>
                            </p:stCondLst>
                            <p:childTnLst>
                              <p:par>
                                <p:cTn id="24" presetID="22" presetClass="entr" presetSubtype="2" fill="hold" nodeType="afterEffect">
                                  <p:stCondLst>
                                    <p:cond delay="1000"/>
                                  </p:stCondLst>
                                  <p:childTnLst>
                                    <p:set>
                                      <p:cBhvr>
                                        <p:cTn id="25" dur="1" fill="hold">
                                          <p:stCondLst>
                                            <p:cond delay="0"/>
                                          </p:stCondLst>
                                        </p:cTn>
                                        <p:tgtEl>
                                          <p:spTgt spid="49172"/>
                                        </p:tgtEl>
                                        <p:attrNameLst>
                                          <p:attrName>style.visibility</p:attrName>
                                        </p:attrNameLst>
                                      </p:cBhvr>
                                      <p:to>
                                        <p:strVal val="visible"/>
                                      </p:to>
                                    </p:set>
                                    <p:animEffect transition="in" filter="wipe(right)">
                                      <p:cBhvr>
                                        <p:cTn id="26" dur="500"/>
                                        <p:tgtEl>
                                          <p:spTgt spid="49172"/>
                                        </p:tgtEl>
                                      </p:cBhvr>
                                    </p:animEffect>
                                  </p:childTnLst>
                                </p:cTn>
                              </p:par>
                            </p:childTnLst>
                          </p:cTn>
                        </p:par>
                        <p:par>
                          <p:cTn id="27" fill="hold" nodeType="afterGroup">
                            <p:stCondLst>
                              <p:cond delay="9000"/>
                            </p:stCondLst>
                            <p:childTnLst>
                              <p:par>
                                <p:cTn id="28" presetID="3" presetClass="entr" presetSubtype="10" fill="hold" grpId="0" nodeType="afterEffect">
                                  <p:stCondLst>
                                    <p:cond delay="1000"/>
                                  </p:stCondLst>
                                  <p:childTnLst>
                                    <p:set>
                                      <p:cBhvr>
                                        <p:cTn id="29" dur="1" fill="hold">
                                          <p:stCondLst>
                                            <p:cond delay="0"/>
                                          </p:stCondLst>
                                        </p:cTn>
                                        <p:tgtEl>
                                          <p:spTgt spid="49173"/>
                                        </p:tgtEl>
                                        <p:attrNameLst>
                                          <p:attrName>style.visibility</p:attrName>
                                        </p:attrNameLst>
                                      </p:cBhvr>
                                      <p:to>
                                        <p:strVal val="visible"/>
                                      </p:to>
                                    </p:set>
                                    <p:animEffect transition="in" filter="blinds(horizontal)">
                                      <p:cBhvr>
                                        <p:cTn id="30" dur="500"/>
                                        <p:tgtEl>
                                          <p:spTgt spid="49173"/>
                                        </p:tgtEl>
                                      </p:cBhvr>
                                    </p:animEffect>
                                  </p:childTnLst>
                                </p:cTn>
                              </p:par>
                            </p:childTnLst>
                          </p:cTn>
                        </p:par>
                        <p:par>
                          <p:cTn id="31" fill="hold" nodeType="afterGroup">
                            <p:stCondLst>
                              <p:cond delay="10500"/>
                            </p:stCondLst>
                            <p:childTnLst>
                              <p:par>
                                <p:cTn id="32" presetID="9" presetClass="entr" presetSubtype="0" fill="hold" nodeType="afterEffect">
                                  <p:stCondLst>
                                    <p:cond delay="1000"/>
                                  </p:stCondLst>
                                  <p:childTnLst>
                                    <p:set>
                                      <p:cBhvr>
                                        <p:cTn id="33" dur="1" fill="hold">
                                          <p:stCondLst>
                                            <p:cond delay="0"/>
                                          </p:stCondLst>
                                        </p:cTn>
                                        <p:tgtEl>
                                          <p:spTgt spid="49158"/>
                                        </p:tgtEl>
                                        <p:attrNameLst>
                                          <p:attrName>style.visibility</p:attrName>
                                        </p:attrNameLst>
                                      </p:cBhvr>
                                      <p:to>
                                        <p:strVal val="visible"/>
                                      </p:to>
                                    </p:set>
                                    <p:animEffect transition="in" filter="dissolve">
                                      <p:cBhvr>
                                        <p:cTn id="34" dur="500"/>
                                        <p:tgtEl>
                                          <p:spTgt spid="49158"/>
                                        </p:tgtEl>
                                      </p:cBhvr>
                                    </p:animEffect>
                                  </p:childTnLst>
                                </p:cTn>
                              </p:par>
                            </p:childTnLst>
                          </p:cTn>
                        </p:par>
                        <p:par>
                          <p:cTn id="35" fill="hold" nodeType="afterGroup">
                            <p:stCondLst>
                              <p:cond delay="12000"/>
                            </p:stCondLst>
                            <p:childTnLst>
                              <p:par>
                                <p:cTn id="36" presetID="9" presetClass="entr" presetSubtype="0" fill="hold" grpId="0" nodeType="afterEffect">
                                  <p:stCondLst>
                                    <p:cond delay="1000"/>
                                  </p:stCondLst>
                                  <p:childTnLst>
                                    <p:set>
                                      <p:cBhvr>
                                        <p:cTn id="37" dur="1" fill="hold">
                                          <p:stCondLst>
                                            <p:cond delay="0"/>
                                          </p:stCondLst>
                                        </p:cTn>
                                        <p:tgtEl>
                                          <p:spTgt spid="49161"/>
                                        </p:tgtEl>
                                        <p:attrNameLst>
                                          <p:attrName>style.visibility</p:attrName>
                                        </p:attrNameLst>
                                      </p:cBhvr>
                                      <p:to>
                                        <p:strVal val="visible"/>
                                      </p:to>
                                    </p:set>
                                    <p:animEffect transition="in" filter="dissolve">
                                      <p:cBhvr>
                                        <p:cTn id="38" dur="500"/>
                                        <p:tgtEl>
                                          <p:spTgt spid="49161"/>
                                        </p:tgtEl>
                                      </p:cBhvr>
                                    </p:animEffect>
                                  </p:childTnLst>
                                </p:cTn>
                              </p:par>
                            </p:childTnLst>
                          </p:cTn>
                        </p:par>
                        <p:par>
                          <p:cTn id="39" fill="hold" nodeType="afterGroup">
                            <p:stCondLst>
                              <p:cond delay="13500"/>
                            </p:stCondLst>
                            <p:childTnLst>
                              <p:par>
                                <p:cTn id="40" presetID="9" presetClass="entr" presetSubtype="0" fill="hold" nodeType="afterEffect">
                                  <p:stCondLst>
                                    <p:cond delay="1000"/>
                                  </p:stCondLst>
                                  <p:childTnLst>
                                    <p:set>
                                      <p:cBhvr>
                                        <p:cTn id="41" dur="1" fill="hold">
                                          <p:stCondLst>
                                            <p:cond delay="0"/>
                                          </p:stCondLst>
                                        </p:cTn>
                                        <p:tgtEl>
                                          <p:spTgt spid="49174"/>
                                        </p:tgtEl>
                                        <p:attrNameLst>
                                          <p:attrName>style.visibility</p:attrName>
                                        </p:attrNameLst>
                                      </p:cBhvr>
                                      <p:to>
                                        <p:strVal val="visible"/>
                                      </p:to>
                                    </p:set>
                                    <p:animEffect transition="in" filter="dissolve">
                                      <p:cBhvr>
                                        <p:cTn id="42" dur="500"/>
                                        <p:tgtEl>
                                          <p:spTgt spid="49174"/>
                                        </p:tgtEl>
                                      </p:cBhvr>
                                    </p:animEffect>
                                  </p:childTnLst>
                                </p:cTn>
                              </p:par>
                            </p:childTnLst>
                          </p:cTn>
                        </p:par>
                        <p:par>
                          <p:cTn id="43" fill="hold" nodeType="afterGroup">
                            <p:stCondLst>
                              <p:cond delay="15000"/>
                            </p:stCondLst>
                            <p:childTnLst>
                              <p:par>
                                <p:cTn id="44" presetID="9" presetClass="entr" presetSubtype="0" fill="hold" grpId="0" nodeType="afterEffect">
                                  <p:stCondLst>
                                    <p:cond delay="1000"/>
                                  </p:stCondLst>
                                  <p:childTnLst>
                                    <p:set>
                                      <p:cBhvr>
                                        <p:cTn id="45" dur="1" fill="hold">
                                          <p:stCondLst>
                                            <p:cond delay="0"/>
                                          </p:stCondLst>
                                        </p:cTn>
                                        <p:tgtEl>
                                          <p:spTgt spid="49179"/>
                                        </p:tgtEl>
                                        <p:attrNameLst>
                                          <p:attrName>style.visibility</p:attrName>
                                        </p:attrNameLst>
                                      </p:cBhvr>
                                      <p:to>
                                        <p:strVal val="visible"/>
                                      </p:to>
                                    </p:set>
                                    <p:animEffect transition="in" filter="dissolve">
                                      <p:cBhvr>
                                        <p:cTn id="46" dur="500"/>
                                        <p:tgtEl>
                                          <p:spTgt spid="49179"/>
                                        </p:tgtEl>
                                      </p:cBhvr>
                                    </p:animEffect>
                                  </p:childTnLst>
                                </p:cTn>
                              </p:par>
                            </p:childTnLst>
                          </p:cTn>
                        </p:par>
                        <p:par>
                          <p:cTn id="47" fill="hold" nodeType="afterGroup">
                            <p:stCondLst>
                              <p:cond delay="16500"/>
                            </p:stCondLst>
                            <p:childTnLst>
                              <p:par>
                                <p:cTn id="48" presetID="9" presetClass="entr" presetSubtype="0" fill="hold" nodeType="afterEffect">
                                  <p:stCondLst>
                                    <p:cond delay="1000"/>
                                  </p:stCondLst>
                                  <p:childTnLst>
                                    <p:set>
                                      <p:cBhvr>
                                        <p:cTn id="49" dur="1" fill="hold">
                                          <p:stCondLst>
                                            <p:cond delay="0"/>
                                          </p:stCondLst>
                                        </p:cTn>
                                        <p:tgtEl>
                                          <p:spTgt spid="49159"/>
                                        </p:tgtEl>
                                        <p:attrNameLst>
                                          <p:attrName>style.visibility</p:attrName>
                                        </p:attrNameLst>
                                      </p:cBhvr>
                                      <p:to>
                                        <p:strVal val="visible"/>
                                      </p:to>
                                    </p:set>
                                    <p:animEffect transition="in" filter="dissolve">
                                      <p:cBhvr>
                                        <p:cTn id="50" dur="500"/>
                                        <p:tgtEl>
                                          <p:spTgt spid="49159"/>
                                        </p:tgtEl>
                                      </p:cBhvr>
                                    </p:animEffect>
                                  </p:childTnLst>
                                </p:cTn>
                              </p:par>
                            </p:childTnLst>
                          </p:cTn>
                        </p:par>
                        <p:par>
                          <p:cTn id="51" fill="hold" nodeType="afterGroup">
                            <p:stCondLst>
                              <p:cond delay="18000"/>
                            </p:stCondLst>
                            <p:childTnLst>
                              <p:par>
                                <p:cTn id="52" presetID="9" presetClass="entr" presetSubtype="0" fill="hold" grpId="0" nodeType="afterEffect">
                                  <p:stCondLst>
                                    <p:cond delay="1000"/>
                                  </p:stCondLst>
                                  <p:childTnLst>
                                    <p:set>
                                      <p:cBhvr>
                                        <p:cTn id="53" dur="1" fill="hold">
                                          <p:stCondLst>
                                            <p:cond delay="0"/>
                                          </p:stCondLst>
                                        </p:cTn>
                                        <p:tgtEl>
                                          <p:spTgt spid="49162"/>
                                        </p:tgtEl>
                                        <p:attrNameLst>
                                          <p:attrName>style.visibility</p:attrName>
                                        </p:attrNameLst>
                                      </p:cBhvr>
                                      <p:to>
                                        <p:strVal val="visible"/>
                                      </p:to>
                                    </p:set>
                                    <p:animEffect transition="in" filter="dissolve">
                                      <p:cBhvr>
                                        <p:cTn id="54" dur="500"/>
                                        <p:tgtEl>
                                          <p:spTgt spid="49162"/>
                                        </p:tgtEl>
                                      </p:cBhvr>
                                    </p:animEffect>
                                  </p:childTnLst>
                                </p:cTn>
                              </p:par>
                            </p:childTnLst>
                          </p:cTn>
                        </p:par>
                        <p:par>
                          <p:cTn id="55" fill="hold" nodeType="afterGroup">
                            <p:stCondLst>
                              <p:cond delay="19500"/>
                            </p:stCondLst>
                            <p:childTnLst>
                              <p:par>
                                <p:cTn id="56" presetID="22" presetClass="entr" presetSubtype="1" fill="hold" grpId="0" nodeType="after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up)">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9161" grpId="0" autoUpdateAnimBg="0"/>
      <p:bldP spid="49162" grpId="0" autoUpdateAnimBg="0"/>
      <p:bldP spid="49166" grpId="0" autoUpdateAnimBg="0"/>
      <p:bldP spid="49173" grpId="0" autoUpdateAnimBg="0"/>
      <p:bldP spid="49179" grpId="0" autoUpdateAnimBg="0"/>
      <p:bldP spid="4918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72057"/>
            <a:ext cx="9144000" cy="829727"/>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What would God do with short-lived repentance?</a:t>
            </a:r>
          </a:p>
        </p:txBody>
      </p:sp>
      <p:grpSp>
        <p:nvGrpSpPr>
          <p:cNvPr id="7" name="Group 6">
            <a:extLst>
              <a:ext uri="{FF2B5EF4-FFF2-40B4-BE49-F238E27FC236}">
                <a16:creationId xmlns:a16="http://schemas.microsoft.com/office/drawing/2014/main" id="{57ABE2DA-6CF2-5A7D-1F20-08A18471F0F1}"/>
              </a:ext>
            </a:extLst>
          </p:cNvPr>
          <p:cNvGrpSpPr/>
          <p:nvPr/>
        </p:nvGrpSpPr>
        <p:grpSpPr>
          <a:xfrm>
            <a:off x="0" y="876129"/>
            <a:ext cx="9144000" cy="5589270"/>
            <a:chOff x="0" y="876129"/>
            <a:chExt cx="9144000" cy="558927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76129"/>
              <a:ext cx="9144000" cy="5589270"/>
            </a:xfrm>
            <a:prstGeom prst="rect">
              <a:avLst/>
            </a:prstGeom>
          </p:spPr>
        </p:pic>
        <p:grpSp>
          <p:nvGrpSpPr>
            <p:cNvPr id="6" name="Group 5">
              <a:extLst>
                <a:ext uri="{FF2B5EF4-FFF2-40B4-BE49-F238E27FC236}">
                  <a16:creationId xmlns:a16="http://schemas.microsoft.com/office/drawing/2014/main" id="{B701E733-965A-ED4D-9F69-2492F7524B21}"/>
                </a:ext>
              </a:extLst>
            </p:cNvPr>
            <p:cNvGrpSpPr/>
            <p:nvPr/>
          </p:nvGrpSpPr>
          <p:grpSpPr>
            <a:xfrm>
              <a:off x="4294596" y="1312441"/>
              <a:ext cx="4849404" cy="1280160"/>
              <a:chOff x="4294596" y="1312441"/>
              <a:chExt cx="4849404" cy="1280160"/>
            </a:xfrm>
          </p:grpSpPr>
          <p:sp>
            <p:nvSpPr>
              <p:cNvPr id="3" name="Triangle 2">
                <a:extLst>
                  <a:ext uri="{FF2B5EF4-FFF2-40B4-BE49-F238E27FC236}">
                    <a16:creationId xmlns:a16="http://schemas.microsoft.com/office/drawing/2014/main" id="{603DB793-2999-BAB5-F5BC-7DF759A19413}"/>
                  </a:ext>
                </a:extLst>
              </p:cNvPr>
              <p:cNvSpPr/>
              <p:nvPr/>
            </p:nvSpPr>
            <p:spPr bwMode="auto">
              <a:xfrm rot="10800000">
                <a:off x="4294596" y="1323907"/>
                <a:ext cx="2609637" cy="1268694"/>
              </a:xfrm>
              <a:prstGeom prst="triangl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 name="Rectangle 3">
                <a:extLst>
                  <a:ext uri="{FF2B5EF4-FFF2-40B4-BE49-F238E27FC236}">
                    <a16:creationId xmlns:a16="http://schemas.microsoft.com/office/drawing/2014/main" id="{7D4A62BE-BF2D-CF18-0D3B-4C365758BD62}"/>
                  </a:ext>
                </a:extLst>
              </p:cNvPr>
              <p:cNvSpPr/>
              <p:nvPr/>
            </p:nvSpPr>
            <p:spPr bwMode="auto">
              <a:xfrm>
                <a:off x="5536558" y="1312441"/>
                <a:ext cx="3607442" cy="128016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grpSp>
      <p:sp>
        <p:nvSpPr>
          <p:cNvPr id="5" name="Rectangle 2">
            <a:extLst>
              <a:ext uri="{FF2B5EF4-FFF2-40B4-BE49-F238E27FC236}">
                <a16:creationId xmlns:a16="http://schemas.microsoft.com/office/drawing/2014/main" id="{8E6DF83A-0D76-48AA-4412-815DF47061A0}"/>
              </a:ext>
            </a:extLst>
          </p:cNvPr>
          <p:cNvSpPr txBox="1">
            <a:spLocks noChangeArrowheads="1"/>
          </p:cNvSpPr>
          <p:nvPr/>
        </p:nvSpPr>
        <p:spPr bwMode="auto">
          <a:xfrm>
            <a:off x="4969322" y="1316710"/>
            <a:ext cx="4062334" cy="12686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MINOR PROPHETS</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The Assyrian Demise</a:t>
            </a:r>
          </a:p>
        </p:txBody>
      </p:sp>
    </p:spTree>
    <p:extLst>
      <p:ext uri="{BB962C8B-B14F-4D97-AF65-F5344CB8AC3E}">
        <p14:creationId xmlns:p14="http://schemas.microsoft.com/office/powerpoint/2010/main" val="368626363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885887"/>
            <a:ext cx="9144000" cy="29998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L</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is slow to anger and great in power; he will not leave the guilty unpunished</a:t>
            </a:r>
            <a:r>
              <a:rPr kumimoji="0" lang="ru-RU"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(1:3a).</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Nahum</a:t>
            </a: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621</a:t>
            </a:r>
          </a:p>
        </p:txBody>
      </p:sp>
    </p:spTree>
    <p:extLst>
      <p:ext uri="{BB962C8B-B14F-4D97-AF65-F5344CB8AC3E}">
        <p14:creationId xmlns:p14="http://schemas.microsoft.com/office/powerpoint/2010/main" val="8052381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5122" name="Picture 2" descr="The Passion Of Patience | My Utmost For His Highest">
            <a:extLst>
              <a:ext uri="{FF2B5EF4-FFF2-40B4-BE49-F238E27FC236}">
                <a16:creationId xmlns:a16="http://schemas.microsoft.com/office/drawing/2014/main" id="{32C169D6-9323-4973-9BA9-F49B72231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288"/>
            <a:ext cx="9144000" cy="55578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41607"/>
            <a:ext cx="4572000" cy="3865518"/>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The Incredible Patience of God</a:t>
            </a:r>
          </a:p>
        </p:txBody>
      </p:sp>
    </p:spTree>
    <p:extLst>
      <p:ext uri="{BB962C8B-B14F-4D97-AF65-F5344CB8AC3E}">
        <p14:creationId xmlns:p14="http://schemas.microsoft.com/office/powerpoint/2010/main" val="45698840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381000"/>
            <a:ext cx="9144000" cy="608523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368299"/>
            <a:ext cx="5232400" cy="3424767"/>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What mistake do we too often make about God’s </a:t>
            </a:r>
            <a:r>
              <a:rPr lang="en-US" sz="7200" b="1" i="1" dirty="0">
                <a:solidFill>
                  <a:srgbClr val="800000"/>
                </a:solidFill>
                <a:effectLst>
                  <a:glow rad="127000">
                    <a:schemeClr val="bg1"/>
                  </a:glow>
                </a:effectLst>
                <a:latin typeface="Arial" charset="0"/>
                <a:ea typeface="ＭＳ Ｐゴシック" charset="0"/>
                <a:cs typeface="ＭＳ Ｐゴシック" charset="0"/>
              </a:rPr>
              <a:t>patience</a:t>
            </a:r>
            <a:r>
              <a:rPr lang="en-US" sz="7200" b="1" i="1" dirty="0">
                <a:solidFill>
                  <a:schemeClr val="tx2"/>
                </a:solidFill>
                <a:effectLst>
                  <a:glow rad="127000">
                    <a:schemeClr val="bg1"/>
                  </a:glow>
                </a:effectLst>
                <a:latin typeface="Arial" charset="0"/>
                <a:ea typeface="ＭＳ Ｐゴシック" charset="0"/>
                <a:cs typeface="ＭＳ Ｐゴシック" charset="0"/>
              </a:rPr>
              <a:t>?</a:t>
            </a:r>
            <a:endParaRPr lang="en-US" b="1" i="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32537388"/>
      </p:ext>
    </p:extLst>
  </p:cSld>
  <p:clrMapOvr>
    <a:overrideClrMapping bg1="lt1" tx1="dk1" bg2="lt2" tx2="dk2" accent1="accent1" accent2="accent2" accent3="accent3" accent4="accent4" accent5="accent5" accent6="accent6" hlink="hlink" folHlink="folHlink"/>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3"/>
          <p:cNvSpPr>
            <a:spLocks noChangeArrowheads="1"/>
          </p:cNvSpPr>
          <p:nvPr/>
        </p:nvSpPr>
        <p:spPr bwMode="auto">
          <a:xfrm>
            <a:off x="0" y="0"/>
            <a:ext cx="9144000" cy="6858000"/>
          </a:xfrm>
          <a:prstGeom prst="rect">
            <a:avLst/>
          </a:prstGeom>
          <a:solidFill>
            <a:schemeClr val="tx2"/>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pic>
        <p:nvPicPr>
          <p:cNvPr id="17715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35150" y="3141663"/>
            <a:ext cx="5360988" cy="352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7155"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59113" y="188913"/>
            <a:ext cx="31115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6" name="Title 1"/>
          <p:cNvSpPr>
            <a:spLocks noGrp="1"/>
          </p:cNvSpPr>
          <p:nvPr>
            <p:ph type="title"/>
          </p:nvPr>
        </p:nvSpPr>
        <p:spPr>
          <a:xfrm>
            <a:off x="755650" y="1893888"/>
            <a:ext cx="7848600" cy="1390650"/>
          </a:xfrm>
        </p:spPr>
        <p:txBody>
          <a:bodyPr/>
          <a:lstStyle/>
          <a:p>
            <a:r>
              <a:rPr lang="en-US" sz="6000" i="1">
                <a:solidFill>
                  <a:srgbClr val="FFFFFF"/>
                </a:solidFill>
                <a:latin typeface="Arial" charset="0"/>
                <a:ea typeface="ＭＳ Ｐゴシック" charset="0"/>
                <a:cs typeface="Arial" charset="0"/>
              </a:rPr>
              <a:t>The Sequel to Jonah</a:t>
            </a:r>
          </a:p>
        </p:txBody>
      </p:sp>
    </p:spTree>
    <p:extLst>
      <p:ext uri="{BB962C8B-B14F-4D97-AF65-F5344CB8AC3E}">
        <p14:creationId xmlns:p14="http://schemas.microsoft.com/office/powerpoint/2010/main" val="382820537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000">
              <a:solidFill>
                <a:srgbClr val="003300"/>
              </a:solidFill>
              <a:latin typeface="Arial" charset="0"/>
              <a:ea typeface="ＭＳ Ｐゴシック" charset="0"/>
              <a:cs typeface="Arial" charset="0"/>
            </a:endParaRPr>
          </a:p>
        </p:txBody>
      </p:sp>
      <p:sp>
        <p:nvSpPr>
          <p:cNvPr id="14339" name="Line 3"/>
          <p:cNvSpPr>
            <a:spLocks noChangeShapeType="1"/>
          </p:cNvSpPr>
          <p:nvPr/>
        </p:nvSpPr>
        <p:spPr bwMode="auto">
          <a:xfrm>
            <a:off x="1447800" y="3846513"/>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0" name="Line 4"/>
          <p:cNvSpPr>
            <a:spLocks noChangeShapeType="1"/>
          </p:cNvSpPr>
          <p:nvPr/>
        </p:nvSpPr>
        <p:spPr bwMode="auto">
          <a:xfrm>
            <a:off x="2486025" y="3843338"/>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1" name="Line 5"/>
          <p:cNvSpPr>
            <a:spLocks noChangeShapeType="1"/>
          </p:cNvSpPr>
          <p:nvPr/>
        </p:nvSpPr>
        <p:spPr bwMode="auto">
          <a:xfrm>
            <a:off x="7677150" y="3843338"/>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2" name="Text Box 6"/>
          <p:cNvSpPr txBox="1">
            <a:spLocks noChangeArrowheads="1"/>
          </p:cNvSpPr>
          <p:nvPr/>
        </p:nvSpPr>
        <p:spPr bwMode="auto">
          <a:xfrm rot="16168439">
            <a:off x="-1763713" y="2038350"/>
            <a:ext cx="4664076"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3200" b="1" dirty="0">
                <a:solidFill>
                  <a:srgbClr val="F1F7E9"/>
                </a:solidFill>
                <a:cs typeface="Arial" charset="0"/>
              </a:rPr>
              <a:t>Tiglath-Pilesar </a:t>
            </a:r>
          </a:p>
        </p:txBody>
      </p:sp>
      <p:sp>
        <p:nvSpPr>
          <p:cNvPr id="14343" name="Text Box 7"/>
          <p:cNvSpPr txBox="1">
            <a:spLocks noChangeArrowheads="1"/>
          </p:cNvSpPr>
          <p:nvPr/>
        </p:nvSpPr>
        <p:spPr bwMode="auto">
          <a:xfrm>
            <a:off x="1905000" y="569913"/>
            <a:ext cx="33528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3600" b="1">
                <a:solidFill>
                  <a:srgbClr val="F1F7E9"/>
                </a:solidFill>
                <a:cs typeface="Arial" charset="0"/>
              </a:rPr>
              <a:t>ASSYRIA</a:t>
            </a:r>
            <a:endParaRPr lang="en-US" sz="3600" b="1">
              <a:solidFill>
                <a:srgbClr val="FFFF00"/>
              </a:solidFill>
              <a:cs typeface="Arial" charset="0"/>
            </a:endParaRPr>
          </a:p>
        </p:txBody>
      </p:sp>
      <p:sp>
        <p:nvSpPr>
          <p:cNvPr id="14344" name="Text Box 8"/>
          <p:cNvSpPr txBox="1">
            <a:spLocks noChangeArrowheads="1"/>
          </p:cNvSpPr>
          <p:nvPr/>
        </p:nvSpPr>
        <p:spPr bwMode="auto">
          <a:xfrm>
            <a:off x="304800" y="4713288"/>
            <a:ext cx="381000" cy="15700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1100</a:t>
            </a:r>
          </a:p>
        </p:txBody>
      </p:sp>
      <p:sp>
        <p:nvSpPr>
          <p:cNvPr id="14345" name="Line 9"/>
          <p:cNvSpPr>
            <a:spLocks noChangeShapeType="1"/>
          </p:cNvSpPr>
          <p:nvPr/>
        </p:nvSpPr>
        <p:spPr bwMode="auto">
          <a:xfrm>
            <a:off x="88392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6" name="Line 10"/>
          <p:cNvSpPr>
            <a:spLocks noChangeShapeType="1"/>
          </p:cNvSpPr>
          <p:nvPr/>
        </p:nvSpPr>
        <p:spPr bwMode="auto">
          <a:xfrm>
            <a:off x="457200" y="3846513"/>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7" name="Line 11"/>
          <p:cNvSpPr>
            <a:spLocks noChangeShapeType="1"/>
          </p:cNvSpPr>
          <p:nvPr/>
        </p:nvSpPr>
        <p:spPr bwMode="auto">
          <a:xfrm>
            <a:off x="66294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8" name="Line 12"/>
          <p:cNvSpPr>
            <a:spLocks noChangeShapeType="1"/>
          </p:cNvSpPr>
          <p:nvPr/>
        </p:nvSpPr>
        <p:spPr bwMode="auto">
          <a:xfrm>
            <a:off x="56388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49" name="Line 13"/>
          <p:cNvSpPr>
            <a:spLocks noChangeShapeType="1"/>
          </p:cNvSpPr>
          <p:nvPr/>
        </p:nvSpPr>
        <p:spPr bwMode="auto">
          <a:xfrm>
            <a:off x="45720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50" name="Line 14"/>
          <p:cNvSpPr>
            <a:spLocks noChangeShapeType="1"/>
          </p:cNvSpPr>
          <p:nvPr/>
        </p:nvSpPr>
        <p:spPr bwMode="auto">
          <a:xfrm>
            <a:off x="3505200" y="3846513"/>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51" name="Line 15"/>
          <p:cNvSpPr>
            <a:spLocks noChangeShapeType="1"/>
          </p:cNvSpPr>
          <p:nvPr/>
        </p:nvSpPr>
        <p:spPr bwMode="auto">
          <a:xfrm>
            <a:off x="371475" y="4649788"/>
            <a:ext cx="8620125" cy="317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pitchFamily="24" charset="-128"/>
              <a:cs typeface="Arial"/>
            </a:endParaRPr>
          </a:p>
        </p:txBody>
      </p:sp>
      <p:sp>
        <p:nvSpPr>
          <p:cNvPr id="14352" name="Text Box 16"/>
          <p:cNvSpPr txBox="1">
            <a:spLocks noChangeArrowheads="1"/>
          </p:cNvSpPr>
          <p:nvPr/>
        </p:nvSpPr>
        <p:spPr bwMode="auto">
          <a:xfrm rot="16166516">
            <a:off x="6202363" y="2368550"/>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1F7E9"/>
                </a:solidFill>
                <a:latin typeface="Arial"/>
                <a:ea typeface="ＭＳ Ｐゴシック" pitchFamily="24" charset="-128"/>
                <a:cs typeface="Arial"/>
              </a:rPr>
              <a:t>Nineveh</a:t>
            </a:r>
            <a:r>
              <a:rPr lang="uk-UA" sz="3200" b="1" dirty="0">
                <a:solidFill>
                  <a:srgbClr val="F1F7E9"/>
                </a:solidFill>
                <a:latin typeface="Arial"/>
                <a:ea typeface="ＭＳ Ｐゴシック" pitchFamily="24" charset="-128"/>
                <a:cs typeface="Arial"/>
              </a:rPr>
              <a:t>'</a:t>
            </a:r>
            <a:r>
              <a:rPr lang="en-US" sz="3200" b="1" dirty="0">
                <a:solidFill>
                  <a:srgbClr val="F1F7E9"/>
                </a:solidFill>
                <a:latin typeface="Arial"/>
                <a:ea typeface="ＭＳ Ｐゴシック" pitchFamily="24" charset="-128"/>
                <a:cs typeface="Arial"/>
              </a:rPr>
              <a:t>s Fall 612</a:t>
            </a:r>
          </a:p>
        </p:txBody>
      </p:sp>
      <p:sp>
        <p:nvSpPr>
          <p:cNvPr id="14353" name="Text Box 17"/>
          <p:cNvSpPr txBox="1">
            <a:spLocks noChangeArrowheads="1"/>
          </p:cNvSpPr>
          <p:nvPr/>
        </p:nvSpPr>
        <p:spPr bwMode="auto">
          <a:xfrm>
            <a:off x="5715000" y="5827713"/>
            <a:ext cx="1905000"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DFF5D"/>
                </a:solidFill>
                <a:latin typeface="Arial"/>
                <a:ea typeface="ＭＳ Ｐゴシック" pitchFamily="24" charset="-128"/>
                <a:cs typeface="Arial"/>
              </a:rPr>
              <a:t>Nineveh</a:t>
            </a:r>
            <a:r>
              <a:rPr lang="uk-UA" sz="2800" b="1" dirty="0">
                <a:solidFill>
                  <a:srgbClr val="FDFF5D"/>
                </a:solidFill>
                <a:latin typeface="Arial"/>
                <a:ea typeface="ＭＳ Ｐゴシック" pitchFamily="24" charset="-128"/>
                <a:cs typeface="Arial"/>
              </a:rPr>
              <a:t>'</a:t>
            </a:r>
            <a:r>
              <a:rPr lang="en-US" sz="2800" b="1" dirty="0">
                <a:solidFill>
                  <a:srgbClr val="FDFF5D"/>
                </a:solidFill>
                <a:latin typeface="Arial"/>
                <a:ea typeface="ＭＳ Ｐゴシック" pitchFamily="24" charset="-128"/>
                <a:cs typeface="Arial"/>
              </a:rPr>
              <a:t>s Relapse </a:t>
            </a:r>
          </a:p>
        </p:txBody>
      </p:sp>
      <p:sp>
        <p:nvSpPr>
          <p:cNvPr id="14354" name="Text Box 18"/>
          <p:cNvSpPr txBox="1">
            <a:spLocks noChangeArrowheads="1"/>
          </p:cNvSpPr>
          <p:nvPr/>
        </p:nvSpPr>
        <p:spPr bwMode="auto">
          <a:xfrm rot="16166516">
            <a:off x="3305175" y="2219325"/>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DFF5D"/>
                </a:solidFill>
                <a:latin typeface="Arial"/>
                <a:ea typeface="ＭＳ Ｐゴシック" pitchFamily="24" charset="-128"/>
                <a:cs typeface="Arial"/>
              </a:rPr>
              <a:t>Jonah 760</a:t>
            </a:r>
          </a:p>
        </p:txBody>
      </p:sp>
      <p:sp>
        <p:nvSpPr>
          <p:cNvPr id="14355" name="Line 19"/>
          <p:cNvSpPr>
            <a:spLocks noChangeShapeType="1"/>
          </p:cNvSpPr>
          <p:nvPr/>
        </p:nvSpPr>
        <p:spPr bwMode="auto">
          <a:xfrm>
            <a:off x="5486400" y="4343400"/>
            <a:ext cx="19050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14356" name="Text Box 20"/>
          <p:cNvSpPr txBox="1">
            <a:spLocks noChangeArrowheads="1"/>
          </p:cNvSpPr>
          <p:nvPr/>
        </p:nvSpPr>
        <p:spPr bwMode="auto">
          <a:xfrm>
            <a:off x="5400675"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750</a:t>
            </a:r>
          </a:p>
        </p:txBody>
      </p:sp>
      <p:sp>
        <p:nvSpPr>
          <p:cNvPr id="14357" name="Text Box 21"/>
          <p:cNvSpPr txBox="1">
            <a:spLocks noChangeArrowheads="1"/>
          </p:cNvSpPr>
          <p:nvPr/>
        </p:nvSpPr>
        <p:spPr bwMode="auto">
          <a:xfrm>
            <a:off x="6419850"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700</a:t>
            </a:r>
          </a:p>
        </p:txBody>
      </p:sp>
      <p:sp>
        <p:nvSpPr>
          <p:cNvPr id="14358" name="Text Box 22"/>
          <p:cNvSpPr txBox="1">
            <a:spLocks noChangeArrowheads="1"/>
          </p:cNvSpPr>
          <p:nvPr/>
        </p:nvSpPr>
        <p:spPr bwMode="auto">
          <a:xfrm>
            <a:off x="4381500"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800</a:t>
            </a:r>
          </a:p>
        </p:txBody>
      </p:sp>
      <p:sp>
        <p:nvSpPr>
          <p:cNvPr id="14359" name="Text Box 23"/>
          <p:cNvSpPr txBox="1">
            <a:spLocks noChangeArrowheads="1"/>
          </p:cNvSpPr>
          <p:nvPr/>
        </p:nvSpPr>
        <p:spPr bwMode="auto">
          <a:xfrm>
            <a:off x="3362325"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850</a:t>
            </a:r>
          </a:p>
        </p:txBody>
      </p:sp>
      <p:sp>
        <p:nvSpPr>
          <p:cNvPr id="14360" name="Text Box 24"/>
          <p:cNvSpPr txBox="1">
            <a:spLocks noChangeArrowheads="1"/>
          </p:cNvSpPr>
          <p:nvPr/>
        </p:nvSpPr>
        <p:spPr bwMode="auto">
          <a:xfrm>
            <a:off x="2343150"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900</a:t>
            </a:r>
          </a:p>
        </p:txBody>
      </p:sp>
      <p:sp>
        <p:nvSpPr>
          <p:cNvPr id="14361" name="Text Box 25"/>
          <p:cNvSpPr txBox="1">
            <a:spLocks noChangeArrowheads="1"/>
          </p:cNvSpPr>
          <p:nvPr/>
        </p:nvSpPr>
        <p:spPr bwMode="auto">
          <a:xfrm>
            <a:off x="7439025"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650</a:t>
            </a:r>
          </a:p>
        </p:txBody>
      </p:sp>
      <p:sp>
        <p:nvSpPr>
          <p:cNvPr id="14362" name="Text Box 26"/>
          <p:cNvSpPr txBox="1">
            <a:spLocks noChangeArrowheads="1"/>
          </p:cNvSpPr>
          <p:nvPr/>
        </p:nvSpPr>
        <p:spPr bwMode="auto">
          <a:xfrm>
            <a:off x="8458200" y="4713288"/>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ＭＳ Ｐゴシック" pitchFamily="24" charset="-128"/>
                <a:cs typeface="Arial"/>
              </a:rPr>
              <a:t>600</a:t>
            </a:r>
          </a:p>
        </p:txBody>
      </p:sp>
      <p:sp>
        <p:nvSpPr>
          <p:cNvPr id="192538" name="Freeform 27"/>
          <p:cNvSpPr>
            <a:spLocks/>
          </p:cNvSpPr>
          <p:nvPr/>
        </p:nvSpPr>
        <p:spPr bwMode="auto">
          <a:xfrm>
            <a:off x="215900" y="1700213"/>
            <a:ext cx="5940425" cy="3967162"/>
          </a:xfrm>
          <a:custGeom>
            <a:avLst/>
            <a:gdLst>
              <a:gd name="T0" fmla="*/ 2147483647 w 618"/>
              <a:gd name="T1" fmla="*/ 2147483647 h 210"/>
              <a:gd name="T2" fmla="*/ 2147483647 w 618"/>
              <a:gd name="T3" fmla="*/ 2147483647 h 210"/>
              <a:gd name="T4" fmla="*/ 2147483647 w 618"/>
              <a:gd name="T5" fmla="*/ 2147483647 h 210"/>
              <a:gd name="T6" fmla="*/ 2147483647 w 618"/>
              <a:gd name="T7" fmla="*/ 0 h 210"/>
              <a:gd name="T8" fmla="*/ 2147483647 w 618"/>
              <a:gd name="T9" fmla="*/ 2147483647 h 210"/>
              <a:gd name="T10" fmla="*/ 2147483647 w 618"/>
              <a:gd name="T11" fmla="*/ 2147483647 h 210"/>
              <a:gd name="T12" fmla="*/ 2147483647 w 618"/>
              <a:gd name="T13" fmla="*/ 2147483647 h 210"/>
              <a:gd name="T14" fmla="*/ 2147483647 w 618"/>
              <a:gd name="T15" fmla="*/ 2147483647 h 210"/>
              <a:gd name="T16" fmla="*/ 2147483647 w 618"/>
              <a:gd name="T17" fmla="*/ 2147483647 h 210"/>
              <a:gd name="T18" fmla="*/ 2147483647 w 618"/>
              <a:gd name="T19" fmla="*/ 2147483647 h 2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8"/>
              <a:gd name="T31" fmla="*/ 0 h 210"/>
              <a:gd name="T32" fmla="*/ 618 w 618"/>
              <a:gd name="T33" fmla="*/ 210 h 2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8" h="210">
                <a:moveTo>
                  <a:pt x="21" y="191"/>
                </a:moveTo>
                <a:cubicBezTo>
                  <a:pt x="85" y="94"/>
                  <a:pt x="0" y="210"/>
                  <a:pt x="81" y="132"/>
                </a:cubicBezTo>
                <a:cubicBezTo>
                  <a:pt x="97" y="115"/>
                  <a:pt x="149" y="33"/>
                  <a:pt x="165" y="24"/>
                </a:cubicBezTo>
                <a:cubicBezTo>
                  <a:pt x="186" y="10"/>
                  <a:pt x="236" y="0"/>
                  <a:pt x="236" y="0"/>
                </a:cubicBezTo>
                <a:cubicBezTo>
                  <a:pt x="261" y="8"/>
                  <a:pt x="288" y="14"/>
                  <a:pt x="308" y="36"/>
                </a:cubicBezTo>
                <a:cubicBezTo>
                  <a:pt x="326" y="57"/>
                  <a:pt x="330" y="95"/>
                  <a:pt x="356" y="108"/>
                </a:cubicBezTo>
                <a:cubicBezTo>
                  <a:pt x="414" y="137"/>
                  <a:pt x="386" y="126"/>
                  <a:pt x="439" y="143"/>
                </a:cubicBezTo>
                <a:cubicBezTo>
                  <a:pt x="483" y="139"/>
                  <a:pt x="529" y="147"/>
                  <a:pt x="571" y="132"/>
                </a:cubicBezTo>
                <a:cubicBezTo>
                  <a:pt x="587" y="125"/>
                  <a:pt x="588" y="100"/>
                  <a:pt x="595" y="84"/>
                </a:cubicBezTo>
                <a:cubicBezTo>
                  <a:pt x="604" y="60"/>
                  <a:pt x="618" y="12"/>
                  <a:pt x="618" y="12"/>
                </a:cubicBezTo>
              </a:path>
            </a:pathLst>
          </a:custGeom>
          <a:noFill/>
          <a:ln w="57150">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14364" name="Text Box 28"/>
          <p:cNvSpPr txBox="1">
            <a:spLocks noChangeArrowheads="1"/>
          </p:cNvSpPr>
          <p:nvPr/>
        </p:nvSpPr>
        <p:spPr bwMode="auto">
          <a:xfrm rot="16166516">
            <a:off x="5210175" y="2322513"/>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DFF5D"/>
                </a:solidFill>
                <a:latin typeface="Arial"/>
                <a:ea typeface="ＭＳ Ｐゴシック" pitchFamily="24" charset="-128"/>
                <a:cs typeface="Arial"/>
              </a:rPr>
              <a:t>Nahum 660</a:t>
            </a:r>
          </a:p>
        </p:txBody>
      </p:sp>
      <p:sp>
        <p:nvSpPr>
          <p:cNvPr id="14365" name="Text Box 29"/>
          <p:cNvSpPr txBox="1">
            <a:spLocks noChangeArrowheads="1"/>
          </p:cNvSpPr>
          <p:nvPr/>
        </p:nvSpPr>
        <p:spPr bwMode="auto">
          <a:xfrm rot="16166516">
            <a:off x="4225925" y="2398713"/>
            <a:ext cx="424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1F7E9"/>
                </a:solidFill>
                <a:latin typeface="Arial"/>
                <a:ea typeface="ＭＳ Ｐゴシック" pitchFamily="24" charset="-128"/>
                <a:cs typeface="Arial"/>
              </a:rPr>
              <a:t>Israel</a:t>
            </a:r>
            <a:r>
              <a:rPr lang="uk-UA" sz="3200" b="1" dirty="0">
                <a:solidFill>
                  <a:srgbClr val="F1F7E9"/>
                </a:solidFill>
                <a:latin typeface="Arial"/>
                <a:ea typeface="ＭＳ Ｐゴシック" pitchFamily="24" charset="-128"/>
                <a:cs typeface="Arial"/>
              </a:rPr>
              <a:t>'</a:t>
            </a:r>
            <a:r>
              <a:rPr lang="en-US" sz="3200" b="1" dirty="0">
                <a:solidFill>
                  <a:srgbClr val="F1F7E9"/>
                </a:solidFill>
                <a:latin typeface="Arial"/>
                <a:ea typeface="ＭＳ Ｐゴシック" pitchFamily="24" charset="-128"/>
                <a:cs typeface="Arial"/>
              </a:rPr>
              <a:t>s Fall 722</a:t>
            </a:r>
          </a:p>
        </p:txBody>
      </p:sp>
      <p:sp>
        <p:nvSpPr>
          <p:cNvPr id="14366" name="Rectangle 30"/>
          <p:cNvSpPr>
            <a:spLocks noGrp="1" noChangeArrowheads="1"/>
          </p:cNvSpPr>
          <p:nvPr>
            <p:ph type="title" idx="4294967295"/>
          </p:nvPr>
        </p:nvSpPr>
        <p:spPr>
          <a:xfrm>
            <a:off x="5715000" y="76200"/>
            <a:ext cx="3124200" cy="1143000"/>
          </a:xfrm>
          <a:effectLst>
            <a:outerShdw blurRad="63500" dist="35921" dir="2700000" algn="ctr" rotWithShape="0">
              <a:srgbClr val="000000">
                <a:alpha val="74998"/>
              </a:srgbClr>
            </a:outerShdw>
          </a:effectLst>
        </p:spPr>
        <p:txBody>
          <a:bodyPr/>
          <a:lstStyle/>
          <a:p>
            <a:pPr algn="ctr">
              <a:defRPr/>
            </a:pPr>
            <a:r>
              <a:rPr lang="en-US" sz="3600" b="1">
                <a:solidFill>
                  <a:srgbClr val="FFE70E"/>
                </a:solidFill>
                <a:effectLst/>
                <a:latin typeface="Arial" charset="0"/>
                <a:ea typeface="ＭＳ Ｐゴシック" charset="0"/>
                <a:cs typeface="Arial" charset="0"/>
              </a:rPr>
              <a:t>100 Years Later…</a:t>
            </a:r>
            <a:endParaRPr lang="en-US" sz="3600" b="1">
              <a:latin typeface="Arial" charset="0"/>
              <a:ea typeface="ＭＳ Ｐゴシック" charset="0"/>
              <a:cs typeface="Arial" charset="0"/>
            </a:endParaRPr>
          </a:p>
        </p:txBody>
      </p:sp>
      <p:sp>
        <p:nvSpPr>
          <p:cNvPr id="31" name="Text Box 6"/>
          <p:cNvSpPr txBox="1">
            <a:spLocks noChangeArrowheads="1"/>
          </p:cNvSpPr>
          <p:nvPr/>
        </p:nvSpPr>
        <p:spPr bwMode="auto">
          <a:xfrm rot="16168439">
            <a:off x="-971550" y="2038350"/>
            <a:ext cx="4664076"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3200" b="1" dirty="0">
                <a:solidFill>
                  <a:srgbClr val="F1F7E9"/>
                </a:solidFill>
                <a:cs typeface="Arial" charset="0"/>
              </a:rPr>
              <a:t>Assyria Strong</a:t>
            </a:r>
            <a:endParaRPr lang="en-US" b="1" dirty="0">
              <a:solidFill>
                <a:srgbClr val="F1F7E9"/>
              </a:solidFill>
              <a:cs typeface="Arial" charset="0"/>
            </a:endParaRPr>
          </a:p>
        </p:txBody>
      </p:sp>
    </p:spTree>
    <p:extLst>
      <p:ext uri="{BB962C8B-B14F-4D97-AF65-F5344CB8AC3E}">
        <p14:creationId xmlns:p14="http://schemas.microsoft.com/office/powerpoint/2010/main" val="34906743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14354"/>
                                        </p:tgtEl>
                                        <p:attrNameLst>
                                          <p:attrName>style.visibility</p:attrName>
                                        </p:attrNameLst>
                                      </p:cBhvr>
                                      <p:to>
                                        <p:strVal val="visible"/>
                                      </p:to>
                                    </p:set>
                                    <p:animEffect transition="in" filter="dissolve">
                                      <p:cBhvr>
                                        <p:cTn id="7" dur="500"/>
                                        <p:tgtEl>
                                          <p:spTgt spid="14354"/>
                                        </p:tgtEl>
                                      </p:cBhvr>
                                    </p:animEffect>
                                  </p:childTnLst>
                                </p:cTn>
                              </p:par>
                            </p:childTnLst>
                          </p:cTn>
                        </p:par>
                        <p:par>
                          <p:cTn id="8" fill="hold" nodeType="afterGroup">
                            <p:stCondLst>
                              <p:cond delay="5500"/>
                            </p:stCondLst>
                            <p:childTnLst>
                              <p:par>
                                <p:cTn id="9" presetID="9" presetClass="entr" presetSubtype="0" fill="hold" grpId="0" nodeType="afterEffect">
                                  <p:stCondLst>
                                    <p:cond delay="5000"/>
                                  </p:stCondLst>
                                  <p:childTnLst>
                                    <p:set>
                                      <p:cBhvr>
                                        <p:cTn id="10" dur="1" fill="hold">
                                          <p:stCondLst>
                                            <p:cond delay="0"/>
                                          </p:stCondLst>
                                        </p:cTn>
                                        <p:tgtEl>
                                          <p:spTgt spid="14365"/>
                                        </p:tgtEl>
                                        <p:attrNameLst>
                                          <p:attrName>style.visibility</p:attrName>
                                        </p:attrNameLst>
                                      </p:cBhvr>
                                      <p:to>
                                        <p:strVal val="visible"/>
                                      </p:to>
                                    </p:set>
                                    <p:animEffect transition="in" filter="dissolve">
                                      <p:cBhvr>
                                        <p:cTn id="11" dur="500"/>
                                        <p:tgtEl>
                                          <p:spTgt spid="14365"/>
                                        </p:tgtEl>
                                      </p:cBhvr>
                                    </p:animEffect>
                                  </p:childTnLst>
                                </p:cTn>
                              </p:par>
                            </p:childTnLst>
                          </p:cTn>
                        </p:par>
                        <p:par>
                          <p:cTn id="12" fill="hold" nodeType="afterGroup">
                            <p:stCondLst>
                              <p:cond delay="11000"/>
                            </p:stCondLst>
                            <p:childTnLst>
                              <p:par>
                                <p:cTn id="13" presetID="9" presetClass="entr" presetSubtype="0" fill="hold" grpId="0" nodeType="afterEffect">
                                  <p:stCondLst>
                                    <p:cond delay="5000"/>
                                  </p:stCondLst>
                                  <p:childTnLst>
                                    <p:set>
                                      <p:cBhvr>
                                        <p:cTn id="14" dur="1" fill="hold">
                                          <p:stCondLst>
                                            <p:cond delay="0"/>
                                          </p:stCondLst>
                                        </p:cTn>
                                        <p:tgtEl>
                                          <p:spTgt spid="14364"/>
                                        </p:tgtEl>
                                        <p:attrNameLst>
                                          <p:attrName>style.visibility</p:attrName>
                                        </p:attrNameLst>
                                      </p:cBhvr>
                                      <p:to>
                                        <p:strVal val="visible"/>
                                      </p:to>
                                    </p:set>
                                    <p:animEffect transition="in" filter="dissolve">
                                      <p:cBhvr>
                                        <p:cTn id="15" dur="500"/>
                                        <p:tgtEl>
                                          <p:spTgt spid="1436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352"/>
                                        </p:tgtEl>
                                        <p:attrNameLst>
                                          <p:attrName>style.visibility</p:attrName>
                                        </p:attrNameLst>
                                      </p:cBhvr>
                                      <p:to>
                                        <p:strVal val="visible"/>
                                      </p:to>
                                    </p:set>
                                    <p:animEffect transition="in" filter="fade">
                                      <p:cBhvr>
                                        <p:cTn id="20" dur="500"/>
                                        <p:tgtEl>
                                          <p:spTgt spid="14352"/>
                                        </p:tgtEl>
                                      </p:cBhvr>
                                    </p:animEffect>
                                  </p:childTnLst>
                                </p:cTn>
                              </p:par>
                            </p:childTnLst>
                          </p:cTn>
                        </p:par>
                        <p:par>
                          <p:cTn id="21" fill="hold" nodeType="afterGroup">
                            <p:stCondLst>
                              <p:cond delay="500"/>
                            </p:stCondLst>
                            <p:childTnLst>
                              <p:par>
                                <p:cTn id="22" presetID="17" presetClass="entr" presetSubtype="10" fill="hold" grpId="0" nodeType="afterEffect">
                                  <p:stCondLst>
                                    <p:cond delay="3000"/>
                                  </p:stCondLst>
                                  <p:childTnLst>
                                    <p:set>
                                      <p:cBhvr>
                                        <p:cTn id="23" dur="1" fill="hold">
                                          <p:stCondLst>
                                            <p:cond delay="0"/>
                                          </p:stCondLst>
                                        </p:cTn>
                                        <p:tgtEl>
                                          <p:spTgt spid="14355"/>
                                        </p:tgtEl>
                                        <p:attrNameLst>
                                          <p:attrName>style.visibility</p:attrName>
                                        </p:attrNameLst>
                                      </p:cBhvr>
                                      <p:to>
                                        <p:strVal val="visible"/>
                                      </p:to>
                                    </p:set>
                                    <p:anim calcmode="lin" valueType="num">
                                      <p:cBhvr>
                                        <p:cTn id="24" dur="500" fill="hold"/>
                                        <p:tgtEl>
                                          <p:spTgt spid="14355"/>
                                        </p:tgtEl>
                                        <p:attrNameLst>
                                          <p:attrName>ppt_w</p:attrName>
                                        </p:attrNameLst>
                                      </p:cBhvr>
                                      <p:tavLst>
                                        <p:tav tm="0">
                                          <p:val>
                                            <p:fltVal val="0"/>
                                          </p:val>
                                        </p:tav>
                                        <p:tav tm="100000">
                                          <p:val>
                                            <p:strVal val="#ppt_w"/>
                                          </p:val>
                                        </p:tav>
                                      </p:tavLst>
                                    </p:anim>
                                    <p:anim calcmode="lin" valueType="num">
                                      <p:cBhvr>
                                        <p:cTn id="25" dur="500" fill="hold"/>
                                        <p:tgtEl>
                                          <p:spTgt spid="1435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353"/>
                                        </p:tgtEl>
                                        <p:attrNameLst>
                                          <p:attrName>style.visibility</p:attrName>
                                        </p:attrNameLst>
                                      </p:cBhvr>
                                      <p:to>
                                        <p:strVal val="visible"/>
                                      </p:to>
                                    </p:set>
                                    <p:animEffect transition="in" filter="fade">
                                      <p:cBhvr>
                                        <p:cTn id="30" dur="500"/>
                                        <p:tgtEl>
                                          <p:spTgt spid="14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autoUpdateAnimBg="0"/>
      <p:bldP spid="14353" grpId="0" autoUpdateAnimBg="0"/>
      <p:bldP spid="14354" grpId="0" autoUpdateAnimBg="0"/>
      <p:bldP spid="14355" grpId="0" animBg="1"/>
      <p:bldP spid="14364" grpId="0" autoUpdateAnimBg="0"/>
      <p:bldP spid="14365"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24375" y="0"/>
            <a:ext cx="46196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2754" name="Rectangle 3"/>
          <p:cNvSpPr>
            <a:spLocks noGrp="1" noChangeArrowheads="1"/>
          </p:cNvSpPr>
          <p:nvPr>
            <p:ph type="title" idx="4294967295"/>
          </p:nvPr>
        </p:nvSpPr>
        <p:spPr>
          <a:xfrm>
            <a:off x="381000" y="228600"/>
            <a:ext cx="4038600" cy="1371600"/>
          </a:xfrm>
        </p:spPr>
        <p:txBody>
          <a:bodyPr/>
          <a:lstStyle/>
          <a:p>
            <a:pPr eaLnBrk="1" hangingPunct="1"/>
            <a:r>
              <a:rPr lang="en-US">
                <a:latin typeface="Arial" charset="0"/>
                <a:ea typeface="ＭＳ Ｐゴシック" charset="0"/>
                <a:cs typeface="Arial" charset="0"/>
              </a:rPr>
              <a:t>Israel Today (NASA)</a:t>
            </a:r>
          </a:p>
        </p:txBody>
      </p:sp>
      <p:sp>
        <p:nvSpPr>
          <p:cNvPr id="202755" name="Rectangle 3"/>
          <p:cNvSpPr txBox="1">
            <a:spLocks noChangeArrowheads="1"/>
          </p:cNvSpPr>
          <p:nvPr/>
        </p:nvSpPr>
        <p:spPr bwMode="auto">
          <a:xfrm>
            <a:off x="228600" y="5334000"/>
            <a:ext cx="40386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3600">
                <a:solidFill>
                  <a:srgbClr val="000000"/>
                </a:solidFill>
                <a:cs typeface="Arial" charset="0"/>
              </a:rPr>
              <a:t>Looks red and ripe for judgment!</a:t>
            </a:r>
          </a:p>
        </p:txBody>
      </p:sp>
    </p:spTree>
    <p:extLst>
      <p:ext uri="{BB962C8B-B14F-4D97-AF65-F5344CB8AC3E}">
        <p14:creationId xmlns:p14="http://schemas.microsoft.com/office/powerpoint/2010/main" val="10589975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204802" name="Rectangle 3"/>
          <p:cNvSpPr>
            <a:spLocks noChangeArrowheads="1"/>
          </p:cNvSpPr>
          <p:nvPr/>
        </p:nvSpPr>
        <p:spPr bwMode="auto">
          <a:xfrm>
            <a:off x="685800" y="966788"/>
            <a:ext cx="9144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pic>
        <p:nvPicPr>
          <p:cNvPr id="20480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4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5" name="Text Box 5"/>
          <p:cNvSpPr txBox="1">
            <a:spLocks noChangeArrowheads="1"/>
          </p:cNvSpPr>
          <p:nvPr/>
        </p:nvSpPr>
        <p:spPr bwMode="auto">
          <a:xfrm>
            <a:off x="4191000" y="4648200"/>
            <a:ext cx="4953000" cy="7016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defTabSz="914400" fontAlgn="base">
              <a:spcBef>
                <a:spcPct val="50000"/>
              </a:spcBef>
              <a:spcAft>
                <a:spcPct val="0"/>
              </a:spcAft>
              <a:defRPr/>
            </a:pPr>
            <a:r>
              <a:rPr lang="en-US" sz="4000" b="1" dirty="0">
                <a:solidFill>
                  <a:srgbClr val="000000"/>
                </a:solidFill>
                <a:latin typeface="Arial"/>
                <a:ea typeface="ＭＳ Ｐゴシック" pitchFamily="24" charset="-128"/>
                <a:cs typeface="Arial"/>
              </a:rPr>
              <a:t>Babylonian Empire</a:t>
            </a:r>
          </a:p>
        </p:txBody>
      </p:sp>
      <p:sp>
        <p:nvSpPr>
          <p:cNvPr id="204805" name="Rectangle 6"/>
          <p:cNvSpPr>
            <a:spLocks noGrp="1" noChangeArrowheads="1"/>
          </p:cNvSpPr>
          <p:nvPr>
            <p:ph type="title" idx="4294967295"/>
          </p:nvPr>
        </p:nvSpPr>
        <p:spPr>
          <a:xfrm>
            <a:off x="762000" y="228600"/>
            <a:ext cx="7772400" cy="609600"/>
          </a:xfrm>
          <a:solidFill>
            <a:srgbClr val="0027A4"/>
          </a:solidFill>
        </p:spPr>
        <p:txBody>
          <a:bodyPr/>
          <a:lstStyle/>
          <a:p>
            <a:pPr eaLnBrk="1" hangingPunct="1"/>
            <a:r>
              <a:rPr lang="en-US" sz="4000">
                <a:solidFill>
                  <a:schemeClr val="bg1"/>
                </a:solidFill>
                <a:latin typeface="Arial" charset="0"/>
                <a:ea typeface="ＭＳ Ｐゴシック" charset="0"/>
                <a:cs typeface="Arial" charset="0"/>
              </a:rPr>
              <a:t>Battle of Carchemish (609 BC)</a:t>
            </a:r>
            <a:endParaRPr lang="en-US" sz="4000">
              <a:latin typeface="Arial" charset="0"/>
              <a:ea typeface="ＭＳ Ｐゴシック" charset="0"/>
              <a:cs typeface="Arial" charset="0"/>
            </a:endParaRPr>
          </a:p>
        </p:txBody>
      </p:sp>
      <p:sp>
        <p:nvSpPr>
          <p:cNvPr id="204806" name="Text Box 7"/>
          <p:cNvSpPr txBox="1">
            <a:spLocks noChangeArrowheads="1"/>
          </p:cNvSpPr>
          <p:nvPr/>
        </p:nvSpPr>
        <p:spPr bwMode="auto">
          <a:xfrm>
            <a:off x="4022725" y="3746500"/>
            <a:ext cx="2352675" cy="36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800">
                <a:solidFill>
                  <a:srgbClr val="FFFFFF"/>
                </a:solidFill>
                <a:cs typeface="Arial" charset="0"/>
              </a:rPr>
              <a:t>Megiddo: Josiah dies</a:t>
            </a:r>
          </a:p>
        </p:txBody>
      </p:sp>
      <p:grpSp>
        <p:nvGrpSpPr>
          <p:cNvPr id="204807" name="Group 8"/>
          <p:cNvGrpSpPr>
            <a:grpSpLocks/>
          </p:cNvGrpSpPr>
          <p:nvPr/>
        </p:nvGrpSpPr>
        <p:grpSpPr bwMode="auto">
          <a:xfrm rot="248499">
            <a:off x="5980113" y="2587625"/>
            <a:ext cx="1443037" cy="498475"/>
            <a:chOff x="3718" y="1056"/>
            <a:chExt cx="909" cy="314"/>
          </a:xfrm>
        </p:grpSpPr>
        <p:sp>
          <p:nvSpPr>
            <p:cNvPr id="204814" name="AutoShape 9"/>
            <p:cNvSpPr>
              <a:spLocks noChangeArrowheads="1"/>
            </p:cNvSpPr>
            <p:nvPr/>
          </p:nvSpPr>
          <p:spPr bwMode="auto">
            <a:xfrm rot="-9687115">
              <a:off x="4142" y="1079"/>
              <a:ext cx="116" cy="291"/>
            </a:xfrm>
            <a:prstGeom prst="chevron">
              <a:avLst>
                <a:gd name="adj" fmla="val 86111"/>
              </a:avLst>
            </a:prstGeom>
            <a:solidFill>
              <a:schemeClr val="tx2"/>
            </a:solidFill>
            <a:ln w="9525">
              <a:solidFill>
                <a:schemeClr val="tx1"/>
              </a:solidFill>
              <a:miter lim="800000"/>
              <a:headEnd/>
              <a:tailEnd/>
            </a:ln>
          </p:spPr>
          <p:txBody>
            <a:bodyPr wrap="none"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204815" name="Text Box 10"/>
            <p:cNvSpPr txBox="1">
              <a:spLocks noChangeArrowheads="1"/>
            </p:cNvSpPr>
            <p:nvPr/>
          </p:nvSpPr>
          <p:spPr bwMode="auto">
            <a:xfrm rot="1049840">
              <a:off x="3718" y="1056"/>
              <a:ext cx="909" cy="23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800">
                  <a:solidFill>
                    <a:srgbClr val="FFFFFF"/>
                  </a:solidFill>
                  <a:cs typeface="Arial" charset="0"/>
                </a:rPr>
                <a:t>Babylonians</a:t>
              </a:r>
            </a:p>
          </p:txBody>
        </p:sp>
      </p:grpSp>
      <p:sp>
        <p:nvSpPr>
          <p:cNvPr id="204808" name="Text Box 11"/>
          <p:cNvSpPr txBox="1">
            <a:spLocks noChangeArrowheads="1"/>
          </p:cNvSpPr>
          <p:nvPr/>
        </p:nvSpPr>
        <p:spPr bwMode="auto">
          <a:xfrm>
            <a:off x="1752600" y="4953000"/>
            <a:ext cx="1198563" cy="369888"/>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800">
                <a:solidFill>
                  <a:srgbClr val="FFFFFF"/>
                </a:solidFill>
                <a:cs typeface="Arial" charset="0"/>
              </a:rPr>
              <a:t>Egyptians</a:t>
            </a:r>
          </a:p>
        </p:txBody>
      </p:sp>
      <p:sp>
        <p:nvSpPr>
          <p:cNvPr id="204809" name="AutoShape 12"/>
          <p:cNvSpPr>
            <a:spLocks noChangeArrowheads="1"/>
          </p:cNvSpPr>
          <p:nvPr/>
        </p:nvSpPr>
        <p:spPr bwMode="auto">
          <a:xfrm rot="18245847" flipV="1">
            <a:off x="2922588" y="4232275"/>
            <a:ext cx="1489075" cy="460375"/>
          </a:xfrm>
          <a:prstGeom prst="curvedDownArrow">
            <a:avLst>
              <a:gd name="adj1" fmla="val 131416"/>
              <a:gd name="adj2" fmla="val 262832"/>
              <a:gd name="adj3" fmla="val 33333"/>
            </a:avLst>
          </a:prstGeom>
          <a:solidFill>
            <a:srgbClr val="0000FF"/>
          </a:solidFill>
          <a:ln w="9525">
            <a:solidFill>
              <a:schemeClr val="tx1"/>
            </a:solidFill>
            <a:miter lim="800000"/>
            <a:headEnd/>
            <a:tailEnd/>
          </a:ln>
        </p:spPr>
        <p:txBody>
          <a:bodyPr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grpSp>
        <p:nvGrpSpPr>
          <p:cNvPr id="204810" name="Group 13"/>
          <p:cNvGrpSpPr>
            <a:grpSpLocks/>
          </p:cNvGrpSpPr>
          <p:nvPr/>
        </p:nvGrpSpPr>
        <p:grpSpPr bwMode="auto">
          <a:xfrm>
            <a:off x="3962400" y="2322513"/>
            <a:ext cx="1603375" cy="461962"/>
            <a:chOff x="2590" y="1456"/>
            <a:chExt cx="1010" cy="291"/>
          </a:xfrm>
        </p:grpSpPr>
        <p:sp>
          <p:nvSpPr>
            <p:cNvPr id="204812" name="AutoShape 14"/>
            <p:cNvSpPr>
              <a:spLocks noChangeArrowheads="1"/>
            </p:cNvSpPr>
            <p:nvPr/>
          </p:nvSpPr>
          <p:spPr bwMode="auto">
            <a:xfrm rot="-475829">
              <a:off x="2590" y="1456"/>
              <a:ext cx="1010" cy="291"/>
            </a:xfrm>
            <a:prstGeom prst="chevron">
              <a:avLst>
                <a:gd name="adj" fmla="val 58441"/>
              </a:avLst>
            </a:prstGeom>
            <a:solidFill>
              <a:srgbClr val="FF0000"/>
            </a:solidFill>
            <a:ln w="9525">
              <a:solidFill>
                <a:schemeClr val="tx1"/>
              </a:solidFill>
              <a:miter lim="800000"/>
              <a:headEnd/>
              <a:tailEnd/>
            </a:ln>
          </p:spPr>
          <p:txBody>
            <a:bodyPr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204813" name="Text Box 15"/>
            <p:cNvSpPr txBox="1">
              <a:spLocks noChangeArrowheads="1"/>
            </p:cNvSpPr>
            <p:nvPr/>
          </p:nvSpPr>
          <p:spPr bwMode="auto">
            <a:xfrm rot="-495468">
              <a:off x="2726" y="1479"/>
              <a:ext cx="811"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800" b="1">
                  <a:solidFill>
                    <a:srgbClr val="FFFFFF"/>
                  </a:solidFill>
                  <a:cs typeface="Arial" charset="0"/>
                </a:rPr>
                <a:t>Assyrians</a:t>
              </a:r>
            </a:p>
          </p:txBody>
        </p:sp>
      </p:grpSp>
      <p:sp>
        <p:nvSpPr>
          <p:cNvPr id="204811" name="TextBox 17"/>
          <p:cNvSpPr txBox="1">
            <a:spLocks noChangeArrowheads="1"/>
          </p:cNvSpPr>
          <p:nvPr/>
        </p:nvSpPr>
        <p:spPr bwMode="auto">
          <a:xfrm>
            <a:off x="5105400" y="5943600"/>
            <a:ext cx="2286000" cy="584200"/>
          </a:xfrm>
          <a:prstGeom prst="rect">
            <a:avLst/>
          </a:prstGeom>
          <a:solidFill>
            <a:srgbClr val="FDFF5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3200">
                <a:solidFill>
                  <a:srgbClr val="000000"/>
                </a:solidFill>
                <a:cs typeface="Arial" charset="0"/>
              </a:rPr>
              <a:t>Arabia</a:t>
            </a:r>
            <a:endParaRPr lang="en-US">
              <a:solidFill>
                <a:srgbClr val="000000"/>
              </a:solidFill>
              <a:cs typeface="Arial" charset="0"/>
            </a:endParaRPr>
          </a:p>
        </p:txBody>
      </p:sp>
    </p:spTree>
    <p:extLst>
      <p:ext uri="{BB962C8B-B14F-4D97-AF65-F5344CB8AC3E}">
        <p14:creationId xmlns:p14="http://schemas.microsoft.com/office/powerpoint/2010/main" val="255852104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11" descr="Middle East"/>
          <p:cNvPicPr>
            <a:picLocks noChangeAspect="1" noChangeArrowheads="1"/>
          </p:cNvPicPr>
          <p:nvPr/>
        </p:nvPicPr>
        <p:blipFill>
          <a:blip r:embed="rId3" cstate="screen">
            <a:lum contrast="6000"/>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6284" name="Oval 12"/>
          <p:cNvSpPr>
            <a:spLocks noChangeArrowheads="1"/>
          </p:cNvSpPr>
          <p:nvPr/>
        </p:nvSpPr>
        <p:spPr bwMode="auto">
          <a:xfrm>
            <a:off x="4305300" y="1295400"/>
            <a:ext cx="266700" cy="261392"/>
          </a:xfrm>
          <a:prstGeom prst="ellipse">
            <a:avLst/>
          </a:prstGeom>
          <a:solidFill>
            <a:schemeClr val="bg1"/>
          </a:solidFill>
          <a:ln>
            <a:noFill/>
          </a:ln>
          <a:effectLst>
            <a:glow rad="482600">
              <a:schemeClr val="tx1"/>
            </a:glow>
            <a:outerShdw blurRad="63500" dist="17961" dir="2700000" algn="ctr" rotWithShape="0">
              <a:schemeClr val="tx1">
                <a:alpha val="74998"/>
              </a:schemeClr>
            </a:outerShdw>
          </a:effectLst>
        </p:spPr>
        <p:txBody>
          <a:bodyPr wrap="none" anchor="ctr"/>
          <a:lstStyle/>
          <a:p>
            <a:pPr defTabSz="914400" fontAlgn="base">
              <a:spcBef>
                <a:spcPct val="20000"/>
              </a:spcBef>
              <a:spcAft>
                <a:spcPct val="0"/>
              </a:spcAft>
              <a:buFontTx/>
              <a:buChar char="•"/>
              <a:defRPr/>
            </a:pPr>
            <a:endParaRPr lang="en-US" sz="2400">
              <a:solidFill>
                <a:srgbClr val="000000"/>
              </a:solidFill>
              <a:latin typeface="Times New Roman" charset="0"/>
              <a:ea typeface="ＭＳ Ｐゴシック" charset="0"/>
              <a:cs typeface="ＭＳ Ｐゴシック" charset="0"/>
            </a:endParaRPr>
          </a:p>
        </p:txBody>
      </p:sp>
      <p:sp>
        <p:nvSpPr>
          <p:cNvPr id="566286" name="Oval 14"/>
          <p:cNvSpPr>
            <a:spLocks noChangeArrowheads="1"/>
          </p:cNvSpPr>
          <p:nvPr/>
        </p:nvSpPr>
        <p:spPr bwMode="auto">
          <a:xfrm>
            <a:off x="2438400" y="2362200"/>
            <a:ext cx="266700" cy="261392"/>
          </a:xfrm>
          <a:prstGeom prst="ellipse">
            <a:avLst/>
          </a:prstGeom>
          <a:solidFill>
            <a:schemeClr val="bg1"/>
          </a:solidFill>
          <a:ln>
            <a:noFill/>
          </a:ln>
          <a:effectLst>
            <a:glow rad="482600">
              <a:schemeClr val="tx1"/>
            </a:glow>
            <a:outerShdw blurRad="63500" dist="17961" dir="2700000" algn="ctr" rotWithShape="0">
              <a:schemeClr val="tx1">
                <a:alpha val="74998"/>
              </a:schemeClr>
            </a:outerShdw>
          </a:effectLst>
        </p:spPr>
        <p:txBody>
          <a:bodyPr wrap="none" anchor="ctr"/>
          <a:lstStyle/>
          <a:p>
            <a:pPr algn="ctr" defTabSz="914400" fontAlgn="base">
              <a:spcBef>
                <a:spcPct val="20000"/>
              </a:spcBef>
              <a:spcAft>
                <a:spcPct val="0"/>
              </a:spcAft>
              <a:defRPr/>
            </a:pPr>
            <a:r>
              <a:rPr lang="en-US" sz="2400">
                <a:solidFill>
                  <a:srgbClr val="000000"/>
                </a:solidFill>
                <a:latin typeface="Times New Roman" charset="0"/>
                <a:ea typeface="ＭＳ Ｐゴシック" charset="0"/>
                <a:cs typeface="ＭＳ Ｐゴシック" charset="0"/>
              </a:rPr>
              <a:t> </a:t>
            </a:r>
          </a:p>
        </p:txBody>
      </p:sp>
      <p:sp>
        <p:nvSpPr>
          <p:cNvPr id="2" name="Title 1"/>
          <p:cNvSpPr>
            <a:spLocks noGrp="1"/>
          </p:cNvSpPr>
          <p:nvPr>
            <p:ph type="title" idx="4294967295"/>
          </p:nvPr>
        </p:nvSpPr>
        <p:spPr>
          <a:xfrm>
            <a:off x="2627784" y="2564904"/>
            <a:ext cx="2304256" cy="792088"/>
          </a:xfrm>
        </p:spPr>
        <p:txBody>
          <a:bodyPr/>
          <a:lstStyle/>
          <a:p>
            <a:pPr algn="l"/>
            <a:r>
              <a:rPr lang="en-US" sz="3600" b="1">
                <a:solidFill>
                  <a:srgbClr val="FFFFFF"/>
                </a:solidFill>
                <a:effectLst>
                  <a:glow rad="355600">
                    <a:schemeClr val="tx1"/>
                  </a:glow>
                </a:effectLst>
                <a:latin typeface="Arial"/>
                <a:cs typeface="Arial"/>
              </a:rPr>
              <a:t>Nahum</a:t>
            </a:r>
          </a:p>
        </p:txBody>
      </p:sp>
      <p:sp>
        <p:nvSpPr>
          <p:cNvPr id="7" name="Title 1"/>
          <p:cNvSpPr txBox="1">
            <a:spLocks/>
          </p:cNvSpPr>
          <p:nvPr/>
        </p:nvSpPr>
        <p:spPr bwMode="auto">
          <a:xfrm>
            <a:off x="4716016" y="1268760"/>
            <a:ext cx="2304256" cy="792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defTabSz="914400"/>
            <a:r>
              <a:rPr lang="en-US" sz="3600" b="1">
                <a:solidFill>
                  <a:srgbClr val="FFFFFF"/>
                </a:solidFill>
                <a:effectLst>
                  <a:glow rad="355600">
                    <a:srgbClr val="000000"/>
                  </a:glow>
                </a:effectLst>
                <a:latin typeface="Arial"/>
                <a:ea typeface="ＭＳ Ｐゴシック"/>
                <a:cs typeface="Arial"/>
              </a:rPr>
              <a:t>Nineveh</a:t>
            </a:r>
          </a:p>
        </p:txBody>
      </p:sp>
      <p:sp>
        <p:nvSpPr>
          <p:cNvPr id="8" name="Title 1"/>
          <p:cNvSpPr txBox="1">
            <a:spLocks/>
          </p:cNvSpPr>
          <p:nvPr/>
        </p:nvSpPr>
        <p:spPr bwMode="auto">
          <a:xfrm>
            <a:off x="3962400" y="4757027"/>
            <a:ext cx="4876800" cy="792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defTabSz="914400"/>
            <a:r>
              <a:rPr lang="en-US" sz="3600" b="1">
                <a:solidFill>
                  <a:srgbClr val="FFFFFF"/>
                </a:solidFill>
                <a:effectLst>
                  <a:glow rad="355600">
                    <a:srgbClr val="000000"/>
                  </a:glow>
                </a:effectLst>
                <a:latin typeface="Arial"/>
                <a:ea typeface="ＭＳ Ｐゴシック"/>
                <a:cs typeface="Arial"/>
              </a:rPr>
              <a:t>I.  Nineveh's Future</a:t>
            </a:r>
          </a:p>
        </p:txBody>
      </p:sp>
      <p:sp>
        <p:nvSpPr>
          <p:cNvPr id="9" name="Title 1"/>
          <p:cNvSpPr txBox="1">
            <a:spLocks/>
          </p:cNvSpPr>
          <p:nvPr/>
        </p:nvSpPr>
        <p:spPr bwMode="auto">
          <a:xfrm>
            <a:off x="3403600" y="3926148"/>
            <a:ext cx="4876800" cy="792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defTabSz="914400"/>
            <a:r>
              <a:rPr lang="en-US" sz="3600" b="1">
                <a:solidFill>
                  <a:srgbClr val="FFFFFF"/>
                </a:solidFill>
                <a:effectLst>
                  <a:glow rad="355600">
                    <a:srgbClr val="000000"/>
                  </a:glow>
                </a:effectLst>
                <a:latin typeface="Arial"/>
                <a:ea typeface="ＭＳ Ｐゴシック"/>
                <a:cs typeface="Arial"/>
              </a:rPr>
              <a:t>Today's Study:</a:t>
            </a:r>
          </a:p>
        </p:txBody>
      </p:sp>
      <p:sp>
        <p:nvSpPr>
          <p:cNvPr id="10" name="Title 1"/>
          <p:cNvSpPr txBox="1">
            <a:spLocks/>
          </p:cNvSpPr>
          <p:nvPr/>
        </p:nvSpPr>
        <p:spPr bwMode="auto">
          <a:xfrm>
            <a:off x="3962400" y="5628763"/>
            <a:ext cx="4876800" cy="792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defTabSz="914400"/>
            <a:r>
              <a:rPr lang="en-US" sz="3600" b="1">
                <a:solidFill>
                  <a:srgbClr val="FFFFFF"/>
                </a:solidFill>
                <a:effectLst>
                  <a:glow rad="355600">
                    <a:srgbClr val="000000"/>
                  </a:glow>
                </a:effectLst>
                <a:latin typeface="Arial"/>
                <a:ea typeface="ＭＳ Ｐゴシック"/>
                <a:cs typeface="Arial"/>
              </a:rPr>
              <a:t>II. Our Future</a:t>
            </a:r>
          </a:p>
        </p:txBody>
      </p:sp>
    </p:spTree>
    <p:extLst>
      <p:ext uri="{BB962C8B-B14F-4D97-AF65-F5344CB8AC3E}">
        <p14:creationId xmlns:p14="http://schemas.microsoft.com/office/powerpoint/2010/main" val="18738239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Nineveh, the ancient Assyrian capital reduced to rubble by the IS | Science  &amp;amp; Technology | English edition | Agencia EFE">
            <a:extLst>
              <a:ext uri="{FF2B5EF4-FFF2-40B4-BE49-F238E27FC236}">
                <a16:creationId xmlns:a16="http://schemas.microsoft.com/office/drawing/2014/main" id="{375542B4-2792-9C49-92CA-85CC741E80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344"/>
          <a:stretch/>
        </p:blipFill>
        <p:spPr bwMode="auto">
          <a:xfrm>
            <a:off x="0" y="911592"/>
            <a:ext cx="9188330" cy="597212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ＭＳ Ｐゴシック" charset="0"/>
            </a:endParaRPr>
          </a:p>
        </p:txBody>
      </p:sp>
      <p:sp>
        <p:nvSpPr>
          <p:cNvPr id="12" name="Title 1"/>
          <p:cNvSpPr txBox="1">
            <a:spLocks/>
          </p:cNvSpPr>
          <p:nvPr/>
        </p:nvSpPr>
        <p:spPr bwMode="auto">
          <a:xfrm>
            <a:off x="-25400" y="-1"/>
            <a:ext cx="9232900" cy="1405468"/>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812800" marR="0" lvl="0" indent="-81280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ＭＳ Ｐゴシック" charset="0"/>
                <a:cs typeface="Arial"/>
              </a:rPr>
              <a:t>I.  God would </a:t>
            </a:r>
            <a:r>
              <a:rPr kumimoji="0" lang="en-US" sz="4000" b="1" i="0" u="none" strike="noStrike" kern="1200" cap="none" spc="0" normalizeH="0" baseline="0" noProof="0">
                <a:ln>
                  <a:noFill/>
                </a:ln>
                <a:solidFill>
                  <a:srgbClr val="FFFF00"/>
                </a:solidFill>
                <a:effectLst/>
                <a:uLnTx/>
                <a:uFillTx/>
                <a:latin typeface="Arial"/>
                <a:ea typeface="ＭＳ Ｐゴシック" charset="0"/>
                <a:cs typeface="Arial"/>
              </a:rPr>
              <a:t>destroy</a:t>
            </a:r>
            <a:r>
              <a:rPr kumimoji="0" lang="en-US" sz="4000" b="1" i="0" u="none" strike="noStrike" kern="1200" cap="none" spc="0" normalizeH="0" baseline="0" noProof="0">
                <a:ln>
                  <a:noFill/>
                </a:ln>
                <a:solidFill>
                  <a:prstClr val="white"/>
                </a:solidFill>
                <a:effectLst/>
                <a:uLnTx/>
                <a:uFillTx/>
                <a:latin typeface="Arial"/>
                <a:ea typeface="ＭＳ Ｐゴシック" charset="0"/>
                <a:cs typeface="Arial"/>
              </a:rPr>
              <a:t> Nineveh </a:t>
            </a:r>
            <a:br>
              <a:rPr kumimoji="0" lang="en-US" sz="4000" b="1" i="0" u="none" strike="noStrike" kern="1200" cap="none" spc="0" normalizeH="0" baseline="0" noProof="0">
                <a:ln>
                  <a:noFill/>
                </a:ln>
                <a:solidFill>
                  <a:prstClr val="white"/>
                </a:solidFill>
                <a:effectLst/>
                <a:uLnTx/>
                <a:uFillTx/>
                <a:latin typeface="Arial"/>
                <a:ea typeface="ＭＳ Ｐゴシック" charset="0"/>
                <a:cs typeface="Arial"/>
              </a:rPr>
            </a:br>
            <a:r>
              <a:rPr kumimoji="0" lang="en-US" sz="4000" b="1" i="0" u="none" strike="noStrike" kern="1200" cap="none" spc="0" normalizeH="0" baseline="0" noProof="0">
                <a:ln>
                  <a:noFill/>
                </a:ln>
                <a:solidFill>
                  <a:prstClr val="white"/>
                </a:solidFill>
                <a:effectLst/>
                <a:uLnTx/>
                <a:uFillTx/>
                <a:latin typeface="Arial"/>
                <a:ea typeface="ＭＳ Ｐゴシック" charset="0"/>
                <a:cs typeface="Arial"/>
              </a:rPr>
              <a:t>but save Judah (Chapters 1–3).</a:t>
            </a:r>
          </a:p>
        </p:txBody>
      </p:sp>
      <p:sp>
        <p:nvSpPr>
          <p:cNvPr id="10" name="Rectangle 2">
            <a:extLst>
              <a:ext uri="{FF2B5EF4-FFF2-40B4-BE49-F238E27FC236}">
                <a16:creationId xmlns:a16="http://schemas.microsoft.com/office/drawing/2014/main" id="{C5A33F06-A230-884D-8790-1079E1FFD331}"/>
              </a:ext>
            </a:extLst>
          </p:cNvPr>
          <p:cNvSpPr txBox="1">
            <a:spLocks noChangeArrowheads="1"/>
          </p:cNvSpPr>
          <p:nvPr/>
        </p:nvSpPr>
        <p:spPr bwMode="auto">
          <a:xfrm>
            <a:off x="350069" y="6045092"/>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Nahum</a:t>
            </a:r>
          </a:p>
        </p:txBody>
      </p:sp>
    </p:spTree>
    <p:extLst>
      <p:ext uri="{BB962C8B-B14F-4D97-AF65-F5344CB8AC3E}">
        <p14:creationId xmlns:p14="http://schemas.microsoft.com/office/powerpoint/2010/main" val="5952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5"/>
          <p:cNvSpPr>
            <a:spLocks noGrp="1" noChangeArrowheads="1"/>
          </p:cNvSpPr>
          <p:nvPr>
            <p:ph type="title" idx="4294967295"/>
          </p:nvPr>
        </p:nvSpPr>
        <p:spPr>
          <a:xfrm>
            <a:off x="592427" y="31302"/>
            <a:ext cx="7819735" cy="4619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400" b="1" dirty="0">
                <a:effectLst/>
                <a:latin typeface="Arial" charset="0"/>
                <a:ea typeface="ＭＳ Ｐゴシック" charset="0"/>
                <a:cs typeface="Arial" charset="0"/>
              </a:rPr>
              <a:t>Nahum Book Chart</a:t>
            </a:r>
          </a:p>
        </p:txBody>
      </p:sp>
      <p:graphicFrame>
        <p:nvGraphicFramePr>
          <p:cNvPr id="25" name="Table 24"/>
          <p:cNvGraphicFramePr>
            <a:graphicFrameLocks noGrp="1"/>
          </p:cNvGraphicFramePr>
          <p:nvPr/>
        </p:nvGraphicFramePr>
        <p:xfrm>
          <a:off x="0" y="487363"/>
          <a:ext cx="9144000" cy="6370638"/>
        </p:xfrm>
        <a:graphic>
          <a:graphicData uri="http://schemas.openxmlformats.org/drawingml/2006/table">
            <a:tbl>
              <a:tblPr/>
              <a:tblGrid>
                <a:gridCol w="533400">
                  <a:extLst>
                    <a:ext uri="{9D8B030D-6E8A-4147-A177-3AD203B41FA5}">
                      <a16:colId xmlns:a16="http://schemas.microsoft.com/office/drawing/2014/main" val="20000"/>
                    </a:ext>
                  </a:extLst>
                </a:gridCol>
                <a:gridCol w="852638">
                  <a:extLst>
                    <a:ext uri="{9D8B030D-6E8A-4147-A177-3AD203B41FA5}">
                      <a16:colId xmlns:a16="http://schemas.microsoft.com/office/drawing/2014/main" val="20001"/>
                    </a:ext>
                  </a:extLst>
                </a:gridCol>
                <a:gridCol w="856648">
                  <a:extLst>
                    <a:ext uri="{9D8B030D-6E8A-4147-A177-3AD203B41FA5}">
                      <a16:colId xmlns:a16="http://schemas.microsoft.com/office/drawing/2014/main" val="20002"/>
                    </a:ext>
                  </a:extLst>
                </a:gridCol>
                <a:gridCol w="1203158">
                  <a:extLst>
                    <a:ext uri="{9D8B030D-6E8A-4147-A177-3AD203B41FA5}">
                      <a16:colId xmlns:a16="http://schemas.microsoft.com/office/drawing/2014/main" val="20003"/>
                    </a:ext>
                  </a:extLst>
                </a:gridCol>
                <a:gridCol w="1366788">
                  <a:extLst>
                    <a:ext uri="{9D8B030D-6E8A-4147-A177-3AD203B41FA5}">
                      <a16:colId xmlns:a16="http://schemas.microsoft.com/office/drawing/2014/main" val="20004"/>
                    </a:ext>
                  </a:extLst>
                </a:gridCol>
                <a:gridCol w="1183907">
                  <a:extLst>
                    <a:ext uri="{9D8B030D-6E8A-4147-A177-3AD203B41FA5}">
                      <a16:colId xmlns:a16="http://schemas.microsoft.com/office/drawing/2014/main" val="20005"/>
                    </a:ext>
                  </a:extLst>
                </a:gridCol>
                <a:gridCol w="1212783">
                  <a:extLst>
                    <a:ext uri="{9D8B030D-6E8A-4147-A177-3AD203B41FA5}">
                      <a16:colId xmlns:a16="http://schemas.microsoft.com/office/drawing/2014/main" val="20006"/>
                    </a:ext>
                  </a:extLst>
                </a:gridCol>
                <a:gridCol w="1172678">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tblGrid>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Nineveh</a:t>
                      </a:r>
                      <a:r>
                        <a:rPr kumimoji="1" lang="fr-FR" altLang="ja-JP" sz="2400" b="1" i="0" u="none" strike="noStrike" cap="none" normalizeH="0" baseline="0" dirty="0">
                          <a:ln>
                            <a:noFill/>
                          </a:ln>
                          <a:solidFill>
                            <a:srgbClr val="FFFFFF"/>
                          </a:solidFill>
                          <a:effectLst/>
                          <a:latin typeface="Arial" charset="0"/>
                          <a:ea typeface="ＭＳ Ｐゴシック" charset="0"/>
                          <a:cs typeface="Arial" charset="0"/>
                        </a:rPr>
                        <a:t>'</a:t>
                      </a: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s Destruction</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Certain</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Detailed</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Justified</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Chapter 1</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Chapter 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Chapter 3</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858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Destruction </a:t>
                      </a:r>
                      <a:br>
                        <a:rPr kumimoji="1" lang="en-GB" sz="1800" b="1" i="0" u="none" strike="noStrike" cap="none" normalizeH="0" baseline="0">
                          <a:ln>
                            <a:noFill/>
                          </a:ln>
                          <a:solidFill>
                            <a:srgbClr val="161616"/>
                          </a:solidFill>
                          <a:effectLst/>
                          <a:latin typeface="Arial" charset="0"/>
                          <a:ea typeface="ＭＳ Ｐゴシック" charset="0"/>
                          <a:cs typeface="Arial" charset="0"/>
                        </a:rPr>
                      </a:br>
                      <a:r>
                        <a:rPr kumimoji="1" lang="en-GB" sz="1800" b="1" i="0" u="none" strike="noStrike" cap="none" normalizeH="0" baseline="0">
                          <a:ln>
                            <a:noFill/>
                          </a:ln>
                          <a:solidFill>
                            <a:srgbClr val="161616"/>
                          </a:solidFill>
                          <a:effectLst/>
                          <a:latin typeface="Arial" charset="0"/>
                          <a:ea typeface="ＭＳ Ｐゴシック" charset="0"/>
                          <a:cs typeface="Arial" charset="0"/>
                        </a:rPr>
                        <a:t>Decreed</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Destruction Described</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Destruction </a:t>
                      </a:r>
                      <a:br>
                        <a:rPr kumimoji="1" lang="en-GB" sz="1800" b="1" i="0" u="none" strike="noStrike" cap="none" normalizeH="0" baseline="0">
                          <a:ln>
                            <a:noFill/>
                          </a:ln>
                          <a:solidFill>
                            <a:srgbClr val="161616"/>
                          </a:solidFill>
                          <a:effectLst/>
                          <a:latin typeface="Arial" charset="0"/>
                          <a:ea typeface="ＭＳ Ｐゴシック" charset="0"/>
                          <a:cs typeface="Arial" charset="0"/>
                        </a:rPr>
                      </a:br>
                      <a:r>
                        <a:rPr kumimoji="1" lang="en-GB" sz="1800" b="1" i="0" u="none" strike="noStrike" cap="none" normalizeH="0" baseline="0">
                          <a:ln>
                            <a:noFill/>
                          </a:ln>
                          <a:solidFill>
                            <a:srgbClr val="161616"/>
                          </a:solidFill>
                          <a:effectLst/>
                          <a:latin typeface="Arial" charset="0"/>
                          <a:ea typeface="ＭＳ Ｐゴシック" charset="0"/>
                          <a:cs typeface="Arial" charset="0"/>
                        </a:rPr>
                        <a:t>Deserved</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Verdict of Vengeance</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Vision </a:t>
                      </a:r>
                      <a:r>
                        <a:rPr kumimoji="1" lang="en-GB" sz="1800" b="1" i="0" u="none" strike="noStrike" cap="none" normalizeH="0" baseline="0">
                          <a:ln>
                            <a:noFill/>
                          </a:ln>
                          <a:solidFill>
                            <a:srgbClr val="161616"/>
                          </a:solidFill>
                          <a:effectLst/>
                          <a:latin typeface="Arial" charset="0"/>
                          <a:ea typeface="ＭＳ Ｐゴシック" charset="0"/>
                          <a:cs typeface="Arial" charset="0"/>
                        </a:rPr>
                        <a:t>of Vengeance</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Vindication </a:t>
                      </a:r>
                      <a:r>
                        <a:rPr kumimoji="1" lang="en-GB" sz="1800" b="1" i="0" u="none" strike="noStrike" cap="none" normalizeH="0" baseline="0">
                          <a:ln>
                            <a:noFill/>
                          </a:ln>
                          <a:solidFill>
                            <a:srgbClr val="161616"/>
                          </a:solidFill>
                          <a:effectLst/>
                          <a:latin typeface="Arial" charset="0"/>
                          <a:ea typeface="ＭＳ Ｐゴシック" charset="0"/>
                          <a:cs typeface="Arial" charset="0"/>
                        </a:rPr>
                        <a:t>of Vengeance</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What God Will Do</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How God Will Do It</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Why God Will Do It</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fr-FR"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Anger</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161616"/>
                          </a:solidFill>
                          <a:effectLst/>
                          <a:latin typeface="Arial" charset="0"/>
                          <a:ea typeface="ＭＳ Ｐゴシック" charset="0"/>
                          <a:cs typeface="Arial" charset="0"/>
                        </a:rPr>
                        <a:t>God</a:t>
                      </a:r>
                      <a:r>
                        <a:rPr kumimoji="0" lang="fr-FR" altLang="ja-JP" sz="1800" b="1" i="0" u="none" strike="noStrike" cap="none" normalizeH="0" baseline="0" dirty="0">
                          <a:ln>
                            <a:noFill/>
                          </a:ln>
                          <a:solidFill>
                            <a:srgbClr val="161616"/>
                          </a:solidFill>
                          <a:effectLst/>
                          <a:latin typeface="Arial" charset="0"/>
                          <a:ea typeface="ＭＳ Ｐゴシック" charset="0"/>
                          <a:cs typeface="Arial" charset="0"/>
                        </a:rPr>
                        <a:t>'</a:t>
                      </a:r>
                      <a:r>
                        <a:rPr kumimoji="0" lang="en-US" sz="1800" b="1" i="0" u="none" strike="noStrike" cap="none" normalizeH="0" baseline="0" dirty="0">
                          <a:ln>
                            <a:noFill/>
                          </a:ln>
                          <a:solidFill>
                            <a:srgbClr val="161616"/>
                          </a:solidFill>
                          <a:effectLst/>
                          <a:latin typeface="Arial" charset="0"/>
                          <a:ea typeface="ＭＳ Ｐゴシック" charset="0"/>
                          <a:cs typeface="Arial" charset="0"/>
                        </a:rPr>
                        <a:t>s Actions</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fr-FR"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Accusations</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701675">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fr-FR"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Predictions</a:t>
                      </a:r>
                      <a:br>
                        <a:rPr kumimoji="1" lang="en-GB" sz="1800" b="1" i="0" u="none" strike="noStrike" cap="none" normalizeH="0" baseline="0" dirty="0">
                          <a:ln>
                            <a:noFill/>
                          </a:ln>
                          <a:solidFill>
                            <a:srgbClr val="161616"/>
                          </a:solidFill>
                          <a:effectLst/>
                          <a:latin typeface="Arial" charset="0"/>
                          <a:ea typeface="ＭＳ Ｐゴシック" charset="0"/>
                          <a:cs typeface="Arial" charset="0"/>
                        </a:rPr>
                      </a:br>
                      <a:r>
                        <a:rPr kumimoji="1" lang="en-GB" sz="1800" b="1" i="0" u="none" strike="noStrike" cap="none" normalizeH="0" baseline="0" dirty="0">
                          <a:ln>
                            <a:noFill/>
                          </a:ln>
                          <a:solidFill>
                            <a:srgbClr val="161616"/>
                          </a:solidFill>
                          <a:effectLst/>
                          <a:latin typeface="Arial" charset="0"/>
                          <a:ea typeface="ＭＳ Ｐゴシック" charset="0"/>
                          <a:cs typeface="Arial" charset="0"/>
                        </a:rPr>
                        <a:t>for Judah</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161616"/>
                          </a:solidFill>
                          <a:effectLst/>
                          <a:latin typeface="Arial" charset="0"/>
                          <a:ea typeface="ＭＳ Ｐゴシック" charset="0"/>
                          <a:cs typeface="Arial" charset="0"/>
                        </a:rPr>
                        <a:t>God</a:t>
                      </a:r>
                      <a:r>
                        <a:rPr kumimoji="0" lang="fr-FR" altLang="ja-JP" sz="1800" b="1" i="0" u="none" strike="noStrike" cap="none" normalizeH="0" baseline="0" dirty="0">
                          <a:ln>
                            <a:noFill/>
                          </a:ln>
                          <a:solidFill>
                            <a:srgbClr val="161616"/>
                          </a:solidFill>
                          <a:effectLst/>
                          <a:latin typeface="Arial" charset="0"/>
                          <a:ea typeface="ＭＳ Ｐゴシック" charset="0"/>
                          <a:cs typeface="Arial" charset="0"/>
                        </a:rPr>
                        <a:t>'</a:t>
                      </a:r>
                      <a:r>
                        <a:rPr kumimoji="0" lang="en-US" sz="1800" b="1" i="0" u="none" strike="noStrike" cap="none" normalizeH="0" baseline="0" dirty="0">
                          <a:ln>
                            <a:noFill/>
                          </a:ln>
                          <a:solidFill>
                            <a:srgbClr val="161616"/>
                          </a:solidFill>
                          <a:effectLst/>
                          <a:latin typeface="Arial" charset="0"/>
                          <a:ea typeface="ＭＳ Ｐゴシック" charset="0"/>
                          <a:cs typeface="Arial" charset="0"/>
                        </a:rPr>
                        <a:t>s Power </a:t>
                      </a:r>
                      <a:br>
                        <a:rPr kumimoji="0" lang="en-US" sz="1800" b="1" i="0" u="none" strike="noStrike" cap="none" normalizeH="0" baseline="0" dirty="0">
                          <a:ln>
                            <a:noFill/>
                          </a:ln>
                          <a:solidFill>
                            <a:srgbClr val="161616"/>
                          </a:solidFill>
                          <a:effectLst/>
                          <a:latin typeface="Arial" charset="0"/>
                          <a:ea typeface="ＭＳ Ｐゴシック" charset="0"/>
                          <a:cs typeface="Arial" charset="0"/>
                        </a:rPr>
                      </a:br>
                      <a:r>
                        <a:rPr kumimoji="0" lang="en-US" sz="1800" b="1" i="0" u="none" strike="noStrike" cap="none" normalizeH="0" baseline="0" dirty="0">
                          <a:ln>
                            <a:noFill/>
                          </a:ln>
                          <a:solidFill>
                            <a:srgbClr val="161616"/>
                          </a:solidFill>
                          <a:effectLst/>
                          <a:latin typeface="Arial" charset="0"/>
                          <a:ea typeface="ＭＳ Ｐゴシック" charset="0"/>
                          <a:cs typeface="Arial" charset="0"/>
                        </a:rPr>
                        <a:t>for Judah</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fr-FR"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Justice</a:t>
                      </a:r>
                      <a:br>
                        <a:rPr kumimoji="1" lang="en-GB" sz="1800" b="1" i="0" u="none" strike="noStrike" cap="none" normalizeH="0" baseline="0" dirty="0">
                          <a:ln>
                            <a:noFill/>
                          </a:ln>
                          <a:solidFill>
                            <a:srgbClr val="161616"/>
                          </a:solidFill>
                          <a:effectLst/>
                          <a:latin typeface="Arial" charset="0"/>
                          <a:ea typeface="ＭＳ Ｐゴシック" charset="0"/>
                          <a:cs typeface="Arial" charset="0"/>
                        </a:rPr>
                      </a:br>
                      <a:r>
                        <a:rPr kumimoji="1" lang="en-GB" sz="1800" b="1" i="0" u="none" strike="noStrike" cap="none" normalizeH="0" baseline="0" dirty="0">
                          <a:ln>
                            <a:noFill/>
                          </a:ln>
                          <a:solidFill>
                            <a:srgbClr val="161616"/>
                          </a:solidFill>
                          <a:effectLst/>
                          <a:latin typeface="Arial" charset="0"/>
                          <a:ea typeface="ＭＳ Ｐゴシック" charset="0"/>
                          <a:cs typeface="Arial" charset="0"/>
                        </a:rPr>
                        <a:t>for Judah</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25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Title</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God</a:t>
                      </a:r>
                      <a:r>
                        <a:rPr kumimoji="0" lang="fr-FR" altLang="ja-JP" sz="1600" b="1" i="0" u="none" strike="noStrike" cap="none" normalizeH="0" baseline="0" dirty="0">
                          <a:ln>
                            <a:noFill/>
                          </a:ln>
                          <a:solidFill>
                            <a:srgbClr val="161616"/>
                          </a:solidFill>
                          <a:effectLst/>
                          <a:latin typeface="Arial" charset="0"/>
                          <a:ea typeface="ＭＳ Ｐゴシック" charset="0"/>
                          <a:cs typeface="Arial" charset="0"/>
                        </a:rPr>
                        <a:t>'</a:t>
                      </a:r>
                      <a:r>
                        <a:rPr kumimoji="0" lang="en-US" sz="1600" b="1" i="0" u="none" strike="noStrike" cap="none" normalizeH="0" baseline="0" dirty="0">
                          <a:ln>
                            <a:noFill/>
                          </a:ln>
                          <a:solidFill>
                            <a:srgbClr val="161616"/>
                          </a:solidFill>
                          <a:effectLst/>
                          <a:latin typeface="Arial" charset="0"/>
                          <a:ea typeface="ＭＳ Ｐゴシック" charset="0"/>
                          <a:cs typeface="Arial" charset="0"/>
                        </a:rPr>
                        <a:t>s Traits</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1:2-8</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Plotting Against God </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1:9-11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Destruction is Judah</a:t>
                      </a:r>
                      <a:r>
                        <a:rPr kumimoji="0" lang="fr-FR" altLang="ja-JP" sz="1600" b="1" i="0" u="none" strike="noStrike" cap="none" normalizeH="0" baseline="0" dirty="0">
                          <a:ln>
                            <a:noFill/>
                          </a:ln>
                          <a:solidFill>
                            <a:srgbClr val="161616"/>
                          </a:solidFill>
                          <a:effectLst/>
                          <a:latin typeface="Arial" charset="0"/>
                          <a:ea typeface="ＭＳ Ｐゴシック" charset="0"/>
                          <a:cs typeface="Arial" charset="0"/>
                        </a:rPr>
                        <a:t>'</a:t>
                      </a:r>
                      <a:r>
                        <a:rPr kumimoji="0" lang="en-US" sz="1600" b="1" i="0" u="none" strike="noStrike" cap="none" normalizeH="0" baseline="0" dirty="0">
                          <a:ln>
                            <a:noFill/>
                          </a:ln>
                          <a:solidFill>
                            <a:srgbClr val="161616"/>
                          </a:solidFill>
                          <a:effectLst/>
                          <a:latin typeface="Arial" charset="0"/>
                          <a:ea typeface="ＭＳ Ｐゴシック" charset="0"/>
                          <a:cs typeface="Arial" charset="0"/>
                        </a:rPr>
                        <a:t>s Deliverance</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1:12-15</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Battling vs. Judah</a:t>
                      </a:r>
                      <a:r>
                        <a:rPr kumimoji="0" lang="fr-FR" altLang="ja-JP" sz="1600" b="1" i="0" u="none" strike="noStrike" cap="none" normalizeH="0" baseline="0" dirty="0">
                          <a:ln>
                            <a:noFill/>
                          </a:ln>
                          <a:solidFill>
                            <a:srgbClr val="161616"/>
                          </a:solidFill>
                          <a:effectLst/>
                          <a:latin typeface="Arial" charset="0"/>
                          <a:ea typeface="ＭＳ Ｐゴシック" charset="0"/>
                          <a:cs typeface="Arial" charset="0"/>
                        </a:rPr>
                        <a:t>'</a:t>
                      </a:r>
                      <a:r>
                        <a:rPr kumimoji="0" lang="en-US" sz="1600" b="1" i="0" u="none" strike="noStrike" cap="none" normalizeH="0" baseline="0" dirty="0">
                          <a:ln>
                            <a:noFill/>
                          </a:ln>
                          <a:solidFill>
                            <a:srgbClr val="161616"/>
                          </a:solidFill>
                          <a:effectLst/>
                          <a:latin typeface="Arial" charset="0"/>
                          <a:ea typeface="ＭＳ Ｐゴシック" charset="0"/>
                          <a:cs typeface="Arial" charset="0"/>
                        </a:rPr>
                        <a:t>s Splendor </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2:1-2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Destruction &amp; Despoiling</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2:3-13</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Destruction for Cruelty</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3:1-7</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Drunk When Destroyed</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3:8-11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Burned With Fire</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3:12-19</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161616"/>
                          </a:solidFill>
                          <a:effectLst/>
                          <a:latin typeface="Arial" charset="0"/>
                          <a:ea typeface="ＭＳ Ｐゴシック" charset="0"/>
                          <a:cs typeface="Arial" charset="0"/>
                        </a:rPr>
                        <a:t>In Judah Against Assyria</a:t>
                      </a:r>
                      <a:r>
                        <a:rPr kumimoji="1" lang="fr-FR" altLang="ja-JP" sz="1800" b="1" i="0" u="none" strike="noStrike" cap="none" normalizeH="0" baseline="0" dirty="0">
                          <a:ln>
                            <a:noFill/>
                          </a:ln>
                          <a:solidFill>
                            <a:srgbClr val="161616"/>
                          </a:solidFill>
                          <a:effectLst/>
                          <a:latin typeface="Arial" charset="0"/>
                          <a:ea typeface="ＭＳ Ｐゴシック" charset="0"/>
                          <a:cs typeface="Arial" charset="0"/>
                        </a:rPr>
                        <a:t>'</a:t>
                      </a:r>
                      <a:r>
                        <a:rPr kumimoji="1" lang="en-US" altLang="ja-JP" sz="1800" b="1" i="0" u="none" strike="noStrike" cap="none" normalizeH="0" baseline="0" dirty="0">
                          <a:ln>
                            <a:noFill/>
                          </a:ln>
                          <a:solidFill>
                            <a:srgbClr val="161616"/>
                          </a:solidFill>
                          <a:effectLst/>
                          <a:latin typeface="Arial" charset="0"/>
                          <a:ea typeface="ＭＳ Ｐゴシック" charset="0"/>
                          <a:cs typeface="Arial" charset="0"/>
                        </a:rPr>
                        <a:t>s Capital, Nineveh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161616"/>
                          </a:solidFill>
                          <a:effectLst/>
                          <a:latin typeface="Arial" charset="0"/>
                          <a:ea typeface="ＭＳ Ｐゴシック" charset="0"/>
                          <a:cs typeface="Arial" charset="0"/>
                        </a:rPr>
                        <a:t>c. 660 BC</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10651" name="Text Box 24"/>
          <p:cNvSpPr txBox="1">
            <a:spLocks noChangeArrowheads="1"/>
          </p:cNvSpPr>
          <p:nvPr/>
        </p:nvSpPr>
        <p:spPr bwMode="auto">
          <a:xfrm>
            <a:off x="8412163" y="0"/>
            <a:ext cx="69850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621</a:t>
            </a:r>
          </a:p>
        </p:txBody>
      </p:sp>
      <p:sp>
        <p:nvSpPr>
          <p:cNvPr id="5" name="Rounded Rectangle 4">
            <a:extLst>
              <a:ext uri="{FF2B5EF4-FFF2-40B4-BE49-F238E27FC236}">
                <a16:creationId xmlns:a16="http://schemas.microsoft.com/office/drawing/2014/main" id="{93225AAD-1D6C-278B-FDFC-DAC4A6DA8DC2}"/>
              </a:ext>
            </a:extLst>
          </p:cNvPr>
          <p:cNvSpPr/>
          <p:nvPr/>
        </p:nvSpPr>
        <p:spPr bwMode="auto">
          <a:xfrm>
            <a:off x="16933" y="931333"/>
            <a:ext cx="3428911" cy="5080000"/>
          </a:xfrm>
          <a:prstGeom prst="roundRect">
            <a:avLst/>
          </a:prstGeom>
          <a:noFill/>
          <a:ln w="762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endParaRPr>
          </a:p>
        </p:txBody>
      </p:sp>
    </p:spTree>
    <p:extLst>
      <p:ext uri="{BB962C8B-B14F-4D97-AF65-F5344CB8AC3E}">
        <p14:creationId xmlns:p14="http://schemas.microsoft.com/office/powerpoint/2010/main" val="106550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3473"/>
                                        </p:tgtEl>
                                        <p:attrNameLst>
                                          <p:attrName>style.visibility</p:attrName>
                                        </p:attrNameLst>
                                      </p:cBhvr>
                                      <p:to>
                                        <p:strVal val="visible"/>
                                      </p:to>
                                    </p:set>
                                    <p:animEffect transition="in" filter="dissolve">
                                      <p:cBhvr>
                                        <p:cTn id="7" dur="500"/>
                                        <p:tgtEl>
                                          <p:spTgt spid="23347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3" grpId="0"/>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Nahum 1</a:t>
            </a:r>
          </a:p>
        </p:txBody>
      </p:sp>
    </p:spTree>
    <p:extLst>
      <p:ext uri="{BB962C8B-B14F-4D97-AF65-F5344CB8AC3E}">
        <p14:creationId xmlns:p14="http://schemas.microsoft.com/office/powerpoint/2010/main" val="2493915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God</a:t>
            </a:r>
            <a:r>
              <a:rPr kumimoji="0" lang="uk-UA"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s judgment of Nineveh will demonstrate his rule over all nations (1:3). </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Nahum</a:t>
            </a:r>
          </a:p>
        </p:txBody>
      </p:sp>
    </p:spTree>
    <p:extLst>
      <p:ext uri="{BB962C8B-B14F-4D97-AF65-F5344CB8AC3E}">
        <p14:creationId xmlns:p14="http://schemas.microsoft.com/office/powerpoint/2010/main" val="115031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Nahum 1:1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(NLT)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4572000" y="1268760"/>
            <a:ext cx="4347592" cy="5140424"/>
          </a:xfrm>
          <a:prstGeom prst="rect">
            <a:avLst/>
          </a:prstGeom>
          <a:noFill/>
          <a:ln w="9525">
            <a:noFill/>
            <a:miter lim="800000"/>
            <a:headEnd/>
            <a:tailEnd/>
          </a:ln>
          <a:effectLst/>
        </p:spPr>
        <p:txBody>
          <a:bodyPr/>
          <a:lstStyle/>
          <a:p>
            <a:pPr marL="342900" indent="-342900" algn="r" defTabSz="914400" fontAlgn="base">
              <a:spcBef>
                <a:spcPct val="20000"/>
              </a:spcBef>
              <a:spcAft>
                <a:spcPct val="0"/>
              </a:spcAft>
              <a:defRPr/>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dirty="0">
                <a:solidFill>
                  <a:srgbClr val="FFFFFF"/>
                </a:solidFill>
                <a:effectLst>
                  <a:glow rad="152400">
                    <a:srgbClr val="000000"/>
                  </a:glow>
                </a:effectLst>
                <a:latin typeface="Arial" charset="0"/>
                <a:ea typeface="Times New Roman" charset="0"/>
                <a:cs typeface="ＭＳ Ｐゴシック" charset="0"/>
              </a:rPr>
              <a:t>This message concerning Nineveh came as a vision to Nahum, who lived in Elkosh</a:t>
            </a:r>
            <a:r>
              <a:rPr lang="ru-RU" sz="3200" b="1" dirty="0">
                <a:solidFill>
                  <a:srgbClr val="FFFFFF"/>
                </a:solidFill>
                <a:effectLst>
                  <a:glow rad="152400">
                    <a:srgbClr val="000000"/>
                  </a:glow>
                </a:effectLst>
                <a:latin typeface="Arial" charset="0"/>
                <a:ea typeface="Times New Roman" charset="0"/>
                <a:cs typeface="ＭＳ Ｐゴシック" charset="0"/>
              </a:rPr>
              <a: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pic>
        <p:nvPicPr>
          <p:cNvPr id="21197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1341438"/>
            <a:ext cx="4565650" cy="475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967889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Folded Corner 6"/>
          <p:cNvSpPr>
            <a:spLocks noChangeArrowheads="1"/>
          </p:cNvSpPr>
          <p:nvPr/>
        </p:nvSpPr>
        <p:spPr bwMode="auto">
          <a:xfrm>
            <a:off x="152400" y="2209800"/>
            <a:ext cx="8839200" cy="3886200"/>
          </a:xfrm>
          <a:prstGeom prst="foldedCorner">
            <a:avLst>
              <a:gd name="adj" fmla="val 16667"/>
            </a:avLst>
          </a:prstGeom>
          <a:solidFill>
            <a:srgbClr val="000090"/>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 name="Text Box 3"/>
          <p:cNvSpPr txBox="1">
            <a:spLocks noChangeArrowheads="1"/>
          </p:cNvSpPr>
          <p:nvPr/>
        </p:nvSpPr>
        <p:spPr bwMode="auto">
          <a:xfrm>
            <a:off x="304800" y="1033463"/>
            <a:ext cx="8610600" cy="1938337"/>
          </a:xfrm>
          <a:prstGeom prst="rect">
            <a:avLst/>
          </a:prstGeom>
          <a:noFill/>
          <a:ln w="9525">
            <a:noFill/>
            <a:miter lim="800000"/>
            <a:headEnd/>
            <a:tailEnd/>
          </a:ln>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buFontTx/>
              <a:buChar char="•"/>
              <a:defRPr/>
            </a:pPr>
            <a:r>
              <a:rPr kumimoji="1" lang="en-US" altLang="ja-JP" b="1">
                <a:solidFill>
                  <a:srgbClr val="FFFFFF"/>
                </a:solidFill>
                <a:effectLst>
                  <a:outerShdw blurRad="38100" dist="38100" dir="2700000" algn="tl">
                    <a:srgbClr val="000000"/>
                  </a:outerShdw>
                </a:effectLst>
                <a:cs typeface="Arial" charset="0"/>
              </a:rPr>
              <a:t>Nothing is known about Nahum except his being an Elkoshite (1:1).</a:t>
            </a:r>
          </a:p>
          <a:p>
            <a:pPr algn="just" defTabSz="914400" fontAlgn="base">
              <a:spcBef>
                <a:spcPct val="0"/>
              </a:spcBef>
              <a:spcAft>
                <a:spcPct val="0"/>
              </a:spcAft>
              <a:buFontTx/>
              <a:buChar char="•"/>
              <a:defRPr/>
            </a:pPr>
            <a:r>
              <a:rPr kumimoji="1" lang="en-US" altLang="ja-JP" b="1">
                <a:solidFill>
                  <a:srgbClr val="FFFFFF"/>
                </a:solidFill>
                <a:effectLst>
                  <a:outerShdw blurRad="38100" dist="38100" dir="2700000" algn="tl">
                    <a:srgbClr val="000000"/>
                  </a:outerShdw>
                </a:effectLst>
                <a:cs typeface="Arial" charset="0"/>
              </a:rPr>
              <a:t>No valid evidence has shown someone else as author. </a:t>
            </a:r>
          </a:p>
          <a:p>
            <a:pPr algn="just" defTabSz="914400" fontAlgn="base">
              <a:spcBef>
                <a:spcPct val="0"/>
              </a:spcBef>
              <a:spcAft>
                <a:spcPct val="0"/>
              </a:spcAft>
              <a:buFontTx/>
              <a:buChar char="•"/>
              <a:defRPr/>
            </a:pPr>
            <a:r>
              <a:rPr kumimoji="1" lang="en-US" altLang="ja-JP" b="1">
                <a:solidFill>
                  <a:srgbClr val="FFFFFF"/>
                </a:solidFill>
                <a:effectLst>
                  <a:outerShdw blurRad="38100" dist="38100" dir="2700000" algn="tl">
                    <a:srgbClr val="000000"/>
                  </a:outerShdw>
                </a:effectLst>
                <a:cs typeface="Arial" charset="0"/>
              </a:rPr>
              <a:t>Four principal suggestions on the location of Elkosh have been advanced: </a:t>
            </a:r>
          </a:p>
        </p:txBody>
      </p:sp>
      <p:sp>
        <p:nvSpPr>
          <p:cNvPr id="206851" name="Text Box 4"/>
          <p:cNvSpPr txBox="1">
            <a:spLocks noChangeArrowheads="1"/>
          </p:cNvSpPr>
          <p:nvPr/>
        </p:nvSpPr>
        <p:spPr bwMode="auto">
          <a:xfrm>
            <a:off x="0" y="1925638"/>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endParaRPr kumimoji="1" lang="en-US">
              <a:solidFill>
                <a:srgbClr val="FFFFFF"/>
              </a:solidFill>
              <a:latin typeface="Times New Roman" charset="0"/>
            </a:endParaRPr>
          </a:p>
        </p:txBody>
      </p:sp>
      <p:sp>
        <p:nvSpPr>
          <p:cNvPr id="3" name="Rectangle 5"/>
          <p:cNvSpPr>
            <a:spLocks noChangeArrowheads="1"/>
          </p:cNvSpPr>
          <p:nvPr/>
        </p:nvSpPr>
        <p:spPr bwMode="auto">
          <a:xfrm>
            <a:off x="762000" y="3048000"/>
            <a:ext cx="8229600" cy="3046413"/>
          </a:xfrm>
          <a:prstGeom prst="rect">
            <a:avLst/>
          </a:prstGeom>
          <a:noFill/>
          <a:ln w="9525">
            <a:noFill/>
            <a:miter lim="800000"/>
            <a:headEnd/>
            <a:tailEnd/>
          </a:ln>
        </p:spPr>
        <p:txBody>
          <a:bodyPr>
            <a:spAutoFit/>
          </a:bodyPr>
          <a:lstStyle/>
          <a:p>
            <a:pPr marL="457200" indent="-457200" defTabSz="914400" eaLnBrk="0" fontAlgn="base" hangingPunct="0">
              <a:spcBef>
                <a:spcPct val="0"/>
              </a:spcBef>
              <a:spcAft>
                <a:spcPct val="0"/>
              </a:spcAft>
              <a:buFontTx/>
              <a:buAutoNum type="arabicPeriod"/>
              <a:defRPr/>
            </a:pPr>
            <a:r>
              <a:rPr kumimoji="1" lang="en-US"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A modern village </a:t>
            </a:r>
            <a:r>
              <a:rPr kumimoji="1" lang="en-US" altLang="ja-JP" sz="2400" b="1" dirty="0" err="1">
                <a:solidFill>
                  <a:srgbClr val="FFFFFF"/>
                </a:solidFill>
                <a:effectLst>
                  <a:outerShdw blurRad="38100" dist="38100" dir="2700000" algn="tl">
                    <a:srgbClr val="000000"/>
                  </a:outerShdw>
                </a:effectLst>
                <a:latin typeface="Arial" charset="0"/>
                <a:ea typeface="ＭＳ Ｐゴシック" charset="0"/>
                <a:cs typeface="Arial" charset="0"/>
              </a:rPr>
              <a:t>Elkush</a:t>
            </a:r>
            <a:r>
              <a:rPr kumimoji="1" lang="en-US"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 or </a:t>
            </a:r>
            <a:r>
              <a:rPr kumimoji="1" lang="en-US" altLang="ja-JP" sz="2400" b="1" dirty="0" err="1">
                <a:solidFill>
                  <a:srgbClr val="FFFFFF"/>
                </a:solidFill>
                <a:effectLst>
                  <a:outerShdw blurRad="38100" dist="38100" dir="2700000" algn="tl">
                    <a:srgbClr val="000000"/>
                  </a:outerShdw>
                </a:effectLst>
                <a:latin typeface="Arial" charset="0"/>
                <a:ea typeface="ＭＳ Ｐゴシック" charset="0"/>
                <a:cs typeface="Arial" charset="0"/>
              </a:rPr>
              <a:t>Alkosh</a:t>
            </a:r>
            <a:r>
              <a:rPr kumimoji="1" lang="en-US"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 not far from the left bank of the </a:t>
            </a:r>
            <a:r>
              <a:rPr kumimoji="1" lang="en-US" altLang="ja-JP" sz="2400" b="1" dirty="0">
                <a:solidFill>
                  <a:srgbClr val="FFFF00"/>
                </a:solidFill>
                <a:effectLst>
                  <a:outerShdw blurRad="38100" dist="38100" dir="2700000" algn="tl">
                    <a:srgbClr val="000000"/>
                  </a:outerShdw>
                </a:effectLst>
                <a:latin typeface="Arial" charset="0"/>
                <a:ea typeface="ＭＳ Ｐゴシック" charset="0"/>
                <a:cs typeface="Arial" charset="0"/>
              </a:rPr>
              <a:t>Tigris</a:t>
            </a:r>
            <a:r>
              <a:rPr kumimoji="1" lang="en-US"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 two days</a:t>
            </a:r>
            <a:r>
              <a:rPr kumimoji="1" lang="uk-UA"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kumimoji="1" lang="en-US"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 journey north of the site of ancient Nineveh</a:t>
            </a:r>
          </a:p>
          <a:p>
            <a:pPr marL="457200" indent="-457200" defTabSz="914400" eaLnBrk="0" fontAlgn="base" hangingPunct="0">
              <a:spcBef>
                <a:spcPct val="0"/>
              </a:spcBef>
              <a:spcAft>
                <a:spcPct val="0"/>
              </a:spcAft>
              <a:buFontTx/>
              <a:buAutoNum type="arabicPeriod"/>
              <a:defRPr/>
            </a:pPr>
            <a:r>
              <a:rPr kumimoji="1" lang="en-US"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A small village in </a:t>
            </a:r>
            <a:r>
              <a:rPr kumimoji="1" lang="en-US" altLang="ja-JP" sz="2400" b="1" dirty="0">
                <a:solidFill>
                  <a:srgbClr val="FFFF00"/>
                </a:solidFill>
                <a:effectLst>
                  <a:outerShdw blurRad="38100" dist="38100" dir="2700000" algn="tl">
                    <a:srgbClr val="000000"/>
                  </a:outerShdw>
                </a:effectLst>
                <a:latin typeface="Arial" charset="0"/>
                <a:ea typeface="ＭＳ Ｐゴシック" charset="0"/>
                <a:cs typeface="Arial" charset="0"/>
              </a:rPr>
              <a:t>Galilee</a:t>
            </a:r>
            <a:r>
              <a:rPr kumimoji="1" lang="en-US"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 at a place identified by many with the modern El-</a:t>
            </a:r>
            <a:r>
              <a:rPr kumimoji="1" lang="en-US" altLang="ja-JP" sz="2400" b="1" dirty="0" err="1">
                <a:solidFill>
                  <a:srgbClr val="FFFFFF"/>
                </a:solidFill>
                <a:effectLst>
                  <a:outerShdw blurRad="38100" dist="38100" dir="2700000" algn="tl">
                    <a:srgbClr val="000000"/>
                  </a:outerShdw>
                </a:effectLst>
                <a:latin typeface="Arial" charset="0"/>
                <a:ea typeface="ＭＳ Ｐゴシック" charset="0"/>
                <a:cs typeface="Arial" charset="0"/>
              </a:rPr>
              <a:t>Kauze</a:t>
            </a:r>
            <a:r>
              <a:rPr kumimoji="1" lang="en-US"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 near </a:t>
            </a:r>
            <a:r>
              <a:rPr kumimoji="1" lang="en-US" altLang="ja-JP" sz="2400" b="1" dirty="0" err="1">
                <a:solidFill>
                  <a:srgbClr val="FFFFFF"/>
                </a:solidFill>
                <a:effectLst>
                  <a:outerShdw blurRad="38100" dist="38100" dir="2700000" algn="tl">
                    <a:srgbClr val="000000"/>
                  </a:outerShdw>
                </a:effectLst>
                <a:latin typeface="Arial" charset="0"/>
                <a:ea typeface="ＭＳ Ｐゴシック" charset="0"/>
                <a:cs typeface="Arial" charset="0"/>
              </a:rPr>
              <a:t>Ramieh</a:t>
            </a:r>
            <a:endParaRPr kumimoji="1" lang="en-US" altLang="ja-JP" sz="2400" b="1" dirty="0">
              <a:solidFill>
                <a:srgbClr val="FFFFFF"/>
              </a:solidFill>
              <a:effectLst>
                <a:outerShdw blurRad="38100" dist="38100" dir="2700000" algn="tl">
                  <a:srgbClr val="000000"/>
                </a:outerShdw>
              </a:effectLst>
              <a:latin typeface="Arial" charset="0"/>
              <a:ea typeface="ＭＳ Ｐゴシック" charset="0"/>
              <a:cs typeface="Arial" charset="0"/>
            </a:endParaRPr>
          </a:p>
          <a:p>
            <a:pPr marL="457200" indent="-457200" defTabSz="914400" eaLnBrk="0" fontAlgn="base" hangingPunct="0">
              <a:spcBef>
                <a:spcPct val="0"/>
              </a:spcBef>
              <a:spcAft>
                <a:spcPct val="0"/>
              </a:spcAft>
              <a:buFontTx/>
              <a:buAutoNum type="arabicPeriod"/>
              <a:defRPr/>
            </a:pPr>
            <a:r>
              <a:rPr kumimoji="1" lang="en-US" altLang="ja-JP" sz="2400" b="1" dirty="0">
                <a:solidFill>
                  <a:srgbClr val="FFFF00"/>
                </a:solidFill>
                <a:effectLst>
                  <a:outerShdw blurRad="38100" dist="38100" dir="2700000" algn="tl">
                    <a:srgbClr val="000000"/>
                  </a:outerShdw>
                </a:effectLst>
                <a:latin typeface="Arial" charset="0"/>
                <a:ea typeface="ＭＳ Ｐゴシック" charset="0"/>
                <a:cs typeface="Arial" charset="0"/>
              </a:rPr>
              <a:t>Capernaum</a:t>
            </a:r>
            <a:r>
              <a:rPr kumimoji="1" lang="en-US"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 the name of which means </a:t>
            </a:r>
            <a:r>
              <a:rPr kumimoji="1" lang="ru-RU"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kumimoji="1" lang="en-US"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Village of Nahum</a:t>
            </a:r>
            <a:r>
              <a:rPr kumimoji="1" lang="ru-RU"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kumimoji="1" lang="en-US"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 </a:t>
            </a:r>
          </a:p>
          <a:p>
            <a:pPr marL="457200" indent="-457200" defTabSz="914400" eaLnBrk="0" fontAlgn="base" hangingPunct="0">
              <a:spcBef>
                <a:spcPct val="0"/>
              </a:spcBef>
              <a:spcAft>
                <a:spcPct val="0"/>
              </a:spcAft>
              <a:buFontTx/>
              <a:buAutoNum type="arabicPeriod"/>
              <a:defRPr/>
            </a:pPr>
            <a:r>
              <a:rPr kumimoji="1" lang="en-US" altLang="ja-JP" sz="2400" b="1" dirty="0" err="1">
                <a:solidFill>
                  <a:srgbClr val="FFFFFF"/>
                </a:solidFill>
                <a:effectLst>
                  <a:outerShdw blurRad="38100" dist="38100" dir="2700000" algn="tl">
                    <a:srgbClr val="000000"/>
                  </a:outerShdw>
                </a:effectLst>
                <a:latin typeface="Arial" charset="0"/>
                <a:ea typeface="ＭＳ Ｐゴシック" charset="0"/>
                <a:cs typeface="Arial" charset="0"/>
              </a:rPr>
              <a:t>Elkosh</a:t>
            </a:r>
            <a:r>
              <a:rPr kumimoji="1" lang="en-US"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 in the territory south of </a:t>
            </a:r>
            <a:r>
              <a:rPr kumimoji="1" lang="en-US" altLang="ja-JP" sz="2400" b="1" dirty="0">
                <a:solidFill>
                  <a:srgbClr val="FFFF00"/>
                </a:solidFill>
                <a:effectLst>
                  <a:outerShdw blurRad="38100" dist="38100" dir="2700000" algn="tl">
                    <a:srgbClr val="000000"/>
                  </a:outerShdw>
                </a:effectLst>
                <a:latin typeface="Arial" charset="0"/>
                <a:ea typeface="ＭＳ Ｐゴシック" charset="0"/>
                <a:cs typeface="Arial" charset="0"/>
              </a:rPr>
              <a:t>Judah</a:t>
            </a:r>
            <a:endParaRPr kumimoji="1" lang="en-US" sz="2400" b="1" dirty="0">
              <a:solidFill>
                <a:srgbClr val="FFFF00"/>
              </a:solidFill>
              <a:effectLst>
                <a:outerShdw blurRad="38100" dist="38100" dir="2700000" algn="tl">
                  <a:srgbClr val="000000"/>
                </a:outerShdw>
              </a:effectLst>
              <a:latin typeface="Arial" charset="0"/>
              <a:ea typeface="ＭＳ Ｐゴシック" charset="0"/>
              <a:cs typeface="Arial" charset="0"/>
            </a:endParaRPr>
          </a:p>
        </p:txBody>
      </p:sp>
      <p:sp>
        <p:nvSpPr>
          <p:cNvPr id="37895" name="Rectangle 7"/>
          <p:cNvSpPr>
            <a:spLocks noGrp="1" noChangeArrowheads="1"/>
          </p:cNvSpPr>
          <p:nvPr>
            <p:ph type="title" idx="4294967295"/>
          </p:nvPr>
        </p:nvSpPr>
        <p:spPr>
          <a:xfrm>
            <a:off x="304800" y="228600"/>
            <a:ext cx="3352800" cy="533400"/>
          </a:xfrm>
        </p:spPr>
        <p:txBody>
          <a:bodyPr/>
          <a:lstStyle/>
          <a:p>
            <a:pPr algn="l" eaLnBrk="1" hangingPunct="1">
              <a:defRPr/>
            </a:pPr>
            <a:r>
              <a:rPr kumimoji="1" lang="en-US" sz="2800" b="1">
                <a:solidFill>
                  <a:schemeClr val="tx1"/>
                </a:solidFill>
                <a:latin typeface="Copperplate Gothic Light" charset="0"/>
                <a:ea typeface="ＭＳ 明朝" charset="0"/>
                <a:cs typeface="ＭＳ 明朝" charset="0"/>
              </a:rPr>
              <a:t>Authorship</a:t>
            </a:r>
            <a:endParaRPr lang="en-US">
              <a:latin typeface="Tahoma" charset="0"/>
              <a:ea typeface="ＭＳ Ｐゴシック" charset="0"/>
              <a:cs typeface="ＭＳ Ｐゴシック" charset="0"/>
            </a:endParaRPr>
          </a:p>
        </p:txBody>
      </p:sp>
      <p:sp>
        <p:nvSpPr>
          <p:cNvPr id="8" name="Text Box 6"/>
          <p:cNvSpPr txBox="1">
            <a:spLocks noChangeArrowheads="1"/>
          </p:cNvSpPr>
          <p:nvPr/>
        </p:nvSpPr>
        <p:spPr bwMode="auto">
          <a:xfrm>
            <a:off x="8378825" y="76200"/>
            <a:ext cx="698500" cy="461963"/>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algn="ctr">
              <a:defRPr b="1">
                <a:solidFill>
                  <a:srgbClr val="FFFFFF"/>
                </a:solidFill>
                <a:effectLst>
                  <a:outerShdw blurRad="38100" dist="38100" dir="2700000" algn="tl">
                    <a:srgbClr val="000000"/>
                  </a:outerShd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914400" eaLnBrk="0" fontAlgn="base" hangingPunct="0">
              <a:spcBef>
                <a:spcPct val="0"/>
              </a:spcBef>
              <a:spcAft>
                <a:spcPct val="0"/>
              </a:spcAft>
              <a:defRPr/>
            </a:pPr>
            <a:r>
              <a:rPr lang="en-US" sz="2400" dirty="0">
                <a:effectLst>
                  <a:outerShdw blurRad="38100" dist="38100" dir="2700000" algn="tl">
                    <a:srgbClr val="000000">
                      <a:alpha val="43137"/>
                    </a:srgbClr>
                  </a:outerShdw>
                </a:effectLst>
                <a:latin typeface="Arial" charset="0"/>
                <a:ea typeface="ＭＳ Ｐゴシック" charset="0"/>
              </a:rPr>
              <a:t>622</a:t>
            </a:r>
          </a:p>
        </p:txBody>
      </p:sp>
    </p:spTree>
    <p:extLst>
      <p:ext uri="{BB962C8B-B14F-4D97-AF65-F5344CB8AC3E}">
        <p14:creationId xmlns:p14="http://schemas.microsoft.com/office/powerpoint/2010/main" val="12703141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78" name="Picture 2"/>
          <p:cNvPicPr>
            <a:picLocks noChangeAspect="1" noChangeArrowheads="1"/>
          </p:cNvPicPr>
          <p:nvPr/>
        </p:nvPicPr>
        <p:blipFill>
          <a:blip r:embed="rId2">
            <a:lum bright="-12000" contrast="12000"/>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36580" name="Text Box 4"/>
          <p:cNvSpPr txBox="1">
            <a:spLocks noChangeArrowheads="1"/>
          </p:cNvSpPr>
          <p:nvPr/>
        </p:nvSpPr>
        <p:spPr bwMode="auto">
          <a:xfrm>
            <a:off x="446856" y="2727325"/>
            <a:ext cx="2829744"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r" defTabSz="914400" fontAlgn="base">
              <a:spcBef>
                <a:spcPct val="50000"/>
              </a:spcBef>
              <a:spcAft>
                <a:spcPct val="0"/>
              </a:spcAft>
              <a:defRPr/>
            </a:pPr>
            <a:r>
              <a:rPr lang="en-US" sz="4000" b="1" i="1" dirty="0">
                <a:solidFill>
                  <a:srgbClr val="FFFFFF"/>
                </a:solidFill>
                <a:latin typeface="Arial" panose="020B0604020202020204" pitchFamily="34" charset="0"/>
                <a:ea typeface="ＭＳ Ｐゴシック" charset="0"/>
                <a:cs typeface="Arial" panose="020B0604020202020204" pitchFamily="34" charset="0"/>
              </a:rPr>
              <a:t>Elkosh</a:t>
            </a:r>
          </a:p>
        </p:txBody>
      </p:sp>
      <p:sp>
        <p:nvSpPr>
          <p:cNvPr id="536581" name="Text Box 5"/>
          <p:cNvSpPr txBox="1">
            <a:spLocks noChangeArrowheads="1"/>
          </p:cNvSpPr>
          <p:nvPr/>
        </p:nvSpPr>
        <p:spPr bwMode="auto">
          <a:xfrm>
            <a:off x="2743200" y="3260725"/>
            <a:ext cx="4267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914400" fontAlgn="base">
              <a:spcBef>
                <a:spcPct val="50000"/>
              </a:spcBef>
              <a:spcAft>
                <a:spcPct val="0"/>
              </a:spcAft>
              <a:buFontTx/>
              <a:buChar char="•"/>
              <a:defRPr/>
            </a:pPr>
            <a:r>
              <a:rPr lang="en-US" sz="4000" b="1">
                <a:solidFill>
                  <a:srgbClr val="FFFFFF"/>
                </a:solidFill>
                <a:latin typeface="Arial" panose="020B0604020202020204" pitchFamily="34" charset="0"/>
                <a:ea typeface="ＭＳ Ｐゴシック" charset="0"/>
                <a:cs typeface="Arial" panose="020B0604020202020204" pitchFamily="34" charset="0"/>
              </a:rPr>
              <a:t>Jerusalem</a:t>
            </a:r>
          </a:p>
        </p:txBody>
      </p:sp>
      <p:sp>
        <p:nvSpPr>
          <p:cNvPr id="536582" name="Text Box 6"/>
          <p:cNvSpPr txBox="1">
            <a:spLocks noChangeArrowheads="1"/>
          </p:cNvSpPr>
          <p:nvPr/>
        </p:nvSpPr>
        <p:spPr bwMode="auto">
          <a:xfrm>
            <a:off x="3276600" y="1752600"/>
            <a:ext cx="42672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914400" fontAlgn="base">
              <a:spcBef>
                <a:spcPct val="50000"/>
              </a:spcBef>
              <a:spcAft>
                <a:spcPct val="0"/>
              </a:spcAft>
              <a:defRPr/>
            </a:pPr>
            <a:r>
              <a:rPr lang="en-US" sz="4400" b="1">
                <a:solidFill>
                  <a:srgbClr val="00FFFF"/>
                </a:solidFill>
                <a:latin typeface="Arial" panose="020B0604020202020204" pitchFamily="34" charset="0"/>
                <a:ea typeface="ＭＳ Ｐゴシック" charset="0"/>
                <a:cs typeface="Arial" panose="020B0604020202020204" pitchFamily="34" charset="0"/>
              </a:rPr>
              <a:t>Israel</a:t>
            </a:r>
          </a:p>
        </p:txBody>
      </p:sp>
      <p:sp>
        <p:nvSpPr>
          <p:cNvPr id="536583" name="Text Box 7"/>
          <p:cNvSpPr txBox="1">
            <a:spLocks noChangeArrowheads="1"/>
          </p:cNvSpPr>
          <p:nvPr/>
        </p:nvSpPr>
        <p:spPr bwMode="auto">
          <a:xfrm>
            <a:off x="914400" y="3505200"/>
            <a:ext cx="42672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914400" fontAlgn="base">
              <a:spcBef>
                <a:spcPct val="50000"/>
              </a:spcBef>
              <a:spcAft>
                <a:spcPct val="0"/>
              </a:spcAft>
              <a:defRPr/>
            </a:pPr>
            <a:r>
              <a:rPr lang="en-US" sz="4400" b="1">
                <a:solidFill>
                  <a:srgbClr val="00FFFF"/>
                </a:solidFill>
                <a:latin typeface="Arial" panose="020B0604020202020204" pitchFamily="34" charset="0"/>
                <a:ea typeface="ＭＳ Ｐゴシック" charset="0"/>
                <a:cs typeface="Arial" panose="020B0604020202020204" pitchFamily="34" charset="0"/>
              </a:rPr>
              <a:t>Judah</a:t>
            </a:r>
          </a:p>
        </p:txBody>
      </p:sp>
      <p:sp>
        <p:nvSpPr>
          <p:cNvPr id="2" name="Title 1"/>
          <p:cNvSpPr>
            <a:spLocks noGrp="1"/>
          </p:cNvSpPr>
          <p:nvPr>
            <p:ph type="title" idx="4294967295"/>
          </p:nvPr>
        </p:nvSpPr>
        <p:spPr>
          <a:xfrm>
            <a:off x="0" y="6021287"/>
            <a:ext cx="9144000" cy="866383"/>
          </a:xfrm>
          <a:solidFill>
            <a:srgbClr val="000000"/>
          </a:solidFill>
        </p:spPr>
        <p:txBody>
          <a:bodyPr/>
          <a:lstStyle/>
          <a:p>
            <a:r>
              <a:rPr lang="en-US" sz="3200" b="1">
                <a:solidFill>
                  <a:srgbClr val="FFFFFF"/>
                </a:solidFill>
                <a:latin typeface="Arial" panose="020B0604020202020204" pitchFamily="34" charset="0"/>
                <a:cs typeface="Arial" panose="020B0604020202020204" pitchFamily="34" charset="0"/>
              </a:rPr>
              <a:t>Potential Hometown Locations</a:t>
            </a:r>
            <a:r>
              <a:rPr lang="en-US" sz="3200" b="1" baseline="0">
                <a:solidFill>
                  <a:srgbClr val="FFFFFF"/>
                </a:solidFill>
                <a:latin typeface="Arial" panose="020B0604020202020204" pitchFamily="34" charset="0"/>
                <a:cs typeface="Arial" panose="020B0604020202020204" pitchFamily="34" charset="0"/>
              </a:rPr>
              <a:t> of Nahum</a:t>
            </a:r>
            <a:endParaRPr lang="en-US" sz="3200" b="1">
              <a:solidFill>
                <a:srgbClr val="FFFFFF"/>
              </a:solidFill>
              <a:latin typeface="Arial" panose="020B0604020202020204" pitchFamily="34" charset="0"/>
              <a:cs typeface="Arial" panose="020B0604020202020204" pitchFamily="34" charset="0"/>
            </a:endParaRPr>
          </a:p>
        </p:txBody>
      </p:sp>
      <p:sp>
        <p:nvSpPr>
          <p:cNvPr id="9" name="Text Box 8"/>
          <p:cNvSpPr txBox="1">
            <a:spLocks noChangeArrowheads="1"/>
          </p:cNvSpPr>
          <p:nvPr/>
        </p:nvSpPr>
        <p:spPr bwMode="auto">
          <a:xfrm>
            <a:off x="5292080" y="1412776"/>
            <a:ext cx="3384376" cy="132343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r" defTabSz="914400" fontAlgn="base">
              <a:spcBef>
                <a:spcPct val="50000"/>
              </a:spcBef>
              <a:spcAft>
                <a:spcPct val="0"/>
              </a:spcAft>
              <a:defRPr/>
            </a:pPr>
            <a:r>
              <a:rPr lang="en-US" sz="4000" b="1" i="1" dirty="0">
                <a:solidFill>
                  <a:srgbClr val="FFFFFF"/>
                </a:solidFill>
                <a:latin typeface="Arial" panose="020B0604020202020204" pitchFamily="34" charset="0"/>
                <a:ea typeface="ＭＳ Ｐゴシック" charset="0"/>
                <a:cs typeface="Arial" panose="020B0604020202020204" pitchFamily="34" charset="0"/>
              </a:rPr>
              <a:t>= </a:t>
            </a:r>
            <a:r>
              <a:rPr lang="ru-RU" sz="4000" b="1" i="1" dirty="0">
                <a:solidFill>
                  <a:srgbClr val="FFFFFF"/>
                </a:solidFill>
                <a:latin typeface="Arial" panose="020B0604020202020204" pitchFamily="34" charset="0"/>
                <a:ea typeface="ＭＳ Ｐゴシック" charset="0"/>
                <a:cs typeface="Arial" panose="020B0604020202020204" pitchFamily="34" charset="0"/>
              </a:rPr>
              <a:t>"</a:t>
            </a:r>
            <a:r>
              <a:rPr lang="en-US" sz="4000" b="1" i="1" dirty="0">
                <a:solidFill>
                  <a:srgbClr val="FFFFFF"/>
                </a:solidFill>
                <a:latin typeface="Arial" panose="020B0604020202020204" pitchFamily="34" charset="0"/>
                <a:ea typeface="ＭＳ Ｐゴシック" charset="0"/>
                <a:cs typeface="Arial" panose="020B0604020202020204" pitchFamily="34" charset="0"/>
              </a:rPr>
              <a:t>City of Nahum)</a:t>
            </a:r>
          </a:p>
        </p:txBody>
      </p:sp>
      <p:sp>
        <p:nvSpPr>
          <p:cNvPr id="10" name="Oval 12"/>
          <p:cNvSpPr>
            <a:spLocks noChangeAspect="1" noChangeArrowheads="1"/>
          </p:cNvSpPr>
          <p:nvPr/>
        </p:nvSpPr>
        <p:spPr bwMode="auto">
          <a:xfrm>
            <a:off x="6177508" y="1268760"/>
            <a:ext cx="220410" cy="216024"/>
          </a:xfrm>
          <a:prstGeom prst="ellipse">
            <a:avLst/>
          </a:prstGeom>
          <a:solidFill>
            <a:schemeClr val="bg1"/>
          </a:solidFill>
          <a:ln>
            <a:noFill/>
          </a:ln>
          <a:effectLst>
            <a:glow rad="228600">
              <a:schemeClr val="tx1"/>
            </a:glow>
            <a:outerShdw blurRad="63500" dist="17961" dir="2700000" algn="ctr" rotWithShape="0">
              <a:schemeClr val="tx1">
                <a:alpha val="74998"/>
              </a:schemeClr>
            </a:outerShdw>
          </a:effectLst>
        </p:spPr>
        <p:txBody>
          <a:bodyPr wrap="none" anchor="ctr"/>
          <a:lstStyle/>
          <a:p>
            <a:pPr defTabSz="914400" fontAlgn="base">
              <a:spcBef>
                <a:spcPct val="20000"/>
              </a:spcBef>
              <a:spcAft>
                <a:spcPct val="0"/>
              </a:spcAft>
              <a:buFontTx/>
              <a:buChar char="•"/>
              <a:defRPr/>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536584" name="Text Box 8"/>
          <p:cNvSpPr txBox="1">
            <a:spLocks noChangeArrowheads="1"/>
          </p:cNvSpPr>
          <p:nvPr/>
        </p:nvSpPr>
        <p:spPr bwMode="auto">
          <a:xfrm>
            <a:off x="5831904" y="639093"/>
            <a:ext cx="3276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914400" fontAlgn="base">
              <a:spcBef>
                <a:spcPct val="50000"/>
              </a:spcBef>
              <a:spcAft>
                <a:spcPct val="0"/>
              </a:spcAft>
              <a:defRPr/>
            </a:pPr>
            <a:r>
              <a:rPr lang="en-US" sz="4000" b="1" i="1">
                <a:solidFill>
                  <a:srgbClr val="FFFFFF"/>
                </a:solidFill>
                <a:latin typeface="Arial" panose="020B0604020202020204" pitchFamily="34" charset="0"/>
                <a:ea typeface="ＭＳ Ｐゴシック" charset="0"/>
                <a:cs typeface="Arial" panose="020B0604020202020204" pitchFamily="34" charset="0"/>
              </a:rPr>
              <a:t>Capernaum</a:t>
            </a:r>
          </a:p>
        </p:txBody>
      </p:sp>
      <p:sp>
        <p:nvSpPr>
          <p:cNvPr id="11" name="Oval 12"/>
          <p:cNvSpPr>
            <a:spLocks noChangeAspect="1" noChangeArrowheads="1"/>
          </p:cNvSpPr>
          <p:nvPr/>
        </p:nvSpPr>
        <p:spPr bwMode="auto">
          <a:xfrm>
            <a:off x="2699792" y="3429000"/>
            <a:ext cx="220410" cy="216024"/>
          </a:xfrm>
          <a:prstGeom prst="ellipse">
            <a:avLst/>
          </a:prstGeom>
          <a:solidFill>
            <a:schemeClr val="bg1"/>
          </a:solidFill>
          <a:ln>
            <a:noFill/>
          </a:ln>
          <a:effectLst>
            <a:glow rad="228600">
              <a:schemeClr val="tx1"/>
            </a:glow>
            <a:outerShdw blurRad="63500" dist="17961" dir="2700000" algn="ctr" rotWithShape="0">
              <a:schemeClr val="tx1">
                <a:alpha val="74998"/>
              </a:schemeClr>
            </a:outerShdw>
          </a:effectLst>
        </p:spPr>
        <p:txBody>
          <a:bodyPr wrap="none" anchor="ctr"/>
          <a:lstStyle/>
          <a:p>
            <a:pPr defTabSz="914400" fontAlgn="base">
              <a:spcBef>
                <a:spcPct val="20000"/>
              </a:spcBef>
              <a:spcAft>
                <a:spcPct val="0"/>
              </a:spcAft>
              <a:buFontTx/>
              <a:buChar char="•"/>
              <a:defRPr/>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39722031"/>
      </p:ext>
    </p:extLst>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228600" y="622300"/>
            <a:ext cx="5715000" cy="2124075"/>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lnSpc>
                <a:spcPct val="50000"/>
              </a:lnSpc>
              <a:spcBef>
                <a:spcPct val="0"/>
              </a:spcBef>
              <a:spcAft>
                <a:spcPct val="0"/>
              </a:spcAft>
              <a:defRPr/>
            </a:pPr>
            <a:endParaRPr kumimoji="1" lang="en-US" altLang="ja-JP" b="1">
              <a:solidFill>
                <a:srgbClr val="FFFFFF"/>
              </a:solidFill>
              <a:effectLst>
                <a:outerShdw blurRad="38100" dist="38100" dir="2700000" algn="tl">
                  <a:srgbClr val="000000"/>
                </a:outerShdw>
              </a:effectLst>
              <a:cs typeface="Arial" charset="0"/>
            </a:endParaRPr>
          </a:p>
          <a:p>
            <a:pPr defTabSz="914400" fontAlgn="base">
              <a:spcBef>
                <a:spcPct val="0"/>
              </a:spcBef>
              <a:spcAft>
                <a:spcPct val="0"/>
              </a:spcAft>
              <a:defRPr/>
            </a:pPr>
            <a:r>
              <a:rPr kumimoji="1" lang="en-US" altLang="ja-JP" b="1">
                <a:solidFill>
                  <a:srgbClr val="FFFFFF"/>
                </a:solidFill>
                <a:effectLst>
                  <a:outerShdw blurRad="38100" dist="38100" dir="2700000" algn="tl">
                    <a:srgbClr val="000000"/>
                  </a:outerShdw>
                </a:effectLst>
                <a:cs typeface="Arial" charset="0"/>
              </a:rPr>
              <a:t>The message concerned Nineveh, but no record exists of it reaching this empire. It was Judah that needed to know how God would judge the nation that persecuted them.</a:t>
            </a:r>
            <a:endParaRPr kumimoji="1" lang="en-US" altLang="ja-JP" sz="2800" b="1">
              <a:solidFill>
                <a:srgbClr val="FFFFFF"/>
              </a:solidFill>
              <a:effectLst>
                <a:outerShdw blurRad="38100" dist="38100" dir="2700000" algn="tl">
                  <a:srgbClr val="000000"/>
                </a:outerShdw>
              </a:effectLst>
              <a:cs typeface="Arial" charset="0"/>
            </a:endParaRPr>
          </a:p>
        </p:txBody>
      </p:sp>
      <p:sp>
        <p:nvSpPr>
          <p:cNvPr id="39939" name="Text Box 3"/>
          <p:cNvSpPr txBox="1">
            <a:spLocks noChangeArrowheads="1"/>
          </p:cNvSpPr>
          <p:nvPr/>
        </p:nvSpPr>
        <p:spPr bwMode="auto">
          <a:xfrm>
            <a:off x="228600" y="3582988"/>
            <a:ext cx="8915400" cy="3046412"/>
          </a:xfrm>
          <a:prstGeom prst="rect">
            <a:avLst/>
          </a:prstGeom>
          <a:noFill/>
          <a:ln w="9525">
            <a:noFill/>
            <a:miter lim="800000"/>
            <a:headEnd/>
            <a:tailEnd/>
          </a:ln>
          <a:effectLst/>
        </p:spPr>
        <p:txBody>
          <a:bodyPr>
            <a:spAutoFit/>
          </a:bodyPr>
          <a:lstStyle>
            <a:lvl1pPr marL="228600" indent="-228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buFontTx/>
              <a:buChar char="•"/>
              <a:defRPr/>
            </a:pPr>
            <a:r>
              <a:rPr kumimoji="1" lang="en-US" altLang="ja-JP" b="1">
                <a:solidFill>
                  <a:srgbClr val="FFFFFF"/>
                </a:solidFill>
                <a:effectLst>
                  <a:outerShdw blurRad="38100" dist="38100" dir="2700000" algn="tl">
                    <a:srgbClr val="000000"/>
                  </a:outerShdw>
                </a:effectLst>
                <a:cs typeface="Arial" charset="0"/>
              </a:rPr>
              <a:t>Contemporaries: Jeremiah, Habakkuk, and Zephaniah</a:t>
            </a:r>
          </a:p>
          <a:p>
            <a:pPr defTabSz="914400" fontAlgn="base">
              <a:spcBef>
                <a:spcPct val="0"/>
              </a:spcBef>
              <a:spcAft>
                <a:spcPct val="0"/>
              </a:spcAft>
              <a:buFontTx/>
              <a:buChar char="•"/>
              <a:defRPr/>
            </a:pPr>
            <a:r>
              <a:rPr kumimoji="1" lang="en-US" altLang="ja-JP" b="1">
                <a:solidFill>
                  <a:srgbClr val="FFFFFF"/>
                </a:solidFill>
                <a:effectLst>
                  <a:outerShdw blurRad="38100" dist="38100" dir="2700000" algn="tl">
                    <a:srgbClr val="000000"/>
                  </a:outerShdw>
                </a:effectLst>
                <a:cs typeface="Arial" charset="0"/>
              </a:rPr>
              <a:t>Assyria conquered Israel about 60 years before (722 BC).</a:t>
            </a:r>
          </a:p>
          <a:p>
            <a:pPr defTabSz="914400" fontAlgn="base">
              <a:spcBef>
                <a:spcPct val="0"/>
              </a:spcBef>
              <a:spcAft>
                <a:spcPct val="0"/>
              </a:spcAft>
              <a:buFontTx/>
              <a:buChar char="•"/>
              <a:defRPr/>
            </a:pPr>
            <a:r>
              <a:rPr kumimoji="1" lang="en-US" altLang="ja-JP" b="1">
                <a:solidFill>
                  <a:srgbClr val="FFFFFF"/>
                </a:solidFill>
                <a:effectLst>
                  <a:outerShdw blurRad="38100" dist="38100" dir="2700000" algn="tl">
                    <a:srgbClr val="000000"/>
                  </a:outerShdw>
                </a:effectLst>
                <a:cs typeface="Arial" charset="0"/>
              </a:rPr>
              <a:t>Now God purposed to visit the former rod of His anger.</a:t>
            </a:r>
          </a:p>
          <a:p>
            <a:pPr defTabSz="914400" fontAlgn="base">
              <a:spcBef>
                <a:spcPct val="0"/>
              </a:spcBef>
              <a:spcAft>
                <a:spcPct val="0"/>
              </a:spcAft>
              <a:buFontTx/>
              <a:buChar char="•"/>
              <a:defRPr/>
            </a:pPr>
            <a:r>
              <a:rPr kumimoji="1" lang="en-US" altLang="ja-JP" b="1">
                <a:solidFill>
                  <a:srgbClr val="FFFFFF"/>
                </a:solidFill>
                <a:effectLst>
                  <a:outerShdw blurRad="38100" dist="38100" dir="2700000" algn="tl">
                    <a:srgbClr val="000000"/>
                  </a:outerShdw>
                </a:effectLst>
                <a:cs typeface="Arial" charset="0"/>
              </a:rPr>
              <a:t>Despite repenting under Jonah, Nineveh was ready for judgment due to her cruelty in war and greed. </a:t>
            </a:r>
          </a:p>
          <a:p>
            <a:pPr defTabSz="914400" fontAlgn="base">
              <a:spcBef>
                <a:spcPct val="0"/>
              </a:spcBef>
              <a:spcAft>
                <a:spcPct val="0"/>
              </a:spcAft>
              <a:buFontTx/>
              <a:buChar char="•"/>
              <a:defRPr/>
            </a:pPr>
            <a:r>
              <a:rPr kumimoji="1" lang="en-US" altLang="ja-JP" b="1">
                <a:solidFill>
                  <a:srgbClr val="FFFFFF"/>
                </a:solidFill>
                <a:effectLst>
                  <a:outerShdw blurRad="38100" dist="38100" dir="2700000" algn="tl">
                    <a:srgbClr val="000000"/>
                  </a:outerShdw>
                </a:effectLst>
                <a:cs typeface="Arial" charset="0"/>
              </a:rPr>
              <a:t>The power that had ruled western Asia for some three centuries was now to be broken by the combined might of the Babylonians and the Medes.</a:t>
            </a:r>
          </a:p>
        </p:txBody>
      </p:sp>
      <p:sp>
        <p:nvSpPr>
          <p:cNvPr id="39941" name="Rectangle 5"/>
          <p:cNvSpPr>
            <a:spLocks noGrp="1" noChangeArrowheads="1"/>
          </p:cNvSpPr>
          <p:nvPr>
            <p:ph type="title" idx="4294967295"/>
          </p:nvPr>
        </p:nvSpPr>
        <p:spPr>
          <a:xfrm>
            <a:off x="228600" y="350838"/>
            <a:ext cx="2590800" cy="487362"/>
          </a:xfrm>
          <a:solidFill>
            <a:schemeClr val="bg1">
              <a:lumMod val="50000"/>
            </a:schemeClr>
          </a:solidFill>
          <a:ln>
            <a:solidFill>
              <a:schemeClr val="tx1"/>
            </a:solidFill>
          </a:ln>
        </p:spPr>
        <p:txBody>
          <a:bodyPr/>
          <a:lstStyle/>
          <a:p>
            <a:pPr algn="l" eaLnBrk="1" hangingPunct="1">
              <a:defRPr/>
            </a:pPr>
            <a:r>
              <a:rPr kumimoji="1" lang="en-US" altLang="ja-JP" sz="2400" b="1">
                <a:solidFill>
                  <a:schemeClr val="tx1"/>
                </a:solidFill>
                <a:latin typeface="Arial" charset="0"/>
                <a:ea typeface="Arial" charset="0"/>
                <a:cs typeface="Arial" charset="0"/>
              </a:rPr>
              <a:t>Recipients</a:t>
            </a:r>
            <a:endParaRPr lang="en-US" sz="4000">
              <a:latin typeface="Arial" charset="0"/>
              <a:ea typeface="Arial" charset="0"/>
              <a:cs typeface="Arial" charset="0"/>
            </a:endParaRPr>
          </a:p>
        </p:txBody>
      </p:sp>
      <p:sp>
        <p:nvSpPr>
          <p:cNvPr id="6" name="Rectangle 5"/>
          <p:cNvSpPr txBox="1">
            <a:spLocks noChangeArrowheads="1"/>
          </p:cNvSpPr>
          <p:nvPr/>
        </p:nvSpPr>
        <p:spPr bwMode="auto">
          <a:xfrm>
            <a:off x="228600" y="3036888"/>
            <a:ext cx="4114800" cy="487362"/>
          </a:xfrm>
          <a:prstGeom prst="rect">
            <a:avLst/>
          </a:prstGeom>
          <a:solidFill>
            <a:schemeClr val="bg1">
              <a:lumMod val="50000"/>
            </a:schemeClr>
          </a:solidFill>
          <a:ln w="9525">
            <a:solidFill>
              <a:schemeClr val="tx1"/>
            </a:solid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kumimoji="1" lang="en-US" altLang="ja-JP" b="1">
                <a:solidFill>
                  <a:srgbClr val="FFFFFF"/>
                </a:solidFill>
                <a:effectLst>
                  <a:outerShdw blurRad="38100" dist="38100" dir="2700000" algn="tl">
                    <a:srgbClr val="000000"/>
                  </a:outerShdw>
                </a:effectLst>
                <a:cs typeface="Arial" charset="0"/>
              </a:rPr>
              <a:t>Historical Background</a:t>
            </a:r>
          </a:p>
        </p:txBody>
      </p:sp>
      <p:pic>
        <p:nvPicPr>
          <p:cNvPr id="209925" name="Picture 6" descr="hair-styles-Assyrian-men.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43600" y="685800"/>
            <a:ext cx="3200400" cy="209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6"/>
          <p:cNvSpPr txBox="1">
            <a:spLocks noChangeArrowheads="1"/>
          </p:cNvSpPr>
          <p:nvPr/>
        </p:nvSpPr>
        <p:spPr bwMode="auto">
          <a:xfrm>
            <a:off x="8378825" y="76200"/>
            <a:ext cx="698500" cy="461963"/>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algn="ctr">
              <a:defRPr b="1">
                <a:solidFill>
                  <a:srgbClr val="FFFFFF"/>
                </a:solidFill>
                <a:effectLst>
                  <a:outerShdw blurRad="38100" dist="38100" dir="2700000" algn="tl">
                    <a:srgbClr val="000000"/>
                  </a:outerShd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914400" eaLnBrk="0" fontAlgn="base" hangingPunct="0">
              <a:spcBef>
                <a:spcPct val="0"/>
              </a:spcBef>
              <a:spcAft>
                <a:spcPct val="0"/>
              </a:spcAft>
              <a:defRPr/>
            </a:pPr>
            <a:r>
              <a:rPr lang="en-US" sz="2400" dirty="0">
                <a:effectLst>
                  <a:outerShdw blurRad="38100" dist="38100" dir="2700000" algn="tl">
                    <a:srgbClr val="000000">
                      <a:alpha val="43137"/>
                    </a:srgbClr>
                  </a:outerShdw>
                </a:effectLst>
                <a:latin typeface="Arial" charset="0"/>
                <a:ea typeface="ＭＳ Ｐゴシック" charset="0"/>
              </a:rPr>
              <a:t>622</a:t>
            </a:r>
          </a:p>
        </p:txBody>
      </p:sp>
    </p:spTree>
    <p:extLst>
      <p:ext uri="{BB962C8B-B14F-4D97-AF65-F5344CB8AC3E}">
        <p14:creationId xmlns:p14="http://schemas.microsoft.com/office/powerpoint/2010/main" val="1808769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39939"/>
                                        </p:tgtEl>
                                        <p:attrNameLst>
                                          <p:attrName>style.visibility</p:attrName>
                                        </p:attrNameLst>
                                      </p:cBhvr>
                                      <p:to>
                                        <p:strVal val="visible"/>
                                      </p:to>
                                    </p:set>
                                    <p:anim calcmode="lin" valueType="num">
                                      <p:cBhvr>
                                        <p:cTn id="11" dur="500" fill="hold"/>
                                        <p:tgtEl>
                                          <p:spTgt spid="39939"/>
                                        </p:tgtEl>
                                        <p:attrNameLst>
                                          <p:attrName>ppt_w</p:attrName>
                                        </p:attrNameLst>
                                      </p:cBhvr>
                                      <p:tavLst>
                                        <p:tav tm="0">
                                          <p:val>
                                            <p:fltVal val="0"/>
                                          </p:val>
                                        </p:tav>
                                        <p:tav tm="100000">
                                          <p:val>
                                            <p:strVal val="#ppt_w"/>
                                          </p:val>
                                        </p:tav>
                                      </p:tavLst>
                                    </p:anim>
                                    <p:anim calcmode="lin" valueType="num">
                                      <p:cBhvr>
                                        <p:cTn id="12" dur="500" fill="hold"/>
                                        <p:tgtEl>
                                          <p:spTgt spid="399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utoUpdateAnimBg="0"/>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32099" name="Rectangle 5"/>
          <p:cNvSpPr>
            <a:spLocks noGrp="1" noChangeArrowheads="1"/>
          </p:cNvSpPr>
          <p:nvPr>
            <p:ph type="title"/>
          </p:nvPr>
        </p:nvSpPr>
        <p:spPr>
          <a:xfrm>
            <a:off x="380999" y="228600"/>
            <a:ext cx="8170333"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God is Just: Nahum 1:2-3</a:t>
            </a:r>
          </a:p>
        </p:txBody>
      </p:sp>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35846" name="Rectangle 6"/>
          <p:cNvSpPr>
            <a:spLocks noChangeArrowheads="1"/>
          </p:cNvSpPr>
          <p:nvPr/>
        </p:nvSpPr>
        <p:spPr bwMode="auto">
          <a:xfrm>
            <a:off x="395536" y="1268760"/>
            <a:ext cx="8524056" cy="5140424"/>
          </a:xfrm>
          <a:prstGeom prst="rect">
            <a:avLst/>
          </a:prstGeom>
          <a:noFill/>
          <a:ln w="9525">
            <a:noFill/>
            <a:miter lim="800000"/>
            <a:headEnd/>
            <a:tailEnd/>
          </a:ln>
          <a:effectLst/>
        </p:spPr>
        <p:txBody>
          <a:bodyPr/>
          <a:lstStyle/>
          <a:p>
            <a:pPr defTabSz="914400" eaLnBrk="0" fontAlgn="base" hangingPunct="0">
              <a:spcBef>
                <a:spcPct val="0"/>
              </a:spcBef>
              <a:spcAft>
                <a:spcPct val="0"/>
              </a:spcAft>
              <a:defRPr/>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dirty="0">
                <a:solidFill>
                  <a:srgbClr val="FFFFFF"/>
                </a:solidFill>
                <a:effectLst>
                  <a:glow rad="152400">
                    <a:srgbClr val="000000"/>
                  </a:glow>
                </a:effectLst>
                <a:latin typeface="Arial" charset="0"/>
                <a:ea typeface="Times New Roman" charset="0"/>
                <a:cs typeface="ＭＳ Ｐゴシック" charset="0"/>
              </a:rPr>
              <a:t>The L</a:t>
            </a:r>
            <a:r>
              <a:rPr lang="en-SG" sz="2800" b="1" dirty="0">
                <a:solidFill>
                  <a:srgbClr val="FFFFFF"/>
                </a:solidFill>
                <a:effectLst>
                  <a:glow rad="152400">
                    <a:srgbClr val="000000"/>
                  </a:glow>
                </a:effectLst>
                <a:latin typeface="Arial" charset="0"/>
                <a:ea typeface="Times New Roman" charset="0"/>
                <a:cs typeface="ＭＳ Ｐゴシック" charset="0"/>
              </a:rPr>
              <a:t>ORD</a:t>
            </a:r>
            <a:r>
              <a:rPr lang="en-SG" sz="3200" b="1" dirty="0">
                <a:solidFill>
                  <a:srgbClr val="FFFFFF"/>
                </a:solidFill>
                <a:effectLst>
                  <a:glow rad="152400">
                    <a:srgbClr val="000000"/>
                  </a:glow>
                </a:effectLst>
                <a:latin typeface="Arial" charset="0"/>
                <a:ea typeface="Times New Roman" charset="0"/>
                <a:cs typeface="ＭＳ Ｐゴシック" charset="0"/>
              </a:rPr>
              <a:t> is a jealous God, filled with vengeance and rage. He takes revenge on all who oppose him and continues to rage against his enemies! </a:t>
            </a:r>
          </a:p>
          <a:p>
            <a:pPr defTabSz="914400" eaLnBrk="0" fontAlgn="base" hangingPunct="0">
              <a:spcBef>
                <a:spcPct val="0"/>
              </a:spcBef>
              <a:spcAft>
                <a:spcPct val="0"/>
              </a:spcAft>
              <a:defRPr/>
            </a:pPr>
            <a:endParaRPr lang="en-SG" sz="3200" b="1" dirty="0">
              <a:solidFill>
                <a:srgbClr val="FFFFFF"/>
              </a:solidFill>
              <a:effectLst>
                <a:glow rad="152400">
                  <a:srgbClr val="000000"/>
                </a:glow>
              </a:effectLst>
              <a:latin typeface="Arial" charset="0"/>
              <a:ea typeface="Times New Roman" charset="0"/>
              <a:cs typeface="ＭＳ Ｐゴシック" charset="0"/>
            </a:endParaRPr>
          </a:p>
          <a:p>
            <a:pPr defTabSz="914400" eaLnBrk="0" fontAlgn="base" hangingPunct="0">
              <a:spcBef>
                <a:spcPct val="0"/>
              </a:spcBef>
              <a:spcAft>
                <a:spcPct val="0"/>
              </a:spcAft>
              <a:defRPr/>
            </a:pPr>
            <a:r>
              <a:rPr lang="en-SG" sz="3200" b="1" baseline="30000" dirty="0">
                <a:solidFill>
                  <a:srgbClr val="FFFFFF"/>
                </a:solidFill>
                <a:effectLst>
                  <a:glow rad="152400">
                    <a:srgbClr val="000000"/>
                  </a:glow>
                </a:effectLst>
                <a:latin typeface="Arial" charset="0"/>
                <a:ea typeface="Times New Roman" charset="0"/>
                <a:cs typeface="ＭＳ Ｐゴシック" charset="0"/>
              </a:rPr>
              <a:t>3</a:t>
            </a:r>
            <a:r>
              <a:rPr lang="en-SG" sz="3200" b="1" dirty="0">
                <a:solidFill>
                  <a:srgbClr val="FFFFFF"/>
                </a:solidFill>
                <a:effectLst>
                  <a:glow rad="152400">
                    <a:srgbClr val="000000"/>
                  </a:glow>
                </a:effectLst>
                <a:latin typeface="Arial" charset="0"/>
                <a:ea typeface="Times New Roman" charset="0"/>
                <a:cs typeface="ＭＳ Ｐゴシック" charset="0"/>
              </a:rPr>
              <a:t>The L</a:t>
            </a:r>
            <a:r>
              <a:rPr lang="en-SG" sz="2800" b="1" dirty="0">
                <a:solidFill>
                  <a:srgbClr val="FFFFFF"/>
                </a:solidFill>
                <a:effectLst>
                  <a:glow rad="152400">
                    <a:srgbClr val="000000"/>
                  </a:glow>
                </a:effectLst>
                <a:latin typeface="Arial" charset="0"/>
                <a:ea typeface="Times New Roman" charset="0"/>
                <a:cs typeface="ＭＳ Ｐゴシック" charset="0"/>
              </a:rPr>
              <a:t>ORD</a:t>
            </a:r>
            <a:r>
              <a:rPr lang="en-SG" sz="3200" b="1" dirty="0">
                <a:solidFill>
                  <a:srgbClr val="FFFFFF"/>
                </a:solidFill>
                <a:effectLst>
                  <a:glow rad="152400">
                    <a:srgbClr val="000000"/>
                  </a:glow>
                </a:effectLst>
                <a:latin typeface="Arial" charset="0"/>
                <a:ea typeface="Times New Roman" charset="0"/>
                <a:cs typeface="ＭＳ Ｐゴシック" charset="0"/>
              </a:rPr>
              <a:t> is slow to get angry, but his power is great, and he never lets the guilty go unpunished. He displays his power in the whirlwind and the storm. The billowing clouds are the dust beneath his feet</a:t>
            </a:r>
            <a:r>
              <a:rPr lang="ru-RU" sz="3200" b="1" dirty="0">
                <a:solidFill>
                  <a:srgbClr val="FFFFFF"/>
                </a:solidFill>
                <a:effectLst>
                  <a:glow rad="152400">
                    <a:srgbClr val="000000"/>
                  </a:glow>
                </a:effectLst>
                <a:latin typeface="Arial" charset="0"/>
                <a:ea typeface="Times New Roman" charset="0"/>
                <a:cs typeface="ＭＳ Ｐゴシック" charset="0"/>
              </a:rPr>
              <a:t>"</a:t>
            </a:r>
            <a:r>
              <a:rPr lang="mr-IN" sz="3200" b="1" dirty="0">
                <a:solidFill>
                  <a:srgbClr val="FFFFFF"/>
                </a:solidFill>
                <a:effectLst>
                  <a:glow rad="152400">
                    <a:srgbClr val="000000"/>
                  </a:glow>
                </a:effectLst>
                <a:latin typeface="Arial" charset="0"/>
                <a:ea typeface="Times New Roman" charset="0"/>
                <a:cs typeface="ＭＳ Ｐゴシック" charset="0"/>
              </a:rPr>
              <a:t> (NLT)</a:t>
            </a:r>
            <a:r>
              <a:rPr lang="en-US" sz="3200" b="1" dirty="0">
                <a:solidFill>
                  <a:srgbClr val="FFFFFF"/>
                </a:solidFill>
                <a:effectLst>
                  <a:glow rad="152400">
                    <a:srgbClr val="000000"/>
                  </a:glow>
                </a:effectLst>
                <a:latin typeface="Arial" charset="0"/>
                <a:ea typeface="Times New Roman" charset="0"/>
                <a:cs typeface="ＭＳ Ｐゴシック" charset="0"/>
              </a:rPr>
              <a: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spTree>
    <p:extLst>
      <p:ext uri="{BB962C8B-B14F-4D97-AF65-F5344CB8AC3E}">
        <p14:creationId xmlns:p14="http://schemas.microsoft.com/office/powerpoint/2010/main" val="8758244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18630"/>
            <a:ext cx="9144000" cy="5715000"/>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132099" name="Rectangle 5"/>
          <p:cNvSpPr>
            <a:spLocks noGrp="1" noChangeArrowheads="1"/>
          </p:cNvSpPr>
          <p:nvPr>
            <p:ph type="title"/>
          </p:nvPr>
        </p:nvSpPr>
        <p:spPr>
          <a:xfrm>
            <a:off x="186267" y="228600"/>
            <a:ext cx="7967133" cy="104016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God is All Powerful: Nahum 1:4</a:t>
            </a:r>
          </a:p>
        </p:txBody>
      </p:sp>
      <p:sp>
        <p:nvSpPr>
          <p:cNvPr id="35846" name="Rectangle 6"/>
          <p:cNvSpPr>
            <a:spLocks noChangeArrowheads="1"/>
          </p:cNvSpPr>
          <p:nvPr/>
        </p:nvSpPr>
        <p:spPr bwMode="auto">
          <a:xfrm>
            <a:off x="4572000" y="1268760"/>
            <a:ext cx="4347592" cy="5140424"/>
          </a:xfrm>
          <a:prstGeom prst="rect">
            <a:avLst/>
          </a:prstGeom>
          <a:noFill/>
          <a:ln w="9525">
            <a:noFill/>
            <a:miter lim="800000"/>
            <a:headEnd/>
            <a:tailEnd/>
          </a:ln>
          <a:effectLst/>
        </p:spPr>
        <p:txBody>
          <a:bodyPr/>
          <a:lstStyle/>
          <a:p>
            <a:pPr marL="342900" indent="-342900" algn="r" defTabSz="914400" fontAlgn="base">
              <a:spcBef>
                <a:spcPct val="20000"/>
              </a:spcBef>
              <a:spcAft>
                <a:spcPct val="0"/>
              </a:spcAft>
              <a:defRPr/>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dirty="0">
                <a:solidFill>
                  <a:srgbClr val="FFFFFF"/>
                </a:solidFill>
                <a:effectLst>
                  <a:glow rad="152400">
                    <a:srgbClr val="000000"/>
                  </a:glow>
                </a:effectLst>
                <a:latin typeface="Arial" charset="0"/>
                <a:ea typeface="Times New Roman" charset="0"/>
                <a:cs typeface="ＭＳ Ｐゴシック" charset="0"/>
              </a:rPr>
              <a:t>At his command the oceans dry up, </a:t>
            </a:r>
          </a:p>
          <a:p>
            <a:pPr marL="342900" indent="-342900" algn="r" defTabSz="914400" fontAlgn="base">
              <a:spcBef>
                <a:spcPct val="2000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		 and the rivers disappear. </a:t>
            </a:r>
          </a:p>
          <a:p>
            <a:pPr marL="342900" indent="-342900" algn="r" defTabSz="914400" fontAlgn="base">
              <a:spcBef>
                <a:spcPct val="2000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	 The lush pastures of Bashan and Carmel fade, </a:t>
            </a:r>
          </a:p>
          <a:p>
            <a:pPr marL="342900" indent="-342900" algn="r" defTabSz="914400" fontAlgn="base">
              <a:spcBef>
                <a:spcPct val="2000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		 and the green forests of Lebanon wither</a:t>
            </a:r>
            <a:r>
              <a:rPr lang="ru-RU" sz="3200" b="1" dirty="0">
                <a:solidFill>
                  <a:srgbClr val="FFFFFF"/>
                </a:solidFill>
                <a:effectLst>
                  <a:glow rad="152400">
                    <a:srgbClr val="000000"/>
                  </a:glow>
                </a:effectLst>
                <a:latin typeface="Arial" charset="0"/>
                <a:ea typeface="Times New Roman" charset="0"/>
                <a:cs typeface="ＭＳ Ｐゴシック" charset="0"/>
              </a:rPr>
              <a:t>"</a:t>
            </a:r>
            <a:r>
              <a:rPr lang="en-US" sz="3200" b="1" dirty="0">
                <a:solidFill>
                  <a:srgbClr val="FFFFFF"/>
                </a:solidFill>
                <a:effectLst>
                  <a:glow rad="152400">
                    <a:srgbClr val="000000"/>
                  </a:glow>
                </a:effectLst>
                <a:latin typeface="Arial" charset="0"/>
                <a:ea typeface="Times New Roman" charset="0"/>
                <a:cs typeface="ＭＳ Ｐゴシック" charset="0"/>
              </a:rPr>
              <a:t> (NLT).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spTree>
    <p:extLst>
      <p:ext uri="{BB962C8B-B14F-4D97-AF65-F5344CB8AC3E}">
        <p14:creationId xmlns:p14="http://schemas.microsoft.com/office/powerpoint/2010/main" val="10475879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32099" name="Rectangle 5"/>
          <p:cNvSpPr>
            <a:spLocks noGrp="1" noChangeArrowheads="1"/>
          </p:cNvSpPr>
          <p:nvPr>
            <p:ph type="title"/>
          </p:nvPr>
        </p:nvSpPr>
        <p:spPr>
          <a:xfrm>
            <a:off x="380999" y="228600"/>
            <a:ext cx="8339667"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God is All Powerful: Nahum 1:5-6</a:t>
            </a:r>
          </a:p>
        </p:txBody>
      </p:sp>
      <p:pic>
        <p:nvPicPr>
          <p:cNvPr id="2" name="Picture 1"/>
          <p:cNvPicPr>
            <a:picLocks noChangeAspect="1"/>
          </p:cNvPicPr>
          <p:nvPr/>
        </p:nvPicPr>
        <p:blipFill>
          <a:blip r:embed="rId3"/>
          <a:stretch>
            <a:fillRect/>
          </a:stretch>
        </p:blipFill>
        <p:spPr>
          <a:xfrm>
            <a:off x="0" y="1196752"/>
            <a:ext cx="9144000" cy="6888480"/>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35846" name="Rectangle 6"/>
          <p:cNvSpPr>
            <a:spLocks noChangeArrowheads="1"/>
          </p:cNvSpPr>
          <p:nvPr/>
        </p:nvSpPr>
        <p:spPr bwMode="auto">
          <a:xfrm>
            <a:off x="395536" y="1268760"/>
            <a:ext cx="8524056" cy="5140424"/>
          </a:xfrm>
          <a:prstGeom prst="rect">
            <a:avLst/>
          </a:prstGeom>
          <a:noFill/>
          <a:ln w="9525">
            <a:noFill/>
            <a:miter lim="800000"/>
            <a:headEnd/>
            <a:tailEnd/>
          </a:ln>
          <a:effectLst/>
        </p:spPr>
        <p:txBody>
          <a:bodyPr/>
          <a:lstStyle/>
          <a:p>
            <a:pPr defTabSz="914400" eaLnBrk="0" fontAlgn="base" hangingPunct="0">
              <a:spcBef>
                <a:spcPct val="0"/>
              </a:spcBef>
              <a:spcAft>
                <a:spcPct val="0"/>
              </a:spcAft>
              <a:defRPr/>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dirty="0">
                <a:solidFill>
                  <a:srgbClr val="FFFFFF"/>
                </a:solidFill>
                <a:effectLst>
                  <a:glow rad="152400">
                    <a:srgbClr val="000000"/>
                  </a:glow>
                </a:effectLst>
                <a:latin typeface="Arial" charset="0"/>
                <a:ea typeface="Times New Roman" charset="0"/>
                <a:cs typeface="ＭＳ Ｐゴシック" charset="0"/>
              </a:rPr>
              <a:t>In his presence the mountains quake, </a:t>
            </a:r>
          </a:p>
          <a:p>
            <a:pPr defTabSz="914400" eaLnBrk="0" fontAlgn="base" hangingPunct="0">
              <a:spcBef>
                <a:spcPct val="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		 and the hills melt away; </a:t>
            </a:r>
          </a:p>
          <a:p>
            <a:pPr defTabSz="914400" eaLnBrk="0" fontAlgn="base" hangingPunct="0">
              <a:spcBef>
                <a:spcPct val="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	 the earth trembles, </a:t>
            </a:r>
          </a:p>
          <a:p>
            <a:pPr defTabSz="914400" eaLnBrk="0" fontAlgn="base" hangingPunct="0">
              <a:spcBef>
                <a:spcPct val="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		 and its people are destroyed. </a:t>
            </a:r>
          </a:p>
          <a:p>
            <a:pPr defTabSz="914400" eaLnBrk="0" fontAlgn="base" hangingPunct="0">
              <a:spcBef>
                <a:spcPct val="0"/>
              </a:spcBef>
              <a:spcAft>
                <a:spcPct val="0"/>
              </a:spcAft>
              <a:defRPr/>
            </a:pPr>
            <a:r>
              <a:rPr lang="en-SG" sz="3200" b="1" baseline="30000" dirty="0">
                <a:solidFill>
                  <a:srgbClr val="FFFFFF"/>
                </a:solidFill>
                <a:effectLst>
                  <a:glow rad="152400">
                    <a:srgbClr val="000000"/>
                  </a:glow>
                </a:effectLst>
                <a:latin typeface="Arial" charset="0"/>
                <a:ea typeface="Times New Roman" charset="0"/>
                <a:cs typeface="ＭＳ Ｐゴシック" charset="0"/>
              </a:rPr>
              <a:t>6</a:t>
            </a:r>
            <a:r>
              <a:rPr lang="en-SG" sz="3200" b="1" dirty="0">
                <a:solidFill>
                  <a:srgbClr val="FFFFFF"/>
                </a:solidFill>
                <a:effectLst>
                  <a:glow rad="152400">
                    <a:srgbClr val="000000"/>
                  </a:glow>
                </a:effectLst>
                <a:latin typeface="Arial" charset="0"/>
                <a:ea typeface="Times New Roman" charset="0"/>
                <a:cs typeface="ＭＳ Ｐゴシック" charset="0"/>
              </a:rPr>
              <a:t>Who can stand before his fierce anger? </a:t>
            </a:r>
          </a:p>
          <a:p>
            <a:pPr defTabSz="914400" eaLnBrk="0" fontAlgn="base" hangingPunct="0">
              <a:spcBef>
                <a:spcPct val="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		 Who can survive his burning fury? </a:t>
            </a:r>
          </a:p>
          <a:p>
            <a:pPr defTabSz="914400" eaLnBrk="0" fontAlgn="base" hangingPunct="0">
              <a:spcBef>
                <a:spcPct val="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	 His rage blazes forth like fire, </a:t>
            </a:r>
          </a:p>
          <a:p>
            <a:pPr defTabSz="914400" eaLnBrk="0" fontAlgn="base" hangingPunct="0">
              <a:spcBef>
                <a:spcPct val="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		 and the mountains crumble to dust in his presence</a:t>
            </a:r>
            <a:r>
              <a:rPr lang="ru-RU" sz="3200" b="1" dirty="0">
                <a:solidFill>
                  <a:srgbClr val="FFFFFF"/>
                </a:solidFill>
                <a:effectLst>
                  <a:glow rad="152400">
                    <a:srgbClr val="000000"/>
                  </a:glow>
                </a:effectLst>
                <a:latin typeface="Arial" charset="0"/>
                <a:ea typeface="Times New Roman" charset="0"/>
                <a:cs typeface="ＭＳ Ｐゴシック" charset="0"/>
              </a:rPr>
              <a:t>"</a:t>
            </a:r>
            <a:r>
              <a:rPr lang="en-US" sz="3200" b="1" dirty="0">
                <a:solidFill>
                  <a:srgbClr val="FFFFFF"/>
                </a:solidFill>
                <a:effectLst>
                  <a:glow rad="152400">
                    <a:srgbClr val="000000"/>
                  </a:glow>
                </a:effectLst>
                <a:latin typeface="Arial" charset="0"/>
                <a:ea typeface="Times New Roman" charset="0"/>
                <a:cs typeface="ＭＳ Ｐゴシック" charset="0"/>
              </a:rPr>
              <a:t> (NLT).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spTree>
    <p:extLst>
      <p:ext uri="{BB962C8B-B14F-4D97-AF65-F5344CB8AC3E}">
        <p14:creationId xmlns:p14="http://schemas.microsoft.com/office/powerpoint/2010/main" val="36769556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God is Good: Nahum 1:7</a:t>
            </a:r>
          </a:p>
        </p:txBody>
      </p:sp>
      <p:sp>
        <p:nvSpPr>
          <p:cNvPr id="35846" name="Rectangle 6"/>
          <p:cNvSpPr>
            <a:spLocks noChangeArrowheads="1"/>
          </p:cNvSpPr>
          <p:nvPr/>
        </p:nvSpPr>
        <p:spPr bwMode="auto">
          <a:xfrm>
            <a:off x="251520" y="1268760"/>
            <a:ext cx="5040560" cy="5140424"/>
          </a:xfrm>
          <a:prstGeom prst="rect">
            <a:avLst/>
          </a:prstGeom>
          <a:noFill/>
          <a:ln w="9525">
            <a:noFill/>
            <a:miter lim="800000"/>
            <a:headEnd/>
            <a:tailEnd/>
          </a:ln>
          <a:effectLst/>
        </p:spPr>
        <p:txBody>
          <a:bodyPr/>
          <a:lstStyle/>
          <a:p>
            <a:pPr algn="ctr" defTabSz="914400" eaLnBrk="0" fontAlgn="base" hangingPunct="0">
              <a:spcBef>
                <a:spcPct val="0"/>
              </a:spcBef>
              <a:spcAft>
                <a:spcPct val="0"/>
              </a:spcAft>
              <a:defRPr/>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dirty="0">
                <a:solidFill>
                  <a:srgbClr val="FFFFFF"/>
                </a:solidFill>
                <a:effectLst>
                  <a:glow rad="152400">
                    <a:srgbClr val="000000"/>
                  </a:glow>
                </a:effectLst>
                <a:latin typeface="Arial" charset="0"/>
                <a:ea typeface="Times New Roman" charset="0"/>
                <a:cs typeface="ＭＳ Ｐゴシック" charset="0"/>
              </a:rPr>
              <a:t>The L</a:t>
            </a:r>
            <a:r>
              <a:rPr lang="en-SG" sz="2800" b="1" dirty="0">
                <a:solidFill>
                  <a:srgbClr val="FFFFFF"/>
                </a:solidFill>
                <a:effectLst>
                  <a:glow rad="152400">
                    <a:srgbClr val="000000"/>
                  </a:glow>
                </a:effectLst>
                <a:latin typeface="Arial" charset="0"/>
                <a:ea typeface="Times New Roman" charset="0"/>
                <a:cs typeface="ＭＳ Ｐゴシック" charset="0"/>
              </a:rPr>
              <a:t>ORD</a:t>
            </a:r>
            <a:r>
              <a:rPr lang="en-SG" sz="3200" b="1" dirty="0">
                <a:solidFill>
                  <a:srgbClr val="FFFFFF"/>
                </a:solidFill>
                <a:effectLst>
                  <a:glow rad="152400">
                    <a:srgbClr val="000000"/>
                  </a:glow>
                </a:effectLst>
                <a:latin typeface="Arial" charset="0"/>
                <a:ea typeface="Times New Roman" charset="0"/>
                <a:cs typeface="ＭＳ Ｐゴシック" charset="0"/>
              </a:rPr>
              <a:t> is good, a strong refuge when trouble comes. He is close to those who trust in him</a:t>
            </a:r>
            <a:r>
              <a:rPr lang="ru-RU" sz="3200" b="1" dirty="0">
                <a:solidFill>
                  <a:srgbClr val="FFFFFF"/>
                </a:solidFill>
                <a:effectLst>
                  <a:glow rad="152400">
                    <a:srgbClr val="000000"/>
                  </a:glow>
                </a:effectLst>
                <a:latin typeface="Arial" charset="0"/>
                <a:ea typeface="Times New Roman" charset="0"/>
                <a:cs typeface="ＭＳ Ｐゴシック" charset="0"/>
              </a:rPr>
              <a:t>"</a:t>
            </a:r>
            <a:r>
              <a:rPr lang="mr-IN" sz="3200" b="1" dirty="0">
                <a:solidFill>
                  <a:srgbClr val="FFFFFF"/>
                </a:solidFill>
                <a:effectLst>
                  <a:glow rad="152400">
                    <a:srgbClr val="000000"/>
                  </a:glow>
                </a:effectLst>
                <a:latin typeface="Arial" charset="0"/>
                <a:ea typeface="Times New Roman" charset="0"/>
                <a:cs typeface="ＭＳ Ｐゴシック" charset="0"/>
              </a:rPr>
              <a:t> (NLT)</a:t>
            </a:r>
            <a:r>
              <a:rPr lang="en-US" sz="3200" b="1" dirty="0">
                <a:solidFill>
                  <a:srgbClr val="FFFFFF"/>
                </a:solidFill>
                <a:effectLst>
                  <a:glow rad="152400">
                    <a:srgbClr val="000000"/>
                  </a:glow>
                </a:effectLst>
                <a:latin typeface="Arial" charset="0"/>
                <a:ea typeface="Times New Roman" charset="0"/>
                <a:cs typeface="ＭＳ Ｐゴシック" charset="0"/>
              </a:rPr>
              <a: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pic>
        <p:nvPicPr>
          <p:cNvPr id="22016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64163" y="1557338"/>
            <a:ext cx="3602037" cy="467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563534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036496" cy="676231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979712" y="5779791"/>
            <a:ext cx="7186225" cy="1080120"/>
          </a:xfrm>
          <a:solidFill>
            <a:schemeClr val="bg1"/>
          </a:solidFill>
          <a:effectLst/>
        </p:spPr>
        <p:txBody>
          <a:bodyPr/>
          <a:lstStyle/>
          <a:p>
            <a:pPr>
              <a:defRPr/>
            </a:pPr>
            <a:r>
              <a:rPr lang="en-US" sz="5400" b="1" dirty="0">
                <a:solidFill>
                  <a:schemeClr val="tx2"/>
                </a:solidFill>
                <a:effectLst>
                  <a:glow rad="127000">
                    <a:schemeClr val="bg1"/>
                  </a:glow>
                </a:effectLst>
                <a:latin typeface="Arial" charset="0"/>
                <a:ea typeface="ＭＳ Ｐゴシック" charset="0"/>
                <a:cs typeface="ＭＳ Ｐゴシック" charset="0"/>
              </a:rPr>
              <a:t>Assyrian Chariots</a:t>
            </a:r>
          </a:p>
        </p:txBody>
      </p:sp>
    </p:spTree>
    <p:extLst>
      <p:ext uri="{BB962C8B-B14F-4D97-AF65-F5344CB8AC3E}">
        <p14:creationId xmlns:p14="http://schemas.microsoft.com/office/powerpoint/2010/main" val="180962248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God is Good: Nahum 1:8</a:t>
            </a:r>
          </a:p>
        </p:txBody>
      </p:sp>
      <p:sp>
        <p:nvSpPr>
          <p:cNvPr id="35846" name="Rectangle 6"/>
          <p:cNvSpPr>
            <a:spLocks noChangeArrowheads="1"/>
          </p:cNvSpPr>
          <p:nvPr/>
        </p:nvSpPr>
        <p:spPr bwMode="auto">
          <a:xfrm>
            <a:off x="251520" y="1268760"/>
            <a:ext cx="3528392" cy="5140424"/>
          </a:xfrm>
          <a:prstGeom prst="rect">
            <a:avLst/>
          </a:prstGeom>
          <a:noFill/>
          <a:ln w="9525">
            <a:noFill/>
            <a:miter lim="800000"/>
            <a:headEnd/>
            <a:tailEnd/>
          </a:ln>
          <a:effectLst/>
        </p:spPr>
        <p:txBody>
          <a:bodyPr anchor="ctr"/>
          <a:lstStyle/>
          <a:p>
            <a:pPr algn="ctr" defTabSz="914400" eaLnBrk="0" fontAlgn="base" hangingPunct="0">
              <a:spcBef>
                <a:spcPct val="0"/>
              </a:spcBef>
              <a:spcAft>
                <a:spcPct val="0"/>
              </a:spcAft>
              <a:defRPr/>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dirty="0">
                <a:solidFill>
                  <a:srgbClr val="FFFFFF"/>
                </a:solidFill>
                <a:effectLst>
                  <a:glow rad="152400">
                    <a:srgbClr val="000000"/>
                  </a:glow>
                </a:effectLst>
                <a:latin typeface="Arial" charset="0"/>
                <a:ea typeface="Times New Roman" charset="0"/>
                <a:cs typeface="ＭＳ Ｐゴシック" charset="0"/>
              </a:rPr>
              <a:t>But he will sweep away his enemies in an overwhelming flood. He will pursue his foes into the darkness of night</a:t>
            </a:r>
            <a:r>
              <a:rPr lang="ru-RU" sz="3200" b="1" dirty="0">
                <a:solidFill>
                  <a:srgbClr val="FFFFFF"/>
                </a:solidFill>
                <a:effectLst>
                  <a:glow rad="152400">
                    <a:srgbClr val="000000"/>
                  </a:glow>
                </a:effectLst>
                <a:latin typeface="Arial" charset="0"/>
                <a:ea typeface="Times New Roman" charset="0"/>
                <a:cs typeface="ＭＳ Ｐゴシック" charset="0"/>
              </a:rPr>
              <a:t>"</a:t>
            </a:r>
            <a:r>
              <a:rPr lang="en-US" sz="3200" b="1" dirty="0">
                <a:solidFill>
                  <a:srgbClr val="FFFFFF"/>
                </a:solidFill>
                <a:effectLst>
                  <a:glow rad="152400">
                    <a:srgbClr val="000000"/>
                  </a:glow>
                </a:effectLst>
                <a:latin typeface="Arial" charset="0"/>
                <a:ea typeface="Times New Roman" charset="0"/>
                <a:cs typeface="ＭＳ Ｐゴシック" charset="0"/>
              </a:rPr>
              <a:t> (NLT).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pic>
        <p:nvPicPr>
          <p:cNvPr id="222215"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9838" y="1628775"/>
            <a:ext cx="4968875" cy="450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85215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will destroy Assyria for its scheming against God and cruelty against man but comfort Judah that God will powerfully protect it by destroying </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Nineveh</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in accordance with His justice.</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621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346</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Nahum</a:t>
            </a:r>
          </a:p>
        </p:txBody>
      </p:sp>
    </p:spTree>
    <p:extLst>
      <p:ext uri="{BB962C8B-B14F-4D97-AF65-F5344CB8AC3E}">
        <p14:creationId xmlns:p14="http://schemas.microsoft.com/office/powerpoint/2010/main" val="18412568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20000"/>
              </a:spcBef>
              <a:spcAft>
                <a:spcPct val="0"/>
              </a:spcAft>
              <a:buFontTx/>
              <a:buChar char="•"/>
              <a:defRPr/>
            </a:pPr>
            <a:endParaRPr lang="en-US" sz="2400">
              <a:solidFill>
                <a:srgbClr val="000000"/>
              </a:solidFill>
              <a:latin typeface="Times New Roman" charset="0"/>
              <a:ea typeface="ＭＳ Ｐゴシック" charset="0"/>
              <a:cs typeface="ＭＳ Ｐゴシック" charset="0"/>
            </a:endParaRPr>
          </a:p>
        </p:txBody>
      </p:sp>
      <p:sp>
        <p:nvSpPr>
          <p:cNvPr id="512003" name="Text Box 3"/>
          <p:cNvSpPr txBox="1">
            <a:spLocks noChangeArrowheads="1"/>
          </p:cNvSpPr>
          <p:nvPr/>
        </p:nvSpPr>
        <p:spPr bwMode="auto">
          <a:xfrm>
            <a:off x="4419600" y="6392863"/>
            <a:ext cx="4876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914400" fontAlgn="base">
              <a:spcBef>
                <a:spcPct val="50000"/>
              </a:spcBef>
              <a:spcAft>
                <a:spcPct val="0"/>
              </a:spcAft>
              <a:defRPr/>
            </a:pPr>
            <a:r>
              <a:rPr lang="en-US" sz="2400" b="1">
                <a:solidFill>
                  <a:srgbClr val="FFFFFF"/>
                </a:solidFill>
                <a:latin typeface="Times New Roman" charset="0"/>
                <a:ea typeface="ＭＳ Ｐゴシック" charset="0"/>
                <a:cs typeface="ＭＳ Ｐゴシック" charset="0"/>
              </a:rPr>
              <a:t>Walk Through The Bible </a:t>
            </a:r>
            <a:r>
              <a:rPr lang="en-US" sz="2400" b="1">
                <a:solidFill>
                  <a:srgbClr val="FFFFFF"/>
                </a:solidFill>
                <a:latin typeface="Times New Roman" charset="0"/>
                <a:ea typeface="ＭＳ Ｐゴシック" charset="0"/>
                <a:cs typeface="Times New Roman" charset="0"/>
              </a:rPr>
              <a:t>©</a:t>
            </a:r>
            <a:r>
              <a:rPr lang="en-US" sz="2400" b="1">
                <a:solidFill>
                  <a:srgbClr val="FFFFFF"/>
                </a:solidFill>
                <a:latin typeface="Times New Roman" charset="0"/>
                <a:ea typeface="ＭＳ Ｐゴシック" charset="0"/>
                <a:cs typeface="ＭＳ Ｐゴシック" charset="0"/>
              </a:rPr>
              <a:t>1989</a:t>
            </a:r>
          </a:p>
        </p:txBody>
      </p:sp>
      <p:sp>
        <p:nvSpPr>
          <p:cNvPr id="512005" name="Text Box 5"/>
          <p:cNvSpPr txBox="1">
            <a:spLocks noChangeArrowheads="1"/>
          </p:cNvSpPr>
          <p:nvPr/>
        </p:nvSpPr>
        <p:spPr bwMode="auto">
          <a:xfrm>
            <a:off x="3429000" y="76200"/>
            <a:ext cx="5334000"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defTabSz="914400" fontAlgn="base">
              <a:spcBef>
                <a:spcPct val="50000"/>
              </a:spcBef>
              <a:spcAft>
                <a:spcPct val="0"/>
              </a:spcAft>
              <a:defRPr/>
            </a:pPr>
            <a:r>
              <a:rPr lang="en-US" sz="4800" b="1" i="1">
                <a:solidFill>
                  <a:srgbClr val="FFFFFF"/>
                </a:solidFill>
                <a:latin typeface="Times New Roman" charset="0"/>
                <a:ea typeface="ＭＳ Ｐゴシック" charset="0"/>
                <a:cs typeface="ＭＳ Ｐゴシック" charset="0"/>
              </a:rPr>
              <a:t>Nahum</a:t>
            </a:r>
          </a:p>
        </p:txBody>
      </p:sp>
      <p:pic>
        <p:nvPicPr>
          <p:cNvPr id="227333" name="Picture 9" descr="Nahu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71600" y="1087438"/>
            <a:ext cx="6096000" cy="502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10" name="Text Box 10"/>
          <p:cNvSpPr txBox="1">
            <a:spLocks noChangeArrowheads="1"/>
          </p:cNvSpPr>
          <p:nvPr/>
        </p:nvSpPr>
        <p:spPr bwMode="auto">
          <a:xfrm>
            <a:off x="228600" y="6324600"/>
            <a:ext cx="2590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defTabSz="914400" fontAlgn="base">
              <a:spcBef>
                <a:spcPct val="50000"/>
              </a:spcBef>
              <a:spcAft>
                <a:spcPct val="0"/>
              </a:spcAft>
              <a:defRPr/>
            </a:pPr>
            <a:r>
              <a:rPr lang="en-US" sz="2400" b="1">
                <a:solidFill>
                  <a:srgbClr val="FFFFFF"/>
                </a:solidFill>
                <a:latin typeface="Times New Roman" charset="0"/>
                <a:ea typeface="ＭＳ Ｐゴシック" charset="0"/>
                <a:cs typeface="ＭＳ Ｐゴシック" charset="0"/>
              </a:rPr>
              <a:t>Nahum 1:8</a:t>
            </a:r>
          </a:p>
        </p:txBody>
      </p:sp>
      <p:sp>
        <p:nvSpPr>
          <p:cNvPr id="2" name="Title 1"/>
          <p:cNvSpPr>
            <a:spLocks noGrp="1"/>
          </p:cNvSpPr>
          <p:nvPr>
            <p:ph type="title" idx="4294967295"/>
          </p:nvPr>
        </p:nvSpPr>
        <p:spPr>
          <a:xfrm>
            <a:off x="11326" y="29671"/>
            <a:ext cx="5712802" cy="879049"/>
          </a:xfrm>
        </p:spPr>
        <p:txBody>
          <a:bodyPr/>
          <a:lstStyle/>
          <a:p>
            <a:pPr rtl="0" eaLnBrk="1" fontAlgn="base" hangingPunct="1"/>
            <a:r>
              <a:rPr lang="ru-RU" sz="4800" b="1" kern="1200">
                <a:solidFill>
                  <a:srgbClr val="FFFFFF"/>
                </a:solidFill>
                <a:effectLst/>
                <a:latin typeface="Arial"/>
                <a:ea typeface="ＭＳ Ｐゴシック"/>
                <a:cs typeface="ＭＳ Ｐゴシック"/>
              </a:rPr>
              <a:t>"</a:t>
            </a:r>
            <a:r>
              <a:rPr lang="en-US" sz="4800" b="1" kern="1200">
                <a:solidFill>
                  <a:srgbClr val="FFFFFF"/>
                </a:solidFill>
                <a:effectLst/>
                <a:latin typeface="Times New Roman"/>
                <a:ea typeface="ＭＳ Ｐゴシック"/>
                <a:cs typeface="ＭＳ Ｐゴシック"/>
              </a:rPr>
              <a:t>Flood</a:t>
            </a:r>
            <a:r>
              <a:rPr lang="ru-RU" sz="4800" b="1" kern="1200">
                <a:solidFill>
                  <a:srgbClr val="FFFFFF"/>
                </a:solidFill>
                <a:effectLst/>
                <a:latin typeface="Arial"/>
                <a:ea typeface="ＭＳ Ｐゴシック"/>
                <a:cs typeface="ＭＳ Ｐゴシック"/>
              </a:rPr>
              <a:t>"</a:t>
            </a:r>
            <a:endParaRPr lang="en-US"/>
          </a:p>
        </p:txBody>
      </p:sp>
    </p:spTree>
    <p:extLst>
      <p:ext uri="{BB962C8B-B14F-4D97-AF65-F5344CB8AC3E}">
        <p14:creationId xmlns:p14="http://schemas.microsoft.com/office/powerpoint/2010/main" val="311445135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3000"/>
                                  </p:stCondLst>
                                  <p:childTnLst>
                                    <p:set>
                                      <p:cBhvr>
                                        <p:cTn id="6" dur="1" fill="hold">
                                          <p:stCondLst>
                                            <p:cond delay="0"/>
                                          </p:stCondLst>
                                        </p:cTn>
                                        <p:tgtEl>
                                          <p:spTgt spid="512010"/>
                                        </p:tgtEl>
                                        <p:attrNameLst>
                                          <p:attrName>style.visibility</p:attrName>
                                        </p:attrNameLst>
                                      </p:cBhvr>
                                      <p:to>
                                        <p:strVal val="visible"/>
                                      </p:to>
                                    </p:set>
                                    <p:animEffect transition="in" filter="dissolve">
                                      <p:cBhvr>
                                        <p:cTn id="7" dur="500"/>
                                        <p:tgtEl>
                                          <p:spTgt spid="512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915998"/>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Why are you scheming against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He will destroy you with one blow; he won’t need to strike twice!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10</a:t>
            </a:r>
            <a:r>
              <a:rPr lang="en-US" sz="3200" b="1" dirty="0">
                <a:effectLst>
                  <a:glow rad="127000">
                    <a:schemeClr val="tx1"/>
                  </a:glow>
                </a:effectLst>
                <a:latin typeface="Arial" charset="0"/>
                <a:ea typeface="ＭＳ Ｐゴシック" charset="0"/>
                <a:cs typeface="ＭＳ Ｐゴシック" charset="0"/>
              </a:rPr>
              <a:t>His enemies, tangled like thornbushes and staggering like drunks, will be burned up like dry stubble in a field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(Nahum 1:9-10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693333" y="3606799"/>
            <a:ext cx="5845625" cy="3273549"/>
          </a:xfrm>
          <a:prstGeom prst="rect">
            <a:avLst/>
          </a:prstGeom>
        </p:spPr>
      </p:pic>
    </p:spTree>
    <p:extLst>
      <p:ext uri="{BB962C8B-B14F-4D97-AF65-F5344CB8AC3E}">
        <p14:creationId xmlns:p14="http://schemas.microsoft.com/office/powerpoint/2010/main" val="78573976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1205573778"/>
              </p:ext>
            </p:extLst>
          </p:nvPr>
        </p:nvGraphicFramePr>
        <p:xfrm>
          <a:off x="-36512" y="692696"/>
          <a:ext cx="9216008" cy="5638799"/>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93610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ru-RU" altLang="ja-JP" sz="2800" b="1" dirty="0">
                          <a:latin typeface="Arial"/>
                          <a:cs typeface="Arial"/>
                        </a:rPr>
                        <a:t>"</a:t>
                      </a:r>
                      <a:r>
                        <a:rPr kumimoji="1" lang="en-US" altLang="ja-JP" sz="2800" b="1" dirty="0">
                          <a:latin typeface="Arial"/>
                          <a:cs typeface="Arial"/>
                        </a:rPr>
                        <a:t>From you, O Nineveh, has one come forth who plots evil against the L</a:t>
                      </a:r>
                      <a:r>
                        <a:rPr kumimoji="1" lang="en-US" altLang="ja-JP" sz="2400" b="1" dirty="0">
                          <a:latin typeface="Arial"/>
                          <a:cs typeface="Arial"/>
                        </a:rPr>
                        <a:t>ORD</a:t>
                      </a:r>
                      <a:r>
                        <a:rPr kumimoji="1" lang="en-US" altLang="ja-JP" sz="2800" b="1" dirty="0">
                          <a:latin typeface="Arial"/>
                          <a:cs typeface="Arial"/>
                        </a:rPr>
                        <a:t> and counsels wickedness…</a:t>
                      </a:r>
                      <a:r>
                        <a:rPr kumimoji="1" lang="ru-RU" altLang="ja-JP" sz="2800" b="1" dirty="0">
                          <a:latin typeface="Arial"/>
                          <a:cs typeface="Arial"/>
                        </a:rPr>
                        <a:t>”</a:t>
                      </a:r>
                      <a:r>
                        <a:rPr kumimoji="1" lang="en-US" altLang="ja-JP" sz="2800" b="1" dirty="0">
                          <a:latin typeface="Arial"/>
                          <a:cs typeface="Arial"/>
                        </a:rPr>
                        <a:t> (1:11-12)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     </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Sennacherib made arrogant threats in </a:t>
                      </a:r>
                      <a:br>
                        <a:rPr kumimoji="1" lang="en-US" altLang="ja-JP" sz="2800" b="1" dirty="0">
                          <a:latin typeface="Arial"/>
                          <a:cs typeface="Arial"/>
                        </a:rPr>
                      </a:br>
                      <a:r>
                        <a:rPr kumimoji="1" lang="en-US" altLang="ja-JP" sz="2800" b="1" dirty="0">
                          <a:latin typeface="Arial"/>
                          <a:cs typeface="Arial"/>
                        </a:rPr>
                        <a:t>701 BC against Judah and Jerusalem </a:t>
                      </a:r>
                      <a:br>
                        <a:rPr kumimoji="1" lang="en-US" altLang="ja-JP" sz="2800" b="1" dirty="0">
                          <a:latin typeface="Arial"/>
                          <a:cs typeface="Arial"/>
                        </a:rPr>
                      </a:br>
                      <a:r>
                        <a:rPr kumimoji="1" lang="en-US" altLang="ja-JP" sz="2800" b="1" dirty="0">
                          <a:latin typeface="Arial"/>
                          <a:cs typeface="Arial"/>
                        </a:rPr>
                        <a:t>(cf. 2 Kings 18–19).</a:t>
                      </a:r>
                    </a:p>
                  </a:txBody>
                  <a:tcPr marL="50800" marR="50800" marT="0" marB="0" horzOverflow="overflow"/>
                </a:tc>
                <a:extLst>
                  <a:ext uri="{0D108BD9-81ED-4DB2-BD59-A6C34878D82A}">
                    <a16:rowId xmlns:a16="http://schemas.microsoft.com/office/drawing/2014/main" val="10001"/>
                  </a:ext>
                </a:extLst>
              </a:tr>
              <a:tr h="442913">
                <a:tc>
                  <a:txBody>
                    <a:bodyPr/>
                    <a:lstStyle/>
                    <a:p>
                      <a:pPr algn="ctr" eaLnBrk="1" hangingPunct="1"/>
                      <a:r>
                        <a:rPr kumimoji="1" lang="ru-RU" altLang="ja-JP" sz="2800" b="1" dirty="0">
                          <a:latin typeface="Arial"/>
                          <a:cs typeface="Arial"/>
                        </a:rPr>
                        <a:t>"</a:t>
                      </a:r>
                      <a:r>
                        <a:rPr kumimoji="1" lang="en-US" altLang="ja-JP" sz="2800" b="1" dirty="0">
                          <a:latin typeface="Arial"/>
                          <a:cs typeface="Arial"/>
                        </a:rPr>
                        <a:t>Now I will break their yoke from your neck and tear your shackles away</a:t>
                      </a:r>
                      <a:r>
                        <a:rPr kumimoji="1" lang="ru-RU" altLang="ja-JP" sz="2800" b="1" dirty="0">
                          <a:latin typeface="Arial"/>
                          <a:cs typeface="Arial"/>
                        </a:rPr>
                        <a:t>”</a:t>
                      </a:r>
                      <a:r>
                        <a:rPr kumimoji="1" lang="en-US" altLang="ja-JP" sz="2800" b="1" dirty="0">
                          <a:latin typeface="Arial"/>
                          <a:cs typeface="Arial"/>
                        </a:rPr>
                        <a:t> (1:13)</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Judah</a:t>
                      </a:r>
                      <a:r>
                        <a:rPr kumimoji="1" lang="uk-UA" altLang="ja-JP" sz="2800" b="1" dirty="0">
                          <a:latin typeface="Arial"/>
                          <a:cs typeface="Arial"/>
                        </a:rPr>
                        <a:t>'</a:t>
                      </a:r>
                      <a:r>
                        <a:rPr kumimoji="1" lang="en-US" altLang="ja-JP" sz="2800" b="1" dirty="0">
                          <a:latin typeface="Arial"/>
                          <a:cs typeface="Arial"/>
                        </a:rPr>
                        <a:t>s service to Assyria ended at Nineveh</a:t>
                      </a:r>
                      <a:r>
                        <a:rPr kumimoji="1" lang="uk-UA" altLang="ja-JP" sz="2800" b="1" dirty="0">
                          <a:latin typeface="Arial"/>
                          <a:cs typeface="Arial"/>
                        </a:rPr>
                        <a:t>'</a:t>
                      </a:r>
                      <a:r>
                        <a:rPr kumimoji="1" lang="en-US" altLang="ja-JP" sz="2800" b="1" dirty="0">
                          <a:latin typeface="Arial"/>
                          <a:cs typeface="Arial"/>
                        </a:rPr>
                        <a:t>s demise </a:t>
                      </a:r>
                      <a:br>
                        <a:rPr kumimoji="1" lang="en-US" altLang="ja-JP" sz="2800" b="1" dirty="0">
                          <a:latin typeface="Arial"/>
                          <a:cs typeface="Arial"/>
                        </a:rPr>
                      </a:br>
                      <a:r>
                        <a:rPr kumimoji="1" lang="en-US" altLang="ja-JP" sz="2800" b="1" dirty="0">
                          <a:latin typeface="Arial"/>
                          <a:cs typeface="Arial"/>
                        </a:rPr>
                        <a:t>(2 Kings 18:14; 2 Chron. 33:11).</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2"/>
                  </a:ext>
                </a:extLst>
              </a:tr>
            </a:tbl>
          </a:graphicData>
        </a:graphic>
      </p:graphicFrame>
      <p:sp>
        <p:nvSpPr>
          <p:cNvPr id="228356" name="Text Box 27"/>
          <p:cNvSpPr txBox="1">
            <a:spLocks noChangeArrowheads="1"/>
          </p:cNvSpPr>
          <p:nvPr/>
        </p:nvSpPr>
        <p:spPr bwMode="auto">
          <a:xfrm>
            <a:off x="-36513" y="6597650"/>
            <a:ext cx="928846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Hobart E. Freeman, </a:t>
            </a:r>
            <a:r>
              <a:rPr kumimoji="1" lang="en-US" altLang="ja-JP" sz="1200" b="1" i="1">
                <a:solidFill>
                  <a:srgbClr val="FFFFFF"/>
                </a:solidFill>
                <a:cs typeface="Arial" charset="0"/>
              </a:rPr>
              <a:t>An Introduction to the Old Testament Prophets</a:t>
            </a:r>
            <a:r>
              <a:rPr kumimoji="1" lang="en-US" altLang="ja-JP" sz="1200" b="1">
                <a:solidFill>
                  <a:srgbClr val="FFFFFF"/>
                </a:solidFill>
                <a:cs typeface="Arial" charset="0"/>
              </a:rPr>
              <a:t> (Chicago: Moody Press, 1977).</a:t>
            </a:r>
          </a:p>
        </p:txBody>
      </p:sp>
    </p:spTree>
    <p:extLst>
      <p:ext uri="{BB962C8B-B14F-4D97-AF65-F5344CB8AC3E}">
        <p14:creationId xmlns:p14="http://schemas.microsoft.com/office/powerpoint/2010/main" val="32280747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134067615"/>
              </p:ext>
            </p:extLst>
          </p:nvPr>
        </p:nvGraphicFramePr>
        <p:xfrm>
          <a:off x="-36512" y="692696"/>
          <a:ext cx="9216008" cy="3078479"/>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672127">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12. Nineveh</a:t>
                      </a:r>
                      <a:r>
                        <a:rPr kumimoji="1" lang="uk-UA" altLang="ja-JP" sz="2800" b="1" dirty="0">
                          <a:latin typeface="Arial"/>
                          <a:cs typeface="Arial"/>
                        </a:rPr>
                        <a:t>'</a:t>
                      </a:r>
                      <a:r>
                        <a:rPr kumimoji="1" lang="en-US" altLang="ja-JP" sz="2800" b="1" dirty="0">
                          <a:latin typeface="Arial"/>
                          <a:cs typeface="Arial"/>
                        </a:rPr>
                        <a:t>s destruction would be final (1:9,14)</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12. Many cities of the ancient Near East were rebuilt after being destroyed (e.g., Samaria, Jerusalem, Babylon) but not Nineveh.</a:t>
                      </a: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1886050268"/>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2849262270"/>
              </p:ext>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174198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11. Nineveh’s images and idols would be destroyed (1:14).</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11. The statue of the goddess Ishtar lay headless in the debris of Nineveh’s ruins </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(“The British Museum Excavations on the Temple of Ishtar at Nineveh, 1930-1,” </a:t>
                      </a:r>
                      <a:r>
                        <a:rPr kumimoji="1" lang="en-US" altLang="ja-JP" sz="2800" b="1" i="1" dirty="0">
                          <a:latin typeface="Arial"/>
                          <a:cs typeface="Arial"/>
                        </a:rPr>
                        <a:t>Annals of Archaeology and Anthropology</a:t>
                      </a:r>
                      <a:r>
                        <a:rPr kumimoji="1" lang="en-US" altLang="ja-JP" sz="2800" b="1" dirty="0">
                          <a:latin typeface="Arial"/>
                          <a:cs typeface="Arial"/>
                        </a:rPr>
                        <a:t> 19, pp. 55-56).</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2679777048"/>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066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Look! A messenger is coming over the mountains with good news!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 is bringing a message of peace.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Celebrate your festivals, O people of Judah, and fulfill all your vows,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for your wicked enemies will never invade your land again.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They will be completely destroyed!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(Nahum 1:15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732" y="5063065"/>
            <a:ext cx="8978248" cy="1879600"/>
          </a:xfrm>
          <a:prstGeom prst="rect">
            <a:avLst/>
          </a:prstGeom>
        </p:spPr>
      </p:pic>
    </p:spTree>
    <p:extLst>
      <p:ext uri="{BB962C8B-B14F-4D97-AF65-F5344CB8AC3E}">
        <p14:creationId xmlns:p14="http://schemas.microsoft.com/office/powerpoint/2010/main" val="302119733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6" descr="God Jesus throne cat_rel_hist_02RoberttBarret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5896" y="1617124"/>
            <a:ext cx="4203700" cy="527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570" name="Text Box 2"/>
          <p:cNvSpPr txBox="1">
            <a:spLocks noChangeArrowheads="1"/>
          </p:cNvSpPr>
          <p:nvPr/>
        </p:nvSpPr>
        <p:spPr bwMode="auto">
          <a:xfrm>
            <a:off x="0" y="2286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kumimoji="1" lang="en-US" altLang="ja-JP">
              <a:solidFill>
                <a:srgbClr val="FFFFFF"/>
              </a:solidFill>
              <a:cs typeface="Arial" charset="0"/>
            </a:endParaRPr>
          </a:p>
        </p:txBody>
      </p:sp>
      <p:sp>
        <p:nvSpPr>
          <p:cNvPr id="50179" name="Text Box 3"/>
          <p:cNvSpPr txBox="1">
            <a:spLocks noChangeArrowheads="1"/>
          </p:cNvSpPr>
          <p:nvPr/>
        </p:nvSpPr>
        <p:spPr bwMode="auto">
          <a:xfrm>
            <a:off x="3556004" y="1617124"/>
            <a:ext cx="5575296" cy="5262980"/>
          </a:xfrm>
          <a:prstGeom prst="rect">
            <a:avLst/>
          </a:prstGeom>
          <a:solidFill>
            <a:srgbClr val="161616"/>
          </a:solid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kumimoji="1" lang="en-US" altLang="ja-JP" sz="2800" b="1" dirty="0">
                <a:solidFill>
                  <a:srgbClr val="FFFFFF"/>
                </a:solidFill>
                <a:ea typeface="Arial" charset="0"/>
                <a:cs typeface="Arial" charset="0"/>
              </a:rPr>
              <a:t>God rules the universe. He controls both nature and nations, judging them and using them as instruments of judgment by His will. Not even mighty Assyria, earth's superpower in Nahum</a:t>
            </a:r>
            <a:r>
              <a:rPr kumimoji="1" lang="uk-UA" altLang="ja-JP" sz="2800" b="1" dirty="0">
                <a:solidFill>
                  <a:srgbClr val="FFFFFF"/>
                </a:solidFill>
                <a:ea typeface="Arial" charset="0"/>
                <a:cs typeface="Arial" charset="0"/>
              </a:rPr>
              <a:t>'</a:t>
            </a:r>
            <a:r>
              <a:rPr kumimoji="1" lang="en-US" altLang="ja-JP" sz="2800" b="1" dirty="0">
                <a:solidFill>
                  <a:srgbClr val="FFFFFF"/>
                </a:solidFill>
                <a:ea typeface="Arial" charset="0"/>
                <a:cs typeface="Arial" charset="0"/>
              </a:rPr>
              <a:t>s day, could withstand the L</a:t>
            </a:r>
            <a:r>
              <a:rPr kumimoji="1" lang="en-US" altLang="ja-JP" b="1" dirty="0">
                <a:solidFill>
                  <a:srgbClr val="FFFFFF"/>
                </a:solidFill>
                <a:ea typeface="Arial" charset="0"/>
                <a:cs typeface="Arial" charset="0"/>
              </a:rPr>
              <a:t>ORD</a:t>
            </a:r>
            <a:r>
              <a:rPr kumimoji="1" lang="uk-UA" altLang="ja-JP" b="1" dirty="0">
                <a:solidFill>
                  <a:srgbClr val="FFFFFF"/>
                </a:solidFill>
                <a:ea typeface="Arial" charset="0"/>
                <a:cs typeface="Arial" charset="0"/>
              </a:rPr>
              <a:t>'</a:t>
            </a:r>
            <a:r>
              <a:rPr kumimoji="1" lang="en-US" altLang="ja-JP" b="1" dirty="0">
                <a:solidFill>
                  <a:srgbClr val="FFFFFF"/>
                </a:solidFill>
                <a:ea typeface="Arial" charset="0"/>
                <a:cs typeface="Arial" charset="0"/>
              </a:rPr>
              <a:t>s</a:t>
            </a:r>
            <a:r>
              <a:rPr kumimoji="1" lang="en-US" altLang="ja-JP" sz="2800" b="1" dirty="0">
                <a:solidFill>
                  <a:srgbClr val="FFFFFF"/>
                </a:solidFill>
                <a:ea typeface="Arial" charset="0"/>
                <a:cs typeface="Arial" charset="0"/>
              </a:rPr>
              <a:t> judgment. The L</a:t>
            </a:r>
            <a:r>
              <a:rPr kumimoji="1" lang="en-US" altLang="ja-JP" b="1" dirty="0">
                <a:solidFill>
                  <a:srgbClr val="FFFFFF"/>
                </a:solidFill>
                <a:ea typeface="Arial" charset="0"/>
                <a:cs typeface="Arial" charset="0"/>
              </a:rPr>
              <a:t>ORD</a:t>
            </a:r>
            <a:r>
              <a:rPr kumimoji="1" lang="en-US" altLang="ja-JP" sz="2800" b="1" dirty="0">
                <a:solidFill>
                  <a:srgbClr val="FFFFFF"/>
                </a:solidFill>
                <a:ea typeface="Arial" charset="0"/>
                <a:cs typeface="Arial" charset="0"/>
              </a:rPr>
              <a:t> would destroy Nineveh</a:t>
            </a:r>
            <a:r>
              <a:rPr kumimoji="1" lang="uk-UA" altLang="ja-JP" sz="2800" b="1" dirty="0">
                <a:solidFill>
                  <a:srgbClr val="FFFFFF"/>
                </a:solidFill>
                <a:ea typeface="Arial" charset="0"/>
                <a:cs typeface="Arial" charset="0"/>
              </a:rPr>
              <a:t>'</a:t>
            </a:r>
            <a:r>
              <a:rPr kumimoji="1" lang="en-US" altLang="ja-JP" sz="2800" b="1" dirty="0">
                <a:solidFill>
                  <a:srgbClr val="FFFFFF"/>
                </a:solidFill>
                <a:ea typeface="Arial" charset="0"/>
                <a:cs typeface="Arial" charset="0"/>
              </a:rPr>
              <a:t>s idols (1:14), showing His sovereignty over the Assyrian gods.  </a:t>
            </a:r>
          </a:p>
        </p:txBody>
      </p:sp>
      <p:sp>
        <p:nvSpPr>
          <p:cNvPr id="50181" name="Rectangle 5"/>
          <p:cNvSpPr>
            <a:spLocks noGrp="1" noChangeArrowheads="1"/>
          </p:cNvSpPr>
          <p:nvPr>
            <p:ph type="title" idx="4294967295"/>
          </p:nvPr>
        </p:nvSpPr>
        <p:spPr>
          <a:xfrm>
            <a:off x="457200" y="8468"/>
            <a:ext cx="8229600" cy="905933"/>
          </a:xfrm>
        </p:spPr>
        <p:txBody>
          <a:bodyPr/>
          <a:lstStyle/>
          <a:p>
            <a:pPr eaLnBrk="1" hangingPunct="1">
              <a:defRPr/>
            </a:pPr>
            <a:r>
              <a:rPr kumimoji="1" lang="en-US" altLang="ja-JP" b="1">
                <a:solidFill>
                  <a:schemeClr val="tx1"/>
                </a:solidFill>
                <a:latin typeface="Arial" charset="0"/>
                <a:ea typeface="ＭＳ Ｐゴシック" charset="0"/>
                <a:cs typeface="Arial" charset="0"/>
              </a:rPr>
              <a:t>Theology of Nahum</a:t>
            </a:r>
            <a:endParaRPr lang="en-US" sz="7200">
              <a:latin typeface="Arial" charset="0"/>
              <a:ea typeface="ＭＳ Ｐゴシック" charset="0"/>
              <a:cs typeface="Arial" charset="0"/>
            </a:endParaRPr>
          </a:p>
        </p:txBody>
      </p:sp>
      <p:sp>
        <p:nvSpPr>
          <p:cNvPr id="6" name="TextBox 5"/>
          <p:cNvSpPr txBox="1"/>
          <p:nvPr/>
        </p:nvSpPr>
        <p:spPr>
          <a:xfrm>
            <a:off x="-12700" y="849532"/>
            <a:ext cx="9144000" cy="646331"/>
          </a:xfrm>
          <a:prstGeom prst="rect">
            <a:avLst/>
          </a:prstGeom>
          <a:noFill/>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kumimoji="1" lang="en-US" altLang="ja-JP" sz="3600" b="1" i="1" dirty="0">
                <a:solidFill>
                  <a:srgbClr val="FFFFFF"/>
                </a:solidFill>
                <a:effectLst>
                  <a:outerShdw blurRad="38100" dist="38100" dir="2700000" algn="tl">
                    <a:srgbClr val="000000"/>
                  </a:outerShdw>
                </a:effectLst>
                <a:ea typeface="Arial" charset="0"/>
                <a:cs typeface="Arial" charset="0"/>
              </a:rPr>
              <a:t>God as Sovereign King</a:t>
            </a:r>
          </a:p>
        </p:txBody>
      </p:sp>
    </p:spTree>
    <p:extLst>
      <p:ext uri="{BB962C8B-B14F-4D97-AF65-F5344CB8AC3E}">
        <p14:creationId xmlns:p14="http://schemas.microsoft.com/office/powerpoint/2010/main" val="3707268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 calcmode="lin" valueType="num">
                                      <p:cBhvr>
                                        <p:cTn id="7" dur="500" fill="hold"/>
                                        <p:tgtEl>
                                          <p:spTgt spid="50179"/>
                                        </p:tgtEl>
                                        <p:attrNameLst>
                                          <p:attrName>ppt_w</p:attrName>
                                        </p:attrNameLst>
                                      </p:cBhvr>
                                      <p:tavLst>
                                        <p:tav tm="0">
                                          <p:val>
                                            <p:fltVal val="0"/>
                                          </p:val>
                                        </p:tav>
                                        <p:tav tm="100000">
                                          <p:val>
                                            <p:strVal val="#ppt_w"/>
                                          </p:val>
                                        </p:tav>
                                      </p:tavLst>
                                    </p:anim>
                                    <p:anim calcmode="lin" valueType="num">
                                      <p:cBhvr>
                                        <p:cTn id="8" dur="500" fill="hold"/>
                                        <p:tgtEl>
                                          <p:spTgt spid="5017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5" descr="v96520warrior20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618" name="Text Box 2"/>
          <p:cNvSpPr txBox="1">
            <a:spLocks noChangeArrowheads="1"/>
          </p:cNvSpPr>
          <p:nvPr/>
        </p:nvSpPr>
        <p:spPr bwMode="auto">
          <a:xfrm>
            <a:off x="0" y="2286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kumimoji="1" lang="en-US" altLang="ja-JP">
              <a:solidFill>
                <a:srgbClr val="FFFFFF"/>
              </a:solidFill>
              <a:cs typeface="Arial" charset="0"/>
            </a:endParaRPr>
          </a:p>
        </p:txBody>
      </p:sp>
      <p:sp>
        <p:nvSpPr>
          <p:cNvPr id="50180" name="Text Box 4"/>
          <p:cNvSpPr txBox="1">
            <a:spLocks noChangeArrowheads="1"/>
          </p:cNvSpPr>
          <p:nvPr/>
        </p:nvSpPr>
        <p:spPr bwMode="auto">
          <a:xfrm>
            <a:off x="0" y="3352800"/>
            <a:ext cx="9144000" cy="341632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kumimoji="1" lang="en-US" altLang="ja-JP" b="1" dirty="0">
                <a:solidFill>
                  <a:srgbClr val="FFFFFF"/>
                </a:solidFill>
                <a:effectLst>
                  <a:outerShdw blurRad="38100" dist="38100" dir="2700000" algn="tl">
                    <a:srgbClr val="000000"/>
                  </a:outerShdw>
                </a:effectLst>
                <a:cs typeface="Arial" charset="0"/>
              </a:rPr>
              <a:t>The L</a:t>
            </a:r>
            <a:r>
              <a:rPr kumimoji="1" lang="en-US" altLang="ja-JP" sz="2000" b="1" dirty="0">
                <a:solidFill>
                  <a:srgbClr val="FFFFFF"/>
                </a:solidFill>
                <a:effectLst>
                  <a:outerShdw blurRad="38100" dist="38100" dir="2700000" algn="tl">
                    <a:srgbClr val="000000"/>
                  </a:outerShdw>
                </a:effectLst>
                <a:cs typeface="Arial" charset="0"/>
              </a:rPr>
              <a:t>ORD</a:t>
            </a:r>
            <a:r>
              <a:rPr kumimoji="1" lang="en-US" altLang="ja-JP" b="1" dirty="0">
                <a:solidFill>
                  <a:srgbClr val="FFFFFF"/>
                </a:solidFill>
                <a:effectLst>
                  <a:outerShdw blurRad="38100" dist="38100" dir="2700000" algn="tl">
                    <a:srgbClr val="000000"/>
                  </a:outerShdw>
                </a:effectLst>
                <a:cs typeface="Arial" charset="0"/>
              </a:rPr>
              <a:t> is Divine Warrior </a:t>
            </a:r>
            <a:r>
              <a:rPr kumimoji="1" lang="en-US" altLang="ja-JP" b="1" i="1" dirty="0">
                <a:solidFill>
                  <a:srgbClr val="FFFFFF"/>
                </a:solidFill>
                <a:effectLst>
                  <a:outerShdw blurRad="38100" dist="38100" dir="2700000" algn="tl">
                    <a:srgbClr val="000000"/>
                  </a:outerShdw>
                </a:effectLst>
                <a:cs typeface="Arial" charset="0"/>
              </a:rPr>
              <a:t>par excellence</a:t>
            </a:r>
            <a:r>
              <a:rPr kumimoji="1" lang="en-US" altLang="ja-JP" b="1" dirty="0">
                <a:solidFill>
                  <a:srgbClr val="FFFFFF"/>
                </a:solidFill>
                <a:effectLst>
                  <a:outerShdw blurRad="38100" dist="38100" dir="2700000" algn="tl">
                    <a:srgbClr val="000000"/>
                  </a:outerShdw>
                </a:effectLst>
                <a:cs typeface="Arial" charset="0"/>
              </a:rPr>
              <a:t>. The book begins with a terrifying portrayal of the angry, avenging warrior in a storm frightening all of nature with His battle cry (1:2-6). In these verses, Nahum used many of the same words used by Assyrian kings to describe their prowess and exploits in battle. This emphasized that the L</a:t>
            </a:r>
            <a:r>
              <a:rPr kumimoji="1" lang="en-US" altLang="ja-JP" sz="2000" b="1" dirty="0">
                <a:solidFill>
                  <a:srgbClr val="FFFFFF"/>
                </a:solidFill>
                <a:effectLst>
                  <a:outerShdw blurRad="38100" dist="38100" dir="2700000" algn="tl">
                    <a:srgbClr val="000000"/>
                  </a:outerShdw>
                </a:effectLst>
                <a:cs typeface="Arial" charset="0"/>
              </a:rPr>
              <a:t>ORD</a:t>
            </a:r>
            <a:r>
              <a:rPr kumimoji="1" lang="en-US" altLang="ja-JP" b="1" dirty="0">
                <a:solidFill>
                  <a:srgbClr val="FFFFFF"/>
                </a:solidFill>
                <a:effectLst>
                  <a:outerShdw blurRad="38100" dist="38100" dir="2700000" algn="tl">
                    <a:srgbClr val="000000"/>
                  </a:outerShdw>
                </a:effectLst>
                <a:cs typeface="Arial" charset="0"/>
              </a:rPr>
              <a:t>, not Assyria</a:t>
            </a:r>
            <a:r>
              <a:rPr kumimoji="1" lang="uk-UA" altLang="ja-JP" b="1" dirty="0">
                <a:solidFill>
                  <a:srgbClr val="FFFFFF"/>
                </a:solidFill>
                <a:effectLst>
                  <a:outerShdw blurRad="38100" dist="38100" dir="2700000" algn="tl">
                    <a:srgbClr val="000000"/>
                  </a:outerShdw>
                </a:effectLst>
                <a:cs typeface="Arial" charset="0"/>
              </a:rPr>
              <a:t>'</a:t>
            </a:r>
            <a:r>
              <a:rPr kumimoji="1" lang="en-US" altLang="ja-JP" b="1" dirty="0">
                <a:solidFill>
                  <a:srgbClr val="FFFFFF"/>
                </a:solidFill>
                <a:effectLst>
                  <a:outerShdw blurRad="38100" dist="38100" dir="2700000" algn="tl">
                    <a:srgbClr val="000000"/>
                  </a:outerShdw>
                </a:effectLst>
                <a:cs typeface="Arial" charset="0"/>
              </a:rPr>
              <a:t>s king, was the most powerful warrior. The </a:t>
            </a:r>
            <a:r>
              <a:rPr kumimoji="1" lang="ru-RU" altLang="ja-JP" b="1" dirty="0">
                <a:solidFill>
                  <a:srgbClr val="FFFFFF"/>
                </a:solidFill>
                <a:effectLst>
                  <a:outerShdw blurRad="38100" dist="38100" dir="2700000" algn="tl">
                    <a:srgbClr val="000000"/>
                  </a:outerShdw>
                </a:effectLst>
                <a:cs typeface="Arial" charset="0"/>
              </a:rPr>
              <a:t>"</a:t>
            </a:r>
            <a:r>
              <a:rPr kumimoji="1" lang="en-US" altLang="ja-JP" b="1" dirty="0">
                <a:solidFill>
                  <a:srgbClr val="FFFFFF"/>
                </a:solidFill>
                <a:effectLst>
                  <a:outerShdw blurRad="38100" dist="38100" dir="2700000" algn="tl">
                    <a:srgbClr val="000000"/>
                  </a:outerShdw>
                </a:effectLst>
                <a:cs typeface="Arial" charset="0"/>
              </a:rPr>
              <a:t>L</a:t>
            </a:r>
            <a:r>
              <a:rPr kumimoji="1" lang="en-US" altLang="ja-JP" sz="2000" b="1" dirty="0">
                <a:solidFill>
                  <a:srgbClr val="FFFFFF"/>
                </a:solidFill>
                <a:effectLst>
                  <a:outerShdw blurRad="38100" dist="38100" dir="2700000" algn="tl">
                    <a:srgbClr val="000000"/>
                  </a:outerShdw>
                </a:effectLst>
                <a:cs typeface="Arial" charset="0"/>
              </a:rPr>
              <a:t>ORD</a:t>
            </a:r>
            <a:r>
              <a:rPr kumimoji="1" lang="en-US" altLang="ja-JP" b="1" dirty="0">
                <a:solidFill>
                  <a:srgbClr val="FFFFFF"/>
                </a:solidFill>
                <a:effectLst>
                  <a:outerShdw blurRad="38100" dist="38100" dir="2700000" algn="tl">
                    <a:srgbClr val="000000"/>
                  </a:outerShdw>
                </a:effectLst>
                <a:cs typeface="Arial" charset="0"/>
              </a:rPr>
              <a:t> Almighty,</a:t>
            </a:r>
            <a:r>
              <a:rPr kumimoji="1" lang="ru-RU" altLang="ja-JP" b="1" dirty="0">
                <a:solidFill>
                  <a:srgbClr val="FFFFFF"/>
                </a:solidFill>
                <a:effectLst>
                  <a:outerShdw blurRad="38100" dist="38100" dir="2700000" algn="tl">
                    <a:srgbClr val="000000"/>
                  </a:outerShdw>
                </a:effectLst>
                <a:cs typeface="Arial" charset="0"/>
              </a:rPr>
              <a:t>"</a:t>
            </a:r>
            <a:r>
              <a:rPr kumimoji="1" lang="en-US" altLang="ja-JP" b="1" dirty="0">
                <a:solidFill>
                  <a:srgbClr val="FFFFFF"/>
                </a:solidFill>
                <a:effectLst>
                  <a:outerShdw blurRad="38100" dist="38100" dir="2700000" algn="tl">
                    <a:srgbClr val="000000"/>
                  </a:outerShdw>
                </a:effectLst>
                <a:cs typeface="Arial" charset="0"/>
              </a:rPr>
              <a:t> or </a:t>
            </a:r>
            <a:r>
              <a:rPr kumimoji="1" lang="ru-RU" altLang="ja-JP" b="1" dirty="0">
                <a:solidFill>
                  <a:srgbClr val="FFFFFF"/>
                </a:solidFill>
                <a:effectLst>
                  <a:outerShdw blurRad="38100" dist="38100" dir="2700000" algn="tl">
                    <a:srgbClr val="000000"/>
                  </a:outerShdw>
                </a:effectLst>
                <a:cs typeface="Arial" charset="0"/>
              </a:rPr>
              <a:t>"</a:t>
            </a:r>
            <a:r>
              <a:rPr kumimoji="1" lang="en-US" altLang="ja-JP" b="1" dirty="0">
                <a:solidFill>
                  <a:srgbClr val="FFFFFF"/>
                </a:solidFill>
                <a:effectLst>
                  <a:outerShdw blurRad="38100" dist="38100" dir="2700000" algn="tl">
                    <a:srgbClr val="000000"/>
                  </a:outerShdw>
                </a:effectLst>
                <a:cs typeface="Arial" charset="0"/>
              </a:rPr>
              <a:t>L</a:t>
            </a:r>
            <a:r>
              <a:rPr kumimoji="1" lang="en-US" altLang="ja-JP" sz="2000" b="1" dirty="0">
                <a:solidFill>
                  <a:srgbClr val="FFFFFF"/>
                </a:solidFill>
                <a:effectLst>
                  <a:outerShdw blurRad="38100" dist="38100" dir="2700000" algn="tl">
                    <a:srgbClr val="000000"/>
                  </a:outerShdw>
                </a:effectLst>
                <a:cs typeface="Arial" charset="0"/>
              </a:rPr>
              <a:t>ORD</a:t>
            </a:r>
            <a:r>
              <a:rPr kumimoji="1" lang="en-US" altLang="ja-JP" b="1" dirty="0">
                <a:solidFill>
                  <a:srgbClr val="FFFFFF"/>
                </a:solidFill>
                <a:effectLst>
                  <a:outerShdw blurRad="38100" dist="38100" dir="2700000" algn="tl">
                    <a:srgbClr val="000000"/>
                  </a:outerShdw>
                </a:effectLst>
                <a:cs typeface="Arial" charset="0"/>
              </a:rPr>
              <a:t> of Armies,</a:t>
            </a:r>
            <a:r>
              <a:rPr kumimoji="1" lang="ru-RU" altLang="ja-JP" b="1" dirty="0">
                <a:solidFill>
                  <a:srgbClr val="FFFFFF"/>
                </a:solidFill>
                <a:effectLst>
                  <a:outerShdw blurRad="38100" dist="38100" dir="2700000" algn="tl">
                    <a:srgbClr val="000000"/>
                  </a:outerShdw>
                </a:effectLst>
                <a:cs typeface="Arial" charset="0"/>
              </a:rPr>
              <a:t>"</a:t>
            </a:r>
            <a:r>
              <a:rPr kumimoji="1" lang="en-US" altLang="ja-JP" b="1" dirty="0">
                <a:solidFill>
                  <a:srgbClr val="FFFFFF"/>
                </a:solidFill>
                <a:effectLst>
                  <a:outerShdw blurRad="38100" dist="38100" dir="2700000" algn="tl">
                    <a:srgbClr val="000000"/>
                  </a:outerShdw>
                </a:effectLst>
                <a:cs typeface="Arial" charset="0"/>
              </a:rPr>
              <a:t> personally announced He would defeat Nineveh (2:13; 3:5). </a:t>
            </a:r>
            <a:endParaRPr kumimoji="1" lang="en-US" altLang="ja-JP" sz="5400" b="1" dirty="0">
              <a:solidFill>
                <a:srgbClr val="FFFFFF"/>
              </a:solidFill>
              <a:effectLst>
                <a:outerShdw blurRad="38100" dist="38100" dir="2700000" algn="tl">
                  <a:srgbClr val="000000"/>
                </a:outerShdw>
              </a:effectLst>
              <a:cs typeface="Arial" charset="0"/>
            </a:endParaRPr>
          </a:p>
        </p:txBody>
      </p:sp>
      <p:sp>
        <p:nvSpPr>
          <p:cNvPr id="50181" name="Rectangle 5"/>
          <p:cNvSpPr>
            <a:spLocks noGrp="1" noChangeArrowheads="1"/>
          </p:cNvSpPr>
          <p:nvPr>
            <p:ph type="title" idx="4294967295"/>
          </p:nvPr>
        </p:nvSpPr>
        <p:spPr>
          <a:xfrm>
            <a:off x="0" y="160865"/>
            <a:ext cx="9144000" cy="639763"/>
          </a:xfrm>
        </p:spPr>
        <p:txBody>
          <a:bodyPr/>
          <a:lstStyle/>
          <a:p>
            <a:pPr eaLnBrk="1" hangingPunct="1">
              <a:defRPr/>
            </a:pPr>
            <a:r>
              <a:rPr kumimoji="1" lang="en-US" altLang="ja-JP" b="1">
                <a:solidFill>
                  <a:schemeClr val="tx1"/>
                </a:solidFill>
                <a:latin typeface="Arial" charset="0"/>
                <a:ea typeface="ＭＳ Ｐゴシック" charset="0"/>
                <a:cs typeface="Arial" charset="0"/>
              </a:rPr>
              <a:t>Theology of Nahum</a:t>
            </a:r>
            <a:endParaRPr lang="en-US" sz="7200">
              <a:latin typeface="Arial" charset="0"/>
              <a:ea typeface="ＭＳ Ｐゴシック" charset="0"/>
              <a:cs typeface="Arial" charset="0"/>
            </a:endParaRPr>
          </a:p>
        </p:txBody>
      </p:sp>
      <p:sp>
        <p:nvSpPr>
          <p:cNvPr id="7" name="TextBox 6"/>
          <p:cNvSpPr txBox="1"/>
          <p:nvPr/>
        </p:nvSpPr>
        <p:spPr>
          <a:xfrm>
            <a:off x="0" y="999065"/>
            <a:ext cx="9144000" cy="646331"/>
          </a:xfrm>
          <a:prstGeom prst="rect">
            <a:avLst/>
          </a:prstGeom>
          <a:noFill/>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kumimoji="1" lang="en-US" altLang="ja-JP" sz="3600" b="1" i="1">
                <a:solidFill>
                  <a:srgbClr val="FFFFFF"/>
                </a:solidFill>
                <a:effectLst>
                  <a:outerShdw blurRad="38100" dist="38100" dir="2700000" algn="tl">
                    <a:srgbClr val="000000"/>
                  </a:outerShdw>
                </a:effectLst>
                <a:cs typeface="Arial" charset="0"/>
              </a:rPr>
              <a:t>God as Warrior</a:t>
            </a:r>
          </a:p>
        </p:txBody>
      </p:sp>
    </p:spTree>
    <p:extLst>
      <p:ext uri="{BB962C8B-B14F-4D97-AF65-F5344CB8AC3E}">
        <p14:creationId xmlns:p14="http://schemas.microsoft.com/office/powerpoint/2010/main" val="41486644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cBhvr>
                                        <p:cTn id="7" dur="500" fill="hold"/>
                                        <p:tgtEl>
                                          <p:spTgt spid="50180"/>
                                        </p:tgtEl>
                                        <p:attrNameLst>
                                          <p:attrName>ppt_w</p:attrName>
                                        </p:attrNameLst>
                                      </p:cBhvr>
                                      <p:tavLst>
                                        <p:tav tm="0">
                                          <p:val>
                                            <p:fltVal val="0"/>
                                          </p:val>
                                        </p:tav>
                                        <p:tav tm="100000">
                                          <p:val>
                                            <p:strVal val="#ppt_w"/>
                                          </p:val>
                                        </p:tav>
                                      </p:tavLst>
                                    </p:anim>
                                    <p:anim calcmode="lin" valueType="num">
                                      <p:cBhvr>
                                        <p:cTn id="8" dur="500" fill="hold"/>
                                        <p:tgtEl>
                                          <p:spTgt spid="5018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4" descr="assyrian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6" name="Text Box 2"/>
          <p:cNvSpPr txBox="1">
            <a:spLocks noChangeArrowheads="1"/>
          </p:cNvSpPr>
          <p:nvPr/>
        </p:nvSpPr>
        <p:spPr bwMode="auto">
          <a:xfrm>
            <a:off x="228600" y="1600200"/>
            <a:ext cx="8534400" cy="4400550"/>
          </a:xfrm>
          <a:prstGeom prst="rect">
            <a:avLst/>
          </a:prstGeom>
          <a:noFill/>
          <a:ln w="9525">
            <a:noFill/>
            <a:miter lim="800000"/>
            <a:headEnd/>
            <a:tailEnd/>
          </a:ln>
        </p:spPr>
        <p:txBody>
          <a:bodyPr>
            <a:spAutoFit/>
          </a:bodyPr>
          <a:lstStyle>
            <a:lvl1pPr marL="228600" indent="-228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buFontTx/>
              <a:buChar char="•"/>
              <a:defRPr/>
            </a:pPr>
            <a:r>
              <a:rPr kumimoji="1" lang="en-US" altLang="ja-JP" sz="2800" b="1" dirty="0">
                <a:solidFill>
                  <a:srgbClr val="FFFFFF"/>
                </a:solidFill>
                <a:effectLst>
                  <a:glow rad="177800">
                    <a:srgbClr val="000000"/>
                  </a:glow>
                </a:effectLst>
                <a:cs typeface="Arial" charset="0"/>
              </a:rPr>
              <a:t>The only problem concerning the book is that of its unity. </a:t>
            </a:r>
          </a:p>
          <a:p>
            <a:pPr defTabSz="914400" fontAlgn="base">
              <a:spcBef>
                <a:spcPct val="0"/>
              </a:spcBef>
              <a:spcAft>
                <a:spcPct val="0"/>
              </a:spcAft>
              <a:buFontTx/>
              <a:buChar char="•"/>
              <a:defRPr/>
            </a:pPr>
            <a:r>
              <a:rPr kumimoji="1" lang="en-US" altLang="ja-JP" sz="2800" b="1" dirty="0">
                <a:solidFill>
                  <a:srgbClr val="FFFFFF"/>
                </a:solidFill>
                <a:effectLst>
                  <a:glow rad="177800">
                    <a:srgbClr val="000000"/>
                  </a:glow>
                </a:effectLst>
                <a:cs typeface="Arial" charset="0"/>
              </a:rPr>
              <a:t>The unity and integrity of Nahum was unchallenged until the 19</a:t>
            </a:r>
            <a:r>
              <a:rPr kumimoji="1" lang="en-US" altLang="ja-JP" sz="2800" b="1" baseline="30000" dirty="0">
                <a:solidFill>
                  <a:srgbClr val="FFFFFF"/>
                </a:solidFill>
                <a:effectLst>
                  <a:glow rad="177800">
                    <a:srgbClr val="000000"/>
                  </a:glow>
                </a:effectLst>
                <a:cs typeface="Arial" charset="0"/>
              </a:rPr>
              <a:t>th</a:t>
            </a:r>
            <a:r>
              <a:rPr kumimoji="1" lang="en-US" altLang="ja-JP" sz="2800" b="1" dirty="0">
                <a:solidFill>
                  <a:srgbClr val="FFFFFF"/>
                </a:solidFill>
                <a:effectLst>
                  <a:glow rad="177800">
                    <a:srgbClr val="000000"/>
                  </a:glow>
                </a:effectLst>
                <a:cs typeface="Arial" charset="0"/>
              </a:rPr>
              <a:t> century. </a:t>
            </a:r>
          </a:p>
          <a:p>
            <a:pPr defTabSz="914400" fontAlgn="base">
              <a:spcBef>
                <a:spcPct val="0"/>
              </a:spcBef>
              <a:spcAft>
                <a:spcPct val="0"/>
              </a:spcAft>
              <a:buFontTx/>
              <a:buChar char="•"/>
              <a:defRPr/>
            </a:pPr>
            <a:r>
              <a:rPr kumimoji="1" lang="en-US" altLang="ja-JP" sz="2800" b="1" dirty="0">
                <a:solidFill>
                  <a:srgbClr val="FFFFFF"/>
                </a:solidFill>
                <a:effectLst>
                  <a:glow rad="177800">
                    <a:srgbClr val="000000"/>
                  </a:glow>
                </a:effectLst>
                <a:cs typeface="Arial" charset="0"/>
              </a:rPr>
              <a:t>Due to an alleged discovery by </a:t>
            </a:r>
            <a:r>
              <a:rPr kumimoji="1" lang="en-US" altLang="ja-JP" sz="2800" b="1" dirty="0" err="1">
                <a:solidFill>
                  <a:srgbClr val="FFFFFF"/>
                </a:solidFill>
                <a:effectLst>
                  <a:glow rad="177800">
                    <a:srgbClr val="000000"/>
                  </a:glow>
                </a:effectLst>
                <a:cs typeface="Arial" charset="0"/>
              </a:rPr>
              <a:t>Gunkel</a:t>
            </a:r>
            <a:r>
              <a:rPr kumimoji="1" lang="en-US" altLang="ja-JP" sz="2800" b="1" dirty="0">
                <a:solidFill>
                  <a:srgbClr val="FFFFFF"/>
                </a:solidFill>
                <a:effectLst>
                  <a:glow rad="177800">
                    <a:srgbClr val="000000"/>
                  </a:glow>
                </a:effectLst>
                <a:cs typeface="Arial" charset="0"/>
              </a:rPr>
              <a:t> of the remnants of an old alphabetic poem in chapter 1, many deny the originality of Nahum 1:2–2:2 (2:3 in Hebrew), with the exception of 2:1, which is considered the beginning of Nahum</a:t>
            </a:r>
            <a:r>
              <a:rPr kumimoji="1" lang="uk-UA" altLang="ja-JP" sz="2800" b="1" dirty="0">
                <a:solidFill>
                  <a:srgbClr val="FFFFFF"/>
                </a:solidFill>
                <a:effectLst>
                  <a:glow rad="177800">
                    <a:srgbClr val="000000"/>
                  </a:glow>
                </a:effectLst>
                <a:cs typeface="Arial" charset="0"/>
              </a:rPr>
              <a:t>'</a:t>
            </a:r>
            <a:r>
              <a:rPr kumimoji="1" lang="en-US" altLang="ja-JP" sz="2800" b="1" dirty="0">
                <a:solidFill>
                  <a:srgbClr val="FFFFFF"/>
                </a:solidFill>
                <a:effectLst>
                  <a:glow rad="177800">
                    <a:srgbClr val="000000"/>
                  </a:glow>
                </a:effectLst>
                <a:cs typeface="Arial" charset="0"/>
              </a:rPr>
              <a:t>s utterances. </a:t>
            </a:r>
          </a:p>
        </p:txBody>
      </p:sp>
      <p:sp>
        <p:nvSpPr>
          <p:cNvPr id="106499" name="Text Box 3"/>
          <p:cNvSpPr txBox="1">
            <a:spLocks noChangeArrowheads="1"/>
          </p:cNvSpPr>
          <p:nvPr/>
        </p:nvSpPr>
        <p:spPr bwMode="auto">
          <a:xfrm>
            <a:off x="8378825" y="76200"/>
            <a:ext cx="69850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defRPr/>
            </a:pPr>
            <a:r>
              <a:rPr lang="en-US" b="1">
                <a:solidFill>
                  <a:srgbClr val="FFFFFF"/>
                </a:solidFill>
                <a:effectLst>
                  <a:outerShdw blurRad="38100" dist="38100" dir="2700000" algn="tl">
                    <a:srgbClr val="000000"/>
                  </a:outerShdw>
                </a:effectLst>
                <a:cs typeface="Arial" charset="0"/>
              </a:rPr>
              <a:t>622</a:t>
            </a:r>
          </a:p>
        </p:txBody>
      </p:sp>
      <p:sp>
        <p:nvSpPr>
          <p:cNvPr id="41988" name="Rectangle 4"/>
          <p:cNvSpPr>
            <a:spLocks noGrp="1" noChangeArrowheads="1"/>
          </p:cNvSpPr>
          <p:nvPr>
            <p:ph type="title" idx="4294967295"/>
          </p:nvPr>
        </p:nvSpPr>
        <p:spPr>
          <a:xfrm>
            <a:off x="228600" y="884238"/>
            <a:ext cx="5334000" cy="487362"/>
          </a:xfrm>
          <a:solidFill>
            <a:srgbClr val="390000"/>
          </a:solidFill>
        </p:spPr>
        <p:txBody>
          <a:bodyPr/>
          <a:lstStyle/>
          <a:p>
            <a:pPr algn="l" eaLnBrk="1" hangingPunct="1">
              <a:defRPr/>
            </a:pPr>
            <a:r>
              <a:rPr kumimoji="1" lang="en-US" altLang="ja-JP" sz="2800" b="1">
                <a:solidFill>
                  <a:schemeClr val="tx1"/>
                </a:solidFill>
                <a:effectLst>
                  <a:glow rad="177800">
                    <a:srgbClr val="000000"/>
                  </a:glow>
                </a:effectLst>
                <a:latin typeface="Arial" charset="0"/>
                <a:ea typeface="Arial" charset="0"/>
                <a:cs typeface="Arial" charset="0"/>
              </a:rPr>
              <a:t>Problem: The Unity</a:t>
            </a:r>
            <a:endParaRPr lang="en-US">
              <a:effectLst>
                <a:glow rad="177800">
                  <a:srgbClr val="000000"/>
                </a:glow>
              </a:effectLst>
              <a:latin typeface="Arial" charset="0"/>
              <a:ea typeface="ＭＳ Ｐゴシック" charset="0"/>
              <a:cs typeface="Arial" charset="0"/>
            </a:endParaRPr>
          </a:p>
        </p:txBody>
      </p:sp>
    </p:spTree>
    <p:extLst>
      <p:ext uri="{BB962C8B-B14F-4D97-AF65-F5344CB8AC3E}">
        <p14:creationId xmlns:p14="http://schemas.microsoft.com/office/powerpoint/2010/main" val="2125984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p:cTn id="7" dur="500" fill="hold"/>
                                        <p:tgtEl>
                                          <p:spTgt spid="41986"/>
                                        </p:tgtEl>
                                        <p:attrNameLst>
                                          <p:attrName>ppt_w</p:attrName>
                                        </p:attrNameLst>
                                      </p:cBhvr>
                                      <p:tavLst>
                                        <p:tav tm="0">
                                          <p:val>
                                            <p:fltVal val="0"/>
                                          </p:val>
                                        </p:tav>
                                        <p:tav tm="100000">
                                          <p:val>
                                            <p:strVal val="#ppt_w"/>
                                          </p:val>
                                        </p:tav>
                                      </p:tavLst>
                                    </p:anim>
                                    <p:anim calcmode="lin" valueType="num">
                                      <p:cBhvr>
                                        <p:cTn id="8" dur="500" fill="hold"/>
                                        <p:tgtEl>
                                          <p:spTgt spid="4198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5"/>
          <p:cNvSpPr>
            <a:spLocks noGrp="1" noChangeArrowheads="1"/>
          </p:cNvSpPr>
          <p:nvPr>
            <p:ph type="title" idx="4294967295"/>
          </p:nvPr>
        </p:nvSpPr>
        <p:spPr>
          <a:xfrm>
            <a:off x="592427" y="31302"/>
            <a:ext cx="7819735" cy="4619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400" b="1" dirty="0">
                <a:effectLst/>
                <a:latin typeface="Arial" charset="0"/>
                <a:ea typeface="ＭＳ Ｐゴシック" charset="0"/>
                <a:cs typeface="Arial" charset="0"/>
              </a:rPr>
              <a:t>Nahum Book Chart</a:t>
            </a:r>
          </a:p>
        </p:txBody>
      </p:sp>
      <p:graphicFrame>
        <p:nvGraphicFramePr>
          <p:cNvPr id="25" name="Table 24"/>
          <p:cNvGraphicFramePr>
            <a:graphicFrameLocks noGrp="1"/>
          </p:cNvGraphicFramePr>
          <p:nvPr/>
        </p:nvGraphicFramePr>
        <p:xfrm>
          <a:off x="0" y="487363"/>
          <a:ext cx="9144000" cy="6370638"/>
        </p:xfrm>
        <a:graphic>
          <a:graphicData uri="http://schemas.openxmlformats.org/drawingml/2006/table">
            <a:tbl>
              <a:tblPr/>
              <a:tblGrid>
                <a:gridCol w="533400">
                  <a:extLst>
                    <a:ext uri="{9D8B030D-6E8A-4147-A177-3AD203B41FA5}">
                      <a16:colId xmlns:a16="http://schemas.microsoft.com/office/drawing/2014/main" val="20000"/>
                    </a:ext>
                  </a:extLst>
                </a:gridCol>
                <a:gridCol w="852638">
                  <a:extLst>
                    <a:ext uri="{9D8B030D-6E8A-4147-A177-3AD203B41FA5}">
                      <a16:colId xmlns:a16="http://schemas.microsoft.com/office/drawing/2014/main" val="20001"/>
                    </a:ext>
                  </a:extLst>
                </a:gridCol>
                <a:gridCol w="856648">
                  <a:extLst>
                    <a:ext uri="{9D8B030D-6E8A-4147-A177-3AD203B41FA5}">
                      <a16:colId xmlns:a16="http://schemas.microsoft.com/office/drawing/2014/main" val="20002"/>
                    </a:ext>
                  </a:extLst>
                </a:gridCol>
                <a:gridCol w="1203158">
                  <a:extLst>
                    <a:ext uri="{9D8B030D-6E8A-4147-A177-3AD203B41FA5}">
                      <a16:colId xmlns:a16="http://schemas.microsoft.com/office/drawing/2014/main" val="20003"/>
                    </a:ext>
                  </a:extLst>
                </a:gridCol>
                <a:gridCol w="1366788">
                  <a:extLst>
                    <a:ext uri="{9D8B030D-6E8A-4147-A177-3AD203B41FA5}">
                      <a16:colId xmlns:a16="http://schemas.microsoft.com/office/drawing/2014/main" val="20004"/>
                    </a:ext>
                  </a:extLst>
                </a:gridCol>
                <a:gridCol w="1183907">
                  <a:extLst>
                    <a:ext uri="{9D8B030D-6E8A-4147-A177-3AD203B41FA5}">
                      <a16:colId xmlns:a16="http://schemas.microsoft.com/office/drawing/2014/main" val="20005"/>
                    </a:ext>
                  </a:extLst>
                </a:gridCol>
                <a:gridCol w="1212783">
                  <a:extLst>
                    <a:ext uri="{9D8B030D-6E8A-4147-A177-3AD203B41FA5}">
                      <a16:colId xmlns:a16="http://schemas.microsoft.com/office/drawing/2014/main" val="20006"/>
                    </a:ext>
                  </a:extLst>
                </a:gridCol>
                <a:gridCol w="1172678">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tblGrid>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Nineveh</a:t>
                      </a:r>
                      <a:r>
                        <a:rPr kumimoji="1" lang="fr-FR" altLang="ja-JP" sz="2400" b="1" i="0" u="none" strike="noStrike" cap="none" normalizeH="0" baseline="0" dirty="0">
                          <a:ln>
                            <a:noFill/>
                          </a:ln>
                          <a:solidFill>
                            <a:srgbClr val="FFFFFF"/>
                          </a:solidFill>
                          <a:effectLst/>
                          <a:latin typeface="Arial" charset="0"/>
                          <a:ea typeface="ＭＳ Ｐゴシック" charset="0"/>
                          <a:cs typeface="Arial" charset="0"/>
                        </a:rPr>
                        <a:t>'</a:t>
                      </a: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s Destruction</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Certain</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Detailed</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Justified</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Chapter 1</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Chapter 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Chapter 3</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858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Destruction </a:t>
                      </a:r>
                      <a:br>
                        <a:rPr kumimoji="1" lang="en-GB" sz="1800" b="1" i="0" u="none" strike="noStrike" cap="none" normalizeH="0" baseline="0">
                          <a:ln>
                            <a:noFill/>
                          </a:ln>
                          <a:solidFill>
                            <a:srgbClr val="161616"/>
                          </a:solidFill>
                          <a:effectLst/>
                          <a:latin typeface="Arial" charset="0"/>
                          <a:ea typeface="ＭＳ Ｐゴシック" charset="0"/>
                          <a:cs typeface="Arial" charset="0"/>
                        </a:rPr>
                      </a:br>
                      <a:r>
                        <a:rPr kumimoji="1" lang="en-GB" sz="1800" b="1" i="0" u="none" strike="noStrike" cap="none" normalizeH="0" baseline="0">
                          <a:ln>
                            <a:noFill/>
                          </a:ln>
                          <a:solidFill>
                            <a:srgbClr val="161616"/>
                          </a:solidFill>
                          <a:effectLst/>
                          <a:latin typeface="Arial" charset="0"/>
                          <a:ea typeface="ＭＳ Ｐゴシック" charset="0"/>
                          <a:cs typeface="Arial" charset="0"/>
                        </a:rPr>
                        <a:t>Decreed</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Destruction Described</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Destruction </a:t>
                      </a:r>
                      <a:br>
                        <a:rPr kumimoji="1" lang="en-GB" sz="1800" b="1" i="0" u="none" strike="noStrike" cap="none" normalizeH="0" baseline="0">
                          <a:ln>
                            <a:noFill/>
                          </a:ln>
                          <a:solidFill>
                            <a:srgbClr val="161616"/>
                          </a:solidFill>
                          <a:effectLst/>
                          <a:latin typeface="Arial" charset="0"/>
                          <a:ea typeface="ＭＳ Ｐゴシック" charset="0"/>
                          <a:cs typeface="Arial" charset="0"/>
                        </a:rPr>
                      </a:br>
                      <a:r>
                        <a:rPr kumimoji="1" lang="en-GB" sz="1800" b="1" i="0" u="none" strike="noStrike" cap="none" normalizeH="0" baseline="0">
                          <a:ln>
                            <a:noFill/>
                          </a:ln>
                          <a:solidFill>
                            <a:srgbClr val="161616"/>
                          </a:solidFill>
                          <a:effectLst/>
                          <a:latin typeface="Arial" charset="0"/>
                          <a:ea typeface="ＭＳ Ｐゴシック" charset="0"/>
                          <a:cs typeface="Arial" charset="0"/>
                        </a:rPr>
                        <a:t>Deserved</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Verdict of Vengeance</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Vision </a:t>
                      </a:r>
                      <a:r>
                        <a:rPr kumimoji="1" lang="en-GB" sz="1800" b="1" i="0" u="none" strike="noStrike" cap="none" normalizeH="0" baseline="0">
                          <a:ln>
                            <a:noFill/>
                          </a:ln>
                          <a:solidFill>
                            <a:srgbClr val="161616"/>
                          </a:solidFill>
                          <a:effectLst/>
                          <a:latin typeface="Arial" charset="0"/>
                          <a:ea typeface="ＭＳ Ｐゴシック" charset="0"/>
                          <a:cs typeface="Arial" charset="0"/>
                        </a:rPr>
                        <a:t>of Vengeance</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Vindication </a:t>
                      </a:r>
                      <a:r>
                        <a:rPr kumimoji="1" lang="en-GB" sz="1800" b="1" i="0" u="none" strike="noStrike" cap="none" normalizeH="0" baseline="0">
                          <a:ln>
                            <a:noFill/>
                          </a:ln>
                          <a:solidFill>
                            <a:srgbClr val="161616"/>
                          </a:solidFill>
                          <a:effectLst/>
                          <a:latin typeface="Arial" charset="0"/>
                          <a:ea typeface="ＭＳ Ｐゴシック" charset="0"/>
                          <a:cs typeface="Arial" charset="0"/>
                        </a:rPr>
                        <a:t>of Vengeance</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What God Will Do</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How God Will Do It</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Why God Will Do It</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fr-FR"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Anger</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161616"/>
                          </a:solidFill>
                          <a:effectLst/>
                          <a:latin typeface="Arial" charset="0"/>
                          <a:ea typeface="ＭＳ Ｐゴシック" charset="0"/>
                          <a:cs typeface="Arial" charset="0"/>
                        </a:rPr>
                        <a:t>God</a:t>
                      </a:r>
                      <a:r>
                        <a:rPr kumimoji="0" lang="fr-FR" altLang="ja-JP" sz="1800" b="1" i="0" u="none" strike="noStrike" cap="none" normalizeH="0" baseline="0" dirty="0">
                          <a:ln>
                            <a:noFill/>
                          </a:ln>
                          <a:solidFill>
                            <a:srgbClr val="161616"/>
                          </a:solidFill>
                          <a:effectLst/>
                          <a:latin typeface="Arial" charset="0"/>
                          <a:ea typeface="ＭＳ Ｐゴシック" charset="0"/>
                          <a:cs typeface="Arial" charset="0"/>
                        </a:rPr>
                        <a:t>'</a:t>
                      </a:r>
                      <a:r>
                        <a:rPr kumimoji="0" lang="en-US" sz="1800" b="1" i="0" u="none" strike="noStrike" cap="none" normalizeH="0" baseline="0" dirty="0">
                          <a:ln>
                            <a:noFill/>
                          </a:ln>
                          <a:solidFill>
                            <a:srgbClr val="161616"/>
                          </a:solidFill>
                          <a:effectLst/>
                          <a:latin typeface="Arial" charset="0"/>
                          <a:ea typeface="ＭＳ Ｐゴシック" charset="0"/>
                          <a:cs typeface="Arial" charset="0"/>
                        </a:rPr>
                        <a:t>s Actions</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fr-FR"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Accusations</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701675">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fr-FR"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Predictions</a:t>
                      </a:r>
                      <a:br>
                        <a:rPr kumimoji="1" lang="en-GB" sz="1800" b="1" i="0" u="none" strike="noStrike" cap="none" normalizeH="0" baseline="0" dirty="0">
                          <a:ln>
                            <a:noFill/>
                          </a:ln>
                          <a:solidFill>
                            <a:srgbClr val="161616"/>
                          </a:solidFill>
                          <a:effectLst/>
                          <a:latin typeface="Arial" charset="0"/>
                          <a:ea typeface="ＭＳ Ｐゴシック" charset="0"/>
                          <a:cs typeface="Arial" charset="0"/>
                        </a:rPr>
                      </a:br>
                      <a:r>
                        <a:rPr kumimoji="1" lang="en-GB" sz="1800" b="1" i="0" u="none" strike="noStrike" cap="none" normalizeH="0" baseline="0" dirty="0">
                          <a:ln>
                            <a:noFill/>
                          </a:ln>
                          <a:solidFill>
                            <a:srgbClr val="161616"/>
                          </a:solidFill>
                          <a:effectLst/>
                          <a:latin typeface="Arial" charset="0"/>
                          <a:ea typeface="ＭＳ Ｐゴシック" charset="0"/>
                          <a:cs typeface="Arial" charset="0"/>
                        </a:rPr>
                        <a:t>for Judah</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161616"/>
                          </a:solidFill>
                          <a:effectLst/>
                          <a:latin typeface="Arial" charset="0"/>
                          <a:ea typeface="ＭＳ Ｐゴシック" charset="0"/>
                          <a:cs typeface="Arial" charset="0"/>
                        </a:rPr>
                        <a:t>God</a:t>
                      </a:r>
                      <a:r>
                        <a:rPr kumimoji="0" lang="fr-FR" altLang="ja-JP" sz="1800" b="1" i="0" u="none" strike="noStrike" cap="none" normalizeH="0" baseline="0" dirty="0">
                          <a:ln>
                            <a:noFill/>
                          </a:ln>
                          <a:solidFill>
                            <a:srgbClr val="161616"/>
                          </a:solidFill>
                          <a:effectLst/>
                          <a:latin typeface="Arial" charset="0"/>
                          <a:ea typeface="ＭＳ Ｐゴシック" charset="0"/>
                          <a:cs typeface="Arial" charset="0"/>
                        </a:rPr>
                        <a:t>'</a:t>
                      </a:r>
                      <a:r>
                        <a:rPr kumimoji="0" lang="en-US" sz="1800" b="1" i="0" u="none" strike="noStrike" cap="none" normalizeH="0" baseline="0" dirty="0">
                          <a:ln>
                            <a:noFill/>
                          </a:ln>
                          <a:solidFill>
                            <a:srgbClr val="161616"/>
                          </a:solidFill>
                          <a:effectLst/>
                          <a:latin typeface="Arial" charset="0"/>
                          <a:ea typeface="ＭＳ Ｐゴシック" charset="0"/>
                          <a:cs typeface="Arial" charset="0"/>
                        </a:rPr>
                        <a:t>s Power </a:t>
                      </a:r>
                      <a:br>
                        <a:rPr kumimoji="0" lang="en-US" sz="1800" b="1" i="0" u="none" strike="noStrike" cap="none" normalizeH="0" baseline="0" dirty="0">
                          <a:ln>
                            <a:noFill/>
                          </a:ln>
                          <a:solidFill>
                            <a:srgbClr val="161616"/>
                          </a:solidFill>
                          <a:effectLst/>
                          <a:latin typeface="Arial" charset="0"/>
                          <a:ea typeface="ＭＳ Ｐゴシック" charset="0"/>
                          <a:cs typeface="Arial" charset="0"/>
                        </a:rPr>
                      </a:br>
                      <a:r>
                        <a:rPr kumimoji="0" lang="en-US" sz="1800" b="1" i="0" u="none" strike="noStrike" cap="none" normalizeH="0" baseline="0" dirty="0">
                          <a:ln>
                            <a:noFill/>
                          </a:ln>
                          <a:solidFill>
                            <a:srgbClr val="161616"/>
                          </a:solidFill>
                          <a:effectLst/>
                          <a:latin typeface="Arial" charset="0"/>
                          <a:ea typeface="ＭＳ Ｐゴシック" charset="0"/>
                          <a:cs typeface="Arial" charset="0"/>
                        </a:rPr>
                        <a:t>for Judah</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fr-FR"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Justice</a:t>
                      </a:r>
                      <a:br>
                        <a:rPr kumimoji="1" lang="en-GB" sz="1800" b="1" i="0" u="none" strike="noStrike" cap="none" normalizeH="0" baseline="0" dirty="0">
                          <a:ln>
                            <a:noFill/>
                          </a:ln>
                          <a:solidFill>
                            <a:srgbClr val="161616"/>
                          </a:solidFill>
                          <a:effectLst/>
                          <a:latin typeface="Arial" charset="0"/>
                          <a:ea typeface="ＭＳ Ｐゴシック" charset="0"/>
                          <a:cs typeface="Arial" charset="0"/>
                        </a:rPr>
                      </a:br>
                      <a:r>
                        <a:rPr kumimoji="1" lang="en-GB" sz="1800" b="1" i="0" u="none" strike="noStrike" cap="none" normalizeH="0" baseline="0" dirty="0">
                          <a:ln>
                            <a:noFill/>
                          </a:ln>
                          <a:solidFill>
                            <a:srgbClr val="161616"/>
                          </a:solidFill>
                          <a:effectLst/>
                          <a:latin typeface="Arial" charset="0"/>
                          <a:ea typeface="ＭＳ Ｐゴシック" charset="0"/>
                          <a:cs typeface="Arial" charset="0"/>
                        </a:rPr>
                        <a:t>for Judah</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25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Title</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God</a:t>
                      </a:r>
                      <a:r>
                        <a:rPr kumimoji="0" lang="fr-FR" altLang="ja-JP" sz="1600" b="1" i="0" u="none" strike="noStrike" cap="none" normalizeH="0" baseline="0" dirty="0">
                          <a:ln>
                            <a:noFill/>
                          </a:ln>
                          <a:solidFill>
                            <a:srgbClr val="161616"/>
                          </a:solidFill>
                          <a:effectLst/>
                          <a:latin typeface="Arial" charset="0"/>
                          <a:ea typeface="ＭＳ Ｐゴシック" charset="0"/>
                          <a:cs typeface="Arial" charset="0"/>
                        </a:rPr>
                        <a:t>'</a:t>
                      </a:r>
                      <a:r>
                        <a:rPr kumimoji="0" lang="en-US" sz="1600" b="1" i="0" u="none" strike="noStrike" cap="none" normalizeH="0" baseline="0" dirty="0">
                          <a:ln>
                            <a:noFill/>
                          </a:ln>
                          <a:solidFill>
                            <a:srgbClr val="161616"/>
                          </a:solidFill>
                          <a:effectLst/>
                          <a:latin typeface="Arial" charset="0"/>
                          <a:ea typeface="ＭＳ Ｐゴシック" charset="0"/>
                          <a:cs typeface="Arial" charset="0"/>
                        </a:rPr>
                        <a:t>s Traits</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1:2-8</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Plotting Against God </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1:9-11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Destruction is Judah</a:t>
                      </a:r>
                      <a:r>
                        <a:rPr kumimoji="0" lang="fr-FR" altLang="ja-JP" sz="1600" b="1" i="0" u="none" strike="noStrike" cap="none" normalizeH="0" baseline="0" dirty="0">
                          <a:ln>
                            <a:noFill/>
                          </a:ln>
                          <a:solidFill>
                            <a:srgbClr val="161616"/>
                          </a:solidFill>
                          <a:effectLst/>
                          <a:latin typeface="Arial" charset="0"/>
                          <a:ea typeface="ＭＳ Ｐゴシック" charset="0"/>
                          <a:cs typeface="Arial" charset="0"/>
                        </a:rPr>
                        <a:t>'</a:t>
                      </a:r>
                      <a:r>
                        <a:rPr kumimoji="0" lang="en-US" sz="1600" b="1" i="0" u="none" strike="noStrike" cap="none" normalizeH="0" baseline="0" dirty="0">
                          <a:ln>
                            <a:noFill/>
                          </a:ln>
                          <a:solidFill>
                            <a:srgbClr val="161616"/>
                          </a:solidFill>
                          <a:effectLst/>
                          <a:latin typeface="Arial" charset="0"/>
                          <a:ea typeface="ＭＳ Ｐゴシック" charset="0"/>
                          <a:cs typeface="Arial" charset="0"/>
                        </a:rPr>
                        <a:t>s Deliverance</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1:12-15</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Battling vs. Judah</a:t>
                      </a:r>
                      <a:r>
                        <a:rPr kumimoji="0" lang="fr-FR" altLang="ja-JP" sz="1600" b="1" i="0" u="none" strike="noStrike" cap="none" normalizeH="0" baseline="0" dirty="0">
                          <a:ln>
                            <a:noFill/>
                          </a:ln>
                          <a:solidFill>
                            <a:srgbClr val="161616"/>
                          </a:solidFill>
                          <a:effectLst/>
                          <a:latin typeface="Arial" charset="0"/>
                          <a:ea typeface="ＭＳ Ｐゴシック" charset="0"/>
                          <a:cs typeface="Arial" charset="0"/>
                        </a:rPr>
                        <a:t>'</a:t>
                      </a:r>
                      <a:r>
                        <a:rPr kumimoji="0" lang="en-US" sz="1600" b="1" i="0" u="none" strike="noStrike" cap="none" normalizeH="0" baseline="0" dirty="0">
                          <a:ln>
                            <a:noFill/>
                          </a:ln>
                          <a:solidFill>
                            <a:srgbClr val="161616"/>
                          </a:solidFill>
                          <a:effectLst/>
                          <a:latin typeface="Arial" charset="0"/>
                          <a:ea typeface="ＭＳ Ｐゴシック" charset="0"/>
                          <a:cs typeface="Arial" charset="0"/>
                        </a:rPr>
                        <a:t>s Splendor </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2:1-2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Destruction &amp; Despoiling</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2:3-13</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Destruction for Cruelty</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3:1-7</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Drunk When Destroyed</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3:8-11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Burned With Fire</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3:12-19</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161616"/>
                          </a:solidFill>
                          <a:effectLst/>
                          <a:latin typeface="Arial" charset="0"/>
                          <a:ea typeface="ＭＳ Ｐゴシック" charset="0"/>
                          <a:cs typeface="Arial" charset="0"/>
                        </a:rPr>
                        <a:t>In Judah Against Assyria</a:t>
                      </a:r>
                      <a:r>
                        <a:rPr kumimoji="1" lang="fr-FR" altLang="ja-JP" sz="1800" b="1" i="0" u="none" strike="noStrike" cap="none" normalizeH="0" baseline="0" dirty="0">
                          <a:ln>
                            <a:noFill/>
                          </a:ln>
                          <a:solidFill>
                            <a:srgbClr val="161616"/>
                          </a:solidFill>
                          <a:effectLst/>
                          <a:latin typeface="Arial" charset="0"/>
                          <a:ea typeface="ＭＳ Ｐゴシック" charset="0"/>
                          <a:cs typeface="Arial" charset="0"/>
                        </a:rPr>
                        <a:t>'</a:t>
                      </a:r>
                      <a:r>
                        <a:rPr kumimoji="1" lang="en-US" altLang="ja-JP" sz="1800" b="1" i="0" u="none" strike="noStrike" cap="none" normalizeH="0" baseline="0" dirty="0">
                          <a:ln>
                            <a:noFill/>
                          </a:ln>
                          <a:solidFill>
                            <a:srgbClr val="161616"/>
                          </a:solidFill>
                          <a:effectLst/>
                          <a:latin typeface="Arial" charset="0"/>
                          <a:ea typeface="ＭＳ Ｐゴシック" charset="0"/>
                          <a:cs typeface="Arial" charset="0"/>
                        </a:rPr>
                        <a:t>s Capital, Nineveh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161616"/>
                          </a:solidFill>
                          <a:effectLst/>
                          <a:latin typeface="Arial" charset="0"/>
                          <a:ea typeface="ＭＳ Ｐゴシック" charset="0"/>
                          <a:cs typeface="Arial" charset="0"/>
                        </a:rPr>
                        <a:t>c. 660 BC</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10651" name="Text Box 24"/>
          <p:cNvSpPr txBox="1">
            <a:spLocks noChangeArrowheads="1"/>
          </p:cNvSpPr>
          <p:nvPr/>
        </p:nvSpPr>
        <p:spPr bwMode="auto">
          <a:xfrm>
            <a:off x="8412163" y="0"/>
            <a:ext cx="69850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621</a:t>
            </a:r>
          </a:p>
        </p:txBody>
      </p:sp>
      <p:sp>
        <p:nvSpPr>
          <p:cNvPr id="6" name="Rounded Rectangle 5">
            <a:extLst>
              <a:ext uri="{FF2B5EF4-FFF2-40B4-BE49-F238E27FC236}">
                <a16:creationId xmlns:a16="http://schemas.microsoft.com/office/drawing/2014/main" id="{114ECD2C-CB25-6097-7D12-3FD64404FE0C}"/>
              </a:ext>
            </a:extLst>
          </p:cNvPr>
          <p:cNvSpPr/>
          <p:nvPr/>
        </p:nvSpPr>
        <p:spPr bwMode="auto">
          <a:xfrm>
            <a:off x="3462777" y="931333"/>
            <a:ext cx="2572263" cy="5080000"/>
          </a:xfrm>
          <a:prstGeom prst="roundRect">
            <a:avLst/>
          </a:prstGeom>
          <a:noFill/>
          <a:ln w="762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endParaRPr>
          </a:p>
        </p:txBody>
      </p:sp>
    </p:spTree>
    <p:extLst>
      <p:ext uri="{BB962C8B-B14F-4D97-AF65-F5344CB8AC3E}">
        <p14:creationId xmlns:p14="http://schemas.microsoft.com/office/powerpoint/2010/main" val="36760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3473"/>
                                        </p:tgtEl>
                                        <p:attrNameLst>
                                          <p:attrName>style.visibility</p:attrName>
                                        </p:attrNameLst>
                                      </p:cBhvr>
                                      <p:to>
                                        <p:strVal val="visible"/>
                                      </p:to>
                                    </p:set>
                                    <p:animEffect transition="in" filter="dissolve">
                                      <p:cBhvr>
                                        <p:cTn id="7" dur="500"/>
                                        <p:tgtEl>
                                          <p:spTgt spid="23347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3"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Nineveh joined Israel in its covenant with God 100 years earlier under Jonah but became God's enemy when it returned to sin (1:7-8; 3:5-7). </a:t>
            </a:r>
          </a:p>
        </p:txBody>
      </p:sp>
      <p:sp>
        <p:nvSpPr>
          <p:cNvPr id="5" name="Text Box 3"/>
          <p:cNvSpPr txBox="1">
            <a:spLocks noChangeArrowheads="1"/>
          </p:cNvSpPr>
          <p:nvPr/>
        </p:nvSpPr>
        <p:spPr bwMode="auto">
          <a:xfrm>
            <a:off x="7966573" y="44450"/>
            <a:ext cx="107249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347d</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Nahum</a:t>
            </a:r>
          </a:p>
        </p:txBody>
      </p:sp>
    </p:spTree>
    <p:extLst>
      <p:ext uri="{BB962C8B-B14F-4D97-AF65-F5344CB8AC3E}">
        <p14:creationId xmlns:p14="http://schemas.microsoft.com/office/powerpoint/2010/main" val="142141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Nahum 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4260858570"/>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4770"/>
          <a:stretch/>
        </p:blipFill>
        <p:spPr>
          <a:xfrm>
            <a:off x="-1" y="-10727"/>
            <a:ext cx="40062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64000" y="29469"/>
            <a:ext cx="5080000"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dirty="0">
                <a:effectLst>
                  <a:glow rad="127000">
                    <a:schemeClr val="tx1"/>
                  </a:glow>
                </a:effectLst>
                <a:latin typeface="Arial" charset="0"/>
                <a:ea typeface="ＭＳ Ｐゴシック" charset="0"/>
                <a:cs typeface="ＭＳ Ｐゴシック" charset="0"/>
              </a:rPr>
              <a:t>Your enemy is coming to crush you, Nineveh. </a:t>
            </a:r>
            <a:br>
              <a:rPr lang="en-US" sz="3200" dirty="0">
                <a:effectLst>
                  <a:glow rad="127000">
                    <a:schemeClr val="tx1"/>
                  </a:glow>
                </a:effectLst>
                <a:latin typeface="Arial" charset="0"/>
                <a:ea typeface="ＭＳ Ｐゴシック" charset="0"/>
                <a:cs typeface="ＭＳ Ｐゴシック" charset="0"/>
              </a:rPr>
            </a:br>
            <a:r>
              <a:rPr lang="en-US" sz="3200" dirty="0">
                <a:effectLst>
                  <a:glow rad="127000">
                    <a:schemeClr val="tx1"/>
                  </a:glow>
                </a:effectLst>
                <a:latin typeface="Arial" charset="0"/>
                <a:ea typeface="ＭＳ Ｐゴシック" charset="0"/>
                <a:cs typeface="ＭＳ Ｐゴシック" charset="0"/>
              </a:rPr>
              <a:t>Man the ramparts! Watch the roads! Prepare your defenses! Call out your forces! </a:t>
            </a:r>
            <a:r>
              <a:rPr lang="en-US" sz="3200" baseline="30000" dirty="0">
                <a:effectLst>
                  <a:glow rad="127000">
                    <a:schemeClr val="tx1"/>
                  </a:glow>
                </a:effectLst>
                <a:latin typeface="Arial" charset="0"/>
                <a:ea typeface="ＭＳ Ｐゴシック" charset="0"/>
                <a:cs typeface="ＭＳ Ｐゴシック" charset="0"/>
              </a:rPr>
              <a:t>2</a:t>
            </a:r>
            <a:r>
              <a:rPr lang="en-US" sz="3200" dirty="0">
                <a:effectLst>
                  <a:glow rad="127000">
                    <a:schemeClr val="tx1"/>
                  </a:glow>
                </a:effectLst>
                <a:latin typeface="Arial" charset="0"/>
                <a:ea typeface="ＭＳ Ｐゴシック" charset="0"/>
                <a:cs typeface="ＭＳ Ｐゴシック" charset="0"/>
              </a:rPr>
              <a:t>Even though the destroyer has destroyed Judah, the L</a:t>
            </a:r>
            <a:r>
              <a:rPr lang="en-US" sz="2800" dirty="0">
                <a:effectLst>
                  <a:glow rad="127000">
                    <a:schemeClr val="tx1"/>
                  </a:glow>
                </a:effectLst>
                <a:latin typeface="Arial" charset="0"/>
                <a:ea typeface="ＭＳ Ｐゴシック" charset="0"/>
                <a:cs typeface="ＭＳ Ｐゴシック" charset="0"/>
              </a:rPr>
              <a:t>ORD</a:t>
            </a:r>
            <a:r>
              <a:rPr lang="en-US" sz="3200" dirty="0">
                <a:effectLst>
                  <a:glow rad="127000">
                    <a:schemeClr val="tx1"/>
                  </a:glow>
                </a:effectLst>
                <a:latin typeface="Arial" charset="0"/>
                <a:ea typeface="ＭＳ Ｐゴシック" charset="0"/>
                <a:cs typeface="ＭＳ Ｐゴシック" charset="0"/>
              </a:rPr>
              <a:t> will restore its honor. Israel’s vine has been stripped of branches, but he will restore its splendor</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(Nahum 2:1-2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3872703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0867" y="1993900"/>
            <a:ext cx="2997200" cy="48641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811867" y="29469"/>
            <a:ext cx="7332132"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dirty="0">
                <a:effectLst>
                  <a:glow rad="127000">
                    <a:schemeClr val="tx1"/>
                  </a:glow>
                </a:effectLst>
                <a:latin typeface="Arial" charset="0"/>
                <a:ea typeface="ＭＳ Ｐゴシック" charset="0"/>
                <a:cs typeface="ＭＳ Ｐゴシック" charset="0"/>
              </a:rPr>
              <a:t>Shields flash red in the sunlight! See the scarlet uniforms of the valiant troops! </a:t>
            </a:r>
            <a:br>
              <a:rPr lang="en-US" sz="3600" dirty="0">
                <a:effectLst>
                  <a:glow rad="127000">
                    <a:schemeClr val="tx1"/>
                  </a:glow>
                </a:effectLst>
                <a:latin typeface="Arial" charset="0"/>
                <a:ea typeface="ＭＳ Ｐゴシック" charset="0"/>
                <a:cs typeface="ＭＳ Ｐゴシック" charset="0"/>
              </a:rPr>
            </a:br>
            <a:r>
              <a:rPr lang="en-US" sz="3600" dirty="0">
                <a:effectLst>
                  <a:glow rad="127000">
                    <a:schemeClr val="tx1"/>
                  </a:glow>
                </a:effectLst>
                <a:latin typeface="Arial" charset="0"/>
                <a:ea typeface="ＭＳ Ｐゴシック" charset="0"/>
                <a:cs typeface="ＭＳ Ｐゴシック" charset="0"/>
              </a:rPr>
              <a:t>Watch as their glittering chariots move into position, with a forest of spears waving above them. </a:t>
            </a:r>
            <a:br>
              <a:rPr lang="en-US" sz="3600" dirty="0">
                <a:effectLst>
                  <a:glow rad="127000">
                    <a:schemeClr val="tx1"/>
                  </a:glow>
                </a:effectLst>
                <a:latin typeface="Arial" charset="0"/>
                <a:ea typeface="ＭＳ Ｐゴシック" charset="0"/>
                <a:cs typeface="ＭＳ Ｐゴシック" charset="0"/>
              </a:rPr>
            </a:br>
            <a:r>
              <a:rPr lang="en-US" sz="3600" baseline="30000" dirty="0">
                <a:effectLst>
                  <a:glow rad="127000">
                    <a:schemeClr val="tx1"/>
                  </a:glow>
                </a:effectLst>
                <a:latin typeface="Arial" charset="0"/>
                <a:ea typeface="ＭＳ Ｐゴシック" charset="0"/>
                <a:cs typeface="ＭＳ Ｐゴシック" charset="0"/>
              </a:rPr>
              <a:t>4</a:t>
            </a:r>
            <a:r>
              <a:rPr lang="en-US" sz="3600" dirty="0">
                <a:effectLst>
                  <a:glow rad="127000">
                    <a:schemeClr val="tx1"/>
                  </a:glow>
                </a:effectLst>
                <a:latin typeface="Arial" charset="0"/>
                <a:ea typeface="ＭＳ Ｐゴシック" charset="0"/>
                <a:cs typeface="ＭＳ Ｐゴシック" charset="0"/>
              </a:rPr>
              <a:t>The chariots race recklessly along the streets and rush wildly through the squares. They flash like firelight and move as swiftly as lightning</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(Nahum 2:3-4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7072972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2425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7000"/>
            <a:ext cx="9144000" cy="659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Nahum 2:5-6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(NLT)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395536" y="1268760"/>
            <a:ext cx="5283696" cy="5140424"/>
          </a:xfrm>
          <a:prstGeom prst="rect">
            <a:avLst/>
          </a:prstGeom>
          <a:noFill/>
          <a:ln w="9525">
            <a:noFill/>
            <a:miter lim="800000"/>
            <a:headEnd/>
            <a:tailEnd/>
          </a:ln>
          <a:effectLst/>
        </p:spPr>
        <p:txBody>
          <a:bodyPr/>
          <a:lstStyle/>
          <a:p>
            <a:pPr defTabSz="914400" eaLnBrk="0" fontAlgn="base" hangingPunct="0">
              <a:spcBef>
                <a:spcPct val="0"/>
              </a:spcBef>
              <a:spcAft>
                <a:spcPct val="0"/>
              </a:spcAft>
              <a:defRPr/>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dirty="0">
                <a:solidFill>
                  <a:srgbClr val="FFFFFF"/>
                </a:solidFill>
                <a:effectLst>
                  <a:glow rad="152400">
                    <a:srgbClr val="000000"/>
                  </a:glow>
                </a:effectLst>
                <a:latin typeface="Arial" charset="0"/>
                <a:ea typeface="Times New Roman" charset="0"/>
                <a:cs typeface="ＭＳ Ｐゴシック" charset="0"/>
              </a:rPr>
              <a:t>The king shouts to his officers; they stumble in their haste, rushing to the walls to set up their defenses. </a:t>
            </a:r>
          </a:p>
          <a:p>
            <a:pPr defTabSz="914400" eaLnBrk="0" fontAlgn="base" hangingPunct="0">
              <a:spcBef>
                <a:spcPct val="0"/>
              </a:spcBef>
              <a:spcAft>
                <a:spcPct val="0"/>
              </a:spcAft>
              <a:defRPr/>
            </a:pPr>
            <a:r>
              <a:rPr lang="en-SG" sz="3200" b="1" baseline="30000" dirty="0">
                <a:solidFill>
                  <a:srgbClr val="FFFFFF"/>
                </a:solidFill>
                <a:effectLst>
                  <a:glow rad="152400">
                    <a:srgbClr val="000000"/>
                  </a:glow>
                </a:effectLst>
                <a:latin typeface="Arial" charset="0"/>
                <a:ea typeface="Times New Roman" charset="0"/>
                <a:cs typeface="ＭＳ Ｐゴシック" charset="0"/>
              </a:rPr>
              <a:t>6</a:t>
            </a:r>
            <a:r>
              <a:rPr lang="en-SG" sz="3200" b="1" dirty="0">
                <a:solidFill>
                  <a:srgbClr val="FFFFFF"/>
                </a:solidFill>
                <a:effectLst>
                  <a:glow rad="152400">
                    <a:srgbClr val="000000"/>
                  </a:glow>
                </a:effectLst>
                <a:latin typeface="Arial" charset="0"/>
                <a:ea typeface="Times New Roman" charset="0"/>
                <a:cs typeface="ＭＳ Ｐゴシック" charset="0"/>
              </a:rPr>
              <a:t>The river gates have been torn open! </a:t>
            </a:r>
          </a:p>
          <a:p>
            <a:pPr defTabSz="914400" eaLnBrk="0" fontAlgn="base" hangingPunct="0">
              <a:spcBef>
                <a:spcPct val="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The palace is about to collapse!</a:t>
            </a:r>
            <a:r>
              <a:rPr lang="ru-RU" sz="3200" b="1" dirty="0">
                <a:solidFill>
                  <a:srgbClr val="FFFFFF"/>
                </a:solidFill>
                <a:effectLst>
                  <a:glow rad="152400">
                    <a:srgbClr val="000000"/>
                  </a:glow>
                </a:effectLst>
                <a:latin typeface="Arial" charset="0"/>
                <a:ea typeface="Times New Roman" charset="0"/>
                <a:cs typeface="ＭＳ Ｐゴシック" charset="0"/>
              </a:rPr>
              <a: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spTree>
    <p:extLst>
      <p:ext uri="{BB962C8B-B14F-4D97-AF65-F5344CB8AC3E}">
        <p14:creationId xmlns:p14="http://schemas.microsoft.com/office/powerpoint/2010/main" val="12893872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1487328691"/>
              </p:ext>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9. When Nineveh would be captured its people would try to escape (2:8):</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a:t>
                      </a:r>
                      <a:r>
                        <a:rPr kumimoji="0" lang="en-US" sz="2800" b="1" u="none" strike="noStrike" cap="none" normalizeH="0" baseline="0" dirty="0">
                          <a:ln>
                            <a:noFill/>
                          </a:ln>
                          <a:solidFill>
                            <a:schemeClr val="tx1"/>
                          </a:solidFill>
                          <a:effectLst/>
                          <a:latin typeface="Arial"/>
                          <a:cs typeface="Arial"/>
                        </a:rPr>
                        <a:t>Nineveh is like a </a:t>
                      </a:r>
                      <a:r>
                        <a:rPr kumimoji="0" lang="en-US" sz="2800" b="1" u="none" strike="noStrike" cap="none" normalizeH="0" baseline="0" dirty="0">
                          <a:ln>
                            <a:noFill/>
                          </a:ln>
                          <a:solidFill>
                            <a:srgbClr val="0000FF"/>
                          </a:solidFill>
                          <a:effectLst/>
                          <a:latin typeface="Arial"/>
                          <a:cs typeface="Arial"/>
                        </a:rPr>
                        <a:t>leaking water reservoir</a:t>
                      </a:r>
                      <a:r>
                        <a:rPr kumimoji="0" lang="en-US" sz="2800" b="1" u="none" strike="noStrike" cap="none" normalizeH="0" baseline="0" dirty="0">
                          <a:ln>
                            <a:noFill/>
                          </a:ln>
                          <a:effectLst/>
                          <a:latin typeface="Arial"/>
                          <a:cs typeface="Arial"/>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The people are slipping away.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effectLst/>
                          <a:latin typeface="Arial"/>
                          <a:cs typeface="Arial"/>
                        </a:rPr>
                        <a:t>	 'Stop, stop!' someone shouts, but no one even looks back" (NLT).</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9. “Sardanapalus [another name for King Sin-shar-ishkun] sent away his three sons and two daughters with much treasure into Paphlagonia, to the governor of Kattos, the most loyal of his subjects” </a:t>
                      </a:r>
                      <a:br>
                        <a:rPr kumimoji="0" lang="en-US" sz="2800" b="1" u="none" strike="noStrike" cap="none" normalizeH="0" baseline="0" dirty="0">
                          <a:ln>
                            <a:noFill/>
                          </a:ln>
                          <a:effectLst/>
                          <a:latin typeface="Arial"/>
                          <a:cs typeface="Arial"/>
                        </a:rPr>
                      </a:b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a:t>
                      </a:r>
                      <a:r>
                        <a:rPr kumimoji="0" lang="is-IS" sz="2800" b="1" u="none" strike="noStrike" cap="none" normalizeH="0" baseline="0" dirty="0">
                          <a:ln>
                            <a:noFill/>
                          </a:ln>
                          <a:effectLst/>
                          <a:latin typeface="Arial"/>
                          <a:cs typeface="Arial"/>
                        </a:rPr>
                        <a:t>Diodorus, </a:t>
                      </a:r>
                      <a:r>
                        <a:rPr kumimoji="0" lang="is-IS" sz="2800" b="1" i="1" u="none" strike="noStrike" cap="none" normalizeH="0" baseline="0" dirty="0">
                          <a:ln>
                            <a:noFill/>
                          </a:ln>
                          <a:effectLst/>
                          <a:latin typeface="Arial"/>
                          <a:cs typeface="Arial"/>
                        </a:rPr>
                        <a:t>Bibliotheca Historica</a:t>
                      </a:r>
                      <a:r>
                        <a:rPr kumimoji="0" lang="is-IS" sz="2800" b="1" i="0" u="none" strike="noStrike" cap="none" normalizeH="0" baseline="0" dirty="0">
                          <a:ln>
                            <a:noFill/>
                          </a:ln>
                          <a:effectLst/>
                          <a:latin typeface="Arial"/>
                          <a:cs typeface="Arial"/>
                        </a:rPr>
                        <a:t> 2.26.8).</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230844065"/>
      </p:ext>
    </p:extLst>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4288666186"/>
              </p:ext>
            </p:extLst>
          </p:nvPr>
        </p:nvGraphicFramePr>
        <p:xfrm>
          <a:off x="-36512" y="692696"/>
          <a:ext cx="9216008" cy="606552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5. Nineveh would be destroyed by a  </a:t>
                      </a:r>
                      <a:r>
                        <a:rPr kumimoji="0" lang="en-US" sz="2800" b="1" u="none" strike="noStrike" cap="none" normalizeH="0" baseline="0" dirty="0">
                          <a:ln>
                            <a:noFill/>
                          </a:ln>
                          <a:solidFill>
                            <a:srgbClr val="0000FF"/>
                          </a:solidFill>
                          <a:effectLst/>
                          <a:latin typeface="Arial"/>
                          <a:cs typeface="Arial"/>
                        </a:rPr>
                        <a:t>flood</a:t>
                      </a:r>
                      <a:r>
                        <a:rPr kumimoji="0" lang="en-US" sz="2800" b="1" u="none" strike="noStrike" cap="none" normalizeH="0" baseline="0" dirty="0">
                          <a:ln>
                            <a:noFill/>
                          </a:ln>
                          <a:effectLst/>
                          <a:latin typeface="Arial"/>
                          <a:cs typeface="Arial"/>
                        </a:rPr>
                        <a:t> (1:8; 2:6, 8)</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800" b="1" dirty="0">
                          <a:latin typeface="Arial"/>
                          <a:cs typeface="Arial"/>
                        </a:rPr>
                        <a:t>5. Nineveh weakened by an unusually heavy &amp; long </a:t>
                      </a:r>
                      <a:r>
                        <a:rPr kumimoji="1" lang="en-US" altLang="ja-JP" sz="2800" b="1" dirty="0">
                          <a:solidFill>
                            <a:srgbClr val="0000FF"/>
                          </a:solidFill>
                          <a:latin typeface="Arial"/>
                          <a:cs typeface="Arial"/>
                        </a:rPr>
                        <a:t>flood of the Tigris</a:t>
                      </a:r>
                      <a:r>
                        <a:rPr kumimoji="1" lang="en-US" altLang="ja-JP" sz="2800" b="1" dirty="0">
                          <a:latin typeface="Arial"/>
                          <a:cs typeface="Arial"/>
                        </a:rPr>
                        <a:t>.  This carried away a huge section of the rampart around</a:t>
                      </a:r>
                      <a:r>
                        <a:rPr kumimoji="1" lang="en-US" altLang="ja-JP" sz="2800" b="1" baseline="0" dirty="0">
                          <a:latin typeface="Arial"/>
                          <a:cs typeface="Arial"/>
                        </a:rPr>
                        <a:t> </a:t>
                      </a:r>
                      <a:r>
                        <a:rPr kumimoji="1" lang="en-US" altLang="ja-JP" sz="2800" b="1" dirty="0">
                          <a:latin typeface="Arial"/>
                          <a:cs typeface="Arial"/>
                        </a:rPr>
                        <a:t>the city, allowing the enemy in. Terrifying thunder (presumably with a storm) accompanied</a:t>
                      </a:r>
                      <a:r>
                        <a:rPr kumimoji="1" lang="en-US" altLang="ja-JP" sz="2800" b="1" baseline="0" dirty="0">
                          <a:latin typeface="Arial"/>
                          <a:cs typeface="Arial"/>
                        </a:rPr>
                        <a:t> the capture</a:t>
                      </a: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is-IS" sz="2800" b="1" u="none" strike="noStrike" cap="none" normalizeH="0" baseline="0" dirty="0">
                          <a:ln>
                            <a:noFill/>
                          </a:ln>
                          <a:effectLst/>
                          <a:latin typeface="Arial"/>
                          <a:cs typeface="Arial"/>
                        </a:rPr>
                        <a:t>(Diodorus, </a:t>
                      </a:r>
                      <a:r>
                        <a:rPr kumimoji="0" lang="is-IS" sz="2800" b="1" i="1" u="none" strike="noStrike" cap="none" normalizeH="0" baseline="0" dirty="0">
                          <a:ln>
                            <a:noFill/>
                          </a:ln>
                          <a:effectLst/>
                          <a:latin typeface="Arial"/>
                          <a:cs typeface="Arial"/>
                        </a:rPr>
                        <a:t>Bibliotheca Historica</a:t>
                      </a:r>
                      <a:r>
                        <a:rPr kumimoji="0" lang="is-IS" sz="2800" b="1" i="0" u="none" strike="noStrike" cap="none" normalizeH="0" baseline="0" dirty="0">
                          <a:ln>
                            <a:noFill/>
                          </a:ln>
                          <a:effectLst/>
                          <a:latin typeface="Arial"/>
                          <a:cs typeface="Arial"/>
                        </a:rPr>
                        <a:t> 2.26.9; 2.27.13; Xenophon, </a:t>
                      </a:r>
                      <a:r>
                        <a:rPr kumimoji="0" lang="is-IS" sz="2800" b="1" i="1" u="none" strike="noStrike" cap="none" normalizeH="0" baseline="0" dirty="0">
                          <a:ln>
                            <a:noFill/>
                          </a:ln>
                          <a:effectLst/>
                          <a:latin typeface="Arial"/>
                          <a:cs typeface="Arial"/>
                        </a:rPr>
                        <a:t>Anabasis</a:t>
                      </a:r>
                      <a:r>
                        <a:rPr kumimoji="0" lang="is-IS" sz="2800" b="1" i="0" u="none" strike="noStrike" cap="none" normalizeH="0" baseline="0" dirty="0">
                          <a:ln>
                            <a:noFill/>
                          </a:ln>
                          <a:effectLst/>
                          <a:latin typeface="Arial"/>
                          <a:cs typeface="Arial"/>
                        </a:rPr>
                        <a:t> 3.4.12).</a:t>
                      </a: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2167537412"/>
      </p:ext>
    </p:extLst>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4" descr="12275.main.455.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6" name="Rectangle 3"/>
          <p:cNvSpPr>
            <a:spLocks noGrp="1" noChangeArrowheads="1"/>
          </p:cNvSpPr>
          <p:nvPr>
            <p:ph type="body" idx="1"/>
          </p:nvPr>
        </p:nvSpPr>
        <p:spPr>
          <a:xfrm>
            <a:off x="0" y="1268760"/>
            <a:ext cx="9144000" cy="5589240"/>
          </a:xfrm>
        </p:spPr>
        <p:txBody>
          <a:bodyPr/>
          <a:lstStyle/>
          <a:p>
            <a:pPr algn="r" eaLnBrk="1" hangingPunct="1">
              <a:buFontTx/>
              <a:buNone/>
              <a:defRPr/>
            </a:pPr>
            <a:r>
              <a:rPr lang="en-US" dirty="0">
                <a:effectLst>
                  <a:glow rad="215900">
                    <a:schemeClr val="bg2"/>
                  </a:glow>
                </a:effectLst>
                <a:latin typeface="Arial" charset="0"/>
                <a:ea typeface="ＭＳ Ｐゴシック" charset="0"/>
                <a:cs typeface="Times New Roman" charset="0"/>
              </a:rPr>
              <a:t>	</a:t>
            </a:r>
            <a:r>
              <a:rPr lang="ru-RU" altLang="ja-JP" i="1" dirty="0">
                <a:effectLst>
                  <a:glow rad="215900">
                    <a:schemeClr val="bg2"/>
                  </a:glow>
                </a:effectLst>
                <a:latin typeface="Arial" charset="0"/>
                <a:ea typeface="ＭＳ Ｐゴシック" charset="0"/>
                <a:cs typeface="Times New Roman" charset="0"/>
              </a:rPr>
              <a:t>"</a:t>
            </a:r>
            <a:r>
              <a:rPr lang="en-US" i="1" dirty="0">
                <a:effectLst>
                  <a:glow rad="215900">
                    <a:schemeClr val="bg2"/>
                  </a:glow>
                </a:effectLst>
                <a:latin typeface="Arial" charset="0"/>
                <a:ea typeface="ＭＳ Ｐゴシック" charset="0"/>
                <a:cs typeface="Times New Roman" charset="0"/>
              </a:rPr>
              <a:t>And He will stretch out His hand against the north and destroy Assyria, and He will make Nineveh a desolation, parched like the wilderness</a:t>
            </a:r>
            <a:r>
              <a:rPr lang="ru-RU" altLang="ja-JP" i="1" dirty="0">
                <a:effectLst>
                  <a:glow rad="215900">
                    <a:schemeClr val="bg2"/>
                  </a:glow>
                </a:effectLst>
                <a:latin typeface="Arial" charset="0"/>
                <a:ea typeface="ＭＳ Ｐゴシック" charset="0"/>
                <a:cs typeface="Times New Roman" charset="0"/>
              </a:rPr>
              <a:t>"</a:t>
            </a:r>
            <a:r>
              <a:rPr lang="en-US" dirty="0">
                <a:effectLst>
                  <a:glow rad="215900">
                    <a:schemeClr val="bg2"/>
                  </a:glow>
                </a:effectLst>
                <a:latin typeface="Arial" charset="0"/>
                <a:ea typeface="ＭＳ Ｐゴシック" charset="0"/>
                <a:cs typeface="Times New Roman" charset="0"/>
              </a:rPr>
              <a:t> </a:t>
            </a:r>
            <a:br>
              <a:rPr lang="en-US" dirty="0">
                <a:effectLst>
                  <a:glow rad="215900">
                    <a:schemeClr val="bg2"/>
                  </a:glow>
                </a:effectLst>
                <a:latin typeface="Arial" charset="0"/>
                <a:ea typeface="ＭＳ Ｐゴシック" charset="0"/>
                <a:cs typeface="Times New Roman" charset="0"/>
              </a:rPr>
            </a:br>
            <a:r>
              <a:rPr lang="en-US" dirty="0">
                <a:effectLst>
                  <a:glow rad="215900">
                    <a:schemeClr val="bg2"/>
                  </a:glow>
                </a:effectLst>
                <a:latin typeface="Arial" charset="0"/>
                <a:ea typeface="ＭＳ Ｐゴシック" charset="0"/>
                <a:cs typeface="Times New Roman" charset="0"/>
              </a:rPr>
              <a:t>(Zeph. 2:13)</a:t>
            </a:r>
            <a:endParaRPr lang="en-US" u="sng" dirty="0">
              <a:effectLst>
                <a:glow rad="215900">
                  <a:schemeClr val="bg2"/>
                </a:glow>
              </a:effectLst>
              <a:latin typeface="Arial" charset="0"/>
              <a:ea typeface="ＭＳ Ｐゴシック" charset="0"/>
              <a:cs typeface="Times New Roman" charset="0"/>
            </a:endParaRPr>
          </a:p>
          <a:p>
            <a:pPr eaLnBrk="1" hangingPunct="1">
              <a:buFontTx/>
              <a:buNone/>
              <a:defRPr/>
            </a:pPr>
            <a:r>
              <a:rPr lang="en-US" dirty="0">
                <a:effectLst>
                  <a:glow rad="215900">
                    <a:schemeClr val="bg2"/>
                  </a:glow>
                </a:effectLst>
                <a:latin typeface="Arial" charset="0"/>
                <a:ea typeface="ＭＳ Ｐゴシック" charset="0"/>
                <a:cs typeface="Times New Roman" charset="0"/>
              </a:rPr>
              <a:t> </a:t>
            </a:r>
          </a:p>
          <a:p>
            <a:pPr eaLnBrk="1" hangingPunct="1">
              <a:defRPr/>
            </a:pPr>
            <a:r>
              <a:rPr lang="en-US" dirty="0">
                <a:effectLst>
                  <a:glow rad="215900">
                    <a:schemeClr val="bg2"/>
                  </a:glow>
                </a:effectLst>
                <a:latin typeface="Arial" charset="0"/>
                <a:ea typeface="ＭＳ Ｐゴシック" charset="0"/>
                <a:cs typeface="Times New Roman" charset="0"/>
              </a:rPr>
              <a:t>The prophesied destruction of Nineveh (Zeph. 2:13), the capital of Assyria in what is now Iraq, fell in 612 </a:t>
            </a:r>
            <a:r>
              <a:rPr lang="en-US" sz="2000" dirty="0">
                <a:effectLst>
                  <a:glow rad="215900">
                    <a:schemeClr val="bg2"/>
                  </a:glow>
                </a:effectLst>
                <a:latin typeface="Arial" charset="0"/>
                <a:ea typeface="ＭＳ Ｐゴシック" charset="0"/>
                <a:cs typeface="Times New Roman" charset="0"/>
              </a:rPr>
              <a:t>BC</a:t>
            </a:r>
            <a:r>
              <a:rPr lang="en-US" dirty="0">
                <a:effectLst>
                  <a:glow rad="215900">
                    <a:schemeClr val="bg2"/>
                  </a:glow>
                </a:effectLst>
                <a:latin typeface="Arial" charset="0"/>
                <a:ea typeface="ＭＳ Ｐゴシック" charset="0"/>
                <a:cs typeface="Times New Roman" charset="0"/>
              </a:rPr>
              <a:t> into the hands of the neighboring Babylonians, with the whole empire taken by 605 </a:t>
            </a:r>
            <a:r>
              <a:rPr lang="en-US" sz="2000" dirty="0">
                <a:effectLst>
                  <a:glow rad="215900">
                    <a:schemeClr val="bg2"/>
                  </a:glow>
                </a:effectLst>
                <a:latin typeface="Arial" charset="0"/>
                <a:ea typeface="ＭＳ Ｐゴシック" charset="0"/>
                <a:cs typeface="Times New Roman" charset="0"/>
              </a:rPr>
              <a:t>BC</a:t>
            </a:r>
            <a:r>
              <a:rPr lang="en-US" dirty="0">
                <a:effectLst>
                  <a:glow rad="215900">
                    <a:schemeClr val="bg2"/>
                  </a:glow>
                </a:effectLst>
                <a:latin typeface="Arial" charset="0"/>
                <a:ea typeface="ＭＳ Ｐゴシック" charset="0"/>
                <a:cs typeface="Times New Roman" charset="0"/>
              </a:rPr>
              <a:t>.  The prediction that God would leave Nineveh </a:t>
            </a:r>
            <a:r>
              <a:rPr lang="ru-RU" altLang="ja-JP" dirty="0">
                <a:effectLst>
                  <a:glow rad="215900">
                    <a:schemeClr val="bg2"/>
                  </a:glow>
                </a:effectLst>
                <a:latin typeface="Arial" charset="0"/>
                <a:ea typeface="ＭＳ Ｐゴシック" charset="0"/>
                <a:cs typeface="Times New Roman" charset="0"/>
              </a:rPr>
              <a:t>"</a:t>
            </a:r>
            <a:r>
              <a:rPr lang="en-US" dirty="0">
                <a:effectLst>
                  <a:glow rad="215900">
                    <a:schemeClr val="bg2"/>
                  </a:glow>
                </a:effectLst>
                <a:latin typeface="Arial" charset="0"/>
                <a:ea typeface="ＭＳ Ｐゴシック" charset="0"/>
                <a:cs typeface="Times New Roman" charset="0"/>
              </a:rPr>
              <a:t>dry as a desert</a:t>
            </a:r>
            <a:r>
              <a:rPr lang="ru-RU" altLang="ja-JP" dirty="0">
                <a:effectLst>
                  <a:glow rad="215900">
                    <a:schemeClr val="bg2"/>
                  </a:glow>
                </a:effectLst>
                <a:latin typeface="Arial" charset="0"/>
                <a:ea typeface="ＭＳ Ｐゴシック" charset="0"/>
                <a:cs typeface="Times New Roman" charset="0"/>
              </a:rPr>
              <a:t>"</a:t>
            </a:r>
            <a:r>
              <a:rPr lang="en-US" dirty="0">
                <a:effectLst>
                  <a:glow rad="215900">
                    <a:schemeClr val="bg2"/>
                  </a:glow>
                </a:effectLst>
                <a:latin typeface="Arial" charset="0"/>
                <a:ea typeface="ＭＳ Ｐゴシック" charset="0"/>
                <a:cs typeface="Times New Roman" charset="0"/>
              </a:rPr>
              <a:t> is remarkable in view of the fame of the city</a:t>
            </a:r>
            <a:r>
              <a:rPr lang="uk-UA" altLang="ja-JP" dirty="0">
                <a:effectLst>
                  <a:glow rad="215900">
                    <a:schemeClr val="bg2"/>
                  </a:glow>
                </a:effectLst>
                <a:latin typeface="Arial" charset="0"/>
                <a:ea typeface="ＭＳ Ｐゴシック" charset="0"/>
                <a:cs typeface="Times New Roman" charset="0"/>
              </a:rPr>
              <a:t>'</a:t>
            </a:r>
            <a:r>
              <a:rPr lang="en-US" dirty="0">
                <a:effectLst>
                  <a:glow rad="215900">
                    <a:schemeClr val="bg2"/>
                  </a:glow>
                </a:effectLst>
                <a:latin typeface="Arial" charset="0"/>
                <a:ea typeface="ＭＳ Ｐゴシック" charset="0"/>
                <a:cs typeface="Times New Roman" charset="0"/>
              </a:rPr>
              <a:t>s great irrigation system.</a:t>
            </a:r>
          </a:p>
        </p:txBody>
      </p:sp>
      <p:sp>
        <p:nvSpPr>
          <p:cNvPr id="72707" name="Title 2"/>
          <p:cNvSpPr>
            <a:spLocks noGrp="1"/>
          </p:cNvSpPr>
          <p:nvPr>
            <p:ph type="title"/>
          </p:nvPr>
        </p:nvSpPr>
        <p:spPr>
          <a:xfrm>
            <a:off x="0" y="404664"/>
            <a:ext cx="9144000" cy="685800"/>
          </a:xfrm>
        </p:spPr>
        <p:txBody>
          <a:bodyPr/>
          <a:lstStyle/>
          <a:p>
            <a:pPr>
              <a:defRPr/>
            </a:pPr>
            <a:r>
              <a:rPr lang="en-US" dirty="0">
                <a:effectLst>
                  <a:glow rad="215900">
                    <a:schemeClr val="bg2"/>
                  </a:glow>
                </a:effectLst>
                <a:latin typeface="Arial" charset="0"/>
                <a:ea typeface="ＭＳ Ｐゴシック" charset="0"/>
                <a:cs typeface="ＭＳ Ｐゴシック" charset="0"/>
              </a:rPr>
              <a:t>Nineveh</a:t>
            </a:r>
            <a:r>
              <a:rPr lang="uk-UA" altLang="ja-JP" dirty="0">
                <a:effectLst>
                  <a:glow rad="215900">
                    <a:schemeClr val="bg2"/>
                  </a:glow>
                </a:effectLst>
                <a:latin typeface="Arial" charset="0"/>
                <a:ea typeface="ＭＳ Ｐゴシック" charset="0"/>
                <a:cs typeface="ＭＳ Ｐゴシック" charset="0"/>
              </a:rPr>
              <a:t>'</a:t>
            </a:r>
            <a:r>
              <a:rPr lang="en-US" dirty="0">
                <a:effectLst>
                  <a:glow rad="215900">
                    <a:schemeClr val="bg2"/>
                  </a:glow>
                </a:effectLst>
                <a:latin typeface="Arial" charset="0"/>
                <a:ea typeface="ＭＳ Ｐゴシック" charset="0"/>
                <a:cs typeface="ＭＳ Ｐゴシック" charset="0"/>
              </a:rPr>
              <a:t>s Water System Destroyed </a:t>
            </a:r>
          </a:p>
        </p:txBody>
      </p:sp>
      <p:sp>
        <p:nvSpPr>
          <p:cNvPr id="74756" name="Text Box 311"/>
          <p:cNvSpPr txBox="1">
            <a:spLocks noChangeArrowheads="1"/>
          </p:cNvSpPr>
          <p:nvPr/>
        </p:nvSpPr>
        <p:spPr bwMode="auto">
          <a:xfrm>
            <a:off x="84455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a:solidFill>
                  <a:srgbClr val="EAEAEA"/>
                </a:solidFill>
                <a:effectLst>
                  <a:glow rad="215900">
                    <a:srgbClr val="000000"/>
                  </a:glow>
                </a:effectLst>
                <a:latin typeface="Arial" charset="0"/>
                <a:cs typeface="Arial" charset="0"/>
              </a:rPr>
              <a:t>637</a:t>
            </a:r>
          </a:p>
        </p:txBody>
      </p:sp>
    </p:spTree>
    <p:extLst>
      <p:ext uri="{BB962C8B-B14F-4D97-AF65-F5344CB8AC3E}">
        <p14:creationId xmlns:p14="http://schemas.microsoft.com/office/powerpoint/2010/main" val="23283501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3668042687"/>
              </p:ext>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8. Plundering and pillaging would accompany the overthrow of the city (2:9-10).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8. According to the Babylonian Chronicle, “Great quantities of spoil from the city, beyond counting, they carried off. The city [they turned] into a mound and ruin heap” </a:t>
                      </a:r>
                      <a:br>
                        <a:rPr kumimoji="0" lang="en-US" sz="2800" b="1" u="none" strike="noStrike" cap="none" normalizeH="0" baseline="0" dirty="0">
                          <a:ln>
                            <a:noFill/>
                          </a:ln>
                          <a:effectLst/>
                          <a:latin typeface="Arial"/>
                          <a:cs typeface="Arial"/>
                        </a:rPr>
                      </a:b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(Luckenbill, </a:t>
                      </a:r>
                      <a:r>
                        <a:rPr kumimoji="0" lang="en-US" sz="2800" b="1" i="1" u="none" strike="noStrike" cap="none" normalizeH="0" baseline="0" dirty="0">
                          <a:ln>
                            <a:noFill/>
                          </a:ln>
                          <a:effectLst/>
                          <a:latin typeface="Arial"/>
                          <a:cs typeface="Arial"/>
                        </a:rPr>
                        <a:t>Ancient Records of Assyria and Babylonia</a:t>
                      </a:r>
                      <a:r>
                        <a:rPr kumimoji="0" lang="en-US" sz="2800" b="1" i="0" u="none" strike="noStrike" cap="none" normalizeH="0" baseline="0" dirty="0">
                          <a:ln>
                            <a:noFill/>
                          </a:ln>
                          <a:effectLst/>
                          <a:latin typeface="Arial"/>
                          <a:cs typeface="Arial"/>
                        </a:rPr>
                        <a:t>, 2:420).</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355275965"/>
      </p:ext>
    </p:extLst>
  </p:cSld>
  <p:clrMapOvr>
    <a:overrideClrMapping bg1="lt1" tx1="dk1" bg2="lt2" tx2="dk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2819400" y="2590800"/>
            <a:ext cx="6115050" cy="461963"/>
          </a:xfrm>
          <a:prstGeom prst="rect">
            <a:avLst/>
          </a:prstGeom>
          <a:solidFill>
            <a:schemeClr val="accent4">
              <a:lumMod val="10000"/>
            </a:schemeClr>
          </a:solidFill>
          <a:ln w="9525">
            <a:solidFill>
              <a:schemeClr val="tx1"/>
            </a:solidFill>
            <a:miter lim="800000"/>
            <a:headEnd/>
            <a:tailEnd/>
          </a:ln>
        </p:spPr>
        <p:txBody>
          <a:bodyPr anchor="ctr">
            <a:spAutoFit/>
          </a:bodyPr>
          <a:lstStyle/>
          <a:p>
            <a:pPr defTabSz="914400" eaLnBrk="0" fontAlgn="base" hangingPunct="0">
              <a:spcBef>
                <a:spcPct val="0"/>
              </a:spcBef>
              <a:spcAft>
                <a:spcPct val="0"/>
              </a:spcAft>
              <a:defRPr/>
            </a:pPr>
            <a:endParaRPr lang="en-US" sz="2400" dirty="0">
              <a:solidFill>
                <a:srgbClr val="DADADA">
                  <a:lumMod val="10000"/>
                </a:srgbClr>
              </a:solidFill>
              <a:latin typeface="Arial"/>
              <a:ea typeface="ＭＳ Ｐゴシック" charset="-128"/>
              <a:cs typeface="Arial"/>
            </a:endParaRPr>
          </a:p>
        </p:txBody>
      </p:sp>
      <p:sp>
        <p:nvSpPr>
          <p:cNvPr id="235522" name="Text Box 4"/>
          <p:cNvSpPr txBox="1">
            <a:spLocks noChangeArrowheads="1"/>
          </p:cNvSpPr>
          <p:nvPr/>
        </p:nvSpPr>
        <p:spPr bwMode="auto">
          <a:xfrm>
            <a:off x="0" y="990600"/>
            <a:ext cx="9144000" cy="3687763"/>
          </a:xfrm>
          <a:prstGeom prst="rect">
            <a:avLst/>
          </a:prstGeom>
          <a:noFill/>
          <a:ln w="57150" cmpd="thinThick">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lnSpc>
                <a:spcPct val="50000"/>
              </a:lnSpc>
              <a:spcBef>
                <a:spcPct val="50000"/>
              </a:spcBef>
              <a:spcAft>
                <a:spcPct val="0"/>
              </a:spcAft>
            </a:pPr>
            <a:endParaRPr kumimoji="1" lang="en-US" altLang="ja-JP" sz="2000" b="1">
              <a:solidFill>
                <a:srgbClr val="FFFFFF"/>
              </a:solidFill>
              <a:cs typeface="Arial" charset="0"/>
            </a:endParaRPr>
          </a:p>
          <a:p>
            <a:pPr defTabSz="914400" fontAlgn="base">
              <a:spcBef>
                <a:spcPct val="30000"/>
              </a:spcBef>
              <a:spcAft>
                <a:spcPct val="0"/>
              </a:spcAft>
            </a:pPr>
            <a:r>
              <a:rPr kumimoji="1" lang="en-US" altLang="ja-JP" sz="2000" b="1">
                <a:solidFill>
                  <a:srgbClr val="FFFFFF"/>
                </a:solidFill>
                <a:cs typeface="Arial" charset="0"/>
              </a:rPr>
              <a:t>  a Yahweh, like a terrible force of nature, avenges his enemies (1:2-10)</a:t>
            </a:r>
          </a:p>
          <a:p>
            <a:pPr defTabSz="914400" fontAlgn="base">
              <a:spcBef>
                <a:spcPct val="50000"/>
              </a:spcBef>
              <a:spcAft>
                <a:spcPct val="0"/>
              </a:spcAft>
            </a:pPr>
            <a:r>
              <a:rPr kumimoji="1" lang="en-US" altLang="ja-JP" sz="2000" b="1">
                <a:solidFill>
                  <a:srgbClr val="FFFFFF"/>
                </a:solidFill>
                <a:cs typeface="Arial" charset="0"/>
              </a:rPr>
              <a:t>	 b Yahweh will destroy Nineveh but restore Judah (1:11-15)</a:t>
            </a:r>
          </a:p>
          <a:p>
            <a:pPr defTabSz="914400" fontAlgn="base">
              <a:spcBef>
                <a:spcPct val="50000"/>
              </a:spcBef>
              <a:spcAft>
                <a:spcPct val="0"/>
              </a:spcAft>
            </a:pPr>
            <a:r>
              <a:rPr kumimoji="1" lang="en-US" altLang="ja-JP" sz="2000" b="1">
                <a:solidFill>
                  <a:srgbClr val="FFFFFF"/>
                </a:solidFill>
                <a:cs typeface="Arial" charset="0"/>
              </a:rPr>
              <a:t>		 c Vivid description of the attack upon Nineveh (2:1-10)</a:t>
            </a:r>
          </a:p>
          <a:p>
            <a:pPr defTabSz="914400" fontAlgn="base">
              <a:spcBef>
                <a:spcPct val="50000"/>
              </a:spcBef>
              <a:spcAft>
                <a:spcPct val="0"/>
              </a:spcAft>
            </a:pPr>
            <a:r>
              <a:rPr kumimoji="1" lang="en-US" altLang="ja-JP" sz="2000" b="1">
                <a:solidFill>
                  <a:srgbClr val="FFFFFF"/>
                </a:solidFill>
                <a:cs typeface="Arial" charset="0"/>
              </a:rPr>
              <a:t>			 d CENTER: Lament over fall of Nineveh (2:11-13)</a:t>
            </a:r>
          </a:p>
          <a:p>
            <a:pPr defTabSz="914400" fontAlgn="base">
              <a:spcBef>
                <a:spcPct val="50000"/>
              </a:spcBef>
              <a:spcAft>
                <a:spcPct val="0"/>
              </a:spcAft>
            </a:pPr>
            <a:r>
              <a:rPr kumimoji="1" lang="en-US" altLang="ja-JP" sz="2000" b="1">
                <a:solidFill>
                  <a:srgbClr val="FFFFFF"/>
                </a:solidFill>
                <a:cs typeface="Arial" charset="0"/>
              </a:rPr>
              <a:t>		 c</a:t>
            </a:r>
            <a:r>
              <a:rPr kumimoji="1" lang="uk-UA" altLang="ja-JP" sz="2000" b="1">
                <a:solidFill>
                  <a:srgbClr val="FFFFFF"/>
                </a:solidFill>
                <a:cs typeface="Arial" charset="0"/>
              </a:rPr>
              <a:t>'</a:t>
            </a:r>
            <a:r>
              <a:rPr kumimoji="1" lang="en-US" altLang="ja-JP" sz="2000" b="1">
                <a:solidFill>
                  <a:srgbClr val="FFFFFF"/>
                </a:solidFill>
                <a:cs typeface="Arial" charset="0"/>
              </a:rPr>
              <a:t> Vivid description of the looting of Nineveh (3:1-7)</a:t>
            </a:r>
          </a:p>
          <a:p>
            <a:pPr defTabSz="914400" fontAlgn="base">
              <a:spcBef>
                <a:spcPct val="50000"/>
              </a:spcBef>
              <a:spcAft>
                <a:spcPct val="0"/>
              </a:spcAft>
            </a:pPr>
            <a:r>
              <a:rPr kumimoji="1" lang="en-US" altLang="ja-JP" sz="2000" b="1">
                <a:solidFill>
                  <a:srgbClr val="FFFFFF"/>
                </a:solidFill>
                <a:cs typeface="Arial" charset="0"/>
              </a:rPr>
              <a:t>	 b</a:t>
            </a:r>
            <a:r>
              <a:rPr kumimoji="1" lang="uk-UA" altLang="ja-JP" sz="2000" b="1">
                <a:solidFill>
                  <a:srgbClr val="FFFFFF"/>
                </a:solidFill>
                <a:cs typeface="Arial" charset="0"/>
              </a:rPr>
              <a:t>'</a:t>
            </a:r>
            <a:r>
              <a:rPr kumimoji="1" lang="en-US" altLang="ja-JP" sz="2000" b="1">
                <a:solidFill>
                  <a:srgbClr val="FFFFFF"/>
                </a:solidFill>
                <a:cs typeface="Arial" charset="0"/>
              </a:rPr>
              <a:t> Nineveh will be destroyed: it is vulnerable, like Thebes (3:8-13)</a:t>
            </a:r>
          </a:p>
          <a:p>
            <a:pPr defTabSz="914400" fontAlgn="base">
              <a:spcBef>
                <a:spcPct val="50000"/>
              </a:spcBef>
              <a:spcAft>
                <a:spcPct val="0"/>
              </a:spcAft>
            </a:pPr>
            <a:r>
              <a:rPr kumimoji="1" lang="en-US" altLang="ja-JP" sz="2000" b="1">
                <a:solidFill>
                  <a:srgbClr val="FFFFFF"/>
                </a:solidFill>
                <a:cs typeface="Arial" charset="0"/>
              </a:rPr>
              <a:t>  a</a:t>
            </a:r>
            <a:r>
              <a:rPr kumimoji="1" lang="uk-UA" altLang="ja-JP" sz="2000" b="1">
                <a:solidFill>
                  <a:srgbClr val="FFFFFF"/>
                </a:solidFill>
                <a:cs typeface="Arial" charset="0"/>
              </a:rPr>
              <a:t>'</a:t>
            </a:r>
            <a:r>
              <a:rPr kumimoji="1" lang="en-US" altLang="ja-JP" sz="2000" b="1">
                <a:solidFill>
                  <a:srgbClr val="FFFFFF"/>
                </a:solidFill>
                <a:cs typeface="Arial" charset="0"/>
              </a:rPr>
              <a:t> Nineveh, likened to a force of nature, will be destroyed (3:14-19)</a:t>
            </a:r>
          </a:p>
          <a:p>
            <a:pPr defTabSz="914400" fontAlgn="base">
              <a:lnSpc>
                <a:spcPct val="50000"/>
              </a:lnSpc>
              <a:spcBef>
                <a:spcPct val="30000"/>
              </a:spcBef>
              <a:spcAft>
                <a:spcPct val="0"/>
              </a:spcAft>
            </a:pPr>
            <a:r>
              <a:rPr kumimoji="1" lang="en-US" altLang="ja-JP" sz="2000" b="1">
                <a:solidFill>
                  <a:srgbClr val="FFFFFF"/>
                </a:solidFill>
                <a:cs typeface="Arial" charset="0"/>
              </a:rPr>
              <a:t> </a:t>
            </a:r>
          </a:p>
        </p:txBody>
      </p:sp>
      <p:sp>
        <p:nvSpPr>
          <p:cNvPr id="235523" name="Text Box 5"/>
          <p:cNvSpPr txBox="1">
            <a:spLocks noChangeArrowheads="1"/>
          </p:cNvSpPr>
          <p:nvPr/>
        </p:nvSpPr>
        <p:spPr bwMode="auto">
          <a:xfrm>
            <a:off x="2209800" y="4800600"/>
            <a:ext cx="6629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50000"/>
              </a:spcBef>
              <a:spcAft>
                <a:spcPct val="0"/>
              </a:spcAft>
            </a:pPr>
            <a:r>
              <a:rPr kumimoji="1" lang="en-US" altLang="ja-JP" sz="1400" b="1">
                <a:solidFill>
                  <a:srgbClr val="FFFFFF"/>
                </a:solidFill>
                <a:cs typeface="Arial" charset="0"/>
              </a:rPr>
              <a:t>Adapted from David A. Dorsey, </a:t>
            </a:r>
            <a:r>
              <a:rPr kumimoji="1" lang="en-US" altLang="ja-JP" sz="1400" b="1" i="1">
                <a:solidFill>
                  <a:srgbClr val="FFFFFF"/>
                </a:solidFill>
                <a:cs typeface="Arial" charset="0"/>
              </a:rPr>
              <a:t>The Literary Structure of the Old Testament: A Commentary on Genesis – Malachi</a:t>
            </a:r>
            <a:r>
              <a:rPr kumimoji="1" lang="en-US" altLang="ja-JP" sz="1400" b="1">
                <a:solidFill>
                  <a:srgbClr val="FFFFFF"/>
                </a:solidFill>
                <a:cs typeface="Arial" charset="0"/>
              </a:rPr>
              <a:t> (Grand Rapids: Baker, 1999)</a:t>
            </a:r>
          </a:p>
        </p:txBody>
      </p:sp>
      <p:sp>
        <p:nvSpPr>
          <p:cNvPr id="235524" name="Text Box 6"/>
          <p:cNvSpPr txBox="1">
            <a:spLocks noChangeArrowheads="1"/>
          </p:cNvSpPr>
          <p:nvPr/>
        </p:nvSpPr>
        <p:spPr bwMode="auto">
          <a:xfrm>
            <a:off x="381000" y="5562600"/>
            <a:ext cx="85344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800" b="1" i="1">
                <a:solidFill>
                  <a:srgbClr val="FFFFFF"/>
                </a:solidFill>
                <a:cs typeface="Arial" charset="0"/>
              </a:rPr>
              <a:t>Dorsey reveals that the placement of the eulogy over the </a:t>
            </a:r>
            <a:r>
              <a:rPr kumimoji="1" lang="ru-RU" altLang="ja-JP" sz="1800" b="1" i="1">
                <a:solidFill>
                  <a:srgbClr val="FFFFFF"/>
                </a:solidFill>
                <a:cs typeface="Arial" charset="0"/>
              </a:rPr>
              <a:t>"</a:t>
            </a:r>
            <a:r>
              <a:rPr kumimoji="1" lang="en-US" altLang="ja-JP" sz="1800" b="1" i="1">
                <a:solidFill>
                  <a:srgbClr val="FFFFFF"/>
                </a:solidFill>
                <a:cs typeface="Arial" charset="0"/>
              </a:rPr>
              <a:t>lion</a:t>
            </a:r>
            <a:r>
              <a:rPr kumimoji="1" lang="uk-UA" altLang="ja-JP" sz="1800" b="1" i="1">
                <a:solidFill>
                  <a:srgbClr val="FFFFFF"/>
                </a:solidFill>
                <a:cs typeface="Arial" charset="0"/>
              </a:rPr>
              <a:t>'</a:t>
            </a:r>
            <a:r>
              <a:rPr kumimoji="1" lang="en-US" altLang="ja-JP" sz="1800" b="1" i="1">
                <a:solidFill>
                  <a:srgbClr val="FFFFFF"/>
                </a:solidFill>
                <a:cs typeface="Arial" charset="0"/>
              </a:rPr>
              <a:t>s den</a:t>
            </a:r>
            <a:r>
              <a:rPr kumimoji="1" lang="ru-RU" altLang="ja-JP" sz="1800" b="1" i="1">
                <a:solidFill>
                  <a:srgbClr val="FFFFFF"/>
                </a:solidFill>
                <a:cs typeface="Arial" charset="0"/>
              </a:rPr>
              <a:t>"</a:t>
            </a:r>
            <a:r>
              <a:rPr kumimoji="1" lang="en-US" altLang="ja-JP" sz="1800" b="1" i="1">
                <a:solidFill>
                  <a:srgbClr val="FFFFFF"/>
                </a:solidFill>
                <a:cs typeface="Arial" charset="0"/>
              </a:rPr>
              <a:t> in the book</a:t>
            </a:r>
            <a:r>
              <a:rPr kumimoji="1" lang="uk-UA" altLang="ja-JP" sz="1800" b="1" i="1">
                <a:solidFill>
                  <a:srgbClr val="FFFFFF"/>
                </a:solidFill>
                <a:cs typeface="Arial" charset="0"/>
              </a:rPr>
              <a:t>'</a:t>
            </a:r>
            <a:r>
              <a:rPr kumimoji="1" lang="en-US" altLang="ja-JP" sz="1800" b="1" i="1">
                <a:solidFill>
                  <a:srgbClr val="FFFFFF"/>
                </a:solidFill>
                <a:cs typeface="Arial" charset="0"/>
              </a:rPr>
              <a:t>s highlighted central position reinforces the sense of certainty of Nineveh</a:t>
            </a:r>
            <a:r>
              <a:rPr kumimoji="1" lang="uk-UA" altLang="ja-JP" sz="1800" b="1" i="1">
                <a:solidFill>
                  <a:srgbClr val="FFFFFF"/>
                </a:solidFill>
                <a:cs typeface="Arial" charset="0"/>
              </a:rPr>
              <a:t>'</a:t>
            </a:r>
            <a:r>
              <a:rPr kumimoji="1" lang="en-US" altLang="ja-JP" sz="1800" b="1" i="1">
                <a:solidFill>
                  <a:srgbClr val="FFFFFF"/>
                </a:solidFill>
                <a:cs typeface="Arial" charset="0"/>
              </a:rPr>
              <a:t>s fall.</a:t>
            </a:r>
          </a:p>
        </p:txBody>
      </p:sp>
      <p:sp>
        <p:nvSpPr>
          <p:cNvPr id="48135" name="Rectangle 7"/>
          <p:cNvSpPr>
            <a:spLocks noGrp="1" noChangeArrowheads="1"/>
          </p:cNvSpPr>
          <p:nvPr>
            <p:ph type="title" idx="4294967295"/>
          </p:nvPr>
        </p:nvSpPr>
        <p:spPr>
          <a:xfrm>
            <a:off x="0" y="0"/>
            <a:ext cx="9144000" cy="523875"/>
          </a:xfrm>
          <a:solidFill>
            <a:srgbClr val="161616"/>
          </a:solidFill>
        </p:spPr>
        <p:txBody>
          <a:bodyPr anchor="t">
            <a:spAutoFit/>
          </a:bodyPr>
          <a:lstStyle/>
          <a:p>
            <a:pPr eaLnBrk="1" hangingPunct="1">
              <a:defRPr/>
            </a:pPr>
            <a:r>
              <a:rPr kumimoji="1" lang="en-US" sz="2800" b="1">
                <a:solidFill>
                  <a:schemeClr val="tx1"/>
                </a:solidFill>
                <a:latin typeface="Arial" charset="0"/>
                <a:ea typeface="ＭＳ Ｐゴシック" charset="0"/>
                <a:cs typeface="Arial" charset="0"/>
              </a:rPr>
              <a:t>Chiastic Structure of Nahum</a:t>
            </a:r>
          </a:p>
        </p:txBody>
      </p:sp>
    </p:spTree>
    <p:extLst>
      <p:ext uri="{BB962C8B-B14F-4D97-AF65-F5344CB8AC3E}">
        <p14:creationId xmlns:p14="http://schemas.microsoft.com/office/powerpoint/2010/main" val="1371571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4704"/>
            <a:ext cx="9174644" cy="6093296"/>
          </a:xfrm>
          <a:prstGeom prst="rect">
            <a:avLst/>
          </a:prstGeom>
        </p:spPr>
      </p:pic>
      <p:sp>
        <p:nvSpPr>
          <p:cNvPr id="2" name="Title 1"/>
          <p:cNvSpPr>
            <a:spLocks noGrp="1"/>
          </p:cNvSpPr>
          <p:nvPr>
            <p:ph type="title"/>
          </p:nvPr>
        </p:nvSpPr>
        <p:spPr>
          <a:xfrm>
            <a:off x="-18868" y="0"/>
            <a:ext cx="9162867" cy="836713"/>
          </a:xfrm>
        </p:spPr>
        <p:txBody>
          <a:bodyPr/>
          <a:lstStyle/>
          <a:p>
            <a:r>
              <a:rPr lang="en-US" sz="4000" b="1"/>
              <a:t>Lion Imagery (2:11-13)</a:t>
            </a:r>
          </a:p>
        </p:txBody>
      </p:sp>
    </p:spTree>
    <p:extLst>
      <p:ext uri="{BB962C8B-B14F-4D97-AF65-F5344CB8AC3E}">
        <p14:creationId xmlns:p14="http://schemas.microsoft.com/office/powerpoint/2010/main" val="161527069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While sin had run its course for the Assyrians with their inevitable end (1:8, 14; 2:7), restoration will come to Judah (1:15; 2:2).</a:t>
            </a:r>
          </a:p>
        </p:txBody>
      </p:sp>
      <p:sp>
        <p:nvSpPr>
          <p:cNvPr id="7" name="Text Box 3"/>
          <p:cNvSpPr txBox="1">
            <a:spLocks noChangeArrowheads="1"/>
          </p:cNvSpPr>
          <p:nvPr/>
        </p:nvSpPr>
        <p:spPr bwMode="auto">
          <a:xfrm>
            <a:off x="7985817" y="44450"/>
            <a:ext cx="105324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347d</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Nahum</a:t>
            </a:r>
          </a:p>
        </p:txBody>
      </p:sp>
    </p:spTree>
    <p:extLst>
      <p:ext uri="{BB962C8B-B14F-4D97-AF65-F5344CB8AC3E}">
        <p14:creationId xmlns:p14="http://schemas.microsoft.com/office/powerpoint/2010/main" val="402849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04664"/>
            <a:ext cx="9144000" cy="5653336"/>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Nahum 2:11-13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(NLT)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251520" y="1268760"/>
            <a:ext cx="8568952" cy="2664296"/>
          </a:xfrm>
          <a:prstGeom prst="rect">
            <a:avLst/>
          </a:prstGeom>
          <a:noFill/>
          <a:ln w="9525">
            <a:noFill/>
            <a:miter lim="800000"/>
            <a:headEnd/>
            <a:tailEnd/>
          </a:ln>
          <a:effectLst/>
        </p:spPr>
        <p:txBody>
          <a:bodyPr/>
          <a:lstStyle/>
          <a:p>
            <a:pPr defTabSz="914400" eaLnBrk="0" fontAlgn="base" hangingPunct="0">
              <a:spcBef>
                <a:spcPct val="0"/>
              </a:spcBef>
              <a:spcAft>
                <a:spcPct val="0"/>
              </a:spcAft>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a:solidFill>
                  <a:srgbClr val="FFFFFF"/>
                </a:solidFill>
                <a:effectLst>
                  <a:glow rad="152400">
                    <a:srgbClr val="000000"/>
                  </a:glow>
                </a:effectLst>
                <a:latin typeface="Arial" charset="0"/>
                <a:ea typeface="Times New Roman" charset="0"/>
                <a:cs typeface="ＭＳ Ｐゴシック" charset="0"/>
              </a:rPr>
              <a:t>Where now is that great Nineveh, </a:t>
            </a:r>
          </a:p>
          <a:p>
            <a:pPr defTabSz="914400" eaLnBrk="0" fontAlgn="base" hangingPunct="0">
              <a:spcBef>
                <a:spcPct val="0"/>
              </a:spcBef>
              <a:spcAft>
                <a:spcPct val="0"/>
              </a:spcAft>
            </a:pPr>
            <a:r>
              <a:rPr lang="en-SG" sz="3200" b="1">
                <a:solidFill>
                  <a:srgbClr val="FFFFFF"/>
                </a:solidFill>
                <a:effectLst>
                  <a:glow rad="152400">
                    <a:srgbClr val="000000"/>
                  </a:glow>
                </a:effectLst>
                <a:latin typeface="Arial" charset="0"/>
                <a:ea typeface="Times New Roman" charset="0"/>
                <a:cs typeface="ＭＳ Ｐゴシック" charset="0"/>
              </a:rPr>
              <a:t>		 that den filled with young lions? </a:t>
            </a:r>
          </a:p>
          <a:p>
            <a:pPr defTabSz="914400" eaLnBrk="0" fontAlgn="base" hangingPunct="0">
              <a:spcBef>
                <a:spcPct val="0"/>
              </a:spcBef>
              <a:spcAft>
                <a:spcPct val="0"/>
              </a:spcAft>
            </a:pPr>
            <a:r>
              <a:rPr lang="en-SG" sz="3200" b="1">
                <a:solidFill>
                  <a:srgbClr val="FFFFFF"/>
                </a:solidFill>
                <a:effectLst>
                  <a:glow rad="152400">
                    <a:srgbClr val="000000"/>
                  </a:glow>
                </a:effectLst>
                <a:latin typeface="Arial" charset="0"/>
                <a:ea typeface="Times New Roman" charset="0"/>
                <a:cs typeface="ＭＳ Ｐゴシック" charset="0"/>
              </a:rPr>
              <a:t>	 It was a place where people—like lions and their cubs— </a:t>
            </a:r>
          </a:p>
          <a:p>
            <a:pPr defTabSz="914400" eaLnBrk="0" fontAlgn="base" hangingPunct="0">
              <a:spcBef>
                <a:spcPct val="0"/>
              </a:spcBef>
              <a:spcAft>
                <a:spcPct val="0"/>
              </a:spcAft>
            </a:pPr>
            <a:r>
              <a:rPr lang="en-SG" sz="3200" b="1">
                <a:solidFill>
                  <a:srgbClr val="FFFFFF"/>
                </a:solidFill>
                <a:effectLst>
                  <a:glow rad="152400">
                    <a:srgbClr val="000000"/>
                  </a:glow>
                </a:effectLst>
                <a:latin typeface="Arial" charset="0"/>
                <a:ea typeface="Times New Roman" charset="0"/>
                <a:cs typeface="ＭＳ Ｐゴシック" charset="0"/>
              </a:rPr>
              <a:t>		 walked freely and without fear.</a:t>
            </a:r>
            <a:r>
              <a:rPr lang="ru-RU" sz="3200" b="1" dirty="0">
                <a:solidFill>
                  <a:srgbClr val="FFFFFF"/>
                </a:solidFill>
                <a:effectLst>
                  <a:glow rad="152400">
                    <a:srgbClr val="000000"/>
                  </a:glow>
                </a:effectLst>
                <a:latin typeface="Arial" charset="0"/>
                <a:ea typeface="Times New Roman" charset="0"/>
                <a:cs typeface="ＭＳ Ｐゴシック" charset="0"/>
              </a:rPr>
              <a: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spTree>
    <p:extLst>
      <p:ext uri="{BB962C8B-B14F-4D97-AF65-F5344CB8AC3E}">
        <p14:creationId xmlns:p14="http://schemas.microsoft.com/office/powerpoint/2010/main" val="18493814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3524"/>
            <a:ext cx="9144000" cy="6094476"/>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Nahum 2:12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(NLT)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35496" y="1124744"/>
            <a:ext cx="8568952" cy="2088232"/>
          </a:xfrm>
          <a:prstGeom prst="rect">
            <a:avLst/>
          </a:prstGeom>
          <a:noFill/>
          <a:ln w="9525">
            <a:noFill/>
            <a:miter lim="800000"/>
            <a:headEnd/>
            <a:tailEnd/>
          </a:ln>
          <a:effectLst/>
        </p:spPr>
        <p:txBody>
          <a:bodyPr/>
          <a:lstStyle/>
          <a:p>
            <a:pPr defTabSz="914400" eaLnBrk="0" fontAlgn="base" hangingPunct="0">
              <a:spcBef>
                <a:spcPct val="0"/>
              </a:spcBef>
              <a:spcAft>
                <a:spcPct val="0"/>
              </a:spcAft>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a:solidFill>
                  <a:srgbClr val="FFFFFF"/>
                </a:solidFill>
                <a:effectLst>
                  <a:glow rad="152400">
                    <a:srgbClr val="000000"/>
                  </a:glow>
                </a:effectLst>
                <a:latin typeface="Arial" charset="0"/>
                <a:ea typeface="Times New Roman" charset="0"/>
                <a:cs typeface="ＭＳ Ｐゴシック" charset="0"/>
              </a:rPr>
              <a:t>The lion tore up meat for his cubs </a:t>
            </a:r>
          </a:p>
          <a:p>
            <a:pPr defTabSz="914400" eaLnBrk="0" fontAlgn="base" hangingPunct="0">
              <a:spcBef>
                <a:spcPct val="0"/>
              </a:spcBef>
              <a:spcAft>
                <a:spcPct val="0"/>
              </a:spcAft>
            </a:pPr>
            <a:r>
              <a:rPr lang="en-SG" sz="3200" b="1">
                <a:solidFill>
                  <a:srgbClr val="FFFFFF"/>
                </a:solidFill>
                <a:effectLst>
                  <a:glow rad="152400">
                    <a:srgbClr val="000000"/>
                  </a:glow>
                </a:effectLst>
                <a:latin typeface="Arial" charset="0"/>
                <a:ea typeface="Times New Roman" charset="0"/>
                <a:cs typeface="ＭＳ Ｐゴシック" charset="0"/>
              </a:rPr>
              <a:t>and strangled prey for his mate. </a:t>
            </a:r>
          </a:p>
          <a:p>
            <a:pPr defTabSz="914400" eaLnBrk="0" fontAlgn="base" hangingPunct="0">
              <a:spcBef>
                <a:spcPct val="0"/>
              </a:spcBef>
              <a:spcAft>
                <a:spcPct val="0"/>
              </a:spcAft>
            </a:pPr>
            <a:r>
              <a:rPr lang="en-SG" sz="3200" b="1">
                <a:solidFill>
                  <a:srgbClr val="FFFFFF"/>
                </a:solidFill>
                <a:effectLst>
                  <a:glow rad="152400">
                    <a:srgbClr val="000000"/>
                  </a:glow>
                </a:effectLst>
                <a:latin typeface="Arial" charset="0"/>
                <a:ea typeface="Times New Roman" charset="0"/>
                <a:cs typeface="ＭＳ Ｐゴシック" charset="0"/>
              </a:rPr>
              <a:t>He filled his den with prey, </a:t>
            </a:r>
          </a:p>
          <a:p>
            <a:pPr defTabSz="914400" eaLnBrk="0" fontAlgn="base" hangingPunct="0">
              <a:spcBef>
                <a:spcPct val="0"/>
              </a:spcBef>
              <a:spcAft>
                <a:spcPct val="0"/>
              </a:spcAft>
            </a:pPr>
            <a:r>
              <a:rPr lang="en-SG" sz="3200" b="1">
                <a:solidFill>
                  <a:srgbClr val="FFFFFF"/>
                </a:solidFill>
                <a:effectLst>
                  <a:glow rad="152400">
                    <a:srgbClr val="000000"/>
                  </a:glow>
                </a:effectLst>
                <a:latin typeface="Arial" charset="0"/>
                <a:ea typeface="Times New Roman" charset="0"/>
                <a:cs typeface="ＭＳ Ｐゴシック" charset="0"/>
              </a:rPr>
              <a:t>his caverns with his plunder.</a:t>
            </a:r>
            <a:r>
              <a:rPr lang="ru-RU" sz="3200" b="1" dirty="0">
                <a:solidFill>
                  <a:srgbClr val="FFFFFF"/>
                </a:solidFill>
                <a:effectLst>
                  <a:glow rad="152400">
                    <a:srgbClr val="000000"/>
                  </a:glow>
                </a:effectLst>
                <a:latin typeface="Arial" charset="0"/>
                <a:ea typeface="Times New Roman" charset="0"/>
                <a:cs typeface="ＭＳ Ｐゴシック" charset="0"/>
              </a:rPr>
              <a: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spTree>
    <p:extLst>
      <p:ext uri="{BB962C8B-B14F-4D97-AF65-F5344CB8AC3E}">
        <p14:creationId xmlns:p14="http://schemas.microsoft.com/office/powerpoint/2010/main" val="21884534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132099" name="Rectangle 5"/>
          <p:cNvSpPr>
            <a:spLocks noGrp="1" noChangeArrowheads="1"/>
          </p:cNvSpPr>
          <p:nvPr>
            <p:ph type="title"/>
          </p:nvPr>
        </p:nvSpPr>
        <p:spPr>
          <a:xfrm>
            <a:off x="323528" y="-9144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Nahum 2:13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(NLT)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971600" y="3861048"/>
            <a:ext cx="6972300" cy="2692400"/>
          </a:xfrm>
          <a:prstGeom prst="rect">
            <a:avLst/>
          </a:prstGeom>
        </p:spPr>
      </p:pic>
      <p:sp>
        <p:nvSpPr>
          <p:cNvPr id="35846" name="Rectangle 6"/>
          <p:cNvSpPr>
            <a:spLocks noChangeArrowheads="1"/>
          </p:cNvSpPr>
          <p:nvPr/>
        </p:nvSpPr>
        <p:spPr bwMode="auto">
          <a:xfrm>
            <a:off x="107504" y="0"/>
            <a:ext cx="8568952" cy="5140424"/>
          </a:xfrm>
          <a:prstGeom prst="rect">
            <a:avLst/>
          </a:prstGeom>
          <a:noFill/>
          <a:ln w="9525">
            <a:noFill/>
            <a:miter lim="800000"/>
            <a:headEnd/>
            <a:tailEnd/>
          </a:ln>
          <a:effectLst/>
        </p:spPr>
        <p:txBody>
          <a:bodyPr/>
          <a:lstStyle/>
          <a:p>
            <a:pPr defTabSz="914400" eaLnBrk="0" fontAlgn="base" hangingPunct="0">
              <a:spcBef>
                <a:spcPct val="0"/>
              </a:spcBef>
              <a:spcAft>
                <a:spcPct val="0"/>
              </a:spcAft>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uk-UA" sz="3200" b="1" dirty="0">
                <a:solidFill>
                  <a:srgbClr val="FFFFFF"/>
                </a:solidFill>
                <a:effectLst>
                  <a:glow rad="152400">
                    <a:srgbClr val="000000"/>
                  </a:glow>
                </a:effectLst>
                <a:latin typeface="Arial" charset="0"/>
                <a:ea typeface="Times New Roman" charset="0"/>
                <a:cs typeface="ＭＳ Ｐゴシック" charset="0"/>
              </a:rPr>
              <a:t>'</a:t>
            </a:r>
            <a:r>
              <a:rPr lang="en-US" sz="3200" b="1">
                <a:solidFill>
                  <a:srgbClr val="FFFFFF"/>
                </a:solidFill>
                <a:effectLst>
                  <a:glow rad="152400">
                    <a:srgbClr val="000000"/>
                  </a:glow>
                </a:effectLst>
                <a:latin typeface="Arial" charset="0"/>
                <a:ea typeface="Times New Roman" charset="0"/>
                <a:cs typeface="ＭＳ Ｐゴシック" charset="0"/>
              </a:rPr>
              <a:t>I am your enemy!</a:t>
            </a:r>
            <a:r>
              <a:rPr lang="uk-UA" sz="3200" b="1">
                <a:solidFill>
                  <a:srgbClr val="FFFFFF"/>
                </a:solidFill>
                <a:effectLst>
                  <a:glow rad="152400">
                    <a:srgbClr val="000000"/>
                  </a:glow>
                </a:effectLst>
                <a:latin typeface="Arial" charset="0"/>
                <a:ea typeface="Times New Roman" charset="0"/>
                <a:cs typeface="ＭＳ Ｐゴシック" charset="0"/>
              </a:rPr>
              <a:t>'</a:t>
            </a:r>
            <a:r>
              <a:rPr lang="en-US" sz="3200" b="1">
                <a:solidFill>
                  <a:srgbClr val="FFFFFF"/>
                </a:solidFill>
                <a:effectLst>
                  <a:glow rad="152400">
                    <a:srgbClr val="000000"/>
                  </a:glow>
                </a:effectLst>
                <a:latin typeface="Arial" charset="0"/>
                <a:ea typeface="Times New Roman" charset="0"/>
                <a:cs typeface="ＭＳ Ｐゴシック" charset="0"/>
              </a:rPr>
              <a:t> </a:t>
            </a:r>
          </a:p>
          <a:p>
            <a:pPr defTabSz="914400" eaLnBrk="0" fontAlgn="base" hangingPunct="0">
              <a:spcBef>
                <a:spcPct val="0"/>
              </a:spcBef>
              <a:spcAft>
                <a:spcPct val="0"/>
              </a:spcAft>
            </a:pPr>
            <a:r>
              <a:rPr lang="en-US" sz="3200" b="1">
                <a:solidFill>
                  <a:srgbClr val="FFFFFF"/>
                </a:solidFill>
                <a:effectLst>
                  <a:glow rad="152400">
                    <a:srgbClr val="000000"/>
                  </a:glow>
                </a:effectLst>
                <a:latin typeface="Arial" charset="0"/>
                <a:ea typeface="Times New Roman" charset="0"/>
                <a:cs typeface="ＭＳ Ｐゴシック" charset="0"/>
              </a:rPr>
              <a:t>	says the L</a:t>
            </a:r>
            <a:r>
              <a:rPr lang="en-US" sz="2800" b="1">
                <a:solidFill>
                  <a:srgbClr val="FFFFFF"/>
                </a:solidFill>
                <a:effectLst>
                  <a:glow rad="152400">
                    <a:srgbClr val="000000"/>
                  </a:glow>
                </a:effectLst>
                <a:latin typeface="Arial" charset="0"/>
                <a:ea typeface="Times New Roman" charset="0"/>
                <a:cs typeface="ＭＳ Ｐゴシック" charset="0"/>
              </a:rPr>
              <a:t>ORD</a:t>
            </a:r>
            <a:r>
              <a:rPr lang="en-US" sz="3200" b="1">
                <a:solidFill>
                  <a:srgbClr val="FFFFFF"/>
                </a:solidFill>
                <a:effectLst>
                  <a:glow rad="152400">
                    <a:srgbClr val="000000"/>
                  </a:glow>
                </a:effectLst>
                <a:latin typeface="Arial" charset="0"/>
                <a:ea typeface="Times New Roman" charset="0"/>
                <a:cs typeface="ＭＳ Ｐゴシック" charset="0"/>
              </a:rPr>
              <a:t> of Heaven</a:t>
            </a:r>
            <a:r>
              <a:rPr lang="uk-UA" sz="3200" b="1">
                <a:solidFill>
                  <a:srgbClr val="FFFFFF"/>
                </a:solidFill>
                <a:effectLst>
                  <a:glow rad="152400">
                    <a:srgbClr val="000000"/>
                  </a:glow>
                </a:effectLst>
                <a:latin typeface="Arial" charset="0"/>
                <a:ea typeface="Times New Roman" charset="0"/>
                <a:cs typeface="ＭＳ Ｐゴシック" charset="0"/>
              </a:rPr>
              <a:t>'</a:t>
            </a:r>
            <a:r>
              <a:rPr lang="en-US" sz="3200" b="1">
                <a:solidFill>
                  <a:srgbClr val="FFFFFF"/>
                </a:solidFill>
                <a:effectLst>
                  <a:glow rad="152400">
                    <a:srgbClr val="000000"/>
                  </a:glow>
                </a:effectLst>
                <a:latin typeface="Arial" charset="0"/>
                <a:ea typeface="Times New Roman" charset="0"/>
                <a:cs typeface="ＭＳ Ｐゴシック" charset="0"/>
              </a:rPr>
              <a:t>s Armies. </a:t>
            </a:r>
          </a:p>
          <a:p>
            <a:pPr defTabSz="914400" eaLnBrk="0" fontAlgn="base" hangingPunct="0">
              <a:spcBef>
                <a:spcPct val="0"/>
              </a:spcBef>
              <a:spcAft>
                <a:spcPct val="0"/>
              </a:spcAft>
            </a:pPr>
            <a:r>
              <a:rPr lang="uk-UA" sz="3200" b="1">
                <a:solidFill>
                  <a:srgbClr val="FFFFFF"/>
                </a:solidFill>
                <a:effectLst>
                  <a:glow rad="152400">
                    <a:srgbClr val="000000"/>
                  </a:glow>
                </a:effectLst>
                <a:latin typeface="Arial" charset="0"/>
                <a:ea typeface="Times New Roman" charset="0"/>
                <a:cs typeface="ＭＳ Ｐゴシック" charset="0"/>
              </a:rPr>
              <a:t>'</a:t>
            </a:r>
            <a:r>
              <a:rPr lang="en-US" sz="3200" b="1">
                <a:solidFill>
                  <a:srgbClr val="FFFFFF"/>
                </a:solidFill>
                <a:effectLst>
                  <a:glow rad="152400">
                    <a:srgbClr val="000000"/>
                  </a:glow>
                </a:effectLst>
                <a:latin typeface="Arial" charset="0"/>
                <a:ea typeface="Times New Roman" charset="0"/>
                <a:cs typeface="ＭＳ Ｐゴシック" charset="0"/>
              </a:rPr>
              <a:t>Your chariots will soon go up in smoke. </a:t>
            </a:r>
          </a:p>
          <a:p>
            <a:pPr defTabSz="914400" eaLnBrk="0" fontAlgn="base" hangingPunct="0">
              <a:spcBef>
                <a:spcPct val="0"/>
              </a:spcBef>
              <a:spcAft>
                <a:spcPct val="0"/>
              </a:spcAft>
            </a:pPr>
            <a:r>
              <a:rPr lang="en-US" sz="3200" b="1">
                <a:solidFill>
                  <a:srgbClr val="FFFFFF"/>
                </a:solidFill>
                <a:effectLst>
                  <a:glow rad="152400">
                    <a:srgbClr val="000000"/>
                  </a:glow>
                </a:effectLst>
                <a:latin typeface="Arial" charset="0"/>
                <a:ea typeface="Times New Roman" charset="0"/>
                <a:cs typeface="ＭＳ Ｐゴシック" charset="0"/>
              </a:rPr>
              <a:t>	Your young men will be killed in battle. </a:t>
            </a:r>
          </a:p>
          <a:p>
            <a:pPr defTabSz="914400" eaLnBrk="0" fontAlgn="base" hangingPunct="0">
              <a:spcBef>
                <a:spcPct val="0"/>
              </a:spcBef>
              <a:spcAft>
                <a:spcPct val="0"/>
              </a:spcAft>
            </a:pPr>
            <a:r>
              <a:rPr lang="en-US" sz="3200" b="1">
                <a:solidFill>
                  <a:srgbClr val="FFFFFF"/>
                </a:solidFill>
                <a:effectLst>
                  <a:glow rad="152400">
                    <a:srgbClr val="000000"/>
                  </a:glow>
                </a:effectLst>
                <a:latin typeface="Arial" charset="0"/>
                <a:ea typeface="Times New Roman" charset="0"/>
                <a:cs typeface="ＭＳ Ｐゴシック" charset="0"/>
              </a:rPr>
              <a:t>	 Never again will you plunder conquered nations. </a:t>
            </a:r>
          </a:p>
          <a:p>
            <a:pPr defTabSz="914400" eaLnBrk="0" fontAlgn="base" hangingPunct="0">
              <a:spcBef>
                <a:spcPct val="0"/>
              </a:spcBef>
              <a:spcAft>
                <a:spcPct val="0"/>
              </a:spcAft>
            </a:pPr>
            <a:r>
              <a:rPr lang="en-US" sz="3200" b="1">
                <a:solidFill>
                  <a:srgbClr val="FFFFFF"/>
                </a:solidFill>
                <a:effectLst>
                  <a:glow rad="152400">
                    <a:srgbClr val="000000"/>
                  </a:glow>
                </a:effectLst>
                <a:latin typeface="Arial" charset="0"/>
                <a:ea typeface="Times New Roman" charset="0"/>
                <a:cs typeface="ＭＳ Ｐゴシック" charset="0"/>
              </a:rPr>
              <a:t>	The voices of your proud messengers will be heard no more</a:t>
            </a:r>
            <a:r>
              <a:rPr lang="uk-UA" sz="3200" b="1">
                <a:solidFill>
                  <a:srgbClr val="FFFFFF"/>
                </a:solidFill>
                <a:effectLst>
                  <a:glow rad="152400">
                    <a:srgbClr val="000000"/>
                  </a:glow>
                </a:effectLst>
                <a:latin typeface="Arial" charset="0"/>
                <a:ea typeface="Times New Roman" charset="0"/>
                <a:cs typeface="ＭＳ Ｐゴシック" charset="0"/>
              </a:rPr>
              <a:t>'</a:t>
            </a: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dirty="0">
                <a:solidFill>
                  <a:srgbClr val="FFFFFF"/>
                </a:solidFill>
                <a:effectLst>
                  <a:glow rad="152400">
                    <a:srgbClr val="000000"/>
                  </a:glow>
                </a:effectLst>
                <a:latin typeface="Arial" charset="0"/>
                <a:ea typeface="Times New Roman" charset="0"/>
                <a:cs typeface="ＭＳ Ｐゴシック" charset="0"/>
              </a:rPr>
              <a:t> (2:13).</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spTree>
    <p:extLst>
      <p:ext uri="{BB962C8B-B14F-4D97-AF65-F5344CB8AC3E}">
        <p14:creationId xmlns:p14="http://schemas.microsoft.com/office/powerpoint/2010/main" val="4871391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98512259"/>
              </p:ext>
            </p:extLst>
          </p:nvPr>
        </p:nvGraphicFramePr>
        <p:xfrm>
          <a:off x="-36512" y="692696"/>
          <a:ext cx="9216008" cy="521208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4162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6. Nineveh would be destroyed by </a:t>
                      </a:r>
                      <a:r>
                        <a:rPr kumimoji="0" lang="en-US" sz="2800" b="1" u="none" strike="noStrike" cap="none" normalizeH="0" baseline="0" dirty="0">
                          <a:ln>
                            <a:noFill/>
                          </a:ln>
                          <a:solidFill>
                            <a:srgbClr val="FF0000"/>
                          </a:solidFill>
                          <a:effectLst/>
                          <a:latin typeface="Arial"/>
                          <a:cs typeface="Arial"/>
                        </a:rPr>
                        <a:t>fire</a:t>
                      </a:r>
                      <a:r>
                        <a:rPr kumimoji="0" lang="en-US" sz="2800" b="1" u="none" strike="noStrike" cap="none" normalizeH="0" baseline="0" dirty="0">
                          <a:ln>
                            <a:noFill/>
                          </a:ln>
                          <a:effectLst/>
                          <a:latin typeface="Arial"/>
                          <a:cs typeface="Arial"/>
                        </a:rPr>
                        <a:t> (1:10; 2:13; 3:15).</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6. Archaeological excavations at Nineveh have revealed chard wood, charcoal, and ashes. “</a:t>
                      </a:r>
                      <a:r>
                        <a:rPr kumimoji="0" lang="is-IS" sz="2800" b="1" u="none" strike="noStrike" cap="none" normalizeH="0" baseline="0" dirty="0">
                          <a:ln>
                            <a:noFill/>
                          </a:ln>
                          <a:effectLst/>
                          <a:latin typeface="Arial"/>
                          <a:cs typeface="Arial"/>
                        </a:rPr>
                        <a:t>… about 2 inches thick...” </a:t>
                      </a:r>
                      <a:br>
                        <a:rPr kumimoji="0" lang="is-IS" sz="2800" b="1" u="none" strike="noStrike" cap="none" normalizeH="0" baseline="0" dirty="0">
                          <a:ln>
                            <a:noFill/>
                          </a:ln>
                          <a:effectLst/>
                          <a:latin typeface="Arial"/>
                          <a:cs typeface="Arial"/>
                        </a:rPr>
                      </a:br>
                      <a:br>
                        <a:rPr kumimoji="0" lang="is-IS" sz="2800" b="1" u="none" strike="noStrike" cap="none" normalizeH="0" baseline="0" dirty="0">
                          <a:ln>
                            <a:noFill/>
                          </a:ln>
                          <a:effectLst/>
                          <a:latin typeface="Arial"/>
                          <a:cs typeface="Arial"/>
                        </a:rPr>
                      </a:br>
                      <a:r>
                        <a:rPr kumimoji="0" lang="is-IS" sz="2800" b="1" u="none" strike="noStrike" cap="none" normalizeH="0" baseline="0" dirty="0">
                          <a:ln>
                            <a:noFill/>
                          </a:ln>
                          <a:effectLst/>
                          <a:latin typeface="Arial"/>
                          <a:cs typeface="Arial"/>
                        </a:rPr>
                        <a:t>(R. Campbell Thomson and R. W. Hutchinson, </a:t>
                      </a:r>
                      <a:r>
                        <a:rPr kumimoji="0" lang="is-IS" sz="2800" b="1" i="1" u="none" strike="noStrike" cap="none" normalizeH="0" baseline="0" dirty="0">
                          <a:ln>
                            <a:noFill/>
                          </a:ln>
                          <a:effectLst/>
                          <a:latin typeface="Arial"/>
                          <a:cs typeface="Arial"/>
                        </a:rPr>
                        <a:t>A Century of Exploration at Nineveh.</a:t>
                      </a:r>
                      <a:r>
                        <a:rPr kumimoji="0" lang="is-IS" sz="2800" b="1" u="none" strike="noStrike" cap="none" normalizeH="0" baseline="0" dirty="0">
                          <a:ln>
                            <a:noFill/>
                          </a:ln>
                          <a:effectLst/>
                          <a:latin typeface="Arial"/>
                          <a:cs typeface="Arial"/>
                        </a:rPr>
                        <a:t> London: Luzac, pp. 45, 77).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1670562534"/>
      </p:ext>
    </p:extLst>
  </p:cSld>
  <p:clrMapOvr>
    <a:overrideClrMapping bg1="lt1" tx1="dk1" bg2="lt2" tx2="dk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5"/>
          <p:cNvSpPr>
            <a:spLocks noGrp="1" noChangeArrowheads="1"/>
          </p:cNvSpPr>
          <p:nvPr>
            <p:ph type="title" idx="4294967295"/>
          </p:nvPr>
        </p:nvSpPr>
        <p:spPr>
          <a:xfrm>
            <a:off x="592427" y="31302"/>
            <a:ext cx="7819735" cy="4619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400" b="1" dirty="0">
                <a:effectLst/>
                <a:latin typeface="Arial" charset="0"/>
                <a:ea typeface="ＭＳ Ｐゴシック" charset="0"/>
                <a:cs typeface="Arial" charset="0"/>
              </a:rPr>
              <a:t>Nahum Book Chart</a:t>
            </a:r>
          </a:p>
        </p:txBody>
      </p:sp>
      <p:graphicFrame>
        <p:nvGraphicFramePr>
          <p:cNvPr id="25" name="Table 24"/>
          <p:cNvGraphicFramePr>
            <a:graphicFrameLocks noGrp="1"/>
          </p:cNvGraphicFramePr>
          <p:nvPr/>
        </p:nvGraphicFramePr>
        <p:xfrm>
          <a:off x="0" y="487363"/>
          <a:ext cx="9144000" cy="6370638"/>
        </p:xfrm>
        <a:graphic>
          <a:graphicData uri="http://schemas.openxmlformats.org/drawingml/2006/table">
            <a:tbl>
              <a:tblPr/>
              <a:tblGrid>
                <a:gridCol w="533400">
                  <a:extLst>
                    <a:ext uri="{9D8B030D-6E8A-4147-A177-3AD203B41FA5}">
                      <a16:colId xmlns:a16="http://schemas.microsoft.com/office/drawing/2014/main" val="20000"/>
                    </a:ext>
                  </a:extLst>
                </a:gridCol>
                <a:gridCol w="852638">
                  <a:extLst>
                    <a:ext uri="{9D8B030D-6E8A-4147-A177-3AD203B41FA5}">
                      <a16:colId xmlns:a16="http://schemas.microsoft.com/office/drawing/2014/main" val="20001"/>
                    </a:ext>
                  </a:extLst>
                </a:gridCol>
                <a:gridCol w="856648">
                  <a:extLst>
                    <a:ext uri="{9D8B030D-6E8A-4147-A177-3AD203B41FA5}">
                      <a16:colId xmlns:a16="http://schemas.microsoft.com/office/drawing/2014/main" val="20002"/>
                    </a:ext>
                  </a:extLst>
                </a:gridCol>
                <a:gridCol w="1203158">
                  <a:extLst>
                    <a:ext uri="{9D8B030D-6E8A-4147-A177-3AD203B41FA5}">
                      <a16:colId xmlns:a16="http://schemas.microsoft.com/office/drawing/2014/main" val="20003"/>
                    </a:ext>
                  </a:extLst>
                </a:gridCol>
                <a:gridCol w="1366788">
                  <a:extLst>
                    <a:ext uri="{9D8B030D-6E8A-4147-A177-3AD203B41FA5}">
                      <a16:colId xmlns:a16="http://schemas.microsoft.com/office/drawing/2014/main" val="20004"/>
                    </a:ext>
                  </a:extLst>
                </a:gridCol>
                <a:gridCol w="1183907">
                  <a:extLst>
                    <a:ext uri="{9D8B030D-6E8A-4147-A177-3AD203B41FA5}">
                      <a16:colId xmlns:a16="http://schemas.microsoft.com/office/drawing/2014/main" val="20005"/>
                    </a:ext>
                  </a:extLst>
                </a:gridCol>
                <a:gridCol w="1212783">
                  <a:extLst>
                    <a:ext uri="{9D8B030D-6E8A-4147-A177-3AD203B41FA5}">
                      <a16:colId xmlns:a16="http://schemas.microsoft.com/office/drawing/2014/main" val="20006"/>
                    </a:ext>
                  </a:extLst>
                </a:gridCol>
                <a:gridCol w="1172678">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tblGrid>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Nineveh</a:t>
                      </a:r>
                      <a:r>
                        <a:rPr kumimoji="1" lang="fr-FR" altLang="ja-JP" sz="2400" b="1" i="0" u="none" strike="noStrike" cap="none" normalizeH="0" baseline="0" dirty="0">
                          <a:ln>
                            <a:noFill/>
                          </a:ln>
                          <a:solidFill>
                            <a:srgbClr val="FFFFFF"/>
                          </a:solidFill>
                          <a:effectLst/>
                          <a:latin typeface="Arial" charset="0"/>
                          <a:ea typeface="ＭＳ Ｐゴシック" charset="0"/>
                          <a:cs typeface="Arial" charset="0"/>
                        </a:rPr>
                        <a:t>'</a:t>
                      </a: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s Destruction</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Certain</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Detailed</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Justified</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Chapter 1</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Chapter 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Chapter 3</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858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Destruction </a:t>
                      </a:r>
                      <a:br>
                        <a:rPr kumimoji="1" lang="en-GB" sz="1800" b="1" i="0" u="none" strike="noStrike" cap="none" normalizeH="0" baseline="0">
                          <a:ln>
                            <a:noFill/>
                          </a:ln>
                          <a:solidFill>
                            <a:srgbClr val="161616"/>
                          </a:solidFill>
                          <a:effectLst/>
                          <a:latin typeface="Arial" charset="0"/>
                          <a:ea typeface="ＭＳ Ｐゴシック" charset="0"/>
                          <a:cs typeface="Arial" charset="0"/>
                        </a:rPr>
                      </a:br>
                      <a:r>
                        <a:rPr kumimoji="1" lang="en-GB" sz="1800" b="1" i="0" u="none" strike="noStrike" cap="none" normalizeH="0" baseline="0">
                          <a:ln>
                            <a:noFill/>
                          </a:ln>
                          <a:solidFill>
                            <a:srgbClr val="161616"/>
                          </a:solidFill>
                          <a:effectLst/>
                          <a:latin typeface="Arial" charset="0"/>
                          <a:ea typeface="ＭＳ Ｐゴシック" charset="0"/>
                          <a:cs typeface="Arial" charset="0"/>
                        </a:rPr>
                        <a:t>Decreed</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Destruction Described</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Destruction </a:t>
                      </a:r>
                      <a:br>
                        <a:rPr kumimoji="1" lang="en-GB" sz="1800" b="1" i="0" u="none" strike="noStrike" cap="none" normalizeH="0" baseline="0">
                          <a:ln>
                            <a:noFill/>
                          </a:ln>
                          <a:solidFill>
                            <a:srgbClr val="161616"/>
                          </a:solidFill>
                          <a:effectLst/>
                          <a:latin typeface="Arial" charset="0"/>
                          <a:ea typeface="ＭＳ Ｐゴシック" charset="0"/>
                          <a:cs typeface="Arial" charset="0"/>
                        </a:rPr>
                      </a:br>
                      <a:r>
                        <a:rPr kumimoji="1" lang="en-GB" sz="1800" b="1" i="0" u="none" strike="noStrike" cap="none" normalizeH="0" baseline="0">
                          <a:ln>
                            <a:noFill/>
                          </a:ln>
                          <a:solidFill>
                            <a:srgbClr val="161616"/>
                          </a:solidFill>
                          <a:effectLst/>
                          <a:latin typeface="Arial" charset="0"/>
                          <a:ea typeface="ＭＳ Ｐゴシック" charset="0"/>
                          <a:cs typeface="Arial" charset="0"/>
                        </a:rPr>
                        <a:t>Deserved</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Verdict of Vengeance</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Vision </a:t>
                      </a:r>
                      <a:r>
                        <a:rPr kumimoji="1" lang="en-GB" sz="1800" b="1" i="0" u="none" strike="noStrike" cap="none" normalizeH="0" baseline="0">
                          <a:ln>
                            <a:noFill/>
                          </a:ln>
                          <a:solidFill>
                            <a:srgbClr val="161616"/>
                          </a:solidFill>
                          <a:effectLst/>
                          <a:latin typeface="Arial" charset="0"/>
                          <a:ea typeface="ＭＳ Ｐゴシック" charset="0"/>
                          <a:cs typeface="Arial" charset="0"/>
                        </a:rPr>
                        <a:t>of Vengeance</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Vindication </a:t>
                      </a:r>
                      <a:r>
                        <a:rPr kumimoji="1" lang="en-GB" sz="1800" b="1" i="0" u="none" strike="noStrike" cap="none" normalizeH="0" baseline="0">
                          <a:ln>
                            <a:noFill/>
                          </a:ln>
                          <a:solidFill>
                            <a:srgbClr val="161616"/>
                          </a:solidFill>
                          <a:effectLst/>
                          <a:latin typeface="Arial" charset="0"/>
                          <a:ea typeface="ＭＳ Ｐゴシック" charset="0"/>
                          <a:cs typeface="Arial" charset="0"/>
                        </a:rPr>
                        <a:t>of Vengeance</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What God Will Do</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61616"/>
                          </a:solidFill>
                          <a:effectLst/>
                          <a:latin typeface="Arial" charset="0"/>
                          <a:ea typeface="ＭＳ Ｐゴシック" charset="0"/>
                          <a:cs typeface="Arial" charset="0"/>
                        </a:rPr>
                        <a:t>How God Will Do It</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161616"/>
                          </a:solidFill>
                          <a:effectLst/>
                          <a:latin typeface="Arial" charset="0"/>
                          <a:ea typeface="ＭＳ Ｐゴシック" charset="0"/>
                          <a:cs typeface="Arial" charset="0"/>
                        </a:rPr>
                        <a:t>Why God Will Do It</a:t>
                      </a:r>
                      <a:endParaRPr kumimoji="0" lang="en-US" sz="1800" b="1" i="0" u="none" strike="noStrike" cap="none" normalizeH="0" baseline="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fr-FR"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Anger</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161616"/>
                          </a:solidFill>
                          <a:effectLst/>
                          <a:latin typeface="Arial" charset="0"/>
                          <a:ea typeface="ＭＳ Ｐゴシック" charset="0"/>
                          <a:cs typeface="Arial" charset="0"/>
                        </a:rPr>
                        <a:t>God</a:t>
                      </a:r>
                      <a:r>
                        <a:rPr kumimoji="0" lang="fr-FR" altLang="ja-JP" sz="1800" b="1" i="0" u="none" strike="noStrike" cap="none" normalizeH="0" baseline="0" dirty="0">
                          <a:ln>
                            <a:noFill/>
                          </a:ln>
                          <a:solidFill>
                            <a:srgbClr val="161616"/>
                          </a:solidFill>
                          <a:effectLst/>
                          <a:latin typeface="Arial" charset="0"/>
                          <a:ea typeface="ＭＳ Ｐゴシック" charset="0"/>
                          <a:cs typeface="Arial" charset="0"/>
                        </a:rPr>
                        <a:t>'</a:t>
                      </a:r>
                      <a:r>
                        <a:rPr kumimoji="0" lang="en-US" sz="1800" b="1" i="0" u="none" strike="noStrike" cap="none" normalizeH="0" baseline="0" dirty="0">
                          <a:ln>
                            <a:noFill/>
                          </a:ln>
                          <a:solidFill>
                            <a:srgbClr val="161616"/>
                          </a:solidFill>
                          <a:effectLst/>
                          <a:latin typeface="Arial" charset="0"/>
                          <a:ea typeface="ＭＳ Ｐゴシック" charset="0"/>
                          <a:cs typeface="Arial" charset="0"/>
                        </a:rPr>
                        <a:t>s Actions</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fr-FR"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Accusations</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701675">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fr-FR"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Predictions</a:t>
                      </a:r>
                      <a:br>
                        <a:rPr kumimoji="1" lang="en-GB" sz="1800" b="1" i="0" u="none" strike="noStrike" cap="none" normalizeH="0" baseline="0" dirty="0">
                          <a:ln>
                            <a:noFill/>
                          </a:ln>
                          <a:solidFill>
                            <a:srgbClr val="161616"/>
                          </a:solidFill>
                          <a:effectLst/>
                          <a:latin typeface="Arial" charset="0"/>
                          <a:ea typeface="ＭＳ Ｐゴシック" charset="0"/>
                          <a:cs typeface="Arial" charset="0"/>
                        </a:rPr>
                      </a:br>
                      <a:r>
                        <a:rPr kumimoji="1" lang="en-GB" sz="1800" b="1" i="0" u="none" strike="noStrike" cap="none" normalizeH="0" baseline="0" dirty="0">
                          <a:ln>
                            <a:noFill/>
                          </a:ln>
                          <a:solidFill>
                            <a:srgbClr val="161616"/>
                          </a:solidFill>
                          <a:effectLst/>
                          <a:latin typeface="Arial" charset="0"/>
                          <a:ea typeface="ＭＳ Ｐゴシック" charset="0"/>
                          <a:cs typeface="Arial" charset="0"/>
                        </a:rPr>
                        <a:t>for Judah</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161616"/>
                          </a:solidFill>
                          <a:effectLst/>
                          <a:latin typeface="Arial" charset="0"/>
                          <a:ea typeface="ＭＳ Ｐゴシック" charset="0"/>
                          <a:cs typeface="Arial" charset="0"/>
                        </a:rPr>
                        <a:t>God</a:t>
                      </a:r>
                      <a:r>
                        <a:rPr kumimoji="0" lang="fr-FR" altLang="ja-JP" sz="1800" b="1" i="0" u="none" strike="noStrike" cap="none" normalizeH="0" baseline="0" dirty="0">
                          <a:ln>
                            <a:noFill/>
                          </a:ln>
                          <a:solidFill>
                            <a:srgbClr val="161616"/>
                          </a:solidFill>
                          <a:effectLst/>
                          <a:latin typeface="Arial" charset="0"/>
                          <a:ea typeface="ＭＳ Ｐゴシック" charset="0"/>
                          <a:cs typeface="Arial" charset="0"/>
                        </a:rPr>
                        <a:t>'</a:t>
                      </a:r>
                      <a:r>
                        <a:rPr kumimoji="0" lang="en-US" sz="1800" b="1" i="0" u="none" strike="noStrike" cap="none" normalizeH="0" baseline="0" dirty="0">
                          <a:ln>
                            <a:noFill/>
                          </a:ln>
                          <a:solidFill>
                            <a:srgbClr val="161616"/>
                          </a:solidFill>
                          <a:effectLst/>
                          <a:latin typeface="Arial" charset="0"/>
                          <a:ea typeface="ＭＳ Ｐゴシック" charset="0"/>
                          <a:cs typeface="Arial" charset="0"/>
                        </a:rPr>
                        <a:t>s Power </a:t>
                      </a:r>
                      <a:br>
                        <a:rPr kumimoji="0" lang="en-US" sz="1800" b="1" i="0" u="none" strike="noStrike" cap="none" normalizeH="0" baseline="0" dirty="0">
                          <a:ln>
                            <a:noFill/>
                          </a:ln>
                          <a:solidFill>
                            <a:srgbClr val="161616"/>
                          </a:solidFill>
                          <a:effectLst/>
                          <a:latin typeface="Arial" charset="0"/>
                          <a:ea typeface="ＭＳ Ｐゴシック" charset="0"/>
                          <a:cs typeface="Arial" charset="0"/>
                        </a:rPr>
                      </a:br>
                      <a:r>
                        <a:rPr kumimoji="0" lang="en-US" sz="1800" b="1" i="0" u="none" strike="noStrike" cap="none" normalizeH="0" baseline="0" dirty="0">
                          <a:ln>
                            <a:noFill/>
                          </a:ln>
                          <a:solidFill>
                            <a:srgbClr val="161616"/>
                          </a:solidFill>
                          <a:effectLst/>
                          <a:latin typeface="Arial" charset="0"/>
                          <a:ea typeface="ＭＳ Ｐゴシック" charset="0"/>
                          <a:cs typeface="Arial" charset="0"/>
                        </a:rPr>
                        <a:t>for Judah</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161616"/>
                          </a:solidFill>
                          <a:effectLst/>
                          <a:latin typeface="Arial" charset="0"/>
                          <a:ea typeface="ＭＳ Ｐゴシック" charset="0"/>
                          <a:cs typeface="Arial" charset="0"/>
                        </a:rPr>
                        <a:t>God</a:t>
                      </a:r>
                      <a:r>
                        <a:rPr kumimoji="1" lang="fr-FR" sz="1800" b="1" i="0" u="none" strike="noStrike" cap="none" normalizeH="0" baseline="0" dirty="0">
                          <a:ln>
                            <a:noFill/>
                          </a:ln>
                          <a:solidFill>
                            <a:srgbClr val="161616"/>
                          </a:solidFill>
                          <a:effectLst/>
                          <a:latin typeface="Arial" charset="0"/>
                          <a:ea typeface="ＭＳ Ｐゴシック" charset="0"/>
                          <a:cs typeface="Arial" charset="0"/>
                        </a:rPr>
                        <a:t>'</a:t>
                      </a:r>
                      <a:r>
                        <a:rPr kumimoji="1" lang="en-GB" sz="1800" b="1" i="0" u="none" strike="noStrike" cap="none" normalizeH="0" baseline="0" dirty="0">
                          <a:ln>
                            <a:noFill/>
                          </a:ln>
                          <a:solidFill>
                            <a:srgbClr val="161616"/>
                          </a:solidFill>
                          <a:effectLst/>
                          <a:latin typeface="Arial" charset="0"/>
                          <a:ea typeface="ＭＳ Ｐゴシック" charset="0"/>
                          <a:cs typeface="Arial" charset="0"/>
                        </a:rPr>
                        <a:t>s Justice</a:t>
                      </a:r>
                      <a:br>
                        <a:rPr kumimoji="1" lang="en-GB" sz="1800" b="1" i="0" u="none" strike="noStrike" cap="none" normalizeH="0" baseline="0" dirty="0">
                          <a:ln>
                            <a:noFill/>
                          </a:ln>
                          <a:solidFill>
                            <a:srgbClr val="161616"/>
                          </a:solidFill>
                          <a:effectLst/>
                          <a:latin typeface="Arial" charset="0"/>
                          <a:ea typeface="ＭＳ Ｐゴシック" charset="0"/>
                          <a:cs typeface="Arial" charset="0"/>
                        </a:rPr>
                      </a:br>
                      <a:r>
                        <a:rPr kumimoji="1" lang="en-GB" sz="1800" b="1" i="0" u="none" strike="noStrike" cap="none" normalizeH="0" baseline="0" dirty="0">
                          <a:ln>
                            <a:noFill/>
                          </a:ln>
                          <a:solidFill>
                            <a:srgbClr val="161616"/>
                          </a:solidFill>
                          <a:effectLst/>
                          <a:latin typeface="Arial" charset="0"/>
                          <a:ea typeface="ＭＳ Ｐゴシック" charset="0"/>
                          <a:cs typeface="Arial" charset="0"/>
                        </a:rPr>
                        <a:t>for Judah</a:t>
                      </a:r>
                      <a:endParaRPr kumimoji="0" lang="en-US" sz="1800" b="1" i="0" u="none" strike="noStrike" cap="none" normalizeH="0" baseline="0" dirty="0">
                        <a:ln>
                          <a:noFill/>
                        </a:ln>
                        <a:solidFill>
                          <a:srgbClr val="161616"/>
                        </a:solidFill>
                        <a:effectLst/>
                        <a:latin typeface="Arial" charset="0"/>
                        <a:ea typeface="ＭＳ Ｐゴシック" charset="0"/>
                        <a:cs typeface="Arial" charset="0"/>
                      </a:endParaRP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255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Title</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God</a:t>
                      </a:r>
                      <a:r>
                        <a:rPr kumimoji="0" lang="fr-FR" altLang="ja-JP" sz="1600" b="1" i="0" u="none" strike="noStrike" cap="none" normalizeH="0" baseline="0" dirty="0">
                          <a:ln>
                            <a:noFill/>
                          </a:ln>
                          <a:solidFill>
                            <a:srgbClr val="161616"/>
                          </a:solidFill>
                          <a:effectLst/>
                          <a:latin typeface="Arial" charset="0"/>
                          <a:ea typeface="ＭＳ Ｐゴシック" charset="0"/>
                          <a:cs typeface="Arial" charset="0"/>
                        </a:rPr>
                        <a:t>'</a:t>
                      </a:r>
                      <a:r>
                        <a:rPr kumimoji="0" lang="en-US" sz="1600" b="1" i="0" u="none" strike="noStrike" cap="none" normalizeH="0" baseline="0" dirty="0">
                          <a:ln>
                            <a:noFill/>
                          </a:ln>
                          <a:solidFill>
                            <a:srgbClr val="161616"/>
                          </a:solidFill>
                          <a:effectLst/>
                          <a:latin typeface="Arial" charset="0"/>
                          <a:ea typeface="ＭＳ Ｐゴシック" charset="0"/>
                          <a:cs typeface="Arial" charset="0"/>
                        </a:rPr>
                        <a:t>s Traits</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1:2-8</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Plotting Against God </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1:9-11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Destruction is Judah</a:t>
                      </a:r>
                      <a:r>
                        <a:rPr kumimoji="0" lang="fr-FR" altLang="ja-JP" sz="1600" b="1" i="0" u="none" strike="noStrike" cap="none" normalizeH="0" baseline="0" dirty="0">
                          <a:ln>
                            <a:noFill/>
                          </a:ln>
                          <a:solidFill>
                            <a:srgbClr val="161616"/>
                          </a:solidFill>
                          <a:effectLst/>
                          <a:latin typeface="Arial" charset="0"/>
                          <a:ea typeface="ＭＳ Ｐゴシック" charset="0"/>
                          <a:cs typeface="Arial" charset="0"/>
                        </a:rPr>
                        <a:t>'</a:t>
                      </a:r>
                      <a:r>
                        <a:rPr kumimoji="0" lang="en-US" sz="1600" b="1" i="0" u="none" strike="noStrike" cap="none" normalizeH="0" baseline="0" dirty="0">
                          <a:ln>
                            <a:noFill/>
                          </a:ln>
                          <a:solidFill>
                            <a:srgbClr val="161616"/>
                          </a:solidFill>
                          <a:effectLst/>
                          <a:latin typeface="Arial" charset="0"/>
                          <a:ea typeface="ＭＳ Ｐゴシック" charset="0"/>
                          <a:cs typeface="Arial" charset="0"/>
                        </a:rPr>
                        <a:t>s Deliverance</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1:12-15</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Battling vs. Judah</a:t>
                      </a:r>
                      <a:r>
                        <a:rPr kumimoji="0" lang="fr-FR" altLang="ja-JP" sz="1600" b="1" i="0" u="none" strike="noStrike" cap="none" normalizeH="0" baseline="0" dirty="0">
                          <a:ln>
                            <a:noFill/>
                          </a:ln>
                          <a:solidFill>
                            <a:srgbClr val="161616"/>
                          </a:solidFill>
                          <a:effectLst/>
                          <a:latin typeface="Arial" charset="0"/>
                          <a:ea typeface="ＭＳ Ｐゴシック" charset="0"/>
                          <a:cs typeface="Arial" charset="0"/>
                        </a:rPr>
                        <a:t>'</a:t>
                      </a:r>
                      <a:r>
                        <a:rPr kumimoji="0" lang="en-US" sz="1600" b="1" i="0" u="none" strike="noStrike" cap="none" normalizeH="0" baseline="0" dirty="0">
                          <a:ln>
                            <a:noFill/>
                          </a:ln>
                          <a:solidFill>
                            <a:srgbClr val="161616"/>
                          </a:solidFill>
                          <a:effectLst/>
                          <a:latin typeface="Arial" charset="0"/>
                          <a:ea typeface="ＭＳ Ｐゴシック" charset="0"/>
                          <a:cs typeface="Arial" charset="0"/>
                        </a:rPr>
                        <a:t>s Splendor </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2:1-2</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Destruction &amp; Despoiling</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2:3-13</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161616"/>
                          </a:solidFill>
                          <a:effectLst/>
                          <a:latin typeface="Arial" charset="0"/>
                          <a:ea typeface="ＭＳ Ｐゴシック" charset="0"/>
                          <a:cs typeface="Arial" charset="0"/>
                        </a:rPr>
                        <a:t>Destruction for Cruelty</a:t>
                      </a:r>
                      <a:br>
                        <a:rPr kumimoji="0" lang="en-US" sz="1600" b="1" i="0" u="none" strike="noStrike" cap="none" normalizeH="0" baseline="0">
                          <a:ln>
                            <a:noFill/>
                          </a:ln>
                          <a:solidFill>
                            <a:srgbClr val="161616"/>
                          </a:solidFill>
                          <a:effectLst/>
                          <a:latin typeface="Arial" charset="0"/>
                          <a:ea typeface="ＭＳ Ｐゴシック" charset="0"/>
                          <a:cs typeface="Arial" charset="0"/>
                        </a:rPr>
                      </a:br>
                      <a:r>
                        <a:rPr kumimoji="0" lang="en-US" sz="1600" b="1" i="0" u="none" strike="noStrike" cap="none" normalizeH="0" baseline="0">
                          <a:ln>
                            <a:noFill/>
                          </a:ln>
                          <a:solidFill>
                            <a:srgbClr val="161616"/>
                          </a:solidFill>
                          <a:effectLst/>
                          <a:latin typeface="Arial" charset="0"/>
                          <a:ea typeface="ＭＳ Ｐゴシック" charset="0"/>
                          <a:cs typeface="Arial" charset="0"/>
                        </a:rPr>
                        <a:t>3:1-7</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Drunk When Destroyed</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3:8-11</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161616"/>
                          </a:solidFill>
                          <a:effectLst/>
                          <a:latin typeface="Arial" charset="0"/>
                          <a:ea typeface="ＭＳ Ｐゴシック" charset="0"/>
                          <a:cs typeface="Arial" charset="0"/>
                        </a:rPr>
                        <a:t>Burned With Fire</a:t>
                      </a:r>
                      <a:br>
                        <a:rPr kumimoji="0" lang="en-US" sz="1600" b="1" i="0" u="none" strike="noStrike" cap="none" normalizeH="0" baseline="0" dirty="0">
                          <a:ln>
                            <a:noFill/>
                          </a:ln>
                          <a:solidFill>
                            <a:srgbClr val="161616"/>
                          </a:solidFill>
                          <a:effectLst/>
                          <a:latin typeface="Arial" charset="0"/>
                          <a:ea typeface="ＭＳ Ｐゴシック" charset="0"/>
                          <a:cs typeface="Arial" charset="0"/>
                        </a:rPr>
                      </a:br>
                      <a:r>
                        <a:rPr kumimoji="0" lang="en-US" sz="1600" b="1" i="0" u="none" strike="noStrike" cap="none" normalizeH="0" baseline="0" dirty="0">
                          <a:ln>
                            <a:noFill/>
                          </a:ln>
                          <a:solidFill>
                            <a:srgbClr val="161616"/>
                          </a:solidFill>
                          <a:effectLst/>
                          <a:latin typeface="Arial" charset="0"/>
                          <a:ea typeface="ＭＳ Ｐゴシック" charset="0"/>
                          <a:cs typeface="Arial" charset="0"/>
                        </a:rPr>
                        <a:t>3:12-19</a:t>
                      </a:r>
                    </a:p>
                  </a:txBody>
                  <a:tcPr marL="0" marR="0" marB="0" anchor="ctr" anchorCtr="1"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161616"/>
                          </a:solidFill>
                          <a:effectLst/>
                          <a:latin typeface="Arial" charset="0"/>
                          <a:ea typeface="ＭＳ Ｐゴシック" charset="0"/>
                          <a:cs typeface="Arial" charset="0"/>
                        </a:rPr>
                        <a:t>In Judah Against Assyria</a:t>
                      </a:r>
                      <a:r>
                        <a:rPr kumimoji="1" lang="fr-FR" altLang="ja-JP" sz="1800" b="1" i="0" u="none" strike="noStrike" cap="none" normalizeH="0" baseline="0" dirty="0">
                          <a:ln>
                            <a:noFill/>
                          </a:ln>
                          <a:solidFill>
                            <a:srgbClr val="161616"/>
                          </a:solidFill>
                          <a:effectLst/>
                          <a:latin typeface="Arial" charset="0"/>
                          <a:ea typeface="ＭＳ Ｐゴシック" charset="0"/>
                          <a:cs typeface="Arial" charset="0"/>
                        </a:rPr>
                        <a:t>'</a:t>
                      </a:r>
                      <a:r>
                        <a:rPr kumimoji="1" lang="en-US" altLang="ja-JP" sz="1800" b="1" i="0" u="none" strike="noStrike" cap="none" normalizeH="0" baseline="0" dirty="0">
                          <a:ln>
                            <a:noFill/>
                          </a:ln>
                          <a:solidFill>
                            <a:srgbClr val="161616"/>
                          </a:solidFill>
                          <a:effectLst/>
                          <a:latin typeface="Arial" charset="0"/>
                          <a:ea typeface="ＭＳ Ｐゴシック" charset="0"/>
                          <a:cs typeface="Arial" charset="0"/>
                        </a:rPr>
                        <a:t>s Capital, Nineveh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5720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161616"/>
                          </a:solidFill>
                          <a:effectLst/>
                          <a:latin typeface="Arial" charset="0"/>
                          <a:ea typeface="ＭＳ Ｐゴシック" charset="0"/>
                          <a:cs typeface="Arial" charset="0"/>
                        </a:rPr>
                        <a:t>c. 660 BC</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10651" name="Text Box 24"/>
          <p:cNvSpPr txBox="1">
            <a:spLocks noChangeArrowheads="1"/>
          </p:cNvSpPr>
          <p:nvPr/>
        </p:nvSpPr>
        <p:spPr bwMode="auto">
          <a:xfrm>
            <a:off x="8412163" y="0"/>
            <a:ext cx="69850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621</a:t>
            </a:r>
          </a:p>
        </p:txBody>
      </p:sp>
      <p:sp>
        <p:nvSpPr>
          <p:cNvPr id="6" name="Rounded Rectangle 5">
            <a:extLst>
              <a:ext uri="{FF2B5EF4-FFF2-40B4-BE49-F238E27FC236}">
                <a16:creationId xmlns:a16="http://schemas.microsoft.com/office/drawing/2014/main" id="{114ECD2C-CB25-6097-7D12-3FD64404FE0C}"/>
              </a:ext>
            </a:extLst>
          </p:cNvPr>
          <p:cNvSpPr/>
          <p:nvPr/>
        </p:nvSpPr>
        <p:spPr bwMode="auto">
          <a:xfrm>
            <a:off x="5994222" y="918024"/>
            <a:ext cx="3149778" cy="5080000"/>
          </a:xfrm>
          <a:prstGeom prst="roundRect">
            <a:avLst/>
          </a:prstGeom>
          <a:noFill/>
          <a:ln w="762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endParaRPr>
          </a:p>
        </p:txBody>
      </p:sp>
    </p:spTree>
    <p:extLst>
      <p:ext uri="{BB962C8B-B14F-4D97-AF65-F5344CB8AC3E}">
        <p14:creationId xmlns:p14="http://schemas.microsoft.com/office/powerpoint/2010/main" val="152486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3473"/>
                                        </p:tgtEl>
                                        <p:attrNameLst>
                                          <p:attrName>style.visibility</p:attrName>
                                        </p:attrNameLst>
                                      </p:cBhvr>
                                      <p:to>
                                        <p:strVal val="visible"/>
                                      </p:to>
                                    </p:set>
                                    <p:animEffect transition="in" filter="dissolve">
                                      <p:cBhvr>
                                        <p:cTn id="7" dur="500"/>
                                        <p:tgtEl>
                                          <p:spTgt spid="23347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3" grpId="0"/>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Nahum 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5173025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69021"/>
            <a:ext cx="8951640" cy="5699211"/>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Nahum 3:1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(NLT)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395536" y="1268760"/>
            <a:ext cx="5283696" cy="5140424"/>
          </a:xfrm>
          <a:prstGeom prst="rect">
            <a:avLst/>
          </a:prstGeom>
          <a:noFill/>
          <a:ln w="9525">
            <a:noFill/>
            <a:miter lim="800000"/>
            <a:headEnd/>
            <a:tailEnd/>
          </a:ln>
          <a:effectLst/>
        </p:spPr>
        <p:txBody>
          <a:bodyPr/>
          <a:lstStyle/>
          <a:p>
            <a:pPr defTabSz="914400" eaLnBrk="0" fontAlgn="base" hangingPunct="0">
              <a:spcBef>
                <a:spcPct val="0"/>
              </a:spcBef>
              <a:spcAft>
                <a:spcPct val="0"/>
              </a:spcAft>
              <a:defRPr/>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SG" sz="3200" b="1" dirty="0">
                <a:solidFill>
                  <a:srgbClr val="FFFFFF"/>
                </a:solidFill>
                <a:effectLst>
                  <a:glow rad="152400">
                    <a:srgbClr val="000000"/>
                  </a:glow>
                </a:effectLst>
                <a:latin typeface="Arial" charset="0"/>
                <a:ea typeface="Times New Roman" charset="0"/>
                <a:cs typeface="ＭＳ Ｐゴシック" charset="0"/>
              </a:rPr>
              <a:t>What sorrow awaits Nineveh, the city of murder and lies! </a:t>
            </a:r>
          </a:p>
          <a:p>
            <a:pPr defTabSz="914400" eaLnBrk="0" fontAlgn="base" hangingPunct="0">
              <a:spcBef>
                <a:spcPct val="0"/>
              </a:spcBef>
              <a:spcAft>
                <a:spcPct val="0"/>
              </a:spcAft>
              <a:defRPr/>
            </a:pPr>
            <a:endParaRPr lang="en-SG" sz="3200" b="1" dirty="0">
              <a:solidFill>
                <a:srgbClr val="FFFFFF"/>
              </a:solidFill>
              <a:effectLst>
                <a:glow rad="152400">
                  <a:srgbClr val="000000"/>
                </a:glow>
              </a:effectLst>
              <a:latin typeface="Arial" charset="0"/>
              <a:ea typeface="Times New Roman" charset="0"/>
              <a:cs typeface="ＭＳ Ｐゴシック" charset="0"/>
            </a:endParaRPr>
          </a:p>
          <a:p>
            <a:pPr defTabSz="914400" eaLnBrk="0" fontAlgn="base" hangingPunct="0">
              <a:spcBef>
                <a:spcPct val="0"/>
              </a:spcBef>
              <a:spcAft>
                <a:spcPct val="0"/>
              </a:spcAft>
              <a:defRPr/>
            </a:pPr>
            <a:r>
              <a:rPr lang="en-SG" sz="3200" b="1" dirty="0">
                <a:solidFill>
                  <a:srgbClr val="FFFFFF"/>
                </a:solidFill>
                <a:effectLst>
                  <a:glow rad="152400">
                    <a:srgbClr val="000000"/>
                  </a:glow>
                </a:effectLst>
                <a:latin typeface="Arial" charset="0"/>
                <a:ea typeface="Times New Roman" charset="0"/>
                <a:cs typeface="ＭＳ Ｐゴシック" charset="0"/>
              </a:rPr>
              <a:t>She is crammed with wealth and is never without victims.</a:t>
            </a:r>
            <a:r>
              <a:rPr lang="ru-RU" sz="3200" b="1" dirty="0">
                <a:solidFill>
                  <a:srgbClr val="FFFFFF"/>
                </a:solidFill>
                <a:effectLst>
                  <a:glow rad="152400">
                    <a:srgbClr val="000000"/>
                  </a:glow>
                </a:effectLst>
                <a:latin typeface="Arial" charset="0"/>
                <a:ea typeface="Times New Roman" charset="0"/>
                <a:cs typeface="ＭＳ Ｐゴシック" charset="0"/>
              </a:rPr>
              <a: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spTree>
    <p:extLst>
      <p:ext uri="{BB962C8B-B14F-4D97-AF65-F5344CB8AC3E}">
        <p14:creationId xmlns:p14="http://schemas.microsoft.com/office/powerpoint/2010/main" val="14310793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340" y="188640"/>
            <a:ext cx="8890000" cy="5511800"/>
          </a:xfrm>
          <a:prstGeom prst="rect">
            <a:avLst/>
          </a:prstGeom>
        </p:spPr>
      </p:pic>
      <p:sp>
        <p:nvSpPr>
          <p:cNvPr id="122882" name="Title 1"/>
          <p:cNvSpPr>
            <a:spLocks noGrp="1"/>
          </p:cNvSpPr>
          <p:nvPr>
            <p:ph type="title"/>
          </p:nvPr>
        </p:nvSpPr>
        <p:spPr>
          <a:xfrm>
            <a:off x="755576" y="5280931"/>
            <a:ext cx="7848600" cy="1460437"/>
          </a:xfrm>
        </p:spPr>
        <p:txBody>
          <a:bodyPr/>
          <a:lstStyle/>
          <a:p>
            <a:pPr>
              <a:defRPr/>
            </a:pPr>
            <a:r>
              <a:rPr lang="en-US" sz="6600" b="1" i="1" dirty="0">
                <a:solidFill>
                  <a:srgbClr val="FFFF00"/>
                </a:solidFill>
                <a:effectLst>
                  <a:glow rad="355600">
                    <a:schemeClr val="tx1"/>
                  </a:glow>
                </a:effectLst>
                <a:latin typeface="Arial" charset="0"/>
                <a:ea typeface="ＭＳ Ｐゴシック" charset="0"/>
                <a:cs typeface="Arial" charset="0"/>
              </a:rPr>
              <a:t>Nineveh</a:t>
            </a:r>
            <a:br>
              <a:rPr lang="en-US" sz="3600" b="1" i="1" dirty="0">
                <a:solidFill>
                  <a:srgbClr val="FFFFFF"/>
                </a:solidFill>
                <a:effectLst>
                  <a:glow rad="355600">
                    <a:schemeClr val="tx1"/>
                  </a:glow>
                </a:effectLst>
                <a:latin typeface="Arial" charset="0"/>
                <a:ea typeface="ＭＳ Ｐゴシック" charset="0"/>
                <a:cs typeface="Arial" charset="0"/>
              </a:rPr>
            </a:br>
            <a:r>
              <a:rPr lang="en-US" sz="3600" b="1" i="1" dirty="0">
                <a:solidFill>
                  <a:srgbClr val="FFFFFF"/>
                </a:solidFill>
                <a:effectLst/>
                <a:latin typeface="Arial" charset="0"/>
                <a:ea typeface="ＭＳ Ｐゴシック" charset="0"/>
                <a:cs typeface="Arial" charset="0"/>
              </a:rPr>
              <a:t>Interior of Sennacherib</a:t>
            </a:r>
            <a:r>
              <a:rPr lang="uk-UA" sz="3600" b="1" i="1" dirty="0">
                <a:solidFill>
                  <a:srgbClr val="FFFFFF"/>
                </a:solidFill>
                <a:effectLst/>
                <a:latin typeface="Arial" charset="0"/>
                <a:ea typeface="ＭＳ Ｐゴシック" charset="0"/>
                <a:cs typeface="Arial" charset="0"/>
              </a:rPr>
              <a:t>'</a:t>
            </a:r>
            <a:r>
              <a:rPr lang="en-US" sz="3600" b="1" i="1" dirty="0">
                <a:solidFill>
                  <a:srgbClr val="FFFFFF"/>
                </a:solidFill>
                <a:effectLst/>
                <a:latin typeface="Arial" charset="0"/>
                <a:ea typeface="ＭＳ Ｐゴシック" charset="0"/>
                <a:cs typeface="Arial" charset="0"/>
              </a:rPr>
              <a:t>s Palace</a:t>
            </a:r>
          </a:p>
        </p:txBody>
      </p:sp>
    </p:spTree>
    <p:extLst>
      <p:ext uri="{BB962C8B-B14F-4D97-AF65-F5344CB8AC3E}">
        <p14:creationId xmlns:p14="http://schemas.microsoft.com/office/powerpoint/2010/main" val="2967040205"/>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43208" y="29469"/>
            <a:ext cx="6400792"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dirty="0">
                <a:effectLst>
                  <a:glow rad="127000">
                    <a:schemeClr val="tx1"/>
                  </a:glow>
                </a:effectLst>
                <a:latin typeface="Arial" charset="0"/>
                <a:ea typeface="ＭＳ Ｐゴシック" charset="0"/>
                <a:cs typeface="ＭＳ Ｐゴシック" charset="0"/>
              </a:rPr>
              <a:t>Hear the crack of whips, </a:t>
            </a:r>
            <a:br>
              <a:rPr lang="en-US" sz="3200" dirty="0">
                <a:effectLst>
                  <a:glow rad="127000">
                    <a:schemeClr val="tx1"/>
                  </a:glow>
                </a:effectLst>
                <a:latin typeface="Arial" charset="0"/>
                <a:ea typeface="ＭＳ Ｐゴシック" charset="0"/>
                <a:cs typeface="ＭＳ Ｐゴシック" charset="0"/>
              </a:rPr>
            </a:br>
            <a:r>
              <a:rPr lang="en-US" sz="3200" dirty="0">
                <a:effectLst>
                  <a:glow rad="127000">
                    <a:schemeClr val="tx1"/>
                  </a:glow>
                </a:effectLst>
                <a:latin typeface="Arial" charset="0"/>
                <a:ea typeface="ＭＳ Ｐゴシック" charset="0"/>
                <a:cs typeface="ＭＳ Ｐゴシック" charset="0"/>
              </a:rPr>
              <a:t>the rumble of wheels! </a:t>
            </a:r>
            <a:br>
              <a:rPr lang="en-US" sz="3200" dirty="0">
                <a:effectLst>
                  <a:glow rad="127000">
                    <a:schemeClr val="tx1"/>
                  </a:glow>
                </a:effectLst>
                <a:latin typeface="Arial" charset="0"/>
                <a:ea typeface="ＭＳ Ｐゴシック" charset="0"/>
                <a:cs typeface="ＭＳ Ｐゴシック" charset="0"/>
              </a:rPr>
            </a:br>
            <a:r>
              <a:rPr lang="en-US" sz="3200" dirty="0">
                <a:effectLst>
                  <a:glow rad="127000">
                    <a:schemeClr val="tx1"/>
                  </a:glow>
                </a:effectLst>
                <a:latin typeface="Arial" charset="0"/>
                <a:ea typeface="ＭＳ Ｐゴシック" charset="0"/>
                <a:cs typeface="ＭＳ Ｐゴシック" charset="0"/>
              </a:rPr>
              <a:t>Horses’ hooves pound, </a:t>
            </a:r>
            <a:br>
              <a:rPr lang="en-US" sz="3200" dirty="0">
                <a:effectLst>
                  <a:glow rad="127000">
                    <a:schemeClr val="tx1"/>
                  </a:glow>
                </a:effectLst>
                <a:latin typeface="Arial" charset="0"/>
                <a:ea typeface="ＭＳ Ｐゴシック" charset="0"/>
                <a:cs typeface="ＭＳ Ｐゴシック" charset="0"/>
              </a:rPr>
            </a:br>
            <a:r>
              <a:rPr lang="en-US" sz="3200" dirty="0">
                <a:effectLst>
                  <a:glow rad="127000">
                    <a:schemeClr val="tx1"/>
                  </a:glow>
                </a:effectLst>
                <a:latin typeface="Arial" charset="0"/>
                <a:ea typeface="ＭＳ Ｐゴシック" charset="0"/>
                <a:cs typeface="ＭＳ Ｐゴシック" charset="0"/>
              </a:rPr>
              <a:t>and chariots clatter wildly. </a:t>
            </a:r>
            <a:br>
              <a:rPr lang="en-US" sz="3200" dirty="0">
                <a:effectLst>
                  <a:glow rad="127000">
                    <a:schemeClr val="tx1"/>
                  </a:glow>
                </a:effectLst>
                <a:latin typeface="Arial" charset="0"/>
                <a:ea typeface="ＭＳ Ｐゴシック" charset="0"/>
                <a:cs typeface="ＭＳ Ｐゴシック" charset="0"/>
              </a:rPr>
            </a:br>
            <a:r>
              <a:rPr lang="en-US" sz="3200" baseline="30000" dirty="0">
                <a:effectLst>
                  <a:glow rad="127000">
                    <a:schemeClr val="tx1"/>
                  </a:glow>
                </a:effectLst>
                <a:latin typeface="Arial" charset="0"/>
                <a:ea typeface="ＭＳ Ｐゴシック" charset="0"/>
                <a:cs typeface="ＭＳ Ｐゴシック" charset="0"/>
              </a:rPr>
              <a:t>3</a:t>
            </a:r>
            <a:r>
              <a:rPr lang="en-US" sz="3200" dirty="0">
                <a:effectLst>
                  <a:glow rad="127000">
                    <a:schemeClr val="tx1"/>
                  </a:glow>
                </a:effectLst>
                <a:latin typeface="Arial" charset="0"/>
                <a:ea typeface="ＭＳ Ｐゴシック" charset="0"/>
                <a:cs typeface="ＭＳ Ｐゴシック" charset="0"/>
              </a:rPr>
              <a:t>See the flashing swords and glittering spears </a:t>
            </a:r>
            <a:br>
              <a:rPr lang="en-US" sz="3200" dirty="0">
                <a:effectLst>
                  <a:glow rad="127000">
                    <a:schemeClr val="tx1"/>
                  </a:glow>
                </a:effectLst>
                <a:latin typeface="Arial" charset="0"/>
                <a:ea typeface="ＭＳ Ｐゴシック" charset="0"/>
                <a:cs typeface="ＭＳ Ｐゴシック" charset="0"/>
              </a:rPr>
            </a:br>
            <a:r>
              <a:rPr lang="en-US" sz="3200" dirty="0">
                <a:effectLst>
                  <a:glow rad="127000">
                    <a:schemeClr val="tx1"/>
                  </a:glow>
                </a:effectLst>
                <a:latin typeface="Arial" charset="0"/>
                <a:ea typeface="ＭＳ Ｐゴシック" charset="0"/>
                <a:cs typeface="ＭＳ Ｐゴシック" charset="0"/>
              </a:rPr>
              <a:t>as the charioteers charge past! There are countless casualties, heaps of bodies—so many bodies </a:t>
            </a:r>
            <a:r>
              <a:rPr lang="en-US" sz="3200">
                <a:effectLst>
                  <a:glow rad="127000">
                    <a:schemeClr val="tx1"/>
                  </a:glow>
                </a:effectLst>
                <a:latin typeface="Arial" charset="0"/>
                <a:ea typeface="ＭＳ Ｐゴシック" charset="0"/>
                <a:cs typeface="ＭＳ Ｐゴシック" charset="0"/>
              </a:rPr>
              <a:t>that people </a:t>
            </a:r>
            <a:r>
              <a:rPr lang="en-US" sz="3200" dirty="0">
                <a:effectLst>
                  <a:glow rad="127000">
                    <a:schemeClr val="tx1"/>
                  </a:glow>
                </a:effectLst>
                <a:latin typeface="Arial" charset="0"/>
                <a:ea typeface="ＭＳ Ｐゴシック" charset="0"/>
                <a:cs typeface="ＭＳ Ｐゴシック" charset="0"/>
              </a:rPr>
              <a:t>stumble over them</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(Nahum 3:2-3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792" y="33866"/>
            <a:ext cx="2794000" cy="6858000"/>
          </a:xfrm>
          <a:prstGeom prst="rect">
            <a:avLst/>
          </a:prstGeom>
        </p:spPr>
      </p:pic>
    </p:spTree>
    <p:extLst>
      <p:ext uri="{BB962C8B-B14F-4D97-AF65-F5344CB8AC3E}">
        <p14:creationId xmlns:p14="http://schemas.microsoft.com/office/powerpoint/2010/main" val="53135925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Llamsu Guarded Nineveh</a:t>
            </a:r>
            <a:r>
              <a:rPr lang="uk-UA"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Gates</a:t>
            </a:r>
          </a:p>
        </p:txBody>
      </p:sp>
      <p:pic>
        <p:nvPicPr>
          <p:cNvPr id="2" name="Picture 1"/>
          <p:cNvPicPr>
            <a:picLocks noChangeAspect="1"/>
          </p:cNvPicPr>
          <p:nvPr/>
        </p:nvPicPr>
        <p:blipFill>
          <a:blip r:embed="rId3"/>
          <a:stretch>
            <a:fillRect/>
          </a:stretch>
        </p:blipFill>
        <p:spPr>
          <a:xfrm>
            <a:off x="1907704" y="868078"/>
            <a:ext cx="5809084" cy="5968967"/>
          </a:xfrm>
          <a:prstGeom prst="rect">
            <a:avLst/>
          </a:prstGeom>
        </p:spPr>
      </p:pic>
      <p:sp>
        <p:nvSpPr>
          <p:cNvPr id="5" name="Rectangle 2"/>
          <p:cNvSpPr txBox="1">
            <a:spLocks noChangeArrowheads="1"/>
          </p:cNvSpPr>
          <p:nvPr/>
        </p:nvSpPr>
        <p:spPr bwMode="auto">
          <a:xfrm>
            <a:off x="5791200" y="5882207"/>
            <a:ext cx="3352800" cy="58896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i="1" dirty="0">
                <a:effectLst>
                  <a:glow rad="127000">
                    <a:schemeClr val="tx1"/>
                  </a:glow>
                </a:effectLst>
                <a:latin typeface="Arial" charset="0"/>
                <a:ea typeface="ＭＳ Ｐゴシック" charset="0"/>
                <a:cs typeface="ＭＳ Ｐゴシック" charset="0"/>
              </a:rPr>
              <a:t>British Museum</a:t>
            </a:r>
          </a:p>
        </p:txBody>
      </p:sp>
    </p:spTree>
    <p:extLst>
      <p:ext uri="{BB962C8B-B14F-4D97-AF65-F5344CB8AC3E}">
        <p14:creationId xmlns:p14="http://schemas.microsoft.com/office/powerpoint/2010/main" val="382696364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The book has no messianic prophecies but parallels Jesus by depicting both God's wrath and grace (1:2-8). </a:t>
            </a:r>
          </a:p>
        </p:txBody>
      </p:sp>
      <p:sp>
        <p:nvSpPr>
          <p:cNvPr id="5" name="Text Box 3"/>
          <p:cNvSpPr txBox="1">
            <a:spLocks noChangeArrowheads="1"/>
          </p:cNvSpPr>
          <p:nvPr/>
        </p:nvSpPr>
        <p:spPr bwMode="auto">
          <a:xfrm>
            <a:off x="7947331" y="44450"/>
            <a:ext cx="109173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347d</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Nahum</a:t>
            </a:r>
          </a:p>
        </p:txBody>
      </p:sp>
    </p:spTree>
    <p:extLst>
      <p:ext uri="{BB962C8B-B14F-4D97-AF65-F5344CB8AC3E}">
        <p14:creationId xmlns:p14="http://schemas.microsoft.com/office/powerpoint/2010/main" val="216965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3669750218"/>
              </p:ext>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12331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7. The city’s capture would be attended by a great massacre of people (3:3).</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7. “In two battles fought on the plain before the city the rebels defeated the Assyrians</a:t>
                      </a:r>
                      <a:r>
                        <a:rPr kumimoji="0" lang="is-IS" sz="2800" b="1" u="none" strike="noStrike" cap="none" normalizeH="0" baseline="0" dirty="0">
                          <a:ln>
                            <a:noFill/>
                          </a:ln>
                          <a:effectLst/>
                          <a:latin typeface="Arial"/>
                          <a:cs typeface="Arial"/>
                        </a:rPr>
                        <a:t>… So great was the multitude of the slain that the flowing stream, mingled with their blood, changed its color for a considerable distance” </a:t>
                      </a:r>
                      <a:br>
                        <a:rPr kumimoji="0" lang="is-IS" sz="2800" b="1" u="none" strike="noStrike" cap="none" normalizeH="0" baseline="0" dirty="0">
                          <a:ln>
                            <a:noFill/>
                          </a:ln>
                          <a:effectLst/>
                          <a:latin typeface="Arial"/>
                          <a:cs typeface="Arial"/>
                        </a:rPr>
                      </a:br>
                      <a:endParaRPr kumimoji="0" lang="is-I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is-IS" sz="2800" b="1" u="none" strike="noStrike" cap="none" normalizeH="0" baseline="0" dirty="0">
                          <a:ln>
                            <a:noFill/>
                          </a:ln>
                          <a:effectLst/>
                          <a:latin typeface="Arial"/>
                          <a:cs typeface="Arial"/>
                        </a:rPr>
                        <a:t>(Diodorus, </a:t>
                      </a:r>
                      <a:r>
                        <a:rPr kumimoji="0" lang="is-IS" sz="2800" b="1" i="1" u="none" strike="noStrike" cap="none" normalizeH="0" baseline="0" dirty="0">
                          <a:ln>
                            <a:noFill/>
                          </a:ln>
                          <a:effectLst/>
                          <a:latin typeface="Arial"/>
                          <a:cs typeface="Arial"/>
                        </a:rPr>
                        <a:t>Bibliotheca Historica</a:t>
                      </a:r>
                      <a:r>
                        <a:rPr kumimoji="0" lang="is-IS" sz="2800" b="1" i="0" u="none" strike="noStrike" cap="none" normalizeH="0" baseline="0" dirty="0">
                          <a:ln>
                            <a:noFill/>
                          </a:ln>
                          <a:effectLst/>
                          <a:latin typeface="Arial"/>
                          <a:cs typeface="Arial"/>
                        </a:rPr>
                        <a:t> 2.26.6-7).</a:t>
                      </a:r>
                      <a:endParaRPr kumimoji="0" lang="en-US" sz="2800" b="1" u="none" strike="noStrike" cap="none" normalizeH="0" baseline="0" dirty="0">
                        <a:ln>
                          <a:noFill/>
                        </a:ln>
                        <a:effectLst/>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967396945"/>
      </p:ext>
    </p:extLst>
  </p:cSld>
  <p:clrMapOvr>
    <a:overrideClrMapping bg1="lt1" tx1="dk1" bg2="lt2" tx2="dk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24744"/>
            <a:ext cx="9144000" cy="5143500"/>
          </a:xfrm>
          <a:prstGeom prst="rect">
            <a:avLst/>
          </a:prstGeom>
        </p:spPr>
      </p:pic>
      <p:sp>
        <p:nvSpPr>
          <p:cNvPr id="35844" name="Text Box 4"/>
          <p:cNvSpPr txBox="1">
            <a:spLocks noChangeArrowheads="1"/>
          </p:cNvSpPr>
          <p:nvPr/>
        </p:nvSpPr>
        <p:spPr bwMode="auto">
          <a:xfrm>
            <a:off x="8426450" y="76200"/>
            <a:ext cx="698178" cy="461665"/>
          </a:xfrm>
          <a:prstGeom prst="rect">
            <a:avLst/>
          </a:prstGeom>
          <a:solidFill>
            <a:schemeClr val="tx2"/>
          </a:solid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dirty="0">
                <a:solidFill>
                  <a:srgbClr val="FFFFFF"/>
                </a:solidFill>
                <a:effectLst>
                  <a:glow rad="228600">
                    <a:srgbClr val="000000"/>
                  </a:glow>
                </a:effectLst>
                <a:latin typeface="Arial" charset="0"/>
                <a:cs typeface="Arial" charset="0"/>
              </a:rPr>
              <a:t>623</a:t>
            </a:r>
          </a:p>
        </p:txBody>
      </p:sp>
      <p:sp>
        <p:nvSpPr>
          <p:cNvPr id="132099" name="Rectangle 5"/>
          <p:cNvSpPr>
            <a:spLocks noGrp="1" noChangeArrowheads="1"/>
          </p:cNvSpPr>
          <p:nvPr>
            <p:ph type="title"/>
          </p:nvPr>
        </p:nvSpPr>
        <p:spPr>
          <a:xfrm>
            <a:off x="381000" y="228600"/>
            <a:ext cx="7772400" cy="914400"/>
          </a:xfrm>
          <a:gradFill flip="none" rotWithShape="0">
            <a:gsLst>
              <a:gs pos="0">
                <a:schemeClr val="tx1"/>
              </a:gs>
              <a:gs pos="100000">
                <a:srgbClr val="800000"/>
              </a:gs>
            </a:gsLst>
            <a:path path="circle">
              <a:fillToRect l="100000" t="100000"/>
            </a:path>
            <a:tileRect r="-100000" b="-100000"/>
          </a:gradFill>
        </p:spPr>
        <p:txBody>
          <a:bodyPr/>
          <a:lstStyle/>
          <a:p>
            <a:pPr algn="l" eaLnBrk="1" hangingPunct="1">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Nahum 3:4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(NLT)</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5846" name="Rectangle 6"/>
          <p:cNvSpPr>
            <a:spLocks noChangeArrowheads="1"/>
          </p:cNvSpPr>
          <p:nvPr/>
        </p:nvSpPr>
        <p:spPr bwMode="auto">
          <a:xfrm>
            <a:off x="395536" y="1268760"/>
            <a:ext cx="8729092" cy="5589240"/>
          </a:xfrm>
          <a:prstGeom prst="rect">
            <a:avLst/>
          </a:prstGeom>
          <a:noFill/>
          <a:ln w="9525">
            <a:noFill/>
            <a:miter lim="800000"/>
            <a:headEnd/>
            <a:tailEnd/>
          </a:ln>
          <a:effectLst/>
        </p:spPr>
        <p:txBody>
          <a:bodyPr/>
          <a:lstStyle/>
          <a:p>
            <a:pPr defTabSz="914400" eaLnBrk="0" fontAlgn="base" hangingPunct="0">
              <a:spcBef>
                <a:spcPct val="0"/>
              </a:spcBef>
              <a:spcAft>
                <a:spcPct val="0"/>
              </a:spcAft>
            </a:pPr>
            <a:r>
              <a:rPr lang="ru-RU" sz="3200" b="1" dirty="0">
                <a:solidFill>
                  <a:srgbClr val="FFFFFF"/>
                </a:solidFill>
                <a:effectLst>
                  <a:glow rad="152400">
                    <a:srgbClr val="000000"/>
                  </a:glow>
                </a:effectLst>
                <a:latin typeface="Arial" charset="0"/>
                <a:ea typeface="Times New Roman" charset="0"/>
                <a:cs typeface="ＭＳ Ｐゴシック" charset="0"/>
              </a:rPr>
              <a:t>"</a:t>
            </a:r>
            <a:r>
              <a:rPr lang="en-US" sz="3200" b="1" dirty="0">
                <a:solidFill>
                  <a:srgbClr val="FFFFFF"/>
                </a:solidFill>
                <a:effectLst>
                  <a:glow rad="152400">
                    <a:srgbClr val="000000"/>
                  </a:glow>
                </a:effectLst>
                <a:latin typeface="Arial" charset="0"/>
                <a:ea typeface="Times New Roman" charset="0"/>
                <a:cs typeface="ＭＳ Ｐゴシック" charset="0"/>
              </a:rPr>
              <a:t>All this because Nineveh, </a:t>
            </a:r>
          </a:p>
          <a:p>
            <a:pPr defTabSz="914400" eaLnBrk="0" fontAlgn="base" hangingPunct="0">
              <a:spcBef>
                <a:spcPct val="0"/>
              </a:spcBef>
              <a:spcAft>
                <a:spcPct val="0"/>
              </a:spcAft>
            </a:pPr>
            <a:r>
              <a:rPr lang="en-US" sz="3200" b="1" dirty="0">
                <a:solidFill>
                  <a:srgbClr val="FFFFFF"/>
                </a:solidFill>
                <a:effectLst>
                  <a:glow rad="152400">
                    <a:srgbClr val="000000"/>
                  </a:glow>
                </a:effectLst>
                <a:latin typeface="Arial" charset="0"/>
                <a:ea typeface="Times New Roman" charset="0"/>
                <a:cs typeface="ＭＳ Ｐゴシック" charset="0"/>
              </a:rPr>
              <a:t>		 the beautiful and faithless city, </a:t>
            </a:r>
          </a:p>
          <a:p>
            <a:pPr defTabSz="914400" eaLnBrk="0" fontAlgn="base" hangingPunct="0">
              <a:spcBef>
                <a:spcPct val="0"/>
              </a:spcBef>
              <a:spcAft>
                <a:spcPct val="0"/>
              </a:spcAft>
            </a:pPr>
            <a:r>
              <a:rPr lang="en-US" sz="3200" b="1" dirty="0">
                <a:solidFill>
                  <a:srgbClr val="FFFFFF"/>
                </a:solidFill>
                <a:effectLst>
                  <a:glow rad="152400">
                    <a:srgbClr val="000000"/>
                  </a:glow>
                </a:effectLst>
                <a:latin typeface="Arial" charset="0"/>
                <a:ea typeface="Times New Roman" charset="0"/>
                <a:cs typeface="ＭＳ Ｐゴシック" charset="0"/>
              </a:rPr>
              <a:t>	 mistress of deadly charms, </a:t>
            </a:r>
          </a:p>
          <a:p>
            <a:pPr defTabSz="914400" eaLnBrk="0" fontAlgn="base" hangingPunct="0">
              <a:spcBef>
                <a:spcPct val="0"/>
              </a:spcBef>
              <a:spcAft>
                <a:spcPct val="0"/>
              </a:spcAft>
            </a:pPr>
            <a:r>
              <a:rPr lang="en-US" sz="3200" b="1" dirty="0">
                <a:solidFill>
                  <a:srgbClr val="FFFFFF"/>
                </a:solidFill>
                <a:effectLst>
                  <a:glow rad="152400">
                    <a:srgbClr val="000000"/>
                  </a:glow>
                </a:effectLst>
                <a:latin typeface="Arial" charset="0"/>
                <a:ea typeface="Times New Roman" charset="0"/>
                <a:cs typeface="ＭＳ Ｐゴシック" charset="0"/>
              </a:rPr>
              <a:t>		 enticed the nations with her 				beauty. </a:t>
            </a:r>
          </a:p>
          <a:p>
            <a:pPr defTabSz="914400" eaLnBrk="0" fontAlgn="base" hangingPunct="0">
              <a:spcBef>
                <a:spcPct val="0"/>
              </a:spcBef>
              <a:spcAft>
                <a:spcPct val="0"/>
              </a:spcAft>
            </a:pPr>
            <a:r>
              <a:rPr lang="en-US" sz="3200" b="1" dirty="0">
                <a:solidFill>
                  <a:srgbClr val="FFFFFF"/>
                </a:solidFill>
                <a:effectLst>
                  <a:glow rad="152400">
                    <a:srgbClr val="000000"/>
                  </a:glow>
                </a:effectLst>
                <a:latin typeface="Arial" charset="0"/>
                <a:ea typeface="Times New Roman" charset="0"/>
                <a:cs typeface="ＭＳ Ｐゴシック" charset="0"/>
              </a:rPr>
              <a:t>	 She taught them all her magic, </a:t>
            </a:r>
          </a:p>
          <a:p>
            <a:pPr defTabSz="914400" eaLnBrk="0" fontAlgn="base" hangingPunct="0">
              <a:spcBef>
                <a:spcPct val="0"/>
              </a:spcBef>
              <a:spcAft>
                <a:spcPct val="0"/>
              </a:spcAft>
            </a:pPr>
            <a:r>
              <a:rPr lang="en-US" sz="3200" b="1" dirty="0">
                <a:solidFill>
                  <a:srgbClr val="FFFFFF"/>
                </a:solidFill>
                <a:effectLst>
                  <a:glow rad="152400">
                    <a:srgbClr val="000000"/>
                  </a:glow>
                </a:effectLst>
                <a:latin typeface="Arial" charset="0"/>
                <a:ea typeface="Times New Roman" charset="0"/>
                <a:cs typeface="ＭＳ Ｐゴシック" charset="0"/>
              </a:rPr>
              <a:t>		 enchanting people everywhere.</a:t>
            </a:r>
            <a:r>
              <a:rPr lang="ru-RU" sz="3200" b="1" dirty="0">
                <a:solidFill>
                  <a:srgbClr val="FFFFFF"/>
                </a:solidFill>
                <a:effectLst>
                  <a:glow rad="152400">
                    <a:srgbClr val="000000"/>
                  </a:glow>
                </a:effectLst>
                <a:latin typeface="Arial" charset="0"/>
                <a:ea typeface="Times New Roman" charset="0"/>
                <a:cs typeface="ＭＳ Ｐゴシック" charset="0"/>
              </a:rPr>
              <a:t>"</a:t>
            </a:r>
            <a:endParaRPr lang="en-GB" sz="3200" b="1" dirty="0">
              <a:solidFill>
                <a:srgbClr val="FFFFFF"/>
              </a:solidFill>
              <a:effectLst>
                <a:glow rad="152400">
                  <a:srgbClr val="000000"/>
                </a:glow>
              </a:effectLst>
              <a:latin typeface="Arial" charset="0"/>
              <a:ea typeface="Times New Roman" charset="0"/>
              <a:cs typeface="ＭＳ Ｐゴシック" charset="0"/>
            </a:endParaRPr>
          </a:p>
        </p:txBody>
      </p:sp>
    </p:spTree>
    <p:extLst>
      <p:ext uri="{BB962C8B-B14F-4D97-AF65-F5344CB8AC3E}">
        <p14:creationId xmlns:p14="http://schemas.microsoft.com/office/powerpoint/2010/main" val="14585681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38663"/>
            <a:ext cx="9144000" cy="653142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solidFill>
            <a:srgbClr val="000000"/>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Assyrian Chariots Humbled (3:5-7)</a:t>
            </a:r>
          </a:p>
        </p:txBody>
      </p:sp>
    </p:spTree>
    <p:extLst>
      <p:ext uri="{BB962C8B-B14F-4D97-AF65-F5344CB8AC3E}">
        <p14:creationId xmlns:p14="http://schemas.microsoft.com/office/powerpoint/2010/main" val="2831729881"/>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0"/>
            <a:ext cx="8207298"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97"/>
            <a:ext cx="9144000" cy="630931"/>
          </a:xfrm>
          <a:solidFill>
            <a:srgbClr val="000000"/>
          </a:solidFill>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Ishtar Gate of the Conquering Babylonians</a:t>
            </a:r>
          </a:p>
        </p:txBody>
      </p:sp>
    </p:spTree>
    <p:extLst>
      <p:ext uri="{BB962C8B-B14F-4D97-AF65-F5344CB8AC3E}">
        <p14:creationId xmlns:p14="http://schemas.microsoft.com/office/powerpoint/2010/main" val="1111129103"/>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4463"/>
            <a:ext cx="9144000" cy="1555750"/>
          </a:xfrm>
        </p:spPr>
        <p:txBody>
          <a:bodyPr/>
          <a:lstStyle/>
          <a:p>
            <a:pPr>
              <a:defRPr/>
            </a:pPr>
            <a:r>
              <a:rPr lang="en-US" b="1" dirty="0">
                <a:effectLst>
                  <a:glow rad="228600">
                    <a:schemeClr val="bg2"/>
                  </a:glow>
                  <a:outerShdw blurRad="38100" dist="38100" dir="2700000" algn="tl">
                    <a:srgbClr val="000000"/>
                  </a:outerShdw>
                </a:effectLst>
              </a:rPr>
              <a:t>The Benefit of Egyptian Chronology</a:t>
            </a:r>
          </a:p>
        </p:txBody>
      </p:sp>
      <p:pic>
        <p:nvPicPr>
          <p:cNvPr id="18432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773238"/>
            <a:ext cx="9280526" cy="5084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64792147"/>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6875463" cy="689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417513"/>
            <a:ext cx="8229600" cy="1139825"/>
          </a:xfrm>
        </p:spPr>
        <p:txBody>
          <a:bodyPr/>
          <a:lstStyle/>
          <a:p>
            <a:pPr>
              <a:defRPr/>
            </a:pPr>
            <a:r>
              <a:rPr lang="en-US" b="1" dirty="0">
                <a:effectLst>
                  <a:glow rad="228600">
                    <a:schemeClr val="bg2"/>
                  </a:glow>
                  <a:outerShdw blurRad="38100" dist="38100" dir="2700000" algn="tl">
                    <a:srgbClr val="000000"/>
                  </a:outerShdw>
                </a:effectLst>
              </a:rPr>
              <a:t>Fall of Thebes (663 BC)</a:t>
            </a:r>
          </a:p>
        </p:txBody>
      </p:sp>
      <p:sp>
        <p:nvSpPr>
          <p:cNvPr id="4" name="Title 1"/>
          <p:cNvSpPr txBox="1">
            <a:spLocks/>
          </p:cNvSpPr>
          <p:nvPr/>
        </p:nvSpPr>
        <p:spPr bwMode="auto">
          <a:xfrm>
            <a:off x="5249333" y="5469467"/>
            <a:ext cx="3894667" cy="761471"/>
          </a:xfrm>
          <a:prstGeom prst="rect">
            <a:avLst/>
          </a:prstGeom>
          <a:solidFill>
            <a:srgbClr val="800000"/>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lang="en-US" sz="3600" b="1" dirty="0">
                <a:effectLst>
                  <a:glow rad="228600">
                    <a:schemeClr val="bg2"/>
                  </a:glow>
                  <a:outerShdw blurRad="38100" dist="38100" dir="2700000" algn="tl">
                    <a:srgbClr val="000000"/>
                  </a:outerShdw>
                </a:effectLst>
              </a:rPr>
              <a:t>Nahum 3:8-10</a:t>
            </a:r>
          </a:p>
        </p:txBody>
      </p:sp>
    </p:spTree>
    <p:extLst>
      <p:ext uri="{BB962C8B-B14F-4D97-AF65-F5344CB8AC3E}">
        <p14:creationId xmlns:p14="http://schemas.microsoft.com/office/powerpoint/2010/main" val="411153406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7513"/>
            <a:ext cx="8229600" cy="1139825"/>
          </a:xfrm>
        </p:spPr>
        <p:txBody>
          <a:bodyPr/>
          <a:lstStyle/>
          <a:p>
            <a:pPr>
              <a:defRPr/>
            </a:pPr>
            <a:r>
              <a:rPr lang="en-US" b="1" dirty="0">
                <a:effectLst>
                  <a:glow rad="228600">
                    <a:schemeClr val="bg2"/>
                  </a:glow>
                  <a:outerShdw blurRad="38100" dist="38100" dir="2700000" algn="tl">
                    <a:srgbClr val="000000"/>
                  </a:outerShdw>
                </a:effectLst>
              </a:rPr>
              <a:t>Fall of Thebes (663 BC)</a:t>
            </a:r>
          </a:p>
        </p:txBody>
      </p:sp>
      <p:pic>
        <p:nvPicPr>
          <p:cNvPr id="186370"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71450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00793297"/>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549275"/>
            <a:ext cx="9140825" cy="583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417513"/>
            <a:ext cx="8229600" cy="1139825"/>
          </a:xfrm>
        </p:spPr>
        <p:txBody>
          <a:bodyPr/>
          <a:lstStyle/>
          <a:p>
            <a:pPr>
              <a:defRPr/>
            </a:pPr>
            <a:r>
              <a:rPr lang="en-US" b="1" dirty="0">
                <a:effectLst>
                  <a:glow rad="228600">
                    <a:schemeClr val="bg2"/>
                  </a:glow>
                  <a:outerShdw blurRad="38100" dist="38100" dir="2700000" algn="tl">
                    <a:srgbClr val="000000"/>
                  </a:outerShdw>
                </a:effectLst>
              </a:rPr>
              <a:t>Fall of Thebes (663 BC)</a:t>
            </a:r>
          </a:p>
        </p:txBody>
      </p:sp>
    </p:spTree>
    <p:extLst>
      <p:ext uri="{BB962C8B-B14F-4D97-AF65-F5344CB8AC3E}">
        <p14:creationId xmlns:p14="http://schemas.microsoft.com/office/powerpoint/2010/main" val="243686365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882" name="Title 1"/>
          <p:cNvSpPr>
            <a:spLocks noGrp="1"/>
          </p:cNvSpPr>
          <p:nvPr>
            <p:ph type="title"/>
          </p:nvPr>
        </p:nvSpPr>
        <p:spPr>
          <a:xfrm>
            <a:off x="0" y="5280931"/>
            <a:ext cx="9144000" cy="1460437"/>
          </a:xfrm>
        </p:spPr>
        <p:txBody>
          <a:bodyPr/>
          <a:lstStyle/>
          <a:p>
            <a:pPr>
              <a:defRPr/>
            </a:pPr>
            <a:r>
              <a:rPr lang="en-US" sz="6000" b="1" i="1" dirty="0">
                <a:solidFill>
                  <a:srgbClr val="FFFF00"/>
                </a:solidFill>
                <a:effectLst>
                  <a:glow rad="355600">
                    <a:schemeClr val="tx1"/>
                  </a:glow>
                </a:effectLst>
                <a:latin typeface="Arial" charset="0"/>
                <a:ea typeface="ＭＳ Ｐゴシック" charset="0"/>
                <a:cs typeface="Arial" charset="0"/>
              </a:rPr>
              <a:t>Thebes</a:t>
            </a:r>
            <a:r>
              <a:rPr lang="en-US" sz="6000" b="1" i="1" dirty="0">
                <a:solidFill>
                  <a:srgbClr val="FF0000"/>
                </a:solidFill>
                <a:effectLst>
                  <a:glow rad="355600">
                    <a:schemeClr val="tx1"/>
                  </a:glow>
                </a:effectLst>
                <a:latin typeface="Arial" charset="0"/>
                <a:ea typeface="ＭＳ Ｐゴシック" charset="0"/>
                <a:cs typeface="Arial" charset="0"/>
              </a:rPr>
              <a:t> </a:t>
            </a:r>
            <a:br>
              <a:rPr lang="en-US" sz="3200" b="1" i="1" dirty="0">
                <a:solidFill>
                  <a:srgbClr val="FFFFFF"/>
                </a:solidFill>
                <a:effectLst>
                  <a:glow rad="355600">
                    <a:schemeClr val="tx1"/>
                  </a:glow>
                </a:effectLst>
                <a:latin typeface="Arial" charset="0"/>
                <a:ea typeface="ＭＳ Ｐゴシック" charset="0"/>
                <a:cs typeface="Arial" charset="0"/>
              </a:rPr>
            </a:br>
            <a:r>
              <a:rPr lang="en-US" sz="3200" b="1" i="1" dirty="0">
                <a:solidFill>
                  <a:srgbClr val="FFFFFF"/>
                </a:solidFill>
                <a:effectLst>
                  <a:glow rad="355600">
                    <a:schemeClr val="tx1"/>
                  </a:glow>
                </a:effectLst>
                <a:latin typeface="Arial" charset="0"/>
                <a:ea typeface="ＭＳ Ｐゴシック" charset="0"/>
                <a:cs typeface="Arial" charset="0"/>
              </a:rPr>
              <a:t>Conquered again by Alexander in 335 BC</a:t>
            </a:r>
          </a:p>
        </p:txBody>
      </p:sp>
      <p:pic>
        <p:nvPicPr>
          <p:cNvPr id="18841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31913" y="260350"/>
            <a:ext cx="65024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62793529"/>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7938"/>
            <a:ext cx="9144000" cy="647700"/>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uk-UA"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extLst>
              <p:ext uri="{D42A27DB-BD31-4B8C-83A1-F6EECF244321}">
                <p14:modId xmlns:p14="http://schemas.microsoft.com/office/powerpoint/2010/main" val="1001583362"/>
              </p:ext>
            </p:extLst>
          </p:nvPr>
        </p:nvGraphicFramePr>
        <p:xfrm>
          <a:off x="-36512" y="692696"/>
          <a:ext cx="9216008" cy="563880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Nahum</a:t>
                      </a:r>
                      <a:r>
                        <a:rPr kumimoji="0" lang="uk-UA" sz="2800" b="1" u="none" strike="noStrike" cap="none" normalizeH="0" baseline="0" dirty="0">
                          <a:ln>
                            <a:noFill/>
                          </a:ln>
                          <a:solidFill>
                            <a:schemeClr val="bg1"/>
                          </a:solidFill>
                          <a:effectLst/>
                          <a:latin typeface="Arial"/>
                          <a:cs typeface="Arial"/>
                        </a:rPr>
                        <a:t>'</a:t>
                      </a:r>
                      <a:r>
                        <a:rPr kumimoji="0" lang="en-US" sz="2800" b="1" u="none" strike="noStrike" cap="none" normalizeH="0" baseline="0" dirty="0">
                          <a:ln>
                            <a:noFill/>
                          </a:ln>
                          <a:solidFill>
                            <a:schemeClr val="bg1"/>
                          </a:solidFill>
                          <a:effectLst/>
                          <a:latin typeface="Arial"/>
                          <a:cs typeface="Arial"/>
                        </a:rPr>
                        <a:t>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279420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latin typeface="Arial"/>
                          <a:cs typeface="Arial"/>
                        </a:rPr>
                        <a:t>1. The Assyrian fortresses surrounding the city would be easily captured (3:12)</a:t>
                      </a:r>
                    </a:p>
                  </a:txBody>
                  <a:tcPr marL="50800" marR="50800" marT="0" marB="0" horzOverflow="overflow"/>
                </a:tc>
                <a:tc>
                  <a:txBody>
                    <a:bodyPr/>
                    <a:lstStyle/>
                    <a:p>
                      <a:pPr marL="514350" marR="0" lvl="0" indent="-514350" algn="ctr" defTabSz="457200" rtl="0" eaLnBrk="1" fontAlgn="base" latinLnBrk="0" hangingPunct="1">
                        <a:lnSpc>
                          <a:spcPct val="100000"/>
                        </a:lnSpc>
                        <a:spcBef>
                          <a:spcPct val="0"/>
                        </a:spcBef>
                        <a:spcAft>
                          <a:spcPct val="0"/>
                        </a:spcAft>
                        <a:buClrTx/>
                        <a:buSzTx/>
                        <a:buFontTx/>
                        <a:buAutoNum type="arabicPeriod"/>
                        <a:tabLst/>
                        <a:defRPr/>
                      </a:pPr>
                      <a:endParaRPr kumimoji="1" lang="en-US" altLang="ja-JP" sz="2800" b="1" dirty="0">
                        <a:latin typeface="Arial"/>
                        <a:cs typeface="Arial"/>
                      </a:endParaRPr>
                    </a:p>
                    <a:p>
                      <a:pPr marL="514350" marR="0" lvl="0" indent="-514350" algn="ctr" defTabSz="457200" rtl="0" eaLnBrk="1" fontAlgn="base" latinLnBrk="0" hangingPunct="1">
                        <a:lnSpc>
                          <a:spcPct val="100000"/>
                        </a:lnSpc>
                        <a:spcBef>
                          <a:spcPct val="0"/>
                        </a:spcBef>
                        <a:spcAft>
                          <a:spcPct val="0"/>
                        </a:spcAft>
                        <a:buClrTx/>
                        <a:buSzTx/>
                        <a:buFontTx/>
                        <a:buAutoNum type="arabicPeriod"/>
                        <a:tabLst/>
                        <a:defRPr/>
                      </a:pPr>
                      <a:r>
                        <a:rPr kumimoji="1" lang="en-US" altLang="ja-JP" sz="2800" b="1" dirty="0">
                          <a:latin typeface="Arial"/>
                          <a:cs typeface="Arial"/>
                        </a:rPr>
                        <a:t>According to the Babylonian Chronicle the fortified towns in Nineveh’s environs begin to fall in 614 BC, including Tabris, present-day Sharis-Khan, a few miles northwest of Nineveh.</a:t>
                      </a:r>
                    </a:p>
                    <a:p>
                      <a:pPr marL="514350" marR="0" lvl="0" indent="-514350" algn="ctr" defTabSz="457200" rtl="0" eaLnBrk="1" fontAlgn="base" latinLnBrk="0" hangingPunct="1">
                        <a:lnSpc>
                          <a:spcPct val="100000"/>
                        </a:lnSpc>
                        <a:spcBef>
                          <a:spcPct val="0"/>
                        </a:spcBef>
                        <a:spcAft>
                          <a:spcPct val="0"/>
                        </a:spcAft>
                        <a:buClrTx/>
                        <a:buSzTx/>
                        <a:buFontTx/>
                        <a:buAutoNum type="arabicPeriod"/>
                        <a:tabLst/>
                        <a:defRPr/>
                      </a:pPr>
                      <a:endParaRPr kumimoji="1" lang="en-US" altLang="ja-JP" sz="2800" b="1" dirty="0">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2800" b="1" dirty="0">
                        <a:latin typeface="Arial"/>
                        <a:cs typeface="Arial"/>
                      </a:endParaRPr>
                    </a:p>
                  </a:txBody>
                  <a:tcPr marL="50800" marR="50800" marT="0" marB="0" horzOverflow="overflow"/>
                </a:tc>
                <a:extLst>
                  <a:ext uri="{0D108BD9-81ED-4DB2-BD59-A6C34878D82A}">
                    <a16:rowId xmlns:a16="http://schemas.microsoft.com/office/drawing/2014/main" val="10001"/>
                  </a:ext>
                </a:extLst>
              </a:tr>
            </a:tbl>
          </a:graphicData>
        </a:graphic>
      </p:graphicFrame>
      <p:sp>
        <p:nvSpPr>
          <p:cNvPr id="228356" name="Text Box 27"/>
          <p:cNvSpPr txBox="1">
            <a:spLocks noChangeArrowheads="1"/>
          </p:cNvSpPr>
          <p:nvPr/>
        </p:nvSpPr>
        <p:spPr bwMode="auto">
          <a:xfrm>
            <a:off x="-36513" y="6597650"/>
            <a:ext cx="918051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kumimoji="1" lang="en-US" altLang="ja-JP" sz="1200" b="1">
                <a:solidFill>
                  <a:srgbClr val="FFFFFF"/>
                </a:solidFill>
                <a:cs typeface="Arial" charset="0"/>
              </a:rPr>
              <a:t>Elliott E. Johnson, “Nahum,” in </a:t>
            </a:r>
            <a:r>
              <a:rPr kumimoji="1" lang="en-US" altLang="ja-JP" sz="1200" b="1" i="1">
                <a:solidFill>
                  <a:srgbClr val="FFFFFF"/>
                </a:solidFill>
                <a:cs typeface="Arial" charset="0"/>
              </a:rPr>
              <a:t>The Bible Knowledge Commentary</a:t>
            </a:r>
            <a:r>
              <a:rPr kumimoji="1" lang="en-US" altLang="ja-JP" sz="1200" b="1">
                <a:solidFill>
                  <a:srgbClr val="FFFFFF"/>
                </a:solidFill>
                <a:cs typeface="Arial" charset="0"/>
              </a:rPr>
              <a:t> (Colorado Springs: SP Pub., 1985), 1:1495.</a:t>
            </a:r>
          </a:p>
        </p:txBody>
      </p:sp>
    </p:spTree>
    <p:extLst>
      <p:ext uri="{BB962C8B-B14F-4D97-AF65-F5344CB8AC3E}">
        <p14:creationId xmlns:p14="http://schemas.microsoft.com/office/powerpoint/2010/main" val="2540726779"/>
      </p:ext>
    </p:extLst>
  </p:cSld>
  <p:clrMapOvr>
    <a:overrideClrMapping bg1="lt1" tx1="dk1" bg2="lt2" tx2="dk2" accent1="accent1" accent2="accent2" accent3="accent3" accent4="accent4" accent5="accent5" accent6="accent6" hlink="hlink" folHlink="folHlink"/>
  </p:clrMapOvr>
</p:sld>
</file>

<file path=ppt/theme/_rels/them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4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Blue Horizon">
  <a:themeElements>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fontScheme name="Blue Horizon">
      <a:majorFont>
        <a:latin typeface="Times New Roman"/>
        <a:ea typeface="MS Pゴシック"/>
        <a:cs typeface="MS Pゴシック"/>
      </a:majorFont>
      <a:minorFont>
        <a:latin typeface="Times New Roman"/>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Horizon 2">
        <a:dk1>
          <a:srgbClr val="000000"/>
        </a:dk1>
        <a:lt1>
          <a:srgbClr val="E8EAE9"/>
        </a:lt1>
        <a:dk2>
          <a:srgbClr val="000000"/>
        </a:dk2>
        <a:lt2>
          <a:srgbClr val="3E3E5C"/>
        </a:lt2>
        <a:accent1>
          <a:srgbClr val="60597B"/>
        </a:accent1>
        <a:accent2>
          <a:srgbClr val="6666FF"/>
        </a:accent2>
        <a:accent3>
          <a:srgbClr val="F2F3F2"/>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Glint">
  <a:themeElements>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fontScheme name="Glint">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Glint 1">
        <a:dk1>
          <a:srgbClr val="3E3E5C"/>
        </a:dk1>
        <a:lt1>
          <a:srgbClr val="FFFFFF"/>
        </a:lt1>
        <a:dk2>
          <a:srgbClr val="353062"/>
        </a:dk2>
        <a:lt2>
          <a:srgbClr val="FFFFFF"/>
        </a:lt2>
        <a:accent1>
          <a:srgbClr val="60597B"/>
        </a:accent1>
        <a:accent2>
          <a:srgbClr val="6666FF"/>
        </a:accent2>
        <a:accent3>
          <a:srgbClr val="AEADB7"/>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int 2">
        <a:dk1>
          <a:srgbClr val="777777"/>
        </a:dk1>
        <a:lt1>
          <a:srgbClr val="FFFFFF"/>
        </a:lt1>
        <a:dk2>
          <a:srgbClr val="2D2753"/>
        </a:dk2>
        <a:lt2>
          <a:srgbClr val="FFFFFF"/>
        </a:lt2>
        <a:accent1>
          <a:srgbClr val="909082"/>
        </a:accent1>
        <a:accent2>
          <a:srgbClr val="809EA8"/>
        </a:accent2>
        <a:accent3>
          <a:srgbClr val="ADACB3"/>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Pulse">
  <a:themeElements>
    <a:clrScheme name="1_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1_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1_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1_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1_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1_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1_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4" charset="0"/>
            <a:ea typeface="ＭＳ Ｐゴシック" pitchFamily="24" charset="-128"/>
            <a:cs typeface="ＭＳ Ｐゴシック" pitchFamily="24" charset="-128"/>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8.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9.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6046</TotalTime>
  <Words>9458</Words>
  <Application>Microsoft Macintosh PowerPoint</Application>
  <PresentationFormat>On-screen Show (4:3)</PresentationFormat>
  <Paragraphs>1275</Paragraphs>
  <Slides>155</Slides>
  <Notes>131</Notes>
  <HiddenSlides>0</HiddenSlides>
  <MMClips>0</MMClips>
  <ScaleCrop>false</ScaleCrop>
  <HeadingPairs>
    <vt:vector size="6" baseType="variant">
      <vt:variant>
        <vt:lpstr>Fonts Used</vt:lpstr>
      </vt:variant>
      <vt:variant>
        <vt:i4>17</vt:i4>
      </vt:variant>
      <vt:variant>
        <vt:lpstr>Theme</vt:lpstr>
      </vt:variant>
      <vt:variant>
        <vt:i4>29</vt:i4>
      </vt:variant>
      <vt:variant>
        <vt:lpstr>Slide Titles</vt:lpstr>
      </vt:variant>
      <vt:variant>
        <vt:i4>155</vt:i4>
      </vt:variant>
    </vt:vector>
  </HeadingPairs>
  <TitlesOfParts>
    <vt:vector size="201" baseType="lpstr">
      <vt:lpstr>acme secret agent</vt:lpstr>
      <vt:lpstr>Aril</vt:lpstr>
      <vt:lpstr>ＭＳ Ｐゴシック</vt:lpstr>
      <vt:lpstr>Osaka</vt:lpstr>
      <vt:lpstr>Times</vt:lpstr>
      <vt:lpstr>Arial</vt:lpstr>
      <vt:lpstr>Calibri</vt:lpstr>
      <vt:lpstr>Comic Sans MS</vt:lpstr>
      <vt:lpstr>Copperplate Gothic Light</vt:lpstr>
      <vt:lpstr>Helvetica</vt:lpstr>
      <vt:lpstr>Monotype Sorts</vt:lpstr>
      <vt:lpstr>Tahoma</vt:lpstr>
      <vt:lpstr>Times New Roman</vt:lpstr>
      <vt:lpstr>Trebuchet MS</vt:lpstr>
      <vt:lpstr>Tw Cen MT</vt:lpstr>
      <vt:lpstr>Wingdings</vt:lpstr>
      <vt:lpstr>Wingdings 2</vt:lpstr>
      <vt:lpstr>49_Blank Presentation</vt:lpstr>
      <vt:lpstr>Slit</vt:lpstr>
      <vt:lpstr>Default Design</vt:lpstr>
      <vt:lpstr>3_Default Design</vt:lpstr>
      <vt:lpstr>1_Radar</vt:lpstr>
      <vt:lpstr>Orbit</vt:lpstr>
      <vt:lpstr>2_Pulse</vt:lpstr>
      <vt:lpstr>MEADOW</vt:lpstr>
      <vt:lpstr>Blank Presentation</vt:lpstr>
      <vt:lpstr>5_Default Design</vt:lpstr>
      <vt:lpstr>2_Default Design</vt:lpstr>
      <vt:lpstr>Median</vt:lpstr>
      <vt:lpstr>4_Desk Lamp</vt:lpstr>
      <vt:lpstr>2_Radar</vt:lpstr>
      <vt:lpstr>Compass</vt:lpstr>
      <vt:lpstr>24_Office Theme</vt:lpstr>
      <vt:lpstr>8_Default Design</vt:lpstr>
      <vt:lpstr>2_Slit</vt:lpstr>
      <vt:lpstr>4_Default Design</vt:lpstr>
      <vt:lpstr>Blue Horizon</vt:lpstr>
      <vt:lpstr>1_Default Design</vt:lpstr>
      <vt:lpstr>4_Slit</vt:lpstr>
      <vt:lpstr>6_Default Design</vt:lpstr>
      <vt:lpstr>5_Slit</vt:lpstr>
      <vt:lpstr>Glint</vt:lpstr>
      <vt:lpstr>7_Default Design</vt:lpstr>
      <vt:lpstr>1_Office Theme</vt:lpstr>
      <vt:lpstr>1_untitled 1</vt:lpstr>
      <vt:lpstr>53_Blank Presentation</vt:lpstr>
      <vt:lpstr>Book of Nahum</vt:lpstr>
      <vt:lpstr>Key Word</vt:lpstr>
      <vt:lpstr>Theme</vt:lpstr>
      <vt:lpstr>Key Verse</vt:lpstr>
      <vt:lpstr>Kingdom Statement</vt:lpstr>
      <vt:lpstr>Summary Statement</vt:lpstr>
      <vt:lpstr>Covenant</vt:lpstr>
      <vt:lpstr>Redemption</vt:lpstr>
      <vt:lpstr>Messiah</vt:lpstr>
      <vt:lpstr>Nahum Book Chart</vt:lpstr>
      <vt:lpstr>Barry Huddleston, The Acrostic Summarized Bible (Grand Rapids: Baker, 1992)</vt:lpstr>
      <vt:lpstr>Be Patient</vt:lpstr>
      <vt:lpstr>What mistake do we too often make about God’s patience?</vt:lpstr>
      <vt:lpstr>Contrasting Jonah &amp; Nahum</vt:lpstr>
      <vt:lpstr>100 Years Later…</vt:lpstr>
      <vt:lpstr>PowerPoint Presentation</vt:lpstr>
      <vt:lpstr>II. God will judge the wicked and deliver the righteous in the future too.</vt:lpstr>
      <vt:lpstr>Main Idea</vt:lpstr>
      <vt:lpstr>What are you waiting for?</vt:lpstr>
      <vt:lpstr>Black</vt:lpstr>
      <vt:lpstr>Contents</vt:lpstr>
      <vt:lpstr>Title &amp; Date</vt:lpstr>
      <vt:lpstr>The Nineveh Metropolis</vt:lpstr>
      <vt:lpstr>Be Patient</vt:lpstr>
      <vt:lpstr>Sequels</vt:lpstr>
      <vt:lpstr>Major Messages, Minor Prophets</vt:lpstr>
      <vt:lpstr>Be...</vt:lpstr>
      <vt:lpstr>Jonah  God's Reluctant Prophet</vt:lpstr>
      <vt:lpstr>Jonah  Wicked Nineveh</vt:lpstr>
      <vt:lpstr>Jonah  Amazing Repentance of Nineveh</vt:lpstr>
      <vt:lpstr>Jonah  Waiting for Judgment</vt:lpstr>
      <vt:lpstr>A Prophetic Word for a Day of Military Might</vt:lpstr>
      <vt:lpstr>PowerPoint Presentation</vt:lpstr>
      <vt:lpstr>Contrasting Jonah &amp; Nahum</vt:lpstr>
      <vt:lpstr>Contrasting Jonah &amp; Nahum</vt:lpstr>
      <vt:lpstr>Nahum, Zephaniah, &amp; Their Contemporaries</vt:lpstr>
      <vt:lpstr>Placing the Prophets</vt:lpstr>
      <vt:lpstr>The Assyrian Threat</vt:lpstr>
      <vt:lpstr>What would God do with short-lived repentance?</vt:lpstr>
      <vt:lpstr>The Incredible Patience of God</vt:lpstr>
      <vt:lpstr>What mistake do we too often make about God’s patience?</vt:lpstr>
      <vt:lpstr>The Sequel to Jonah</vt:lpstr>
      <vt:lpstr>100 Years Later…</vt:lpstr>
      <vt:lpstr>Israel Today (NASA)</vt:lpstr>
      <vt:lpstr>Battle of Carchemish (609 BC)</vt:lpstr>
      <vt:lpstr>Nahum</vt:lpstr>
      <vt:lpstr>PowerPoint Presentation</vt:lpstr>
      <vt:lpstr>Nahum Book Chart</vt:lpstr>
      <vt:lpstr>Slides on  Nahum 1</vt:lpstr>
      <vt:lpstr>Nahum 1:1 (NLT)</vt:lpstr>
      <vt:lpstr>Authorship</vt:lpstr>
      <vt:lpstr>Potential Hometown Locations of Nahum</vt:lpstr>
      <vt:lpstr>Recipients</vt:lpstr>
      <vt:lpstr>God is Just: Nahum 1:2-3</vt:lpstr>
      <vt:lpstr>God is All Powerful: Nahum 1:4</vt:lpstr>
      <vt:lpstr>God is All Powerful: Nahum 1:5-6</vt:lpstr>
      <vt:lpstr>God is Good: Nahum 1:7</vt:lpstr>
      <vt:lpstr>Assyrian Chariots</vt:lpstr>
      <vt:lpstr>God is Good: Nahum 1:8</vt:lpstr>
      <vt:lpstr>"Flood"</vt:lpstr>
      <vt:lpstr>"Why are you scheming against the LORD?  He will destroy you with one blow; he won’t need to strike twice!  10His enemies, tangled like thornbushes and staggering like drunks, will be burned up like dry stubble in a field"  (Nahum 1:9-10 NLT).</vt:lpstr>
      <vt:lpstr>Nahum's Prophecies Happened</vt:lpstr>
      <vt:lpstr>Nahum's Prophecies Happened</vt:lpstr>
      <vt:lpstr>Nahum's Prophecies Happened</vt:lpstr>
      <vt:lpstr>"Look! A messenger is coming over the mountains with good news!  He is bringing a message of peace.  Celebrate your festivals, O people of Judah, and fulfill all your vows,  for your wicked enemies will never invade your land again.  They will be completely destroyed!"  (Nahum 1:15 NLT).</vt:lpstr>
      <vt:lpstr>Theology of Nahum</vt:lpstr>
      <vt:lpstr>Theology of Nahum</vt:lpstr>
      <vt:lpstr>Problem: The Unity</vt:lpstr>
      <vt:lpstr>Nahum Book Chart</vt:lpstr>
      <vt:lpstr>Slides on  Nahum 2</vt:lpstr>
      <vt:lpstr>"Your enemy is coming to crush you, Nineveh.  Man the ramparts! Watch the roads! Prepare your defenses! Call out your forces! 2Even though the destroyer has destroyed Judah, the LORD will restore its honor. Israel’s vine has been stripped of branches, but he will restore its splendor"  (Nahum 2:1-2 NLT).</vt:lpstr>
      <vt:lpstr>"Shields flash red in the sunlight! See the scarlet uniforms of the valiant troops!  Watch as their glittering chariots move into position, with a forest of spears waving above them.  4The chariots race recklessly along the streets and rush wildly through the squares. They flash like firelight and move as swiftly as lightning"  (Nahum 2:3-4 NLT).</vt:lpstr>
      <vt:lpstr>Nahum 2:5-6 (NLT)</vt:lpstr>
      <vt:lpstr>Nahum's Prophecies Happened</vt:lpstr>
      <vt:lpstr>Nahum's Prophecies Happened</vt:lpstr>
      <vt:lpstr>Nineveh's Water System Destroyed </vt:lpstr>
      <vt:lpstr>Nahum's Prophecies Happened</vt:lpstr>
      <vt:lpstr>Chiastic Structure of Nahum</vt:lpstr>
      <vt:lpstr>Lion Imagery (2:11-13)</vt:lpstr>
      <vt:lpstr>Nahum 2:11-13 (NLT)</vt:lpstr>
      <vt:lpstr>Nahum 2:12 (NLT)</vt:lpstr>
      <vt:lpstr>Nahum 2:13 (NLT)</vt:lpstr>
      <vt:lpstr>Nahum's Prophecies Happened</vt:lpstr>
      <vt:lpstr>Nahum Book Chart</vt:lpstr>
      <vt:lpstr>Slides on  Nahum 3</vt:lpstr>
      <vt:lpstr>Nahum 3:1 (NLT)</vt:lpstr>
      <vt:lpstr>Nineveh Interior of Sennacherib's Palace</vt:lpstr>
      <vt:lpstr>"Hear the crack of whips,  the rumble of wheels!  Horses’ hooves pound,  and chariots clatter wildly.  3See the flashing swords and glittering spears  as the charioteers charge past! There are countless casualties, heaps of bodies—so many bodies that people stumble over them"  (Nahum 3:2-3 NLT).</vt:lpstr>
      <vt:lpstr>Llamsu Guarded Nineveh's Gates</vt:lpstr>
      <vt:lpstr>Nahum's Prophecies Happened</vt:lpstr>
      <vt:lpstr>Nahum 3:4 (NLT)</vt:lpstr>
      <vt:lpstr>Assyrian Chariots Humbled (3:5-7)</vt:lpstr>
      <vt:lpstr>Ishtar Gate of the Conquering Babylonians</vt:lpstr>
      <vt:lpstr>The Benefit of Egyptian Chronology</vt:lpstr>
      <vt:lpstr>Fall of Thebes (663 BC)</vt:lpstr>
      <vt:lpstr>Fall of Thebes (663 BC)</vt:lpstr>
      <vt:lpstr>Fall of Thebes (663 BC)</vt:lpstr>
      <vt:lpstr>Thebes  Conquered again by Alexander in 335 BC</vt:lpstr>
      <vt:lpstr>Nahum's Prophecies Happened</vt:lpstr>
      <vt:lpstr>Nahum's Prophecies Happened</vt:lpstr>
      <vt:lpstr>Nineveh  Destroyed by Flood (3:14) &amp; Fire (3:12)</vt:lpstr>
      <vt:lpstr>Nahum's Prophecies Happened</vt:lpstr>
      <vt:lpstr>Nahum's Prophecies Happened</vt:lpstr>
      <vt:lpstr>Nahum's Prophecies Happened</vt:lpstr>
      <vt:lpstr>Nahum 3:19 Final Verse (NLT)</vt:lpstr>
      <vt:lpstr>Detail of relief from the North Palace of Ashurbanipal, Nineveh, northern Iraq.</vt:lpstr>
      <vt:lpstr>God has spoken by His prophets</vt:lpstr>
      <vt:lpstr>II. God will judge the wicked and deliver the righteous in the future too.</vt:lpstr>
      <vt:lpstr>Be patient.</vt:lpstr>
      <vt:lpstr>And more patient.</vt:lpstr>
      <vt:lpstr>Some Nineveh Walls Remained</vt:lpstr>
      <vt:lpstr>Modern Map</vt:lpstr>
      <vt:lpstr>Nineveh  ISIS captured Modern-Day Mosul</vt:lpstr>
      <vt:lpstr>Nineveh  ISIS forced out 200,000 Christians</vt:lpstr>
      <vt:lpstr>Nineveh  Walls destroyed by ISIS in 2015</vt:lpstr>
      <vt:lpstr>Nineveh  Walls destroyed by ISIS in 2015</vt:lpstr>
      <vt:lpstr>Nineveh  Jonah’s Tomb Destroyed by ISIS</vt:lpstr>
      <vt:lpstr>The Recapture of Mosul (2017)</vt:lpstr>
      <vt:lpstr>Oprah Winfrey</vt:lpstr>
      <vt:lpstr>Joel Osteen</vt:lpstr>
      <vt:lpstr>Motivational Speaking</vt:lpstr>
      <vt:lpstr>THE  JUDGMENT  OF GOD</vt:lpstr>
      <vt:lpstr>We have a tremendous future ahead of us in Christ (Rev. 20:1-6). </vt:lpstr>
      <vt:lpstr>A Literal, Political Kingdom</vt:lpstr>
      <vt:lpstr>Our Future</vt:lpstr>
      <vt:lpstr>Main Idea</vt:lpstr>
      <vt:lpstr>Be patient</vt:lpstr>
      <vt:lpstr>Wait. It's biblical.</vt:lpstr>
      <vt:lpstr>PowerPoint Presentation</vt:lpstr>
      <vt:lpstr>II. God will judge the wicked and deliver the righteous in the future too.</vt:lpstr>
      <vt:lpstr>Key Verse</vt:lpstr>
      <vt:lpstr>What are you waiting for?</vt:lpstr>
      <vt:lpstr>Black</vt:lpstr>
      <vt:lpstr>OT Preaching link at BibleStudyDownloads.org</vt:lpstr>
      <vt:lpstr>Micah &amp; Isaiah Alike</vt:lpstr>
      <vt:lpstr>PowerPoint Presentation</vt:lpstr>
      <vt:lpstr>PowerPoint Presentation</vt:lpstr>
      <vt:lpstr>PowerPoint Presentation</vt:lpstr>
      <vt:lpstr>PowerPoint Presentation</vt:lpstr>
      <vt:lpstr>PowerPoint Presentation</vt:lpstr>
      <vt:lpstr>Nahum's Prophecies Happened</vt:lpstr>
      <vt:lpstr>Nahum's Prophecies Happened</vt:lpstr>
      <vt:lpstr>Nahum's Prophecies Happened</vt:lpstr>
      <vt:lpstr>Nahum's Prophecies Happened</vt:lpstr>
      <vt:lpstr>Nahum's Prophecies Happened</vt:lpstr>
      <vt:lpstr>Nahum's Prophecies Happened</vt:lpstr>
      <vt:lpstr>Nahum's Prophecies Happened</vt:lpstr>
      <vt:lpstr>Nahum's Prophecies Happened</vt:lpstr>
      <vt:lpstr>Nahum's Prophecies Happened</vt:lpstr>
      <vt:lpstr>Nahum's Prophecies Happened</vt:lpstr>
      <vt:lpstr>Nahum's Prophecies Happened</vt:lpstr>
      <vt:lpstr>Nahum's Prophecies Happened</vt:lpstr>
      <vt:lpstr>Nahum's Prophecies Happened</vt:lpstr>
      <vt:lpstr>Black</vt:lpstr>
      <vt:lpstr>OT Survey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193</cp:revision>
  <dcterms:created xsi:type="dcterms:W3CDTF">2014-08-02T06:39:19Z</dcterms:created>
  <dcterms:modified xsi:type="dcterms:W3CDTF">2024-02-12T09:38:27Z</dcterms:modified>
</cp:coreProperties>
</file>