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0" r:id="rId2"/>
    <p:sldMasterId id="2147483748" r:id="rId3"/>
    <p:sldMasterId id="2147483774" r:id="rId4"/>
    <p:sldMasterId id="2147483798" r:id="rId5"/>
    <p:sldMasterId id="2147483810" r:id="rId6"/>
    <p:sldMasterId id="2147483822" r:id="rId7"/>
    <p:sldMasterId id="2147483834" r:id="rId8"/>
    <p:sldMasterId id="2147483846" r:id="rId9"/>
    <p:sldMasterId id="2147483859" r:id="rId10"/>
    <p:sldMasterId id="2147483871" r:id="rId11"/>
    <p:sldMasterId id="2147483883" r:id="rId12"/>
  </p:sldMasterIdLst>
  <p:notesMasterIdLst>
    <p:notesMasterId r:id="rId81"/>
  </p:notesMasterIdLst>
  <p:sldIdLst>
    <p:sldId id="435" r:id="rId13"/>
    <p:sldId id="1595" r:id="rId14"/>
    <p:sldId id="1593" r:id="rId15"/>
    <p:sldId id="433" r:id="rId16"/>
    <p:sldId id="256" r:id="rId17"/>
    <p:sldId id="1596" r:id="rId18"/>
    <p:sldId id="1597" r:id="rId19"/>
    <p:sldId id="1598" r:id="rId20"/>
    <p:sldId id="437" r:id="rId21"/>
    <p:sldId id="1599" r:id="rId22"/>
    <p:sldId id="452" r:id="rId23"/>
    <p:sldId id="432" r:id="rId24"/>
    <p:sldId id="1600" r:id="rId25"/>
    <p:sldId id="442" r:id="rId26"/>
    <p:sldId id="1592" r:id="rId27"/>
    <p:sldId id="447" r:id="rId28"/>
    <p:sldId id="3874" r:id="rId29"/>
    <p:sldId id="366" r:id="rId30"/>
    <p:sldId id="470" r:id="rId31"/>
    <p:sldId id="428" r:id="rId32"/>
    <p:sldId id="1601" r:id="rId33"/>
    <p:sldId id="1602" r:id="rId34"/>
    <p:sldId id="296" r:id="rId35"/>
    <p:sldId id="601" r:id="rId36"/>
    <p:sldId id="1603" r:id="rId37"/>
    <p:sldId id="297" r:id="rId38"/>
    <p:sldId id="448" r:id="rId39"/>
    <p:sldId id="298" r:id="rId40"/>
    <p:sldId id="3873" r:id="rId41"/>
    <p:sldId id="299" r:id="rId42"/>
    <p:sldId id="1609" r:id="rId43"/>
    <p:sldId id="264" r:id="rId44"/>
    <p:sldId id="280" r:id="rId45"/>
    <p:sldId id="1613" r:id="rId46"/>
    <p:sldId id="318" r:id="rId47"/>
    <p:sldId id="281" r:id="rId48"/>
    <p:sldId id="259" r:id="rId49"/>
    <p:sldId id="288" r:id="rId50"/>
    <p:sldId id="358" r:id="rId51"/>
    <p:sldId id="389" r:id="rId52"/>
    <p:sldId id="1604" r:id="rId53"/>
    <p:sldId id="300" r:id="rId54"/>
    <p:sldId id="311" r:id="rId55"/>
    <p:sldId id="390" r:id="rId56"/>
    <p:sldId id="1589" r:id="rId57"/>
    <p:sldId id="1610" r:id="rId58"/>
    <p:sldId id="3872" r:id="rId59"/>
    <p:sldId id="1273" r:id="rId60"/>
    <p:sldId id="1607" r:id="rId61"/>
    <p:sldId id="1590" r:id="rId62"/>
    <p:sldId id="1608" r:id="rId63"/>
    <p:sldId id="301" r:id="rId64"/>
    <p:sldId id="415" r:id="rId65"/>
    <p:sldId id="1606" r:id="rId66"/>
    <p:sldId id="1611" r:id="rId67"/>
    <p:sldId id="1618" r:id="rId68"/>
    <p:sldId id="1615" r:id="rId69"/>
    <p:sldId id="1617" r:id="rId70"/>
    <p:sldId id="429" r:id="rId71"/>
    <p:sldId id="302" r:id="rId72"/>
    <p:sldId id="1612" r:id="rId73"/>
    <p:sldId id="1591" r:id="rId74"/>
    <p:sldId id="303" r:id="rId75"/>
    <p:sldId id="671" r:id="rId76"/>
    <p:sldId id="1587" r:id="rId77"/>
    <p:sldId id="1588" r:id="rId78"/>
    <p:sldId id="320" r:id="rId79"/>
    <p:sldId id="345"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10" autoAdjust="0"/>
    <p:restoredTop sz="63041" autoAdjust="0"/>
  </p:normalViewPr>
  <p:slideViewPr>
    <p:cSldViewPr snapToGrid="0" snapToObjects="1">
      <p:cViewPr varScale="1">
        <p:scale>
          <a:sx n="93" d="100"/>
          <a:sy n="93" d="100"/>
        </p:scale>
        <p:origin x="208" y="232"/>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p:scale>
        <a:sx n="108" d="100"/>
        <a:sy n="108"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theme" Target="theme/theme1.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61" Type="http://schemas.openxmlformats.org/officeDocument/2006/relationships/slide" Target="slides/slide49.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5/9/20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proverbs31.org/speakers/chrystal-evans-hurst"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43C57E-7BB2-6645-9A20-58100CA8D4B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rPr>
              <a:t>Is the implied question “who can find?” negative—that no man actually can find a wife like this (10b)?</a:t>
            </a:r>
          </a:p>
          <a:p>
            <a:pPr eaLnBrk="1" hangingPunct="1"/>
            <a:r>
              <a:rPr lang="en-US" dirty="0">
                <a:latin typeface="Arial" charset="0"/>
              </a:rPr>
              <a:t>“The question who can find? (cf. Prov. 20:6) does not suggest that such women are nonexistent but that they should be admired because they, like noble men, are rare” (BKC). </a:t>
            </a:r>
          </a:p>
          <a:p>
            <a:pPr eaLnBrk="1" hangingPunct="1"/>
            <a:r>
              <a:rPr lang="en-US" dirty="0">
                <a:latin typeface="Arial" charset="0"/>
              </a:rPr>
              <a:t>“Also they are more valuable than rubies (cf. a similar statement about wisdom in 8:11)” (BKC). </a:t>
            </a:r>
          </a:p>
        </p:txBody>
      </p:sp>
    </p:spTree>
    <p:extLst>
      <p:ext uri="{BB962C8B-B14F-4D97-AF65-F5344CB8AC3E}">
        <p14:creationId xmlns:p14="http://schemas.microsoft.com/office/powerpoint/2010/main" val="3644089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This passage describes a competent, exceptional woman of great value.</a:t>
            </a:r>
          </a:p>
          <a:p>
            <a:endParaRPr lang="en-US" dirty="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Warning: I once gave my girlfriend my list of the ideal wife. It was 4 pages long! Big mistake!</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It even required that she enjoy snow skiing—a skill that I later imposed on Susan during our honeymoon.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This dream of mine ended when the ski instructor on the bunny slope told Susan that he wouldn’t recommend even the bunny slope for her!</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I look back at this now and thank God that I have learned a few things in 36 years of marriage. For one like me who likes to make lists, here is one list that I regret.</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Besides that, little did I realize that God’s plan for me was to live three decades in the tropics!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Susan has forgiven me for my foolishness and still hasn’t learned to snow ski, but she really enjoys the hot tea at the lodge when our three sons and I hit the slopes once every few years or so when we are back in the USA. </a:t>
            </a:r>
          </a:p>
        </p:txBody>
      </p:sp>
    </p:spTree>
    <p:extLst>
      <p:ext uri="{BB962C8B-B14F-4D97-AF65-F5344CB8AC3E}">
        <p14:creationId xmlns:p14="http://schemas.microsoft.com/office/powerpoint/2010/main" val="1389906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The focus is on a wife but the description is of her also as a mother.</a:t>
            </a:r>
          </a:p>
          <a:p>
            <a:r>
              <a:rPr lang="en-US" dirty="0">
                <a:latin typeface="Arial" panose="020B0604020202020204" pitchFamily="34" charset="0"/>
                <a:cs typeface="Arial" panose="020B0604020202020204" pitchFamily="34" charset="0"/>
              </a:rPr>
              <a:t>Yet it gives ways that people can become capable.</a:t>
            </a:r>
          </a:p>
        </p:txBody>
      </p:sp>
    </p:spTree>
    <p:extLst>
      <p:ext uri="{BB962C8B-B14F-4D97-AF65-F5344CB8AC3E}">
        <p14:creationId xmlns:p14="http://schemas.microsoft.com/office/powerpoint/2010/main" val="1937497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B31006-745D-2649-9BC5-B0EE2609D82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—despite the many Bible studies ladies can find on “being a Proverbs 31 woman.”</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8567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EF37CE-8334-6145-B746-455E9E66C53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rPr>
              <a:t>For all you women who are trying to please God but feel utterly despaired every time someone whips out Proverbs 31: take heart! God is not comparing you to this fictitious female, nor should you be interpreting this passage as His personal calling on your life. To put this passage in perspective, you need to put the whole book of Proverbs in perspective. A proverb is simply a saying. The Holy Spirit will make it clear to you when a particular proverb has any value for you in a given moment. But let</a:t>
            </a:r>
            <a:r>
              <a:rPr lang="fr-FR" dirty="0">
                <a:latin typeface="Arial" charset="0"/>
              </a:rPr>
              <a:t>'</a:t>
            </a:r>
            <a:r>
              <a:rPr lang="en-US" dirty="0">
                <a:latin typeface="Arial" charset="0"/>
              </a:rPr>
              <a:t>s be clear about the kind of effect the Holy Spirit</a:t>
            </a:r>
            <a:r>
              <a:rPr lang="fr-FR" dirty="0">
                <a:latin typeface="Arial" charset="0"/>
              </a:rPr>
              <a:t>'</a:t>
            </a:r>
            <a:r>
              <a:rPr lang="en-US" dirty="0">
                <a:latin typeface="Arial" charset="0"/>
              </a:rPr>
              <a:t>s Voice has on us. When He speaks to your heart, you don</a:t>
            </a:r>
            <a:r>
              <a:rPr lang="fr-FR" dirty="0">
                <a:latin typeface="Arial" charset="0"/>
              </a:rPr>
              <a:t>'</a:t>
            </a:r>
            <a:r>
              <a:rPr lang="en-US" dirty="0">
                <a:latin typeface="Arial" charset="0"/>
              </a:rPr>
              <a:t>t end up feeling beat down, discouraged, and hopelessly flawed. So as you</a:t>
            </a:r>
            <a:r>
              <a:rPr lang="fr-FR" dirty="0">
                <a:latin typeface="Arial" charset="0"/>
              </a:rPr>
              <a:t>'</a:t>
            </a:r>
            <a:r>
              <a:rPr lang="en-US" dirty="0">
                <a:latin typeface="Arial" charset="0"/>
              </a:rPr>
              <a:t>re reading through Proverbs 31, if it feels like someone is shoveling wet cement onto your back and you</a:t>
            </a:r>
            <a:r>
              <a:rPr lang="fr-FR" dirty="0">
                <a:latin typeface="Arial" charset="0"/>
              </a:rPr>
              <a:t>'</a:t>
            </a:r>
            <a:r>
              <a:rPr lang="en-US" dirty="0">
                <a:latin typeface="Arial" charset="0"/>
              </a:rPr>
              <a:t>re feeling more and more burdened with every word you read, then you</a:t>
            </a:r>
            <a:r>
              <a:rPr lang="fr-FR" dirty="0">
                <a:latin typeface="Arial" charset="0"/>
              </a:rPr>
              <a:t>'</a:t>
            </a:r>
            <a:r>
              <a:rPr lang="en-US" dirty="0">
                <a:latin typeface="Arial" charset="0"/>
              </a:rPr>
              <a:t>re not hearing from the Holy Spirit. You</a:t>
            </a:r>
            <a:r>
              <a:rPr lang="fr-FR" dirty="0">
                <a:latin typeface="Arial" charset="0"/>
              </a:rPr>
              <a:t>'</a:t>
            </a:r>
            <a:r>
              <a:rPr lang="en-US" dirty="0">
                <a:latin typeface="Arial" charset="0"/>
              </a:rPr>
              <a:t>re hearing from that nasty old deceiver Satan, or one of his many sordid friends.</a:t>
            </a:r>
          </a:p>
          <a:p>
            <a:endParaRPr lang="en-US" dirty="0">
              <a:latin typeface="Arial" charset="0"/>
            </a:endParaRPr>
          </a:p>
          <a:p>
            <a:r>
              <a:rPr lang="en-US" dirty="0">
                <a:latin typeface="Arial" charset="0"/>
              </a:rPr>
              <a:t>Demons are the ones who want you to go through life feeling like a flop because you don</a:t>
            </a:r>
            <a:r>
              <a:rPr lang="fr-FR" dirty="0">
                <a:latin typeface="Arial" charset="0"/>
              </a:rPr>
              <a:t>'</a:t>
            </a:r>
            <a:r>
              <a:rPr lang="en-US" dirty="0">
                <a:latin typeface="Arial" charset="0"/>
              </a:rPr>
              <a:t>t live up to someone</a:t>
            </a:r>
            <a:r>
              <a:rPr lang="fr-FR" dirty="0">
                <a:latin typeface="Arial" charset="0"/>
              </a:rPr>
              <a:t>'</a:t>
            </a:r>
            <a:r>
              <a:rPr lang="en-US" dirty="0">
                <a:latin typeface="Arial" charset="0"/>
              </a:rPr>
              <a:t>s fantasy woman. And fantasy is what we</a:t>
            </a:r>
            <a:r>
              <a:rPr lang="fr-FR" dirty="0">
                <a:latin typeface="Arial" charset="0"/>
              </a:rPr>
              <a:t>'</a:t>
            </a:r>
            <a:r>
              <a:rPr lang="en-US" dirty="0">
                <a:latin typeface="Arial" charset="0"/>
              </a:rPr>
              <a:t>re dealing with in Proverbs 31, because the woman described there has magically escaped the burden of carnal flesh. Not only is this woman utterly selfless, she</a:t>
            </a:r>
            <a:r>
              <a:rPr lang="fr-FR" dirty="0">
                <a:latin typeface="Arial" charset="0"/>
              </a:rPr>
              <a:t>'</a:t>
            </a:r>
            <a:r>
              <a:rPr lang="en-US" dirty="0">
                <a:latin typeface="Arial" charset="0"/>
              </a:rPr>
              <a:t>s also in perfect health, she</a:t>
            </a:r>
            <a:r>
              <a:rPr lang="fr-FR" dirty="0">
                <a:latin typeface="Arial" charset="0"/>
              </a:rPr>
              <a:t>'</a:t>
            </a:r>
            <a:r>
              <a:rPr lang="en-US" dirty="0">
                <a:latin typeface="Arial" charset="0"/>
              </a:rPr>
              <a:t>s got bundles of energy, she</a:t>
            </a:r>
            <a:r>
              <a:rPr lang="fr-FR" dirty="0">
                <a:latin typeface="Arial" charset="0"/>
              </a:rPr>
              <a:t>'</a:t>
            </a:r>
            <a:r>
              <a:rPr lang="en-US" dirty="0">
                <a:latin typeface="Arial" charset="0"/>
              </a:rPr>
              <a:t>s super social, she</a:t>
            </a:r>
            <a:r>
              <a:rPr lang="fr-FR" dirty="0">
                <a:latin typeface="Arial" charset="0"/>
              </a:rPr>
              <a:t>'</a:t>
            </a:r>
            <a:r>
              <a:rPr lang="en-US" dirty="0">
                <a:latin typeface="Arial" charset="0"/>
              </a:rPr>
              <a:t>s physically strong, and she clearly has more than 24 hours in a day. And as this charming lady is busy making everything from scratch and running a charity house for the poor out of her home, she</a:t>
            </a:r>
            <a:r>
              <a:rPr lang="fr-FR" dirty="0">
                <a:latin typeface="Arial" charset="0"/>
              </a:rPr>
              <a:t>'</a:t>
            </a:r>
            <a:r>
              <a:rPr lang="en-US" dirty="0">
                <a:latin typeface="Arial" charset="0"/>
              </a:rPr>
              <a:t>s also super wealthy (since she and her children only wear the best of threads), plus she</a:t>
            </a:r>
            <a:r>
              <a:rPr lang="fr-FR" dirty="0">
                <a:latin typeface="Arial" charset="0"/>
              </a:rPr>
              <a:t>'</a:t>
            </a:r>
            <a:r>
              <a:rPr lang="en-US" dirty="0">
                <a:latin typeface="Arial" charset="0"/>
              </a:rPr>
              <a:t>s politically powerful. Her husband is one of the leaders in the land (v23), which puts her hobnobbing in higher society. And to top it all off, this lady who weaves her own fabric and sews everything she owns from scratch also gets by on only a few hours of sleep. We</a:t>
            </a:r>
            <a:r>
              <a:rPr lang="fr-FR" dirty="0">
                <a:latin typeface="Arial" charset="0"/>
              </a:rPr>
              <a:t>'</a:t>
            </a:r>
            <a:r>
              <a:rPr lang="en-US" dirty="0">
                <a:latin typeface="Arial" charset="0"/>
              </a:rPr>
              <a:t>re told she works late into the night and is up before the sun feeding the servant girls. She never wastes her time (v27), and she gives her husband </a:t>
            </a:r>
            <a:r>
              <a:rPr lang="en-US" i="1" dirty="0">
                <a:latin typeface="Arial" charset="0"/>
              </a:rPr>
              <a:t>everything</a:t>
            </a:r>
            <a:r>
              <a:rPr lang="en-US" dirty="0">
                <a:latin typeface="Arial" charset="0"/>
              </a:rPr>
              <a:t> he needs. So of course her family praises her and everyone thinks this lady is fabulous. And by the time she</a:t>
            </a:r>
            <a:r>
              <a:rPr lang="fr-FR" dirty="0">
                <a:latin typeface="Arial" charset="0"/>
              </a:rPr>
              <a:t>'</a:t>
            </a:r>
            <a:r>
              <a:rPr lang="en-US" dirty="0">
                <a:latin typeface="Arial" charset="0"/>
              </a:rPr>
              <a:t>s done making wardrobes from scratch, planting vineyards, cooking meals and running a booth at the local marketplace, we wonder what those servant girls do besides get up before dawn to eat their pre-made breakfast.</a:t>
            </a:r>
          </a:p>
          <a:p>
            <a:endParaRPr lang="en-US" dirty="0">
              <a:latin typeface="Arial" charset="0"/>
            </a:endParaRPr>
          </a:p>
          <a:p>
            <a:r>
              <a:rPr lang="en-US" dirty="0">
                <a:latin typeface="Arial" charset="0"/>
              </a:rPr>
              <a:t>So how do we put things in perspective here? Well, for one thing, let</a:t>
            </a:r>
            <a:r>
              <a:rPr lang="fr-FR" dirty="0">
                <a:latin typeface="Arial" charset="0"/>
              </a:rPr>
              <a:t>'</a:t>
            </a:r>
            <a:r>
              <a:rPr lang="en-US" dirty="0">
                <a:latin typeface="Arial" charset="0"/>
              </a:rPr>
              <a:t>s remember how credit is assigned to people in the Old Testament. For example, we</a:t>
            </a:r>
            <a:r>
              <a:rPr lang="fr-FR" dirty="0">
                <a:latin typeface="Arial" charset="0"/>
              </a:rPr>
              <a:t>'</a:t>
            </a:r>
            <a:r>
              <a:rPr lang="en-US" dirty="0">
                <a:latin typeface="Arial" charset="0"/>
              </a:rPr>
              <a:t>re told that King Solomon built God</a:t>
            </a:r>
            <a:r>
              <a:rPr lang="fr-FR" dirty="0">
                <a:latin typeface="Arial" charset="0"/>
              </a:rPr>
              <a:t>'</a:t>
            </a:r>
            <a:r>
              <a:rPr lang="en-US" dirty="0">
                <a:latin typeface="Arial" charset="0"/>
              </a:rPr>
              <a:t>s Temple, per the instructions of his father King David. But while Solomon gets all the glory for creating that massive structure, what did he really contribute besides a long prayer on dedication day? In real life King Solomon </a:t>
            </a:r>
            <a:r>
              <a:rPr lang="en-US" dirty="0" err="1">
                <a:latin typeface="Arial" charset="0"/>
              </a:rPr>
              <a:t>didn</a:t>
            </a:r>
            <a:r>
              <a:rPr lang="fr-FR" dirty="0">
                <a:latin typeface="Arial" charset="0"/>
              </a:rPr>
              <a:t>'</a:t>
            </a:r>
            <a:r>
              <a:rPr lang="en-US" dirty="0">
                <a:latin typeface="Arial" charset="0"/>
              </a:rPr>
              <a:t>t lift a single stone—he just told other people to go and build the Temple while he went off and parked in a nice shaded room with lots of goodies and soft sofas. When all the laborers were done sweating and slaving under the hot sun, their accomplishments were recorded as Solomon</a:t>
            </a:r>
            <a:r>
              <a:rPr lang="fr-FR" dirty="0">
                <a:latin typeface="Arial" charset="0"/>
              </a:rPr>
              <a:t>'</a:t>
            </a:r>
            <a:r>
              <a:rPr lang="en-US" dirty="0">
                <a:latin typeface="Arial" charset="0"/>
              </a:rPr>
              <a:t>s accomplishments. This is how it works when you</a:t>
            </a:r>
            <a:r>
              <a:rPr lang="fr-FR" dirty="0">
                <a:latin typeface="Arial" charset="0"/>
              </a:rPr>
              <a:t>'</a:t>
            </a:r>
            <a:r>
              <a:rPr lang="en-US" dirty="0">
                <a:latin typeface="Arial" charset="0"/>
              </a:rPr>
              <a:t>re the king or the head of a household. In Proverbs 31, the woman being described is running a rich household. That means she</a:t>
            </a:r>
            <a:r>
              <a:rPr lang="fr-FR" dirty="0">
                <a:latin typeface="Arial" charset="0"/>
              </a:rPr>
              <a:t>'</a:t>
            </a:r>
            <a:r>
              <a:rPr lang="en-US" dirty="0">
                <a:latin typeface="Arial" charset="0"/>
              </a:rPr>
              <a:t>d have a bunch of servants who she</a:t>
            </a:r>
            <a:r>
              <a:rPr lang="fr-FR" dirty="0">
                <a:latin typeface="Arial" charset="0"/>
              </a:rPr>
              <a:t>'</a:t>
            </a:r>
            <a:r>
              <a:rPr lang="en-US" dirty="0">
                <a:latin typeface="Arial" charset="0"/>
              </a:rPr>
              <a:t>d get to boss around all day. Would a woman in her position really be trimming wool off the sheep and weaving it into thread? No, because such tasks are beneath her. What we really have being described in Proverbs 31 is a good delegator—someone who is definitely busy, but she</a:t>
            </a:r>
            <a:r>
              <a:rPr lang="fr-FR" dirty="0">
                <a:latin typeface="Arial" charset="0"/>
              </a:rPr>
              <a:t>'</a:t>
            </a:r>
            <a:r>
              <a:rPr lang="en-US" dirty="0">
                <a:latin typeface="Arial" charset="0"/>
              </a:rPr>
              <a:t>s also telling everyone else what to do all day and then taking the glory for both their work and hers. Well, no wonder she gets so much done.</a:t>
            </a:r>
          </a:p>
          <a:p>
            <a:endParaRPr lang="en-US" dirty="0">
              <a:latin typeface="Arial" charset="0"/>
            </a:endParaRPr>
          </a:p>
          <a:p>
            <a:r>
              <a:rPr lang="en-US" dirty="0">
                <a:latin typeface="Arial" charset="0"/>
              </a:rPr>
              <a:t>Look up rich people in the Bible and you</a:t>
            </a:r>
            <a:r>
              <a:rPr lang="fr-FR" dirty="0">
                <a:latin typeface="Arial" charset="0"/>
              </a:rPr>
              <a:t>'</a:t>
            </a:r>
            <a:r>
              <a:rPr lang="en-US" dirty="0" err="1">
                <a:latin typeface="Arial" charset="0"/>
              </a:rPr>
              <a:t>ll</a:t>
            </a:r>
            <a:r>
              <a:rPr lang="en-US" dirty="0">
                <a:latin typeface="Arial" charset="0"/>
              </a:rPr>
              <a:t> find they are credited for all sorts of things that they </a:t>
            </a:r>
            <a:r>
              <a:rPr lang="en-US" dirty="0" err="1">
                <a:latin typeface="Arial" charset="0"/>
              </a:rPr>
              <a:t>didn</a:t>
            </a:r>
            <a:r>
              <a:rPr lang="fr-FR" dirty="0">
                <a:latin typeface="Arial" charset="0"/>
              </a:rPr>
              <a:t>'</a:t>
            </a:r>
            <a:r>
              <a:rPr lang="en-US" dirty="0">
                <a:latin typeface="Arial" charset="0"/>
              </a:rPr>
              <a:t>t do. In a culture where women got the credit for the babies their slave girls birthed, we have to read records of accomplishments with caution.</a:t>
            </a:r>
          </a:p>
          <a:p>
            <a:r>
              <a:rPr lang="en-US" dirty="0">
                <a:latin typeface="Arial" charset="0"/>
              </a:rPr>
              <a:t>So who wrote Proverbs 31, anyway? It</a:t>
            </a:r>
            <a:r>
              <a:rPr lang="fr-FR" dirty="0">
                <a:latin typeface="Arial" charset="0"/>
              </a:rPr>
              <a:t>'</a:t>
            </a:r>
            <a:r>
              <a:rPr lang="en-US" dirty="0">
                <a:latin typeface="Arial" charset="0"/>
              </a:rPr>
              <a:t>s a man named King Lemuel who is sharing things his mother drilled into his brain. In verse 1 we</a:t>
            </a:r>
            <a:r>
              <a:rPr lang="fr-FR" dirty="0">
                <a:latin typeface="Arial" charset="0"/>
              </a:rPr>
              <a:t>'</a:t>
            </a:r>
            <a:r>
              <a:rPr lang="en-US" dirty="0">
                <a:latin typeface="Arial" charset="0"/>
              </a:rPr>
              <a:t>re told: </a:t>
            </a:r>
            <a:r>
              <a:rPr lang="ru-RU" dirty="0">
                <a:latin typeface="Arial" charset="0"/>
              </a:rPr>
              <a:t>"</a:t>
            </a:r>
            <a:r>
              <a:rPr lang="en-US" dirty="0">
                <a:latin typeface="Arial" charset="0"/>
              </a:rPr>
              <a:t>These are the words of King Lemuel, the message his mother taught him.</a:t>
            </a:r>
            <a:r>
              <a:rPr lang="ru-RU" dirty="0">
                <a:latin typeface="Arial" charset="0"/>
              </a:rPr>
              <a:t>"</a:t>
            </a:r>
            <a:r>
              <a:rPr lang="en-US" dirty="0">
                <a:latin typeface="Arial" charset="0"/>
              </a:rPr>
              <a:t> Lemuel</a:t>
            </a:r>
            <a:r>
              <a:rPr lang="fr-FR" dirty="0">
                <a:latin typeface="Arial" charset="0"/>
              </a:rPr>
              <a:t>'</a:t>
            </a:r>
            <a:r>
              <a:rPr lang="en-US" dirty="0">
                <a:latin typeface="Arial" charset="0"/>
              </a:rPr>
              <a:t>s mom then starts off by telling her son to stay away from liquor because kings don</a:t>
            </a:r>
            <a:r>
              <a:rPr lang="fr-FR" dirty="0">
                <a:latin typeface="Arial" charset="0"/>
              </a:rPr>
              <a:t>'</a:t>
            </a:r>
            <a:r>
              <a:rPr lang="en-US" dirty="0">
                <a:latin typeface="Arial" charset="0"/>
              </a:rPr>
              <a:t>t rule well when they</a:t>
            </a:r>
            <a:r>
              <a:rPr lang="fr-FR" dirty="0">
                <a:latin typeface="Arial" charset="0"/>
              </a:rPr>
              <a:t>'</a:t>
            </a:r>
            <a:r>
              <a:rPr lang="en-US" dirty="0">
                <a:latin typeface="Arial" charset="0"/>
              </a:rPr>
              <a:t>re drunk. Then she tells him to look out for the needs of the poor. This is certainly sound advice. Interestingly in verse 3, Mom </a:t>
            </a:r>
            <a:r>
              <a:rPr lang="en-US" dirty="0" err="1">
                <a:latin typeface="Arial" charset="0"/>
              </a:rPr>
              <a:t>doesn</a:t>
            </a:r>
            <a:r>
              <a:rPr lang="fr-FR" dirty="0">
                <a:latin typeface="Arial" charset="0"/>
              </a:rPr>
              <a:t>'</a:t>
            </a:r>
            <a:r>
              <a:rPr lang="en-US" dirty="0">
                <a:latin typeface="Arial" charset="0"/>
              </a:rPr>
              <a:t>t sound very keen on women in general, for she tells her son:</a:t>
            </a:r>
          </a:p>
          <a:p>
            <a:endParaRPr lang="en-US" dirty="0">
              <a:latin typeface="Arial" charset="0"/>
            </a:endParaRPr>
          </a:p>
          <a:p>
            <a:r>
              <a:rPr lang="ru-RU" i="1" dirty="0">
                <a:latin typeface="Arial" charset="0"/>
              </a:rPr>
              <a:t>"</a:t>
            </a:r>
            <a:r>
              <a:rPr lang="en-US" i="1" dirty="0">
                <a:latin typeface="Arial" charset="0"/>
              </a:rPr>
              <a:t>Don</a:t>
            </a:r>
            <a:r>
              <a:rPr lang="fr-FR" i="1" dirty="0">
                <a:latin typeface="Arial" charset="0"/>
              </a:rPr>
              <a:t>'</a:t>
            </a:r>
            <a:r>
              <a:rPr lang="en-US" i="1" dirty="0">
                <a:latin typeface="Arial" charset="0"/>
              </a:rPr>
              <a:t>t waste your strength on women, or your time on those who ruin kings.</a:t>
            </a:r>
            <a:r>
              <a:rPr lang="ru-RU" i="1" dirty="0">
                <a:latin typeface="Arial" charset="0"/>
              </a:rPr>
              <a:t>”</a:t>
            </a:r>
            <a:endParaRPr lang="en-US" i="1" dirty="0">
              <a:latin typeface="Arial" charset="0"/>
            </a:endParaRPr>
          </a:p>
          <a:p>
            <a:endParaRPr lang="en-US" altLang="ja-JP" dirty="0">
              <a:latin typeface="Arial" charset="0"/>
            </a:endParaRPr>
          </a:p>
          <a:p>
            <a:r>
              <a:rPr lang="en-US" dirty="0">
                <a:latin typeface="Arial" charset="0"/>
              </a:rPr>
              <a:t>The way poetry works in the Bible, these two phrases are meant to be descriptions of the same people: Mom is defining women as </a:t>
            </a:r>
            <a:r>
              <a:rPr lang="ru-RU" dirty="0">
                <a:latin typeface="Arial" charset="0"/>
              </a:rPr>
              <a:t>"</a:t>
            </a:r>
            <a:r>
              <a:rPr lang="en-US" dirty="0">
                <a:latin typeface="Arial" charset="0"/>
              </a:rPr>
              <a:t>those who ruin kings.</a:t>
            </a:r>
            <a:r>
              <a:rPr lang="ru-RU" dirty="0">
                <a:latin typeface="Arial" charset="0"/>
              </a:rPr>
              <a:t>"</a:t>
            </a:r>
            <a:r>
              <a:rPr lang="en-US" dirty="0">
                <a:latin typeface="Arial" charset="0"/>
              </a:rPr>
              <a:t> Now we all know that rich men become targets for Delilah type vipers. Mom sounds pretty protective, and she has good reason to be. There</a:t>
            </a:r>
            <a:r>
              <a:rPr lang="fr-FR" dirty="0">
                <a:latin typeface="Arial" charset="0"/>
              </a:rPr>
              <a:t>'</a:t>
            </a:r>
            <a:r>
              <a:rPr lang="en-US" dirty="0">
                <a:latin typeface="Arial" charset="0"/>
              </a:rPr>
              <a:t>s a reason kings have harems—once a guy gets some rank, his hormones have a way of taking him over and pretty soon he cares more about sex than he does about his kingdom and God. This is what happened with King Solomon and his 1,000 recorded lovers (plus who knows how many unrecorded flings). Solomon has had a lot more airtime in the book of Proverbs. We only hear about Lemuel here at the end, when Mom pipes up to tell her son </a:t>
            </a:r>
            <a:r>
              <a:rPr lang="ru-RU" dirty="0">
                <a:latin typeface="Arial" charset="0"/>
              </a:rPr>
              <a:t>"</a:t>
            </a:r>
            <a:r>
              <a:rPr lang="en-US" dirty="0">
                <a:latin typeface="Arial" charset="0"/>
              </a:rPr>
              <a:t>no wine and no women.</a:t>
            </a:r>
            <a:r>
              <a:rPr lang="ru-RU" dirty="0">
                <a:latin typeface="Arial" charset="0"/>
              </a:rPr>
              <a:t>"</a:t>
            </a:r>
            <a:r>
              <a:rPr lang="en-US" dirty="0">
                <a:latin typeface="Arial" charset="0"/>
              </a:rPr>
              <a:t> Rather harsh. One wonders if Mom is ruling out all women or just the shady ones. It</a:t>
            </a:r>
            <a:r>
              <a:rPr lang="fr-FR" dirty="0">
                <a:latin typeface="Arial" charset="0"/>
              </a:rPr>
              <a:t>'</a:t>
            </a:r>
            <a:r>
              <a:rPr lang="en-US" dirty="0">
                <a:latin typeface="Arial" charset="0"/>
              </a:rPr>
              <a:t>s interesting that she </a:t>
            </a:r>
            <a:r>
              <a:rPr lang="en-US" dirty="0" err="1">
                <a:latin typeface="Arial" charset="0"/>
              </a:rPr>
              <a:t>doesn</a:t>
            </a:r>
            <a:r>
              <a:rPr lang="fr-FR" dirty="0">
                <a:latin typeface="Arial" charset="0"/>
              </a:rPr>
              <a:t>'</a:t>
            </a:r>
            <a:r>
              <a:rPr lang="en-US" dirty="0">
                <a:latin typeface="Arial" charset="0"/>
              </a:rPr>
              <a:t>t use any extra adjectives to pinpoint what percentage of her own gender she disapproves of. The way her words are written, it sounds like Mom</a:t>
            </a:r>
            <a:r>
              <a:rPr lang="fr-FR" dirty="0">
                <a:latin typeface="Arial" charset="0"/>
              </a:rPr>
              <a:t>'</a:t>
            </a:r>
            <a:r>
              <a:rPr lang="en-US" dirty="0">
                <a:latin typeface="Arial" charset="0"/>
              </a:rPr>
              <a:t>s pretty much anti-female. Perhaps she</a:t>
            </a:r>
            <a:r>
              <a:rPr lang="fr-FR" dirty="0">
                <a:latin typeface="Arial" charset="0"/>
              </a:rPr>
              <a:t>'</a:t>
            </a:r>
            <a:r>
              <a:rPr lang="en-US" dirty="0">
                <a:latin typeface="Arial" charset="0"/>
              </a:rPr>
              <a:t>s been burned in the past by seeing evil women corrupt those she cares about and she</a:t>
            </a:r>
            <a:r>
              <a:rPr lang="fr-FR" dirty="0">
                <a:latin typeface="Arial" charset="0"/>
              </a:rPr>
              <a:t>'</a:t>
            </a:r>
            <a:r>
              <a:rPr lang="en-US" dirty="0">
                <a:latin typeface="Arial" charset="0"/>
              </a:rPr>
              <a:t>s not going to let that happen to her Lemuel.</a:t>
            </a:r>
          </a:p>
          <a:p>
            <a:endParaRPr lang="en-US" dirty="0">
              <a:latin typeface="Arial" charset="0"/>
            </a:endParaRPr>
          </a:p>
          <a:p>
            <a:r>
              <a:rPr lang="en-US" dirty="0">
                <a:latin typeface="Arial" charset="0"/>
              </a:rPr>
              <a:t>Now it</a:t>
            </a:r>
            <a:r>
              <a:rPr lang="fr-FR" dirty="0">
                <a:latin typeface="Arial" charset="0"/>
              </a:rPr>
              <a:t>'</a:t>
            </a:r>
            <a:r>
              <a:rPr lang="en-US" dirty="0">
                <a:latin typeface="Arial" charset="0"/>
              </a:rPr>
              <a:t>s not very realistic to think Lemuel isn</a:t>
            </a:r>
            <a:r>
              <a:rPr lang="fr-FR" dirty="0">
                <a:latin typeface="Arial" charset="0"/>
              </a:rPr>
              <a:t>'</a:t>
            </a:r>
            <a:r>
              <a:rPr lang="en-US" dirty="0">
                <a:latin typeface="Arial" charset="0"/>
              </a:rPr>
              <a:t>t going to get married, so after Mom tells him to stay away from women in general, she then supplies a long, detailed definition of an acceptable wife. Because Lemuel is crediting Mom for everything he</a:t>
            </a:r>
            <a:r>
              <a:rPr lang="fr-FR" dirty="0">
                <a:latin typeface="Arial" charset="0"/>
              </a:rPr>
              <a:t>'</a:t>
            </a:r>
            <a:r>
              <a:rPr lang="en-US" dirty="0">
                <a:latin typeface="Arial" charset="0"/>
              </a:rPr>
              <a:t>s saying in this passage, we have to assume that this perfect wife is something she</a:t>
            </a:r>
            <a:r>
              <a:rPr lang="fr-FR" dirty="0">
                <a:latin typeface="Arial" charset="0"/>
              </a:rPr>
              <a:t>'</a:t>
            </a:r>
            <a:r>
              <a:rPr lang="en-US" dirty="0">
                <a:latin typeface="Arial" charset="0"/>
              </a:rPr>
              <a:t>s come up with—and this would make sense because the passage has a very female tone to it. Women are the nurturing gender and we hear the nurturing instinct coming through in a comment about the woman being concerned for her family</a:t>
            </a:r>
            <a:r>
              <a:rPr lang="fr-FR" dirty="0">
                <a:latin typeface="Arial" charset="0"/>
              </a:rPr>
              <a:t>'</a:t>
            </a:r>
            <a:r>
              <a:rPr lang="en-US" dirty="0">
                <a:latin typeface="Arial" charset="0"/>
              </a:rPr>
              <a:t>s warmth in the winter months (v21), plus we hear an awful lot about clothes and cooking. The Proverbs 31 perspective is very much that of a homemaker and not at all that of a busy king. Clearly Lemuel</a:t>
            </a:r>
            <a:r>
              <a:rPr lang="fr-FR" dirty="0">
                <a:latin typeface="Arial" charset="0"/>
              </a:rPr>
              <a:t>'</a:t>
            </a:r>
            <a:r>
              <a:rPr lang="en-US" dirty="0">
                <a:latin typeface="Arial" charset="0"/>
              </a:rPr>
              <a:t>s mom is a fan of the textile industry for we hear all about fabric in this passage—weaving it, sewing it, and selling it. We hear about raw material: wool and flax. We hear about the quality of the finished product: fine linen. And we hear about colors: scarlet and purple. With such a strong focus on fabric, it</a:t>
            </a:r>
            <a:r>
              <a:rPr lang="fr-FR" dirty="0">
                <a:latin typeface="Arial" charset="0"/>
              </a:rPr>
              <a:t>'</a:t>
            </a:r>
            <a:r>
              <a:rPr lang="en-US" dirty="0">
                <a:latin typeface="Arial" charset="0"/>
              </a:rPr>
              <a:t>s quite possible that Lemuel</a:t>
            </a:r>
            <a:r>
              <a:rPr lang="fr-FR" dirty="0">
                <a:latin typeface="Arial" charset="0"/>
              </a:rPr>
              <a:t>'</a:t>
            </a:r>
            <a:r>
              <a:rPr lang="en-US" dirty="0">
                <a:latin typeface="Arial" charset="0"/>
              </a:rPr>
              <a:t>s inherited wealth came from the clothing business. So what we find in Proverbs 31 is not a description of God</a:t>
            </a:r>
            <a:r>
              <a:rPr lang="fr-FR" dirty="0">
                <a:latin typeface="Arial" charset="0"/>
              </a:rPr>
              <a:t>'</a:t>
            </a:r>
            <a:r>
              <a:rPr lang="en-US" dirty="0">
                <a:latin typeface="Arial" charset="0"/>
              </a:rPr>
              <a:t>s ideal woman, but of one king</a:t>
            </a:r>
            <a:r>
              <a:rPr lang="fr-FR" dirty="0">
                <a:latin typeface="Arial" charset="0"/>
              </a:rPr>
              <a:t>'</a:t>
            </a:r>
            <a:r>
              <a:rPr lang="en-US" dirty="0">
                <a:latin typeface="Arial" charset="0"/>
              </a:rPr>
              <a:t>s mother</a:t>
            </a:r>
            <a:r>
              <a:rPr lang="fr-FR" dirty="0">
                <a:latin typeface="Arial" charset="0"/>
              </a:rPr>
              <a:t>'</a:t>
            </a:r>
            <a:r>
              <a:rPr lang="en-US" dirty="0">
                <a:latin typeface="Arial" charset="0"/>
              </a:rPr>
              <a:t>s ideal vision for the kind of woman she wants her son to marry. What mother </a:t>
            </a:r>
            <a:r>
              <a:rPr lang="en-US" dirty="0" err="1">
                <a:latin typeface="Arial" charset="0"/>
              </a:rPr>
              <a:t>doesn</a:t>
            </a:r>
            <a:r>
              <a:rPr lang="fr-FR" dirty="0">
                <a:latin typeface="Arial" charset="0"/>
              </a:rPr>
              <a:t>'</a:t>
            </a:r>
            <a:r>
              <a:rPr lang="en-US" dirty="0">
                <a:latin typeface="Arial" charset="0"/>
              </a:rPr>
              <a:t>t hope for the stars when it comes to marrying off her pride and joy? And with Mom</a:t>
            </a:r>
            <a:r>
              <a:rPr lang="fr-FR" dirty="0">
                <a:latin typeface="Arial" charset="0"/>
              </a:rPr>
              <a:t>'</a:t>
            </a:r>
            <a:r>
              <a:rPr lang="en-US" dirty="0">
                <a:latin typeface="Arial" charset="0"/>
              </a:rPr>
              <a:t>s hostility towards women in general so openly expressed, it</a:t>
            </a:r>
            <a:r>
              <a:rPr lang="fr-FR" dirty="0">
                <a:latin typeface="Arial" charset="0"/>
              </a:rPr>
              <a:t>'</a:t>
            </a:r>
            <a:r>
              <a:rPr lang="en-US" dirty="0">
                <a:latin typeface="Arial" charset="0"/>
              </a:rPr>
              <a:t>s no wonder that she</a:t>
            </a:r>
            <a:r>
              <a:rPr lang="fr-FR" dirty="0">
                <a:latin typeface="Arial" charset="0"/>
              </a:rPr>
              <a:t>'</a:t>
            </a:r>
            <a:r>
              <a:rPr lang="en-US" dirty="0">
                <a:latin typeface="Arial" charset="0"/>
              </a:rPr>
              <a:t>s demanding the best of the best for her son. She wants Lemuel to find a woman who will satisfy his every need, make him a bunch of money, and be a total workaholic. With her daughter-in-law working hard day in and day out, she certainly </a:t>
            </a:r>
            <a:r>
              <a:rPr lang="en-US" dirty="0" err="1">
                <a:latin typeface="Arial" charset="0"/>
              </a:rPr>
              <a:t>wouldn</a:t>
            </a:r>
            <a:r>
              <a:rPr lang="fr-FR" dirty="0">
                <a:latin typeface="Arial" charset="0"/>
              </a:rPr>
              <a:t>'</a:t>
            </a:r>
            <a:r>
              <a:rPr lang="en-US" dirty="0">
                <a:latin typeface="Arial" charset="0"/>
              </a:rPr>
              <a:t>t be much competition for Lemuel</a:t>
            </a:r>
            <a:r>
              <a:rPr lang="fr-FR" dirty="0">
                <a:latin typeface="Arial" charset="0"/>
              </a:rPr>
              <a:t>'</a:t>
            </a:r>
            <a:r>
              <a:rPr lang="en-US" dirty="0">
                <a:latin typeface="Arial" charset="0"/>
              </a:rPr>
              <a:t>s attention. When we realize who is really supplying the words of this passage, it</a:t>
            </a:r>
            <a:r>
              <a:rPr lang="fr-FR" dirty="0">
                <a:latin typeface="Arial" charset="0"/>
              </a:rPr>
              <a:t>'</a:t>
            </a:r>
            <a:r>
              <a:rPr lang="en-US" dirty="0">
                <a:latin typeface="Arial" charset="0"/>
              </a:rPr>
              <a:t>s interesting to wonder about all the ulterior motives that went into painting a picture of an </a:t>
            </a:r>
            <a:r>
              <a:rPr lang="ru-RU" dirty="0">
                <a:latin typeface="Arial" charset="0"/>
              </a:rPr>
              <a:t>"</a:t>
            </a:r>
            <a:r>
              <a:rPr lang="en-US" dirty="0">
                <a:latin typeface="Arial" charset="0"/>
              </a:rPr>
              <a:t>ideal</a:t>
            </a:r>
            <a:r>
              <a:rPr lang="ru-RU" dirty="0">
                <a:latin typeface="Arial" charset="0"/>
              </a:rPr>
              <a:t>"</a:t>
            </a:r>
            <a:r>
              <a:rPr lang="en-US" dirty="0">
                <a:latin typeface="Arial" charset="0"/>
              </a:rPr>
              <a:t> woman—a woman who clearly </a:t>
            </a:r>
            <a:r>
              <a:rPr lang="en-US" dirty="0" err="1">
                <a:latin typeface="Arial" charset="0"/>
              </a:rPr>
              <a:t>doesn</a:t>
            </a:r>
            <a:r>
              <a:rPr lang="fr-FR" dirty="0">
                <a:latin typeface="Arial" charset="0"/>
              </a:rPr>
              <a:t>'</a:t>
            </a:r>
            <a:r>
              <a:rPr lang="en-US" dirty="0">
                <a:latin typeface="Arial" charset="0"/>
              </a:rPr>
              <a:t>t exist. Obviously Mom isn</a:t>
            </a:r>
            <a:r>
              <a:rPr lang="fr-FR" dirty="0">
                <a:latin typeface="Arial" charset="0"/>
              </a:rPr>
              <a:t>'</a:t>
            </a:r>
            <a:r>
              <a:rPr lang="en-US" dirty="0">
                <a:latin typeface="Arial" charset="0"/>
              </a:rPr>
              <a:t>t in any rush for grandchildren. And clearly she isn</a:t>
            </a:r>
            <a:r>
              <a:rPr lang="fr-FR" dirty="0">
                <a:latin typeface="Arial" charset="0"/>
              </a:rPr>
              <a:t>'</a:t>
            </a:r>
            <a:r>
              <a:rPr lang="en-US" dirty="0">
                <a:latin typeface="Arial" charset="0"/>
              </a:rPr>
              <a:t>t going to be an easy sell to anyone Lemuel tries to bring home for dinner.</a:t>
            </a:r>
          </a:p>
          <a:p>
            <a:r>
              <a:rPr lang="ru-RU" i="1" dirty="0">
                <a:latin typeface="Arial" charset="0"/>
              </a:rPr>
              <a:t>"</a:t>
            </a:r>
            <a:r>
              <a:rPr lang="en-US" i="1" dirty="0">
                <a:latin typeface="Arial" charset="0"/>
              </a:rPr>
              <a:t>An excellent wife, who can find?</a:t>
            </a:r>
            <a:r>
              <a:rPr lang="ru-RU" i="1" dirty="0">
                <a:latin typeface="Arial" charset="0"/>
              </a:rPr>
              <a:t>"</a:t>
            </a:r>
            <a:r>
              <a:rPr lang="en-US" i="1" dirty="0">
                <a:latin typeface="Arial" charset="0"/>
              </a:rPr>
              <a:t> (v10)</a:t>
            </a:r>
          </a:p>
          <a:p>
            <a:endParaRPr lang="en-US" dirty="0">
              <a:latin typeface="Arial" charset="0"/>
            </a:endParaRPr>
          </a:p>
          <a:p>
            <a:r>
              <a:rPr lang="en-US" dirty="0">
                <a:latin typeface="Arial" charset="0"/>
              </a:rPr>
              <a:t>Indeed, and as we read through Mom</a:t>
            </a:r>
            <a:r>
              <a:rPr lang="fr-FR" dirty="0">
                <a:latin typeface="Arial" charset="0"/>
              </a:rPr>
              <a:t>'</a:t>
            </a:r>
            <a:r>
              <a:rPr lang="en-US" dirty="0">
                <a:latin typeface="Arial" charset="0"/>
              </a:rPr>
              <a:t>s list of impossible requirements, we wonder if she ever wants Lemuel to get a wife. It</a:t>
            </a:r>
            <a:r>
              <a:rPr lang="fr-FR" dirty="0">
                <a:latin typeface="Arial" charset="0"/>
              </a:rPr>
              <a:t>'</a:t>
            </a:r>
            <a:r>
              <a:rPr lang="en-US" dirty="0">
                <a:latin typeface="Arial" charset="0"/>
              </a:rPr>
              <a:t>s really Mom</a:t>
            </a:r>
            <a:r>
              <a:rPr lang="fr-FR" dirty="0">
                <a:latin typeface="Arial" charset="0"/>
              </a:rPr>
              <a:t>'</a:t>
            </a:r>
            <a:r>
              <a:rPr lang="en-US" dirty="0">
                <a:latin typeface="Arial" charset="0"/>
              </a:rPr>
              <a:t>s character that</a:t>
            </a:r>
            <a:r>
              <a:rPr lang="fr-FR" dirty="0">
                <a:latin typeface="Arial" charset="0"/>
              </a:rPr>
              <a:t>'</a:t>
            </a:r>
            <a:r>
              <a:rPr lang="en-US" dirty="0">
                <a:latin typeface="Arial" charset="0"/>
              </a:rPr>
              <a:t>s coming through in this passage more than anything else. Whoever Lemuel</a:t>
            </a:r>
            <a:r>
              <a:rPr lang="fr-FR" dirty="0">
                <a:latin typeface="Arial" charset="0"/>
              </a:rPr>
              <a:t>'</a:t>
            </a:r>
            <a:r>
              <a:rPr lang="en-US" dirty="0">
                <a:latin typeface="Arial" charset="0"/>
              </a:rPr>
              <a:t>s mother was, she clearly felt that lollygagging about was a major sin. She sounds like a very driven woman—obsessed with productivity and very concerned with social reputation. What does God tell us about these themes elsewhere in the Bible? Well, when Martha complained that her sister Mary was slacking with the household chores, Jesus took the side of the slacker. Productivity is all fine and well, but God tell us not to store up our treasures here on earth, or to spend our lives focused on accumulating wealth.</a:t>
            </a:r>
          </a:p>
          <a:p>
            <a:r>
              <a:rPr lang="en-US" dirty="0">
                <a:latin typeface="Arial" charset="0"/>
              </a:rPr>
              <a:t>As for all people thinking well of us—this is another dream that both Yahweh and Jesus shoot down. As Christians, we don</a:t>
            </a:r>
            <a:r>
              <a:rPr lang="fr-FR" dirty="0">
                <a:latin typeface="Arial" charset="0"/>
              </a:rPr>
              <a:t>'</a:t>
            </a:r>
            <a:r>
              <a:rPr lang="en-US" dirty="0">
                <a:latin typeface="Arial" charset="0"/>
              </a:rPr>
              <a:t>t want to be agitating others just to do it. But God</a:t>
            </a:r>
            <a:r>
              <a:rPr lang="fr-FR" dirty="0">
                <a:latin typeface="Arial" charset="0"/>
              </a:rPr>
              <a:t>'</a:t>
            </a:r>
            <a:r>
              <a:rPr lang="en-US" dirty="0">
                <a:latin typeface="Arial" charset="0"/>
              </a:rPr>
              <a:t>s truth is a divisive thing, and His influence is often greeted with great hostility. Jesus said He </a:t>
            </a:r>
            <a:r>
              <a:rPr lang="en-US" dirty="0" err="1">
                <a:latin typeface="Arial" charset="0"/>
              </a:rPr>
              <a:t>didn</a:t>
            </a:r>
            <a:r>
              <a:rPr lang="fr-FR" dirty="0">
                <a:latin typeface="Arial" charset="0"/>
              </a:rPr>
              <a:t>'</a:t>
            </a:r>
            <a:r>
              <a:rPr lang="en-US" dirty="0">
                <a:latin typeface="Arial" charset="0"/>
              </a:rPr>
              <a:t>t come to bring peace to the world, but to cause division and strife (Lk 12:51). The more we mature in the faith, the more division we will cause as well. Lukewarm Christians are generally tolerated by the world, but fully devoted ones are met with opposition in both the world and the Church. Who was it that really pushed for Jesus to be crucified? It was the religious leaders, not the lay people. It was the ancient Jewish equivalent of our modern pastors, theologians and elders. The more like Christ we are, the more we can expect the same hostile treatment He received. So while Lemuel</a:t>
            </a:r>
            <a:r>
              <a:rPr lang="fr-FR" dirty="0">
                <a:latin typeface="Arial" charset="0"/>
              </a:rPr>
              <a:t>'</a:t>
            </a:r>
            <a:r>
              <a:rPr lang="en-US" dirty="0">
                <a:latin typeface="Arial" charset="0"/>
              </a:rPr>
              <a:t>s mom dreams of a daughter-in-law who is both righteous in character and super popular, in real life, these two…</a:t>
            </a:r>
          </a:p>
          <a:p>
            <a:endParaRPr lang="en-US" dirty="0">
              <a:latin typeface="Arial" charset="0"/>
            </a:endParaRPr>
          </a:p>
          <a:p>
            <a:r>
              <a:rPr lang="en-US" dirty="0">
                <a:latin typeface="Arial" charset="0"/>
              </a:rPr>
              <a:t>http://924jeremiah.wordpress.com/2014/03/21/stop-comparing-yourself-to-the-proverbs-31-woman/ advises…</a:t>
            </a:r>
          </a:p>
          <a:p>
            <a:endParaRPr lang="en-US" dirty="0">
              <a:latin typeface="Arial" charset="0"/>
            </a:endParaRPr>
          </a:p>
          <a:p>
            <a:pPr eaLnBrk="1" hangingPunct="1"/>
            <a:endParaRPr lang="en-US" dirty="0">
              <a:latin typeface="Arial" charset="0"/>
            </a:endParaRPr>
          </a:p>
        </p:txBody>
      </p:sp>
    </p:spTree>
    <p:extLst>
      <p:ext uri="{BB962C8B-B14F-4D97-AF65-F5344CB8AC3E}">
        <p14:creationId xmlns:p14="http://schemas.microsoft.com/office/powerpoint/2010/main" val="2743641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2D70F1-B4FA-D944-B988-70DFDB85F2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But the qualities here are traits that every believer should seek.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9709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D98FFA-FCE2-F54F-BB9F-0D3801661F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rPr>
              <a:t>The Book of Proverbs constantly contrasts foolishness under the image of the ”woman of folly” with wisdom personified by “lady wisdom.” The climax of the Book of Proverbs is this last section to illustrate that wisdom leads to a capable life—one that is selfless as it looks out for others and is virtuous or godly. This is what we should praise!</a:t>
            </a:r>
          </a:p>
        </p:txBody>
      </p:sp>
    </p:spTree>
    <p:extLst>
      <p:ext uri="{BB962C8B-B14F-4D97-AF65-F5344CB8AC3E}">
        <p14:creationId xmlns:p14="http://schemas.microsoft.com/office/powerpoint/2010/main" val="2844313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Preview: Let’s see how wisdom under the image of a capable wife is priceless—and then how to respond. And let’s also apply this to our lives, whoever we are!</a:t>
            </a:r>
          </a:p>
          <a:p>
            <a:r>
              <a:rPr lang="en-US" dirty="0">
                <a:latin typeface="Arial" panose="020B0604020202020204" pitchFamily="34" charset="0"/>
                <a:cs typeface="Arial" panose="020B0604020202020204" pitchFamily="34" charset="0"/>
              </a:rPr>
              <a:t>Text: Proverbs 31:11-27 help us identify such a rare and priceless woman—and anyone like this, for that matter.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(Verses 11-27 tell us how a capable wife is priceless...)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0491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godly wife and mother helps other people instead of herself.</a:t>
            </a:r>
          </a:p>
        </p:txBody>
      </p:sp>
    </p:spTree>
    <p:extLst>
      <p:ext uri="{BB962C8B-B14F-4D97-AF65-F5344CB8AC3E}">
        <p14:creationId xmlns:p14="http://schemas.microsoft.com/office/powerpoint/2010/main" val="1954645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(Begin without speaking—just show the slide)</a:t>
            </a:r>
          </a:p>
        </p:txBody>
      </p:sp>
    </p:spTree>
    <p:extLst>
      <p:ext uri="{BB962C8B-B14F-4D97-AF65-F5344CB8AC3E}">
        <p14:creationId xmlns:p14="http://schemas.microsoft.com/office/powerpoint/2010/main" val="4123428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68481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43C57E-7BB2-6645-9A20-58100CA8D4B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rPr>
              <a:t>Susan’s thoughtfulness and “bringing good to her husband” has been shown thousands of time. One of the latest is her leaving the last yoghurt while shopping. Only two were left and she could have bought both, but she considered the disappointment of the next person to see an empty shelf.</a:t>
            </a:r>
          </a:p>
          <a:p>
            <a:pPr eaLnBrk="1" hangingPunct="1"/>
            <a:r>
              <a:rPr lang="en-US" dirty="0">
                <a:latin typeface="Arial" charset="0"/>
              </a:rPr>
              <a:t>Being married to me hasn’t been easy. I felt that we should sell our home 30 years ago to come to Singapore so we could serve unencumbered. She agreed.</a:t>
            </a:r>
          </a:p>
          <a:p>
            <a:pPr eaLnBrk="1" hangingPunct="1"/>
            <a:r>
              <a:rPr lang="en-US" dirty="0">
                <a:latin typeface="Arial" charset="0"/>
              </a:rPr>
              <a:t>Our challenges raising three boys here without house help or family nearby amazed my students over the years. </a:t>
            </a:r>
          </a:p>
          <a:p>
            <a:pPr eaLnBrk="1" hangingPunct="1"/>
            <a:r>
              <a:rPr lang="en-US" dirty="0">
                <a:latin typeface="Arial" charset="0"/>
              </a:rPr>
              <a:t>But it started when we brought our firstborn son Kurt home from the hospital in a freezing January in Texas. We had no idea how to wash him in the cold—so we cranked up the heat all the way, but he was still cold. We switched to wash him in the kitchen sink with the blazing oven opposite to keep him warm, but that didn’t work either. Finally, we figured that if she handed him to me while I took a shower, he could enjoy it and still get clean while remaining warm.</a:t>
            </a:r>
          </a:p>
          <a:p>
            <a:pPr eaLnBrk="1" hangingPunct="1"/>
            <a:r>
              <a:rPr lang="en-US" dirty="0">
                <a:latin typeface="Arial" charset="0"/>
              </a:rPr>
              <a:t>Susan has been my greatest asset for 36 years now. </a:t>
            </a:r>
          </a:p>
          <a:p>
            <a:pPr eaLnBrk="1" hangingPunct="1"/>
            <a:endParaRPr lang="en-US" dirty="0">
              <a:latin typeface="Arial" charset="0"/>
            </a:endParaRPr>
          </a:p>
        </p:txBody>
      </p:sp>
    </p:spTree>
    <p:extLst>
      <p:ext uri="{BB962C8B-B14F-4D97-AF65-F5344CB8AC3E}">
        <p14:creationId xmlns:p14="http://schemas.microsoft.com/office/powerpoint/2010/main" val="1208049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17598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She works with her hands (13).</a:t>
            </a:r>
          </a:p>
          <a:p>
            <a:r>
              <a:rPr lang="en-US" dirty="0">
                <a:latin typeface="Arial" panose="020B0604020202020204" pitchFamily="34" charset="0"/>
                <a:cs typeface="Arial" panose="020B0604020202020204" pitchFamily="34" charset="0"/>
              </a:rPr>
              <a:t>She feeds her family well (14).</a:t>
            </a:r>
          </a:p>
        </p:txBody>
      </p:sp>
      <p:sp>
        <p:nvSpPr>
          <p:cNvPr id="4" name="Slide Number Placeholder 3"/>
          <p:cNvSpPr>
            <a:spLocks noGrp="1"/>
          </p:cNvSpPr>
          <p:nvPr>
            <p:ph type="sldNum" sz="quarter" idx="5"/>
          </p:nvPr>
        </p:nvSpPr>
        <p:spPr/>
        <p:txBody>
          <a:bodyPr/>
          <a:lstStyle/>
          <a:p>
            <a:fld id="{A079FDE9-4B2D-884B-BE4B-021913485B06}" type="slidenum">
              <a:rPr lang="en-US" smtClean="0"/>
              <a:t>26</a:t>
            </a:fld>
            <a:endParaRPr lang="en-US"/>
          </a:p>
        </p:txBody>
      </p:sp>
    </p:spTree>
    <p:extLst>
      <p:ext uri="{BB962C8B-B14F-4D97-AF65-F5344CB8AC3E}">
        <p14:creationId xmlns:p14="http://schemas.microsoft.com/office/powerpoint/2010/main" val="2002305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F747CE-F177-A64E-9D85-B47A5E10524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8084963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She supplies her family from afar (16-18).</a:t>
            </a:r>
          </a:p>
        </p:txBody>
      </p:sp>
      <p:sp>
        <p:nvSpPr>
          <p:cNvPr id="4" name="Slide Number Placeholder 3"/>
          <p:cNvSpPr>
            <a:spLocks noGrp="1"/>
          </p:cNvSpPr>
          <p:nvPr>
            <p:ph type="sldNum" sz="quarter" idx="5"/>
          </p:nvPr>
        </p:nvSpPr>
        <p:spPr/>
        <p:txBody>
          <a:bodyPr/>
          <a:lstStyle/>
          <a:p>
            <a:fld id="{A079FDE9-4B2D-884B-BE4B-021913485B06}" type="slidenum">
              <a:rPr lang="en-US" smtClean="0"/>
              <a:t>28</a:t>
            </a:fld>
            <a:endParaRPr lang="en-US"/>
          </a:p>
        </p:txBody>
      </p:sp>
    </p:spTree>
    <p:extLst>
      <p:ext uri="{BB962C8B-B14F-4D97-AF65-F5344CB8AC3E}">
        <p14:creationId xmlns:p14="http://schemas.microsoft.com/office/powerpoint/2010/main" val="2528669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76335CA9-9F35-2849-8336-735846377683}"/>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56880E-7515-7A4B-8C54-096BE51F4C67}"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99330" name="Rectangle 7">
            <a:extLst>
              <a:ext uri="{FF2B5EF4-FFF2-40B4-BE49-F238E27FC236}">
                <a16:creationId xmlns:a16="http://schemas.microsoft.com/office/drawing/2014/main" id="{67A41887-7904-D249-A7B0-29B5C430A73F}"/>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6D5D65-CC82-974F-A7FC-22AA494EBD8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99331" name="Rectangle 2">
            <a:extLst>
              <a:ext uri="{FF2B5EF4-FFF2-40B4-BE49-F238E27FC236}">
                <a16:creationId xmlns:a16="http://schemas.microsoft.com/office/drawing/2014/main" id="{E00B585F-F075-1841-93DA-941D571F7322}"/>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99332" name="Rectangle 3">
            <a:extLst>
              <a:ext uri="{FF2B5EF4-FFF2-40B4-BE49-F238E27FC236}">
                <a16:creationId xmlns:a16="http://schemas.microsoft.com/office/drawing/2014/main" id="{704F610D-6436-5E46-953C-93179D55DB6D}"/>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MS PGothic" panose="020B0600070205080204" pitchFamily="34" charset="-128"/>
              </a:rPr>
              <a:t>Sarah is our youngest mother but also one who exemplifies this truth of living in many worlds.</a:t>
            </a:r>
          </a:p>
          <a:p>
            <a:pPr>
              <a:spcBef>
                <a:spcPct val="0"/>
              </a:spcBef>
            </a:pPr>
            <a:r>
              <a:rPr lang="en-US" altLang="en-US" dirty="0">
                <a:latin typeface="Arial" panose="020B0604020202020204" pitchFamily="34" charset="0"/>
                <a:ea typeface="MS PGothic" panose="020B0600070205080204" pitchFamily="34" charset="-128"/>
              </a:rPr>
              <a:t>Some of us have followed the journey of Sarah leaving her comfortable small community in UK to marry Noah and commit to serve by his side among his small people group in India. </a:t>
            </a:r>
          </a:p>
          <a:p>
            <a:pPr>
              <a:spcBef>
                <a:spcPct val="0"/>
              </a:spcBef>
            </a:pPr>
            <a:r>
              <a:rPr lang="en-US" altLang="en-US" dirty="0">
                <a:latin typeface="Arial" panose="020B0604020202020204" pitchFamily="34" charset="0"/>
                <a:ea typeface="MS PGothic" panose="020B0600070205080204" pitchFamily="34" charset="-128"/>
              </a:rPr>
              <a:t>Her challenges are many as she supplies her family from afar—trying to get a passport for little Keziah, visa issues, separation from Noah for a time. But she does it with a capable and trusting spirit.</a:t>
            </a:r>
          </a:p>
        </p:txBody>
      </p:sp>
    </p:spTree>
    <p:extLst>
      <p:ext uri="{BB962C8B-B14F-4D97-AF65-F5344CB8AC3E}">
        <p14:creationId xmlns:p14="http://schemas.microsoft.com/office/powerpoint/2010/main" val="26837359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One of the outstanding traits of my mother is her industry—“eager hands” (13), hard worker (17), not “eating the bread of idleness” (27b). As far back as I can remember, she was always doing something useful. </a:t>
            </a:r>
          </a:p>
        </p:txBody>
      </p:sp>
      <p:sp>
        <p:nvSpPr>
          <p:cNvPr id="4" name="Slide Number Placeholder 3"/>
          <p:cNvSpPr>
            <a:spLocks noGrp="1"/>
          </p:cNvSpPr>
          <p:nvPr>
            <p:ph type="sldNum" sz="quarter" idx="5"/>
          </p:nvPr>
        </p:nvSpPr>
        <p:spPr/>
        <p:txBody>
          <a:bodyPr/>
          <a:lstStyle/>
          <a:p>
            <a:fld id="{A079FDE9-4B2D-884B-BE4B-021913485B06}" type="slidenum">
              <a:rPr lang="en-US" smtClean="0"/>
              <a:t>31</a:t>
            </a:fld>
            <a:endParaRPr lang="en-US"/>
          </a:p>
        </p:txBody>
      </p:sp>
    </p:spTree>
    <p:extLst>
      <p:ext uri="{BB962C8B-B14F-4D97-AF65-F5344CB8AC3E}">
        <p14:creationId xmlns:p14="http://schemas.microsoft.com/office/powerpoint/2010/main" val="2223083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1D1300-423C-C044-AEDF-5A37359420E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After my younger brother</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birth my Mom concluded that my Dad was actually married to the Navy, so she divorced him.  Ironically, she became a social worker to help other families put their lives together.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398645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EFD16E-C34E-164F-8DDC-6010CD2E02B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Those were tough years for Mom as a single mother with four kids age 6 and under.  Yes, I</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m the good looking one with the sucker!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7108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(Automatically starts)</a:t>
            </a:r>
            <a:endParaRPr lang="en-US" dirty="0">
              <a:cs typeface="ＭＳ Ｐゴシック" charset="0"/>
            </a:endParaRPr>
          </a:p>
        </p:txBody>
      </p:sp>
    </p:spTree>
    <p:extLst>
      <p:ext uri="{BB962C8B-B14F-4D97-AF65-F5344CB8AC3E}">
        <p14:creationId xmlns:p14="http://schemas.microsoft.com/office/powerpoint/2010/main" val="2766528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634841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C50C25-CB06-E247-92DB-189FCAF0577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Life went on and, despite my rotten family background, I sensed that there was a God—so I figured that I better be a good boy.  I obeyed my parents and did well in school and sports over the years.</a:t>
            </a:r>
          </a:p>
        </p:txBody>
      </p:sp>
    </p:spTree>
    <p:extLst>
      <p:ext uri="{BB962C8B-B14F-4D97-AF65-F5344CB8AC3E}">
        <p14:creationId xmlns:p14="http://schemas.microsoft.com/office/powerpoint/2010/main" val="38897059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C50F07-8106-3342-B2B8-EAB1D6E5A13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After college it seemed the natural thing to do to join Campus Crusade staff in the Philippines on a seven-member music team.</a:t>
            </a:r>
          </a:p>
        </p:txBody>
      </p:sp>
    </p:spTree>
    <p:extLst>
      <p:ext uri="{BB962C8B-B14F-4D97-AF65-F5344CB8AC3E}">
        <p14:creationId xmlns:p14="http://schemas.microsoft.com/office/powerpoint/2010/main" val="28407524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6E730A-285C-7845-BE53-6185A7A844A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God also began to open my eyes to the woman singing next to me!  She initially despised me but after a year or so she saw the light.  That</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our engagement picture.  In 1983 we returned to the USA..</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167299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F0F1E-8C35-8E46-96F9-F382D17DEE6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4562" name="Rectangle 2"/>
          <p:cNvSpPr>
            <a:spLocks noGrp="1" noRot="1" noChangeAspect="1" noChangeArrowheads="1" noTextEdit="1"/>
          </p:cNvSpPr>
          <p:nvPr>
            <p:ph type="sldImg"/>
          </p:nvPr>
        </p:nvSpPr>
        <p:spPr>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So 10 years after our first move to Asia as singles, we arrived as a family of four.</a:t>
            </a:r>
          </a:p>
        </p:txBody>
      </p:sp>
    </p:spTree>
    <p:extLst>
      <p:ext uri="{BB962C8B-B14F-4D97-AF65-F5344CB8AC3E}">
        <p14:creationId xmlns:p14="http://schemas.microsoft.com/office/powerpoint/2010/main" val="28061406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500005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People often ask how I have managed full-time ministry for 40 years now. </a:t>
            </a:r>
          </a:p>
          <a:p>
            <a:r>
              <a:rPr lang="en-US" dirty="0">
                <a:latin typeface="Arial" panose="020B0604020202020204" pitchFamily="34" charset="0"/>
                <a:cs typeface="Arial" panose="020B0604020202020204" pitchFamily="34" charset="0"/>
              </a:rPr>
              <a:t>The answer is simply two words—God and Susan!</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85725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90E75-760B-6B49-842E-9B1555AAFBC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Susan has always looked to me as her “captain.”</a:t>
            </a:r>
          </a:p>
        </p:txBody>
      </p:sp>
    </p:spTree>
    <p:extLst>
      <p:ext uri="{BB962C8B-B14F-4D97-AF65-F5344CB8AC3E}">
        <p14:creationId xmlns:p14="http://schemas.microsoft.com/office/powerpoint/2010/main" val="29145140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057716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How much would you have to pay a wife and mother to do what she does?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 My wife taught our sons from 1987 to 2011. She helped begin their school, homeschooled them for a few years, and tutored them for their homework thousands of times. Her teacher pay should be about $50k a year, so those 25 years would total $1.25 million.</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 But she also was their chief cook. Cooks for three meals a day would also make at least $50k annually too, so let’s add another $1.25 million.</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 Counselors are not cheap, though. At $100 a session and the fact that her childrearing lasted 9,125 days, I would say she counseling them at least once a day. That would add another $912,500.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 But wait—what about cleaning the house? That’s not cheap either. The going rate for a full-time maid is maybe $25k. It looks like I owe you $900,000 for the past 36 years.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 But wait—you have also been chauffer par excellence for thousands of trips to school, to our son’s plays, to our son’s sports events, and numerous other activities. The going rate for a safe, caring chauffer must be at least $30k annually, so over 25 years of parenting, I would owe you $750,000. Wow, I must be rich!</a:t>
            </a:r>
          </a:p>
          <a:p>
            <a:pPr marL="0" marR="0" lvl="2"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Does the ideal woman have to be a business woman—a buyer (13) and land purchaser (16a) and farmer (16b) and trader (18) and linen worker (24)?</a:t>
            </a:r>
          </a:p>
          <a:p>
            <a:r>
              <a:rPr lang="en-US" dirty="0">
                <a:latin typeface="Arial" panose="020B0604020202020204" pitchFamily="34" charset="0"/>
                <a:cs typeface="Arial" panose="020B0604020202020204" pitchFamily="34" charset="0"/>
              </a:rPr>
              <a:t>No. But she must have a good work ethic. </a:t>
            </a:r>
          </a:p>
          <a:p>
            <a:r>
              <a:rPr lang="en-US" dirty="0">
                <a:latin typeface="Arial" panose="020B0604020202020204" pitchFamily="34" charset="0"/>
                <a:cs typeface="Arial" panose="020B0604020202020204" pitchFamily="34" charset="0"/>
              </a:rPr>
              <a:t>The idea here is that God disproves of laziness.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46</a:t>
            </a:fld>
            <a:endParaRPr lang="en-US"/>
          </a:p>
        </p:txBody>
      </p:sp>
    </p:spTree>
    <p:extLst>
      <p:ext uri="{BB962C8B-B14F-4D97-AF65-F5344CB8AC3E}">
        <p14:creationId xmlns:p14="http://schemas.microsoft.com/office/powerpoint/2010/main" val="23055638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76335CA9-9F35-2849-8336-735846377683}"/>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56880E-7515-7A4B-8C54-096BE51F4C67}"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99330" name="Rectangle 7">
            <a:extLst>
              <a:ext uri="{FF2B5EF4-FFF2-40B4-BE49-F238E27FC236}">
                <a16:creationId xmlns:a16="http://schemas.microsoft.com/office/drawing/2014/main" id="{67A41887-7904-D249-A7B0-29B5C430A73F}"/>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6D5D65-CC82-974F-A7FC-22AA494EBD8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99331" name="Rectangle 2">
            <a:extLst>
              <a:ext uri="{FF2B5EF4-FFF2-40B4-BE49-F238E27FC236}">
                <a16:creationId xmlns:a16="http://schemas.microsoft.com/office/drawing/2014/main" id="{E00B585F-F075-1841-93DA-941D571F7322}"/>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99332" name="Rectangle 3">
            <a:extLst>
              <a:ext uri="{FF2B5EF4-FFF2-40B4-BE49-F238E27FC236}">
                <a16:creationId xmlns:a16="http://schemas.microsoft.com/office/drawing/2014/main" id="{704F610D-6436-5E46-953C-93179D55DB6D}"/>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41956554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AD7351-4CE6-2C4E-8F0C-0F4DC5118D0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SG" dirty="0">
                <a:hlinkClick r:id="rId3"/>
              </a:rPr>
              <a:t>Chrystal Evans Hurst</a:t>
            </a:r>
            <a:endParaRPr lang="en-SG" dirty="0"/>
          </a:p>
          <a:p>
            <a:pPr eaLnBrk="1" hangingPunct="1"/>
            <a:r>
              <a:rPr lang="en-US" dirty="0">
                <a:latin typeface="Arial" charset="0"/>
              </a:rPr>
              <a:t>https://www.proverbs31.org/speakers</a:t>
            </a:r>
          </a:p>
          <a:p>
            <a:pPr eaLnBrk="1" hangingPunct="1"/>
            <a:endParaRPr lang="en-US" dirty="0">
              <a:latin typeface="Arial" charset="0"/>
            </a:endParaRPr>
          </a:p>
        </p:txBody>
      </p:sp>
    </p:spTree>
    <p:extLst>
      <p:ext uri="{BB962C8B-B14F-4D97-AF65-F5344CB8AC3E}">
        <p14:creationId xmlns:p14="http://schemas.microsoft.com/office/powerpoint/2010/main" val="20074994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A6E371-5512-CE45-A827-5EFDB1B9930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4588473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This passage describes a competent, exceptional woman of great value.</a:t>
            </a:r>
          </a:p>
          <a:p>
            <a:endParaRPr lang="en-US" dirty="0">
              <a:cs typeface="ＭＳ Ｐゴシック" charset="0"/>
            </a:endParaRPr>
          </a:p>
        </p:txBody>
      </p:sp>
    </p:spTree>
    <p:extLst>
      <p:ext uri="{BB962C8B-B14F-4D97-AF65-F5344CB8AC3E}">
        <p14:creationId xmlns:p14="http://schemas.microsoft.com/office/powerpoint/2010/main" val="26135589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42042778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godly wife and mother helps other people instead of herself.</a:t>
            </a:r>
          </a:p>
        </p:txBody>
      </p:sp>
    </p:spTree>
    <p:extLst>
      <p:ext uri="{BB962C8B-B14F-4D97-AF65-F5344CB8AC3E}">
        <p14:creationId xmlns:p14="http://schemas.microsoft.com/office/powerpoint/2010/main" val="13413869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Let’s be generous with compliments to the virtuous wife and mother.</a:t>
            </a:r>
          </a:p>
          <a:p>
            <a:endParaRPr lang="en-US" dirty="0">
              <a:latin typeface="Arial"/>
              <a:cs typeface="Arial"/>
            </a:endParaRPr>
          </a:p>
        </p:txBody>
      </p:sp>
    </p:spTree>
    <p:extLst>
      <p:ext uri="{BB962C8B-B14F-4D97-AF65-F5344CB8AC3E}">
        <p14:creationId xmlns:p14="http://schemas.microsoft.com/office/powerpoint/2010/main" val="21736000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5F14D9-541B-CA4C-BBDB-B21ED729651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5031090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Did you notice that the poem has 22 verses?</a:t>
            </a:r>
          </a:p>
          <a:p>
            <a:r>
              <a:rPr lang="en-US" dirty="0">
                <a:latin typeface="Arial"/>
                <a:cs typeface="Arial"/>
              </a:rPr>
              <a:t>And how many letters are there in Hebrew? Yes, 22!</a:t>
            </a:r>
            <a:br>
              <a:rPr lang="en-US" dirty="0">
                <a:latin typeface="Arial"/>
                <a:cs typeface="Arial"/>
              </a:rPr>
            </a:br>
            <a:r>
              <a:rPr lang="en-US" dirty="0">
                <a:latin typeface="Arial"/>
                <a:cs typeface="Arial"/>
              </a:rPr>
              <a:t>Each verse successively begins with the letter A, then B, etc. to the last letter in Hebrew.</a:t>
            </a:r>
          </a:p>
          <a:p>
            <a:r>
              <a:rPr lang="en-US" dirty="0">
                <a:latin typeface="Arial"/>
                <a:cs typeface="Arial"/>
              </a:rPr>
              <a:t>We don’t know who wrote it, but the message is clear that wisdom is capable and selfless.</a:t>
            </a:r>
          </a:p>
          <a:p>
            <a:r>
              <a:rPr lang="en-US" dirty="0">
                <a:latin typeface="Arial"/>
                <a:cs typeface="Arial"/>
              </a:rPr>
              <a:t>So we should praise such qualities in women—wives, mothers—and all of us.</a:t>
            </a:r>
          </a:p>
        </p:txBody>
      </p:sp>
    </p:spTree>
    <p:extLst>
      <p:ext uri="{BB962C8B-B14F-4D97-AF65-F5344CB8AC3E}">
        <p14:creationId xmlns:p14="http://schemas.microsoft.com/office/powerpoint/2010/main" val="2441581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Must every wife be Supermom—able to leap tall buildings at a single bound?</a:t>
            </a:r>
          </a:p>
        </p:txBody>
      </p:sp>
    </p:spTree>
    <p:extLst>
      <p:ext uri="{BB962C8B-B14F-4D97-AF65-F5344CB8AC3E}">
        <p14:creationId xmlns:p14="http://schemas.microsoft.com/office/powerpoint/2010/main" val="21385992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So how should we treat a capable wife?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Tell her that you appreciate her always thinking of others and working hard for them.</a:t>
            </a:r>
          </a:p>
          <a:p>
            <a:endParaRPr lang="en-US" dirty="0">
              <a:latin typeface="Arial"/>
              <a:cs typeface="Arial"/>
            </a:endParaRPr>
          </a:p>
        </p:txBody>
      </p:sp>
    </p:spTree>
    <p:extLst>
      <p:ext uri="{BB962C8B-B14F-4D97-AF65-F5344CB8AC3E}">
        <p14:creationId xmlns:p14="http://schemas.microsoft.com/office/powerpoint/2010/main" val="1129585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225681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does it mean to have “noble character” (10a)? How is this different from being nobility? Or does this mean she acts like a godly queen?</a:t>
            </a:r>
          </a:p>
        </p:txBody>
      </p:sp>
      <p:sp>
        <p:nvSpPr>
          <p:cNvPr id="4" name="Slide Number Placeholder 3"/>
          <p:cNvSpPr>
            <a:spLocks noGrp="1"/>
          </p:cNvSpPr>
          <p:nvPr>
            <p:ph type="sldNum" sz="quarter" idx="5"/>
          </p:nvPr>
        </p:nvSpPr>
        <p:spPr/>
        <p:txBody>
          <a:bodyPr/>
          <a:lstStyle/>
          <a:p>
            <a:fld id="{A079FDE9-4B2D-884B-BE4B-021913485B06}" type="slidenum">
              <a:rPr lang="en-US" smtClean="0"/>
              <a:t>7</a:t>
            </a:fld>
            <a:endParaRPr lang="en-US"/>
          </a:p>
        </p:txBody>
      </p:sp>
    </p:spTree>
    <p:extLst>
      <p:ext uri="{BB962C8B-B14F-4D97-AF65-F5344CB8AC3E}">
        <p14:creationId xmlns:p14="http://schemas.microsoft.com/office/powerpoint/2010/main" val="3700135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Ruth was called “a woman of noble character” (Ruth 3:11)—BKC</a:t>
            </a:r>
          </a:p>
          <a:p>
            <a:endParaRPr lang="en-US" dirty="0">
              <a:cs typeface="ＭＳ Ｐゴシック" charset="0"/>
            </a:endParaRPr>
          </a:p>
        </p:txBody>
      </p:sp>
    </p:spTree>
    <p:extLst>
      <p:ext uri="{BB962C8B-B14F-4D97-AF65-F5344CB8AC3E}">
        <p14:creationId xmlns:p14="http://schemas.microsoft.com/office/powerpoint/2010/main" val="4009964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9</a:t>
            </a:fld>
            <a:endParaRPr lang="en-US"/>
          </a:p>
        </p:txBody>
      </p:sp>
    </p:spTree>
    <p:extLst>
      <p:ext uri="{BB962C8B-B14F-4D97-AF65-F5344CB8AC3E}">
        <p14:creationId xmlns:p14="http://schemas.microsoft.com/office/powerpoint/2010/main" val="3484907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Literally the Hebrew reads “corals” as a figure of value—but translations today render it ”rubies” (NIV) or “jewels” (NAU)&gt; </a:t>
            </a:r>
          </a:p>
        </p:txBody>
      </p:sp>
    </p:spTree>
    <p:extLst>
      <p:ext uri="{BB962C8B-B14F-4D97-AF65-F5344CB8AC3E}">
        <p14:creationId xmlns:p14="http://schemas.microsoft.com/office/powerpoint/2010/main" val="1655792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6009318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41974568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5608753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37898454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21617080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3193284571"/>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4013995231"/>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1652102880"/>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458506562"/>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3262434613"/>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599605545"/>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2362497214"/>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2454213050"/>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1977545560"/>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368430723"/>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1125446552"/>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a:extLst>
              <a:ext uri="{FF2B5EF4-FFF2-40B4-BE49-F238E27FC236}">
                <a16:creationId xmlns:a16="http://schemas.microsoft.com/office/drawing/2014/main" id="{10E781EB-B3BF-3F4D-A691-BBC64E00C651}"/>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029">
            <a:extLst>
              <a:ext uri="{FF2B5EF4-FFF2-40B4-BE49-F238E27FC236}">
                <a16:creationId xmlns:a16="http://schemas.microsoft.com/office/drawing/2014/main" id="{F130027E-BD7E-CB46-8459-41D9E15756A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01BCF268-5ED1-9648-8EF7-D95147090A92}"/>
              </a:ext>
            </a:extLst>
          </p:cNvPr>
          <p:cNvSpPr>
            <a:spLocks noGrp="1" noChangeArrowheads="1"/>
          </p:cNvSpPr>
          <p:nvPr>
            <p:ph type="sldNum" sz="quarter" idx="12"/>
          </p:nvPr>
        </p:nvSpPr>
        <p:spPr/>
        <p:txBody>
          <a:bodyPr/>
          <a:lstStyle>
            <a:lvl1pPr>
              <a:defRPr>
                <a:latin typeface="Arial"/>
                <a:ea typeface="ＭＳ Ｐゴシック"/>
              </a:defRPr>
            </a:lvl1pPr>
          </a:lstStyle>
          <a:p>
            <a:pPr>
              <a:defRPr/>
            </a:pPr>
            <a:fld id="{2871A96E-38BA-8148-B4F8-C1204AE13E88}" type="slidenum">
              <a:rPr lang="en-US"/>
              <a:pPr>
                <a:defRPr/>
              </a:pPr>
              <a:t>‹#›</a:t>
            </a:fld>
            <a:endParaRPr lang="en-US"/>
          </a:p>
        </p:txBody>
      </p:sp>
    </p:spTree>
    <p:extLst>
      <p:ext uri="{BB962C8B-B14F-4D97-AF65-F5344CB8AC3E}">
        <p14:creationId xmlns:p14="http://schemas.microsoft.com/office/powerpoint/2010/main" val="27984163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a:extLst>
              <a:ext uri="{FF2B5EF4-FFF2-40B4-BE49-F238E27FC236}">
                <a16:creationId xmlns:a16="http://schemas.microsoft.com/office/drawing/2014/main" id="{D78B8B69-D1C1-6745-9A15-7A1B9D347AF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029">
            <a:extLst>
              <a:ext uri="{FF2B5EF4-FFF2-40B4-BE49-F238E27FC236}">
                <a16:creationId xmlns:a16="http://schemas.microsoft.com/office/drawing/2014/main" id="{22CD8482-A457-3D48-A38D-840524F4ECD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940B6291-D215-2D4F-BC4B-F23819084FA6}"/>
              </a:ext>
            </a:extLst>
          </p:cNvPr>
          <p:cNvSpPr>
            <a:spLocks noGrp="1" noChangeArrowheads="1"/>
          </p:cNvSpPr>
          <p:nvPr>
            <p:ph type="sldNum" sz="quarter" idx="12"/>
          </p:nvPr>
        </p:nvSpPr>
        <p:spPr/>
        <p:txBody>
          <a:bodyPr/>
          <a:lstStyle>
            <a:lvl1pPr>
              <a:defRPr>
                <a:latin typeface="Arial"/>
                <a:ea typeface="ＭＳ Ｐゴシック"/>
              </a:defRPr>
            </a:lvl1pPr>
          </a:lstStyle>
          <a:p>
            <a:pPr>
              <a:defRPr/>
            </a:pPr>
            <a:fld id="{82CA64DD-9383-A04B-93F8-1C86FB9A9359}" type="slidenum">
              <a:rPr lang="en-US"/>
              <a:pPr>
                <a:defRPr/>
              </a:pPr>
              <a:t>‹#›</a:t>
            </a:fld>
            <a:endParaRPr lang="en-US"/>
          </a:p>
        </p:txBody>
      </p:sp>
    </p:spTree>
    <p:extLst>
      <p:ext uri="{BB962C8B-B14F-4D97-AF65-F5344CB8AC3E}">
        <p14:creationId xmlns:p14="http://schemas.microsoft.com/office/powerpoint/2010/main" val="9267990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a:extLst>
              <a:ext uri="{FF2B5EF4-FFF2-40B4-BE49-F238E27FC236}">
                <a16:creationId xmlns:a16="http://schemas.microsoft.com/office/drawing/2014/main" id="{A89D24CC-F601-7B48-AD06-4E211D7E6F3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029">
            <a:extLst>
              <a:ext uri="{FF2B5EF4-FFF2-40B4-BE49-F238E27FC236}">
                <a16:creationId xmlns:a16="http://schemas.microsoft.com/office/drawing/2014/main" id="{97EFFA1E-F06B-A24F-8C6C-83E9AD807FA0}"/>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F3DD3C6E-F169-754A-9526-5ED7B192290D}"/>
              </a:ext>
            </a:extLst>
          </p:cNvPr>
          <p:cNvSpPr>
            <a:spLocks noGrp="1" noChangeArrowheads="1"/>
          </p:cNvSpPr>
          <p:nvPr>
            <p:ph type="sldNum" sz="quarter" idx="12"/>
          </p:nvPr>
        </p:nvSpPr>
        <p:spPr/>
        <p:txBody>
          <a:bodyPr/>
          <a:lstStyle>
            <a:lvl1pPr>
              <a:defRPr>
                <a:latin typeface="Arial"/>
                <a:ea typeface="ＭＳ Ｐゴシック"/>
              </a:defRPr>
            </a:lvl1pPr>
          </a:lstStyle>
          <a:p>
            <a:pPr>
              <a:defRPr/>
            </a:pPr>
            <a:fld id="{2FE329E1-A793-934E-B197-5D70A8F0A7C0}" type="slidenum">
              <a:rPr lang="en-US"/>
              <a:pPr>
                <a:defRPr/>
              </a:pPr>
              <a:t>‹#›</a:t>
            </a:fld>
            <a:endParaRPr lang="en-US"/>
          </a:p>
        </p:txBody>
      </p:sp>
    </p:spTree>
    <p:extLst>
      <p:ext uri="{BB962C8B-B14F-4D97-AF65-F5344CB8AC3E}">
        <p14:creationId xmlns:p14="http://schemas.microsoft.com/office/powerpoint/2010/main" val="31717944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a:extLst>
              <a:ext uri="{FF2B5EF4-FFF2-40B4-BE49-F238E27FC236}">
                <a16:creationId xmlns:a16="http://schemas.microsoft.com/office/drawing/2014/main" id="{0B55555C-A75F-FD47-8418-49984F98EABA}"/>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1029">
            <a:extLst>
              <a:ext uri="{FF2B5EF4-FFF2-40B4-BE49-F238E27FC236}">
                <a16:creationId xmlns:a16="http://schemas.microsoft.com/office/drawing/2014/main" id="{D048021E-B253-9C4C-97DE-52EF07557B5A}"/>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1030">
            <a:extLst>
              <a:ext uri="{FF2B5EF4-FFF2-40B4-BE49-F238E27FC236}">
                <a16:creationId xmlns:a16="http://schemas.microsoft.com/office/drawing/2014/main" id="{66575939-DE8F-DD48-A27F-01684E90A17A}"/>
              </a:ext>
            </a:extLst>
          </p:cNvPr>
          <p:cNvSpPr>
            <a:spLocks noGrp="1" noChangeArrowheads="1"/>
          </p:cNvSpPr>
          <p:nvPr>
            <p:ph type="sldNum" sz="quarter" idx="12"/>
          </p:nvPr>
        </p:nvSpPr>
        <p:spPr/>
        <p:txBody>
          <a:bodyPr/>
          <a:lstStyle>
            <a:lvl1pPr>
              <a:defRPr>
                <a:latin typeface="Arial"/>
                <a:ea typeface="ＭＳ Ｐゴシック"/>
              </a:defRPr>
            </a:lvl1pPr>
          </a:lstStyle>
          <a:p>
            <a:pPr>
              <a:defRPr/>
            </a:pPr>
            <a:fld id="{BA6E13B4-B1E6-3A46-A56E-F0A0502162CF}" type="slidenum">
              <a:rPr lang="en-US"/>
              <a:pPr>
                <a:defRPr/>
              </a:pPr>
              <a:t>‹#›</a:t>
            </a:fld>
            <a:endParaRPr lang="en-US"/>
          </a:p>
        </p:txBody>
      </p:sp>
    </p:spTree>
    <p:extLst>
      <p:ext uri="{BB962C8B-B14F-4D97-AF65-F5344CB8AC3E}">
        <p14:creationId xmlns:p14="http://schemas.microsoft.com/office/powerpoint/2010/main" val="313067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a:extLst>
              <a:ext uri="{FF2B5EF4-FFF2-40B4-BE49-F238E27FC236}">
                <a16:creationId xmlns:a16="http://schemas.microsoft.com/office/drawing/2014/main" id="{885C1F4B-5F19-B94D-9E2A-66281FE6D481}"/>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1029">
            <a:extLst>
              <a:ext uri="{FF2B5EF4-FFF2-40B4-BE49-F238E27FC236}">
                <a16:creationId xmlns:a16="http://schemas.microsoft.com/office/drawing/2014/main" id="{6D9524B0-4B5A-5247-8ED2-D175EBCD55EE}"/>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1030">
            <a:extLst>
              <a:ext uri="{FF2B5EF4-FFF2-40B4-BE49-F238E27FC236}">
                <a16:creationId xmlns:a16="http://schemas.microsoft.com/office/drawing/2014/main" id="{F6FF6B9B-4CE3-9D4F-9F34-B87FEC1C597D}"/>
              </a:ext>
            </a:extLst>
          </p:cNvPr>
          <p:cNvSpPr>
            <a:spLocks noGrp="1" noChangeArrowheads="1"/>
          </p:cNvSpPr>
          <p:nvPr>
            <p:ph type="sldNum" sz="quarter" idx="12"/>
          </p:nvPr>
        </p:nvSpPr>
        <p:spPr/>
        <p:txBody>
          <a:bodyPr/>
          <a:lstStyle>
            <a:lvl1pPr>
              <a:defRPr>
                <a:latin typeface="Arial"/>
                <a:ea typeface="ＭＳ Ｐゴシック"/>
              </a:defRPr>
            </a:lvl1pPr>
          </a:lstStyle>
          <a:p>
            <a:pPr>
              <a:defRPr/>
            </a:pPr>
            <a:fld id="{52AC4B82-0B53-5546-B00C-0188100BF646}" type="slidenum">
              <a:rPr lang="en-US"/>
              <a:pPr>
                <a:defRPr/>
              </a:pPr>
              <a:t>‹#›</a:t>
            </a:fld>
            <a:endParaRPr lang="en-US"/>
          </a:p>
        </p:txBody>
      </p:sp>
    </p:spTree>
    <p:extLst>
      <p:ext uri="{BB962C8B-B14F-4D97-AF65-F5344CB8AC3E}">
        <p14:creationId xmlns:p14="http://schemas.microsoft.com/office/powerpoint/2010/main" val="38653275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a:extLst>
              <a:ext uri="{FF2B5EF4-FFF2-40B4-BE49-F238E27FC236}">
                <a16:creationId xmlns:a16="http://schemas.microsoft.com/office/drawing/2014/main" id="{6E36BC08-02A7-C441-9810-0C755107E846}"/>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1029">
            <a:extLst>
              <a:ext uri="{FF2B5EF4-FFF2-40B4-BE49-F238E27FC236}">
                <a16:creationId xmlns:a16="http://schemas.microsoft.com/office/drawing/2014/main" id="{E69E3920-4801-E548-8B6F-ED2C5CA34D65}"/>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E5E2B8F3-3C9E-3448-A4CF-977E9C9239B3}"/>
              </a:ext>
            </a:extLst>
          </p:cNvPr>
          <p:cNvSpPr>
            <a:spLocks noGrp="1" noChangeArrowheads="1"/>
          </p:cNvSpPr>
          <p:nvPr>
            <p:ph type="sldNum" sz="quarter" idx="12"/>
          </p:nvPr>
        </p:nvSpPr>
        <p:spPr/>
        <p:txBody>
          <a:bodyPr/>
          <a:lstStyle>
            <a:lvl1pPr>
              <a:defRPr>
                <a:latin typeface="Arial"/>
                <a:ea typeface="ＭＳ Ｐゴシック"/>
              </a:defRPr>
            </a:lvl1pPr>
          </a:lstStyle>
          <a:p>
            <a:pPr>
              <a:defRPr/>
            </a:pPr>
            <a:fld id="{8F7C80E5-4A1F-144C-AE2E-440BD2E5F14F}" type="slidenum">
              <a:rPr lang="en-US"/>
              <a:pPr>
                <a:defRPr/>
              </a:pPr>
              <a:t>‹#›</a:t>
            </a:fld>
            <a:endParaRPr lang="en-US"/>
          </a:p>
        </p:txBody>
      </p:sp>
    </p:spTree>
    <p:extLst>
      <p:ext uri="{BB962C8B-B14F-4D97-AF65-F5344CB8AC3E}">
        <p14:creationId xmlns:p14="http://schemas.microsoft.com/office/powerpoint/2010/main" val="2812127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6D9CD57A-928F-754A-A124-A2225A6038F8}"/>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1029">
            <a:extLst>
              <a:ext uri="{FF2B5EF4-FFF2-40B4-BE49-F238E27FC236}">
                <a16:creationId xmlns:a16="http://schemas.microsoft.com/office/drawing/2014/main" id="{02122AE0-AD54-7B41-B39F-F32BC89DCF41}"/>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1AA508DA-D44E-B84B-BFA0-5893B29FB723}"/>
              </a:ext>
            </a:extLst>
          </p:cNvPr>
          <p:cNvSpPr>
            <a:spLocks noGrp="1" noChangeArrowheads="1"/>
          </p:cNvSpPr>
          <p:nvPr>
            <p:ph type="sldNum" sz="quarter" idx="12"/>
          </p:nvPr>
        </p:nvSpPr>
        <p:spPr/>
        <p:txBody>
          <a:bodyPr/>
          <a:lstStyle>
            <a:lvl1pPr>
              <a:defRPr>
                <a:latin typeface="Arial"/>
                <a:ea typeface="ＭＳ Ｐゴシック"/>
              </a:defRPr>
            </a:lvl1pPr>
          </a:lstStyle>
          <a:p>
            <a:pPr>
              <a:defRPr/>
            </a:pPr>
            <a:fld id="{304B9D73-A587-D44B-8E68-3CFB623C6E17}" type="slidenum">
              <a:rPr lang="en-US"/>
              <a:pPr>
                <a:defRPr/>
              </a:pPr>
              <a:t>‹#›</a:t>
            </a:fld>
            <a:endParaRPr lang="en-US"/>
          </a:p>
        </p:txBody>
      </p:sp>
    </p:spTree>
    <p:extLst>
      <p:ext uri="{BB962C8B-B14F-4D97-AF65-F5344CB8AC3E}">
        <p14:creationId xmlns:p14="http://schemas.microsoft.com/office/powerpoint/2010/main" val="28730264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a:extLst>
              <a:ext uri="{FF2B5EF4-FFF2-40B4-BE49-F238E27FC236}">
                <a16:creationId xmlns:a16="http://schemas.microsoft.com/office/drawing/2014/main" id="{B647E503-60E1-4842-A482-C7BF5722F1D9}"/>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1029">
            <a:extLst>
              <a:ext uri="{FF2B5EF4-FFF2-40B4-BE49-F238E27FC236}">
                <a16:creationId xmlns:a16="http://schemas.microsoft.com/office/drawing/2014/main" id="{DF2C603C-8108-5749-9111-E2B1ACA6FC05}"/>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1030">
            <a:extLst>
              <a:ext uri="{FF2B5EF4-FFF2-40B4-BE49-F238E27FC236}">
                <a16:creationId xmlns:a16="http://schemas.microsoft.com/office/drawing/2014/main" id="{85543CA7-1323-6541-99B0-A543736F0CE1}"/>
              </a:ext>
            </a:extLst>
          </p:cNvPr>
          <p:cNvSpPr>
            <a:spLocks noGrp="1" noChangeArrowheads="1"/>
          </p:cNvSpPr>
          <p:nvPr>
            <p:ph type="sldNum" sz="quarter" idx="12"/>
          </p:nvPr>
        </p:nvSpPr>
        <p:spPr/>
        <p:txBody>
          <a:bodyPr/>
          <a:lstStyle>
            <a:lvl1pPr>
              <a:defRPr>
                <a:latin typeface="Arial"/>
                <a:ea typeface="ＭＳ Ｐゴシック"/>
              </a:defRPr>
            </a:lvl1pPr>
          </a:lstStyle>
          <a:p>
            <a:pPr>
              <a:defRPr/>
            </a:pPr>
            <a:fld id="{9EDE197A-1211-A040-82B6-D59373CF4C39}" type="slidenum">
              <a:rPr lang="en-US"/>
              <a:pPr>
                <a:defRPr/>
              </a:pPr>
              <a:t>‹#›</a:t>
            </a:fld>
            <a:endParaRPr lang="en-US"/>
          </a:p>
        </p:txBody>
      </p:sp>
    </p:spTree>
    <p:extLst>
      <p:ext uri="{BB962C8B-B14F-4D97-AF65-F5344CB8AC3E}">
        <p14:creationId xmlns:p14="http://schemas.microsoft.com/office/powerpoint/2010/main" val="22136974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a:extLst>
              <a:ext uri="{FF2B5EF4-FFF2-40B4-BE49-F238E27FC236}">
                <a16:creationId xmlns:a16="http://schemas.microsoft.com/office/drawing/2014/main" id="{4CB663E7-1546-3E47-A97D-BEA59B0D96AD}"/>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1029">
            <a:extLst>
              <a:ext uri="{FF2B5EF4-FFF2-40B4-BE49-F238E27FC236}">
                <a16:creationId xmlns:a16="http://schemas.microsoft.com/office/drawing/2014/main" id="{D84376B7-FAF3-1746-846A-27687D117D6F}"/>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1030">
            <a:extLst>
              <a:ext uri="{FF2B5EF4-FFF2-40B4-BE49-F238E27FC236}">
                <a16:creationId xmlns:a16="http://schemas.microsoft.com/office/drawing/2014/main" id="{49F897D0-26D2-D542-91C9-AC3647DCB194}"/>
              </a:ext>
            </a:extLst>
          </p:cNvPr>
          <p:cNvSpPr>
            <a:spLocks noGrp="1" noChangeArrowheads="1"/>
          </p:cNvSpPr>
          <p:nvPr>
            <p:ph type="sldNum" sz="quarter" idx="12"/>
          </p:nvPr>
        </p:nvSpPr>
        <p:spPr/>
        <p:txBody>
          <a:bodyPr/>
          <a:lstStyle>
            <a:lvl1pPr>
              <a:defRPr>
                <a:latin typeface="Arial"/>
                <a:ea typeface="ＭＳ Ｐゴシック"/>
              </a:defRPr>
            </a:lvl1pPr>
          </a:lstStyle>
          <a:p>
            <a:pPr>
              <a:defRPr/>
            </a:pPr>
            <a:fld id="{4630D6B5-89FB-F240-A477-5B32AC2B16C4}" type="slidenum">
              <a:rPr lang="en-US"/>
              <a:pPr>
                <a:defRPr/>
              </a:pPr>
              <a:t>‹#›</a:t>
            </a:fld>
            <a:endParaRPr lang="en-US"/>
          </a:p>
        </p:txBody>
      </p:sp>
    </p:spTree>
    <p:extLst>
      <p:ext uri="{BB962C8B-B14F-4D97-AF65-F5344CB8AC3E}">
        <p14:creationId xmlns:p14="http://schemas.microsoft.com/office/powerpoint/2010/main" val="40723501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a:extLst>
              <a:ext uri="{FF2B5EF4-FFF2-40B4-BE49-F238E27FC236}">
                <a16:creationId xmlns:a16="http://schemas.microsoft.com/office/drawing/2014/main" id="{CCD23226-1CF7-7746-92F8-C26BF52422A7}"/>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029">
            <a:extLst>
              <a:ext uri="{FF2B5EF4-FFF2-40B4-BE49-F238E27FC236}">
                <a16:creationId xmlns:a16="http://schemas.microsoft.com/office/drawing/2014/main" id="{37047FA4-E4B8-654A-808E-64281687C10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4A213F2F-08BA-914B-8E2D-CD5029E131B0}"/>
              </a:ext>
            </a:extLst>
          </p:cNvPr>
          <p:cNvSpPr>
            <a:spLocks noGrp="1" noChangeArrowheads="1"/>
          </p:cNvSpPr>
          <p:nvPr>
            <p:ph type="sldNum" sz="quarter" idx="12"/>
          </p:nvPr>
        </p:nvSpPr>
        <p:spPr/>
        <p:txBody>
          <a:bodyPr/>
          <a:lstStyle>
            <a:lvl1pPr>
              <a:defRPr>
                <a:latin typeface="Arial"/>
                <a:ea typeface="ＭＳ Ｐゴシック"/>
              </a:defRPr>
            </a:lvl1pPr>
          </a:lstStyle>
          <a:p>
            <a:pPr>
              <a:defRPr/>
            </a:pPr>
            <a:fld id="{7FBF12AD-341E-964E-928B-2051ECB4FD1E}" type="slidenum">
              <a:rPr lang="en-US"/>
              <a:pPr>
                <a:defRPr/>
              </a:pPr>
              <a:t>‹#›</a:t>
            </a:fld>
            <a:endParaRPr lang="en-US"/>
          </a:p>
        </p:txBody>
      </p:sp>
    </p:spTree>
    <p:extLst>
      <p:ext uri="{BB962C8B-B14F-4D97-AF65-F5344CB8AC3E}">
        <p14:creationId xmlns:p14="http://schemas.microsoft.com/office/powerpoint/2010/main" val="32268567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a:extLst>
              <a:ext uri="{FF2B5EF4-FFF2-40B4-BE49-F238E27FC236}">
                <a16:creationId xmlns:a16="http://schemas.microsoft.com/office/drawing/2014/main" id="{6C066345-71CC-D549-B256-AD0FE1B4C3FA}"/>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1029">
            <a:extLst>
              <a:ext uri="{FF2B5EF4-FFF2-40B4-BE49-F238E27FC236}">
                <a16:creationId xmlns:a16="http://schemas.microsoft.com/office/drawing/2014/main" id="{F20C1918-BFA2-8C45-B1A2-6FAF3547448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585ADB13-32F6-DE48-A0BF-EA8E7C409CF7}"/>
              </a:ext>
            </a:extLst>
          </p:cNvPr>
          <p:cNvSpPr>
            <a:spLocks noGrp="1" noChangeArrowheads="1"/>
          </p:cNvSpPr>
          <p:nvPr>
            <p:ph type="sldNum" sz="quarter" idx="12"/>
          </p:nvPr>
        </p:nvSpPr>
        <p:spPr/>
        <p:txBody>
          <a:bodyPr/>
          <a:lstStyle>
            <a:lvl1pPr>
              <a:defRPr>
                <a:latin typeface="Arial"/>
                <a:ea typeface="ＭＳ Ｐゴシック"/>
              </a:defRPr>
            </a:lvl1pPr>
          </a:lstStyle>
          <a:p>
            <a:pPr>
              <a:defRPr/>
            </a:pPr>
            <a:fld id="{9E411FA1-FEA2-3748-AAE5-6AC472BB01DA}" type="slidenum">
              <a:rPr lang="en-US"/>
              <a:pPr>
                <a:defRPr/>
              </a:pPr>
              <a:t>‹#›</a:t>
            </a:fld>
            <a:endParaRPr lang="en-US"/>
          </a:p>
        </p:txBody>
      </p:sp>
    </p:spTree>
    <p:extLst>
      <p:ext uri="{BB962C8B-B14F-4D97-AF65-F5344CB8AC3E}">
        <p14:creationId xmlns:p14="http://schemas.microsoft.com/office/powerpoint/2010/main" val="165129681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F3E067A-4814-154D-8C79-388A893FE7BB}"/>
              </a:ext>
            </a:extLst>
          </p:cNvPr>
          <p:cNvSpPr>
            <a:spLocks noGrp="1"/>
          </p:cNvSpPr>
          <p:nvPr>
            <p:ph type="dt" sz="half" idx="10"/>
          </p:nvPr>
        </p:nvSpPr>
        <p:spPr/>
        <p:txBody>
          <a:bodyPr/>
          <a:lstStyle>
            <a:lvl1pPr>
              <a:defRPr/>
            </a:lvl1pPr>
          </a:lstStyle>
          <a:p>
            <a:pPr>
              <a:defRPr/>
            </a:pPr>
            <a:fld id="{DA57D6F8-F434-B54E-A598-87D3B8F7D4C8}" type="datetime1">
              <a:rPr lang="en-US" altLang="en-US"/>
              <a:pPr>
                <a:defRPr/>
              </a:pPr>
              <a:t>5/10/20</a:t>
            </a:fld>
            <a:endParaRPr lang="en-US" altLang="en-US"/>
          </a:p>
        </p:txBody>
      </p:sp>
      <p:sp>
        <p:nvSpPr>
          <p:cNvPr id="5" name="Footer Placeholder 4">
            <a:extLst>
              <a:ext uri="{FF2B5EF4-FFF2-40B4-BE49-F238E27FC236}">
                <a16:creationId xmlns:a16="http://schemas.microsoft.com/office/drawing/2014/main" id="{638A5911-A7D7-F348-8885-F64F9C0AC916}"/>
              </a:ext>
            </a:extLst>
          </p:cNvPr>
          <p:cNvSpPr>
            <a:spLocks noGrp="1"/>
          </p:cNvSpPr>
          <p:nvPr>
            <p:ph type="ftr" sz="quarter" idx="11"/>
          </p:nvPr>
        </p:nvSpPr>
        <p:spPr/>
        <p:txBody>
          <a:bodyPr rtlCol="0"/>
          <a:lstStyle>
            <a:lvl1pPr eaLnBrk="0" fontAlgn="auto" hangingPunct="0">
              <a:spcBef>
                <a:spcPts val="0"/>
              </a:spcBef>
              <a:spcAft>
                <a:spcPts val="0"/>
              </a:spcAft>
              <a:defRPr>
                <a:solidFill>
                  <a:prstClr val="black">
                    <a:tint val="75000"/>
                  </a:prstClr>
                </a:solidFill>
                <a:latin typeface="+mn-lt"/>
                <a:ea typeface="ＭＳ Ｐゴシック" pitchFamily="-105" charset="-128"/>
                <a:cs typeface="ＭＳ Ｐゴシック" pitchFamily="-105" charset="-128"/>
              </a:defRPr>
            </a:lvl1pPr>
          </a:lstStyle>
          <a:p>
            <a:pPr>
              <a:defRPr/>
            </a:pPr>
            <a:endParaRPr lang="en-US"/>
          </a:p>
        </p:txBody>
      </p:sp>
      <p:sp>
        <p:nvSpPr>
          <p:cNvPr id="6" name="Slide Number Placeholder 5">
            <a:extLst>
              <a:ext uri="{FF2B5EF4-FFF2-40B4-BE49-F238E27FC236}">
                <a16:creationId xmlns:a16="http://schemas.microsoft.com/office/drawing/2014/main" id="{7FA5226D-7FD2-E448-A6BF-C2B6903AB2F0}"/>
              </a:ext>
            </a:extLst>
          </p:cNvPr>
          <p:cNvSpPr>
            <a:spLocks noGrp="1"/>
          </p:cNvSpPr>
          <p:nvPr>
            <p:ph type="sldNum" sz="quarter" idx="12"/>
          </p:nvPr>
        </p:nvSpPr>
        <p:spPr/>
        <p:txBody>
          <a:bodyPr/>
          <a:lstStyle>
            <a:lvl1pPr>
              <a:defRPr/>
            </a:lvl1pPr>
          </a:lstStyle>
          <a:p>
            <a:pPr>
              <a:defRPr/>
            </a:pPr>
            <a:fld id="{D2BE0739-EFC4-8D4D-A264-DCE79C22CBD4}" type="slidenum">
              <a:rPr lang="en-US" altLang="en-US"/>
              <a:pPr>
                <a:defRPr/>
              </a:pPr>
              <a:t>‹#›</a:t>
            </a:fld>
            <a:endParaRPr lang="en-US" altLang="en-US"/>
          </a:p>
        </p:txBody>
      </p:sp>
    </p:spTree>
    <p:extLst>
      <p:ext uri="{BB962C8B-B14F-4D97-AF65-F5344CB8AC3E}">
        <p14:creationId xmlns:p14="http://schemas.microsoft.com/office/powerpoint/2010/main" val="235949579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40743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06933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42900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812329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24550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43167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39462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37541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97580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58808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978343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527648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7913592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89833" name="Rectangle 41"/>
          <p:cNvSpPr>
            <a:spLocks noGrp="1" noChangeArrowheads="1"/>
          </p:cNvSpPr>
          <p:nvPr>
            <p:ph type="ctrTitle"/>
          </p:nvPr>
        </p:nvSpPr>
        <p:spPr>
          <a:xfrm>
            <a:off x="395288" y="4076700"/>
            <a:ext cx="8428037" cy="1054100"/>
          </a:xfrm>
        </p:spPr>
        <p:txBody>
          <a:bodyPr/>
          <a:lstStyle>
            <a:lvl1pPr algn="ctr">
              <a:defRPr sz="4800"/>
            </a:lvl1pPr>
          </a:lstStyle>
          <a:p>
            <a:r>
              <a:rPr lang="en-US"/>
              <a:t>Click to edit Master title style</a:t>
            </a:r>
          </a:p>
        </p:txBody>
      </p:sp>
      <p:sp>
        <p:nvSpPr>
          <p:cNvPr id="289834" name="Rectangle 42"/>
          <p:cNvSpPr>
            <a:spLocks noGrp="1" noChangeArrowheads="1"/>
          </p:cNvSpPr>
          <p:nvPr>
            <p:ph type="subTitle" idx="1"/>
          </p:nvPr>
        </p:nvSpPr>
        <p:spPr>
          <a:xfrm>
            <a:off x="398463" y="5084763"/>
            <a:ext cx="8424862" cy="817562"/>
          </a:xfrm>
        </p:spPr>
        <p:txBody>
          <a:bodyPr/>
          <a:lstStyle>
            <a:lvl1pPr marL="0" indent="0" algn="ctr">
              <a:buFont typeface="Wingdings" pitchFamily="2" charset="2"/>
              <a:buNone/>
              <a:defRPr sz="3600"/>
            </a:lvl1pPr>
          </a:lstStyle>
          <a:p>
            <a:r>
              <a:rPr lang="en-US"/>
              <a:t>Click to edit Master subtitle style</a:t>
            </a:r>
          </a:p>
        </p:txBody>
      </p:sp>
      <p:sp>
        <p:nvSpPr>
          <p:cNvPr id="4" name="Rectangle 53"/>
          <p:cNvSpPr>
            <a:spLocks noGrp="1" noChangeArrowheads="1"/>
          </p:cNvSpPr>
          <p:nvPr>
            <p:ph type="dt" sz="quarter" idx="10"/>
          </p:nvPr>
        </p:nvSpPr>
        <p:spPr/>
        <p:txBody>
          <a:bodyPr/>
          <a:lstStyle>
            <a:lvl1pPr>
              <a:defRPr>
                <a:ea typeface="ＭＳ Ｐゴシック" charset="0"/>
                <a:cs typeface="ＭＳ Ｐゴシック" charset="0"/>
              </a:defRPr>
            </a:lvl1pPr>
          </a:lstStyle>
          <a:p>
            <a:pPr>
              <a:defRPr/>
            </a:pPr>
            <a:endParaRPr lang="en-US"/>
          </a:p>
        </p:txBody>
      </p:sp>
      <p:sp>
        <p:nvSpPr>
          <p:cNvPr id="5" name="Rectangle 54"/>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55"/>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0ED391-3540-C843-B0C9-B5BE9B502B27}" type="slidenum">
              <a:rPr lang="en-US"/>
              <a:pPr>
                <a:defRPr/>
              </a:pPr>
              <a:t>‹#›</a:t>
            </a:fld>
            <a:endParaRPr lang="en-US"/>
          </a:p>
        </p:txBody>
      </p:sp>
    </p:spTree>
    <p:extLst>
      <p:ext uri="{BB962C8B-B14F-4D97-AF65-F5344CB8AC3E}">
        <p14:creationId xmlns:p14="http://schemas.microsoft.com/office/powerpoint/2010/main" val="26064965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8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327CB19-88C6-EC44-8DA1-EB6FF957FB75}" type="slidenum">
              <a:rPr lang="en-US"/>
              <a:pPr>
                <a:defRPr/>
              </a:pPr>
              <a:t>‹#›</a:t>
            </a:fld>
            <a:endParaRPr lang="en-US"/>
          </a:p>
        </p:txBody>
      </p:sp>
    </p:spTree>
    <p:extLst>
      <p:ext uri="{BB962C8B-B14F-4D97-AF65-F5344CB8AC3E}">
        <p14:creationId xmlns:p14="http://schemas.microsoft.com/office/powerpoint/2010/main" val="6136570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8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F2D4B6-8665-8941-8FE4-C2B6500A2287}" type="slidenum">
              <a:rPr lang="en-US"/>
              <a:pPr>
                <a:defRPr/>
              </a:pPr>
              <a:t>‹#›</a:t>
            </a:fld>
            <a:endParaRPr lang="en-US"/>
          </a:p>
        </p:txBody>
      </p:sp>
    </p:spTree>
    <p:extLst>
      <p:ext uri="{BB962C8B-B14F-4D97-AF65-F5344CB8AC3E}">
        <p14:creationId xmlns:p14="http://schemas.microsoft.com/office/powerpoint/2010/main" val="815424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3850" y="1484313"/>
            <a:ext cx="4208463"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4713" y="1484313"/>
            <a:ext cx="4208462"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8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41B7DFC-060B-3945-A3EF-D298CA57A4A3}" type="slidenum">
              <a:rPr lang="en-US"/>
              <a:pPr>
                <a:defRPr/>
              </a:pPr>
              <a:t>‹#›</a:t>
            </a:fld>
            <a:endParaRPr lang="en-US"/>
          </a:p>
        </p:txBody>
      </p:sp>
    </p:spTree>
    <p:extLst>
      <p:ext uri="{BB962C8B-B14F-4D97-AF65-F5344CB8AC3E}">
        <p14:creationId xmlns:p14="http://schemas.microsoft.com/office/powerpoint/2010/main" val="8905499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8"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9" name="Rectangle 8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CC60C7A-3850-A448-ABAD-20E75CC6CD4E}" type="slidenum">
              <a:rPr lang="en-US"/>
              <a:pPr>
                <a:defRPr/>
              </a:pPr>
              <a:t>‹#›</a:t>
            </a:fld>
            <a:endParaRPr lang="en-US"/>
          </a:p>
        </p:txBody>
      </p:sp>
    </p:spTree>
    <p:extLst>
      <p:ext uri="{BB962C8B-B14F-4D97-AF65-F5344CB8AC3E}">
        <p14:creationId xmlns:p14="http://schemas.microsoft.com/office/powerpoint/2010/main" val="1837886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4"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5" name="Rectangle 8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3FC6FBD-C8D2-FC49-ADE0-2B65BF7AFC79}" type="slidenum">
              <a:rPr lang="en-US"/>
              <a:pPr>
                <a:defRPr/>
              </a:pPr>
              <a:t>‹#›</a:t>
            </a:fld>
            <a:endParaRPr lang="en-US"/>
          </a:p>
        </p:txBody>
      </p:sp>
    </p:spTree>
    <p:extLst>
      <p:ext uri="{BB962C8B-B14F-4D97-AF65-F5344CB8AC3E}">
        <p14:creationId xmlns:p14="http://schemas.microsoft.com/office/powerpoint/2010/main" val="1336364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3"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Rectangle 8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64F8BE3-D9FC-D54E-9C62-0D3279044B6B}" type="slidenum">
              <a:rPr lang="en-US"/>
              <a:pPr>
                <a:defRPr/>
              </a:pPr>
              <a:t>‹#›</a:t>
            </a:fld>
            <a:endParaRPr lang="en-US"/>
          </a:p>
        </p:txBody>
      </p:sp>
    </p:spTree>
    <p:extLst>
      <p:ext uri="{BB962C8B-B14F-4D97-AF65-F5344CB8AC3E}">
        <p14:creationId xmlns:p14="http://schemas.microsoft.com/office/powerpoint/2010/main" val="34541808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8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B3CC712-F3AB-DE4A-BEAE-4AA3EF3FFC99}" type="slidenum">
              <a:rPr lang="en-US"/>
              <a:pPr>
                <a:defRPr/>
              </a:pPr>
              <a:t>‹#›</a:t>
            </a:fld>
            <a:endParaRPr lang="en-US"/>
          </a:p>
        </p:txBody>
      </p:sp>
    </p:spTree>
    <p:extLst>
      <p:ext uri="{BB962C8B-B14F-4D97-AF65-F5344CB8AC3E}">
        <p14:creationId xmlns:p14="http://schemas.microsoft.com/office/powerpoint/2010/main" val="13801868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Rectangle 8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3F2BF8B-6DD3-AA45-B59B-64359ED6F275}" type="slidenum">
              <a:rPr lang="en-US"/>
              <a:pPr>
                <a:defRPr/>
              </a:pPr>
              <a:t>‹#›</a:t>
            </a:fld>
            <a:endParaRPr lang="en-US"/>
          </a:p>
        </p:txBody>
      </p:sp>
    </p:spTree>
    <p:extLst>
      <p:ext uri="{BB962C8B-B14F-4D97-AF65-F5344CB8AC3E}">
        <p14:creationId xmlns:p14="http://schemas.microsoft.com/office/powerpoint/2010/main" val="13753905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8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241F0CF-603F-8849-8AF7-BA73B835F398}" type="slidenum">
              <a:rPr lang="en-US"/>
              <a:pPr>
                <a:defRPr/>
              </a:pPr>
              <a:t>‹#›</a:t>
            </a:fld>
            <a:endParaRPr lang="en-US"/>
          </a:p>
        </p:txBody>
      </p:sp>
    </p:spTree>
    <p:extLst>
      <p:ext uri="{BB962C8B-B14F-4D97-AF65-F5344CB8AC3E}">
        <p14:creationId xmlns:p14="http://schemas.microsoft.com/office/powerpoint/2010/main" val="22123216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1638" y="260350"/>
            <a:ext cx="2141537" cy="6192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3850" y="260350"/>
            <a:ext cx="6275388" cy="6192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5" name="Rectangle 79"/>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6" name="Rectangle 8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D7389BD-BA57-5B4C-97DD-E2928F1193D2}" type="slidenum">
              <a:rPr lang="en-US"/>
              <a:pPr>
                <a:defRPr/>
              </a:pPr>
              <a:t>‹#›</a:t>
            </a:fld>
            <a:endParaRPr lang="en-US"/>
          </a:p>
        </p:txBody>
      </p:sp>
    </p:spTree>
    <p:extLst>
      <p:ext uri="{BB962C8B-B14F-4D97-AF65-F5344CB8AC3E}">
        <p14:creationId xmlns:p14="http://schemas.microsoft.com/office/powerpoint/2010/main" val="648901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B0A7983-600C-4842-8675-80FA1020349D}"/>
              </a:ext>
            </a:extLst>
          </p:cNvPr>
          <p:cNvSpPr>
            <a:spLocks noGrp="1"/>
          </p:cNvSpPr>
          <p:nvPr>
            <p:ph type="dt" sz="half" idx="10"/>
          </p:nvPr>
        </p:nvSpPr>
        <p:spPr/>
        <p:txBody>
          <a:bodyPr/>
          <a:lstStyle>
            <a:lvl1pPr>
              <a:defRPr/>
            </a:lvl1pPr>
          </a:lstStyle>
          <a:p>
            <a:fld id="{D2979E04-F195-BC46-812C-2C8C20096603}" type="datetimeFigureOut">
              <a:rPr lang="en-US" altLang="en-US"/>
              <a:pPr/>
              <a:t>5/9/20</a:t>
            </a:fld>
            <a:endParaRPr lang="en-US" altLang="en-US"/>
          </a:p>
        </p:txBody>
      </p:sp>
      <p:sp>
        <p:nvSpPr>
          <p:cNvPr id="5" name="Footer Placeholder 4">
            <a:extLst>
              <a:ext uri="{FF2B5EF4-FFF2-40B4-BE49-F238E27FC236}">
                <a16:creationId xmlns:a16="http://schemas.microsoft.com/office/drawing/2014/main" id="{00C8A1BD-593E-BD4C-8119-DFE42CF787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56EDD5A-5748-BB4B-B5B5-D0E3993550E5}"/>
              </a:ext>
            </a:extLst>
          </p:cNvPr>
          <p:cNvSpPr>
            <a:spLocks noGrp="1"/>
          </p:cNvSpPr>
          <p:nvPr>
            <p:ph type="sldNum" sz="quarter" idx="12"/>
          </p:nvPr>
        </p:nvSpPr>
        <p:spPr/>
        <p:txBody>
          <a:bodyPr/>
          <a:lstStyle>
            <a:lvl1pPr>
              <a:defRPr/>
            </a:lvl1pPr>
          </a:lstStyle>
          <a:p>
            <a:fld id="{7444C56F-D40E-6D4C-8571-3202B99316B8}" type="slidenum">
              <a:rPr lang="en-US" altLang="en-US"/>
              <a:pPr/>
              <a:t>‹#›</a:t>
            </a:fld>
            <a:endParaRPr lang="en-US" altLang="en-US"/>
          </a:p>
        </p:txBody>
      </p:sp>
    </p:spTree>
    <p:extLst>
      <p:ext uri="{BB962C8B-B14F-4D97-AF65-F5344CB8AC3E}">
        <p14:creationId xmlns:p14="http://schemas.microsoft.com/office/powerpoint/2010/main" val="33279184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39EB69-8683-504D-B2CE-DE07000C9235}"/>
              </a:ext>
            </a:extLst>
          </p:cNvPr>
          <p:cNvSpPr>
            <a:spLocks noGrp="1"/>
          </p:cNvSpPr>
          <p:nvPr>
            <p:ph type="dt" sz="half" idx="10"/>
          </p:nvPr>
        </p:nvSpPr>
        <p:spPr/>
        <p:txBody>
          <a:bodyPr/>
          <a:lstStyle>
            <a:lvl1pPr>
              <a:defRPr/>
            </a:lvl1pPr>
          </a:lstStyle>
          <a:p>
            <a:fld id="{68E7AD9F-8A48-A742-88D8-EA2E12281B93}" type="datetimeFigureOut">
              <a:rPr lang="en-US" altLang="en-US"/>
              <a:pPr/>
              <a:t>5/9/20</a:t>
            </a:fld>
            <a:endParaRPr lang="en-US" altLang="en-US"/>
          </a:p>
        </p:txBody>
      </p:sp>
      <p:sp>
        <p:nvSpPr>
          <p:cNvPr id="5" name="Footer Placeholder 4">
            <a:extLst>
              <a:ext uri="{FF2B5EF4-FFF2-40B4-BE49-F238E27FC236}">
                <a16:creationId xmlns:a16="http://schemas.microsoft.com/office/drawing/2014/main" id="{226EB771-84A3-CD4C-96CE-01E0C654B0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57A9C70-1B3E-7F42-94C4-40089E92028A}"/>
              </a:ext>
            </a:extLst>
          </p:cNvPr>
          <p:cNvSpPr>
            <a:spLocks noGrp="1"/>
          </p:cNvSpPr>
          <p:nvPr>
            <p:ph type="sldNum" sz="quarter" idx="12"/>
          </p:nvPr>
        </p:nvSpPr>
        <p:spPr/>
        <p:txBody>
          <a:bodyPr/>
          <a:lstStyle>
            <a:lvl1pPr>
              <a:defRPr/>
            </a:lvl1pPr>
          </a:lstStyle>
          <a:p>
            <a:fld id="{AEA7F63A-1DCD-3342-9A92-A3AD27D01747}" type="slidenum">
              <a:rPr lang="en-US" altLang="en-US"/>
              <a:pPr/>
              <a:t>‹#›</a:t>
            </a:fld>
            <a:endParaRPr lang="en-US" altLang="en-US"/>
          </a:p>
        </p:txBody>
      </p:sp>
    </p:spTree>
    <p:extLst>
      <p:ext uri="{BB962C8B-B14F-4D97-AF65-F5344CB8AC3E}">
        <p14:creationId xmlns:p14="http://schemas.microsoft.com/office/powerpoint/2010/main" val="2985122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8C2A3B-5301-EB46-BADC-A3AD65E13E1A}"/>
              </a:ext>
            </a:extLst>
          </p:cNvPr>
          <p:cNvSpPr>
            <a:spLocks noGrp="1"/>
          </p:cNvSpPr>
          <p:nvPr>
            <p:ph type="dt" sz="half" idx="10"/>
          </p:nvPr>
        </p:nvSpPr>
        <p:spPr/>
        <p:txBody>
          <a:bodyPr/>
          <a:lstStyle>
            <a:lvl1pPr>
              <a:defRPr/>
            </a:lvl1pPr>
          </a:lstStyle>
          <a:p>
            <a:fld id="{B50D55C2-98CA-674F-AAE8-4A4C84BD55ED}" type="datetimeFigureOut">
              <a:rPr lang="en-US" altLang="en-US"/>
              <a:pPr/>
              <a:t>5/9/20</a:t>
            </a:fld>
            <a:endParaRPr lang="en-US" altLang="en-US"/>
          </a:p>
        </p:txBody>
      </p:sp>
      <p:sp>
        <p:nvSpPr>
          <p:cNvPr id="5" name="Footer Placeholder 4">
            <a:extLst>
              <a:ext uri="{FF2B5EF4-FFF2-40B4-BE49-F238E27FC236}">
                <a16:creationId xmlns:a16="http://schemas.microsoft.com/office/drawing/2014/main" id="{0D21F1D3-DF28-B74C-AAFC-38E797954F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0C32CFD-36D4-814C-9B75-E7BAC21DA578}"/>
              </a:ext>
            </a:extLst>
          </p:cNvPr>
          <p:cNvSpPr>
            <a:spLocks noGrp="1"/>
          </p:cNvSpPr>
          <p:nvPr>
            <p:ph type="sldNum" sz="quarter" idx="12"/>
          </p:nvPr>
        </p:nvSpPr>
        <p:spPr/>
        <p:txBody>
          <a:bodyPr/>
          <a:lstStyle>
            <a:lvl1pPr>
              <a:defRPr/>
            </a:lvl1pPr>
          </a:lstStyle>
          <a:p>
            <a:fld id="{ECE7BC97-6F14-2D4D-B998-8D692C044D90}" type="slidenum">
              <a:rPr lang="en-US" altLang="en-US"/>
              <a:pPr/>
              <a:t>‹#›</a:t>
            </a:fld>
            <a:endParaRPr lang="en-US" altLang="en-US"/>
          </a:p>
        </p:txBody>
      </p:sp>
    </p:spTree>
    <p:extLst>
      <p:ext uri="{BB962C8B-B14F-4D97-AF65-F5344CB8AC3E}">
        <p14:creationId xmlns:p14="http://schemas.microsoft.com/office/powerpoint/2010/main" val="29123875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E307DEA-2463-CB41-BECB-5687D04A31D6}"/>
              </a:ext>
            </a:extLst>
          </p:cNvPr>
          <p:cNvSpPr>
            <a:spLocks noGrp="1"/>
          </p:cNvSpPr>
          <p:nvPr>
            <p:ph type="dt" sz="half" idx="10"/>
          </p:nvPr>
        </p:nvSpPr>
        <p:spPr/>
        <p:txBody>
          <a:bodyPr/>
          <a:lstStyle>
            <a:lvl1pPr>
              <a:defRPr/>
            </a:lvl1pPr>
          </a:lstStyle>
          <a:p>
            <a:fld id="{4CA47077-D0AB-FA43-9BEE-E84DCCC8E37B}" type="datetimeFigureOut">
              <a:rPr lang="en-US" altLang="en-US"/>
              <a:pPr/>
              <a:t>5/9/20</a:t>
            </a:fld>
            <a:endParaRPr lang="en-US" altLang="en-US"/>
          </a:p>
        </p:txBody>
      </p:sp>
      <p:sp>
        <p:nvSpPr>
          <p:cNvPr id="6" name="Footer Placeholder 4">
            <a:extLst>
              <a:ext uri="{FF2B5EF4-FFF2-40B4-BE49-F238E27FC236}">
                <a16:creationId xmlns:a16="http://schemas.microsoft.com/office/drawing/2014/main" id="{CC75836F-FA0D-BE49-B764-D28FB2E059D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2E4C84-BFC4-934E-893B-D8EF6DE3E7AE}"/>
              </a:ext>
            </a:extLst>
          </p:cNvPr>
          <p:cNvSpPr>
            <a:spLocks noGrp="1"/>
          </p:cNvSpPr>
          <p:nvPr>
            <p:ph type="sldNum" sz="quarter" idx="12"/>
          </p:nvPr>
        </p:nvSpPr>
        <p:spPr/>
        <p:txBody>
          <a:bodyPr/>
          <a:lstStyle>
            <a:lvl1pPr>
              <a:defRPr/>
            </a:lvl1pPr>
          </a:lstStyle>
          <a:p>
            <a:fld id="{19590547-3BF3-6142-BC80-166D4C82608C}" type="slidenum">
              <a:rPr lang="en-US" altLang="en-US"/>
              <a:pPr/>
              <a:t>‹#›</a:t>
            </a:fld>
            <a:endParaRPr lang="en-US" altLang="en-US"/>
          </a:p>
        </p:txBody>
      </p:sp>
    </p:spTree>
    <p:extLst>
      <p:ext uri="{BB962C8B-B14F-4D97-AF65-F5344CB8AC3E}">
        <p14:creationId xmlns:p14="http://schemas.microsoft.com/office/powerpoint/2010/main" val="631963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0D4FC3A-FE0F-184A-9371-2731A1D541A3}"/>
              </a:ext>
            </a:extLst>
          </p:cNvPr>
          <p:cNvSpPr>
            <a:spLocks noGrp="1"/>
          </p:cNvSpPr>
          <p:nvPr>
            <p:ph type="dt" sz="half" idx="10"/>
          </p:nvPr>
        </p:nvSpPr>
        <p:spPr/>
        <p:txBody>
          <a:bodyPr/>
          <a:lstStyle>
            <a:lvl1pPr>
              <a:defRPr/>
            </a:lvl1pPr>
          </a:lstStyle>
          <a:p>
            <a:fld id="{1720930A-31D1-D04C-95CA-167E3312242D}" type="datetimeFigureOut">
              <a:rPr lang="en-US" altLang="en-US"/>
              <a:pPr/>
              <a:t>5/9/20</a:t>
            </a:fld>
            <a:endParaRPr lang="en-US" altLang="en-US"/>
          </a:p>
        </p:txBody>
      </p:sp>
      <p:sp>
        <p:nvSpPr>
          <p:cNvPr id="8" name="Footer Placeholder 4">
            <a:extLst>
              <a:ext uri="{FF2B5EF4-FFF2-40B4-BE49-F238E27FC236}">
                <a16:creationId xmlns:a16="http://schemas.microsoft.com/office/drawing/2014/main" id="{217C7868-0389-714A-B85F-4BA4F40F96B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AE0D796-4F83-FF41-BABA-6B2566CE6C68}"/>
              </a:ext>
            </a:extLst>
          </p:cNvPr>
          <p:cNvSpPr>
            <a:spLocks noGrp="1"/>
          </p:cNvSpPr>
          <p:nvPr>
            <p:ph type="sldNum" sz="quarter" idx="12"/>
          </p:nvPr>
        </p:nvSpPr>
        <p:spPr/>
        <p:txBody>
          <a:bodyPr/>
          <a:lstStyle>
            <a:lvl1pPr>
              <a:defRPr/>
            </a:lvl1pPr>
          </a:lstStyle>
          <a:p>
            <a:fld id="{B4EE3AC1-F17F-CD4F-A0E4-74F190939CDD}" type="slidenum">
              <a:rPr lang="en-US" altLang="en-US"/>
              <a:pPr/>
              <a:t>‹#›</a:t>
            </a:fld>
            <a:endParaRPr lang="en-US" altLang="en-US"/>
          </a:p>
        </p:txBody>
      </p:sp>
    </p:spTree>
    <p:extLst>
      <p:ext uri="{BB962C8B-B14F-4D97-AF65-F5344CB8AC3E}">
        <p14:creationId xmlns:p14="http://schemas.microsoft.com/office/powerpoint/2010/main" val="34206879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B53D053-2CE8-CE48-B9E5-DECA79B397BD}"/>
              </a:ext>
            </a:extLst>
          </p:cNvPr>
          <p:cNvSpPr>
            <a:spLocks noGrp="1"/>
          </p:cNvSpPr>
          <p:nvPr>
            <p:ph type="dt" sz="half" idx="10"/>
          </p:nvPr>
        </p:nvSpPr>
        <p:spPr/>
        <p:txBody>
          <a:bodyPr/>
          <a:lstStyle>
            <a:lvl1pPr>
              <a:defRPr/>
            </a:lvl1pPr>
          </a:lstStyle>
          <a:p>
            <a:fld id="{2CC33259-C867-BD4D-9E30-F755BB0D2450}" type="datetimeFigureOut">
              <a:rPr lang="en-US" altLang="en-US"/>
              <a:pPr/>
              <a:t>5/9/20</a:t>
            </a:fld>
            <a:endParaRPr lang="en-US" altLang="en-US"/>
          </a:p>
        </p:txBody>
      </p:sp>
      <p:sp>
        <p:nvSpPr>
          <p:cNvPr id="4" name="Footer Placeholder 4">
            <a:extLst>
              <a:ext uri="{FF2B5EF4-FFF2-40B4-BE49-F238E27FC236}">
                <a16:creationId xmlns:a16="http://schemas.microsoft.com/office/drawing/2014/main" id="{8C8DD381-B31D-AA44-957E-535C6F05EF4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44F8B41-45F2-2F42-B853-F877B15FD488}"/>
              </a:ext>
            </a:extLst>
          </p:cNvPr>
          <p:cNvSpPr>
            <a:spLocks noGrp="1"/>
          </p:cNvSpPr>
          <p:nvPr>
            <p:ph type="sldNum" sz="quarter" idx="12"/>
          </p:nvPr>
        </p:nvSpPr>
        <p:spPr/>
        <p:txBody>
          <a:bodyPr/>
          <a:lstStyle>
            <a:lvl1pPr>
              <a:defRPr/>
            </a:lvl1pPr>
          </a:lstStyle>
          <a:p>
            <a:fld id="{908CA379-7775-0345-A9BB-570B9A795424}" type="slidenum">
              <a:rPr lang="en-US" altLang="en-US"/>
              <a:pPr/>
              <a:t>‹#›</a:t>
            </a:fld>
            <a:endParaRPr lang="en-US" altLang="en-US"/>
          </a:p>
        </p:txBody>
      </p:sp>
    </p:spTree>
    <p:extLst>
      <p:ext uri="{BB962C8B-B14F-4D97-AF65-F5344CB8AC3E}">
        <p14:creationId xmlns:p14="http://schemas.microsoft.com/office/powerpoint/2010/main" val="9049041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F4546E7-6464-BF46-B0FE-FE9E91A051E9}"/>
              </a:ext>
            </a:extLst>
          </p:cNvPr>
          <p:cNvSpPr>
            <a:spLocks noGrp="1"/>
          </p:cNvSpPr>
          <p:nvPr>
            <p:ph type="dt" sz="half" idx="10"/>
          </p:nvPr>
        </p:nvSpPr>
        <p:spPr/>
        <p:txBody>
          <a:bodyPr/>
          <a:lstStyle>
            <a:lvl1pPr>
              <a:defRPr/>
            </a:lvl1pPr>
          </a:lstStyle>
          <a:p>
            <a:fld id="{24D4014F-9421-074A-A387-A2DD8A793430}" type="datetimeFigureOut">
              <a:rPr lang="en-US" altLang="en-US"/>
              <a:pPr/>
              <a:t>5/9/20</a:t>
            </a:fld>
            <a:endParaRPr lang="en-US" altLang="en-US"/>
          </a:p>
        </p:txBody>
      </p:sp>
      <p:sp>
        <p:nvSpPr>
          <p:cNvPr id="3" name="Footer Placeholder 4">
            <a:extLst>
              <a:ext uri="{FF2B5EF4-FFF2-40B4-BE49-F238E27FC236}">
                <a16:creationId xmlns:a16="http://schemas.microsoft.com/office/drawing/2014/main" id="{7776AF14-5E91-3949-A431-E71811DF325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840C539-2AB1-784F-A574-CFCE51CEA455}"/>
              </a:ext>
            </a:extLst>
          </p:cNvPr>
          <p:cNvSpPr>
            <a:spLocks noGrp="1"/>
          </p:cNvSpPr>
          <p:nvPr>
            <p:ph type="sldNum" sz="quarter" idx="12"/>
          </p:nvPr>
        </p:nvSpPr>
        <p:spPr/>
        <p:txBody>
          <a:bodyPr/>
          <a:lstStyle>
            <a:lvl1pPr>
              <a:defRPr/>
            </a:lvl1pPr>
          </a:lstStyle>
          <a:p>
            <a:fld id="{CC4B192F-77EB-2648-9230-4E38CDE90EA8}" type="slidenum">
              <a:rPr lang="en-US" altLang="en-US"/>
              <a:pPr/>
              <a:t>‹#›</a:t>
            </a:fld>
            <a:endParaRPr lang="en-US" altLang="en-US"/>
          </a:p>
        </p:txBody>
      </p:sp>
    </p:spTree>
    <p:extLst>
      <p:ext uri="{BB962C8B-B14F-4D97-AF65-F5344CB8AC3E}">
        <p14:creationId xmlns:p14="http://schemas.microsoft.com/office/powerpoint/2010/main" val="20138716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25D6693-6C3F-1749-AD90-8081CE2978EA}"/>
              </a:ext>
            </a:extLst>
          </p:cNvPr>
          <p:cNvSpPr>
            <a:spLocks noGrp="1"/>
          </p:cNvSpPr>
          <p:nvPr>
            <p:ph type="dt" sz="half" idx="10"/>
          </p:nvPr>
        </p:nvSpPr>
        <p:spPr/>
        <p:txBody>
          <a:bodyPr/>
          <a:lstStyle>
            <a:lvl1pPr>
              <a:defRPr/>
            </a:lvl1pPr>
          </a:lstStyle>
          <a:p>
            <a:fld id="{C9F588F3-F234-664D-BCF8-908971B75557}" type="datetimeFigureOut">
              <a:rPr lang="en-US" altLang="en-US"/>
              <a:pPr/>
              <a:t>5/9/20</a:t>
            </a:fld>
            <a:endParaRPr lang="en-US" altLang="en-US"/>
          </a:p>
        </p:txBody>
      </p:sp>
      <p:sp>
        <p:nvSpPr>
          <p:cNvPr id="6" name="Footer Placeholder 4">
            <a:extLst>
              <a:ext uri="{FF2B5EF4-FFF2-40B4-BE49-F238E27FC236}">
                <a16:creationId xmlns:a16="http://schemas.microsoft.com/office/drawing/2014/main" id="{9B70EEC1-A329-9140-8EF3-EB291BFD3C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0DDCFFD-FE53-B34A-8B9F-22B40A3C07B3}"/>
              </a:ext>
            </a:extLst>
          </p:cNvPr>
          <p:cNvSpPr>
            <a:spLocks noGrp="1"/>
          </p:cNvSpPr>
          <p:nvPr>
            <p:ph type="sldNum" sz="quarter" idx="12"/>
          </p:nvPr>
        </p:nvSpPr>
        <p:spPr/>
        <p:txBody>
          <a:bodyPr/>
          <a:lstStyle>
            <a:lvl1pPr>
              <a:defRPr/>
            </a:lvl1pPr>
          </a:lstStyle>
          <a:p>
            <a:fld id="{45FE634E-4239-5D47-BFFD-D9AC1CD84D60}" type="slidenum">
              <a:rPr lang="en-US" altLang="en-US"/>
              <a:pPr/>
              <a:t>‹#›</a:t>
            </a:fld>
            <a:endParaRPr lang="en-US" altLang="en-US"/>
          </a:p>
        </p:txBody>
      </p:sp>
    </p:spTree>
    <p:extLst>
      <p:ext uri="{BB962C8B-B14F-4D97-AF65-F5344CB8AC3E}">
        <p14:creationId xmlns:p14="http://schemas.microsoft.com/office/powerpoint/2010/main" val="12314276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EFE3F95-722D-8243-9F6D-89CC03F269E6}"/>
              </a:ext>
            </a:extLst>
          </p:cNvPr>
          <p:cNvSpPr>
            <a:spLocks noGrp="1"/>
          </p:cNvSpPr>
          <p:nvPr>
            <p:ph type="dt" sz="half" idx="10"/>
          </p:nvPr>
        </p:nvSpPr>
        <p:spPr/>
        <p:txBody>
          <a:bodyPr/>
          <a:lstStyle>
            <a:lvl1pPr>
              <a:defRPr/>
            </a:lvl1pPr>
          </a:lstStyle>
          <a:p>
            <a:fld id="{9237BAF9-C703-0840-8ADA-DC2DF1DFA59D}" type="datetimeFigureOut">
              <a:rPr lang="en-US" altLang="en-US"/>
              <a:pPr/>
              <a:t>5/9/20</a:t>
            </a:fld>
            <a:endParaRPr lang="en-US" altLang="en-US"/>
          </a:p>
        </p:txBody>
      </p:sp>
      <p:sp>
        <p:nvSpPr>
          <p:cNvPr id="6" name="Footer Placeholder 4">
            <a:extLst>
              <a:ext uri="{FF2B5EF4-FFF2-40B4-BE49-F238E27FC236}">
                <a16:creationId xmlns:a16="http://schemas.microsoft.com/office/drawing/2014/main" id="{8A10060F-998C-584F-A2C0-2D2467D427A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EC0BBA3-E45E-B949-88E5-3DD8993155B7}"/>
              </a:ext>
            </a:extLst>
          </p:cNvPr>
          <p:cNvSpPr>
            <a:spLocks noGrp="1"/>
          </p:cNvSpPr>
          <p:nvPr>
            <p:ph type="sldNum" sz="quarter" idx="12"/>
          </p:nvPr>
        </p:nvSpPr>
        <p:spPr/>
        <p:txBody>
          <a:bodyPr/>
          <a:lstStyle>
            <a:lvl1pPr>
              <a:defRPr/>
            </a:lvl1pPr>
          </a:lstStyle>
          <a:p>
            <a:fld id="{93F64226-3DA8-C04C-A13D-FBE147162557}" type="slidenum">
              <a:rPr lang="en-US" altLang="en-US"/>
              <a:pPr/>
              <a:t>‹#›</a:t>
            </a:fld>
            <a:endParaRPr lang="en-US" altLang="en-US"/>
          </a:p>
        </p:txBody>
      </p:sp>
    </p:spTree>
    <p:extLst>
      <p:ext uri="{BB962C8B-B14F-4D97-AF65-F5344CB8AC3E}">
        <p14:creationId xmlns:p14="http://schemas.microsoft.com/office/powerpoint/2010/main" val="1788951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A8FF5E-8A8A-154C-9B76-9A4DC35C51DF}"/>
              </a:ext>
            </a:extLst>
          </p:cNvPr>
          <p:cNvSpPr>
            <a:spLocks noGrp="1"/>
          </p:cNvSpPr>
          <p:nvPr>
            <p:ph type="dt" sz="half" idx="10"/>
          </p:nvPr>
        </p:nvSpPr>
        <p:spPr/>
        <p:txBody>
          <a:bodyPr/>
          <a:lstStyle>
            <a:lvl1pPr>
              <a:defRPr/>
            </a:lvl1pPr>
          </a:lstStyle>
          <a:p>
            <a:fld id="{57ECD1C0-3479-D94E-8E63-4EE7C976F1E8}" type="datetimeFigureOut">
              <a:rPr lang="en-US" altLang="en-US"/>
              <a:pPr/>
              <a:t>5/9/20</a:t>
            </a:fld>
            <a:endParaRPr lang="en-US" altLang="en-US"/>
          </a:p>
        </p:txBody>
      </p:sp>
      <p:sp>
        <p:nvSpPr>
          <p:cNvPr id="5" name="Footer Placeholder 4">
            <a:extLst>
              <a:ext uri="{FF2B5EF4-FFF2-40B4-BE49-F238E27FC236}">
                <a16:creationId xmlns:a16="http://schemas.microsoft.com/office/drawing/2014/main" id="{E25E6253-D501-2B48-86D8-450A466B44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65EB3D-2CA7-EB49-AAE8-6B339B5EB322}"/>
              </a:ext>
            </a:extLst>
          </p:cNvPr>
          <p:cNvSpPr>
            <a:spLocks noGrp="1"/>
          </p:cNvSpPr>
          <p:nvPr>
            <p:ph type="sldNum" sz="quarter" idx="12"/>
          </p:nvPr>
        </p:nvSpPr>
        <p:spPr/>
        <p:txBody>
          <a:bodyPr/>
          <a:lstStyle>
            <a:lvl1pPr>
              <a:defRPr/>
            </a:lvl1pPr>
          </a:lstStyle>
          <a:p>
            <a:fld id="{A3E5123F-85C2-9145-9D37-992243E9207C}" type="slidenum">
              <a:rPr lang="en-US" altLang="en-US"/>
              <a:pPr/>
              <a:t>‹#›</a:t>
            </a:fld>
            <a:endParaRPr lang="en-US" altLang="en-US"/>
          </a:p>
        </p:txBody>
      </p:sp>
    </p:spTree>
    <p:extLst>
      <p:ext uri="{BB962C8B-B14F-4D97-AF65-F5344CB8AC3E}">
        <p14:creationId xmlns:p14="http://schemas.microsoft.com/office/powerpoint/2010/main" val="2503305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050251-6CCA-E34F-989E-BB9E9E2FFB39}"/>
              </a:ext>
            </a:extLst>
          </p:cNvPr>
          <p:cNvSpPr>
            <a:spLocks noGrp="1"/>
          </p:cNvSpPr>
          <p:nvPr>
            <p:ph type="dt" sz="half" idx="10"/>
          </p:nvPr>
        </p:nvSpPr>
        <p:spPr/>
        <p:txBody>
          <a:bodyPr/>
          <a:lstStyle>
            <a:lvl1pPr>
              <a:defRPr/>
            </a:lvl1pPr>
          </a:lstStyle>
          <a:p>
            <a:fld id="{E5E8E336-47ED-9C43-8EA9-983C8276014E}" type="datetimeFigureOut">
              <a:rPr lang="en-US" altLang="en-US"/>
              <a:pPr/>
              <a:t>5/9/20</a:t>
            </a:fld>
            <a:endParaRPr lang="en-US" altLang="en-US"/>
          </a:p>
        </p:txBody>
      </p:sp>
      <p:sp>
        <p:nvSpPr>
          <p:cNvPr id="5" name="Footer Placeholder 4">
            <a:extLst>
              <a:ext uri="{FF2B5EF4-FFF2-40B4-BE49-F238E27FC236}">
                <a16:creationId xmlns:a16="http://schemas.microsoft.com/office/drawing/2014/main" id="{6B13371D-DF87-FA4C-AA2B-D8323A5B671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72F0835-036F-DA4A-A558-688DC6BA1B0C}"/>
              </a:ext>
            </a:extLst>
          </p:cNvPr>
          <p:cNvSpPr>
            <a:spLocks noGrp="1"/>
          </p:cNvSpPr>
          <p:nvPr>
            <p:ph type="sldNum" sz="quarter" idx="12"/>
          </p:nvPr>
        </p:nvSpPr>
        <p:spPr/>
        <p:txBody>
          <a:bodyPr/>
          <a:lstStyle>
            <a:lvl1pPr>
              <a:defRPr/>
            </a:lvl1pPr>
          </a:lstStyle>
          <a:p>
            <a:fld id="{524B0460-9101-CF40-AFAC-3F1A8682DAA7}" type="slidenum">
              <a:rPr lang="en-US" altLang="en-US"/>
              <a:pPr/>
              <a:t>‹#›</a:t>
            </a:fld>
            <a:endParaRPr lang="en-US" altLang="en-US"/>
          </a:p>
        </p:txBody>
      </p:sp>
    </p:spTree>
    <p:extLst>
      <p:ext uri="{BB962C8B-B14F-4D97-AF65-F5344CB8AC3E}">
        <p14:creationId xmlns:p14="http://schemas.microsoft.com/office/powerpoint/2010/main" val="35181758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873A28-32CA-0447-A1FA-4353D4B37EB0}" type="slidenum">
              <a:rPr lang="en-US"/>
              <a:pPr>
                <a:defRPr/>
              </a:pPr>
              <a:t>‹#›</a:t>
            </a:fld>
            <a:endParaRPr lang="en-US"/>
          </a:p>
        </p:txBody>
      </p:sp>
    </p:spTree>
    <p:extLst>
      <p:ext uri="{BB962C8B-B14F-4D97-AF65-F5344CB8AC3E}">
        <p14:creationId xmlns:p14="http://schemas.microsoft.com/office/powerpoint/2010/main" val="2757944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08929D-B9B5-BC4F-A17C-DAA929E35342}" type="slidenum">
              <a:rPr lang="en-US"/>
              <a:pPr>
                <a:defRPr/>
              </a:pPr>
              <a:t>‹#›</a:t>
            </a:fld>
            <a:endParaRPr lang="en-US"/>
          </a:p>
        </p:txBody>
      </p:sp>
    </p:spTree>
    <p:extLst>
      <p:ext uri="{BB962C8B-B14F-4D97-AF65-F5344CB8AC3E}">
        <p14:creationId xmlns:p14="http://schemas.microsoft.com/office/powerpoint/2010/main" val="41581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24E41D-75C3-194D-BD78-9D77794B47CF}" type="slidenum">
              <a:rPr lang="en-US"/>
              <a:pPr>
                <a:defRPr/>
              </a:pPr>
              <a:t>‹#›</a:t>
            </a:fld>
            <a:endParaRPr lang="en-US"/>
          </a:p>
        </p:txBody>
      </p:sp>
    </p:spTree>
    <p:extLst>
      <p:ext uri="{BB962C8B-B14F-4D97-AF65-F5344CB8AC3E}">
        <p14:creationId xmlns:p14="http://schemas.microsoft.com/office/powerpoint/2010/main" val="1375311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C1680C-F8D8-8B44-B9C6-5569758FDDB9}" type="slidenum">
              <a:rPr lang="en-US"/>
              <a:pPr>
                <a:defRPr/>
              </a:pPr>
              <a:t>‹#›</a:t>
            </a:fld>
            <a:endParaRPr lang="en-US"/>
          </a:p>
        </p:txBody>
      </p:sp>
    </p:spTree>
    <p:extLst>
      <p:ext uri="{BB962C8B-B14F-4D97-AF65-F5344CB8AC3E}">
        <p14:creationId xmlns:p14="http://schemas.microsoft.com/office/powerpoint/2010/main" val="36323955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2EB96A7-A256-854C-8452-19B9DD014DFE}" type="slidenum">
              <a:rPr lang="en-US"/>
              <a:pPr>
                <a:defRPr/>
              </a:pPr>
              <a:t>‹#›</a:t>
            </a:fld>
            <a:endParaRPr lang="en-US"/>
          </a:p>
        </p:txBody>
      </p:sp>
    </p:spTree>
    <p:extLst>
      <p:ext uri="{BB962C8B-B14F-4D97-AF65-F5344CB8AC3E}">
        <p14:creationId xmlns:p14="http://schemas.microsoft.com/office/powerpoint/2010/main" val="17586845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3B6749-63AA-F14F-B7D4-EA394057D0A7}" type="slidenum">
              <a:rPr lang="en-US"/>
              <a:pPr>
                <a:defRPr/>
              </a:pPr>
              <a:t>‹#›</a:t>
            </a:fld>
            <a:endParaRPr lang="en-US"/>
          </a:p>
        </p:txBody>
      </p:sp>
    </p:spTree>
    <p:extLst>
      <p:ext uri="{BB962C8B-B14F-4D97-AF65-F5344CB8AC3E}">
        <p14:creationId xmlns:p14="http://schemas.microsoft.com/office/powerpoint/2010/main" val="38593990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8734191-E0ED-364A-BA08-22F8222AB3AC}" type="slidenum">
              <a:rPr lang="en-US"/>
              <a:pPr>
                <a:defRPr/>
              </a:pPr>
              <a:t>‹#›</a:t>
            </a:fld>
            <a:endParaRPr lang="en-US"/>
          </a:p>
        </p:txBody>
      </p:sp>
    </p:spTree>
    <p:extLst>
      <p:ext uri="{BB962C8B-B14F-4D97-AF65-F5344CB8AC3E}">
        <p14:creationId xmlns:p14="http://schemas.microsoft.com/office/powerpoint/2010/main" val="11086449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74759B-DB5B-E54A-8B9E-12CFE48F4181}" type="slidenum">
              <a:rPr lang="en-US"/>
              <a:pPr>
                <a:defRPr/>
              </a:pPr>
              <a:t>‹#›</a:t>
            </a:fld>
            <a:endParaRPr lang="en-US"/>
          </a:p>
        </p:txBody>
      </p:sp>
    </p:spTree>
    <p:extLst>
      <p:ext uri="{BB962C8B-B14F-4D97-AF65-F5344CB8AC3E}">
        <p14:creationId xmlns:p14="http://schemas.microsoft.com/office/powerpoint/2010/main" val="27370682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ECF2A8-9EFA-EC44-A1BB-CA563AF87231}" type="slidenum">
              <a:rPr lang="en-US"/>
              <a:pPr>
                <a:defRPr/>
              </a:pPr>
              <a:t>‹#›</a:t>
            </a:fld>
            <a:endParaRPr lang="en-US"/>
          </a:p>
        </p:txBody>
      </p:sp>
    </p:spTree>
    <p:extLst>
      <p:ext uri="{BB962C8B-B14F-4D97-AF65-F5344CB8AC3E}">
        <p14:creationId xmlns:p14="http://schemas.microsoft.com/office/powerpoint/2010/main" val="27855312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2FB13C-4528-784B-9835-3B931FA76347}" type="slidenum">
              <a:rPr lang="en-US"/>
              <a:pPr>
                <a:defRPr/>
              </a:pPr>
              <a:t>‹#›</a:t>
            </a:fld>
            <a:endParaRPr lang="en-US"/>
          </a:p>
        </p:txBody>
      </p:sp>
    </p:spTree>
    <p:extLst>
      <p:ext uri="{BB962C8B-B14F-4D97-AF65-F5344CB8AC3E}">
        <p14:creationId xmlns:p14="http://schemas.microsoft.com/office/powerpoint/2010/main" val="23592738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B26D56-20FA-5C48-BC79-ECAE3C97D30C}" type="slidenum">
              <a:rPr lang="en-US"/>
              <a:pPr>
                <a:defRPr/>
              </a:pPr>
              <a:t>‹#›</a:t>
            </a:fld>
            <a:endParaRPr lang="en-US"/>
          </a:p>
        </p:txBody>
      </p:sp>
    </p:spTree>
    <p:extLst>
      <p:ext uri="{BB962C8B-B14F-4D97-AF65-F5344CB8AC3E}">
        <p14:creationId xmlns:p14="http://schemas.microsoft.com/office/powerpoint/2010/main" val="3744668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FC8D06-BCAD-C948-A6F1-3623C4CE13C2}" type="slidenum">
              <a:rPr lang="en-US"/>
              <a:pPr>
                <a:defRPr/>
              </a:pPr>
              <a:t>‹#›</a:t>
            </a:fld>
            <a:endParaRPr lang="en-US"/>
          </a:p>
        </p:txBody>
      </p:sp>
    </p:spTree>
    <p:extLst>
      <p:ext uri="{BB962C8B-B14F-4D97-AF65-F5344CB8AC3E}">
        <p14:creationId xmlns:p14="http://schemas.microsoft.com/office/powerpoint/2010/main" val="14965845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F48815-0D5F-B845-ADDC-95CE6DD4072C}" type="slidenum">
              <a:rPr lang="en-US"/>
              <a:pPr>
                <a:defRPr/>
              </a:pPr>
              <a:t>‹#›</a:t>
            </a:fld>
            <a:endParaRPr lang="en-US"/>
          </a:p>
        </p:txBody>
      </p:sp>
    </p:spTree>
    <p:extLst>
      <p:ext uri="{BB962C8B-B14F-4D97-AF65-F5344CB8AC3E}">
        <p14:creationId xmlns:p14="http://schemas.microsoft.com/office/powerpoint/2010/main" val="22765990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8D266A-D184-994C-8A36-1A94035A9910}" type="slidenum">
              <a:rPr lang="en-US"/>
              <a:pPr>
                <a:defRPr/>
              </a:pPr>
              <a:t>‹#›</a:t>
            </a:fld>
            <a:endParaRPr lang="en-US"/>
          </a:p>
        </p:txBody>
      </p:sp>
    </p:spTree>
    <p:extLst>
      <p:ext uri="{BB962C8B-B14F-4D97-AF65-F5344CB8AC3E}">
        <p14:creationId xmlns:p14="http://schemas.microsoft.com/office/powerpoint/2010/main" val="42049371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CC8622-3FEB-EF42-BC17-A19541BD41F2}" type="slidenum">
              <a:rPr lang="en-US"/>
              <a:pPr>
                <a:defRPr/>
              </a:pPr>
              <a:t>‹#›</a:t>
            </a:fld>
            <a:endParaRPr lang="en-US"/>
          </a:p>
        </p:txBody>
      </p:sp>
    </p:spTree>
    <p:extLst>
      <p:ext uri="{BB962C8B-B14F-4D97-AF65-F5344CB8AC3E}">
        <p14:creationId xmlns:p14="http://schemas.microsoft.com/office/powerpoint/2010/main" val="37168559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5D45045-3B42-EF45-A54F-4B7322750013}" type="slidenum">
              <a:rPr lang="en-US"/>
              <a:pPr>
                <a:defRPr/>
              </a:pPr>
              <a:t>‹#›</a:t>
            </a:fld>
            <a:endParaRPr lang="en-US"/>
          </a:p>
        </p:txBody>
      </p:sp>
    </p:spTree>
    <p:extLst>
      <p:ext uri="{BB962C8B-B14F-4D97-AF65-F5344CB8AC3E}">
        <p14:creationId xmlns:p14="http://schemas.microsoft.com/office/powerpoint/2010/main" val="25047139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EAF722-E833-CD48-B352-7AEA2686FD74}" type="slidenum">
              <a:rPr lang="en-US"/>
              <a:pPr>
                <a:defRPr/>
              </a:pPr>
              <a:t>‹#›</a:t>
            </a:fld>
            <a:endParaRPr lang="en-US"/>
          </a:p>
        </p:txBody>
      </p:sp>
    </p:spTree>
    <p:extLst>
      <p:ext uri="{BB962C8B-B14F-4D97-AF65-F5344CB8AC3E}">
        <p14:creationId xmlns:p14="http://schemas.microsoft.com/office/powerpoint/2010/main" val="6806960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F0B9C78-B3CC-914B-8843-4521B534940C}" type="slidenum">
              <a:rPr lang="en-US"/>
              <a:pPr>
                <a:defRPr/>
              </a:pPr>
              <a:t>‹#›</a:t>
            </a:fld>
            <a:endParaRPr lang="en-US"/>
          </a:p>
        </p:txBody>
      </p:sp>
    </p:spTree>
    <p:extLst>
      <p:ext uri="{BB962C8B-B14F-4D97-AF65-F5344CB8AC3E}">
        <p14:creationId xmlns:p14="http://schemas.microsoft.com/office/powerpoint/2010/main" val="19261735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8A064C-6D99-BB48-987E-6B8D12679129}" type="slidenum">
              <a:rPr lang="en-US"/>
              <a:pPr>
                <a:defRPr/>
              </a:pPr>
              <a:t>‹#›</a:t>
            </a:fld>
            <a:endParaRPr lang="en-US"/>
          </a:p>
        </p:txBody>
      </p:sp>
    </p:spTree>
    <p:extLst>
      <p:ext uri="{BB962C8B-B14F-4D97-AF65-F5344CB8AC3E}">
        <p14:creationId xmlns:p14="http://schemas.microsoft.com/office/powerpoint/2010/main" val="8347681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159E92-E56E-5C44-A3AB-F2E711B77EBE}" type="slidenum">
              <a:rPr lang="en-US"/>
              <a:pPr>
                <a:defRPr/>
              </a:pPr>
              <a:t>‹#›</a:t>
            </a:fld>
            <a:endParaRPr lang="en-US"/>
          </a:p>
        </p:txBody>
      </p:sp>
    </p:spTree>
    <p:extLst>
      <p:ext uri="{BB962C8B-B14F-4D97-AF65-F5344CB8AC3E}">
        <p14:creationId xmlns:p14="http://schemas.microsoft.com/office/powerpoint/2010/main" val="28750713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DACA10-86C3-FE4A-A7B8-2EDDB13BF922}" type="slidenum">
              <a:rPr lang="en-US"/>
              <a:pPr>
                <a:defRPr/>
              </a:pPr>
              <a:t>‹#›</a:t>
            </a:fld>
            <a:endParaRPr lang="en-US"/>
          </a:p>
        </p:txBody>
      </p:sp>
    </p:spTree>
    <p:extLst>
      <p:ext uri="{BB962C8B-B14F-4D97-AF65-F5344CB8AC3E}">
        <p14:creationId xmlns:p14="http://schemas.microsoft.com/office/powerpoint/2010/main" val="3092342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0A5567-0E6D-AD46-A333-C7CA9DD35587}" type="slidenum">
              <a:rPr lang="en-US"/>
              <a:pPr>
                <a:defRPr/>
              </a:pPr>
              <a:t>‹#›</a:t>
            </a:fld>
            <a:endParaRPr lang="en-US"/>
          </a:p>
        </p:txBody>
      </p:sp>
    </p:spTree>
    <p:extLst>
      <p:ext uri="{BB962C8B-B14F-4D97-AF65-F5344CB8AC3E}">
        <p14:creationId xmlns:p14="http://schemas.microsoft.com/office/powerpoint/2010/main" val="12445488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97693D-08B5-D94A-B794-76DCBEF1B5B3}" type="slidenum">
              <a:rPr lang="en-US"/>
              <a:pPr>
                <a:defRPr/>
              </a:pPr>
              <a:t>‹#›</a:t>
            </a:fld>
            <a:endParaRPr lang="en-US"/>
          </a:p>
        </p:txBody>
      </p:sp>
    </p:spTree>
    <p:extLst>
      <p:ext uri="{BB962C8B-B14F-4D97-AF65-F5344CB8AC3E}">
        <p14:creationId xmlns:p14="http://schemas.microsoft.com/office/powerpoint/2010/main" val="4356480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B07610-F3B5-4049-8939-DB1D7DCEFCA5}" type="slidenum">
              <a:rPr lang="en-US"/>
              <a:pPr>
                <a:defRPr/>
              </a:pPr>
              <a:t>‹#›</a:t>
            </a:fld>
            <a:endParaRPr lang="en-US"/>
          </a:p>
        </p:txBody>
      </p:sp>
    </p:spTree>
    <p:extLst>
      <p:ext uri="{BB962C8B-B14F-4D97-AF65-F5344CB8AC3E}">
        <p14:creationId xmlns:p14="http://schemas.microsoft.com/office/powerpoint/2010/main" val="36127307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C22123-301E-2344-B6E8-46139FC7DB89}" type="slidenum">
              <a:rPr lang="en-US"/>
              <a:pPr>
                <a:defRPr/>
              </a:pPr>
              <a:t>‹#›</a:t>
            </a:fld>
            <a:endParaRPr lang="en-US"/>
          </a:p>
        </p:txBody>
      </p:sp>
    </p:spTree>
    <p:extLst>
      <p:ext uri="{BB962C8B-B14F-4D97-AF65-F5344CB8AC3E}">
        <p14:creationId xmlns:p14="http://schemas.microsoft.com/office/powerpoint/2010/main" val="11328303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028CA6-1F93-3649-8C28-286B466F29C8}" type="slidenum">
              <a:rPr lang="en-US"/>
              <a:pPr>
                <a:defRPr/>
              </a:pPr>
              <a:t>‹#›</a:t>
            </a:fld>
            <a:endParaRPr lang="en-US"/>
          </a:p>
        </p:txBody>
      </p:sp>
    </p:spTree>
    <p:extLst>
      <p:ext uri="{BB962C8B-B14F-4D97-AF65-F5344CB8AC3E}">
        <p14:creationId xmlns:p14="http://schemas.microsoft.com/office/powerpoint/2010/main" val="12697204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6A80DEC-9262-FE4A-8A24-8AEB9E6E4BBA}" type="slidenum">
              <a:rPr lang="en-US"/>
              <a:pPr>
                <a:defRPr/>
              </a:pPr>
              <a:t>‹#›</a:t>
            </a:fld>
            <a:endParaRPr lang="en-US"/>
          </a:p>
        </p:txBody>
      </p:sp>
    </p:spTree>
    <p:extLst>
      <p:ext uri="{BB962C8B-B14F-4D97-AF65-F5344CB8AC3E}">
        <p14:creationId xmlns:p14="http://schemas.microsoft.com/office/powerpoint/2010/main" val="23587823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80AA876-89AE-1341-9D78-BCF815E3C702}" type="slidenum">
              <a:rPr lang="en-US"/>
              <a:pPr>
                <a:defRPr/>
              </a:pPr>
              <a:t>‹#›</a:t>
            </a:fld>
            <a:endParaRPr lang="en-US"/>
          </a:p>
        </p:txBody>
      </p:sp>
    </p:spTree>
    <p:extLst>
      <p:ext uri="{BB962C8B-B14F-4D97-AF65-F5344CB8AC3E}">
        <p14:creationId xmlns:p14="http://schemas.microsoft.com/office/powerpoint/2010/main" val="21519463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74C5AD6-F907-E940-962C-1953722C5224}" type="slidenum">
              <a:rPr lang="en-US"/>
              <a:pPr>
                <a:defRPr/>
              </a:pPr>
              <a:t>‹#›</a:t>
            </a:fld>
            <a:endParaRPr lang="en-US"/>
          </a:p>
        </p:txBody>
      </p:sp>
    </p:spTree>
    <p:extLst>
      <p:ext uri="{BB962C8B-B14F-4D97-AF65-F5344CB8AC3E}">
        <p14:creationId xmlns:p14="http://schemas.microsoft.com/office/powerpoint/2010/main" val="18502974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7BD12B-FB69-BA4F-9506-76FC6F2552DE}" type="slidenum">
              <a:rPr lang="en-US"/>
              <a:pPr>
                <a:defRPr/>
              </a:pPr>
              <a:t>‹#›</a:t>
            </a:fld>
            <a:endParaRPr lang="en-US"/>
          </a:p>
        </p:txBody>
      </p:sp>
    </p:spTree>
    <p:extLst>
      <p:ext uri="{BB962C8B-B14F-4D97-AF65-F5344CB8AC3E}">
        <p14:creationId xmlns:p14="http://schemas.microsoft.com/office/powerpoint/2010/main" val="13958095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A9C021-CB5F-D746-AA6D-9322B88EC7AF}" type="slidenum">
              <a:rPr lang="en-US"/>
              <a:pPr>
                <a:defRPr/>
              </a:pPr>
              <a:t>‹#›</a:t>
            </a:fld>
            <a:endParaRPr lang="en-US"/>
          </a:p>
        </p:txBody>
      </p:sp>
    </p:spTree>
    <p:extLst>
      <p:ext uri="{BB962C8B-B14F-4D97-AF65-F5344CB8AC3E}">
        <p14:creationId xmlns:p14="http://schemas.microsoft.com/office/powerpoint/2010/main" val="1278242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1F7141-7472-F048-A2DC-324CCBF2D034}" type="slidenum">
              <a:rPr lang="en-US"/>
              <a:pPr>
                <a:defRPr/>
              </a:pPr>
              <a:t>‹#›</a:t>
            </a:fld>
            <a:endParaRPr lang="en-US"/>
          </a:p>
        </p:txBody>
      </p:sp>
    </p:spTree>
    <p:extLst>
      <p:ext uri="{BB962C8B-B14F-4D97-AF65-F5344CB8AC3E}">
        <p14:creationId xmlns:p14="http://schemas.microsoft.com/office/powerpoint/2010/main" val="21273413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EEEB82-DBD7-8B44-B189-3BC836D1EA6B}" type="slidenum">
              <a:rPr lang="en-US"/>
              <a:pPr>
                <a:defRPr/>
              </a:pPr>
              <a:t>‹#›</a:t>
            </a:fld>
            <a:endParaRPr lang="en-US"/>
          </a:p>
        </p:txBody>
      </p:sp>
    </p:spTree>
    <p:extLst>
      <p:ext uri="{BB962C8B-B14F-4D97-AF65-F5344CB8AC3E}">
        <p14:creationId xmlns:p14="http://schemas.microsoft.com/office/powerpoint/2010/main" val="33141077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ea typeface="+mn-ea"/>
                <a:cs typeface="+mn-cs"/>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grpSp>
      <p:sp>
        <p:nvSpPr>
          <p:cNvPr id="17418"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741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EC3CED65-E66F-5B48-A6E8-9690E005AD00}" type="slidenum">
              <a:rPr lang="en-US"/>
              <a:pPr>
                <a:defRPr/>
              </a:pPr>
              <a:t>‹#›</a:t>
            </a:fld>
            <a:endParaRPr lang="en-US"/>
          </a:p>
        </p:txBody>
      </p:sp>
    </p:spTree>
    <p:extLst>
      <p:ext uri="{BB962C8B-B14F-4D97-AF65-F5344CB8AC3E}">
        <p14:creationId xmlns:p14="http://schemas.microsoft.com/office/powerpoint/2010/main" val="671060451"/>
      </p:ext>
    </p:extLst>
  </p:cSld>
  <p:clrMapOvr>
    <a:masterClrMapping/>
  </p:clrMapOvr>
  <p:transition advClick="0" advTm="5000"/>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D6D15A7-702D-AE4E-9DC1-C04C2B948131}" type="slidenum">
              <a:rPr lang="en-US"/>
              <a:pPr>
                <a:defRPr/>
              </a:pPr>
              <a:t>‹#›</a:t>
            </a:fld>
            <a:endParaRPr lang="en-US"/>
          </a:p>
        </p:txBody>
      </p:sp>
    </p:spTree>
    <p:extLst>
      <p:ext uri="{BB962C8B-B14F-4D97-AF65-F5344CB8AC3E}">
        <p14:creationId xmlns:p14="http://schemas.microsoft.com/office/powerpoint/2010/main" val="1879154032"/>
      </p:ext>
    </p:extLst>
  </p:cSld>
  <p:clrMapOvr>
    <a:masterClrMapping/>
  </p:clrMapOvr>
  <p:transition advClick="0" advTm="5000"/>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78B8B3E-DBF8-5D44-A835-0727D81C1692}" type="slidenum">
              <a:rPr lang="en-US"/>
              <a:pPr>
                <a:defRPr/>
              </a:pPr>
              <a:t>‹#›</a:t>
            </a:fld>
            <a:endParaRPr lang="en-US"/>
          </a:p>
        </p:txBody>
      </p:sp>
    </p:spTree>
    <p:extLst>
      <p:ext uri="{BB962C8B-B14F-4D97-AF65-F5344CB8AC3E}">
        <p14:creationId xmlns:p14="http://schemas.microsoft.com/office/powerpoint/2010/main" val="3749119147"/>
      </p:ext>
    </p:extLst>
  </p:cSld>
  <p:clrMapOvr>
    <a:masterClrMapping/>
  </p:clrMapOvr>
  <p:transition advClick="0" advTm="5000"/>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E8CD89D-867F-4246-B00D-3412393C5DDE}" type="slidenum">
              <a:rPr lang="en-US"/>
              <a:pPr>
                <a:defRPr/>
              </a:pPr>
              <a:t>‹#›</a:t>
            </a:fld>
            <a:endParaRPr lang="en-US"/>
          </a:p>
        </p:txBody>
      </p:sp>
    </p:spTree>
    <p:extLst>
      <p:ext uri="{BB962C8B-B14F-4D97-AF65-F5344CB8AC3E}">
        <p14:creationId xmlns:p14="http://schemas.microsoft.com/office/powerpoint/2010/main" val="488445237"/>
      </p:ext>
    </p:extLst>
  </p:cSld>
  <p:clrMapOvr>
    <a:masterClrMapping/>
  </p:clrMapOvr>
  <p:transition advClick="0" advTm="5000"/>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EF004659-712C-4240-B14A-80D530979845}" type="slidenum">
              <a:rPr lang="en-US"/>
              <a:pPr>
                <a:defRPr/>
              </a:pPr>
              <a:t>‹#›</a:t>
            </a:fld>
            <a:endParaRPr lang="en-US"/>
          </a:p>
        </p:txBody>
      </p:sp>
    </p:spTree>
    <p:extLst>
      <p:ext uri="{BB962C8B-B14F-4D97-AF65-F5344CB8AC3E}">
        <p14:creationId xmlns:p14="http://schemas.microsoft.com/office/powerpoint/2010/main" val="1697123792"/>
      </p:ext>
    </p:extLst>
  </p:cSld>
  <p:clrMapOvr>
    <a:masterClrMapping/>
  </p:clrMapOvr>
  <p:transition advClick="0" advTm="5000"/>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4FBC868A-CCC8-304E-B6BF-298BA51A3F02}" type="slidenum">
              <a:rPr lang="en-US"/>
              <a:pPr>
                <a:defRPr/>
              </a:pPr>
              <a:t>‹#›</a:t>
            </a:fld>
            <a:endParaRPr lang="en-US"/>
          </a:p>
        </p:txBody>
      </p:sp>
    </p:spTree>
    <p:extLst>
      <p:ext uri="{BB962C8B-B14F-4D97-AF65-F5344CB8AC3E}">
        <p14:creationId xmlns:p14="http://schemas.microsoft.com/office/powerpoint/2010/main" val="1293930536"/>
      </p:ext>
    </p:extLst>
  </p:cSld>
  <p:clrMapOvr>
    <a:masterClrMapping/>
  </p:clrMapOvr>
  <p:transition advClick="0" advTm="5000"/>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12FD3AA5-E459-4348-A7BD-E443D46C2C24}" type="slidenum">
              <a:rPr lang="en-US"/>
              <a:pPr>
                <a:defRPr/>
              </a:pPr>
              <a:t>‹#›</a:t>
            </a:fld>
            <a:endParaRPr lang="en-US"/>
          </a:p>
        </p:txBody>
      </p:sp>
    </p:spTree>
    <p:extLst>
      <p:ext uri="{BB962C8B-B14F-4D97-AF65-F5344CB8AC3E}">
        <p14:creationId xmlns:p14="http://schemas.microsoft.com/office/powerpoint/2010/main" val="4227538525"/>
      </p:ext>
    </p:extLst>
  </p:cSld>
  <p:clrMapOvr>
    <a:masterClrMapping/>
  </p:clrMapOvr>
  <p:transition advClick="0" advTm="5000"/>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D047CEC-C8A2-EF43-9CE3-B80F4F3976DD}" type="slidenum">
              <a:rPr lang="en-US"/>
              <a:pPr>
                <a:defRPr/>
              </a:pPr>
              <a:t>‹#›</a:t>
            </a:fld>
            <a:endParaRPr lang="en-US"/>
          </a:p>
        </p:txBody>
      </p:sp>
    </p:spTree>
    <p:extLst>
      <p:ext uri="{BB962C8B-B14F-4D97-AF65-F5344CB8AC3E}">
        <p14:creationId xmlns:p14="http://schemas.microsoft.com/office/powerpoint/2010/main" val="3150604710"/>
      </p:ext>
    </p:extLst>
  </p:cSld>
  <p:clrMapOvr>
    <a:masterClrMapping/>
  </p:clrMapOvr>
  <p:transition advClick="0" advTm="5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E2E63BD-0410-7E4C-8E0E-E4E260393410}" type="slidenum">
              <a:rPr lang="en-US"/>
              <a:pPr>
                <a:defRPr/>
              </a:pPr>
              <a:t>‹#›</a:t>
            </a:fld>
            <a:endParaRPr lang="en-US"/>
          </a:p>
        </p:txBody>
      </p:sp>
    </p:spTree>
    <p:extLst>
      <p:ext uri="{BB962C8B-B14F-4D97-AF65-F5344CB8AC3E}">
        <p14:creationId xmlns:p14="http://schemas.microsoft.com/office/powerpoint/2010/main" val="1188764177"/>
      </p:ext>
    </p:extLst>
  </p:cSld>
  <p:clrMapOvr>
    <a:masterClrMapping/>
  </p:clrMapOvr>
  <p:transition advClick="0" advTm="5000"/>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03EBB1D-143F-9C46-8CB1-1B6E1F41DCC3}" type="slidenum">
              <a:rPr lang="en-US"/>
              <a:pPr>
                <a:defRPr/>
              </a:pPr>
              <a:t>‹#›</a:t>
            </a:fld>
            <a:endParaRPr lang="en-US"/>
          </a:p>
        </p:txBody>
      </p:sp>
    </p:spTree>
    <p:extLst>
      <p:ext uri="{BB962C8B-B14F-4D97-AF65-F5344CB8AC3E}">
        <p14:creationId xmlns:p14="http://schemas.microsoft.com/office/powerpoint/2010/main" val="895913471"/>
      </p:ext>
    </p:extLst>
  </p:cSld>
  <p:clrMapOvr>
    <a:masterClrMapping/>
  </p:clrMapOvr>
  <p:transition advClick="0" advTm="5000"/>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6F4AB12-6669-CB4C-ACA3-74F651B7840A}" type="slidenum">
              <a:rPr lang="en-US"/>
              <a:pPr>
                <a:defRPr/>
              </a:pPr>
              <a:t>‹#›</a:t>
            </a:fld>
            <a:endParaRPr lang="en-US"/>
          </a:p>
        </p:txBody>
      </p:sp>
    </p:spTree>
    <p:extLst>
      <p:ext uri="{BB962C8B-B14F-4D97-AF65-F5344CB8AC3E}">
        <p14:creationId xmlns:p14="http://schemas.microsoft.com/office/powerpoint/2010/main" val="1187209287"/>
      </p:ext>
    </p:extLst>
  </p:cSld>
  <p:clrMapOvr>
    <a:masterClrMapping/>
  </p:clrMapOvr>
  <p:transition advClick="0" advTm="5000"/>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5646760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33537536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29551253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10602320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9736616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40622716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1560383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3750660091"/>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2" name="Rectangle 1026">
            <a:extLst>
              <a:ext uri="{FF2B5EF4-FFF2-40B4-BE49-F238E27FC236}">
                <a16:creationId xmlns:a16="http://schemas.microsoft.com/office/drawing/2014/main" id="{70A99431-C5C9-CA45-9E89-2AF8E2A9D55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03" name="Rectangle 1027">
            <a:extLst>
              <a:ext uri="{FF2B5EF4-FFF2-40B4-BE49-F238E27FC236}">
                <a16:creationId xmlns:a16="http://schemas.microsoft.com/office/drawing/2014/main" id="{239DB35A-D15D-C141-A0DA-9C3B10F33FF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6" name="Rectangle 1028">
            <a:extLst>
              <a:ext uri="{FF2B5EF4-FFF2-40B4-BE49-F238E27FC236}">
                <a16:creationId xmlns:a16="http://schemas.microsoft.com/office/drawing/2014/main" id="{95B3E178-0658-054B-A972-B33A1D6B7B9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65" charset="0"/>
                <a:ea typeface="ＭＳ Ｐゴシック" pitchFamily="-65" charset="-128"/>
                <a:cs typeface="ＭＳ Ｐゴシック" pitchFamily="-65" charset="-128"/>
              </a:defRPr>
            </a:lvl1pPr>
          </a:lstStyle>
          <a:p>
            <a:pPr>
              <a:defRPr/>
            </a:pPr>
            <a:endParaRPr lang="en-US"/>
          </a:p>
        </p:txBody>
      </p:sp>
      <p:sp>
        <p:nvSpPr>
          <p:cNvPr id="100357" name="Rectangle 1029">
            <a:extLst>
              <a:ext uri="{FF2B5EF4-FFF2-40B4-BE49-F238E27FC236}">
                <a16:creationId xmlns:a16="http://schemas.microsoft.com/office/drawing/2014/main" id="{76F2CCB0-403B-A345-BB0D-03A686107BE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65" charset="0"/>
                <a:ea typeface="ＭＳ Ｐゴシック" pitchFamily="-65" charset="-128"/>
                <a:cs typeface="ＭＳ Ｐゴシック" pitchFamily="-65" charset="-128"/>
              </a:defRPr>
            </a:lvl1pPr>
          </a:lstStyle>
          <a:p>
            <a:pPr>
              <a:defRPr/>
            </a:pPr>
            <a:endParaRPr lang="en-US"/>
          </a:p>
        </p:txBody>
      </p:sp>
      <p:sp>
        <p:nvSpPr>
          <p:cNvPr id="100358" name="Rectangle 1030">
            <a:extLst>
              <a:ext uri="{FF2B5EF4-FFF2-40B4-BE49-F238E27FC236}">
                <a16:creationId xmlns:a16="http://schemas.microsoft.com/office/drawing/2014/main" id="{952923D6-6845-8547-8879-4168407D8A5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F55BA227-4B70-564C-947A-97E5C1294CC1}" type="slidenum">
              <a:rPr lang="en-US"/>
              <a:pPr>
                <a:defRPr/>
              </a:pPr>
              <a:t>‹#›</a:t>
            </a:fld>
            <a:endParaRPr lang="en-US"/>
          </a:p>
        </p:txBody>
      </p:sp>
    </p:spTree>
    <p:extLst>
      <p:ext uri="{BB962C8B-B14F-4D97-AF65-F5344CB8AC3E}">
        <p14:creationId xmlns:p14="http://schemas.microsoft.com/office/powerpoint/2010/main" val="2280876803"/>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108" charset="0"/>
          <a:ea typeface="MS PGothic" panose="020B0600070205080204" pitchFamily="34"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MS PGothic" panose="020B0600070205080204" pitchFamily="34"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MS PGothic" panose="020B0600070205080204" pitchFamily="34"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MS PGothic" panose="020B0600070205080204" pitchFamily="34"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Title Placeholder 1">
            <a:extLst>
              <a:ext uri="{FF2B5EF4-FFF2-40B4-BE49-F238E27FC236}">
                <a16:creationId xmlns:a16="http://schemas.microsoft.com/office/drawing/2014/main" id="{DE1CD007-4439-D74B-A275-18152F446AB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1747" name="Text Placeholder 2">
            <a:extLst>
              <a:ext uri="{FF2B5EF4-FFF2-40B4-BE49-F238E27FC236}">
                <a16:creationId xmlns:a16="http://schemas.microsoft.com/office/drawing/2014/main" id="{A9646830-EEF6-8248-959A-518E5CA8ECD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117AC1F-B28C-BD4A-A5CC-F05A55C323E5}"/>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anose="020F0502020204030204" pitchFamily="34" charset="0"/>
              </a:defRPr>
            </a:lvl1pPr>
          </a:lstStyle>
          <a:p>
            <a:pPr>
              <a:defRPr/>
            </a:pPr>
            <a:fld id="{1D3AEDAB-4F1F-D745-841B-F2C11000CF26}" type="datetime1">
              <a:rPr lang="en-US" altLang="en-US"/>
              <a:pPr>
                <a:defRPr/>
              </a:pPr>
              <a:t>5/10/20</a:t>
            </a:fld>
            <a:endParaRPr lang="en-US" altLang="en-US"/>
          </a:p>
        </p:txBody>
      </p:sp>
      <p:sp>
        <p:nvSpPr>
          <p:cNvPr id="5" name="Footer Placeholder 4">
            <a:extLst>
              <a:ext uri="{FF2B5EF4-FFF2-40B4-BE49-F238E27FC236}">
                <a16:creationId xmlns:a16="http://schemas.microsoft.com/office/drawing/2014/main" id="{BCCC68FA-EB21-FF49-A95C-6585017254B7}"/>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ＭＳ Ｐゴシック" pitchFamily="-112" charset="-128"/>
                <a:cs typeface="ＭＳ Ｐゴシック" pitchFamily="-112" charset="-128"/>
              </a:defRPr>
            </a:lvl1pPr>
          </a:lstStyle>
          <a:p>
            <a:pPr>
              <a:defRPr/>
            </a:pPr>
            <a:endParaRPr lang="en-US"/>
          </a:p>
        </p:txBody>
      </p:sp>
      <p:sp>
        <p:nvSpPr>
          <p:cNvPr id="6" name="Slide Number Placeholder 5">
            <a:extLst>
              <a:ext uri="{FF2B5EF4-FFF2-40B4-BE49-F238E27FC236}">
                <a16:creationId xmlns:a16="http://schemas.microsoft.com/office/drawing/2014/main" id="{A19921AD-186E-8143-AB79-09AB8C75614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a:defRPr/>
            </a:pPr>
            <a:fld id="{74DA43EA-B671-BE45-8153-59EC936982F9}" type="slidenum">
              <a:rPr lang="en-US" altLang="en-US"/>
              <a:pPr>
                <a:defRPr/>
              </a:pPr>
              <a:t>‹#›</a:t>
            </a:fld>
            <a:endParaRPr lang="en-US" altLang="en-US"/>
          </a:p>
        </p:txBody>
      </p:sp>
    </p:spTree>
    <p:extLst>
      <p:ext uri="{BB962C8B-B14F-4D97-AF65-F5344CB8AC3E}">
        <p14:creationId xmlns:p14="http://schemas.microsoft.com/office/powerpoint/2010/main" val="3539643466"/>
      </p:ext>
    </p:extLst>
  </p:cSld>
  <p:clrMap bg1="lt1" tx1="dk1" bg2="lt2" tx2="dk2" accent1="accent1" accent2="accent2" accent3="accent3" accent4="accent4" accent5="accent5" accent6="accent6" hlink="hlink" folHlink="folHlink"/>
  <p:sldLayoutIdLst>
    <p:sldLayoutId id="2147483884" r:id="rId1"/>
  </p:sldLayoutIdLst>
  <p:transition/>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5" charset="0"/>
          <a:ea typeface="MS PGothic" panose="020B0600070205080204" pitchFamily="34"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5" charset="0"/>
          <a:ea typeface="MS PGothic" panose="020B0600070205080204" pitchFamily="34"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5" charset="0"/>
          <a:ea typeface="MS PGothic" panose="020B0600070205080204" pitchFamily="34"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5" charset="0"/>
          <a:ea typeface="MS PGothic" panose="020B0600070205080204" pitchFamily="34"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5" charset="0"/>
        </a:defRPr>
      </a:lvl6pPr>
      <a:lvl7pPr marL="914400" algn="ctr" rtl="0" fontAlgn="base">
        <a:spcBef>
          <a:spcPct val="0"/>
        </a:spcBef>
        <a:spcAft>
          <a:spcPct val="0"/>
        </a:spcAft>
        <a:defRPr sz="4400">
          <a:solidFill>
            <a:schemeClr val="tx1"/>
          </a:solidFill>
          <a:latin typeface="Calibri" pitchFamily="-105" charset="0"/>
        </a:defRPr>
      </a:lvl7pPr>
      <a:lvl8pPr marL="1371600" algn="ctr" rtl="0" fontAlgn="base">
        <a:spcBef>
          <a:spcPct val="0"/>
        </a:spcBef>
        <a:spcAft>
          <a:spcPct val="0"/>
        </a:spcAft>
        <a:defRPr sz="4400">
          <a:solidFill>
            <a:schemeClr val="tx1"/>
          </a:solidFill>
          <a:latin typeface="Calibri" pitchFamily="-105" charset="0"/>
        </a:defRPr>
      </a:lvl8pPr>
      <a:lvl9pPr marL="1828800" algn="ctr" rtl="0" fontAlgn="base">
        <a:spcBef>
          <a:spcPct val="0"/>
        </a:spcBef>
        <a:spcAft>
          <a:spcPct val="0"/>
        </a:spcAft>
        <a:defRPr sz="4400">
          <a:solidFill>
            <a:schemeClr val="tx1"/>
          </a:solidFill>
          <a:latin typeface="Calibri" pitchFamily="-105"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panose="020B0600070205080204" pitchFamily="34" charset="-128"/>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Geneva" charset="-128"/>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Geneva"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panose="020B0600070205080204" pitchFamily="34"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6616310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1138" name="Rectangle 41"/>
          <p:cNvSpPr>
            <a:spLocks noGrp="1" noChangeArrowheads="1"/>
          </p:cNvSpPr>
          <p:nvPr>
            <p:ph type="title"/>
          </p:nvPr>
        </p:nvSpPr>
        <p:spPr bwMode="auto">
          <a:xfrm>
            <a:off x="323850" y="260350"/>
            <a:ext cx="8569325" cy="1081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91139" name="Rectangle 42"/>
          <p:cNvSpPr>
            <a:spLocks noGrp="1" noChangeArrowheads="1"/>
          </p:cNvSpPr>
          <p:nvPr>
            <p:ph type="body" idx="1"/>
          </p:nvPr>
        </p:nvSpPr>
        <p:spPr bwMode="auto">
          <a:xfrm>
            <a:off x="323850" y="1484313"/>
            <a:ext cx="8569325" cy="496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8846" name="Rectangle 7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pitchFamily="18" charset="0"/>
                <a:ea typeface="+mn-ea"/>
                <a:cs typeface="+mn-cs"/>
              </a:defRPr>
            </a:lvl1pPr>
          </a:lstStyle>
          <a:p>
            <a:pPr>
              <a:defRPr/>
            </a:pPr>
            <a:endParaRPr lang="en-US"/>
          </a:p>
        </p:txBody>
      </p:sp>
      <p:sp>
        <p:nvSpPr>
          <p:cNvPr id="288847" name="Rectangle 7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pitchFamily="18" charset="0"/>
                <a:ea typeface="+mn-ea"/>
                <a:cs typeface="+mn-cs"/>
              </a:defRPr>
            </a:lvl1pPr>
          </a:lstStyle>
          <a:p>
            <a:pPr>
              <a:defRPr/>
            </a:pPr>
            <a:endParaRPr lang="en-US"/>
          </a:p>
        </p:txBody>
      </p:sp>
      <p:sp>
        <p:nvSpPr>
          <p:cNvPr id="288848" name="Rectangle 8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pitchFamily="18" charset="0"/>
                <a:ea typeface="+mn-ea"/>
                <a:cs typeface="+mn-cs"/>
              </a:defRPr>
            </a:lvl1pPr>
          </a:lstStyle>
          <a:p>
            <a:pPr>
              <a:defRPr/>
            </a:pPr>
            <a:fld id="{738A2594-1166-7043-B49D-E593C6253C6A}" type="slidenum">
              <a:rPr lang="en-US"/>
              <a:pPr>
                <a:defRPr/>
              </a:pPr>
              <a:t>‹#›</a:t>
            </a:fld>
            <a:endParaRPr lang="en-US"/>
          </a:p>
        </p:txBody>
      </p:sp>
    </p:spTree>
    <p:extLst>
      <p:ext uri="{BB962C8B-B14F-4D97-AF65-F5344CB8AC3E}">
        <p14:creationId xmlns:p14="http://schemas.microsoft.com/office/powerpoint/2010/main" val="2620900012"/>
      </p:ext>
    </p:extLst>
  </p:cSld>
  <p:clrMap bg1="dk2" tx1="lt1" bg2="dk1"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rtl="0" eaLnBrk="0" fontAlgn="base" hangingPunct="0">
        <a:spcBef>
          <a:spcPct val="0"/>
        </a:spcBef>
        <a:spcAft>
          <a:spcPct val="0"/>
        </a:spcAft>
        <a:defRPr sz="42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4200">
          <a:solidFill>
            <a:schemeClr val="tx1"/>
          </a:solidFill>
          <a:latin typeface="Arial Unicode MS" pitchFamily="34" charset="-128"/>
          <a:ea typeface="ＭＳ Ｐゴシック" charset="0"/>
          <a:cs typeface="ＭＳ Ｐゴシック" charset="0"/>
        </a:defRPr>
      </a:lvl2pPr>
      <a:lvl3pPr algn="l" rtl="0" eaLnBrk="0" fontAlgn="base" hangingPunct="0">
        <a:spcBef>
          <a:spcPct val="0"/>
        </a:spcBef>
        <a:spcAft>
          <a:spcPct val="0"/>
        </a:spcAft>
        <a:defRPr sz="4200">
          <a:solidFill>
            <a:schemeClr val="tx1"/>
          </a:solidFill>
          <a:latin typeface="Arial Unicode MS" pitchFamily="34" charset="-128"/>
          <a:ea typeface="ＭＳ Ｐゴシック" charset="0"/>
          <a:cs typeface="ＭＳ Ｐゴシック" charset="0"/>
        </a:defRPr>
      </a:lvl3pPr>
      <a:lvl4pPr algn="l" rtl="0" eaLnBrk="0" fontAlgn="base" hangingPunct="0">
        <a:spcBef>
          <a:spcPct val="0"/>
        </a:spcBef>
        <a:spcAft>
          <a:spcPct val="0"/>
        </a:spcAft>
        <a:defRPr sz="4200">
          <a:solidFill>
            <a:schemeClr val="tx1"/>
          </a:solidFill>
          <a:latin typeface="Arial Unicode MS" pitchFamily="34" charset="-128"/>
          <a:ea typeface="ＭＳ Ｐゴシック" charset="0"/>
          <a:cs typeface="ＭＳ Ｐゴシック" charset="0"/>
        </a:defRPr>
      </a:lvl4pPr>
      <a:lvl5pPr algn="l" rtl="0" eaLnBrk="0" fontAlgn="base" hangingPunct="0">
        <a:spcBef>
          <a:spcPct val="0"/>
        </a:spcBef>
        <a:spcAft>
          <a:spcPct val="0"/>
        </a:spcAft>
        <a:defRPr sz="4200">
          <a:solidFill>
            <a:schemeClr val="tx1"/>
          </a:solidFill>
          <a:latin typeface="Arial Unicode MS" pitchFamily="34" charset="-128"/>
          <a:ea typeface="ＭＳ Ｐゴシック" charset="0"/>
          <a:cs typeface="ＭＳ Ｐゴシック" charset="0"/>
        </a:defRPr>
      </a:lvl5pPr>
      <a:lvl6pPr marL="457200" algn="l" rtl="0" fontAlgn="base">
        <a:spcBef>
          <a:spcPct val="0"/>
        </a:spcBef>
        <a:spcAft>
          <a:spcPct val="0"/>
        </a:spcAft>
        <a:defRPr sz="4200">
          <a:solidFill>
            <a:schemeClr val="tx1"/>
          </a:solidFill>
          <a:latin typeface="Arial Unicode MS" pitchFamily="34" charset="-128"/>
        </a:defRPr>
      </a:lvl6pPr>
      <a:lvl7pPr marL="914400" algn="l" rtl="0" fontAlgn="base">
        <a:spcBef>
          <a:spcPct val="0"/>
        </a:spcBef>
        <a:spcAft>
          <a:spcPct val="0"/>
        </a:spcAft>
        <a:defRPr sz="4200">
          <a:solidFill>
            <a:schemeClr val="tx1"/>
          </a:solidFill>
          <a:latin typeface="Arial Unicode MS" pitchFamily="34" charset="-128"/>
        </a:defRPr>
      </a:lvl7pPr>
      <a:lvl8pPr marL="1371600" algn="l" rtl="0" fontAlgn="base">
        <a:spcBef>
          <a:spcPct val="0"/>
        </a:spcBef>
        <a:spcAft>
          <a:spcPct val="0"/>
        </a:spcAft>
        <a:defRPr sz="4200">
          <a:solidFill>
            <a:schemeClr val="tx1"/>
          </a:solidFill>
          <a:latin typeface="Arial Unicode MS" pitchFamily="34" charset="-128"/>
        </a:defRPr>
      </a:lvl8pPr>
      <a:lvl9pPr marL="1828800" algn="l" rtl="0" fontAlgn="base">
        <a:spcBef>
          <a:spcPct val="0"/>
        </a:spcBef>
        <a:spcAft>
          <a:spcPct val="0"/>
        </a:spcAft>
        <a:defRPr sz="4200">
          <a:solidFill>
            <a:schemeClr val="tx1"/>
          </a:solidFill>
          <a:latin typeface="Arial Unicode MS" pitchFamily="34" charset="-128"/>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folHlink"/>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folHlink"/>
        </a:buClr>
        <a:buSzPct val="75000"/>
        <a:buFont typeface="Wingdings" charset="0"/>
        <a:buChar char="l"/>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ＭＳ Ｐゴシック" charset="0"/>
        </a:defRPr>
      </a:lvl5pPr>
      <a:lvl6pPr marL="25146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folHlink"/>
        </a:buClr>
        <a:buSzPct val="7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E974725-9531-F147-ACAB-7E195F591FD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7057B06-06A7-1C42-8584-C77B2F5540A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0043767-EEAD-FE48-8027-DBC109F365BB}"/>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CBF29E27-53FE-5E40-835B-458DBB5E6B56}" type="datetimeFigureOut">
              <a:rPr lang="en-US" altLang="en-US"/>
              <a:pPr/>
              <a:t>5/9/20</a:t>
            </a:fld>
            <a:endParaRPr lang="en-US" altLang="en-US"/>
          </a:p>
        </p:txBody>
      </p:sp>
      <p:sp>
        <p:nvSpPr>
          <p:cNvPr id="5" name="Footer Placeholder 4">
            <a:extLst>
              <a:ext uri="{FF2B5EF4-FFF2-40B4-BE49-F238E27FC236}">
                <a16:creationId xmlns:a16="http://schemas.microsoft.com/office/drawing/2014/main" id="{35A43B3C-C89C-464A-B01D-7F0ADB21FC3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7DCC7AA5-785A-D94E-AE1C-A285297E706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4000507-69DC-494B-A6E4-813C34401A69}" type="slidenum">
              <a:rPr lang="en-US" altLang="en-US"/>
              <a:pPr/>
              <a:t>‹#›</a:t>
            </a:fld>
            <a:endParaRPr lang="en-US" altLang="en-US"/>
          </a:p>
        </p:txBody>
      </p:sp>
    </p:spTree>
    <p:extLst>
      <p:ext uri="{BB962C8B-B14F-4D97-AF65-F5344CB8AC3E}">
        <p14:creationId xmlns:p14="http://schemas.microsoft.com/office/powerpoint/2010/main" val="37406957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57200" rtl="0" fontAlgn="base">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Arial" pitchFamily="-112" charset="0"/>
                <a:cs typeface="Arial" pitchFamily="-112" charset="0"/>
              </a:defRPr>
            </a:lvl1pPr>
          </a:lstStyle>
          <a:p>
            <a:pPr>
              <a:defRPr/>
            </a:pPr>
            <a:endParaRPr lang="en-US"/>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Arial" pitchFamily="-112" charset="0"/>
                <a:cs typeface="Arial" pitchFamily="-112" charset="0"/>
              </a:defRPr>
            </a:lvl1pPr>
          </a:lstStyle>
          <a:p>
            <a:pPr>
              <a:defRPr/>
            </a:pPr>
            <a:endParaRPr lang="en-US"/>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1FE59684-D562-5445-9639-F22C6EB80EA4}" type="slidenum">
              <a:rPr lang="en-US"/>
              <a:pPr>
                <a:defRPr/>
              </a:pPr>
              <a:t>‹#›</a:t>
            </a:fld>
            <a:endParaRPr lang="en-US"/>
          </a:p>
        </p:txBody>
      </p:sp>
    </p:spTree>
    <p:extLst>
      <p:ext uri="{BB962C8B-B14F-4D97-AF65-F5344CB8AC3E}">
        <p14:creationId xmlns:p14="http://schemas.microsoft.com/office/powerpoint/2010/main" val="2522477978"/>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Arial" pitchFamily="-112" charset="0"/>
                <a:cs typeface="Arial" pitchFamily="-112" charset="0"/>
              </a:defRPr>
            </a:lvl1pPr>
          </a:lstStyle>
          <a:p>
            <a:pPr>
              <a:defRPr/>
            </a:pPr>
            <a:endParaRPr lang="en-US"/>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Arial" pitchFamily="-112" charset="0"/>
                <a:cs typeface="Arial" pitchFamily="-112" charset="0"/>
              </a:defRPr>
            </a:lvl1pPr>
          </a:lstStyle>
          <a:p>
            <a:pPr>
              <a:defRPr/>
            </a:pPr>
            <a:endParaRPr lang="en-US"/>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charset="0"/>
              </a:defRPr>
            </a:lvl1pPr>
          </a:lstStyle>
          <a:p>
            <a:pPr>
              <a:defRPr/>
            </a:pPr>
            <a:fld id="{F0DBB64D-9A69-F647-90DB-9AAFFC0BCA3C}" type="slidenum">
              <a:rPr lang="en-US"/>
              <a:pPr>
                <a:defRPr/>
              </a:pPr>
              <a:t>‹#›</a:t>
            </a:fld>
            <a:endParaRPr lang="en-US"/>
          </a:p>
        </p:txBody>
      </p:sp>
    </p:spTree>
    <p:extLst>
      <p:ext uri="{BB962C8B-B14F-4D97-AF65-F5344CB8AC3E}">
        <p14:creationId xmlns:p14="http://schemas.microsoft.com/office/powerpoint/2010/main" val="1677373796"/>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1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Arial" pitchFamily="-112" charset="0"/>
                <a:cs typeface="Arial" pitchFamily="-112" charset="0"/>
              </a:defRPr>
            </a:lvl1pPr>
          </a:lstStyle>
          <a:p>
            <a:pPr>
              <a:defRPr/>
            </a:pPr>
            <a:endParaRPr lang="en-US"/>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Arial" pitchFamily="-112" charset="0"/>
                <a:cs typeface="Arial" pitchFamily="-112" charset="0"/>
              </a:defRPr>
            </a:lvl1pPr>
          </a:lstStyle>
          <a:p>
            <a:pPr>
              <a:defRPr/>
            </a:pPr>
            <a:endParaRPr lang="en-US"/>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charset="0"/>
              </a:defRPr>
            </a:lvl1pPr>
          </a:lstStyle>
          <a:p>
            <a:pPr>
              <a:defRPr/>
            </a:pPr>
            <a:fld id="{C7AF0112-D98E-E844-9703-A5884C7AAA0D}" type="slidenum">
              <a:rPr lang="en-US"/>
              <a:pPr>
                <a:defRPr/>
              </a:pPr>
              <a:t>‹#›</a:t>
            </a:fld>
            <a:endParaRPr lang="en-US"/>
          </a:p>
        </p:txBody>
      </p:sp>
    </p:spTree>
    <p:extLst>
      <p:ext uri="{BB962C8B-B14F-4D97-AF65-F5344CB8AC3E}">
        <p14:creationId xmlns:p14="http://schemas.microsoft.com/office/powerpoint/2010/main" val="800557148"/>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1638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638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ea typeface="+mn-ea"/>
                <a:cs typeface="+mn-cs"/>
              </a:endParaRPr>
            </a:p>
          </p:txBody>
        </p:sp>
        <p:sp>
          <p:nvSpPr>
            <p:cNvPr id="1638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639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grpSp>
      <p:sp>
        <p:nvSpPr>
          <p:cNvPr id="16394"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6395"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396"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ea typeface="+mn-ea"/>
                <a:cs typeface="+mn-cs"/>
              </a:defRPr>
            </a:lvl1pPr>
          </a:lstStyle>
          <a:p>
            <a:pPr>
              <a:defRPr/>
            </a:pPr>
            <a:endParaRPr lang="en-US"/>
          </a:p>
        </p:txBody>
      </p:sp>
      <p:sp>
        <p:nvSpPr>
          <p:cNvPr id="1639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ea typeface="+mn-ea"/>
                <a:cs typeface="+mn-cs"/>
              </a:defRPr>
            </a:lvl1pPr>
          </a:lstStyle>
          <a:p>
            <a:pPr>
              <a:defRPr/>
            </a:pPr>
            <a:endParaRPr lang="en-US"/>
          </a:p>
        </p:txBody>
      </p:sp>
      <p:sp>
        <p:nvSpPr>
          <p:cNvPr id="16398"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7099D075-7D6D-024F-B45D-57035EFCA1A3}" type="slidenum">
              <a:rPr lang="en-US"/>
              <a:pPr>
                <a:defRPr/>
              </a:pPr>
              <a:t>‹#›</a:t>
            </a:fld>
            <a:endParaRPr lang="en-US"/>
          </a:p>
        </p:txBody>
      </p:sp>
    </p:spTree>
    <p:extLst>
      <p:ext uri="{BB962C8B-B14F-4D97-AF65-F5344CB8AC3E}">
        <p14:creationId xmlns:p14="http://schemas.microsoft.com/office/powerpoint/2010/main" val="3338231766"/>
      </p:ext>
    </p:extLst>
  </p:cSld>
  <p:clrMap bg1="dk2" tx1="lt1" bg2="dk1"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969416105"/>
      </p:ext>
    </p:extLst>
  </p:cSld>
  <p:clrMap bg1="dk2" tx1="lt1" bg2="dk1"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55.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55.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85.xm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83.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8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83.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83.xml"/><Relationship Id="rId5" Type="http://schemas.openxmlformats.org/officeDocument/2006/relationships/image" Target="../media/image41.jpeg"/><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6.xml"/><Relationship Id="rId1" Type="http://schemas.openxmlformats.org/officeDocument/2006/relationships/slideLayout" Target="../slideLayouts/slideLayout93.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83.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10.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122.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7.xml"/></Relationships>
</file>

<file path=ppt/slides/_rels/slide4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66.xml"/></Relationships>
</file>

<file path=ppt/slides/_rels/slide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3.xml"/><Relationship Id="rId1" Type="http://schemas.openxmlformats.org/officeDocument/2006/relationships/slideLayout" Target="../slideLayouts/slideLayout55.xml"/></Relationships>
</file>

<file path=ppt/slides/_rels/slide5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6.jpeg"/><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8.xml"/><Relationship Id="rId1" Type="http://schemas.openxmlformats.org/officeDocument/2006/relationships/slideLayout" Target="../slideLayouts/slideLayout55.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6.jpeg"/><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22395522-872B-7749-881A-23ACF2F0326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 y="2200275"/>
            <a:ext cx="8001000" cy="374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23813" y="429498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Proverbs 31:10-31</a:t>
            </a:r>
          </a:p>
        </p:txBody>
      </p:sp>
      <p:sp>
        <p:nvSpPr>
          <p:cNvPr id="900098" name="Rectangle 2"/>
          <p:cNvSpPr>
            <a:spLocks noGrp="1" noChangeArrowheads="1"/>
          </p:cNvSpPr>
          <p:nvPr>
            <p:ph type="ctrTitle"/>
          </p:nvPr>
        </p:nvSpPr>
        <p:spPr>
          <a:xfrm>
            <a:off x="-11907" y="42959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Supermom</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905000" y="244708"/>
            <a:ext cx="4927600" cy="4593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Capable</a:t>
            </a:r>
          </a:p>
        </p:txBody>
      </p:sp>
      <p:pic>
        <p:nvPicPr>
          <p:cNvPr id="9218" name="Picture 2">
            <a:extLst>
              <a:ext uri="{FF2B5EF4-FFF2-40B4-BE49-F238E27FC236}">
                <a16:creationId xmlns:a16="http://schemas.microsoft.com/office/drawing/2014/main" id="{5EA02953-05D9-3B4B-BCE6-83B6FAFF8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50" y="0"/>
            <a:ext cx="6819900" cy="681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275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68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557338"/>
            <a:ext cx="8890000" cy="520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
          <p:cNvSpPr txBox="1">
            <a:spLocks noChangeArrowheads="1"/>
          </p:cNvSpPr>
          <p:nvPr/>
        </p:nvSpPr>
        <p:spPr bwMode="auto">
          <a:xfrm>
            <a:off x="107950" y="333375"/>
            <a:ext cx="8891588" cy="172720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Who can find a virtuous and capable wife?  She is more precious than rubies</a:t>
            </a:r>
            <a:r>
              <a:rPr kumimoji="0" lang="ru-RU"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0" lang="en-US"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(Prov. 31:10 </a:t>
            </a:r>
            <a:r>
              <a:rPr kumimoji="0" lang="en-US"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NLT</a:t>
            </a:r>
            <a:r>
              <a:rPr kumimoji="0" lang="en-US"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34794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216400" y="232008"/>
            <a:ext cx="4927600" cy="4593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is a </a:t>
            </a:r>
            <a:r>
              <a:rPr lang="en-US" sz="5400" b="1" dirty="0">
                <a:solidFill>
                  <a:srgbClr val="FFFF00"/>
                </a:solidFill>
                <a:effectLst>
                  <a:glow rad="127000">
                    <a:schemeClr val="tx1"/>
                  </a:glow>
                </a:effectLst>
                <a:latin typeface="Arial" charset="0"/>
                <a:ea typeface="ＭＳ Ｐゴシック" charset="0"/>
                <a:cs typeface="ＭＳ Ｐゴシック" charset="0"/>
              </a:rPr>
              <a:t>capable</a:t>
            </a:r>
            <a:r>
              <a:rPr lang="en-US" sz="5400" b="1" dirty="0">
                <a:effectLst>
                  <a:glow rad="127000">
                    <a:schemeClr val="tx1"/>
                  </a:glow>
                </a:effectLst>
                <a:latin typeface="Arial" charset="0"/>
                <a:ea typeface="ＭＳ Ｐゴシック" charset="0"/>
                <a:cs typeface="ＭＳ Ｐゴシック" charset="0"/>
              </a:rPr>
              <a:t> wife rare and priceless?</a:t>
            </a:r>
          </a:p>
        </p:txBody>
      </p:sp>
      <p:pic>
        <p:nvPicPr>
          <p:cNvPr id="1026" name="Picture 2">
            <a:extLst>
              <a:ext uri="{FF2B5EF4-FFF2-40B4-BE49-F238E27FC236}">
                <a16:creationId xmlns:a16="http://schemas.microsoft.com/office/drawing/2014/main" id="{5510CD11-7A6A-B746-8C1B-9D889E61C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32008"/>
            <a:ext cx="4025900" cy="5072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549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76F0715C-8FE3-6F4B-B82E-A7AAD8C3B1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57703" cy="6057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4686300" cy="769349"/>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The List</a:t>
            </a:r>
          </a:p>
        </p:txBody>
      </p:sp>
      <p:pic>
        <p:nvPicPr>
          <p:cNvPr id="12292" name="Picture 4">
            <a:extLst>
              <a:ext uri="{FF2B5EF4-FFF2-40B4-BE49-F238E27FC236}">
                <a16:creationId xmlns:a16="http://schemas.microsoft.com/office/drawing/2014/main" id="{F9BCC999-644F-8A40-A491-F555F8CFDB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0" y="4009792"/>
            <a:ext cx="4445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706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01399C1D-6463-9545-8818-EB799EF166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8" y="0"/>
            <a:ext cx="9163050" cy="61087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9728" y="749300"/>
            <a:ext cx="9144000" cy="829727"/>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Do ladies have to do everything in this chapter?</a:t>
            </a:r>
          </a:p>
        </p:txBody>
      </p:sp>
      <p:sp>
        <p:nvSpPr>
          <p:cNvPr id="4" name="Rectangle 2">
            <a:extLst>
              <a:ext uri="{FF2B5EF4-FFF2-40B4-BE49-F238E27FC236}">
                <a16:creationId xmlns:a16="http://schemas.microsoft.com/office/drawing/2014/main" id="{2410C97F-49D5-7048-ABF4-65A75068ADDD}"/>
              </a:ext>
            </a:extLst>
          </p:cNvPr>
          <p:cNvSpPr txBox="1">
            <a:spLocks noChangeArrowheads="1"/>
          </p:cNvSpPr>
          <p:nvPr/>
        </p:nvSpPr>
        <p:spPr bwMode="auto">
          <a:xfrm>
            <a:off x="-9728" y="5727700"/>
            <a:ext cx="9144000" cy="1100831"/>
          </a:xfrm>
          <a:prstGeom prst="rect">
            <a:avLst/>
          </a:prstGeom>
          <a:solidFill>
            <a:srgbClr val="C00000"/>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en-SG" sz="3600" b="1" kern="0" dirty="0">
                <a:solidFill>
                  <a:srgbClr val="FFFFFF"/>
                </a:solidFill>
                <a:effectLst>
                  <a:glow rad="127000">
                    <a:srgbClr val="000000"/>
                  </a:glow>
                </a:effectLst>
                <a:latin typeface="Arial" charset="0"/>
                <a:ea typeface="ＭＳ Ｐゴシック" charset="0"/>
                <a:cs typeface="ＭＳ Ｐゴシック" charset="0"/>
              </a:rPr>
              <a:t>It is not a litmus test where every single trait must be imitated to the letter.</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0356360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509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205038"/>
            <a:ext cx="9144000" cy="455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5091"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4288"/>
            <a:ext cx="29972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5092" name="Pictur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278313" y="0"/>
            <a:ext cx="4852987" cy="2728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86" name="Rectangle 10"/>
          <p:cNvSpPr>
            <a:spLocks noGrp="1" noChangeArrowheads="1"/>
          </p:cNvSpPr>
          <p:nvPr>
            <p:ph type="title" idx="4294967295"/>
          </p:nvPr>
        </p:nvSpPr>
        <p:spPr>
          <a:xfrm>
            <a:off x="12700" y="6092825"/>
            <a:ext cx="9131300" cy="765175"/>
          </a:xfrm>
          <a:effectLst>
            <a:outerShdw blurRad="63500" dist="35921" dir="2700000" algn="ctr" rotWithShape="0">
              <a:schemeClr val="tx2">
                <a:alpha val="74998"/>
              </a:schemeClr>
            </a:outerShdw>
          </a:effectLst>
        </p:spPr>
        <p:txBody>
          <a:bodyPr/>
          <a:lstStyle/>
          <a:p>
            <a:pPr eaLnBrk="1" hangingPunct="1">
              <a:defRPr/>
            </a:pPr>
            <a:r>
              <a:rPr lang="en-US" sz="4000" b="1" dirty="0">
                <a:solidFill>
                  <a:schemeClr val="bg1"/>
                </a:solidFill>
                <a:latin typeface="Arial" charset="0"/>
                <a:cs typeface="Arial" charset="0"/>
              </a:rPr>
              <a:t>She is deemed the best model</a:t>
            </a:r>
            <a:endParaRPr lang="en-US" b="1" dirty="0">
              <a:latin typeface="Arial" charset="0"/>
              <a:cs typeface="Arial" charset="0"/>
            </a:endParaRPr>
          </a:p>
        </p:txBody>
      </p:sp>
    </p:spTree>
    <p:extLst>
      <p:ext uri="{BB962C8B-B14F-4D97-AF65-F5344CB8AC3E}">
        <p14:creationId xmlns:p14="http://schemas.microsoft.com/office/powerpoint/2010/main" val="2067088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713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 y="2200275"/>
            <a:ext cx="8001000" cy="374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86" name="Rectangle 10"/>
          <p:cNvSpPr>
            <a:spLocks noGrp="1" noChangeArrowheads="1"/>
          </p:cNvSpPr>
          <p:nvPr>
            <p:ph type="title" idx="4294967295"/>
          </p:nvPr>
        </p:nvSpPr>
        <p:spPr>
          <a:xfrm>
            <a:off x="0" y="790575"/>
            <a:ext cx="9144000" cy="1485900"/>
          </a:xfrm>
          <a:effectLst>
            <a:outerShdw blurRad="63500" dist="35921" dir="2700000" algn="ctr" rotWithShape="0">
              <a:schemeClr val="tx2">
                <a:alpha val="74998"/>
              </a:schemeClr>
            </a:outerShdw>
          </a:effectLst>
        </p:spPr>
        <p:txBody>
          <a:bodyPr/>
          <a:lstStyle/>
          <a:p>
            <a:pPr eaLnBrk="1" hangingPunct="1">
              <a:defRPr/>
            </a:pPr>
            <a:r>
              <a:rPr lang="en-US" sz="4000" b="1" dirty="0">
                <a:solidFill>
                  <a:schemeClr val="bg1"/>
                </a:solidFill>
                <a:latin typeface="Arial" charset="0"/>
                <a:cs typeface="Arial" charset="0"/>
              </a:rPr>
              <a:t>Stop comparing yourself to the Proverbs 31 woman.</a:t>
            </a:r>
            <a:endParaRPr lang="en-US" b="1" dirty="0">
              <a:latin typeface="Arial" charset="0"/>
              <a:cs typeface="Arial" charset="0"/>
            </a:endParaRPr>
          </a:p>
        </p:txBody>
      </p:sp>
      <p:sp>
        <p:nvSpPr>
          <p:cNvPr id="6" name="Rectangle 10"/>
          <p:cNvSpPr txBox="1">
            <a:spLocks noChangeArrowheads="1"/>
          </p:cNvSpPr>
          <p:nvPr/>
        </p:nvSpPr>
        <p:spPr bwMode="auto">
          <a:xfrm>
            <a:off x="107950" y="5949950"/>
            <a:ext cx="8891588" cy="83661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Learn who invented the Proverbs 31 woman and why this list of </a:t>
            </a:r>
            <a:r>
              <a:rPr kumimoji="0" lang="ru-RU" sz="2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ideal</a:t>
            </a:r>
            <a:r>
              <a:rPr kumimoji="0" lang="ru-RU" sz="2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 qualities </a:t>
            </a:r>
            <a:r>
              <a:rPr kumimoji="0" lang="en-US" sz="2000" b="1" i="1" u="none" strike="noStrike" kern="1200" cap="none" spc="0" normalizeH="0" baseline="0" noProof="0" dirty="0" err="1">
                <a:ln>
                  <a:noFill/>
                </a:ln>
                <a:solidFill>
                  <a:srgbClr val="FFFFFF"/>
                </a:solidFill>
                <a:effectLst/>
                <a:uLnTx/>
                <a:uFillTx/>
                <a:latin typeface="Arial" charset="0"/>
                <a:ea typeface="ＭＳ Ｐゴシック" charset="0"/>
                <a:cs typeface="Arial" charset="0"/>
              </a:rPr>
              <a:t>doesn</a:t>
            </a:r>
            <a:r>
              <a:rPr kumimoji="0" lang="fr-FR" sz="2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 align with God</a:t>
            </a:r>
            <a:r>
              <a:rPr kumimoji="0" lang="fr-FR" sz="2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s priorities for you.</a:t>
            </a:r>
            <a:endParaRPr kumimoji="0" lang="en-US" sz="24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 name="Rectangle 10"/>
          <p:cNvSpPr txBox="1">
            <a:spLocks noChangeArrowheads="1"/>
          </p:cNvSpPr>
          <p:nvPr/>
        </p:nvSpPr>
        <p:spPr bwMode="auto">
          <a:xfrm>
            <a:off x="0" y="0"/>
            <a:ext cx="9144000" cy="90805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http://924jeremiah.wordpress.com/2014/03/21/stop-comparing-yourself-to-the-proverbs-31-woman/ advises…</a:t>
            </a:r>
            <a:endParaRPr kumimoji="0" lang="en-US" sz="28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0653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Susan 2011.png">
            <a:extLst>
              <a:ext uri="{FF2B5EF4-FFF2-40B4-BE49-F238E27FC236}">
                <a16:creationId xmlns:a16="http://schemas.microsoft.com/office/drawing/2014/main" id="{A54B99A1-867D-7E45-91F4-1989A0103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38"/>
            <a:ext cx="4830219" cy="6858000"/>
          </a:xfrm>
          <a:prstGeom prst="rect">
            <a:avLst/>
          </a:prstGeom>
        </p:spPr>
      </p:pic>
      <p:sp>
        <p:nvSpPr>
          <p:cNvPr id="178185" name="Text Box 9"/>
          <p:cNvSpPr txBox="1">
            <a:spLocks noChangeArrowheads="1"/>
          </p:cNvSpPr>
          <p:nvPr/>
        </p:nvSpPr>
        <p:spPr bwMode="auto">
          <a:xfrm>
            <a:off x="5180045" y="1557338"/>
            <a:ext cx="3579203" cy="2354491"/>
          </a:xfrm>
          <a:prstGeom prst="rect">
            <a:avLst/>
          </a:prstGeom>
          <a:noFill/>
          <a:ln w="9525">
            <a:noFill/>
            <a:miter lim="800000"/>
            <a:headEnd/>
            <a:tailEnd/>
          </a:ln>
          <a:effectLst>
            <a:outerShdw blurRad="63500" dist="35921" dir="2700000" algn="ctr" rotWithShape="0">
              <a:schemeClr val="tx2">
                <a:alpha val="74998"/>
              </a:schemeClr>
            </a:outerShdw>
          </a:effectLst>
        </p:spPr>
        <p:txBody>
          <a:bodyPr wrap="square">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39700">
                    <a:srgbClr val="000000">
                      <a:satMod val="175000"/>
                      <a:alpha val="68000"/>
                    </a:srgbClr>
                  </a:glow>
                </a:effectLst>
                <a:uLnTx/>
                <a:uFillTx/>
                <a:latin typeface="Monotype Corsiva" pitchFamily="-112" charset="0"/>
                <a:ea typeface="Arial" pitchFamily="-112" charset="0"/>
                <a:cs typeface="Arial" pitchFamily="-112" charset="0"/>
              </a:rPr>
              <a:t>Is this for women only?</a:t>
            </a:r>
          </a:p>
        </p:txBody>
      </p:sp>
      <p:sp>
        <p:nvSpPr>
          <p:cNvPr id="178186" name="Rectangle 10"/>
          <p:cNvSpPr>
            <a:spLocks noGrp="1" noChangeArrowheads="1"/>
          </p:cNvSpPr>
          <p:nvPr>
            <p:ph type="title" idx="4294967295"/>
          </p:nvPr>
        </p:nvSpPr>
        <p:spPr>
          <a:xfrm>
            <a:off x="4830219" y="274638"/>
            <a:ext cx="4278855" cy="1143000"/>
          </a:xfrm>
          <a:effectLst>
            <a:outerShdw blurRad="63500" dist="35921" dir="2700000" algn="ctr" rotWithShape="0">
              <a:schemeClr val="tx2">
                <a:alpha val="74998"/>
              </a:schemeClr>
            </a:outerShdw>
          </a:effectLst>
        </p:spPr>
        <p:txBody>
          <a:bodyPr/>
          <a:lstStyle/>
          <a:p>
            <a:pPr eaLnBrk="1" hangingPunct="1">
              <a:defRPr/>
            </a:pPr>
            <a:r>
              <a:rPr lang="en-US" sz="5400" dirty="0">
                <a:solidFill>
                  <a:schemeClr val="bg1"/>
                </a:solidFill>
                <a:effectLst>
                  <a:glow rad="139700">
                    <a:schemeClr val="accent4">
                      <a:satMod val="175000"/>
                      <a:alpha val="68000"/>
                    </a:schemeClr>
                  </a:glow>
                </a:effectLst>
                <a:latin typeface="Arial" charset="0"/>
                <a:cs typeface="Arial" charset="0"/>
              </a:rPr>
              <a:t>Proverbs 31</a:t>
            </a:r>
            <a:endParaRPr lang="en-US" sz="6000" b="1" dirty="0">
              <a:effectLst>
                <a:glow rad="139700">
                  <a:schemeClr val="accent4">
                    <a:satMod val="175000"/>
                    <a:alpha val="68000"/>
                  </a:schemeClr>
                </a:glow>
              </a:effectLst>
              <a:latin typeface="Arial" charset="0"/>
              <a:cs typeface="Arial" charset="0"/>
            </a:endParaRPr>
          </a:p>
        </p:txBody>
      </p:sp>
      <p:sp>
        <p:nvSpPr>
          <p:cNvPr id="5" name="Text Box 9"/>
          <p:cNvSpPr txBox="1">
            <a:spLocks noChangeArrowheads="1"/>
          </p:cNvSpPr>
          <p:nvPr/>
        </p:nvSpPr>
        <p:spPr bwMode="auto">
          <a:xfrm>
            <a:off x="35496" y="4994672"/>
            <a:ext cx="9001124" cy="1890712"/>
          </a:xfrm>
          <a:prstGeom prst="rect">
            <a:avLst/>
          </a:prstGeom>
          <a:noFill/>
          <a:ln w="9525">
            <a:noFill/>
            <a:miter lim="800000"/>
            <a:headEnd/>
            <a:tailEnd/>
          </a:ln>
          <a:effectLst>
            <a:outerShdw blurRad="63500" dist="35921" dir="2700000" algn="ctr" rotWithShape="0">
              <a:schemeClr val="tx2">
                <a:alpha val="74998"/>
              </a:schemeClr>
            </a:outerShdw>
          </a:effectLst>
        </p:spPr>
        <p:txBody>
          <a:bodyPr wrap="square">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39700">
                    <a:srgbClr val="000000">
                      <a:satMod val="175000"/>
                      <a:alpha val="68000"/>
                    </a:srgbClr>
                  </a:glow>
                </a:effectLst>
                <a:uLnTx/>
                <a:uFillTx/>
                <a:latin typeface="Monotype Corsiva" pitchFamily="-112" charset="0"/>
                <a:ea typeface="Arial" pitchFamily="-112" charset="0"/>
                <a:cs typeface="Arial" pitchFamily="-112" charset="0"/>
              </a:rPr>
              <a:t>Not really.  It gives an example of what wisdom looks like in a woman.  </a:t>
            </a:r>
            <a:br>
              <a:rPr kumimoji="0" lang="en-US" sz="4800" b="1" i="0" u="none" strike="noStrike" kern="1200" cap="none" spc="0" normalizeH="0" baseline="0" noProof="0" dirty="0">
                <a:ln>
                  <a:noFill/>
                </a:ln>
                <a:solidFill>
                  <a:srgbClr val="FFFFFF"/>
                </a:solidFill>
                <a:effectLst>
                  <a:glow rad="139700">
                    <a:srgbClr val="000000">
                      <a:satMod val="175000"/>
                      <a:alpha val="68000"/>
                    </a:srgbClr>
                  </a:glow>
                </a:effectLst>
                <a:uLnTx/>
                <a:uFillTx/>
                <a:latin typeface="Monotype Corsiva" pitchFamily="-112" charset="0"/>
                <a:ea typeface="Arial" pitchFamily="-112" charset="0"/>
                <a:cs typeface="Arial" pitchFamily="-112" charset="0"/>
              </a:rPr>
            </a:br>
            <a:r>
              <a:rPr kumimoji="0" lang="en-US" sz="4800" b="1" i="0" u="none" strike="noStrike" kern="1200" cap="none" spc="0" normalizeH="0" baseline="0" noProof="0" dirty="0">
                <a:ln>
                  <a:noFill/>
                </a:ln>
                <a:solidFill>
                  <a:srgbClr val="FFFFFF"/>
                </a:solidFill>
                <a:effectLst>
                  <a:glow rad="139700">
                    <a:srgbClr val="000000">
                      <a:satMod val="175000"/>
                      <a:alpha val="68000"/>
                    </a:srgbClr>
                  </a:glow>
                </a:effectLst>
                <a:uLnTx/>
                <a:uFillTx/>
                <a:latin typeface="Monotype Corsiva" pitchFamily="-112" charset="0"/>
                <a:ea typeface="Arial" pitchFamily="-112" charset="0"/>
                <a:cs typeface="Arial" pitchFamily="-112" charset="0"/>
              </a:rPr>
              <a:t>Men need the same qualities!</a:t>
            </a:r>
          </a:p>
        </p:txBody>
      </p:sp>
    </p:spTree>
    <p:extLst>
      <p:ext uri="{BB962C8B-B14F-4D97-AF65-F5344CB8AC3E}">
        <p14:creationId xmlns:p14="http://schemas.microsoft.com/office/powerpoint/2010/main" val="1730963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500"/>
                                  </p:stCondLst>
                                  <p:childTnLst>
                                    <p:set>
                                      <p:cBhvr>
                                        <p:cTn id="6" dur="1" fill="hold">
                                          <p:stCondLst>
                                            <p:cond delay="0"/>
                                          </p:stCondLst>
                                        </p:cTn>
                                        <p:tgtEl>
                                          <p:spTgt spid="178185"/>
                                        </p:tgtEl>
                                        <p:attrNameLst>
                                          <p:attrName>style.visibility</p:attrName>
                                        </p:attrNameLst>
                                      </p:cBhvr>
                                      <p:to>
                                        <p:strVal val="visible"/>
                                      </p:to>
                                    </p:set>
                                    <p:animEffect transition="in" filter="checkerboard(across)">
                                      <p:cBhvr>
                                        <p:cTn id="7" dur="1000"/>
                                        <p:tgtEl>
                                          <p:spTgt spid="178185"/>
                                        </p:tgtEl>
                                      </p:cBhvr>
                                    </p:animEffect>
                                  </p:childTnLst>
                                </p:cTn>
                              </p:par>
                            </p:childTnLst>
                          </p:cTn>
                        </p:par>
                        <p:par>
                          <p:cTn id="8" fill="hold" nodeType="afterGroup">
                            <p:stCondLst>
                              <p:cond delay="1500"/>
                            </p:stCondLst>
                            <p:childTnLst>
                              <p:par>
                                <p:cTn id="9" presetID="5" presetClass="entr" presetSubtype="10"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5"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81" name="Picture 5" descr="Lady%20in%20waiting%20II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724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8183" name="Picture 7" descr="Pink%20Lady%2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0"/>
            <a:ext cx="4419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85" name="Text Box 9"/>
          <p:cNvSpPr txBox="1">
            <a:spLocks noChangeArrowheads="1"/>
          </p:cNvSpPr>
          <p:nvPr/>
        </p:nvSpPr>
        <p:spPr bwMode="auto">
          <a:xfrm>
            <a:off x="3124200" y="1524000"/>
            <a:ext cx="3200400" cy="2286000"/>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Monotype Corsiva" pitchFamily="-112" charset="0"/>
                <a:ea typeface="Arial" pitchFamily="-112" charset="0"/>
                <a:cs typeface="Arial" pitchFamily="-112" charset="0"/>
              </a:rPr>
              <a:t>Wisdom  &amp; Folly</a:t>
            </a:r>
          </a:p>
        </p:txBody>
      </p:sp>
      <p:sp>
        <p:nvSpPr>
          <p:cNvPr id="178186" name="Rectangle 10"/>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en-US" sz="4000">
                <a:solidFill>
                  <a:schemeClr val="bg1"/>
                </a:solidFill>
                <a:latin typeface="Arial" charset="0"/>
                <a:cs typeface="Arial" charset="0"/>
              </a:rPr>
              <a:t>The </a:t>
            </a:r>
            <a:r>
              <a:rPr lang="en-US" sz="3600">
                <a:solidFill>
                  <a:schemeClr val="bg1"/>
                </a:solidFill>
                <a:latin typeface="Arial" charset="0"/>
                <a:cs typeface="Arial" charset="0"/>
              </a:rPr>
              <a:t>Two</a:t>
            </a:r>
            <a:r>
              <a:rPr lang="en-US" sz="4000">
                <a:solidFill>
                  <a:schemeClr val="bg1"/>
                </a:solidFill>
                <a:latin typeface="Arial" charset="0"/>
                <a:cs typeface="Arial" charset="0"/>
              </a:rPr>
              <a:t> Women:</a:t>
            </a:r>
            <a:endParaRPr lang="en-US" b="1">
              <a:latin typeface="Arial" charset="0"/>
              <a:cs typeface="Arial" charset="0"/>
            </a:endParaRPr>
          </a:p>
        </p:txBody>
      </p:sp>
    </p:spTree>
    <p:extLst>
      <p:ext uri="{BB962C8B-B14F-4D97-AF65-F5344CB8AC3E}">
        <p14:creationId xmlns:p14="http://schemas.microsoft.com/office/powerpoint/2010/main" val="2997873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78181"/>
                                        </p:tgtEl>
                                        <p:attrNameLst>
                                          <p:attrName>style.visibility</p:attrName>
                                        </p:attrNameLst>
                                      </p:cBhvr>
                                      <p:to>
                                        <p:strVal val="visible"/>
                                      </p:to>
                                    </p:set>
                                    <p:animEffect transition="in" filter="fade">
                                      <p:cBhvr>
                                        <p:cTn id="7" dur="2000"/>
                                        <p:tgtEl>
                                          <p:spTgt spid="178181"/>
                                        </p:tgtEl>
                                      </p:cBhvr>
                                    </p:animEffect>
                                  </p:childTnLst>
                                </p:cTn>
                              </p:par>
                              <p:par>
                                <p:cTn id="8" presetID="55" presetClass="entr" presetSubtype="0" fill="hold" nodeType="withEffect">
                                  <p:stCondLst>
                                    <p:cond delay="0"/>
                                  </p:stCondLst>
                                  <p:childTnLst>
                                    <p:set>
                                      <p:cBhvr>
                                        <p:cTn id="9" dur="1" fill="hold">
                                          <p:stCondLst>
                                            <p:cond delay="0"/>
                                          </p:stCondLst>
                                        </p:cTn>
                                        <p:tgtEl>
                                          <p:spTgt spid="178183"/>
                                        </p:tgtEl>
                                        <p:attrNameLst>
                                          <p:attrName>style.visibility</p:attrName>
                                        </p:attrNameLst>
                                      </p:cBhvr>
                                      <p:to>
                                        <p:strVal val="visible"/>
                                      </p:to>
                                    </p:set>
                                    <p:anim calcmode="lin" valueType="num">
                                      <p:cBhvr>
                                        <p:cTn id="10" dur="1000" fill="hold"/>
                                        <p:tgtEl>
                                          <p:spTgt spid="178183"/>
                                        </p:tgtEl>
                                        <p:attrNameLst>
                                          <p:attrName>ppt_w</p:attrName>
                                        </p:attrNameLst>
                                      </p:cBhvr>
                                      <p:tavLst>
                                        <p:tav tm="0">
                                          <p:val>
                                            <p:strVal val="#ppt_w*0.70"/>
                                          </p:val>
                                        </p:tav>
                                        <p:tav tm="100000">
                                          <p:val>
                                            <p:strVal val="#ppt_w"/>
                                          </p:val>
                                        </p:tav>
                                      </p:tavLst>
                                    </p:anim>
                                    <p:anim calcmode="lin" valueType="num">
                                      <p:cBhvr>
                                        <p:cTn id="11" dur="1000" fill="hold"/>
                                        <p:tgtEl>
                                          <p:spTgt spid="178183"/>
                                        </p:tgtEl>
                                        <p:attrNameLst>
                                          <p:attrName>ppt_h</p:attrName>
                                        </p:attrNameLst>
                                      </p:cBhvr>
                                      <p:tavLst>
                                        <p:tav tm="0">
                                          <p:val>
                                            <p:strVal val="#ppt_h"/>
                                          </p:val>
                                        </p:tav>
                                        <p:tav tm="100000">
                                          <p:val>
                                            <p:strVal val="#ppt_h"/>
                                          </p:val>
                                        </p:tav>
                                      </p:tavLst>
                                    </p:anim>
                                    <p:animEffect transition="in" filter="fade">
                                      <p:cBhvr>
                                        <p:cTn id="12" dur="1000"/>
                                        <p:tgtEl>
                                          <p:spTgt spid="178183"/>
                                        </p:tgtEl>
                                      </p:cBhvr>
                                    </p:animEffect>
                                  </p:childTnLst>
                                </p:cTn>
                              </p:par>
                            </p:childTnLst>
                          </p:cTn>
                        </p:par>
                        <p:par>
                          <p:cTn id="13" fill="hold" nodeType="afterGroup">
                            <p:stCondLst>
                              <p:cond delay="2000"/>
                            </p:stCondLst>
                            <p:childTnLst>
                              <p:par>
                                <p:cTn id="14" presetID="5" presetClass="entr" presetSubtype="10" fill="hold" grpId="0" nodeType="afterEffect">
                                  <p:stCondLst>
                                    <p:cond delay="500"/>
                                  </p:stCondLst>
                                  <p:childTnLst>
                                    <p:set>
                                      <p:cBhvr>
                                        <p:cTn id="15" dur="1" fill="hold">
                                          <p:stCondLst>
                                            <p:cond delay="0"/>
                                          </p:stCondLst>
                                        </p:cTn>
                                        <p:tgtEl>
                                          <p:spTgt spid="178185"/>
                                        </p:tgtEl>
                                        <p:attrNameLst>
                                          <p:attrName>style.visibility</p:attrName>
                                        </p:attrNameLst>
                                      </p:cBhvr>
                                      <p:to>
                                        <p:strVal val="visible"/>
                                      </p:to>
                                    </p:set>
                                    <p:animEffect transition="in" filter="checkerboard(across)">
                                      <p:cBhvr>
                                        <p:cTn id="16" dur="1000"/>
                                        <p:tgtEl>
                                          <p:spTgt spid="178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Where we’re going today…</a:t>
            </a: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How </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err="1">
                <a:ln>
                  <a:noFill/>
                </a:ln>
                <a:solidFill>
                  <a:srgbClr val="000090"/>
                </a:solidFill>
                <a:effectLst/>
                <a:uLnTx/>
                <a:uFillTx/>
                <a:latin typeface="Helvetica Neue Black Condensed"/>
                <a:ea typeface="ＭＳ Ｐゴシック" charset="0"/>
                <a:cs typeface="Helvetica Neue Black Condensed"/>
              </a:rPr>
              <a:t>sh</a:t>
            </a:r>
            <a:r>
              <a:rPr lang="en-US" sz="4800" spc="-100" dirty="0">
                <a:solidFill>
                  <a:srgbClr val="000090"/>
                </a:solidFill>
                <a:latin typeface="Helvetica Neue Black Condensed"/>
                <a:ea typeface="ＭＳ Ｐゴシック" charset="0"/>
                <a:cs typeface="Helvetica Neue Black Condensed"/>
              </a:rPr>
              <a:t>e</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is </a:t>
            </a:r>
            <a:br>
              <a:rPr lang="en-US" sz="4800" spc="-100" dirty="0">
                <a:solidFill>
                  <a:srgbClr val="000090"/>
                </a:solidFill>
                <a:latin typeface="Helvetica Neue Black Condensed"/>
                <a:ea typeface="ＭＳ Ｐゴシック" charset="0"/>
                <a:cs typeface="Helvetica Neue Black Condensed"/>
              </a:rPr>
            </a:br>
            <a:r>
              <a:rPr lang="en-US" sz="4800" spc="-100" dirty="0">
                <a:solidFill>
                  <a:srgbClr val="000090"/>
                </a:solidFill>
                <a:latin typeface="Helvetica Neue Black Condensed"/>
                <a:ea typeface="ＭＳ Ｐゴシック" charset="0"/>
                <a:cs typeface="Helvetica Neue Black Condensed"/>
              </a:rPr>
              <a:t>priceless</a:t>
            </a:r>
            <a:endParaRPr kumimoji="0" lang="en-US" sz="36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How</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we</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should</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respond</a:t>
            </a:r>
          </a:p>
        </p:txBody>
      </p:sp>
      <p:sp>
        <p:nvSpPr>
          <p:cNvPr id="2" name="Notched Right Arrow 1"/>
          <p:cNvSpPr/>
          <p:nvPr/>
        </p:nvSpPr>
        <p:spPr bwMode="auto">
          <a:xfrm>
            <a:off x="3199112" y="2922103"/>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31941528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2046"/>
            <a:ext cx="9144000" cy="1471079"/>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Online Job Applications</a:t>
            </a:r>
          </a:p>
        </p:txBody>
      </p:sp>
      <p:sp>
        <p:nvSpPr>
          <p:cNvPr id="3" name="Rectangle 2">
            <a:extLst>
              <a:ext uri="{FF2B5EF4-FFF2-40B4-BE49-F238E27FC236}">
                <a16:creationId xmlns:a16="http://schemas.microsoft.com/office/drawing/2014/main" id="{6BB8239C-354D-BA4B-9298-4B6420A9267F}"/>
              </a:ext>
            </a:extLst>
          </p:cNvPr>
          <p:cNvSpPr txBox="1">
            <a:spLocks noChangeArrowheads="1"/>
          </p:cNvSpPr>
          <p:nvPr/>
        </p:nvSpPr>
        <p:spPr bwMode="auto">
          <a:xfrm>
            <a:off x="0" y="3009932"/>
            <a:ext cx="9144000" cy="19798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kern="0" dirty="0">
                <a:effectLst>
                  <a:glow rad="127000">
                    <a:schemeClr val="tx1"/>
                  </a:glow>
                </a:effectLst>
                <a:latin typeface="Arial" charset="0"/>
                <a:ea typeface="ＭＳ Ｐゴシック" charset="0"/>
                <a:cs typeface="ＭＳ Ｐゴシック" charset="0"/>
              </a:rPr>
              <a:t>Position: </a:t>
            </a:r>
            <a:br>
              <a:rPr lang="en-US" sz="5400" b="1" kern="0" dirty="0">
                <a:effectLst>
                  <a:glow rad="127000">
                    <a:schemeClr val="tx1"/>
                  </a:glow>
                </a:effectLst>
                <a:latin typeface="Arial" charset="0"/>
                <a:ea typeface="ＭＳ Ｐゴシック" charset="0"/>
                <a:cs typeface="ＭＳ Ｐゴシック" charset="0"/>
              </a:rPr>
            </a:br>
            <a:r>
              <a:rPr lang="en-US" sz="5400" b="1" kern="0" dirty="0">
                <a:effectLst>
                  <a:glow rad="127000">
                    <a:schemeClr val="tx1"/>
                  </a:glow>
                </a:effectLst>
                <a:latin typeface="Arial" charset="0"/>
                <a:ea typeface="ＭＳ Ｐゴシック" charset="0"/>
                <a:cs typeface="ＭＳ Ｐゴシック" charset="0"/>
              </a:rPr>
              <a:t>Director of Operations</a:t>
            </a:r>
          </a:p>
        </p:txBody>
      </p:sp>
    </p:spTree>
    <p:extLst>
      <p:ext uri="{BB962C8B-B14F-4D97-AF65-F5344CB8AC3E}">
        <p14:creationId xmlns:p14="http://schemas.microsoft.com/office/powerpoint/2010/main" val="2413526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6C5CBA3-7D71-2642-98D0-4D33878362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395784"/>
            <a:ext cx="9144000" cy="1400431"/>
          </a:xfrm>
          <a:effectLst>
            <a:outerShdw blurRad="63500" dist="35921" dir="2700000" algn="ctr" rotWithShape="0">
              <a:schemeClr val="tx2">
                <a:alpha val="74998"/>
              </a:schemeClr>
            </a:outerShdw>
          </a:effectLst>
        </p:spPr>
        <p:txBody>
          <a:bodyPr anchor="ctr"/>
          <a:lstStyle/>
          <a:p>
            <a:pPr marL="401638" indent="-401638" algn="l">
              <a:defRPr/>
            </a:pPr>
            <a:r>
              <a:rPr lang="en-US" sz="4000" b="1" dirty="0">
                <a:effectLst>
                  <a:glow rad="127000">
                    <a:schemeClr val="tx1"/>
                  </a:glow>
                </a:effectLst>
                <a:latin typeface="Arial" charset="0"/>
                <a:ea typeface="ＭＳ Ｐゴシック" charset="0"/>
                <a:cs typeface="ＭＳ Ｐゴシック" charset="0"/>
              </a:rPr>
              <a:t>I. A capable wife has godly </a:t>
            </a:r>
            <a:r>
              <a:rPr lang="en-US" sz="4000" b="1" dirty="0">
                <a:solidFill>
                  <a:srgbClr val="FFFF00"/>
                </a:solidFill>
                <a:effectLst>
                  <a:glow rad="127000">
                    <a:schemeClr val="tx1"/>
                  </a:glow>
                </a:effectLst>
                <a:latin typeface="Arial" charset="0"/>
                <a:ea typeface="ＭＳ Ｐゴシック" charset="0"/>
                <a:cs typeface="ＭＳ Ｐゴシック" charset="0"/>
              </a:rPr>
              <a:t>selfless</a:t>
            </a:r>
            <a:r>
              <a:rPr lang="en-US" sz="4000" b="1" dirty="0">
                <a:effectLst>
                  <a:glow rad="127000">
                    <a:schemeClr val="tx1"/>
                  </a:glow>
                </a:effectLst>
                <a:latin typeface="Arial" charset="0"/>
                <a:ea typeface="ＭＳ Ｐゴシック" charset="0"/>
                <a:cs typeface="ＭＳ Ｐゴシック" charset="0"/>
              </a:rPr>
              <a:t> deeds (11-27).</a:t>
            </a:r>
          </a:p>
        </p:txBody>
      </p:sp>
    </p:spTree>
    <p:extLst>
      <p:ext uri="{BB962C8B-B14F-4D97-AF65-F5344CB8AC3E}">
        <p14:creationId xmlns:p14="http://schemas.microsoft.com/office/powerpoint/2010/main" val="291804032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A086EE-F209-484A-8832-A6E02AF740B8}"/>
              </a:ext>
            </a:extLst>
          </p:cNvPr>
          <p:cNvSpPr txBox="1"/>
          <p:nvPr/>
        </p:nvSpPr>
        <p:spPr>
          <a:xfrm>
            <a:off x="861236" y="2472086"/>
            <a:ext cx="7421526" cy="769441"/>
          </a:xfrm>
          <a:prstGeom prst="rect">
            <a:avLst/>
          </a:prstGeom>
        </p:spPr>
        <p:txBody>
          <a:bodyPr wrap="square">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lvl="0" fontAlgn="base">
              <a:spcBef>
                <a:spcPct val="0"/>
              </a:spcBef>
              <a:spcAft>
                <a:spcPct val="0"/>
              </a:spcAft>
              <a:defRPr/>
            </a:pPr>
            <a:r>
              <a:rPr lang="en-GB" sz="4400" kern="0" dirty="0">
                <a:solidFill>
                  <a:prstClr val="white"/>
                </a:solidFill>
                <a:effectLst>
                  <a:glow rad="127000">
                    <a:srgbClr val="000000"/>
                  </a:glow>
                </a:effectLst>
                <a:latin typeface="Arial" charset="0"/>
              </a:rPr>
              <a:t>4 ways a capable wife has</a:t>
            </a:r>
            <a:endParaRPr kumimoji="0" lang="en-GB" sz="4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DF120699-F8A5-B946-989C-9B53F96129CD}"/>
              </a:ext>
            </a:extLst>
          </p:cNvPr>
          <p:cNvSpPr/>
          <p:nvPr/>
        </p:nvSpPr>
        <p:spPr>
          <a:xfrm>
            <a:off x="-1" y="4581673"/>
            <a:ext cx="9143999" cy="584775"/>
          </a:xfrm>
          <a:prstGeom prst="rect">
            <a:avLst/>
          </a:prstGeom>
        </p:spPr>
        <p:txBody>
          <a:bodyPr wrap="square">
            <a:spAutoFit/>
          </a:bodyPr>
          <a:lstStyle/>
          <a:p>
            <a:pPr algn="ctr" fontAlgn="base">
              <a:spcBef>
                <a:spcPct val="0"/>
              </a:spcBef>
              <a:spcAft>
                <a:spcPct val="0"/>
              </a:spcAft>
              <a:defRPr/>
            </a:pPr>
            <a:r>
              <a:rPr lang="en-GB" sz="3200" b="1" kern="0" dirty="0">
                <a:solidFill>
                  <a:prstClr val="white"/>
                </a:solidFill>
                <a:effectLst>
                  <a:glow rad="127000">
                    <a:srgbClr val="000000"/>
                  </a:glow>
                </a:effectLst>
                <a:latin typeface="Arial" charset="0"/>
                <a:ea typeface="ＭＳ Ｐゴシック" panose="020B0600070205080204" pitchFamily="34" charset="-128"/>
              </a:rPr>
              <a:t>1. She works hard for others (11-24).</a:t>
            </a:r>
            <a:endPar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endParaRPr>
          </a:p>
        </p:txBody>
      </p:sp>
      <p:sp>
        <p:nvSpPr>
          <p:cNvPr id="4" name="TextBox 3">
            <a:extLst>
              <a:ext uri="{FF2B5EF4-FFF2-40B4-BE49-F238E27FC236}">
                <a16:creationId xmlns:a16="http://schemas.microsoft.com/office/drawing/2014/main" id="{899BF8F9-3C92-8D4D-992D-57E697A07A53}"/>
              </a:ext>
            </a:extLst>
          </p:cNvPr>
          <p:cNvSpPr txBox="1"/>
          <p:nvPr/>
        </p:nvSpPr>
        <p:spPr>
          <a:xfrm>
            <a:off x="861236" y="3616473"/>
            <a:ext cx="7421526" cy="769441"/>
          </a:xfrm>
          <a:prstGeom prst="rect">
            <a:avLst/>
          </a:prstGeom>
        </p:spPr>
        <p:txBody>
          <a:bodyPr wrap="square">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lvl="0" fontAlgn="base">
              <a:spcBef>
                <a:spcPct val="0"/>
              </a:spcBef>
              <a:spcAft>
                <a:spcPct val="0"/>
              </a:spcAft>
              <a:defRPr/>
            </a:pPr>
            <a:r>
              <a:rPr lang="en-GB" sz="4400" kern="0" dirty="0">
                <a:solidFill>
                  <a:srgbClr val="FFFF00"/>
                </a:solidFill>
                <a:effectLst>
                  <a:glow rad="127000">
                    <a:srgbClr val="000000"/>
                  </a:glow>
                </a:effectLst>
                <a:latin typeface="Arial" charset="0"/>
              </a:rPr>
              <a:t>godly selfless deeds</a:t>
            </a:r>
            <a:endParaRPr kumimoji="0" lang="en-GB" sz="4400" b="1" i="0" u="none" strike="noStrike" kern="0" cap="none" spc="0" normalizeH="0" baseline="0" noProof="0" dirty="0">
              <a:ln>
                <a:noFill/>
              </a:ln>
              <a:solidFill>
                <a:srgbClr val="FFFF00"/>
              </a:solidFill>
              <a:effectLst>
                <a:glow rad="127000">
                  <a:srgbClr val="000000"/>
                </a:glow>
              </a:effectLst>
              <a:uLnTx/>
              <a:uFillTx/>
              <a:latin typeface="Arial" charset="0"/>
            </a:endParaRPr>
          </a:p>
        </p:txBody>
      </p:sp>
    </p:spTree>
    <p:extLst>
      <p:ext uri="{BB962C8B-B14F-4D97-AF65-F5344CB8AC3E}">
        <p14:creationId xmlns:p14="http://schemas.microsoft.com/office/powerpoint/2010/main" val="45793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08CBE30F-DA4B-0541-8509-BB230FA34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498" y="1284309"/>
            <a:ext cx="5511800" cy="554422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22783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How does a capable woman work hard for others (11-24)?</a:t>
            </a:r>
          </a:p>
        </p:txBody>
      </p:sp>
      <p:sp>
        <p:nvSpPr>
          <p:cNvPr id="5" name="Rectangle 4">
            <a:extLst>
              <a:ext uri="{FF2B5EF4-FFF2-40B4-BE49-F238E27FC236}">
                <a16:creationId xmlns:a16="http://schemas.microsoft.com/office/drawing/2014/main" id="{D9A1CFF3-0C20-5E4A-AC1F-B254C9E1FCEE}"/>
              </a:ext>
            </a:extLst>
          </p:cNvPr>
          <p:cNvSpPr/>
          <p:nvPr/>
        </p:nvSpPr>
        <p:spPr>
          <a:xfrm>
            <a:off x="-1" y="4581673"/>
            <a:ext cx="9143999" cy="584775"/>
          </a:xfrm>
          <a:prstGeom prst="rect">
            <a:avLst/>
          </a:prstGeom>
        </p:spPr>
        <p:txBody>
          <a:bodyPr wrap="square">
            <a:spAutoFit/>
          </a:bodyPr>
          <a:lstStyle/>
          <a:p>
            <a:pPr algn="ctr" fontAlgn="base">
              <a:spcBef>
                <a:spcPct val="0"/>
              </a:spcBef>
              <a:spcAft>
                <a:spcPct val="0"/>
              </a:spcAft>
              <a:defRPr/>
            </a:pPr>
            <a:r>
              <a:rPr lang="en-GB" sz="3200" b="1" kern="0" dirty="0">
                <a:solidFill>
                  <a:srgbClr val="FFFF00"/>
                </a:solidFill>
                <a:effectLst>
                  <a:glow rad="127000">
                    <a:srgbClr val="000000"/>
                  </a:glow>
                </a:effectLst>
                <a:latin typeface="Arial" charset="0"/>
                <a:ea typeface="ＭＳ Ｐゴシック" panose="020B0600070205080204" pitchFamily="34" charset="-128"/>
              </a:rPr>
              <a:t>1. She is an asset to her husband (11-12).</a:t>
            </a:r>
          </a:p>
        </p:txBody>
      </p:sp>
    </p:spTree>
    <p:extLst>
      <p:ext uri="{BB962C8B-B14F-4D97-AF65-F5344CB8AC3E}">
        <p14:creationId xmlns:p14="http://schemas.microsoft.com/office/powerpoint/2010/main" val="316673170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7C1A3E-425F-B24F-A26F-F13E173995BD}"/>
              </a:ext>
            </a:extLst>
          </p:cNvPr>
          <p:cNvSpPr txBox="1"/>
          <p:nvPr/>
        </p:nvSpPr>
        <p:spPr>
          <a:xfrm>
            <a:off x="70568" y="382885"/>
            <a:ext cx="9073432" cy="523220"/>
          </a:xfrm>
          <a:prstGeom prst="rect">
            <a:avLst/>
          </a:prstGeom>
        </p:spPr>
        <p:txBody>
          <a:bodyPr>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Proverbs 31:10-31 </a:t>
            </a:r>
            <a:r>
              <a:rPr kumimoji="0" lang="en-SG"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NIV</a:t>
            </a:r>
            <a:endParaRPr kumimoji="0" lang="en-GB"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DB321DB-102A-1843-86C1-B40183FBE2F2}"/>
              </a:ext>
            </a:extLst>
          </p:cNvPr>
          <p:cNvSpPr/>
          <p:nvPr/>
        </p:nvSpPr>
        <p:spPr>
          <a:xfrm>
            <a:off x="327540" y="2436355"/>
            <a:ext cx="7990960" cy="2862322"/>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SG" sz="3600" b="1" i="0" u="none" strike="noStrike" kern="0" cap="none" spc="0" normalizeH="0" baseline="30000" noProof="0" dirty="0">
                <a:ln>
                  <a:noFill/>
                </a:ln>
                <a:solidFill>
                  <a:srgbClr val="EEECE1">
                    <a:lumMod val="90000"/>
                  </a:srgbClr>
                </a:solidFill>
                <a:effectLst>
                  <a:glow rad="127000">
                    <a:srgbClr val="000000"/>
                  </a:glow>
                </a:effectLst>
                <a:uLnTx/>
                <a:uFillTx/>
                <a:latin typeface="Arial" charset="0"/>
                <a:ea typeface="ＭＳ Ｐゴシック" charset="0"/>
                <a:cs typeface="Arial" panose="020B0604020202020204" pitchFamily="34" charset="0"/>
              </a:rPr>
              <a:t>11</a:t>
            </a:r>
            <a:r>
              <a:rPr kumimoji="0" lang="en-SG" sz="3600" b="1" i="0" u="none" strike="noStrike" kern="0" cap="none" spc="0" normalizeH="0" baseline="0" noProof="0" dirty="0">
                <a:ln>
                  <a:noFill/>
                </a:ln>
                <a:solidFill>
                  <a:srgbClr val="EEECE1">
                    <a:lumMod val="90000"/>
                  </a:srgbClr>
                </a:solidFill>
                <a:effectLst>
                  <a:glow rad="127000">
                    <a:srgbClr val="000000"/>
                  </a:glow>
                </a:effectLst>
                <a:uLnTx/>
                <a:uFillTx/>
                <a:latin typeface="Arial" charset="0"/>
                <a:ea typeface="ＭＳ Ｐゴシック" charset="0"/>
                <a:cs typeface="Arial" panose="020B0604020202020204" pitchFamily="34" charset="0"/>
              </a:rPr>
              <a:t> Her husband has full confidence in her and lacks nothing of value.</a:t>
            </a:r>
          </a:p>
          <a:p>
            <a:pPr marL="0" marR="0" lvl="0" indent="0" algn="l" defTabSz="457200" rtl="0" eaLnBrk="1" fontAlgn="base" latinLnBrk="0" hangingPunct="1">
              <a:lnSpc>
                <a:spcPct val="100000"/>
              </a:lnSpc>
              <a:spcBef>
                <a:spcPct val="0"/>
              </a:spcBef>
              <a:spcAft>
                <a:spcPct val="0"/>
              </a:spcAft>
              <a:buClrTx/>
              <a:buSzTx/>
              <a:buFontTx/>
              <a:buNone/>
              <a:tabLst/>
              <a:defRPr/>
            </a:pPr>
            <a:br>
              <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br>
            <a:r>
              <a:rPr kumimoji="0" lang="en-SG" sz="3600" b="1" i="0" u="none" strike="noStrike" kern="0" cap="none" spc="0" normalizeH="0" baseline="3000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12</a:t>
            </a:r>
            <a:r>
              <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 She brings him good, not harm, all the days of her life.</a:t>
            </a:r>
            <a:endParaRPr kumimoji="0" lang="en-US"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86586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10"/>
          <p:cNvSpPr txBox="1">
            <a:spLocks noChangeArrowheads="1"/>
          </p:cNvSpPr>
          <p:nvPr/>
        </p:nvSpPr>
        <p:spPr bwMode="auto">
          <a:xfrm>
            <a:off x="0" y="0"/>
            <a:ext cx="9144000" cy="105273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Each society has its ideal woman</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 name="Rectangle 10"/>
          <p:cNvSpPr txBox="1">
            <a:spLocks noChangeArrowheads="1"/>
          </p:cNvSpPr>
          <p:nvPr/>
        </p:nvSpPr>
        <p:spPr bwMode="auto">
          <a:xfrm>
            <a:off x="395536" y="1196752"/>
            <a:ext cx="5616624" cy="511256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"The model of women in tribal patriarchalism is a brood mare; </a:t>
            </a: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in hedonistic naturalism, she is the bunny or plaything; </a:t>
            </a: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in feminist ideology, she is the self-sufficient career woman; </a:t>
            </a:r>
            <a:b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in romanticism, she is the fairy princess or maiden in distress waiting to be rescued; </a:t>
            </a: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in biblical faith, she is the partner in ministry."</a:t>
            </a:r>
          </a:p>
        </p:txBody>
      </p:sp>
      <p:sp>
        <p:nvSpPr>
          <p:cNvPr id="5" name="Rectangle 10"/>
          <p:cNvSpPr txBox="1">
            <a:spLocks noChangeArrowheads="1"/>
          </p:cNvSpPr>
          <p:nvPr/>
        </p:nvSpPr>
        <p:spPr bwMode="auto">
          <a:xfrm>
            <a:off x="5508104" y="5661248"/>
            <a:ext cx="3814441" cy="6480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Theologian Donald Bloesch (1928-2010)</a:t>
            </a:r>
            <a:endParaRPr kumimoji="0" lang="en-US" sz="28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6156176" y="1556791"/>
            <a:ext cx="2592288" cy="3551079"/>
          </a:xfrm>
          <a:prstGeom prst="rect">
            <a:avLst/>
          </a:prstGeom>
        </p:spPr>
      </p:pic>
    </p:spTree>
    <p:extLst>
      <p:ext uri="{BB962C8B-B14F-4D97-AF65-F5344CB8AC3E}">
        <p14:creationId xmlns:p14="http://schemas.microsoft.com/office/powerpoint/2010/main" val="2397836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22783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How does a capable woman work hard for others (12-24)?</a:t>
            </a:r>
          </a:p>
        </p:txBody>
      </p:sp>
      <p:sp>
        <p:nvSpPr>
          <p:cNvPr id="4" name="Rectangle 2">
            <a:extLst>
              <a:ext uri="{FF2B5EF4-FFF2-40B4-BE49-F238E27FC236}">
                <a16:creationId xmlns:a16="http://schemas.microsoft.com/office/drawing/2014/main" id="{2410C97F-49D5-7048-ABF4-65A75068ADDD}"/>
              </a:ext>
            </a:extLst>
          </p:cNvPr>
          <p:cNvSpPr txBox="1">
            <a:spLocks noChangeArrowheads="1"/>
          </p:cNvSpPr>
          <p:nvPr/>
        </p:nvSpPr>
        <p:spPr bwMode="auto">
          <a:xfrm>
            <a:off x="9728" y="1196788"/>
            <a:ext cx="9144000" cy="50928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Scripture</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(6: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pic>
        <p:nvPicPr>
          <p:cNvPr id="5122" name="Picture 2">
            <a:extLst>
              <a:ext uri="{FF2B5EF4-FFF2-40B4-BE49-F238E27FC236}">
                <a16:creationId xmlns:a16="http://schemas.microsoft.com/office/drawing/2014/main" id="{CD1AC00F-4F74-8841-BA08-3426E4969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900" y="1170359"/>
            <a:ext cx="6229348" cy="34982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9A1CFF3-0C20-5E4A-AC1F-B254C9E1FCEE}"/>
              </a:ext>
            </a:extLst>
          </p:cNvPr>
          <p:cNvSpPr/>
          <p:nvPr/>
        </p:nvSpPr>
        <p:spPr>
          <a:xfrm>
            <a:off x="-1" y="4581673"/>
            <a:ext cx="9143999" cy="584775"/>
          </a:xfrm>
          <a:prstGeom prst="rect">
            <a:avLst/>
          </a:prstGeom>
        </p:spPr>
        <p:txBody>
          <a:bodyPr wrap="square">
            <a:spAutoFit/>
          </a:bodyPr>
          <a:lstStyle/>
          <a:p>
            <a:pPr algn="ctr" fontAlgn="base">
              <a:spcBef>
                <a:spcPct val="0"/>
              </a:spcBef>
              <a:spcAft>
                <a:spcPct val="0"/>
              </a:spcAft>
              <a:defRPr/>
            </a:pPr>
            <a:r>
              <a:rPr lang="en-GB" sz="3200" b="1" kern="0" dirty="0">
                <a:solidFill>
                  <a:prstClr val="white"/>
                </a:solidFill>
                <a:effectLst>
                  <a:glow rad="127000">
                    <a:srgbClr val="000000"/>
                  </a:glow>
                </a:effectLst>
                <a:latin typeface="Arial" charset="0"/>
                <a:ea typeface="ＭＳ Ｐゴシック" panose="020B0600070205080204" pitchFamily="34" charset="-128"/>
              </a:rPr>
              <a:t>1. She is an asset to her husband (11-12).</a:t>
            </a:r>
          </a:p>
        </p:txBody>
      </p:sp>
      <p:sp>
        <p:nvSpPr>
          <p:cNvPr id="6" name="Rectangle 5">
            <a:extLst>
              <a:ext uri="{FF2B5EF4-FFF2-40B4-BE49-F238E27FC236}">
                <a16:creationId xmlns:a16="http://schemas.microsoft.com/office/drawing/2014/main" id="{78C983D2-44C4-DA4D-BBF5-E51EF390C5AF}"/>
              </a:ext>
            </a:extLst>
          </p:cNvPr>
          <p:cNvSpPr/>
          <p:nvPr/>
        </p:nvSpPr>
        <p:spPr>
          <a:xfrm>
            <a:off x="-1" y="5140473"/>
            <a:ext cx="9143999" cy="584775"/>
          </a:xfrm>
          <a:prstGeom prst="rect">
            <a:avLst/>
          </a:prstGeom>
        </p:spPr>
        <p:txBody>
          <a:bodyPr wrap="square">
            <a:spAutoFit/>
          </a:bodyPr>
          <a:lstStyle/>
          <a:p>
            <a:pPr algn="ctr" fontAlgn="base">
              <a:spcBef>
                <a:spcPct val="0"/>
              </a:spcBef>
              <a:spcAft>
                <a:spcPct val="0"/>
              </a:spcAft>
              <a:defRPr/>
            </a:pPr>
            <a:r>
              <a:rPr lang="en-GB" sz="3200" b="1" kern="0" dirty="0">
                <a:solidFill>
                  <a:srgbClr val="FFFF00"/>
                </a:solidFill>
                <a:effectLst>
                  <a:glow rad="127000">
                    <a:srgbClr val="000000"/>
                  </a:glow>
                </a:effectLst>
                <a:latin typeface="Arial" charset="0"/>
                <a:ea typeface="ＭＳ Ｐゴシック" panose="020B0600070205080204" pitchFamily="34" charset="-128"/>
              </a:rPr>
              <a:t>2. She cares for her family (13-22). </a:t>
            </a:r>
            <a:endParaRPr kumimoji="0" lang="en-GB"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panose="020B0600070205080204" pitchFamily="34" charset="-128"/>
            </a:endParaRPr>
          </a:p>
        </p:txBody>
      </p:sp>
    </p:spTree>
    <p:extLst>
      <p:ext uri="{BB962C8B-B14F-4D97-AF65-F5344CB8AC3E}">
        <p14:creationId xmlns:p14="http://schemas.microsoft.com/office/powerpoint/2010/main" val="401573912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7C1A3E-425F-B24F-A26F-F13E173995BD}"/>
              </a:ext>
            </a:extLst>
          </p:cNvPr>
          <p:cNvSpPr txBox="1"/>
          <p:nvPr/>
        </p:nvSpPr>
        <p:spPr>
          <a:xfrm>
            <a:off x="70568" y="382885"/>
            <a:ext cx="9073432" cy="523220"/>
          </a:xfrm>
          <a:prstGeom prst="rect">
            <a:avLst/>
          </a:prstGeom>
        </p:spPr>
        <p:txBody>
          <a:bodyPr>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Proverbs 31:10-31 </a:t>
            </a:r>
            <a:r>
              <a:rPr kumimoji="0" lang="en-SG"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NIV</a:t>
            </a:r>
            <a:endParaRPr kumimoji="0" lang="en-GB"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DB321DB-102A-1843-86C1-B40183FBE2F2}"/>
              </a:ext>
            </a:extLst>
          </p:cNvPr>
          <p:cNvSpPr/>
          <p:nvPr/>
        </p:nvSpPr>
        <p:spPr>
          <a:xfrm>
            <a:off x="326592" y="2144943"/>
            <a:ext cx="7368364" cy="2862322"/>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SG" sz="3600" b="1" i="0" u="none" strike="noStrike" kern="0" cap="none" spc="0" normalizeH="0" baseline="3000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13 </a:t>
            </a:r>
            <a:r>
              <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She selects wool and flax</a:t>
            </a:r>
            <a:br>
              <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br>
            <a:r>
              <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and works with eager hands.</a:t>
            </a:r>
            <a:br>
              <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br>
            <a:endPar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SG" sz="3600" b="1" i="0" u="none" strike="noStrike" kern="0" cap="none" spc="0" normalizeH="0" baseline="30000" noProof="0" dirty="0">
                <a:ln>
                  <a:noFill/>
                </a:ln>
                <a:solidFill>
                  <a:srgbClr val="EEECE1">
                    <a:lumMod val="90000"/>
                  </a:srgbClr>
                </a:solidFill>
                <a:effectLst>
                  <a:glow rad="127000">
                    <a:srgbClr val="000000"/>
                  </a:glow>
                </a:effectLst>
                <a:uLnTx/>
                <a:uFillTx/>
                <a:latin typeface="Arial" charset="0"/>
                <a:ea typeface="ＭＳ Ｐゴシック" charset="0"/>
                <a:cs typeface="Arial" panose="020B0604020202020204" pitchFamily="34" charset="0"/>
              </a:rPr>
              <a:t>14</a:t>
            </a:r>
            <a:r>
              <a:rPr kumimoji="0" lang="en-SG" sz="3600" b="1" i="0" u="none" strike="noStrike" kern="0" cap="none" spc="0" normalizeH="0" baseline="0" noProof="0" dirty="0">
                <a:ln>
                  <a:noFill/>
                </a:ln>
                <a:solidFill>
                  <a:srgbClr val="EEECE1">
                    <a:lumMod val="90000"/>
                  </a:srgbClr>
                </a:solidFill>
                <a:effectLst>
                  <a:glow rad="127000">
                    <a:srgbClr val="000000"/>
                  </a:glow>
                </a:effectLst>
                <a:uLnTx/>
                <a:uFillTx/>
                <a:latin typeface="Arial" charset="0"/>
                <a:ea typeface="ＭＳ Ｐゴシック" charset="0"/>
                <a:cs typeface="Arial" panose="020B0604020202020204" pitchFamily="34" charset="0"/>
              </a:rPr>
              <a:t> She is like the merchant ships,</a:t>
            </a:r>
            <a:br>
              <a:rPr kumimoji="0" lang="en-SG" sz="3600" b="1" i="0" u="none" strike="noStrike" kern="0" cap="none" spc="0" normalizeH="0" baseline="0" noProof="0" dirty="0">
                <a:ln>
                  <a:noFill/>
                </a:ln>
                <a:solidFill>
                  <a:srgbClr val="EEECE1">
                    <a:lumMod val="90000"/>
                  </a:srgbClr>
                </a:solidFill>
                <a:effectLst>
                  <a:glow rad="127000">
                    <a:srgbClr val="000000"/>
                  </a:glow>
                </a:effectLst>
                <a:uLnTx/>
                <a:uFillTx/>
                <a:latin typeface="Arial" charset="0"/>
                <a:ea typeface="ＭＳ Ｐゴシック" charset="0"/>
                <a:cs typeface="Arial" panose="020B0604020202020204" pitchFamily="34" charset="0"/>
              </a:rPr>
            </a:br>
            <a:r>
              <a:rPr kumimoji="0" lang="en-SG" sz="3600" b="1" i="0" u="none" strike="noStrike" kern="0" cap="none" spc="0" normalizeH="0" baseline="0" noProof="0" dirty="0">
                <a:ln>
                  <a:noFill/>
                </a:ln>
                <a:solidFill>
                  <a:srgbClr val="EEECE1">
                    <a:lumMod val="90000"/>
                  </a:srgbClr>
                </a:solidFill>
                <a:effectLst>
                  <a:glow rad="127000">
                    <a:srgbClr val="000000"/>
                  </a:glow>
                </a:effectLst>
                <a:uLnTx/>
                <a:uFillTx/>
                <a:latin typeface="Arial" charset="0"/>
                <a:ea typeface="ＭＳ Ｐゴシック" charset="0"/>
                <a:cs typeface="Arial" panose="020B0604020202020204" pitchFamily="34" charset="0"/>
              </a:rPr>
              <a:t>bringing her food from afar.</a:t>
            </a:r>
            <a:endParaRPr kumimoji="0" lang="en-US"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44721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8186" name="Rectangle 10"/>
          <p:cNvSpPr>
            <a:spLocks noGrp="1" noChangeArrowheads="1"/>
          </p:cNvSpPr>
          <p:nvPr>
            <p:ph type="title" idx="4294967295"/>
          </p:nvPr>
        </p:nvSpPr>
        <p:spPr>
          <a:xfrm>
            <a:off x="3552825" y="-1179512"/>
            <a:ext cx="5556250" cy="1143000"/>
          </a:xfrm>
          <a:effectLst>
            <a:outerShdw blurRad="63500" dist="35921" dir="2700000" algn="ctr" rotWithShape="0">
              <a:schemeClr val="tx2">
                <a:alpha val="74998"/>
              </a:schemeClr>
            </a:outerShdw>
          </a:effectLst>
        </p:spPr>
        <p:txBody>
          <a:bodyPr/>
          <a:lstStyle/>
          <a:p>
            <a:pPr eaLnBrk="1" hangingPunct="1">
              <a:defRPr/>
            </a:pPr>
            <a:r>
              <a:rPr lang="en-US" sz="5400" dirty="0">
                <a:solidFill>
                  <a:schemeClr val="bg1"/>
                </a:solidFill>
                <a:latin typeface="Arial" charset="0"/>
                <a:cs typeface="Arial" charset="0"/>
              </a:rPr>
              <a:t>Proverbs 31</a:t>
            </a:r>
            <a:endParaRPr lang="en-US" sz="6000" b="1" dirty="0">
              <a:latin typeface="Arial" charset="0"/>
              <a:cs typeface="Arial" charset="0"/>
            </a:endParaRPr>
          </a:p>
        </p:txBody>
      </p:sp>
      <p:sp>
        <p:nvSpPr>
          <p:cNvPr id="338948" name="Rectangle 10"/>
          <p:cNvSpPr txBox="1">
            <a:spLocks noChangeArrowheads="1"/>
          </p:cNvSpPr>
          <p:nvPr/>
        </p:nvSpPr>
        <p:spPr bwMode="auto">
          <a:xfrm>
            <a:off x="0" y="5851525"/>
            <a:ext cx="9144000" cy="979488"/>
          </a:xfrm>
          <a:prstGeom prst="rect">
            <a:avLst/>
          </a:prstGeom>
          <a:solidFill>
            <a:srgbClr val="FFDDCE"/>
          </a:solidFill>
          <a:ln w="38100">
            <a:solidFill>
              <a:srgbClr val="000000"/>
            </a:solidFill>
            <a:miter lim="800000"/>
            <a:headEnd/>
            <a:tailEnd/>
          </a:ln>
          <a:extLs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She rises while it is still night and gives food to her household and portions to her maidens</a:t>
            </a:r>
            <a:r>
              <a:rPr kumimoji="0" lang="ru-RU"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(Prov 31:15)</a:t>
            </a:r>
          </a:p>
        </p:txBody>
      </p:sp>
      <p:sp>
        <p:nvSpPr>
          <p:cNvPr id="338949" name="Rectangle 10"/>
          <p:cNvSpPr txBox="1">
            <a:spLocks noChangeArrowheads="1"/>
          </p:cNvSpPr>
          <p:nvPr/>
        </p:nvSpPr>
        <p:spPr bwMode="auto">
          <a:xfrm>
            <a:off x="0" y="332656"/>
            <a:ext cx="9155336" cy="720725"/>
          </a:xfrm>
          <a:prstGeom prst="rect">
            <a:avLst/>
          </a:prstGeom>
          <a:solidFill>
            <a:srgbClr val="F2A0A1"/>
          </a:solidFill>
          <a:ln w="57150">
            <a:solidFill>
              <a:srgbClr val="000000"/>
            </a:solidFill>
            <a:miter lim="800000"/>
            <a:headEnd/>
            <a:tailEnd/>
          </a:ln>
          <a:extLs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She rises </a:t>
            </a:r>
            <a:r>
              <a:rPr lang="en-US" sz="3600" b="1" dirty="0">
                <a:solidFill>
                  <a:srgbClr val="000000"/>
                </a:solidFill>
                <a:cs typeface="Arial" charset="0"/>
              </a:rPr>
              <a:t>e</a:t>
            </a:r>
            <a:r>
              <a:rPr kumimoji="0" lang="en-US" sz="36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arly</a:t>
            </a: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to care for her family</a:t>
            </a:r>
          </a:p>
        </p:txBody>
      </p:sp>
      <p:pic>
        <p:nvPicPr>
          <p:cNvPr id="3074" name="Picture 2" descr="Image result for early to rise woman">
            <a:extLst>
              <a:ext uri="{FF2B5EF4-FFF2-40B4-BE49-F238E27FC236}">
                <a16:creationId xmlns:a16="http://schemas.microsoft.com/office/drawing/2014/main" id="{E88246E8-6EED-6C41-A481-2FFE299F5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 y="1720850"/>
            <a:ext cx="8978900" cy="341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537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7C1A3E-425F-B24F-A26F-F13E173995BD}"/>
              </a:ext>
            </a:extLst>
          </p:cNvPr>
          <p:cNvSpPr txBox="1"/>
          <p:nvPr/>
        </p:nvSpPr>
        <p:spPr>
          <a:xfrm>
            <a:off x="70568" y="382885"/>
            <a:ext cx="9073432" cy="523220"/>
          </a:xfrm>
          <a:prstGeom prst="rect">
            <a:avLst/>
          </a:prstGeom>
        </p:spPr>
        <p:txBody>
          <a:bodyPr>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Proverbs 31:10-31 </a:t>
            </a:r>
            <a:r>
              <a:rPr kumimoji="0" lang="en-SG"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NIV</a:t>
            </a:r>
            <a:endParaRPr kumimoji="0" lang="en-GB"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DB321DB-102A-1843-86C1-B40183FBE2F2}"/>
              </a:ext>
            </a:extLst>
          </p:cNvPr>
          <p:cNvSpPr/>
          <p:nvPr/>
        </p:nvSpPr>
        <p:spPr>
          <a:xfrm>
            <a:off x="375525" y="1275929"/>
            <a:ext cx="8463518" cy="5078313"/>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SG" sz="3600" b="1" i="0" u="none" strike="noStrike" kern="0" cap="none" spc="0" normalizeH="0" baseline="3000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16 </a:t>
            </a:r>
            <a:r>
              <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She considers a field and buys it; out of her earnings she plants a vineyard.</a:t>
            </a:r>
            <a:br>
              <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br>
            <a:r>
              <a:rPr kumimoji="0" lang="en-SG" sz="3600" b="1" i="0" u="none" strike="noStrike" kern="0" cap="none" spc="0" normalizeH="0" baseline="30000" noProof="0" dirty="0">
                <a:ln>
                  <a:noFill/>
                </a:ln>
                <a:solidFill>
                  <a:srgbClr val="EEECE1">
                    <a:lumMod val="90000"/>
                  </a:srgbClr>
                </a:solidFill>
                <a:effectLst>
                  <a:glow rad="127000">
                    <a:srgbClr val="000000"/>
                  </a:glow>
                </a:effectLst>
                <a:uLnTx/>
                <a:uFillTx/>
                <a:latin typeface="Arial" charset="0"/>
                <a:ea typeface="ＭＳ Ｐゴシック" charset="0"/>
                <a:cs typeface="Arial" panose="020B0604020202020204" pitchFamily="34" charset="0"/>
              </a:rPr>
              <a:t>17</a:t>
            </a:r>
            <a:r>
              <a:rPr kumimoji="0" lang="en-SG" sz="3600" b="1" i="0" u="none" strike="noStrike" kern="0" cap="none" spc="0" normalizeH="0" baseline="0" noProof="0" dirty="0">
                <a:ln>
                  <a:noFill/>
                </a:ln>
                <a:solidFill>
                  <a:srgbClr val="EEECE1">
                    <a:lumMod val="90000"/>
                  </a:srgbClr>
                </a:solidFill>
                <a:effectLst>
                  <a:glow rad="127000">
                    <a:srgbClr val="000000"/>
                  </a:glow>
                </a:effectLst>
                <a:uLnTx/>
                <a:uFillTx/>
                <a:latin typeface="Arial" charset="0"/>
                <a:ea typeface="ＭＳ Ｐゴシック" charset="0"/>
                <a:cs typeface="Arial" panose="020B0604020202020204" pitchFamily="34" charset="0"/>
              </a:rPr>
              <a:t> She sets about her work vigorously; her arms are strong for her tasks.</a:t>
            </a:r>
            <a:br>
              <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br>
            <a:r>
              <a:rPr kumimoji="0" lang="en-SG" sz="3600" b="1" i="0" u="none" strike="noStrike" kern="0" cap="none" spc="0" normalizeH="0" baseline="3000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18</a:t>
            </a:r>
            <a:r>
              <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 She sees that her trading is profitable, and her lamp does not go out at night.</a:t>
            </a:r>
            <a:endParaRPr kumimoji="0" lang="en-US"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40080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72" name="Rectangle 1032">
            <a:extLst>
              <a:ext uri="{FF2B5EF4-FFF2-40B4-BE49-F238E27FC236}">
                <a16:creationId xmlns:a16="http://schemas.microsoft.com/office/drawing/2014/main" id="{35EF2A76-5E78-EC47-88E1-2B5C56C9D6D5}"/>
              </a:ext>
            </a:extLst>
          </p:cNvPr>
          <p:cNvSpPr>
            <a:spLocks noGrp="1"/>
          </p:cNvSpPr>
          <p:nvPr>
            <p:ph type="title" idx="4294967295"/>
          </p:nvPr>
        </p:nvSpPr>
        <p:spPr>
          <a:xfrm>
            <a:off x="0" y="-53975"/>
            <a:ext cx="9144000" cy="811213"/>
          </a:xfrm>
          <a:solidFill>
            <a:schemeClr val="tx1"/>
          </a:solidFill>
        </p:spPr>
        <p:txBody>
          <a:bodyPr/>
          <a:lstStyle/>
          <a:p>
            <a:pPr eaLnBrk="1" hangingPunct="1">
              <a:defRPr/>
            </a:pPr>
            <a:r>
              <a:rPr lang="en-US" sz="3600" b="1" dirty="0">
                <a:solidFill>
                  <a:schemeClr val="bg1"/>
                </a:solidFill>
                <a:effectLst>
                  <a:outerShdw blurRad="38100" dist="38100" dir="2700000" algn="tl">
                    <a:srgbClr val="000000">
                      <a:alpha val="43137"/>
                    </a:srgbClr>
                  </a:outerShdw>
                </a:effectLst>
                <a:ea typeface="+mj-ea"/>
              </a:rPr>
              <a:t>Sarah Sekho</a:t>
            </a:r>
            <a:endParaRPr lang="en-US" sz="2400" b="1" dirty="0">
              <a:solidFill>
                <a:schemeClr val="bg1"/>
              </a:solidFill>
              <a:effectLst>
                <a:outerShdw blurRad="38100" dist="38100" dir="2700000" algn="tl">
                  <a:srgbClr val="000000">
                    <a:alpha val="43137"/>
                  </a:srgbClr>
                </a:outerShdw>
              </a:effectLst>
              <a:ea typeface="+mj-ea"/>
            </a:endParaRPr>
          </a:p>
        </p:txBody>
      </p:sp>
      <p:pic>
        <p:nvPicPr>
          <p:cNvPr id="3" name="Picture 2">
            <a:extLst>
              <a:ext uri="{FF2B5EF4-FFF2-40B4-BE49-F238E27FC236}">
                <a16:creationId xmlns:a16="http://schemas.microsoft.com/office/drawing/2014/main" id="{BFB1E99C-887A-2F4C-AA9E-38A5098AE84B}"/>
              </a:ext>
            </a:extLst>
          </p:cNvPr>
          <p:cNvPicPr>
            <a:picLocks noChangeAspect="1"/>
          </p:cNvPicPr>
          <p:nvPr/>
        </p:nvPicPr>
        <p:blipFill>
          <a:blip r:embed="rId3"/>
          <a:stretch>
            <a:fillRect/>
          </a:stretch>
        </p:blipFill>
        <p:spPr>
          <a:xfrm>
            <a:off x="626334" y="617668"/>
            <a:ext cx="8128000" cy="6096000"/>
          </a:xfrm>
          <a:prstGeom prst="rect">
            <a:avLst/>
          </a:prstGeom>
        </p:spPr>
      </p:pic>
    </p:spTree>
    <p:extLst>
      <p:ext uri="{BB962C8B-B14F-4D97-AF65-F5344CB8AC3E}">
        <p14:creationId xmlns:p14="http://schemas.microsoft.com/office/powerpoint/2010/main" val="3535304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2046"/>
            <a:ext cx="9144000" cy="1471079"/>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Online Job Applications</a:t>
            </a:r>
          </a:p>
        </p:txBody>
      </p:sp>
      <p:sp>
        <p:nvSpPr>
          <p:cNvPr id="3" name="Rectangle 2">
            <a:extLst>
              <a:ext uri="{FF2B5EF4-FFF2-40B4-BE49-F238E27FC236}">
                <a16:creationId xmlns:a16="http://schemas.microsoft.com/office/drawing/2014/main" id="{6BB8239C-354D-BA4B-9298-4B6420A9267F}"/>
              </a:ext>
            </a:extLst>
          </p:cNvPr>
          <p:cNvSpPr txBox="1">
            <a:spLocks noChangeArrowheads="1"/>
          </p:cNvSpPr>
          <p:nvPr/>
        </p:nvSpPr>
        <p:spPr bwMode="auto">
          <a:xfrm>
            <a:off x="0" y="3009932"/>
            <a:ext cx="9144000" cy="19798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kern="0" dirty="0">
                <a:effectLst>
                  <a:glow rad="127000">
                    <a:schemeClr val="tx1"/>
                  </a:glow>
                </a:effectLst>
                <a:latin typeface="Arial" charset="0"/>
                <a:ea typeface="ＭＳ Ｐゴシック" charset="0"/>
                <a:cs typeface="ＭＳ Ｐゴシック" charset="0"/>
              </a:rPr>
              <a:t>Position: </a:t>
            </a:r>
            <a:br>
              <a:rPr lang="en-US" sz="5400" b="1" kern="0" dirty="0">
                <a:effectLst>
                  <a:glow rad="127000">
                    <a:schemeClr val="tx1"/>
                  </a:glow>
                </a:effectLst>
                <a:latin typeface="Arial" charset="0"/>
                <a:ea typeface="ＭＳ Ｐゴシック" charset="0"/>
                <a:cs typeface="ＭＳ Ｐゴシック" charset="0"/>
              </a:rPr>
            </a:br>
            <a:r>
              <a:rPr lang="en-US" sz="5400" b="1" kern="0" dirty="0">
                <a:effectLst>
                  <a:glow rad="127000">
                    <a:schemeClr val="tx1"/>
                  </a:glow>
                </a:effectLst>
                <a:latin typeface="Arial" charset="0"/>
                <a:ea typeface="ＭＳ Ｐゴシック" charset="0"/>
                <a:cs typeface="ＭＳ Ｐゴシック" charset="0"/>
              </a:rPr>
              <a:t>Director of Operations</a:t>
            </a:r>
          </a:p>
        </p:txBody>
      </p:sp>
      <p:pic>
        <p:nvPicPr>
          <p:cNvPr id="4" name="MOTHERS DAY JOB INTERVIEW-2-RG-Edited.mp4" descr="MOTHERS DAY JOB INTERVIEW-2-RG-Edited.mp4">
            <a:hlinkClick r:id="" action="ppaction://media"/>
            <a:extLst>
              <a:ext uri="{FF2B5EF4-FFF2-40B4-BE49-F238E27FC236}">
                <a16:creationId xmlns:a16="http://schemas.microsoft.com/office/drawing/2014/main" id="{14FAC22A-7425-FF4B-ADAC-79C8ECF07E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58192"/>
            <a:ext cx="9144000" cy="5143500"/>
          </a:xfrm>
          <a:prstGeom prst="rect">
            <a:avLst/>
          </a:prstGeom>
        </p:spPr>
      </p:pic>
    </p:spTree>
    <p:extLst>
      <p:ext uri="{BB962C8B-B14F-4D97-AF65-F5344CB8AC3E}">
        <p14:creationId xmlns:p14="http://schemas.microsoft.com/office/powerpoint/2010/main" val="64548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0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7C1A3E-425F-B24F-A26F-F13E173995BD}"/>
              </a:ext>
            </a:extLst>
          </p:cNvPr>
          <p:cNvSpPr txBox="1"/>
          <p:nvPr/>
        </p:nvSpPr>
        <p:spPr>
          <a:xfrm>
            <a:off x="70568" y="382885"/>
            <a:ext cx="9073432" cy="523220"/>
          </a:xfrm>
          <a:prstGeom prst="rect">
            <a:avLst/>
          </a:prstGeom>
        </p:spPr>
        <p:txBody>
          <a:bodyPr>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Proverbs 31:10-31 </a:t>
            </a:r>
            <a:r>
              <a:rPr kumimoji="0" lang="en-SG"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NIV</a:t>
            </a:r>
            <a:endParaRPr kumimoji="0" lang="en-GB"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DB321DB-102A-1843-86C1-B40183FBE2F2}"/>
              </a:ext>
            </a:extLst>
          </p:cNvPr>
          <p:cNvSpPr/>
          <p:nvPr/>
        </p:nvSpPr>
        <p:spPr>
          <a:xfrm>
            <a:off x="350873" y="1396802"/>
            <a:ext cx="7368364" cy="3970318"/>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SG" sz="3600" b="1" i="0" u="none" strike="noStrike" kern="0" cap="none" spc="0" normalizeH="0" baseline="3000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19 </a:t>
            </a:r>
            <a:r>
              <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In her hand she holds the distaff and grasps the spindle with her fingers.</a:t>
            </a:r>
            <a:br>
              <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br>
            <a:endPar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SG" sz="3600" b="1" i="0" u="none" strike="noStrike" kern="0" cap="none" spc="0" normalizeH="0" baseline="30000" noProof="0" dirty="0">
                <a:ln>
                  <a:noFill/>
                </a:ln>
                <a:solidFill>
                  <a:srgbClr val="EEECE1">
                    <a:lumMod val="90000"/>
                  </a:srgbClr>
                </a:solidFill>
                <a:effectLst>
                  <a:glow rad="127000">
                    <a:srgbClr val="000000"/>
                  </a:glow>
                </a:effectLst>
                <a:uLnTx/>
                <a:uFillTx/>
                <a:latin typeface="Arial" charset="0"/>
                <a:ea typeface="ＭＳ Ｐゴシック" charset="0"/>
                <a:cs typeface="Arial" panose="020B0604020202020204" pitchFamily="34" charset="0"/>
              </a:rPr>
              <a:t>20</a:t>
            </a:r>
            <a:r>
              <a:rPr kumimoji="0" lang="en-SG" sz="3600" b="1" i="0" u="none" strike="noStrike" kern="0" cap="none" spc="0" normalizeH="0" baseline="0" noProof="0" dirty="0">
                <a:ln>
                  <a:noFill/>
                </a:ln>
                <a:solidFill>
                  <a:srgbClr val="EEECE1">
                    <a:lumMod val="90000"/>
                  </a:srgbClr>
                </a:solidFill>
                <a:effectLst>
                  <a:glow rad="127000">
                    <a:srgbClr val="000000"/>
                  </a:glow>
                </a:effectLst>
                <a:uLnTx/>
                <a:uFillTx/>
                <a:latin typeface="Arial" charset="0"/>
                <a:ea typeface="ＭＳ Ｐゴシック" charset="0"/>
                <a:cs typeface="Arial" panose="020B0604020202020204" pitchFamily="34" charset="0"/>
              </a:rPr>
              <a:t> She opens her arms to the poor and extends her hands to the needy.</a:t>
            </a:r>
            <a:endParaRPr kumimoji="0" lang="en-US"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12126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7C1A3E-425F-B24F-A26F-F13E173995BD}"/>
              </a:ext>
            </a:extLst>
          </p:cNvPr>
          <p:cNvSpPr txBox="1"/>
          <p:nvPr/>
        </p:nvSpPr>
        <p:spPr>
          <a:xfrm>
            <a:off x="70568" y="382885"/>
            <a:ext cx="9073432" cy="523220"/>
          </a:xfrm>
          <a:prstGeom prst="rect">
            <a:avLst/>
          </a:prstGeom>
        </p:spPr>
        <p:txBody>
          <a:bodyPr>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Proverbs 31:10-31 </a:t>
            </a:r>
            <a:r>
              <a:rPr kumimoji="0" lang="en-SG"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NIV</a:t>
            </a:r>
            <a:endParaRPr kumimoji="0" lang="en-GB"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DB321DB-102A-1843-86C1-B40183FBE2F2}"/>
              </a:ext>
            </a:extLst>
          </p:cNvPr>
          <p:cNvSpPr/>
          <p:nvPr/>
        </p:nvSpPr>
        <p:spPr>
          <a:xfrm>
            <a:off x="446566" y="1779687"/>
            <a:ext cx="7368364" cy="5078313"/>
          </a:xfrm>
          <a:prstGeom prst="rect">
            <a:avLst/>
          </a:prstGeom>
        </p:spPr>
        <p:txBody>
          <a:bodyPr wrap="square">
            <a:spAutoFit/>
          </a:bodyPr>
          <a:lstStyle/>
          <a:p>
            <a:pPr lvl="0" fontAlgn="base">
              <a:spcBef>
                <a:spcPct val="0"/>
              </a:spcBef>
              <a:spcAft>
                <a:spcPct val="0"/>
              </a:spcAft>
              <a:defRPr/>
            </a:pPr>
            <a:r>
              <a:rPr lang="en-SG" sz="3600" b="1" kern="0" baseline="30000" dirty="0">
                <a:solidFill>
                  <a:prstClr val="white"/>
                </a:solidFill>
                <a:effectLst>
                  <a:glow rad="127000">
                    <a:srgbClr val="000000"/>
                  </a:glow>
                </a:effectLst>
                <a:latin typeface="Arial" charset="0"/>
                <a:ea typeface="ＭＳ Ｐゴシック" charset="0"/>
                <a:cs typeface="Arial" panose="020B0604020202020204" pitchFamily="34" charset="0"/>
              </a:rPr>
              <a:t>21</a:t>
            </a:r>
            <a:r>
              <a:rPr lang="en-SG" sz="3600" b="1" kern="0" dirty="0">
                <a:solidFill>
                  <a:prstClr val="white"/>
                </a:solidFill>
                <a:effectLst>
                  <a:glow rad="127000">
                    <a:srgbClr val="000000"/>
                  </a:glow>
                </a:effectLst>
                <a:latin typeface="Arial" charset="0"/>
                <a:ea typeface="ＭＳ Ｐゴシック" charset="0"/>
                <a:cs typeface="Arial" panose="020B0604020202020204" pitchFamily="34" charset="0"/>
              </a:rPr>
              <a:t> When it snows, she has no fear for her household; for all of them are clothed in scarlet. </a:t>
            </a:r>
            <a:br>
              <a:rPr lang="en-SG" sz="3600" b="1" kern="0" dirty="0">
                <a:solidFill>
                  <a:prstClr val="white"/>
                </a:solidFill>
                <a:effectLst>
                  <a:glow rad="127000">
                    <a:srgbClr val="000000"/>
                  </a:glow>
                </a:effectLst>
                <a:latin typeface="Arial" charset="0"/>
                <a:ea typeface="ＭＳ Ｐゴシック" charset="0"/>
                <a:cs typeface="Arial" panose="020B0604020202020204" pitchFamily="34" charset="0"/>
              </a:rPr>
            </a:br>
            <a:endParaRPr lang="en-SG" sz="3600" b="1" kern="0" dirty="0">
              <a:solidFill>
                <a:prstClr val="white"/>
              </a:solidFill>
              <a:effectLst>
                <a:glow rad="127000">
                  <a:srgbClr val="000000"/>
                </a:glow>
              </a:effectLst>
              <a:latin typeface="Arial" charset="0"/>
              <a:ea typeface="ＭＳ Ｐゴシック" charset="0"/>
              <a:cs typeface="Arial" panose="020B0604020202020204" pitchFamily="34" charset="0"/>
            </a:endParaRPr>
          </a:p>
          <a:p>
            <a:pPr lvl="0" fontAlgn="base">
              <a:spcBef>
                <a:spcPct val="0"/>
              </a:spcBef>
              <a:spcAft>
                <a:spcPct val="0"/>
              </a:spcAft>
              <a:defRPr/>
            </a:pPr>
            <a:r>
              <a:rPr lang="en-SG" sz="3600" b="1" kern="0" baseline="30000" dirty="0">
                <a:solidFill>
                  <a:srgbClr val="EEECE1">
                    <a:lumMod val="90000"/>
                  </a:srgbClr>
                </a:solidFill>
                <a:effectLst>
                  <a:glow rad="127000">
                    <a:srgbClr val="000000"/>
                  </a:glow>
                </a:effectLst>
                <a:latin typeface="Arial" charset="0"/>
                <a:ea typeface="ＭＳ Ｐゴシック" charset="0"/>
                <a:cs typeface="Arial" panose="020B0604020202020204" pitchFamily="34" charset="0"/>
              </a:rPr>
              <a:t>22 </a:t>
            </a:r>
            <a:r>
              <a:rPr lang="en-SG" sz="3600" b="1" kern="0" dirty="0">
                <a:solidFill>
                  <a:srgbClr val="EEECE1">
                    <a:lumMod val="90000"/>
                  </a:srgbClr>
                </a:solidFill>
                <a:effectLst>
                  <a:glow rad="127000">
                    <a:srgbClr val="000000"/>
                  </a:glow>
                </a:effectLst>
                <a:latin typeface="Arial" charset="0"/>
                <a:ea typeface="ＭＳ Ｐゴシック" charset="0"/>
                <a:cs typeface="Arial" panose="020B0604020202020204" pitchFamily="34" charset="0"/>
              </a:rPr>
              <a:t>She makes coverings for her bed; she is clothed in fine linen and purple.</a:t>
            </a:r>
            <a:br>
              <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br>
            <a:br>
              <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br>
            <a:endParaRPr kumimoji="0" lang="en-US"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55421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Rectangle 6"/>
          <p:cNvSpPr>
            <a:spLocks noGrp="1" noChangeArrowheads="1"/>
          </p:cNvSpPr>
          <p:nvPr>
            <p:ph type="body" sz="half" idx="2"/>
          </p:nvPr>
        </p:nvSpPr>
        <p:spPr>
          <a:xfrm>
            <a:off x="457200" y="5257800"/>
            <a:ext cx="3276600" cy="1600200"/>
          </a:xfrm>
        </p:spPr>
        <p:txBody>
          <a:bodyPr/>
          <a:lstStyle/>
          <a:p>
            <a:pPr marL="0" indent="0" algn="ctr" eaLnBrk="1" hangingPunct="1">
              <a:buFont typeface="Wingdings" charset="0"/>
              <a:buNone/>
              <a:defRPr/>
            </a:pPr>
            <a:r>
              <a:rPr lang="en-US">
                <a:latin typeface="Arial" charset="0"/>
                <a:ea typeface="ＭＳ Ｐゴシック" charset="0"/>
                <a:cs typeface="ＭＳ Ｐゴシック" charset="0"/>
              </a:rPr>
              <a:t>Navy Commander </a:t>
            </a:r>
          </a:p>
          <a:p>
            <a:pPr marL="0" indent="0" algn="ctr" eaLnBrk="1" hangingPunct="1">
              <a:buFont typeface="Wingdings" charset="0"/>
              <a:buNone/>
              <a:defRPr/>
            </a:pPr>
            <a:r>
              <a:rPr lang="en-US">
                <a:latin typeface="Arial" charset="0"/>
                <a:ea typeface="ＭＳ Ｐゴシック" charset="0"/>
                <a:cs typeface="ＭＳ Ｐゴシック" charset="0"/>
              </a:rPr>
              <a:t>Harold F. Griffith (alias Dad)</a:t>
            </a:r>
          </a:p>
        </p:txBody>
      </p:sp>
      <p:pic>
        <p:nvPicPr>
          <p:cNvPr id="138242" name="Picture 7" descr="Dad 1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10038"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8243" name="Picture 8" descr="M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6913" y="0"/>
            <a:ext cx="3443287"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8244" name="AutoShape 11"/>
          <p:cNvSpPr>
            <a:spLocks noChangeArrowheads="1"/>
          </p:cNvSpPr>
          <p:nvPr/>
        </p:nvSpPr>
        <p:spPr bwMode="auto">
          <a:xfrm>
            <a:off x="2209800" y="0"/>
            <a:ext cx="5638800" cy="3048000"/>
          </a:xfrm>
          <a:prstGeom prst="irregularSeal1">
            <a:avLst/>
          </a:prstGeom>
          <a:solidFill>
            <a:srgbClr val="FF33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748" name="Rectangle 4"/>
          <p:cNvSpPr>
            <a:spLocks noGrp="1" noChangeArrowheads="1"/>
          </p:cNvSpPr>
          <p:nvPr>
            <p:ph type="title"/>
          </p:nvPr>
        </p:nvSpPr>
        <p:spPr>
          <a:xfrm>
            <a:off x="2895600" y="1143000"/>
            <a:ext cx="4125913" cy="881063"/>
          </a:xfrm>
        </p:spPr>
        <p:txBody>
          <a:bodyPr/>
          <a:lstStyle/>
          <a:p>
            <a:pPr eaLnBrk="1" hangingPunct="1">
              <a:defRPr/>
            </a:pPr>
            <a:r>
              <a:rPr lang="en-US" sz="6000">
                <a:latin typeface="Times New Roman" charset="0"/>
                <a:ea typeface="ＭＳ Ｐゴシック" charset="0"/>
                <a:cs typeface="ＭＳ Ｐゴシック" charset="0"/>
              </a:rPr>
              <a:t>The Divorce</a:t>
            </a:r>
          </a:p>
        </p:txBody>
      </p:sp>
      <p:sp>
        <p:nvSpPr>
          <p:cNvPr id="31756" name="Rectangle 12"/>
          <p:cNvSpPr>
            <a:spLocks noChangeArrowheads="1"/>
          </p:cNvSpPr>
          <p:nvPr/>
        </p:nvSpPr>
        <p:spPr bwMode="auto">
          <a:xfrm>
            <a:off x="5943600" y="5257800"/>
            <a:ext cx="2971800" cy="1600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Social Worker </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Joyce I. Griffith (alias Mom)</a:t>
            </a:r>
          </a:p>
        </p:txBody>
      </p:sp>
      <p:sp>
        <p:nvSpPr>
          <p:cNvPr id="31757" name="Rectangle 13"/>
          <p:cNvSpPr>
            <a:spLocks noChangeArrowheads="1"/>
          </p:cNvSpPr>
          <p:nvPr/>
        </p:nvSpPr>
        <p:spPr bwMode="auto">
          <a:xfrm>
            <a:off x="3886200" y="3048000"/>
            <a:ext cx="1981200" cy="1017588"/>
          </a:xfrm>
          <a:prstGeom prst="rect">
            <a:avLst/>
          </a:prstGeom>
          <a:noFill/>
          <a:ln w="9525">
            <a:no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1962</a:t>
            </a:r>
          </a:p>
        </p:txBody>
      </p:sp>
    </p:spTree>
    <p:extLst>
      <p:ext uri="{BB962C8B-B14F-4D97-AF65-F5344CB8AC3E}">
        <p14:creationId xmlns:p14="http://schemas.microsoft.com/office/powerpoint/2010/main" val="38405204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172200" y="228600"/>
            <a:ext cx="2971800" cy="3303588"/>
          </a:xfrm>
        </p:spPr>
        <p:txBody>
          <a:bodyPr/>
          <a:lstStyle/>
          <a:p>
            <a:pPr eaLnBrk="1" hangingPunct="1">
              <a:defRPr/>
            </a:pPr>
            <a:r>
              <a:rPr lang="en-US" b="1">
                <a:latin typeface="Arial" charset="0"/>
                <a:ea typeface="ＭＳ Ｐゴシック" charset="0"/>
                <a:cs typeface="ＭＳ Ｐゴシック" charset="0"/>
              </a:rPr>
              <a:t>Divorce for Mom was tough…</a:t>
            </a:r>
          </a:p>
        </p:txBody>
      </p:sp>
      <p:sp>
        <p:nvSpPr>
          <p:cNvPr id="51203" name="Rectangle 3"/>
          <p:cNvSpPr>
            <a:spLocks noGrp="1" noChangeArrowheads="1"/>
          </p:cNvSpPr>
          <p:nvPr>
            <p:ph type="body" idx="1"/>
          </p:nvPr>
        </p:nvSpPr>
        <p:spPr>
          <a:xfrm>
            <a:off x="6172200" y="3657600"/>
            <a:ext cx="3200400" cy="3200400"/>
          </a:xfrm>
        </p:spPr>
        <p:txBody>
          <a:bodyPr/>
          <a:lstStyle/>
          <a:p>
            <a:pPr eaLnBrk="1" hangingPunct="1">
              <a:defRPr/>
            </a:pPr>
            <a:r>
              <a:rPr lang="en-US" sz="4000" b="1">
                <a:latin typeface="Arial" charset="0"/>
                <a:ea typeface="ＭＳ Ｐゴシック" charset="0"/>
                <a:cs typeface="ＭＳ Ｐゴシック" charset="0"/>
              </a:rPr>
              <a:t>Bobby, 6</a:t>
            </a:r>
          </a:p>
          <a:p>
            <a:pPr eaLnBrk="1" hangingPunct="1">
              <a:defRPr/>
            </a:pPr>
            <a:r>
              <a:rPr lang="en-US" sz="4000" b="1">
                <a:latin typeface="Arial" charset="0"/>
                <a:ea typeface="ＭＳ Ｐゴシック" charset="0"/>
                <a:cs typeface="ＭＳ Ｐゴシック" charset="0"/>
              </a:rPr>
              <a:t>Ricky, 4</a:t>
            </a:r>
          </a:p>
          <a:p>
            <a:pPr eaLnBrk="1" hangingPunct="1">
              <a:defRPr/>
            </a:pPr>
            <a:r>
              <a:rPr lang="en-US" sz="4000" b="1">
                <a:latin typeface="Arial" charset="0"/>
                <a:ea typeface="ＭＳ Ｐゴシック" charset="0"/>
                <a:cs typeface="ＭＳ Ｐゴシック" charset="0"/>
              </a:rPr>
              <a:t>Kathy, 3</a:t>
            </a:r>
          </a:p>
          <a:p>
            <a:pPr eaLnBrk="1" hangingPunct="1">
              <a:defRPr/>
            </a:pPr>
            <a:r>
              <a:rPr lang="en-US" sz="4000" b="1">
                <a:latin typeface="Arial" charset="0"/>
                <a:ea typeface="ＭＳ Ｐゴシック" charset="0"/>
                <a:cs typeface="ＭＳ Ｐゴシック" charset="0"/>
              </a:rPr>
              <a:t>Tommy, 1</a:t>
            </a:r>
          </a:p>
        </p:txBody>
      </p:sp>
      <p:pic>
        <p:nvPicPr>
          <p:cNvPr id="140291" name="Picture 5" descr="Family of 5 &amp; Suck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25" y="0"/>
            <a:ext cx="6137275"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87011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…and the band concert</a:t>
            </a:r>
          </a:p>
        </p:txBody>
      </p:sp>
      <p:pic>
        <p:nvPicPr>
          <p:cNvPr id="21506" name="Picture 2">
            <a:extLst>
              <a:ext uri="{FF2B5EF4-FFF2-40B4-BE49-F238E27FC236}">
                <a16:creationId xmlns:a16="http://schemas.microsoft.com/office/drawing/2014/main" id="{87874A22-C261-EC40-B5BF-7C3636D30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242887"/>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7889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C0331A-B589-6A42-8B01-84377F3FA5EE}"/>
              </a:ext>
            </a:extLst>
          </p:cNvPr>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Knitting again</a:t>
            </a:r>
          </a:p>
        </p:txBody>
      </p:sp>
    </p:spTree>
    <p:extLst>
      <p:ext uri="{BB962C8B-B14F-4D97-AF65-F5344CB8AC3E}">
        <p14:creationId xmlns:p14="http://schemas.microsoft.com/office/powerpoint/2010/main" val="2249793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School Pictures</a:t>
            </a:r>
          </a:p>
        </p:txBody>
      </p:sp>
      <p:pic>
        <p:nvPicPr>
          <p:cNvPr id="52229" name="Picture 5" descr="School Pics 62-7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311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34" name="Picture 10" descr="School Pics 62-76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09800" y="0"/>
            <a:ext cx="2530475"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7" name="Rectangle 3"/>
          <p:cNvSpPr>
            <a:spLocks noGrp="1" noChangeArrowheads="1"/>
          </p:cNvSpPr>
          <p:nvPr>
            <p:ph type="body" idx="1"/>
          </p:nvPr>
        </p:nvSpPr>
        <p:spPr>
          <a:xfrm>
            <a:off x="-76200" y="2819400"/>
            <a:ext cx="2590800" cy="533400"/>
          </a:xfrm>
        </p:spPr>
        <p:txBody>
          <a:bodyPr/>
          <a:lstStyle/>
          <a:p>
            <a:pPr eaLnBrk="1" hangingPunct="1">
              <a:lnSpc>
                <a:spcPct val="90000"/>
              </a:lnSpc>
              <a:buFont typeface="Wingdings" charset="0"/>
              <a:buNone/>
              <a:defRPr/>
            </a:pPr>
            <a:r>
              <a:rPr lang="en-US" sz="2800" b="1">
                <a:latin typeface="Arial" charset="0"/>
                <a:ea typeface="ＭＳ Ｐゴシック" charset="0"/>
                <a:cs typeface="ＭＳ Ｐゴシック" charset="0"/>
              </a:rPr>
              <a:t>Kindergarten</a:t>
            </a:r>
          </a:p>
        </p:txBody>
      </p:sp>
      <p:pic>
        <p:nvPicPr>
          <p:cNvPr id="52230" name="Picture 6" descr="School Pics 62-7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24400" y="0"/>
            <a:ext cx="25400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37" name="Rectangle 13"/>
          <p:cNvSpPr>
            <a:spLocks noChangeArrowheads="1"/>
          </p:cNvSpPr>
          <p:nvPr/>
        </p:nvSpPr>
        <p:spPr bwMode="auto">
          <a:xfrm>
            <a:off x="2362200" y="2819400"/>
            <a:ext cx="2133600" cy="4572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90000"/>
              </a:lnSpc>
              <a:spcBef>
                <a:spcPct val="20000"/>
              </a:spcBef>
              <a:spcAft>
                <a:spcPct val="0"/>
              </a:spcAft>
              <a:buClr>
                <a:srgbClr val="FFFFCC"/>
              </a:buClr>
              <a:buSzPct val="75000"/>
              <a:buFont typeface="Wingdings" charset="0"/>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Grade 1</a:t>
            </a:r>
          </a:p>
        </p:txBody>
      </p:sp>
      <p:sp>
        <p:nvSpPr>
          <p:cNvPr id="52240" name="Rectangle 16"/>
          <p:cNvSpPr>
            <a:spLocks noChangeArrowheads="1"/>
          </p:cNvSpPr>
          <p:nvPr/>
        </p:nvSpPr>
        <p:spPr bwMode="auto">
          <a:xfrm>
            <a:off x="4953000" y="2819400"/>
            <a:ext cx="2133600" cy="4572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90000"/>
              </a:lnSpc>
              <a:spcBef>
                <a:spcPct val="20000"/>
              </a:spcBef>
              <a:spcAft>
                <a:spcPct val="0"/>
              </a:spcAft>
              <a:buClr>
                <a:srgbClr val="FFFFCC"/>
              </a:buClr>
              <a:buSzPct val="75000"/>
              <a:buFont typeface="Wingdings" charset="0"/>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Grade 2</a:t>
            </a:r>
          </a:p>
        </p:txBody>
      </p:sp>
      <p:pic>
        <p:nvPicPr>
          <p:cNvPr id="52241" name="Picture 17" descr="School Pics 62-76000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429000"/>
            <a:ext cx="2232025"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42" name="Picture 18" descr="School Pics 62-76000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09800" y="3429000"/>
            <a:ext cx="2486025"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43" name="Picture 19" descr="School Pics 62-76000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648200" y="3429000"/>
            <a:ext cx="2689225"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44" name="Rectangle 20"/>
          <p:cNvSpPr>
            <a:spLocks noChangeArrowheads="1"/>
          </p:cNvSpPr>
          <p:nvPr/>
        </p:nvSpPr>
        <p:spPr bwMode="auto">
          <a:xfrm>
            <a:off x="76200" y="6400800"/>
            <a:ext cx="2133600" cy="4572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90000"/>
              </a:lnSpc>
              <a:spcBef>
                <a:spcPct val="20000"/>
              </a:spcBef>
              <a:spcAft>
                <a:spcPct val="0"/>
              </a:spcAft>
              <a:buClr>
                <a:srgbClr val="FFFFCC"/>
              </a:buClr>
              <a:buSzPct val="75000"/>
              <a:buFont typeface="Wingdings" charset="0"/>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Grade 3</a:t>
            </a:r>
          </a:p>
        </p:txBody>
      </p:sp>
      <p:sp>
        <p:nvSpPr>
          <p:cNvPr id="52245" name="Rectangle 21"/>
          <p:cNvSpPr>
            <a:spLocks noChangeArrowheads="1"/>
          </p:cNvSpPr>
          <p:nvPr/>
        </p:nvSpPr>
        <p:spPr bwMode="auto">
          <a:xfrm>
            <a:off x="2438400" y="6400800"/>
            <a:ext cx="2133600" cy="4572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90000"/>
              </a:lnSpc>
              <a:spcBef>
                <a:spcPct val="20000"/>
              </a:spcBef>
              <a:spcAft>
                <a:spcPct val="0"/>
              </a:spcAft>
              <a:buClr>
                <a:srgbClr val="FFFFCC"/>
              </a:buClr>
              <a:buSzPct val="75000"/>
              <a:buFont typeface="Wingdings" charset="0"/>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Grade 4</a:t>
            </a:r>
          </a:p>
        </p:txBody>
      </p:sp>
      <p:sp>
        <p:nvSpPr>
          <p:cNvPr id="52246" name="Rectangle 22"/>
          <p:cNvSpPr>
            <a:spLocks noChangeArrowheads="1"/>
          </p:cNvSpPr>
          <p:nvPr/>
        </p:nvSpPr>
        <p:spPr bwMode="auto">
          <a:xfrm>
            <a:off x="5029200" y="6400800"/>
            <a:ext cx="2133600" cy="4572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90000"/>
              </a:lnSpc>
              <a:spcBef>
                <a:spcPct val="20000"/>
              </a:spcBef>
              <a:spcAft>
                <a:spcPct val="0"/>
              </a:spcAft>
              <a:buClr>
                <a:srgbClr val="FFFFCC"/>
              </a:buClr>
              <a:buSzPct val="75000"/>
              <a:buFont typeface="Wingdings" charset="0"/>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Grade 5</a:t>
            </a:r>
          </a:p>
        </p:txBody>
      </p:sp>
    </p:spTree>
    <p:extLst>
      <p:ext uri="{BB962C8B-B14F-4D97-AF65-F5344CB8AC3E}">
        <p14:creationId xmlns:p14="http://schemas.microsoft.com/office/powerpoint/2010/main" val="16001606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p:cTn id="7" dur="1000" fill="hold"/>
                                        <p:tgtEl>
                                          <p:spTgt spid="5222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222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222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2227">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2229"/>
                                        </p:tgtEl>
                                        <p:attrNameLst>
                                          <p:attrName>style.visibility</p:attrName>
                                        </p:attrNameLst>
                                      </p:cBhvr>
                                      <p:to>
                                        <p:strVal val="visible"/>
                                      </p:to>
                                    </p:set>
                                    <p:anim calcmode="lin" valueType="num">
                                      <p:cBhvr>
                                        <p:cTn id="13" dur="1000" fill="hold"/>
                                        <p:tgtEl>
                                          <p:spTgt spid="52229"/>
                                        </p:tgtEl>
                                        <p:attrNameLst>
                                          <p:attrName>ppt_w</p:attrName>
                                        </p:attrNameLst>
                                      </p:cBhvr>
                                      <p:tavLst>
                                        <p:tav tm="0">
                                          <p:val>
                                            <p:fltVal val="0"/>
                                          </p:val>
                                        </p:tav>
                                        <p:tav tm="100000">
                                          <p:val>
                                            <p:strVal val="#ppt_w"/>
                                          </p:val>
                                        </p:tav>
                                      </p:tavLst>
                                    </p:anim>
                                    <p:anim calcmode="lin" valueType="num">
                                      <p:cBhvr>
                                        <p:cTn id="14" dur="1000" fill="hold"/>
                                        <p:tgtEl>
                                          <p:spTgt spid="52229"/>
                                        </p:tgtEl>
                                        <p:attrNameLst>
                                          <p:attrName>ppt_h</p:attrName>
                                        </p:attrNameLst>
                                      </p:cBhvr>
                                      <p:tavLst>
                                        <p:tav tm="0">
                                          <p:val>
                                            <p:fltVal val="0"/>
                                          </p:val>
                                        </p:tav>
                                        <p:tav tm="100000">
                                          <p:val>
                                            <p:strVal val="#ppt_h"/>
                                          </p:val>
                                        </p:tav>
                                      </p:tavLst>
                                    </p:anim>
                                    <p:anim calcmode="lin" valueType="num">
                                      <p:cBhvr>
                                        <p:cTn id="15" dur="1000" fill="hold"/>
                                        <p:tgtEl>
                                          <p:spTgt spid="5222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2229"/>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52237"/>
                                        </p:tgtEl>
                                        <p:attrNameLst>
                                          <p:attrName>style.visibility</p:attrName>
                                        </p:attrNameLst>
                                      </p:cBhvr>
                                      <p:to>
                                        <p:strVal val="visible"/>
                                      </p:to>
                                    </p:set>
                                    <p:anim calcmode="lin" valueType="num">
                                      <p:cBhvr>
                                        <p:cTn id="20" dur="1000" fill="hold"/>
                                        <p:tgtEl>
                                          <p:spTgt spid="52237"/>
                                        </p:tgtEl>
                                        <p:attrNameLst>
                                          <p:attrName>ppt_w</p:attrName>
                                        </p:attrNameLst>
                                      </p:cBhvr>
                                      <p:tavLst>
                                        <p:tav tm="0">
                                          <p:val>
                                            <p:fltVal val="0"/>
                                          </p:val>
                                        </p:tav>
                                        <p:tav tm="100000">
                                          <p:val>
                                            <p:strVal val="#ppt_w"/>
                                          </p:val>
                                        </p:tav>
                                      </p:tavLst>
                                    </p:anim>
                                    <p:anim calcmode="lin" valueType="num">
                                      <p:cBhvr>
                                        <p:cTn id="21" dur="1000" fill="hold"/>
                                        <p:tgtEl>
                                          <p:spTgt spid="52237"/>
                                        </p:tgtEl>
                                        <p:attrNameLst>
                                          <p:attrName>ppt_h</p:attrName>
                                        </p:attrNameLst>
                                      </p:cBhvr>
                                      <p:tavLst>
                                        <p:tav tm="0">
                                          <p:val>
                                            <p:fltVal val="0"/>
                                          </p:val>
                                        </p:tav>
                                        <p:tav tm="100000">
                                          <p:val>
                                            <p:strVal val="#ppt_h"/>
                                          </p:val>
                                        </p:tav>
                                      </p:tavLst>
                                    </p:anim>
                                    <p:anim calcmode="lin" valueType="num">
                                      <p:cBhvr>
                                        <p:cTn id="22" dur="1000" fill="hold"/>
                                        <p:tgtEl>
                                          <p:spTgt spid="52237"/>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52237"/>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nodeType="withEffect">
                                  <p:stCondLst>
                                    <p:cond delay="0"/>
                                  </p:stCondLst>
                                  <p:childTnLst>
                                    <p:set>
                                      <p:cBhvr>
                                        <p:cTn id="25" dur="1" fill="hold">
                                          <p:stCondLst>
                                            <p:cond delay="0"/>
                                          </p:stCondLst>
                                        </p:cTn>
                                        <p:tgtEl>
                                          <p:spTgt spid="52234"/>
                                        </p:tgtEl>
                                        <p:attrNameLst>
                                          <p:attrName>style.visibility</p:attrName>
                                        </p:attrNameLst>
                                      </p:cBhvr>
                                      <p:to>
                                        <p:strVal val="visible"/>
                                      </p:to>
                                    </p:set>
                                    <p:anim calcmode="lin" valueType="num">
                                      <p:cBhvr>
                                        <p:cTn id="26" dur="1000" fill="hold"/>
                                        <p:tgtEl>
                                          <p:spTgt spid="52234"/>
                                        </p:tgtEl>
                                        <p:attrNameLst>
                                          <p:attrName>ppt_w</p:attrName>
                                        </p:attrNameLst>
                                      </p:cBhvr>
                                      <p:tavLst>
                                        <p:tav tm="0">
                                          <p:val>
                                            <p:fltVal val="0"/>
                                          </p:val>
                                        </p:tav>
                                        <p:tav tm="100000">
                                          <p:val>
                                            <p:strVal val="#ppt_w"/>
                                          </p:val>
                                        </p:tav>
                                      </p:tavLst>
                                    </p:anim>
                                    <p:anim calcmode="lin" valueType="num">
                                      <p:cBhvr>
                                        <p:cTn id="27" dur="1000" fill="hold"/>
                                        <p:tgtEl>
                                          <p:spTgt spid="52234"/>
                                        </p:tgtEl>
                                        <p:attrNameLst>
                                          <p:attrName>ppt_h</p:attrName>
                                        </p:attrNameLst>
                                      </p:cBhvr>
                                      <p:tavLst>
                                        <p:tav tm="0">
                                          <p:val>
                                            <p:fltVal val="0"/>
                                          </p:val>
                                        </p:tav>
                                        <p:tav tm="100000">
                                          <p:val>
                                            <p:strVal val="#ppt_h"/>
                                          </p:val>
                                        </p:tav>
                                      </p:tavLst>
                                    </p:anim>
                                    <p:anim calcmode="lin" valueType="num">
                                      <p:cBhvr>
                                        <p:cTn id="28" dur="1000" fill="hold"/>
                                        <p:tgtEl>
                                          <p:spTgt spid="52234"/>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52234"/>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grpId="0" nodeType="afterEffect">
                                  <p:stCondLst>
                                    <p:cond delay="0"/>
                                  </p:stCondLst>
                                  <p:childTnLst>
                                    <p:set>
                                      <p:cBhvr>
                                        <p:cTn id="32" dur="1" fill="hold">
                                          <p:stCondLst>
                                            <p:cond delay="0"/>
                                          </p:stCondLst>
                                        </p:cTn>
                                        <p:tgtEl>
                                          <p:spTgt spid="52240"/>
                                        </p:tgtEl>
                                        <p:attrNameLst>
                                          <p:attrName>style.visibility</p:attrName>
                                        </p:attrNameLst>
                                      </p:cBhvr>
                                      <p:to>
                                        <p:strVal val="visible"/>
                                      </p:to>
                                    </p:set>
                                    <p:anim calcmode="lin" valueType="num">
                                      <p:cBhvr>
                                        <p:cTn id="33" dur="1000" fill="hold"/>
                                        <p:tgtEl>
                                          <p:spTgt spid="52240"/>
                                        </p:tgtEl>
                                        <p:attrNameLst>
                                          <p:attrName>ppt_w</p:attrName>
                                        </p:attrNameLst>
                                      </p:cBhvr>
                                      <p:tavLst>
                                        <p:tav tm="0">
                                          <p:val>
                                            <p:fltVal val="0"/>
                                          </p:val>
                                        </p:tav>
                                        <p:tav tm="100000">
                                          <p:val>
                                            <p:strVal val="#ppt_w"/>
                                          </p:val>
                                        </p:tav>
                                      </p:tavLst>
                                    </p:anim>
                                    <p:anim calcmode="lin" valueType="num">
                                      <p:cBhvr>
                                        <p:cTn id="34" dur="1000" fill="hold"/>
                                        <p:tgtEl>
                                          <p:spTgt spid="52240"/>
                                        </p:tgtEl>
                                        <p:attrNameLst>
                                          <p:attrName>ppt_h</p:attrName>
                                        </p:attrNameLst>
                                      </p:cBhvr>
                                      <p:tavLst>
                                        <p:tav tm="0">
                                          <p:val>
                                            <p:fltVal val="0"/>
                                          </p:val>
                                        </p:tav>
                                        <p:tav tm="100000">
                                          <p:val>
                                            <p:strVal val="#ppt_h"/>
                                          </p:val>
                                        </p:tav>
                                      </p:tavLst>
                                    </p:anim>
                                    <p:anim calcmode="lin" valueType="num">
                                      <p:cBhvr>
                                        <p:cTn id="35" dur="1000" fill="hold"/>
                                        <p:tgtEl>
                                          <p:spTgt spid="52240"/>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52240"/>
                                        </p:tgtEl>
                                        <p:attrNameLst>
                                          <p:attrName>ppt_y</p:attrName>
                                        </p:attrNameLst>
                                      </p:cBhvr>
                                      <p:tavLst>
                                        <p:tav tm="0" fmla="#ppt_y+(sin(-2*pi*(1-$))*-#ppt_x+cos(-2*pi*(1-$))*(1-#ppt_y))*(1-$)">
                                          <p:val>
                                            <p:fltVal val="0"/>
                                          </p:val>
                                        </p:tav>
                                        <p:tav tm="100000">
                                          <p:val>
                                            <p:fltVal val="1"/>
                                          </p:val>
                                        </p:tav>
                                      </p:tavLst>
                                    </p:anim>
                                  </p:childTnLst>
                                </p:cTn>
                              </p:par>
                              <p:par>
                                <p:cTn id="37" presetID="15" presetClass="entr" presetSubtype="0" fill="hold" nodeType="withEffect">
                                  <p:stCondLst>
                                    <p:cond delay="0"/>
                                  </p:stCondLst>
                                  <p:childTnLst>
                                    <p:set>
                                      <p:cBhvr>
                                        <p:cTn id="38" dur="1" fill="hold">
                                          <p:stCondLst>
                                            <p:cond delay="0"/>
                                          </p:stCondLst>
                                        </p:cTn>
                                        <p:tgtEl>
                                          <p:spTgt spid="52230"/>
                                        </p:tgtEl>
                                        <p:attrNameLst>
                                          <p:attrName>style.visibility</p:attrName>
                                        </p:attrNameLst>
                                      </p:cBhvr>
                                      <p:to>
                                        <p:strVal val="visible"/>
                                      </p:to>
                                    </p:set>
                                    <p:anim calcmode="lin" valueType="num">
                                      <p:cBhvr>
                                        <p:cTn id="39" dur="1000" fill="hold"/>
                                        <p:tgtEl>
                                          <p:spTgt spid="52230"/>
                                        </p:tgtEl>
                                        <p:attrNameLst>
                                          <p:attrName>ppt_w</p:attrName>
                                        </p:attrNameLst>
                                      </p:cBhvr>
                                      <p:tavLst>
                                        <p:tav tm="0">
                                          <p:val>
                                            <p:fltVal val="0"/>
                                          </p:val>
                                        </p:tav>
                                        <p:tav tm="100000">
                                          <p:val>
                                            <p:strVal val="#ppt_w"/>
                                          </p:val>
                                        </p:tav>
                                      </p:tavLst>
                                    </p:anim>
                                    <p:anim calcmode="lin" valueType="num">
                                      <p:cBhvr>
                                        <p:cTn id="40" dur="1000" fill="hold"/>
                                        <p:tgtEl>
                                          <p:spTgt spid="52230"/>
                                        </p:tgtEl>
                                        <p:attrNameLst>
                                          <p:attrName>ppt_h</p:attrName>
                                        </p:attrNameLst>
                                      </p:cBhvr>
                                      <p:tavLst>
                                        <p:tav tm="0">
                                          <p:val>
                                            <p:fltVal val="0"/>
                                          </p:val>
                                        </p:tav>
                                        <p:tav tm="100000">
                                          <p:val>
                                            <p:strVal val="#ppt_h"/>
                                          </p:val>
                                        </p:tav>
                                      </p:tavLst>
                                    </p:anim>
                                    <p:anim calcmode="lin" valueType="num">
                                      <p:cBhvr>
                                        <p:cTn id="41" dur="1000" fill="hold"/>
                                        <p:tgtEl>
                                          <p:spTgt spid="5223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52230"/>
                                        </p:tgtEl>
                                        <p:attrNameLst>
                                          <p:attrName>ppt_y</p:attrName>
                                        </p:attrNameLst>
                                      </p:cBhvr>
                                      <p:tavLst>
                                        <p:tav tm="0" fmla="#ppt_y+(sin(-2*pi*(1-$))*-#ppt_x+cos(-2*pi*(1-$))*(1-#ppt_y))*(1-$)">
                                          <p:val>
                                            <p:fltVal val="0"/>
                                          </p:val>
                                        </p:tav>
                                        <p:tav tm="100000">
                                          <p:val>
                                            <p:fltVal val="1"/>
                                          </p:val>
                                        </p:tav>
                                      </p:tavLst>
                                    </p:anim>
                                  </p:childTnLst>
                                </p:cTn>
                              </p:par>
                            </p:childTnLst>
                          </p:cTn>
                        </p:par>
                        <p:par>
                          <p:cTn id="43" fill="hold" nodeType="afterGroup">
                            <p:stCondLst>
                              <p:cond delay="3000"/>
                            </p:stCondLst>
                            <p:childTnLst>
                              <p:par>
                                <p:cTn id="44" presetID="15" presetClass="entr" presetSubtype="0" fill="hold" grpId="0" nodeType="afterEffect">
                                  <p:stCondLst>
                                    <p:cond delay="0"/>
                                  </p:stCondLst>
                                  <p:childTnLst>
                                    <p:set>
                                      <p:cBhvr>
                                        <p:cTn id="45" dur="1" fill="hold">
                                          <p:stCondLst>
                                            <p:cond delay="0"/>
                                          </p:stCondLst>
                                        </p:cTn>
                                        <p:tgtEl>
                                          <p:spTgt spid="52244"/>
                                        </p:tgtEl>
                                        <p:attrNameLst>
                                          <p:attrName>style.visibility</p:attrName>
                                        </p:attrNameLst>
                                      </p:cBhvr>
                                      <p:to>
                                        <p:strVal val="visible"/>
                                      </p:to>
                                    </p:set>
                                    <p:anim calcmode="lin" valueType="num">
                                      <p:cBhvr>
                                        <p:cTn id="46" dur="1000" fill="hold"/>
                                        <p:tgtEl>
                                          <p:spTgt spid="52244"/>
                                        </p:tgtEl>
                                        <p:attrNameLst>
                                          <p:attrName>ppt_w</p:attrName>
                                        </p:attrNameLst>
                                      </p:cBhvr>
                                      <p:tavLst>
                                        <p:tav tm="0">
                                          <p:val>
                                            <p:fltVal val="0"/>
                                          </p:val>
                                        </p:tav>
                                        <p:tav tm="100000">
                                          <p:val>
                                            <p:strVal val="#ppt_w"/>
                                          </p:val>
                                        </p:tav>
                                      </p:tavLst>
                                    </p:anim>
                                    <p:anim calcmode="lin" valueType="num">
                                      <p:cBhvr>
                                        <p:cTn id="47" dur="1000" fill="hold"/>
                                        <p:tgtEl>
                                          <p:spTgt spid="52244"/>
                                        </p:tgtEl>
                                        <p:attrNameLst>
                                          <p:attrName>ppt_h</p:attrName>
                                        </p:attrNameLst>
                                      </p:cBhvr>
                                      <p:tavLst>
                                        <p:tav tm="0">
                                          <p:val>
                                            <p:fltVal val="0"/>
                                          </p:val>
                                        </p:tav>
                                        <p:tav tm="100000">
                                          <p:val>
                                            <p:strVal val="#ppt_h"/>
                                          </p:val>
                                        </p:tav>
                                      </p:tavLst>
                                    </p:anim>
                                    <p:anim calcmode="lin" valueType="num">
                                      <p:cBhvr>
                                        <p:cTn id="48" dur="1000" fill="hold"/>
                                        <p:tgtEl>
                                          <p:spTgt spid="52244"/>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52244"/>
                                        </p:tgtEl>
                                        <p:attrNameLst>
                                          <p:attrName>ppt_y</p:attrName>
                                        </p:attrNameLst>
                                      </p:cBhvr>
                                      <p:tavLst>
                                        <p:tav tm="0" fmla="#ppt_y+(sin(-2*pi*(1-$))*-#ppt_x+cos(-2*pi*(1-$))*(1-#ppt_y))*(1-$)">
                                          <p:val>
                                            <p:fltVal val="0"/>
                                          </p:val>
                                        </p:tav>
                                        <p:tav tm="100000">
                                          <p:val>
                                            <p:fltVal val="1"/>
                                          </p:val>
                                        </p:tav>
                                      </p:tavLst>
                                    </p:anim>
                                  </p:childTnLst>
                                </p:cTn>
                              </p:par>
                              <p:par>
                                <p:cTn id="50" presetID="15" presetClass="entr" presetSubtype="0" fill="hold" nodeType="withEffect">
                                  <p:stCondLst>
                                    <p:cond delay="0"/>
                                  </p:stCondLst>
                                  <p:childTnLst>
                                    <p:set>
                                      <p:cBhvr>
                                        <p:cTn id="51" dur="1" fill="hold">
                                          <p:stCondLst>
                                            <p:cond delay="0"/>
                                          </p:stCondLst>
                                        </p:cTn>
                                        <p:tgtEl>
                                          <p:spTgt spid="52241"/>
                                        </p:tgtEl>
                                        <p:attrNameLst>
                                          <p:attrName>style.visibility</p:attrName>
                                        </p:attrNameLst>
                                      </p:cBhvr>
                                      <p:to>
                                        <p:strVal val="visible"/>
                                      </p:to>
                                    </p:set>
                                    <p:anim calcmode="lin" valueType="num">
                                      <p:cBhvr>
                                        <p:cTn id="52" dur="1000" fill="hold"/>
                                        <p:tgtEl>
                                          <p:spTgt spid="52241"/>
                                        </p:tgtEl>
                                        <p:attrNameLst>
                                          <p:attrName>ppt_w</p:attrName>
                                        </p:attrNameLst>
                                      </p:cBhvr>
                                      <p:tavLst>
                                        <p:tav tm="0">
                                          <p:val>
                                            <p:fltVal val="0"/>
                                          </p:val>
                                        </p:tav>
                                        <p:tav tm="100000">
                                          <p:val>
                                            <p:strVal val="#ppt_w"/>
                                          </p:val>
                                        </p:tav>
                                      </p:tavLst>
                                    </p:anim>
                                    <p:anim calcmode="lin" valueType="num">
                                      <p:cBhvr>
                                        <p:cTn id="53" dur="1000" fill="hold"/>
                                        <p:tgtEl>
                                          <p:spTgt spid="52241"/>
                                        </p:tgtEl>
                                        <p:attrNameLst>
                                          <p:attrName>ppt_h</p:attrName>
                                        </p:attrNameLst>
                                      </p:cBhvr>
                                      <p:tavLst>
                                        <p:tav tm="0">
                                          <p:val>
                                            <p:fltVal val="0"/>
                                          </p:val>
                                        </p:tav>
                                        <p:tav tm="100000">
                                          <p:val>
                                            <p:strVal val="#ppt_h"/>
                                          </p:val>
                                        </p:tav>
                                      </p:tavLst>
                                    </p:anim>
                                    <p:anim calcmode="lin" valueType="num">
                                      <p:cBhvr>
                                        <p:cTn id="54" dur="1000" fill="hold"/>
                                        <p:tgtEl>
                                          <p:spTgt spid="52241"/>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52241"/>
                                        </p:tgtEl>
                                        <p:attrNameLst>
                                          <p:attrName>ppt_y</p:attrName>
                                        </p:attrNameLst>
                                      </p:cBhvr>
                                      <p:tavLst>
                                        <p:tav tm="0" fmla="#ppt_y+(sin(-2*pi*(1-$))*-#ppt_x+cos(-2*pi*(1-$))*(1-#ppt_y))*(1-$)">
                                          <p:val>
                                            <p:fltVal val="0"/>
                                          </p:val>
                                        </p:tav>
                                        <p:tav tm="100000">
                                          <p:val>
                                            <p:fltVal val="1"/>
                                          </p:val>
                                        </p:tav>
                                      </p:tavLst>
                                    </p:anim>
                                  </p:childTnLst>
                                </p:cTn>
                              </p:par>
                            </p:childTnLst>
                          </p:cTn>
                        </p:par>
                        <p:par>
                          <p:cTn id="56" fill="hold" nodeType="afterGroup">
                            <p:stCondLst>
                              <p:cond delay="4000"/>
                            </p:stCondLst>
                            <p:childTnLst>
                              <p:par>
                                <p:cTn id="57" presetID="15" presetClass="entr" presetSubtype="0" fill="hold" grpId="0" nodeType="afterEffect">
                                  <p:stCondLst>
                                    <p:cond delay="0"/>
                                  </p:stCondLst>
                                  <p:childTnLst>
                                    <p:set>
                                      <p:cBhvr>
                                        <p:cTn id="58" dur="1" fill="hold">
                                          <p:stCondLst>
                                            <p:cond delay="0"/>
                                          </p:stCondLst>
                                        </p:cTn>
                                        <p:tgtEl>
                                          <p:spTgt spid="52245"/>
                                        </p:tgtEl>
                                        <p:attrNameLst>
                                          <p:attrName>style.visibility</p:attrName>
                                        </p:attrNameLst>
                                      </p:cBhvr>
                                      <p:to>
                                        <p:strVal val="visible"/>
                                      </p:to>
                                    </p:set>
                                    <p:anim calcmode="lin" valueType="num">
                                      <p:cBhvr>
                                        <p:cTn id="59" dur="1000" fill="hold"/>
                                        <p:tgtEl>
                                          <p:spTgt spid="52245"/>
                                        </p:tgtEl>
                                        <p:attrNameLst>
                                          <p:attrName>ppt_w</p:attrName>
                                        </p:attrNameLst>
                                      </p:cBhvr>
                                      <p:tavLst>
                                        <p:tav tm="0">
                                          <p:val>
                                            <p:fltVal val="0"/>
                                          </p:val>
                                        </p:tav>
                                        <p:tav tm="100000">
                                          <p:val>
                                            <p:strVal val="#ppt_w"/>
                                          </p:val>
                                        </p:tav>
                                      </p:tavLst>
                                    </p:anim>
                                    <p:anim calcmode="lin" valueType="num">
                                      <p:cBhvr>
                                        <p:cTn id="60" dur="1000" fill="hold"/>
                                        <p:tgtEl>
                                          <p:spTgt spid="52245"/>
                                        </p:tgtEl>
                                        <p:attrNameLst>
                                          <p:attrName>ppt_h</p:attrName>
                                        </p:attrNameLst>
                                      </p:cBhvr>
                                      <p:tavLst>
                                        <p:tav tm="0">
                                          <p:val>
                                            <p:fltVal val="0"/>
                                          </p:val>
                                        </p:tav>
                                        <p:tav tm="100000">
                                          <p:val>
                                            <p:strVal val="#ppt_h"/>
                                          </p:val>
                                        </p:tav>
                                      </p:tavLst>
                                    </p:anim>
                                    <p:anim calcmode="lin" valueType="num">
                                      <p:cBhvr>
                                        <p:cTn id="61" dur="1000" fill="hold"/>
                                        <p:tgtEl>
                                          <p:spTgt spid="52245"/>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52245"/>
                                        </p:tgtEl>
                                        <p:attrNameLst>
                                          <p:attrName>ppt_y</p:attrName>
                                        </p:attrNameLst>
                                      </p:cBhvr>
                                      <p:tavLst>
                                        <p:tav tm="0" fmla="#ppt_y+(sin(-2*pi*(1-$))*-#ppt_x+cos(-2*pi*(1-$))*(1-#ppt_y))*(1-$)">
                                          <p:val>
                                            <p:fltVal val="0"/>
                                          </p:val>
                                        </p:tav>
                                        <p:tav tm="100000">
                                          <p:val>
                                            <p:fltVal val="1"/>
                                          </p:val>
                                        </p:tav>
                                      </p:tavLst>
                                    </p:anim>
                                  </p:childTnLst>
                                </p:cTn>
                              </p:par>
                              <p:par>
                                <p:cTn id="63" presetID="15" presetClass="entr" presetSubtype="0" fill="hold" nodeType="withEffect">
                                  <p:stCondLst>
                                    <p:cond delay="0"/>
                                  </p:stCondLst>
                                  <p:childTnLst>
                                    <p:set>
                                      <p:cBhvr>
                                        <p:cTn id="64" dur="1" fill="hold">
                                          <p:stCondLst>
                                            <p:cond delay="0"/>
                                          </p:stCondLst>
                                        </p:cTn>
                                        <p:tgtEl>
                                          <p:spTgt spid="52242"/>
                                        </p:tgtEl>
                                        <p:attrNameLst>
                                          <p:attrName>style.visibility</p:attrName>
                                        </p:attrNameLst>
                                      </p:cBhvr>
                                      <p:to>
                                        <p:strVal val="visible"/>
                                      </p:to>
                                    </p:set>
                                    <p:anim calcmode="lin" valueType="num">
                                      <p:cBhvr>
                                        <p:cTn id="65" dur="1000" fill="hold"/>
                                        <p:tgtEl>
                                          <p:spTgt spid="52242"/>
                                        </p:tgtEl>
                                        <p:attrNameLst>
                                          <p:attrName>ppt_w</p:attrName>
                                        </p:attrNameLst>
                                      </p:cBhvr>
                                      <p:tavLst>
                                        <p:tav tm="0">
                                          <p:val>
                                            <p:fltVal val="0"/>
                                          </p:val>
                                        </p:tav>
                                        <p:tav tm="100000">
                                          <p:val>
                                            <p:strVal val="#ppt_w"/>
                                          </p:val>
                                        </p:tav>
                                      </p:tavLst>
                                    </p:anim>
                                    <p:anim calcmode="lin" valueType="num">
                                      <p:cBhvr>
                                        <p:cTn id="66" dur="1000" fill="hold"/>
                                        <p:tgtEl>
                                          <p:spTgt spid="52242"/>
                                        </p:tgtEl>
                                        <p:attrNameLst>
                                          <p:attrName>ppt_h</p:attrName>
                                        </p:attrNameLst>
                                      </p:cBhvr>
                                      <p:tavLst>
                                        <p:tav tm="0">
                                          <p:val>
                                            <p:fltVal val="0"/>
                                          </p:val>
                                        </p:tav>
                                        <p:tav tm="100000">
                                          <p:val>
                                            <p:strVal val="#ppt_h"/>
                                          </p:val>
                                        </p:tav>
                                      </p:tavLst>
                                    </p:anim>
                                    <p:anim calcmode="lin" valueType="num">
                                      <p:cBhvr>
                                        <p:cTn id="67" dur="1000" fill="hold"/>
                                        <p:tgtEl>
                                          <p:spTgt spid="52242"/>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52242"/>
                                        </p:tgtEl>
                                        <p:attrNameLst>
                                          <p:attrName>ppt_y</p:attrName>
                                        </p:attrNameLst>
                                      </p:cBhvr>
                                      <p:tavLst>
                                        <p:tav tm="0" fmla="#ppt_y+(sin(-2*pi*(1-$))*-#ppt_x+cos(-2*pi*(1-$))*(1-#ppt_y))*(1-$)">
                                          <p:val>
                                            <p:fltVal val="0"/>
                                          </p:val>
                                        </p:tav>
                                        <p:tav tm="100000">
                                          <p:val>
                                            <p:fltVal val="1"/>
                                          </p:val>
                                        </p:tav>
                                      </p:tavLst>
                                    </p:anim>
                                  </p:childTnLst>
                                </p:cTn>
                              </p:par>
                            </p:childTnLst>
                          </p:cTn>
                        </p:par>
                        <p:par>
                          <p:cTn id="69" fill="hold" nodeType="afterGroup">
                            <p:stCondLst>
                              <p:cond delay="5000"/>
                            </p:stCondLst>
                            <p:childTnLst>
                              <p:par>
                                <p:cTn id="70" presetID="15" presetClass="entr" presetSubtype="0" fill="hold" grpId="0" nodeType="afterEffect">
                                  <p:stCondLst>
                                    <p:cond delay="0"/>
                                  </p:stCondLst>
                                  <p:childTnLst>
                                    <p:set>
                                      <p:cBhvr>
                                        <p:cTn id="71" dur="1" fill="hold">
                                          <p:stCondLst>
                                            <p:cond delay="0"/>
                                          </p:stCondLst>
                                        </p:cTn>
                                        <p:tgtEl>
                                          <p:spTgt spid="52246"/>
                                        </p:tgtEl>
                                        <p:attrNameLst>
                                          <p:attrName>style.visibility</p:attrName>
                                        </p:attrNameLst>
                                      </p:cBhvr>
                                      <p:to>
                                        <p:strVal val="visible"/>
                                      </p:to>
                                    </p:set>
                                    <p:anim calcmode="lin" valueType="num">
                                      <p:cBhvr>
                                        <p:cTn id="72" dur="1000" fill="hold"/>
                                        <p:tgtEl>
                                          <p:spTgt spid="52246"/>
                                        </p:tgtEl>
                                        <p:attrNameLst>
                                          <p:attrName>ppt_w</p:attrName>
                                        </p:attrNameLst>
                                      </p:cBhvr>
                                      <p:tavLst>
                                        <p:tav tm="0">
                                          <p:val>
                                            <p:fltVal val="0"/>
                                          </p:val>
                                        </p:tav>
                                        <p:tav tm="100000">
                                          <p:val>
                                            <p:strVal val="#ppt_w"/>
                                          </p:val>
                                        </p:tav>
                                      </p:tavLst>
                                    </p:anim>
                                    <p:anim calcmode="lin" valueType="num">
                                      <p:cBhvr>
                                        <p:cTn id="73" dur="1000" fill="hold"/>
                                        <p:tgtEl>
                                          <p:spTgt spid="52246"/>
                                        </p:tgtEl>
                                        <p:attrNameLst>
                                          <p:attrName>ppt_h</p:attrName>
                                        </p:attrNameLst>
                                      </p:cBhvr>
                                      <p:tavLst>
                                        <p:tav tm="0">
                                          <p:val>
                                            <p:fltVal val="0"/>
                                          </p:val>
                                        </p:tav>
                                        <p:tav tm="100000">
                                          <p:val>
                                            <p:strVal val="#ppt_h"/>
                                          </p:val>
                                        </p:tav>
                                      </p:tavLst>
                                    </p:anim>
                                    <p:anim calcmode="lin" valueType="num">
                                      <p:cBhvr>
                                        <p:cTn id="74" dur="1000" fill="hold"/>
                                        <p:tgtEl>
                                          <p:spTgt spid="52246"/>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52246"/>
                                        </p:tgtEl>
                                        <p:attrNameLst>
                                          <p:attrName>ppt_y</p:attrName>
                                        </p:attrNameLst>
                                      </p:cBhvr>
                                      <p:tavLst>
                                        <p:tav tm="0" fmla="#ppt_y+(sin(-2*pi*(1-$))*-#ppt_x+cos(-2*pi*(1-$))*(1-#ppt_y))*(1-$)">
                                          <p:val>
                                            <p:fltVal val="0"/>
                                          </p:val>
                                        </p:tav>
                                        <p:tav tm="100000">
                                          <p:val>
                                            <p:fltVal val="1"/>
                                          </p:val>
                                        </p:tav>
                                      </p:tavLst>
                                    </p:anim>
                                  </p:childTnLst>
                                </p:cTn>
                              </p:par>
                              <p:par>
                                <p:cTn id="76" presetID="15" presetClass="entr" presetSubtype="0" fill="hold" nodeType="withEffect">
                                  <p:stCondLst>
                                    <p:cond delay="0"/>
                                  </p:stCondLst>
                                  <p:childTnLst>
                                    <p:set>
                                      <p:cBhvr>
                                        <p:cTn id="77" dur="1" fill="hold">
                                          <p:stCondLst>
                                            <p:cond delay="0"/>
                                          </p:stCondLst>
                                        </p:cTn>
                                        <p:tgtEl>
                                          <p:spTgt spid="52243"/>
                                        </p:tgtEl>
                                        <p:attrNameLst>
                                          <p:attrName>style.visibility</p:attrName>
                                        </p:attrNameLst>
                                      </p:cBhvr>
                                      <p:to>
                                        <p:strVal val="visible"/>
                                      </p:to>
                                    </p:set>
                                    <p:anim calcmode="lin" valueType="num">
                                      <p:cBhvr>
                                        <p:cTn id="78" dur="1000" fill="hold"/>
                                        <p:tgtEl>
                                          <p:spTgt spid="52243"/>
                                        </p:tgtEl>
                                        <p:attrNameLst>
                                          <p:attrName>ppt_w</p:attrName>
                                        </p:attrNameLst>
                                      </p:cBhvr>
                                      <p:tavLst>
                                        <p:tav tm="0">
                                          <p:val>
                                            <p:fltVal val="0"/>
                                          </p:val>
                                        </p:tav>
                                        <p:tav tm="100000">
                                          <p:val>
                                            <p:strVal val="#ppt_w"/>
                                          </p:val>
                                        </p:tav>
                                      </p:tavLst>
                                    </p:anim>
                                    <p:anim calcmode="lin" valueType="num">
                                      <p:cBhvr>
                                        <p:cTn id="79" dur="1000" fill="hold"/>
                                        <p:tgtEl>
                                          <p:spTgt spid="52243"/>
                                        </p:tgtEl>
                                        <p:attrNameLst>
                                          <p:attrName>ppt_h</p:attrName>
                                        </p:attrNameLst>
                                      </p:cBhvr>
                                      <p:tavLst>
                                        <p:tav tm="0">
                                          <p:val>
                                            <p:fltVal val="0"/>
                                          </p:val>
                                        </p:tav>
                                        <p:tav tm="100000">
                                          <p:val>
                                            <p:strVal val="#ppt_h"/>
                                          </p:val>
                                        </p:tav>
                                      </p:tavLst>
                                    </p:anim>
                                    <p:anim calcmode="lin" valueType="num">
                                      <p:cBhvr>
                                        <p:cTn id="80" dur="1000" fill="hold"/>
                                        <p:tgtEl>
                                          <p:spTgt spid="52243"/>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5224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P spid="52237" grpId="0"/>
      <p:bldP spid="52240" grpId="0"/>
      <p:bldP spid="52244" grpId="0"/>
      <p:bldP spid="52245" grpId="0"/>
      <p:bldP spid="5224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4" descr="Crossroad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7281863"/>
          </a:xfrm>
          <a:noFill/>
          <a:extLst>
            <a:ext uri="{909E8E84-426E-40dd-AFC4-6F175D3DCCD1}">
              <a14:hiddenFill xmlns="" xmlns:a14="http://schemas.microsoft.com/office/drawing/2010/main">
                <a:solidFill>
                  <a:srgbClr val="FFFFFF"/>
                </a:solidFill>
              </a14:hiddenFill>
            </a:ext>
          </a:extLst>
        </p:spPr>
      </p:pic>
      <p:sp>
        <p:nvSpPr>
          <p:cNvPr id="23557" name="Rectangle 5"/>
          <p:cNvSpPr>
            <a:spLocks noGrp="1" noChangeArrowheads="1"/>
          </p:cNvSpPr>
          <p:nvPr>
            <p:ph type="title"/>
          </p:nvPr>
        </p:nvSpPr>
        <p:spPr>
          <a:xfrm>
            <a:off x="228600" y="5718175"/>
            <a:ext cx="8229600" cy="1139825"/>
          </a:xfrm>
          <a:effectLst>
            <a:outerShdw blurRad="63500" dist="137372" dir="2021404" algn="ctr" rotWithShape="0">
              <a:schemeClr val="bg1">
                <a:alpha val="50000"/>
              </a:schemeClr>
            </a:outerShdw>
          </a:effectLst>
        </p:spPr>
        <p:txBody>
          <a:bodyPr/>
          <a:lstStyle/>
          <a:p>
            <a:pPr eaLnBrk="1" hangingPunct="1">
              <a:defRPr/>
            </a:pPr>
            <a:r>
              <a:rPr lang="en-US" sz="4800" b="1" dirty="0">
                <a:solidFill>
                  <a:schemeClr val="tx1"/>
                </a:solidFill>
                <a:latin typeface="Arial" charset="0"/>
                <a:ea typeface="ＭＳ Ｐゴシック" charset="0"/>
                <a:cs typeface="ＭＳ Ｐゴシック" charset="0"/>
              </a:rPr>
              <a:t>The Crossroads (1981-83)</a:t>
            </a:r>
          </a:p>
        </p:txBody>
      </p:sp>
    </p:spTree>
    <p:extLst>
      <p:ext uri="{BB962C8B-B14F-4D97-AF65-F5344CB8AC3E}">
        <p14:creationId xmlns:p14="http://schemas.microsoft.com/office/powerpoint/2010/main" val="1489615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5181600" y="76200"/>
            <a:ext cx="3962400" cy="865188"/>
          </a:xfrm>
        </p:spPr>
        <p:txBody>
          <a:bodyPr/>
          <a:lstStyle/>
          <a:p>
            <a:pPr eaLnBrk="1" hangingPunct="1">
              <a:defRPr/>
            </a:pPr>
            <a:r>
              <a:rPr lang="en-US" b="1" i="1">
                <a:latin typeface="Times New Roman" charset="0"/>
                <a:ea typeface="ＭＳ Ｐゴシック" charset="0"/>
                <a:cs typeface="ＭＳ Ｐゴシック" charset="0"/>
              </a:rPr>
              <a:t>Romance, 1982</a:t>
            </a:r>
          </a:p>
        </p:txBody>
      </p:sp>
      <p:pic>
        <p:nvPicPr>
          <p:cNvPr id="183298" name="Picture 4"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56388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70" name="Picture 6"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75"/>
            <a:ext cx="4343400" cy="6321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69"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505200"/>
            <a:ext cx="2667000" cy="3124200"/>
          </a:xfrm>
          <a:prstGeom prst="rect">
            <a:avLst/>
          </a:prstGeom>
          <a:noFill/>
          <a:effectLst>
            <a:outerShdw blurRad="63500" dist="107763" dir="13500000" algn="ctr" rotWithShape="0">
              <a:schemeClr val="folHlink">
                <a:alpha val="50000"/>
              </a:schemeClr>
            </a:outerShdw>
          </a:effectLst>
        </p:spPr>
      </p:pic>
    </p:spTree>
    <p:extLst>
      <p:ext uri="{BB962C8B-B14F-4D97-AF65-F5344CB8AC3E}">
        <p14:creationId xmlns:p14="http://schemas.microsoft.com/office/powerpoint/2010/main" val="407790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62469"/>
                                        </p:tgtEl>
                                        <p:attrNameLst>
                                          <p:attrName>style.visibility</p:attrName>
                                        </p:attrNameLst>
                                      </p:cBhvr>
                                      <p:to>
                                        <p:strVal val="visible"/>
                                      </p:to>
                                    </p:set>
                                    <p:animEffect transition="in" filter="blinds(horizontal)">
                                      <p:cBhvr>
                                        <p:cTn id="7" dur="2000"/>
                                        <p:tgtEl>
                                          <p:spTgt spid="62469"/>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62470"/>
                                        </p:tgtEl>
                                        <p:attrNameLst>
                                          <p:attrName>style.visibility</p:attrName>
                                        </p:attrNameLst>
                                      </p:cBhvr>
                                      <p:to>
                                        <p:strVal val="visible"/>
                                      </p:to>
                                    </p:set>
                                    <p:animEffect transition="in" filter="blinds(horizontal)">
                                      <p:cBhvr>
                                        <p:cTn id="11" dur="2000"/>
                                        <p:tgtEl>
                                          <p:spTgt spid="62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Family 199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533400"/>
            <a:ext cx="7224713" cy="906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3827" name="Rectangle 3"/>
          <p:cNvSpPr>
            <a:spLocks noGrp="1" noChangeArrowheads="1"/>
          </p:cNvSpPr>
          <p:nvPr>
            <p:ph type="title"/>
          </p:nvPr>
        </p:nvSpPr>
        <p:spPr>
          <a:xfrm>
            <a:off x="76200" y="-76200"/>
            <a:ext cx="6705600" cy="1295400"/>
          </a:xfrm>
        </p:spPr>
        <p:txBody>
          <a:bodyPr/>
          <a:lstStyle/>
          <a:p>
            <a:pPr eaLnBrk="1" hangingPunct="1">
              <a:defRPr/>
            </a:pPr>
            <a:r>
              <a:rPr lang="en-US">
                <a:latin typeface="Arial" charset="0"/>
                <a:ea typeface="ＭＳ Ｐゴシック" charset="0"/>
                <a:cs typeface="ＭＳ Ｐゴシック" charset="0"/>
              </a:rPr>
              <a:t>1991: Move to Singapore</a:t>
            </a:r>
          </a:p>
        </p:txBody>
      </p:sp>
      <p:sp>
        <p:nvSpPr>
          <p:cNvPr id="333828" name="Rectangle 4"/>
          <p:cNvSpPr>
            <a:spLocks noChangeArrowheads="1"/>
          </p:cNvSpPr>
          <p:nvPr/>
        </p:nvSpPr>
        <p:spPr bwMode="auto">
          <a:xfrm>
            <a:off x="6096000" y="1295400"/>
            <a:ext cx="3048000" cy="55626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Rick, 33</a:t>
            </a:r>
          </a:p>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Susan, 30 something</a:t>
            </a:r>
          </a:p>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Kurt, 4</a:t>
            </a:r>
          </a:p>
          <a:p>
            <a:pPr marL="342900" marR="0" lvl="0" indent="-342900"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Stephen, 1</a:t>
            </a:r>
          </a:p>
        </p:txBody>
      </p:sp>
    </p:spTree>
    <p:extLst>
      <p:ext uri="{BB962C8B-B14F-4D97-AF65-F5344CB8AC3E}">
        <p14:creationId xmlns:p14="http://schemas.microsoft.com/office/powerpoint/2010/main" val="29984599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1018058"/>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A Fair Pay</a:t>
            </a:r>
          </a:p>
        </p:txBody>
      </p:sp>
      <p:sp>
        <p:nvSpPr>
          <p:cNvPr id="3" name="Rectangle 2">
            <a:extLst>
              <a:ext uri="{FF2B5EF4-FFF2-40B4-BE49-F238E27FC236}">
                <a16:creationId xmlns:a16="http://schemas.microsoft.com/office/drawing/2014/main" id="{CE75C488-6136-2547-9607-786159A9C6E8}"/>
              </a:ext>
            </a:extLst>
          </p:cNvPr>
          <p:cNvSpPr txBox="1">
            <a:spLocks noChangeArrowheads="1"/>
          </p:cNvSpPr>
          <p:nvPr/>
        </p:nvSpPr>
        <p:spPr bwMode="auto">
          <a:xfrm>
            <a:off x="0" y="1516798"/>
            <a:ext cx="9144000" cy="5203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tabLst>
                <a:tab pos="2435225" algn="ctr"/>
                <a:tab pos="4351338" algn="ctr"/>
                <a:tab pos="6834188" algn="ctr"/>
              </a:tabLst>
              <a:defRPr/>
            </a:pPr>
            <a:r>
              <a:rPr lang="en-US" sz="2800" b="1" kern="0" dirty="0">
                <a:solidFill>
                  <a:srgbClr val="FFFF00"/>
                </a:solidFill>
                <a:effectLst>
                  <a:glow rad="127000">
                    <a:schemeClr val="tx1"/>
                  </a:glow>
                </a:effectLst>
                <a:latin typeface="Arial" charset="0"/>
                <a:ea typeface="ＭＳ Ｐゴシック" charset="0"/>
                <a:cs typeface="ＭＳ Ｐゴシック" charset="0"/>
              </a:rPr>
              <a:t>Position	Years	Annual Pay	Total Owed</a:t>
            </a:r>
          </a:p>
        </p:txBody>
      </p:sp>
      <p:sp>
        <p:nvSpPr>
          <p:cNvPr id="4" name="Rectangle 2">
            <a:extLst>
              <a:ext uri="{FF2B5EF4-FFF2-40B4-BE49-F238E27FC236}">
                <a16:creationId xmlns:a16="http://schemas.microsoft.com/office/drawing/2014/main" id="{466577EC-1443-9941-B0AF-AEC45719E084}"/>
              </a:ext>
            </a:extLst>
          </p:cNvPr>
          <p:cNvSpPr txBox="1">
            <a:spLocks noChangeArrowheads="1"/>
          </p:cNvSpPr>
          <p:nvPr/>
        </p:nvSpPr>
        <p:spPr bwMode="auto">
          <a:xfrm>
            <a:off x="0" y="2208964"/>
            <a:ext cx="9144000" cy="5203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defTabSz="914400" eaLnBrk="0" fontAlgn="base" hangingPunct="0">
              <a:spcBef>
                <a:spcPct val="0"/>
              </a:spcBef>
              <a:spcAft>
                <a:spcPct val="0"/>
              </a:spcAft>
              <a:tabLst>
                <a:tab pos="2435225" algn="ctr"/>
                <a:tab pos="4351338" algn="ctr"/>
                <a:tab pos="6834188" algn="ctr"/>
              </a:tabLst>
              <a:defRPr sz="2800" b="1" kern="0">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Teacher	25	$50k	$1.25 million</a:t>
            </a:r>
          </a:p>
        </p:txBody>
      </p:sp>
      <p:sp>
        <p:nvSpPr>
          <p:cNvPr id="5" name="Rectangle 2">
            <a:extLst>
              <a:ext uri="{FF2B5EF4-FFF2-40B4-BE49-F238E27FC236}">
                <a16:creationId xmlns:a16="http://schemas.microsoft.com/office/drawing/2014/main" id="{CBDF4511-5E10-754E-B8D2-53C35648461B}"/>
              </a:ext>
            </a:extLst>
          </p:cNvPr>
          <p:cNvSpPr txBox="1">
            <a:spLocks noChangeArrowheads="1"/>
          </p:cNvSpPr>
          <p:nvPr/>
        </p:nvSpPr>
        <p:spPr bwMode="auto">
          <a:xfrm>
            <a:off x="-23150" y="2901130"/>
            <a:ext cx="9144000" cy="5203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defTabSz="914400" eaLnBrk="0" fontAlgn="base" hangingPunct="0">
              <a:spcBef>
                <a:spcPct val="0"/>
              </a:spcBef>
              <a:spcAft>
                <a:spcPct val="0"/>
              </a:spcAft>
              <a:tabLst>
                <a:tab pos="2435225" algn="ctr"/>
                <a:tab pos="4351338" algn="ctr"/>
                <a:tab pos="6834188" algn="ctr"/>
              </a:tabLst>
              <a:defRPr sz="2800" b="1" kern="0">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Cook	25	$50k	$1.25 million</a:t>
            </a:r>
          </a:p>
        </p:txBody>
      </p:sp>
      <p:sp>
        <p:nvSpPr>
          <p:cNvPr id="6" name="Rectangle 2">
            <a:extLst>
              <a:ext uri="{FF2B5EF4-FFF2-40B4-BE49-F238E27FC236}">
                <a16:creationId xmlns:a16="http://schemas.microsoft.com/office/drawing/2014/main" id="{198D1664-3375-7E41-A362-6D0378112167}"/>
              </a:ext>
            </a:extLst>
          </p:cNvPr>
          <p:cNvSpPr txBox="1">
            <a:spLocks noChangeArrowheads="1"/>
          </p:cNvSpPr>
          <p:nvPr/>
        </p:nvSpPr>
        <p:spPr bwMode="auto">
          <a:xfrm>
            <a:off x="-23150" y="3593296"/>
            <a:ext cx="9144000" cy="5203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defTabSz="914400" eaLnBrk="0" fontAlgn="base" hangingPunct="0">
              <a:spcBef>
                <a:spcPct val="0"/>
              </a:spcBef>
              <a:spcAft>
                <a:spcPct val="0"/>
              </a:spcAft>
              <a:tabLst>
                <a:tab pos="2435225" algn="ctr"/>
                <a:tab pos="4351338" algn="ctr"/>
                <a:tab pos="6834188" algn="ctr"/>
              </a:tabLst>
              <a:defRPr sz="2800" b="1" kern="0">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tabLst>
                <a:tab pos="2576513" algn="ctr"/>
                <a:tab pos="4351338" algn="ctr"/>
                <a:tab pos="6834188" algn="ctr"/>
              </a:tabLst>
            </a:pPr>
            <a:r>
              <a:rPr lang="en-US" dirty="0"/>
              <a:t>Counselor	</a:t>
            </a:r>
            <a:r>
              <a:rPr lang="en-US" sz="2000" dirty="0"/>
              <a:t>9125 days	$100/session</a:t>
            </a:r>
            <a:r>
              <a:rPr lang="en-US" dirty="0"/>
              <a:t>	$912,500</a:t>
            </a:r>
          </a:p>
        </p:txBody>
      </p:sp>
      <p:sp>
        <p:nvSpPr>
          <p:cNvPr id="7" name="Rectangle 2">
            <a:extLst>
              <a:ext uri="{FF2B5EF4-FFF2-40B4-BE49-F238E27FC236}">
                <a16:creationId xmlns:a16="http://schemas.microsoft.com/office/drawing/2014/main" id="{F516E4B8-521C-9A40-937E-9F88EE3563BA}"/>
              </a:ext>
            </a:extLst>
          </p:cNvPr>
          <p:cNvSpPr txBox="1">
            <a:spLocks noChangeArrowheads="1"/>
          </p:cNvSpPr>
          <p:nvPr/>
        </p:nvSpPr>
        <p:spPr bwMode="auto">
          <a:xfrm>
            <a:off x="-11575" y="4285462"/>
            <a:ext cx="9144000" cy="5203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defTabSz="914400" eaLnBrk="0" fontAlgn="base" hangingPunct="0">
              <a:spcBef>
                <a:spcPct val="0"/>
              </a:spcBef>
              <a:spcAft>
                <a:spcPct val="0"/>
              </a:spcAft>
              <a:tabLst>
                <a:tab pos="2435225" algn="ctr"/>
                <a:tab pos="4351338" algn="ctr"/>
                <a:tab pos="6834188" algn="ctr"/>
              </a:tabLst>
              <a:defRPr sz="2800" b="1" kern="0">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Maid	36	$25k	$900,000</a:t>
            </a:r>
          </a:p>
        </p:txBody>
      </p:sp>
      <p:sp>
        <p:nvSpPr>
          <p:cNvPr id="8" name="Rectangle 2">
            <a:extLst>
              <a:ext uri="{FF2B5EF4-FFF2-40B4-BE49-F238E27FC236}">
                <a16:creationId xmlns:a16="http://schemas.microsoft.com/office/drawing/2014/main" id="{132E4B21-7811-E54A-AAEA-1CEB3AB6BEC0}"/>
              </a:ext>
            </a:extLst>
          </p:cNvPr>
          <p:cNvSpPr txBox="1">
            <a:spLocks noChangeArrowheads="1"/>
          </p:cNvSpPr>
          <p:nvPr/>
        </p:nvSpPr>
        <p:spPr bwMode="auto">
          <a:xfrm>
            <a:off x="-23150" y="4977628"/>
            <a:ext cx="9144000" cy="5203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defTabSz="914400" eaLnBrk="0" fontAlgn="base" hangingPunct="0">
              <a:spcBef>
                <a:spcPct val="0"/>
              </a:spcBef>
              <a:spcAft>
                <a:spcPct val="0"/>
              </a:spcAft>
              <a:tabLst>
                <a:tab pos="2435225" algn="ctr"/>
                <a:tab pos="4351338" algn="ctr"/>
                <a:tab pos="6834188" algn="ctr"/>
              </a:tabLst>
              <a:defRPr sz="2800" b="1" kern="0">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Chauffer	25	$30k	$750,000</a:t>
            </a:r>
          </a:p>
        </p:txBody>
      </p:sp>
    </p:spTree>
    <p:extLst>
      <p:ext uri="{BB962C8B-B14F-4D97-AF65-F5344CB8AC3E}">
        <p14:creationId xmlns:p14="http://schemas.microsoft.com/office/powerpoint/2010/main" val="138673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3D489D-35D3-EA4F-B505-A4E72E24B063}"/>
              </a:ext>
            </a:extLst>
          </p:cNvPr>
          <p:cNvPicPr>
            <a:picLocks noChangeAspect="1"/>
          </p:cNvPicPr>
          <p:nvPr/>
        </p:nvPicPr>
        <p:blipFill rotWithShape="1">
          <a:blip r:embed="rId3"/>
          <a:srcRect l="8854" t="8854" r="9919" b="9919"/>
          <a:stretch/>
        </p:blipFill>
        <p:spPr>
          <a:xfrm>
            <a:off x="0" y="0"/>
            <a:ext cx="9144000" cy="6858000"/>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28 Nov 2019</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1905073" y="3356992"/>
            <a:ext cx="1755707"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Kurt &amp; Cara (32)</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4" name="Text Box 6"/>
          <p:cNvSpPr txBox="1">
            <a:spLocks noChangeArrowheads="1"/>
          </p:cNvSpPr>
          <p:nvPr/>
        </p:nvSpPr>
        <p:spPr bwMode="auto">
          <a:xfrm>
            <a:off x="39466" y="2895568"/>
            <a:ext cx="1409961"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John</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(27)</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5" name="Text Box 7"/>
          <p:cNvSpPr txBox="1">
            <a:spLocks noChangeArrowheads="1"/>
          </p:cNvSpPr>
          <p:nvPr/>
        </p:nvSpPr>
        <p:spPr bwMode="auto">
          <a:xfrm>
            <a:off x="4205334" y="3744099"/>
            <a:ext cx="2555776" cy="255454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Stephen, Katie &amp; Jesse (30)</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6" name="Text Box 8"/>
          <p:cNvSpPr txBox="1">
            <a:spLocks noChangeArrowheads="1"/>
          </p:cNvSpPr>
          <p:nvPr/>
        </p:nvSpPr>
        <p:spPr bwMode="auto">
          <a:xfrm>
            <a:off x="7095234" y="3212976"/>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Rick &amp; Susan</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10" name="Title 2"/>
          <p:cNvSpPr txBox="1">
            <a:spLocks/>
          </p:cNvSpPr>
          <p:nvPr/>
        </p:nvSpPr>
        <p:spPr bwMode="auto">
          <a:xfrm>
            <a:off x="0" y="-3016"/>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2019</a:t>
            </a:r>
          </a:p>
        </p:txBody>
      </p:sp>
    </p:spTree>
    <p:extLst>
      <p:ext uri="{BB962C8B-B14F-4D97-AF65-F5344CB8AC3E}">
        <p14:creationId xmlns:p14="http://schemas.microsoft.com/office/powerpoint/2010/main" val="1095997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22783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How does a capable woman work hard for others (12-24)?</a:t>
            </a:r>
          </a:p>
        </p:txBody>
      </p:sp>
      <p:sp>
        <p:nvSpPr>
          <p:cNvPr id="5" name="Rectangle 4">
            <a:extLst>
              <a:ext uri="{FF2B5EF4-FFF2-40B4-BE49-F238E27FC236}">
                <a16:creationId xmlns:a16="http://schemas.microsoft.com/office/drawing/2014/main" id="{D9A1CFF3-0C20-5E4A-AC1F-B254C9E1FCEE}"/>
              </a:ext>
            </a:extLst>
          </p:cNvPr>
          <p:cNvSpPr/>
          <p:nvPr/>
        </p:nvSpPr>
        <p:spPr>
          <a:xfrm>
            <a:off x="-1" y="4581673"/>
            <a:ext cx="9143999" cy="584775"/>
          </a:xfrm>
          <a:prstGeom prst="rect">
            <a:avLst/>
          </a:prstGeom>
        </p:spPr>
        <p:txBody>
          <a:bodyPr wrap="square">
            <a:spAutoFit/>
          </a:bodyPr>
          <a:lstStyle/>
          <a:p>
            <a:pPr algn="ctr" fontAlgn="base">
              <a:spcBef>
                <a:spcPct val="0"/>
              </a:spcBef>
              <a:spcAft>
                <a:spcPct val="0"/>
              </a:spcAft>
              <a:defRPr/>
            </a:pPr>
            <a:r>
              <a:rPr lang="en-GB" sz="3200" b="1" kern="0" dirty="0">
                <a:solidFill>
                  <a:prstClr val="white"/>
                </a:solidFill>
                <a:effectLst>
                  <a:glow rad="127000">
                    <a:srgbClr val="000000"/>
                  </a:glow>
                </a:effectLst>
                <a:latin typeface="Arial" charset="0"/>
                <a:ea typeface="ＭＳ Ｐゴシック" panose="020B0600070205080204" pitchFamily="34" charset="-128"/>
              </a:rPr>
              <a:t>1. She is an asset to her husband (11-12).</a:t>
            </a:r>
          </a:p>
        </p:txBody>
      </p:sp>
      <p:sp>
        <p:nvSpPr>
          <p:cNvPr id="6" name="Rectangle 5">
            <a:extLst>
              <a:ext uri="{FF2B5EF4-FFF2-40B4-BE49-F238E27FC236}">
                <a16:creationId xmlns:a16="http://schemas.microsoft.com/office/drawing/2014/main" id="{78C983D2-44C4-DA4D-BBF5-E51EF390C5AF}"/>
              </a:ext>
            </a:extLst>
          </p:cNvPr>
          <p:cNvSpPr/>
          <p:nvPr/>
        </p:nvSpPr>
        <p:spPr>
          <a:xfrm>
            <a:off x="-1" y="5140473"/>
            <a:ext cx="9143999" cy="584775"/>
          </a:xfrm>
          <a:prstGeom prst="rect">
            <a:avLst/>
          </a:prstGeom>
        </p:spPr>
        <p:txBody>
          <a:bodyPr wrap="square">
            <a:spAutoFit/>
          </a:bodyPr>
          <a:lstStyle/>
          <a:p>
            <a:pPr algn="ctr" fontAlgn="base">
              <a:spcBef>
                <a:spcPct val="0"/>
              </a:spcBef>
              <a:spcAft>
                <a:spcPct val="0"/>
              </a:spcAft>
              <a:defRPr/>
            </a:pPr>
            <a:r>
              <a:rPr lang="en-GB" sz="3200" b="1" kern="0" dirty="0">
                <a:solidFill>
                  <a:prstClr val="white"/>
                </a:solidFill>
                <a:effectLst>
                  <a:glow rad="127000">
                    <a:srgbClr val="000000"/>
                  </a:glow>
                </a:effectLst>
                <a:latin typeface="Arial" charset="0"/>
                <a:ea typeface="ＭＳ Ｐゴシック" panose="020B0600070205080204" pitchFamily="34" charset="-128"/>
              </a:rPr>
              <a:t>2. She cares for her family (13-22). </a:t>
            </a:r>
            <a:endPar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endParaRPr>
          </a:p>
        </p:txBody>
      </p:sp>
      <p:sp>
        <p:nvSpPr>
          <p:cNvPr id="7" name="Rectangle 6">
            <a:extLst>
              <a:ext uri="{FF2B5EF4-FFF2-40B4-BE49-F238E27FC236}">
                <a16:creationId xmlns:a16="http://schemas.microsoft.com/office/drawing/2014/main" id="{A103DBA0-D1A9-214C-8C7B-571257BBD2BE}"/>
              </a:ext>
            </a:extLst>
          </p:cNvPr>
          <p:cNvSpPr/>
          <p:nvPr/>
        </p:nvSpPr>
        <p:spPr>
          <a:xfrm>
            <a:off x="-1" y="5699273"/>
            <a:ext cx="9143999" cy="584775"/>
          </a:xfrm>
          <a:prstGeom prst="rect">
            <a:avLst/>
          </a:prstGeom>
        </p:spPr>
        <p:txBody>
          <a:bodyPr wrap="square">
            <a:spAutoFit/>
          </a:bodyPr>
          <a:lstStyle/>
          <a:p>
            <a:pPr algn="ctr" fontAlgn="base">
              <a:spcBef>
                <a:spcPct val="0"/>
              </a:spcBef>
              <a:spcAft>
                <a:spcPct val="0"/>
              </a:spcAft>
              <a:defRPr/>
            </a:pPr>
            <a:r>
              <a:rPr lang="en-GB" sz="3200" b="1" kern="0" dirty="0">
                <a:solidFill>
                  <a:srgbClr val="FFFF00"/>
                </a:solidFill>
                <a:effectLst>
                  <a:glow rad="127000">
                    <a:srgbClr val="000000"/>
                  </a:glow>
                </a:effectLst>
                <a:latin typeface="Arial" charset="0"/>
                <a:ea typeface="ＭＳ Ｐゴシック" panose="020B0600070205080204" pitchFamily="34" charset="-128"/>
              </a:rPr>
              <a:t>3. She helps her husband lead (23). </a:t>
            </a:r>
            <a:endParaRPr kumimoji="0" lang="en-GB"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panose="020B0600070205080204" pitchFamily="34" charset="-128"/>
            </a:endParaRPr>
          </a:p>
        </p:txBody>
      </p:sp>
      <p:pic>
        <p:nvPicPr>
          <p:cNvPr id="19458" name="Picture 2">
            <a:extLst>
              <a:ext uri="{FF2B5EF4-FFF2-40B4-BE49-F238E27FC236}">
                <a16:creationId xmlns:a16="http://schemas.microsoft.com/office/drawing/2014/main" id="{139A5762-BCA8-934A-A3CF-F2F2DA7BB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3898"/>
            <a:ext cx="91440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01886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7C1A3E-425F-B24F-A26F-F13E173995BD}"/>
              </a:ext>
            </a:extLst>
          </p:cNvPr>
          <p:cNvSpPr txBox="1"/>
          <p:nvPr/>
        </p:nvSpPr>
        <p:spPr>
          <a:xfrm>
            <a:off x="70568" y="382885"/>
            <a:ext cx="9073432" cy="523220"/>
          </a:xfrm>
          <a:prstGeom prst="rect">
            <a:avLst/>
          </a:prstGeom>
        </p:spPr>
        <p:txBody>
          <a:bodyPr>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Proverbs 31:10-31 </a:t>
            </a:r>
            <a:r>
              <a:rPr kumimoji="0" lang="en-SG"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NIV</a:t>
            </a:r>
            <a:endParaRPr kumimoji="0" lang="en-GB"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DB321DB-102A-1843-86C1-B40183FBE2F2}"/>
              </a:ext>
            </a:extLst>
          </p:cNvPr>
          <p:cNvSpPr/>
          <p:nvPr/>
        </p:nvSpPr>
        <p:spPr>
          <a:xfrm>
            <a:off x="446566" y="1818984"/>
            <a:ext cx="8001398" cy="2862322"/>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br>
              <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br>
            <a:r>
              <a:rPr kumimoji="0" lang="en-SG" sz="3600" b="1" i="0" u="none" strike="noStrike" kern="0" cap="none" spc="0" normalizeH="0" baseline="30000" noProof="0" dirty="0">
                <a:ln>
                  <a:noFill/>
                </a:ln>
                <a:solidFill>
                  <a:srgbClr val="EEECE1">
                    <a:lumMod val="90000"/>
                  </a:srgbClr>
                </a:solidFill>
                <a:effectLst>
                  <a:glow rad="127000">
                    <a:srgbClr val="000000"/>
                  </a:glow>
                </a:effectLst>
                <a:uLnTx/>
                <a:uFillTx/>
                <a:latin typeface="Arial" charset="0"/>
                <a:ea typeface="ＭＳ Ｐゴシック" charset="0"/>
                <a:cs typeface="Arial" panose="020B0604020202020204" pitchFamily="34" charset="0"/>
              </a:rPr>
              <a:t>23</a:t>
            </a:r>
            <a:r>
              <a:rPr kumimoji="0" lang="en-SG" sz="3600" b="1" i="0" u="none" strike="noStrike" kern="0" cap="none" spc="0" normalizeH="0" baseline="0" noProof="0" dirty="0">
                <a:ln>
                  <a:noFill/>
                </a:ln>
                <a:solidFill>
                  <a:srgbClr val="EEECE1">
                    <a:lumMod val="90000"/>
                  </a:srgbClr>
                </a:solidFill>
                <a:effectLst>
                  <a:glow rad="127000">
                    <a:srgbClr val="000000"/>
                  </a:glow>
                </a:effectLst>
                <a:uLnTx/>
                <a:uFillTx/>
                <a:latin typeface="Arial" charset="0"/>
                <a:ea typeface="ＭＳ Ｐゴシック" charset="0"/>
                <a:cs typeface="Arial" panose="020B0604020202020204" pitchFamily="34" charset="0"/>
              </a:rPr>
              <a:t> Her husband is respected at the city gate, where he takes his seat among the elders of the land.</a:t>
            </a:r>
            <a:br>
              <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br>
            <a:endParaRPr kumimoji="0" lang="en-US"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459902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2" descr="Family 96, 9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600075"/>
            <a:ext cx="10439400" cy="806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3" name="Rectangle 3"/>
          <p:cNvSpPr>
            <a:spLocks noGrp="1" noChangeArrowheads="1"/>
          </p:cNvSpPr>
          <p:nvPr>
            <p:ph type="title"/>
          </p:nvPr>
        </p:nvSpPr>
        <p:spPr>
          <a:xfrm>
            <a:off x="76200" y="76200"/>
            <a:ext cx="1981200" cy="1017588"/>
          </a:xfrm>
        </p:spPr>
        <p:txBody>
          <a:bodyPr/>
          <a:lstStyle/>
          <a:p>
            <a:pPr eaLnBrk="1" hangingPunct="1">
              <a:defRPr/>
            </a:pPr>
            <a:r>
              <a:rPr lang="en-US" b="1">
                <a:latin typeface="Arial" charset="0"/>
                <a:ea typeface="ＭＳ Ｐゴシック" charset="0"/>
                <a:cs typeface="ＭＳ Ｐゴシック" charset="0"/>
              </a:rPr>
              <a:t>1997</a:t>
            </a:r>
          </a:p>
        </p:txBody>
      </p:sp>
    </p:spTree>
    <p:extLst>
      <p:ext uri="{BB962C8B-B14F-4D97-AF65-F5344CB8AC3E}">
        <p14:creationId xmlns:p14="http://schemas.microsoft.com/office/powerpoint/2010/main" val="26276196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62A4E-04F1-514A-A89B-2052C911C0A0}"/>
              </a:ext>
            </a:extLst>
          </p:cNvPr>
          <p:cNvPicPr>
            <a:picLocks noChangeAspect="1"/>
          </p:cNvPicPr>
          <p:nvPr/>
        </p:nvPicPr>
        <p:blipFill>
          <a:blip r:embed="rId2"/>
          <a:stretch>
            <a:fillRect/>
          </a:stretch>
        </p:blipFill>
        <p:spPr>
          <a:xfrm>
            <a:off x="0" y="0"/>
            <a:ext cx="9144000" cy="6858000"/>
          </a:xfrm>
          <a:prstGeom prst="rect">
            <a:avLst/>
          </a:prstGeom>
        </p:spPr>
      </p:pic>
      <p:sp>
        <p:nvSpPr>
          <p:cNvPr id="184322" name="Title 1"/>
          <p:cNvSpPr>
            <a:spLocks noGrp="1"/>
          </p:cNvSpPr>
          <p:nvPr>
            <p:ph type="title"/>
          </p:nvPr>
        </p:nvSpPr>
        <p:spPr>
          <a:xfrm>
            <a:off x="1187624" y="4149080"/>
            <a:ext cx="7772400" cy="1008063"/>
          </a:xfrm>
        </p:spPr>
        <p:txBody>
          <a:bodyPr/>
          <a:lstStyle/>
          <a:p>
            <a:pPr>
              <a:defRPr/>
            </a:pPr>
            <a:r>
              <a:rPr lang="en-US" sz="5400" b="1" dirty="0">
                <a:effectLst>
                  <a:glow rad="139700">
                    <a:schemeClr val="tx1"/>
                  </a:glow>
                </a:effectLst>
                <a:latin typeface="Arial" charset="0"/>
                <a:ea typeface="ＭＳ Ｐゴシック" charset="0"/>
              </a:rPr>
              <a:t>Grandson Jesse</a:t>
            </a:r>
          </a:p>
        </p:txBody>
      </p:sp>
    </p:spTree>
    <p:extLst>
      <p:ext uri="{BB962C8B-B14F-4D97-AF65-F5344CB8AC3E}">
        <p14:creationId xmlns:p14="http://schemas.microsoft.com/office/powerpoint/2010/main" val="39003770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22783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How does a capable woman work hard for others (12-24)?</a:t>
            </a:r>
          </a:p>
        </p:txBody>
      </p:sp>
      <p:sp>
        <p:nvSpPr>
          <p:cNvPr id="5" name="Rectangle 4">
            <a:extLst>
              <a:ext uri="{FF2B5EF4-FFF2-40B4-BE49-F238E27FC236}">
                <a16:creationId xmlns:a16="http://schemas.microsoft.com/office/drawing/2014/main" id="{D9A1CFF3-0C20-5E4A-AC1F-B254C9E1FCEE}"/>
              </a:ext>
            </a:extLst>
          </p:cNvPr>
          <p:cNvSpPr/>
          <p:nvPr/>
        </p:nvSpPr>
        <p:spPr>
          <a:xfrm>
            <a:off x="-1" y="4581673"/>
            <a:ext cx="9143999" cy="584775"/>
          </a:xfrm>
          <a:prstGeom prst="rect">
            <a:avLst/>
          </a:prstGeom>
        </p:spPr>
        <p:txBody>
          <a:bodyPr wrap="square">
            <a:spAutoFit/>
          </a:bodyPr>
          <a:lstStyle/>
          <a:p>
            <a:pPr algn="ctr" fontAlgn="base">
              <a:spcBef>
                <a:spcPct val="0"/>
              </a:spcBef>
              <a:spcAft>
                <a:spcPct val="0"/>
              </a:spcAft>
              <a:defRPr/>
            </a:pPr>
            <a:r>
              <a:rPr lang="en-GB" sz="3200" b="1" kern="0" dirty="0">
                <a:solidFill>
                  <a:prstClr val="white"/>
                </a:solidFill>
                <a:effectLst>
                  <a:glow rad="127000">
                    <a:srgbClr val="000000"/>
                  </a:glow>
                </a:effectLst>
                <a:latin typeface="Arial" charset="0"/>
                <a:ea typeface="ＭＳ Ｐゴシック" panose="020B0600070205080204" pitchFamily="34" charset="-128"/>
              </a:rPr>
              <a:t>1. She is an asset to her husband (11-12).</a:t>
            </a:r>
          </a:p>
        </p:txBody>
      </p:sp>
      <p:sp>
        <p:nvSpPr>
          <p:cNvPr id="6" name="Rectangle 5">
            <a:extLst>
              <a:ext uri="{FF2B5EF4-FFF2-40B4-BE49-F238E27FC236}">
                <a16:creationId xmlns:a16="http://schemas.microsoft.com/office/drawing/2014/main" id="{78C983D2-44C4-DA4D-BBF5-E51EF390C5AF}"/>
              </a:ext>
            </a:extLst>
          </p:cNvPr>
          <p:cNvSpPr/>
          <p:nvPr/>
        </p:nvSpPr>
        <p:spPr>
          <a:xfrm>
            <a:off x="-1" y="5140473"/>
            <a:ext cx="9143999" cy="584775"/>
          </a:xfrm>
          <a:prstGeom prst="rect">
            <a:avLst/>
          </a:prstGeom>
        </p:spPr>
        <p:txBody>
          <a:bodyPr wrap="square">
            <a:spAutoFit/>
          </a:bodyPr>
          <a:lstStyle/>
          <a:p>
            <a:pPr algn="ctr" fontAlgn="base">
              <a:spcBef>
                <a:spcPct val="0"/>
              </a:spcBef>
              <a:spcAft>
                <a:spcPct val="0"/>
              </a:spcAft>
              <a:defRPr/>
            </a:pPr>
            <a:r>
              <a:rPr lang="en-GB" sz="3200" b="1" kern="0" dirty="0">
                <a:solidFill>
                  <a:prstClr val="white"/>
                </a:solidFill>
                <a:effectLst>
                  <a:glow rad="127000">
                    <a:srgbClr val="000000"/>
                  </a:glow>
                </a:effectLst>
                <a:latin typeface="Arial" charset="0"/>
                <a:ea typeface="ＭＳ Ｐゴシック" panose="020B0600070205080204" pitchFamily="34" charset="-128"/>
              </a:rPr>
              <a:t>2. She cares for her family (13-22). </a:t>
            </a:r>
            <a:endPar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endParaRPr>
          </a:p>
        </p:txBody>
      </p:sp>
      <p:sp>
        <p:nvSpPr>
          <p:cNvPr id="7" name="Rectangle 6">
            <a:extLst>
              <a:ext uri="{FF2B5EF4-FFF2-40B4-BE49-F238E27FC236}">
                <a16:creationId xmlns:a16="http://schemas.microsoft.com/office/drawing/2014/main" id="{A103DBA0-D1A9-214C-8C7B-571257BBD2BE}"/>
              </a:ext>
            </a:extLst>
          </p:cNvPr>
          <p:cNvSpPr/>
          <p:nvPr/>
        </p:nvSpPr>
        <p:spPr>
          <a:xfrm>
            <a:off x="-1" y="5699273"/>
            <a:ext cx="9143999" cy="584775"/>
          </a:xfrm>
          <a:prstGeom prst="rect">
            <a:avLst/>
          </a:prstGeom>
        </p:spPr>
        <p:txBody>
          <a:bodyPr wrap="square">
            <a:spAutoFit/>
          </a:bodyPr>
          <a:lstStyle/>
          <a:p>
            <a:pPr algn="ctr" fontAlgn="base">
              <a:spcBef>
                <a:spcPct val="0"/>
              </a:spcBef>
              <a:spcAft>
                <a:spcPct val="0"/>
              </a:spcAft>
              <a:defRPr/>
            </a:pPr>
            <a:r>
              <a:rPr lang="en-GB" sz="3200" b="1" kern="0" dirty="0">
                <a:solidFill>
                  <a:prstClr val="white"/>
                </a:solidFill>
                <a:effectLst>
                  <a:glow rad="127000">
                    <a:srgbClr val="000000"/>
                  </a:glow>
                </a:effectLst>
                <a:latin typeface="Arial" charset="0"/>
                <a:ea typeface="ＭＳ Ｐゴシック" panose="020B0600070205080204" pitchFamily="34" charset="-128"/>
              </a:rPr>
              <a:t>3. She helps her husband lead (23). </a:t>
            </a:r>
            <a:endPar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endParaRPr>
          </a:p>
        </p:txBody>
      </p:sp>
      <p:sp>
        <p:nvSpPr>
          <p:cNvPr id="8" name="Rectangle 7">
            <a:extLst>
              <a:ext uri="{FF2B5EF4-FFF2-40B4-BE49-F238E27FC236}">
                <a16:creationId xmlns:a16="http://schemas.microsoft.com/office/drawing/2014/main" id="{F56B196E-F3C9-AE4B-9395-329206164E21}"/>
              </a:ext>
            </a:extLst>
          </p:cNvPr>
          <p:cNvSpPr/>
          <p:nvPr/>
        </p:nvSpPr>
        <p:spPr>
          <a:xfrm>
            <a:off x="-1" y="6258073"/>
            <a:ext cx="9143999" cy="584775"/>
          </a:xfrm>
          <a:prstGeom prst="rect">
            <a:avLst/>
          </a:prstGeom>
        </p:spPr>
        <p:txBody>
          <a:bodyPr wrap="square">
            <a:spAutoFit/>
          </a:bodyPr>
          <a:lstStyle/>
          <a:p>
            <a:pPr algn="ctr" fontAlgn="base">
              <a:spcBef>
                <a:spcPct val="0"/>
              </a:spcBef>
              <a:spcAft>
                <a:spcPct val="0"/>
              </a:spcAft>
              <a:defRPr/>
            </a:pPr>
            <a:r>
              <a:rPr lang="en-GB" sz="3200" b="1" kern="0" dirty="0">
                <a:solidFill>
                  <a:srgbClr val="FFFF00"/>
                </a:solidFill>
                <a:effectLst>
                  <a:glow rad="127000">
                    <a:srgbClr val="000000"/>
                  </a:glow>
                </a:effectLst>
                <a:latin typeface="Arial" charset="0"/>
                <a:ea typeface="ＭＳ Ｐゴシック" panose="020B0600070205080204" pitchFamily="34" charset="-128"/>
              </a:rPr>
              <a:t>4. She is productive (24). </a:t>
            </a:r>
            <a:endParaRPr kumimoji="0" lang="en-GB"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panose="020B0600070205080204" pitchFamily="34" charset="-128"/>
            </a:endParaRPr>
          </a:p>
        </p:txBody>
      </p:sp>
      <p:pic>
        <p:nvPicPr>
          <p:cNvPr id="5124" name="Picture 4">
            <a:extLst>
              <a:ext uri="{FF2B5EF4-FFF2-40B4-BE49-F238E27FC236}">
                <a16:creationId xmlns:a16="http://schemas.microsoft.com/office/drawing/2014/main" id="{FE6F63B3-85DF-EE4A-8FC6-907D8AB16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7300"/>
            <a:ext cx="9144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0984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7C1A3E-425F-B24F-A26F-F13E173995BD}"/>
              </a:ext>
            </a:extLst>
          </p:cNvPr>
          <p:cNvSpPr txBox="1"/>
          <p:nvPr/>
        </p:nvSpPr>
        <p:spPr>
          <a:xfrm>
            <a:off x="70568" y="382885"/>
            <a:ext cx="9073432" cy="523220"/>
          </a:xfrm>
          <a:prstGeom prst="rect">
            <a:avLst/>
          </a:prstGeom>
        </p:spPr>
        <p:txBody>
          <a:bodyPr>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Proverbs 31:10-31 </a:t>
            </a:r>
            <a:r>
              <a:rPr kumimoji="0" lang="en-SG"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NIV</a:t>
            </a:r>
            <a:endParaRPr kumimoji="0" lang="en-GB"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DB321DB-102A-1843-86C1-B40183FBE2F2}"/>
              </a:ext>
            </a:extLst>
          </p:cNvPr>
          <p:cNvSpPr/>
          <p:nvPr/>
        </p:nvSpPr>
        <p:spPr>
          <a:xfrm>
            <a:off x="410066" y="2275073"/>
            <a:ext cx="7846829" cy="1754326"/>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SG" sz="3600" b="1" i="0" u="none" strike="noStrike" kern="0" cap="none" spc="0" normalizeH="0" baseline="3000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24 </a:t>
            </a:r>
            <a:r>
              <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She makes linen garments and sells them, and supplies the merchants with sashes.</a:t>
            </a:r>
            <a:endParaRPr kumimoji="0" lang="en-US"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701728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72" name="Rectangle 1032">
            <a:extLst>
              <a:ext uri="{FF2B5EF4-FFF2-40B4-BE49-F238E27FC236}">
                <a16:creationId xmlns:a16="http://schemas.microsoft.com/office/drawing/2014/main" id="{35EF2A76-5E78-EC47-88E1-2B5C56C9D6D5}"/>
              </a:ext>
            </a:extLst>
          </p:cNvPr>
          <p:cNvSpPr>
            <a:spLocks noGrp="1"/>
          </p:cNvSpPr>
          <p:nvPr>
            <p:ph type="title" idx="4294967295"/>
          </p:nvPr>
        </p:nvSpPr>
        <p:spPr>
          <a:xfrm>
            <a:off x="0" y="-53975"/>
            <a:ext cx="9144000" cy="811213"/>
          </a:xfrm>
          <a:solidFill>
            <a:schemeClr val="tx1"/>
          </a:solidFill>
        </p:spPr>
        <p:txBody>
          <a:bodyPr/>
          <a:lstStyle/>
          <a:p>
            <a:pPr eaLnBrk="1" hangingPunct="1">
              <a:defRPr/>
            </a:pPr>
            <a:r>
              <a:rPr lang="en-US" sz="3600" b="1" dirty="0">
                <a:solidFill>
                  <a:schemeClr val="bg1"/>
                </a:solidFill>
                <a:effectLst>
                  <a:outerShdw blurRad="38100" dist="38100" dir="2700000" algn="tl">
                    <a:srgbClr val="000000">
                      <a:alpha val="43137"/>
                    </a:srgbClr>
                  </a:outerShdw>
                </a:effectLst>
                <a:ea typeface="+mj-ea"/>
              </a:rPr>
              <a:t>Eunice Ng</a:t>
            </a:r>
            <a:endParaRPr lang="en-US" sz="2400" b="1" dirty="0">
              <a:solidFill>
                <a:schemeClr val="bg1"/>
              </a:solidFill>
              <a:effectLst>
                <a:outerShdw blurRad="38100" dist="38100" dir="2700000" algn="tl">
                  <a:srgbClr val="000000">
                    <a:alpha val="43137"/>
                  </a:srgbClr>
                </a:outerShdw>
              </a:effectLst>
              <a:ea typeface="+mj-ea"/>
            </a:endParaRPr>
          </a:p>
        </p:txBody>
      </p:sp>
      <p:pic>
        <p:nvPicPr>
          <p:cNvPr id="3" name="Picture 2">
            <a:extLst>
              <a:ext uri="{FF2B5EF4-FFF2-40B4-BE49-F238E27FC236}">
                <a16:creationId xmlns:a16="http://schemas.microsoft.com/office/drawing/2014/main" id="{DEA9A980-DD61-C345-A8CB-D8206989925D}"/>
              </a:ext>
            </a:extLst>
          </p:cNvPr>
          <p:cNvPicPr>
            <a:picLocks noChangeAspect="1"/>
          </p:cNvPicPr>
          <p:nvPr/>
        </p:nvPicPr>
        <p:blipFill>
          <a:blip r:embed="rId3"/>
          <a:stretch>
            <a:fillRect/>
          </a:stretch>
        </p:blipFill>
        <p:spPr>
          <a:xfrm>
            <a:off x="0" y="657233"/>
            <a:ext cx="4638675" cy="5974293"/>
          </a:xfrm>
          <a:prstGeom prst="rect">
            <a:avLst/>
          </a:prstGeom>
        </p:spPr>
      </p:pic>
      <p:pic>
        <p:nvPicPr>
          <p:cNvPr id="4" name="Picture 3">
            <a:extLst>
              <a:ext uri="{FF2B5EF4-FFF2-40B4-BE49-F238E27FC236}">
                <a16:creationId xmlns:a16="http://schemas.microsoft.com/office/drawing/2014/main" id="{4D5B4EF8-5D3F-A545-9600-A52920756992}"/>
              </a:ext>
            </a:extLst>
          </p:cNvPr>
          <p:cNvPicPr>
            <a:picLocks noChangeAspect="1"/>
          </p:cNvPicPr>
          <p:nvPr/>
        </p:nvPicPr>
        <p:blipFill>
          <a:blip r:embed="rId4"/>
          <a:stretch>
            <a:fillRect/>
          </a:stretch>
        </p:blipFill>
        <p:spPr>
          <a:xfrm>
            <a:off x="4933950" y="657233"/>
            <a:ext cx="4210050" cy="6051947"/>
          </a:xfrm>
          <a:prstGeom prst="rect">
            <a:avLst/>
          </a:prstGeom>
        </p:spPr>
      </p:pic>
    </p:spTree>
    <p:extLst>
      <p:ext uri="{BB962C8B-B14F-4D97-AF65-F5344CB8AC3E}">
        <p14:creationId xmlns:p14="http://schemas.microsoft.com/office/powerpoint/2010/main" val="24312130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a:extLst>
              <a:ext uri="{FF2B5EF4-FFF2-40B4-BE49-F238E27FC236}">
                <a16:creationId xmlns:a16="http://schemas.microsoft.com/office/drawing/2014/main" id="{500652F4-C8AA-924B-B0D5-35F56C961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8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TextBox 3">
            <a:extLst>
              <a:ext uri="{FF2B5EF4-FFF2-40B4-BE49-F238E27FC236}">
                <a16:creationId xmlns:a16="http://schemas.microsoft.com/office/drawing/2014/main" id="{7B87BB94-4D5A-0042-9F75-47C6D99C2654}"/>
              </a:ext>
            </a:extLst>
          </p:cNvPr>
          <p:cNvSpPr txBox="1">
            <a:spLocks noChangeArrowheads="1"/>
          </p:cNvSpPr>
          <p:nvPr/>
        </p:nvSpPr>
        <p:spPr bwMode="auto">
          <a:xfrm>
            <a:off x="0" y="-28575"/>
            <a:ext cx="9144000" cy="64633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defTabSz="455613">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5613">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panose="020B0503030404040204" pitchFamily="34" charset="0"/>
              </a:defRPr>
            </a:lvl3pPr>
            <a:lvl4pPr marL="1600200" indent="-228600" defTabSz="4556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panose="020B0503030404040204" pitchFamily="34" charset="0"/>
              </a:defRPr>
            </a:lvl4pPr>
            <a:lvl5pPr marL="2057400" indent="-228600" defTabSz="4556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2514600" indent="-228600"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6pPr>
            <a:lvl7pPr marL="2971800" indent="-228600"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7pPr>
            <a:lvl8pPr marL="3429000" indent="-228600"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8pPr>
            <a:lvl9pPr marL="3886200" indent="-228600" defTabSz="4556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MS PGothic" panose="020B0600070205080204" pitchFamily="34"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GB" altLang="en-US" sz="3600" b="0" i="0" u="none" strike="noStrike" kern="1200" cap="none" spc="0" normalizeH="0" baseline="0" noProof="0" dirty="0">
                <a:ln>
                  <a:noFill/>
                </a:ln>
                <a:solidFill>
                  <a:srgbClr val="FFFFFF"/>
                </a:solidFill>
                <a:effectLst/>
                <a:uLnTx/>
                <a:uFillTx/>
                <a:latin typeface="Arial Black" panose="020B0604020202020204" pitchFamily="34" charset="0"/>
                <a:ea typeface="MS PGothic" panose="020B0600070205080204" pitchFamily="34" charset="-128"/>
              </a:rPr>
              <a:t>Sunday School for Ages 1-8</a:t>
            </a:r>
          </a:p>
        </p:txBody>
      </p:sp>
    </p:spTree>
    <p:extLst>
      <p:ext uri="{BB962C8B-B14F-4D97-AF65-F5344CB8AC3E}">
        <p14:creationId xmlns:p14="http://schemas.microsoft.com/office/powerpoint/2010/main" val="327878168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A086EE-F209-484A-8832-A6E02AF740B8}"/>
              </a:ext>
            </a:extLst>
          </p:cNvPr>
          <p:cNvSpPr txBox="1"/>
          <p:nvPr/>
        </p:nvSpPr>
        <p:spPr>
          <a:xfrm>
            <a:off x="861236" y="2472086"/>
            <a:ext cx="7421526" cy="769441"/>
          </a:xfrm>
          <a:prstGeom prst="rect">
            <a:avLst/>
          </a:prstGeom>
        </p:spPr>
        <p:txBody>
          <a:bodyPr wrap="square">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GB" sz="4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4 ways a capable wife </a:t>
            </a:r>
            <a:r>
              <a:rPr lang="en-GB" sz="4400" kern="0" dirty="0">
                <a:solidFill>
                  <a:prstClr val="white"/>
                </a:solidFill>
                <a:effectLst>
                  <a:glow rad="127000">
                    <a:srgbClr val="000000"/>
                  </a:glow>
                </a:effectLst>
                <a:latin typeface="Arial" charset="0"/>
              </a:rPr>
              <a:t>ha</a:t>
            </a:r>
            <a:r>
              <a:rPr kumimoji="0" lang="en-GB" sz="4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s</a:t>
            </a:r>
          </a:p>
        </p:txBody>
      </p:sp>
      <p:sp>
        <p:nvSpPr>
          <p:cNvPr id="3" name="Rectangle 2">
            <a:extLst>
              <a:ext uri="{FF2B5EF4-FFF2-40B4-BE49-F238E27FC236}">
                <a16:creationId xmlns:a16="http://schemas.microsoft.com/office/drawing/2014/main" id="{DF120699-F8A5-B946-989C-9B53F96129CD}"/>
              </a:ext>
            </a:extLst>
          </p:cNvPr>
          <p:cNvSpPr/>
          <p:nvPr/>
        </p:nvSpPr>
        <p:spPr>
          <a:xfrm>
            <a:off x="-1" y="4581673"/>
            <a:ext cx="9143999"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rPr>
              <a:t>1. She works hard for others (11-24).</a:t>
            </a:r>
          </a:p>
        </p:txBody>
      </p:sp>
      <p:sp>
        <p:nvSpPr>
          <p:cNvPr id="4" name="TextBox 3">
            <a:extLst>
              <a:ext uri="{FF2B5EF4-FFF2-40B4-BE49-F238E27FC236}">
                <a16:creationId xmlns:a16="http://schemas.microsoft.com/office/drawing/2014/main" id="{899BF8F9-3C92-8D4D-992D-57E697A07A53}"/>
              </a:ext>
            </a:extLst>
          </p:cNvPr>
          <p:cNvSpPr txBox="1"/>
          <p:nvPr/>
        </p:nvSpPr>
        <p:spPr>
          <a:xfrm>
            <a:off x="861236" y="3616473"/>
            <a:ext cx="7421526" cy="769441"/>
          </a:xfrm>
          <a:prstGeom prst="rect">
            <a:avLst/>
          </a:prstGeom>
        </p:spPr>
        <p:txBody>
          <a:bodyPr wrap="square">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fontAlgn="base">
              <a:spcBef>
                <a:spcPct val="0"/>
              </a:spcBef>
              <a:spcAft>
                <a:spcPct val="0"/>
              </a:spcAft>
              <a:defRPr/>
            </a:pPr>
            <a:r>
              <a:rPr lang="en-GB" sz="4400" kern="0" dirty="0">
                <a:solidFill>
                  <a:srgbClr val="FFFF00"/>
                </a:solidFill>
                <a:effectLst>
                  <a:glow rad="127000">
                    <a:srgbClr val="000000"/>
                  </a:glow>
                </a:effectLst>
                <a:latin typeface="Arial" charset="0"/>
              </a:rPr>
              <a:t>godly selfless deeds</a:t>
            </a:r>
          </a:p>
        </p:txBody>
      </p:sp>
      <p:sp>
        <p:nvSpPr>
          <p:cNvPr id="5" name="Rectangle 4">
            <a:extLst>
              <a:ext uri="{FF2B5EF4-FFF2-40B4-BE49-F238E27FC236}">
                <a16:creationId xmlns:a16="http://schemas.microsoft.com/office/drawing/2014/main" id="{8AB8EF07-F523-044B-B93E-AEB30162ADFC}"/>
              </a:ext>
            </a:extLst>
          </p:cNvPr>
          <p:cNvSpPr/>
          <p:nvPr/>
        </p:nvSpPr>
        <p:spPr>
          <a:xfrm>
            <a:off x="38099" y="5140473"/>
            <a:ext cx="9143999" cy="584775"/>
          </a:xfrm>
          <a:prstGeom prst="rect">
            <a:avLst/>
          </a:prstGeom>
        </p:spPr>
        <p:txBody>
          <a:bodyPr wrap="square">
            <a:spAutoFit/>
          </a:bodyPr>
          <a:lstStyle/>
          <a:p>
            <a:pPr algn="ctr" fontAlgn="base">
              <a:spcBef>
                <a:spcPct val="0"/>
              </a:spcBef>
              <a:spcAft>
                <a:spcPct val="0"/>
              </a:spcAft>
              <a:defRPr/>
            </a:pPr>
            <a:r>
              <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rPr>
              <a:t>2. </a:t>
            </a:r>
            <a:r>
              <a:rPr lang="en-GB" sz="3200" b="1" kern="0" dirty="0">
                <a:solidFill>
                  <a:prstClr val="white"/>
                </a:solidFill>
                <a:effectLst>
                  <a:glow rad="127000">
                    <a:srgbClr val="000000"/>
                  </a:glow>
                </a:effectLst>
                <a:latin typeface="Arial" charset="0"/>
                <a:ea typeface="ＭＳ Ｐゴシック" panose="020B0600070205080204" pitchFamily="34" charset="-128"/>
              </a:rPr>
              <a:t>She is optimistic about the future (25). </a:t>
            </a:r>
            <a:endPar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endParaRPr>
          </a:p>
        </p:txBody>
      </p:sp>
    </p:spTree>
    <p:extLst>
      <p:ext uri="{BB962C8B-B14F-4D97-AF65-F5344CB8AC3E}">
        <p14:creationId xmlns:p14="http://schemas.microsoft.com/office/powerpoint/2010/main" val="598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C206B67-B321-CA49-8580-B4FAFAEAF2E1}"/>
              </a:ext>
            </a:extLst>
          </p:cNvPr>
          <p:cNvSpPr txBox="1">
            <a:spLocks noChangeArrowheads="1"/>
          </p:cNvSpPr>
          <p:nvPr/>
        </p:nvSpPr>
        <p:spPr bwMode="auto">
          <a:xfrm>
            <a:off x="-23813" y="429498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Proverbs 31:10-31</a:t>
            </a:r>
          </a:p>
        </p:txBody>
      </p:sp>
      <p:sp>
        <p:nvSpPr>
          <p:cNvPr id="3" name="Rectangle 2">
            <a:extLst>
              <a:ext uri="{FF2B5EF4-FFF2-40B4-BE49-F238E27FC236}">
                <a16:creationId xmlns:a16="http://schemas.microsoft.com/office/drawing/2014/main" id="{4FC36F65-B52F-4C46-8CC3-141B9B36FB26}"/>
              </a:ext>
            </a:extLst>
          </p:cNvPr>
          <p:cNvSpPr txBox="1">
            <a:spLocks noChangeArrowheads="1"/>
          </p:cNvSpPr>
          <p:nvPr/>
        </p:nvSpPr>
        <p:spPr bwMode="auto">
          <a:xfrm>
            <a:off x="-23813" y="528558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Rare &amp; Priceless</a:t>
            </a:r>
          </a:p>
        </p:txBody>
      </p:sp>
    </p:spTree>
    <p:extLst>
      <p:ext uri="{BB962C8B-B14F-4D97-AF65-F5344CB8AC3E}">
        <p14:creationId xmlns:p14="http://schemas.microsoft.com/office/powerpoint/2010/main" val="1141892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8186" name="Rectangle 10"/>
          <p:cNvSpPr>
            <a:spLocks noGrp="1" noChangeArrowheads="1"/>
          </p:cNvSpPr>
          <p:nvPr>
            <p:ph type="title" idx="4294967295"/>
          </p:nvPr>
        </p:nvSpPr>
        <p:spPr>
          <a:xfrm>
            <a:off x="3587750" y="-1036736"/>
            <a:ext cx="5556250" cy="1143000"/>
          </a:xfrm>
          <a:effectLst>
            <a:outerShdw blurRad="63500" dist="35921" dir="2700000" algn="ctr" rotWithShape="0">
              <a:schemeClr val="tx2">
                <a:alpha val="74998"/>
              </a:schemeClr>
            </a:outerShdw>
          </a:effectLst>
        </p:spPr>
        <p:txBody>
          <a:bodyPr/>
          <a:lstStyle/>
          <a:p>
            <a:pPr eaLnBrk="1" hangingPunct="1">
              <a:defRPr/>
            </a:pPr>
            <a:r>
              <a:rPr lang="en-US" sz="5400" dirty="0">
                <a:solidFill>
                  <a:schemeClr val="bg1"/>
                </a:solidFill>
                <a:latin typeface="Arial" charset="0"/>
                <a:cs typeface="Arial" charset="0"/>
              </a:rPr>
              <a:t>Proverbs 31</a:t>
            </a:r>
            <a:endParaRPr lang="en-US" sz="6000" b="1" dirty="0">
              <a:latin typeface="Arial" charset="0"/>
              <a:cs typeface="Arial" charset="0"/>
            </a:endParaRPr>
          </a:p>
        </p:txBody>
      </p:sp>
      <p:sp>
        <p:nvSpPr>
          <p:cNvPr id="340996" name="Rectangle 10"/>
          <p:cNvSpPr txBox="1">
            <a:spLocks noChangeArrowheads="1"/>
          </p:cNvSpPr>
          <p:nvPr/>
        </p:nvSpPr>
        <p:spPr bwMode="auto">
          <a:xfrm>
            <a:off x="827088" y="5876925"/>
            <a:ext cx="7848600" cy="981075"/>
          </a:xfrm>
          <a:prstGeom prst="rect">
            <a:avLst/>
          </a:prstGeom>
          <a:solidFill>
            <a:srgbClr val="FFFF00"/>
          </a:solidFill>
          <a:ln w="38100">
            <a:solidFill>
              <a:srgbClr val="000000"/>
            </a:solidFill>
            <a:miter lim="800000"/>
            <a:headEnd/>
            <a:tailEnd/>
          </a:ln>
          <a:extLs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Strength and dignity are her clothing, and she smiles at the future</a:t>
            </a:r>
            <a:r>
              <a:rPr kumimoji="0" lang="ru-RU"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(Prov. 31:25)</a:t>
            </a:r>
          </a:p>
        </p:txBody>
      </p:sp>
      <p:sp>
        <p:nvSpPr>
          <p:cNvPr id="340997" name="Rectangle 10"/>
          <p:cNvSpPr txBox="1">
            <a:spLocks noChangeArrowheads="1"/>
          </p:cNvSpPr>
          <p:nvPr/>
        </p:nvSpPr>
        <p:spPr bwMode="auto">
          <a:xfrm>
            <a:off x="1331913" y="115888"/>
            <a:ext cx="6553200" cy="433387"/>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She Smiles at Her Future</a:t>
            </a:r>
          </a:p>
        </p:txBody>
      </p:sp>
      <p:pic>
        <p:nvPicPr>
          <p:cNvPr id="2050" name="Picture 2" descr="Image result for proverbs 31">
            <a:extLst>
              <a:ext uri="{FF2B5EF4-FFF2-40B4-BE49-F238E27FC236}">
                <a16:creationId xmlns:a16="http://schemas.microsoft.com/office/drawing/2014/main" id="{34F6EB7D-E6F6-1344-B379-28C753E79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8513" y="664840"/>
            <a:ext cx="50800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0928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A086EE-F209-484A-8832-A6E02AF740B8}"/>
              </a:ext>
            </a:extLst>
          </p:cNvPr>
          <p:cNvSpPr txBox="1"/>
          <p:nvPr/>
        </p:nvSpPr>
        <p:spPr>
          <a:xfrm>
            <a:off x="861236" y="2472086"/>
            <a:ext cx="7421526" cy="769441"/>
          </a:xfrm>
          <a:prstGeom prst="rect">
            <a:avLst/>
          </a:prstGeom>
        </p:spPr>
        <p:txBody>
          <a:bodyPr wrap="square">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GB" sz="4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4 ways a capable wife </a:t>
            </a:r>
            <a:r>
              <a:rPr lang="en-GB" sz="4400" kern="0" dirty="0">
                <a:solidFill>
                  <a:prstClr val="white"/>
                </a:solidFill>
                <a:effectLst>
                  <a:glow rad="127000">
                    <a:srgbClr val="000000"/>
                  </a:glow>
                </a:effectLst>
                <a:latin typeface="Arial" charset="0"/>
              </a:rPr>
              <a:t>ha</a:t>
            </a:r>
            <a:r>
              <a:rPr kumimoji="0" lang="en-GB" sz="4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s</a:t>
            </a:r>
          </a:p>
        </p:txBody>
      </p:sp>
      <p:sp>
        <p:nvSpPr>
          <p:cNvPr id="3" name="Rectangle 2">
            <a:extLst>
              <a:ext uri="{FF2B5EF4-FFF2-40B4-BE49-F238E27FC236}">
                <a16:creationId xmlns:a16="http://schemas.microsoft.com/office/drawing/2014/main" id="{DF120699-F8A5-B946-989C-9B53F96129CD}"/>
              </a:ext>
            </a:extLst>
          </p:cNvPr>
          <p:cNvSpPr/>
          <p:nvPr/>
        </p:nvSpPr>
        <p:spPr>
          <a:xfrm>
            <a:off x="-1" y="4581673"/>
            <a:ext cx="9143999"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rPr>
              <a:t>1. She works hard for others (11-24).</a:t>
            </a:r>
          </a:p>
        </p:txBody>
      </p:sp>
      <p:sp>
        <p:nvSpPr>
          <p:cNvPr id="4" name="TextBox 3">
            <a:extLst>
              <a:ext uri="{FF2B5EF4-FFF2-40B4-BE49-F238E27FC236}">
                <a16:creationId xmlns:a16="http://schemas.microsoft.com/office/drawing/2014/main" id="{899BF8F9-3C92-8D4D-992D-57E697A07A53}"/>
              </a:ext>
            </a:extLst>
          </p:cNvPr>
          <p:cNvSpPr txBox="1"/>
          <p:nvPr/>
        </p:nvSpPr>
        <p:spPr>
          <a:xfrm>
            <a:off x="861236" y="3616473"/>
            <a:ext cx="7421526" cy="769441"/>
          </a:xfrm>
          <a:prstGeom prst="rect">
            <a:avLst/>
          </a:prstGeom>
        </p:spPr>
        <p:txBody>
          <a:bodyPr wrap="square">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fontAlgn="base">
              <a:spcBef>
                <a:spcPct val="0"/>
              </a:spcBef>
              <a:spcAft>
                <a:spcPct val="0"/>
              </a:spcAft>
              <a:defRPr/>
            </a:pPr>
            <a:r>
              <a:rPr lang="en-GB" sz="4400" kern="0" dirty="0">
                <a:solidFill>
                  <a:srgbClr val="FFFF00"/>
                </a:solidFill>
                <a:effectLst>
                  <a:glow rad="127000">
                    <a:srgbClr val="000000"/>
                  </a:glow>
                </a:effectLst>
                <a:latin typeface="Arial" charset="0"/>
              </a:rPr>
              <a:t>godly selfless deeds</a:t>
            </a:r>
          </a:p>
        </p:txBody>
      </p:sp>
      <p:sp>
        <p:nvSpPr>
          <p:cNvPr id="5" name="Rectangle 4">
            <a:extLst>
              <a:ext uri="{FF2B5EF4-FFF2-40B4-BE49-F238E27FC236}">
                <a16:creationId xmlns:a16="http://schemas.microsoft.com/office/drawing/2014/main" id="{8AB8EF07-F523-044B-B93E-AEB30162ADFC}"/>
              </a:ext>
            </a:extLst>
          </p:cNvPr>
          <p:cNvSpPr/>
          <p:nvPr/>
        </p:nvSpPr>
        <p:spPr>
          <a:xfrm>
            <a:off x="38099" y="5140473"/>
            <a:ext cx="9143999" cy="584775"/>
          </a:xfrm>
          <a:prstGeom prst="rect">
            <a:avLst/>
          </a:prstGeom>
        </p:spPr>
        <p:txBody>
          <a:bodyPr wrap="square">
            <a:spAutoFit/>
          </a:bodyPr>
          <a:lstStyle/>
          <a:p>
            <a:pPr algn="ctr" fontAlgn="base">
              <a:spcBef>
                <a:spcPct val="0"/>
              </a:spcBef>
              <a:spcAft>
                <a:spcPct val="0"/>
              </a:spcAft>
              <a:defRPr/>
            </a:pPr>
            <a:r>
              <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rPr>
              <a:t>2. </a:t>
            </a:r>
            <a:r>
              <a:rPr lang="en-GB" sz="3200" b="1" kern="0" dirty="0">
                <a:solidFill>
                  <a:prstClr val="white"/>
                </a:solidFill>
                <a:effectLst>
                  <a:glow rad="127000">
                    <a:srgbClr val="000000"/>
                  </a:glow>
                </a:effectLst>
                <a:latin typeface="Arial" charset="0"/>
                <a:ea typeface="ＭＳ Ｐゴシック" panose="020B0600070205080204" pitchFamily="34" charset="-128"/>
              </a:rPr>
              <a:t>She is optimistic about the future (25). </a:t>
            </a:r>
            <a:endPar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endParaRPr>
          </a:p>
        </p:txBody>
      </p:sp>
      <p:sp>
        <p:nvSpPr>
          <p:cNvPr id="6" name="Rectangle 5">
            <a:extLst>
              <a:ext uri="{FF2B5EF4-FFF2-40B4-BE49-F238E27FC236}">
                <a16:creationId xmlns:a16="http://schemas.microsoft.com/office/drawing/2014/main" id="{62A83C20-33D4-8E4C-83E6-C708EA035EC4}"/>
              </a:ext>
            </a:extLst>
          </p:cNvPr>
          <p:cNvSpPr/>
          <p:nvPr/>
        </p:nvSpPr>
        <p:spPr>
          <a:xfrm>
            <a:off x="50799" y="5699273"/>
            <a:ext cx="9143999" cy="584775"/>
          </a:xfrm>
          <a:prstGeom prst="rect">
            <a:avLst/>
          </a:prstGeom>
        </p:spPr>
        <p:txBody>
          <a:bodyPr wrap="square">
            <a:spAutoFit/>
          </a:bodyPr>
          <a:lstStyle/>
          <a:p>
            <a:pPr algn="ctr" fontAlgn="base">
              <a:spcBef>
                <a:spcPct val="0"/>
              </a:spcBef>
              <a:spcAft>
                <a:spcPct val="0"/>
              </a:spcAft>
              <a:defRPr/>
            </a:pPr>
            <a:r>
              <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rPr>
              <a:t>3. She </a:t>
            </a:r>
            <a:r>
              <a:rPr lang="en-GB" sz="3200" b="1" kern="0" dirty="0">
                <a:solidFill>
                  <a:prstClr val="white"/>
                </a:solidFill>
                <a:effectLst>
                  <a:glow rad="127000">
                    <a:srgbClr val="000000"/>
                  </a:glow>
                </a:effectLst>
                <a:latin typeface="Arial" charset="0"/>
                <a:ea typeface="ＭＳ Ｐゴシック" panose="020B0600070205080204" pitchFamily="34" charset="-128"/>
              </a:rPr>
              <a:t>speaks with wisdom (26). </a:t>
            </a:r>
            <a:endPar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endParaRPr>
          </a:p>
        </p:txBody>
      </p:sp>
    </p:spTree>
    <p:extLst>
      <p:ext uri="{BB962C8B-B14F-4D97-AF65-F5344CB8AC3E}">
        <p14:creationId xmlns:p14="http://schemas.microsoft.com/office/powerpoint/2010/main" val="2258512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7C1A3E-425F-B24F-A26F-F13E173995BD}"/>
              </a:ext>
            </a:extLst>
          </p:cNvPr>
          <p:cNvSpPr txBox="1"/>
          <p:nvPr/>
        </p:nvSpPr>
        <p:spPr>
          <a:xfrm>
            <a:off x="70568" y="382885"/>
            <a:ext cx="9073432" cy="523220"/>
          </a:xfrm>
          <a:prstGeom prst="rect">
            <a:avLst/>
          </a:prstGeom>
        </p:spPr>
        <p:txBody>
          <a:bodyPr>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Proverbs 31:10-31 </a:t>
            </a:r>
            <a:r>
              <a:rPr kumimoji="0" lang="en-SG"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NIV</a:t>
            </a:r>
            <a:endParaRPr kumimoji="0" lang="en-GB"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DB321DB-102A-1843-86C1-B40183FBE2F2}"/>
              </a:ext>
            </a:extLst>
          </p:cNvPr>
          <p:cNvSpPr/>
          <p:nvPr/>
        </p:nvSpPr>
        <p:spPr>
          <a:xfrm>
            <a:off x="416573" y="2561676"/>
            <a:ext cx="8310854" cy="1200329"/>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SG" sz="3600" b="1" i="0" u="none" strike="noStrike" kern="0" cap="none" spc="0" normalizeH="0" baseline="3000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26</a:t>
            </a:r>
            <a:r>
              <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 She speaks with wisdom, and faithful instruction is on her tongue.</a:t>
            </a:r>
            <a:endParaRPr kumimoji="0" lang="en-US"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075655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F35D0A-C4C1-0841-95F9-C100F63E0A3E}"/>
              </a:ext>
            </a:extLst>
          </p:cNvPr>
          <p:cNvPicPr>
            <a:picLocks noChangeAspect="1"/>
          </p:cNvPicPr>
          <p:nvPr/>
        </p:nvPicPr>
        <p:blipFill>
          <a:blip r:embed="rId3"/>
          <a:stretch>
            <a:fillRect/>
          </a:stretch>
        </p:blipFill>
        <p:spPr>
          <a:xfrm>
            <a:off x="0" y="0"/>
            <a:ext cx="9144000" cy="6858000"/>
          </a:xfrm>
          <a:prstGeom prst="rect">
            <a:avLst/>
          </a:prstGeom>
        </p:spPr>
      </p:pic>
      <p:sp>
        <p:nvSpPr>
          <p:cNvPr id="178185" name="Text Box 9"/>
          <p:cNvSpPr txBox="1">
            <a:spLocks noChangeArrowheads="1"/>
          </p:cNvSpPr>
          <p:nvPr/>
        </p:nvSpPr>
        <p:spPr bwMode="auto">
          <a:xfrm>
            <a:off x="5796136" y="404664"/>
            <a:ext cx="3200400" cy="3784600"/>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8000" b="1" i="0" u="none" strike="noStrike" kern="1200" cap="none" spc="0" normalizeH="0" baseline="0" noProof="0" dirty="0">
                <a:ln>
                  <a:noFill/>
                </a:ln>
                <a:solidFill>
                  <a:srgbClr val="FFFFFF"/>
                </a:solidFill>
                <a:effectLst>
                  <a:glow rad="228600">
                    <a:srgbClr val="000000">
                      <a:satMod val="175000"/>
                      <a:alpha val="63000"/>
                    </a:srgbClr>
                  </a:glow>
                </a:effectLst>
                <a:uLnTx/>
                <a:uFillTx/>
                <a:latin typeface="Monotype Corsiva" pitchFamily="-112" charset="0"/>
                <a:ea typeface="Arial" pitchFamily="-112" charset="0"/>
                <a:cs typeface="Arial" pitchFamily="-112" charset="0"/>
              </a:rPr>
              <a:t>The Wise Woman</a:t>
            </a:r>
          </a:p>
        </p:txBody>
      </p:sp>
    </p:spTree>
    <p:extLst>
      <p:ext uri="{BB962C8B-B14F-4D97-AF65-F5344CB8AC3E}">
        <p14:creationId xmlns:p14="http://schemas.microsoft.com/office/powerpoint/2010/main" val="2151189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500"/>
                                  </p:stCondLst>
                                  <p:childTnLst>
                                    <p:set>
                                      <p:cBhvr>
                                        <p:cTn id="6" dur="1" fill="hold">
                                          <p:stCondLst>
                                            <p:cond delay="0"/>
                                          </p:stCondLst>
                                        </p:cTn>
                                        <p:tgtEl>
                                          <p:spTgt spid="178185"/>
                                        </p:tgtEl>
                                        <p:attrNameLst>
                                          <p:attrName>style.visibility</p:attrName>
                                        </p:attrNameLst>
                                      </p:cBhvr>
                                      <p:to>
                                        <p:strVal val="visible"/>
                                      </p:to>
                                    </p:set>
                                    <p:animEffect transition="in" filter="checkerboard(across)">
                                      <p:cBhvr>
                                        <p:cTn id="7" dur="1000"/>
                                        <p:tgtEl>
                                          <p:spTgt spid="178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5"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A086EE-F209-484A-8832-A6E02AF740B8}"/>
              </a:ext>
            </a:extLst>
          </p:cNvPr>
          <p:cNvSpPr txBox="1"/>
          <p:nvPr/>
        </p:nvSpPr>
        <p:spPr>
          <a:xfrm>
            <a:off x="861236" y="2472086"/>
            <a:ext cx="7421526" cy="769441"/>
          </a:xfrm>
          <a:prstGeom prst="rect">
            <a:avLst/>
          </a:prstGeom>
        </p:spPr>
        <p:txBody>
          <a:bodyPr wrap="square">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GB" sz="4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4 ways a capable wife </a:t>
            </a:r>
            <a:r>
              <a:rPr lang="en-GB" sz="4400" kern="0" dirty="0">
                <a:solidFill>
                  <a:prstClr val="white"/>
                </a:solidFill>
                <a:effectLst>
                  <a:glow rad="127000">
                    <a:srgbClr val="000000"/>
                  </a:glow>
                </a:effectLst>
                <a:latin typeface="Arial" charset="0"/>
              </a:rPr>
              <a:t>ha</a:t>
            </a:r>
            <a:r>
              <a:rPr kumimoji="0" lang="en-GB" sz="4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s</a:t>
            </a:r>
          </a:p>
        </p:txBody>
      </p:sp>
      <p:sp>
        <p:nvSpPr>
          <p:cNvPr id="3" name="Rectangle 2">
            <a:extLst>
              <a:ext uri="{FF2B5EF4-FFF2-40B4-BE49-F238E27FC236}">
                <a16:creationId xmlns:a16="http://schemas.microsoft.com/office/drawing/2014/main" id="{DF120699-F8A5-B946-989C-9B53F96129CD}"/>
              </a:ext>
            </a:extLst>
          </p:cNvPr>
          <p:cNvSpPr/>
          <p:nvPr/>
        </p:nvSpPr>
        <p:spPr>
          <a:xfrm>
            <a:off x="-1" y="4581673"/>
            <a:ext cx="9143999"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rPr>
              <a:t>1. She works hard for others (11-24).</a:t>
            </a:r>
          </a:p>
        </p:txBody>
      </p:sp>
      <p:sp>
        <p:nvSpPr>
          <p:cNvPr id="4" name="TextBox 3">
            <a:extLst>
              <a:ext uri="{FF2B5EF4-FFF2-40B4-BE49-F238E27FC236}">
                <a16:creationId xmlns:a16="http://schemas.microsoft.com/office/drawing/2014/main" id="{899BF8F9-3C92-8D4D-992D-57E697A07A53}"/>
              </a:ext>
            </a:extLst>
          </p:cNvPr>
          <p:cNvSpPr txBox="1"/>
          <p:nvPr/>
        </p:nvSpPr>
        <p:spPr>
          <a:xfrm>
            <a:off x="861236" y="3616473"/>
            <a:ext cx="7421526" cy="769441"/>
          </a:xfrm>
          <a:prstGeom prst="rect">
            <a:avLst/>
          </a:prstGeom>
        </p:spPr>
        <p:txBody>
          <a:bodyPr wrap="square">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fontAlgn="base">
              <a:spcBef>
                <a:spcPct val="0"/>
              </a:spcBef>
              <a:spcAft>
                <a:spcPct val="0"/>
              </a:spcAft>
              <a:defRPr/>
            </a:pPr>
            <a:r>
              <a:rPr lang="en-GB" sz="4400" kern="0" dirty="0">
                <a:solidFill>
                  <a:srgbClr val="FFFF00"/>
                </a:solidFill>
                <a:effectLst>
                  <a:glow rad="127000">
                    <a:srgbClr val="000000"/>
                  </a:glow>
                </a:effectLst>
                <a:latin typeface="Arial" charset="0"/>
              </a:rPr>
              <a:t>godly selfless deeds</a:t>
            </a:r>
          </a:p>
        </p:txBody>
      </p:sp>
      <p:sp>
        <p:nvSpPr>
          <p:cNvPr id="5" name="Rectangle 4">
            <a:extLst>
              <a:ext uri="{FF2B5EF4-FFF2-40B4-BE49-F238E27FC236}">
                <a16:creationId xmlns:a16="http://schemas.microsoft.com/office/drawing/2014/main" id="{8AB8EF07-F523-044B-B93E-AEB30162ADFC}"/>
              </a:ext>
            </a:extLst>
          </p:cNvPr>
          <p:cNvSpPr/>
          <p:nvPr/>
        </p:nvSpPr>
        <p:spPr>
          <a:xfrm>
            <a:off x="38099" y="5140473"/>
            <a:ext cx="9143999" cy="584775"/>
          </a:xfrm>
          <a:prstGeom prst="rect">
            <a:avLst/>
          </a:prstGeom>
        </p:spPr>
        <p:txBody>
          <a:bodyPr wrap="square">
            <a:spAutoFit/>
          </a:bodyPr>
          <a:lstStyle/>
          <a:p>
            <a:pPr algn="ctr" fontAlgn="base">
              <a:spcBef>
                <a:spcPct val="0"/>
              </a:spcBef>
              <a:spcAft>
                <a:spcPct val="0"/>
              </a:spcAft>
              <a:defRPr/>
            </a:pPr>
            <a:r>
              <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rPr>
              <a:t>2. </a:t>
            </a:r>
            <a:r>
              <a:rPr lang="en-GB" sz="3200" b="1" kern="0" dirty="0">
                <a:solidFill>
                  <a:prstClr val="white"/>
                </a:solidFill>
                <a:effectLst>
                  <a:glow rad="127000">
                    <a:srgbClr val="000000"/>
                  </a:glow>
                </a:effectLst>
                <a:latin typeface="Arial" charset="0"/>
                <a:ea typeface="ＭＳ Ｐゴシック" panose="020B0600070205080204" pitchFamily="34" charset="-128"/>
              </a:rPr>
              <a:t>She is optimistic about the future (25). </a:t>
            </a:r>
            <a:endPar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endParaRPr>
          </a:p>
        </p:txBody>
      </p:sp>
      <p:sp>
        <p:nvSpPr>
          <p:cNvPr id="6" name="Rectangle 5">
            <a:extLst>
              <a:ext uri="{FF2B5EF4-FFF2-40B4-BE49-F238E27FC236}">
                <a16:creationId xmlns:a16="http://schemas.microsoft.com/office/drawing/2014/main" id="{62A83C20-33D4-8E4C-83E6-C708EA035EC4}"/>
              </a:ext>
            </a:extLst>
          </p:cNvPr>
          <p:cNvSpPr/>
          <p:nvPr/>
        </p:nvSpPr>
        <p:spPr>
          <a:xfrm>
            <a:off x="50799" y="5699273"/>
            <a:ext cx="9143999" cy="584775"/>
          </a:xfrm>
          <a:prstGeom prst="rect">
            <a:avLst/>
          </a:prstGeom>
        </p:spPr>
        <p:txBody>
          <a:bodyPr wrap="square">
            <a:spAutoFit/>
          </a:bodyPr>
          <a:lstStyle/>
          <a:p>
            <a:pPr algn="ctr" fontAlgn="base">
              <a:spcBef>
                <a:spcPct val="0"/>
              </a:spcBef>
              <a:spcAft>
                <a:spcPct val="0"/>
              </a:spcAft>
              <a:defRPr/>
            </a:pPr>
            <a:r>
              <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rPr>
              <a:t>3. She </a:t>
            </a:r>
            <a:r>
              <a:rPr lang="en-GB" sz="3200" b="1" kern="0" dirty="0">
                <a:solidFill>
                  <a:prstClr val="white"/>
                </a:solidFill>
                <a:effectLst>
                  <a:glow rad="127000">
                    <a:srgbClr val="000000"/>
                  </a:glow>
                </a:effectLst>
                <a:latin typeface="Arial" charset="0"/>
                <a:ea typeface="ＭＳ Ｐゴシック" panose="020B0600070205080204" pitchFamily="34" charset="-128"/>
              </a:rPr>
              <a:t>speaks with wisdom (26). </a:t>
            </a:r>
            <a:endPar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endParaRPr>
          </a:p>
        </p:txBody>
      </p:sp>
      <p:sp>
        <p:nvSpPr>
          <p:cNvPr id="7" name="Rectangle 6">
            <a:extLst>
              <a:ext uri="{FF2B5EF4-FFF2-40B4-BE49-F238E27FC236}">
                <a16:creationId xmlns:a16="http://schemas.microsoft.com/office/drawing/2014/main" id="{6C466B37-2F31-4E43-9643-BF379E61EE41}"/>
              </a:ext>
            </a:extLst>
          </p:cNvPr>
          <p:cNvSpPr/>
          <p:nvPr/>
        </p:nvSpPr>
        <p:spPr>
          <a:xfrm>
            <a:off x="50799" y="6258073"/>
            <a:ext cx="9143999" cy="584775"/>
          </a:xfrm>
          <a:prstGeom prst="rect">
            <a:avLst/>
          </a:prstGeom>
        </p:spPr>
        <p:txBody>
          <a:bodyPr wrap="square">
            <a:spAutoFit/>
          </a:bodyPr>
          <a:lstStyle/>
          <a:p>
            <a:pPr algn="ctr" fontAlgn="base">
              <a:spcBef>
                <a:spcPct val="0"/>
              </a:spcBef>
              <a:spcAft>
                <a:spcPct val="0"/>
              </a:spcAft>
              <a:defRPr/>
            </a:pPr>
            <a:r>
              <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rPr>
              <a:t>4. </a:t>
            </a:r>
            <a:r>
              <a:rPr lang="en-GB" sz="3200" b="1" kern="0" dirty="0">
                <a:solidFill>
                  <a:prstClr val="white"/>
                </a:solidFill>
                <a:effectLst>
                  <a:glow rad="127000">
                    <a:srgbClr val="000000"/>
                  </a:glow>
                </a:effectLst>
                <a:latin typeface="Arial" charset="0"/>
                <a:ea typeface="ＭＳ Ｐゴシック" panose="020B0600070205080204" pitchFamily="34" charset="-128"/>
              </a:rPr>
              <a:t>She manages her home diligently (27). </a:t>
            </a:r>
            <a:endParaRPr kumimoji="0" lang="en-GB"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panose="020B0600070205080204" pitchFamily="34" charset="-128"/>
              <a:cs typeface="+mn-cs"/>
            </a:endParaRPr>
          </a:p>
        </p:txBody>
      </p:sp>
    </p:spTree>
    <p:extLst>
      <p:ext uri="{BB962C8B-B14F-4D97-AF65-F5344CB8AC3E}">
        <p14:creationId xmlns:p14="http://schemas.microsoft.com/office/powerpoint/2010/main" val="9404978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7C1A3E-425F-B24F-A26F-F13E173995BD}"/>
              </a:ext>
            </a:extLst>
          </p:cNvPr>
          <p:cNvSpPr txBox="1"/>
          <p:nvPr/>
        </p:nvSpPr>
        <p:spPr>
          <a:xfrm>
            <a:off x="70568" y="382885"/>
            <a:ext cx="9073432" cy="523220"/>
          </a:xfrm>
          <a:prstGeom prst="rect">
            <a:avLst/>
          </a:prstGeom>
        </p:spPr>
        <p:txBody>
          <a:bodyPr>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Proverbs 31:10-31 </a:t>
            </a:r>
            <a:r>
              <a:rPr kumimoji="0" lang="en-SG"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NIV</a:t>
            </a:r>
            <a:endParaRPr kumimoji="0" lang="en-GB"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DB321DB-102A-1843-86C1-B40183FBE2F2}"/>
              </a:ext>
            </a:extLst>
          </p:cNvPr>
          <p:cNvSpPr/>
          <p:nvPr/>
        </p:nvSpPr>
        <p:spPr>
          <a:xfrm>
            <a:off x="349286" y="2714975"/>
            <a:ext cx="7490951" cy="1754326"/>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SG" sz="3600" b="1" i="0" u="none" strike="noStrike" kern="0" cap="none" spc="0" normalizeH="0" baseline="3000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27 </a:t>
            </a:r>
            <a:r>
              <a:rPr kumimoji="0" lang="en-SG" sz="36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She watches over the affairs of her household and does not eat the bread of idleness.</a:t>
            </a:r>
          </a:p>
        </p:txBody>
      </p:sp>
    </p:spTree>
    <p:extLst>
      <p:ext uri="{BB962C8B-B14F-4D97-AF65-F5344CB8AC3E}">
        <p14:creationId xmlns:p14="http://schemas.microsoft.com/office/powerpoint/2010/main" val="13606990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216400" y="232008"/>
            <a:ext cx="4927600" cy="4593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is a </a:t>
            </a:r>
            <a:r>
              <a:rPr lang="en-US" sz="5400" b="1" dirty="0">
                <a:solidFill>
                  <a:srgbClr val="FFFF00"/>
                </a:solidFill>
                <a:effectLst>
                  <a:glow rad="127000">
                    <a:schemeClr val="tx1"/>
                  </a:glow>
                </a:effectLst>
                <a:latin typeface="Arial" charset="0"/>
                <a:ea typeface="ＭＳ Ｐゴシック" charset="0"/>
                <a:cs typeface="ＭＳ Ｐゴシック" charset="0"/>
              </a:rPr>
              <a:t>capable</a:t>
            </a:r>
            <a:r>
              <a:rPr lang="en-US" sz="5400" b="1" dirty="0">
                <a:effectLst>
                  <a:glow rad="127000">
                    <a:schemeClr val="tx1"/>
                  </a:glow>
                </a:effectLst>
                <a:latin typeface="Arial" charset="0"/>
                <a:ea typeface="ＭＳ Ｐゴシック" charset="0"/>
                <a:cs typeface="ＭＳ Ｐゴシック" charset="0"/>
              </a:rPr>
              <a:t> wife rare and priceless?</a:t>
            </a:r>
          </a:p>
        </p:txBody>
      </p:sp>
      <p:pic>
        <p:nvPicPr>
          <p:cNvPr id="1026" name="Picture 2">
            <a:extLst>
              <a:ext uri="{FF2B5EF4-FFF2-40B4-BE49-F238E27FC236}">
                <a16:creationId xmlns:a16="http://schemas.microsoft.com/office/drawing/2014/main" id="{5510CD11-7A6A-B746-8C1B-9D889E61C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232008"/>
            <a:ext cx="4025900" cy="5072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7150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Where we’re going today…</a:t>
            </a: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How </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err="1">
                <a:ln>
                  <a:noFill/>
                </a:ln>
                <a:solidFill>
                  <a:srgbClr val="000090"/>
                </a:solidFill>
                <a:effectLst/>
                <a:uLnTx/>
                <a:uFillTx/>
                <a:latin typeface="Helvetica Neue Black Condensed"/>
                <a:ea typeface="ＭＳ Ｐゴシック" charset="0"/>
                <a:cs typeface="Helvetica Neue Black Condensed"/>
              </a:rPr>
              <a:t>sh</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e</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is </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priceless</a:t>
            </a:r>
            <a:endParaRPr kumimoji="0" lang="en-US" sz="36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How</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we</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should</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respond</a:t>
            </a:r>
          </a:p>
        </p:txBody>
      </p:sp>
      <p:sp>
        <p:nvSpPr>
          <p:cNvPr id="2" name="Notched Right Arrow 1"/>
          <p:cNvSpPr/>
          <p:nvPr/>
        </p:nvSpPr>
        <p:spPr bwMode="auto">
          <a:xfrm>
            <a:off x="3199112" y="2922103"/>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8555937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6C5CBA3-7D71-2642-98D0-4D33878362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395784"/>
            <a:ext cx="9144000" cy="1400431"/>
          </a:xfrm>
          <a:effectLst>
            <a:outerShdw blurRad="63500" dist="35921" dir="2700000" algn="ctr" rotWithShape="0">
              <a:schemeClr val="tx2">
                <a:alpha val="74998"/>
              </a:schemeClr>
            </a:outerShdw>
          </a:effectLst>
        </p:spPr>
        <p:txBody>
          <a:bodyPr anchor="ctr"/>
          <a:lstStyle/>
          <a:p>
            <a:pPr marL="401638" indent="-401638" algn="l">
              <a:defRPr/>
            </a:pPr>
            <a:r>
              <a:rPr lang="en-US" sz="4000" b="1" dirty="0">
                <a:effectLst>
                  <a:glow rad="127000">
                    <a:schemeClr val="tx1"/>
                  </a:glow>
                </a:effectLst>
                <a:latin typeface="Arial" charset="0"/>
                <a:ea typeface="ＭＳ Ｐゴシック" charset="0"/>
                <a:cs typeface="ＭＳ Ｐゴシック" charset="0"/>
              </a:rPr>
              <a:t>I. A capable wife has godly </a:t>
            </a:r>
            <a:r>
              <a:rPr lang="en-US" sz="4000" b="1" dirty="0">
                <a:solidFill>
                  <a:srgbClr val="FFFF00"/>
                </a:solidFill>
                <a:effectLst>
                  <a:glow rad="127000">
                    <a:schemeClr val="tx1"/>
                  </a:glow>
                </a:effectLst>
                <a:latin typeface="Arial" charset="0"/>
                <a:ea typeface="ＭＳ Ｐゴシック" charset="0"/>
                <a:cs typeface="ＭＳ Ｐゴシック" charset="0"/>
              </a:rPr>
              <a:t>selfless</a:t>
            </a:r>
            <a:r>
              <a:rPr lang="en-US" sz="4000" b="1" dirty="0">
                <a:effectLst>
                  <a:glow rad="127000">
                    <a:schemeClr val="tx1"/>
                  </a:glow>
                </a:effectLst>
                <a:latin typeface="Arial" charset="0"/>
                <a:ea typeface="ＭＳ Ｐゴシック" charset="0"/>
                <a:cs typeface="ＭＳ Ｐゴシック" charset="0"/>
              </a:rPr>
              <a:t> deeds (11-27).</a:t>
            </a:r>
          </a:p>
        </p:txBody>
      </p:sp>
    </p:spTree>
    <p:extLst>
      <p:ext uri="{BB962C8B-B14F-4D97-AF65-F5344CB8AC3E}">
        <p14:creationId xmlns:p14="http://schemas.microsoft.com/office/powerpoint/2010/main" val="411655656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601216"/>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II. We should publicly </a:t>
            </a:r>
            <a:r>
              <a:rPr lang="en-US" sz="4000" b="1" dirty="0">
                <a:solidFill>
                  <a:srgbClr val="FFFF00"/>
                </a:solidFill>
                <a:effectLst>
                  <a:glow rad="127000">
                    <a:schemeClr val="tx1"/>
                  </a:glow>
                </a:effectLst>
                <a:latin typeface="Arial" charset="0"/>
                <a:ea typeface="ＭＳ Ｐゴシック" charset="0"/>
                <a:cs typeface="ＭＳ Ｐゴシック" charset="0"/>
              </a:rPr>
              <a:t>praise</a:t>
            </a:r>
            <a:r>
              <a:rPr lang="en-US" sz="4000" b="1" dirty="0">
                <a:effectLst>
                  <a:glow rad="127000">
                    <a:schemeClr val="tx1"/>
                  </a:glow>
                </a:effectLst>
                <a:latin typeface="Arial" charset="0"/>
                <a:ea typeface="ＭＳ Ｐゴシック" charset="0"/>
                <a:cs typeface="ＭＳ Ｐゴシック" charset="0"/>
              </a:rPr>
              <a:t> a capable wife (28-31).</a:t>
            </a:r>
          </a:p>
        </p:txBody>
      </p:sp>
      <p:pic>
        <p:nvPicPr>
          <p:cNvPr id="4" name="Picture 4">
            <a:extLst>
              <a:ext uri="{FF2B5EF4-FFF2-40B4-BE49-F238E27FC236}">
                <a16:creationId xmlns:a16="http://schemas.microsoft.com/office/drawing/2014/main" id="{73C0C9D2-DA64-7C4B-A0E7-DD64EA749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9" y="1651001"/>
            <a:ext cx="6421965" cy="4816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91418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22395522-872B-7749-881A-23ACF2F0326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 y="2200275"/>
            <a:ext cx="8001000" cy="374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23813" y="429498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Proverbs 31:10-31</a:t>
            </a:r>
          </a:p>
        </p:txBody>
      </p:sp>
      <p:sp>
        <p:nvSpPr>
          <p:cNvPr id="900098" name="Rectangle 2"/>
          <p:cNvSpPr>
            <a:spLocks noGrp="1" noChangeArrowheads="1"/>
          </p:cNvSpPr>
          <p:nvPr>
            <p:ph type="ctrTitle"/>
          </p:nvPr>
        </p:nvSpPr>
        <p:spPr>
          <a:xfrm>
            <a:off x="-11907" y="42959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Supermom</a:t>
            </a:r>
          </a:p>
        </p:txBody>
      </p:sp>
    </p:spTree>
    <p:extLst>
      <p:ext uri="{BB962C8B-B14F-4D97-AF65-F5344CB8AC3E}">
        <p14:creationId xmlns:p14="http://schemas.microsoft.com/office/powerpoint/2010/main" val="170321556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7C1A3E-425F-B24F-A26F-F13E173995BD}"/>
              </a:ext>
            </a:extLst>
          </p:cNvPr>
          <p:cNvSpPr txBox="1"/>
          <p:nvPr/>
        </p:nvSpPr>
        <p:spPr>
          <a:xfrm>
            <a:off x="70568" y="382885"/>
            <a:ext cx="9073432" cy="523220"/>
          </a:xfrm>
          <a:prstGeom prst="rect">
            <a:avLst/>
          </a:prstGeom>
        </p:spPr>
        <p:txBody>
          <a:bodyPr>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Proverbs 31:10-31 </a:t>
            </a:r>
            <a:r>
              <a:rPr kumimoji="0" lang="en-SG"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NIV</a:t>
            </a:r>
            <a:endParaRPr kumimoji="0" lang="en-GB"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DB321DB-102A-1843-86C1-B40183FBE2F2}"/>
              </a:ext>
            </a:extLst>
          </p:cNvPr>
          <p:cNvSpPr/>
          <p:nvPr/>
        </p:nvSpPr>
        <p:spPr>
          <a:xfrm>
            <a:off x="403876" y="2592143"/>
            <a:ext cx="2380267" cy="2862322"/>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SG" sz="3600" b="1" i="0" u="none" strike="noStrike" kern="0" cap="none" spc="0" normalizeH="0" baseline="30000" noProof="0" dirty="0">
                <a:ln>
                  <a:noFill/>
                </a:ln>
                <a:solidFill>
                  <a:schemeClr val="bg1"/>
                </a:solidFill>
                <a:effectLst>
                  <a:glow rad="127000">
                    <a:srgbClr val="000000"/>
                  </a:glow>
                </a:effectLst>
                <a:uLnTx/>
                <a:uFillTx/>
                <a:latin typeface="Arial" charset="0"/>
                <a:ea typeface="ＭＳ Ｐゴシック" charset="0"/>
                <a:cs typeface="Arial" panose="020B0604020202020204" pitchFamily="34" charset="0"/>
              </a:rPr>
              <a:t>28</a:t>
            </a:r>
            <a:r>
              <a:rPr kumimoji="0" lang="en-SG" sz="3600" b="1" i="0" u="none" strike="noStrike" kern="0" cap="none" spc="0" normalizeH="0" baseline="0" noProof="0" dirty="0">
                <a:ln>
                  <a:noFill/>
                </a:ln>
                <a:solidFill>
                  <a:schemeClr val="bg1"/>
                </a:solidFill>
                <a:effectLst>
                  <a:glow rad="127000">
                    <a:srgbClr val="000000"/>
                  </a:glow>
                </a:effectLst>
                <a:uLnTx/>
                <a:uFillTx/>
                <a:latin typeface="Arial" charset="0"/>
                <a:ea typeface="ＭＳ Ｐゴシック" charset="0"/>
                <a:cs typeface="Arial" panose="020B0604020202020204" pitchFamily="34" charset="0"/>
              </a:rPr>
              <a:t> Her children arise and call her blessed</a:t>
            </a:r>
          </a:p>
        </p:txBody>
      </p:sp>
      <p:pic>
        <p:nvPicPr>
          <p:cNvPr id="5" name="Picture 4">
            <a:extLst>
              <a:ext uri="{FF2B5EF4-FFF2-40B4-BE49-F238E27FC236}">
                <a16:creationId xmlns:a16="http://schemas.microsoft.com/office/drawing/2014/main" id="{B6708AD4-3AF4-6B4E-B0CB-B8D1ED2D2627}"/>
              </a:ext>
            </a:extLst>
          </p:cNvPr>
          <p:cNvPicPr>
            <a:picLocks noChangeAspect="1"/>
          </p:cNvPicPr>
          <p:nvPr/>
        </p:nvPicPr>
        <p:blipFill>
          <a:blip r:embed="rId3"/>
          <a:stretch>
            <a:fillRect/>
          </a:stretch>
        </p:blipFill>
        <p:spPr>
          <a:xfrm>
            <a:off x="2784144" y="1896394"/>
            <a:ext cx="6289288" cy="4785328"/>
          </a:xfrm>
          <a:prstGeom prst="rect">
            <a:avLst/>
          </a:prstGeom>
        </p:spPr>
      </p:pic>
    </p:spTree>
    <p:extLst>
      <p:ext uri="{BB962C8B-B14F-4D97-AF65-F5344CB8AC3E}">
        <p14:creationId xmlns:p14="http://schemas.microsoft.com/office/powerpoint/2010/main" val="7684407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7C1A3E-425F-B24F-A26F-F13E173995BD}"/>
              </a:ext>
            </a:extLst>
          </p:cNvPr>
          <p:cNvSpPr txBox="1"/>
          <p:nvPr/>
        </p:nvSpPr>
        <p:spPr>
          <a:xfrm>
            <a:off x="70568" y="382885"/>
            <a:ext cx="9073432" cy="523220"/>
          </a:xfrm>
          <a:prstGeom prst="rect">
            <a:avLst/>
          </a:prstGeom>
        </p:spPr>
        <p:txBody>
          <a:bodyPr>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Proverbs 31:10-31 </a:t>
            </a:r>
            <a:r>
              <a:rPr kumimoji="0" lang="en-SG"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NIV</a:t>
            </a:r>
            <a:endParaRPr kumimoji="0" lang="en-GB"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DB321DB-102A-1843-86C1-B40183FBE2F2}"/>
              </a:ext>
            </a:extLst>
          </p:cNvPr>
          <p:cNvSpPr/>
          <p:nvPr/>
        </p:nvSpPr>
        <p:spPr>
          <a:xfrm>
            <a:off x="403876" y="2592143"/>
            <a:ext cx="8289748" cy="2862322"/>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SG" sz="3600" b="1" i="0" u="none" strike="noStrike" kern="0" cap="none" spc="0" normalizeH="0" baseline="30000" noProof="0" dirty="0">
                <a:ln>
                  <a:noFill/>
                </a:ln>
                <a:solidFill>
                  <a:srgbClr val="EEECE1">
                    <a:lumMod val="90000"/>
                  </a:srgbClr>
                </a:solidFill>
                <a:effectLst>
                  <a:glow rad="127000">
                    <a:srgbClr val="000000"/>
                  </a:glow>
                </a:effectLst>
                <a:uLnTx/>
                <a:uFillTx/>
                <a:latin typeface="Arial" charset="0"/>
                <a:ea typeface="ＭＳ Ｐゴシック" charset="0"/>
                <a:cs typeface="Arial" panose="020B0604020202020204" pitchFamily="34" charset="0"/>
              </a:rPr>
              <a:t>28</a:t>
            </a:r>
            <a:r>
              <a:rPr kumimoji="0" lang="en-SG" sz="3600" b="1" i="0" u="none" strike="noStrike" kern="0" cap="none" spc="0" normalizeH="0" baseline="0" noProof="0" dirty="0">
                <a:ln>
                  <a:noFill/>
                </a:ln>
                <a:solidFill>
                  <a:srgbClr val="EEECE1">
                    <a:lumMod val="90000"/>
                  </a:srgbClr>
                </a:solidFill>
                <a:effectLst>
                  <a:glow rad="127000">
                    <a:srgbClr val="000000"/>
                  </a:glow>
                </a:effectLst>
                <a:uLnTx/>
                <a:uFillTx/>
                <a:latin typeface="Arial" charset="0"/>
                <a:ea typeface="ＭＳ Ｐゴシック" charset="0"/>
                <a:cs typeface="Arial" panose="020B0604020202020204" pitchFamily="34" charset="0"/>
              </a:rPr>
              <a:t> Her children arise and call her blessed; </a:t>
            </a:r>
            <a:r>
              <a:rPr kumimoji="0" lang="en-SG" sz="3600" b="1" i="0" u="none" strike="noStrike" kern="0" cap="none" spc="0" normalizeH="0" baseline="0" noProof="0" dirty="0">
                <a:ln>
                  <a:noFill/>
                </a:ln>
                <a:solidFill>
                  <a:schemeClr val="bg1"/>
                </a:solidFill>
                <a:effectLst>
                  <a:glow rad="127000">
                    <a:srgbClr val="000000"/>
                  </a:glow>
                </a:effectLst>
                <a:uLnTx/>
                <a:uFillTx/>
                <a:latin typeface="Arial" charset="0"/>
                <a:ea typeface="ＭＳ Ｐゴシック" charset="0"/>
                <a:cs typeface="Arial" panose="020B0604020202020204" pitchFamily="34" charset="0"/>
              </a:rPr>
              <a:t>her husband also, and he praises her:</a:t>
            </a:r>
            <a:br>
              <a:rPr kumimoji="0" lang="en-SG" sz="3600" b="1" i="0" u="none" strike="noStrike" kern="0" cap="none" spc="0" normalizeH="0" baseline="0" noProof="0" dirty="0">
                <a:ln>
                  <a:noFill/>
                </a:ln>
                <a:solidFill>
                  <a:schemeClr val="bg1"/>
                </a:solidFill>
                <a:effectLst>
                  <a:glow rad="127000">
                    <a:srgbClr val="000000"/>
                  </a:glow>
                </a:effectLst>
                <a:uLnTx/>
                <a:uFillTx/>
                <a:latin typeface="Arial" charset="0"/>
                <a:ea typeface="ＭＳ Ｐゴシック" charset="0"/>
                <a:cs typeface="Arial" panose="020B0604020202020204" pitchFamily="34" charset="0"/>
              </a:rPr>
            </a:br>
            <a:r>
              <a:rPr kumimoji="0" lang="en-SG" sz="3600" b="1" i="0" u="none" strike="noStrike" kern="0" cap="none" spc="0" normalizeH="0" baseline="30000" noProof="0" dirty="0">
                <a:ln>
                  <a:noFill/>
                </a:ln>
                <a:solidFill>
                  <a:schemeClr val="bg1"/>
                </a:solidFill>
                <a:effectLst>
                  <a:glow rad="127000">
                    <a:srgbClr val="000000"/>
                  </a:glow>
                </a:effectLst>
                <a:uLnTx/>
                <a:uFillTx/>
                <a:latin typeface="Arial" charset="0"/>
                <a:ea typeface="ＭＳ Ｐゴシック" charset="0"/>
                <a:cs typeface="Arial" panose="020B0604020202020204" pitchFamily="34" charset="0"/>
              </a:rPr>
              <a:t>29</a:t>
            </a:r>
            <a:r>
              <a:rPr kumimoji="0" lang="en-SG" sz="3600" b="1" i="0" u="none" strike="noStrike" kern="0" cap="none" spc="0" normalizeH="0" baseline="0" noProof="0" dirty="0">
                <a:ln>
                  <a:noFill/>
                </a:ln>
                <a:solidFill>
                  <a:schemeClr val="bg1"/>
                </a:solidFill>
                <a:effectLst>
                  <a:glow rad="127000">
                    <a:srgbClr val="000000"/>
                  </a:glow>
                </a:effectLst>
                <a:uLnTx/>
                <a:uFillTx/>
                <a:latin typeface="Arial" charset="0"/>
                <a:ea typeface="ＭＳ Ｐゴシック" charset="0"/>
                <a:cs typeface="Arial" panose="020B0604020202020204" pitchFamily="34" charset="0"/>
              </a:rPr>
              <a:t> “Many women do noble things, but you surpass them all.”</a:t>
            </a:r>
          </a:p>
        </p:txBody>
      </p:sp>
    </p:spTree>
    <p:extLst>
      <p:ext uri="{BB962C8B-B14F-4D97-AF65-F5344CB8AC3E}">
        <p14:creationId xmlns:p14="http://schemas.microsoft.com/office/powerpoint/2010/main" val="42247807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8186" name="Rectangle 10"/>
          <p:cNvSpPr>
            <a:spLocks noGrp="1" noChangeArrowheads="1"/>
          </p:cNvSpPr>
          <p:nvPr>
            <p:ph type="title" idx="4294967295"/>
          </p:nvPr>
        </p:nvSpPr>
        <p:spPr>
          <a:xfrm>
            <a:off x="3347864" y="-782638"/>
            <a:ext cx="5556250" cy="782638"/>
          </a:xfrm>
          <a:effectLst>
            <a:outerShdw blurRad="63500" dist="35921" dir="2700000" algn="ctr" rotWithShape="0">
              <a:schemeClr val="tx2">
                <a:alpha val="74998"/>
              </a:schemeClr>
            </a:outerShdw>
          </a:effectLst>
        </p:spPr>
        <p:txBody>
          <a:bodyPr/>
          <a:lstStyle/>
          <a:p>
            <a:pPr algn="r" eaLnBrk="1" hangingPunct="1">
              <a:defRPr/>
            </a:pPr>
            <a:r>
              <a:rPr lang="en-US" sz="3200" b="1" i="1" dirty="0">
                <a:solidFill>
                  <a:schemeClr val="bg1"/>
                </a:solidFill>
                <a:latin typeface="Times New Roman"/>
                <a:cs typeface="Times New Roman"/>
              </a:rPr>
              <a:t>Proverbs 31:30</a:t>
            </a:r>
            <a:endParaRPr lang="en-US" sz="3600" b="1" i="1" dirty="0">
              <a:latin typeface="Times New Roman"/>
              <a:cs typeface="Times New Roman"/>
            </a:endParaRPr>
          </a:p>
        </p:txBody>
      </p:sp>
      <p:pic>
        <p:nvPicPr>
          <p:cNvPr id="1026" name="Picture 2" descr="Image result for proverbs 31">
            <a:extLst>
              <a:ext uri="{FF2B5EF4-FFF2-40B4-BE49-F238E27FC236}">
                <a16:creationId xmlns:a16="http://schemas.microsoft.com/office/drawing/2014/main" id="{7AEF9D45-88C4-6A4D-84C3-472F2ECE3C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1" y="0"/>
            <a:ext cx="9211783" cy="46124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0"/>
          <p:cNvSpPr txBox="1">
            <a:spLocks noChangeArrowheads="1"/>
          </p:cNvSpPr>
          <p:nvPr/>
        </p:nvSpPr>
        <p:spPr bwMode="auto">
          <a:xfrm>
            <a:off x="0" y="4684414"/>
            <a:ext cx="9180512" cy="220097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Charm is deceptive…Beauty is fleeting… But a woman who fears the L</a:t>
            </a:r>
            <a:r>
              <a:rPr kumimoji="0" lang="en-US"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ORD</a:t>
            </a:r>
            <a:r>
              <a:rPr kumimoji="0" lang="en-US"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 is to be praised</a:t>
            </a:r>
            <a:r>
              <a:rPr kumimoji="0" lang="ru-RU"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0" lang="en-US"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(Proverbs 31:30).</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2363288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7C1A3E-425F-B24F-A26F-F13E173995BD}"/>
              </a:ext>
            </a:extLst>
          </p:cNvPr>
          <p:cNvSpPr txBox="1"/>
          <p:nvPr/>
        </p:nvSpPr>
        <p:spPr>
          <a:xfrm>
            <a:off x="70568" y="382885"/>
            <a:ext cx="9073432" cy="523220"/>
          </a:xfrm>
          <a:prstGeom prst="rect">
            <a:avLst/>
          </a:prstGeom>
        </p:spPr>
        <p:txBody>
          <a:bodyPr>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Proverbs 31:10-31 </a:t>
            </a:r>
            <a:r>
              <a:rPr kumimoji="0" lang="en-SG"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NIV</a:t>
            </a:r>
            <a:endParaRPr kumimoji="0" lang="en-GB"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DB321DB-102A-1843-86C1-B40183FBE2F2}"/>
              </a:ext>
            </a:extLst>
          </p:cNvPr>
          <p:cNvSpPr/>
          <p:nvPr/>
        </p:nvSpPr>
        <p:spPr>
          <a:xfrm>
            <a:off x="414668" y="1339725"/>
            <a:ext cx="7368364" cy="1754326"/>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SG" sz="3600" b="1" i="0" u="none" strike="noStrike" kern="0" cap="none" spc="0" normalizeH="0" baseline="30000" noProof="0" dirty="0">
                <a:ln>
                  <a:noFill/>
                </a:ln>
                <a:solidFill>
                  <a:srgbClr val="EEECE1">
                    <a:lumMod val="90000"/>
                  </a:srgbClr>
                </a:solidFill>
                <a:effectLst>
                  <a:glow rad="127000">
                    <a:srgbClr val="000000"/>
                  </a:glow>
                </a:effectLst>
                <a:uLnTx/>
                <a:uFillTx/>
                <a:latin typeface="Arial" charset="0"/>
                <a:ea typeface="ＭＳ Ｐゴシック" charset="0"/>
                <a:cs typeface="Arial" panose="020B0604020202020204" pitchFamily="34" charset="0"/>
              </a:rPr>
              <a:t>31 </a:t>
            </a:r>
            <a:r>
              <a:rPr kumimoji="0" lang="en-SG" sz="3600" b="1" i="0" u="none" strike="noStrike" kern="0" cap="none" spc="0" normalizeH="0" baseline="0" noProof="0" dirty="0">
                <a:ln>
                  <a:noFill/>
                </a:ln>
                <a:solidFill>
                  <a:srgbClr val="EEECE1">
                    <a:lumMod val="90000"/>
                  </a:srgbClr>
                </a:solidFill>
                <a:effectLst>
                  <a:glow rad="127000">
                    <a:srgbClr val="000000"/>
                  </a:glow>
                </a:effectLst>
                <a:uLnTx/>
                <a:uFillTx/>
                <a:latin typeface="Arial" charset="0"/>
                <a:ea typeface="ＭＳ Ｐゴシック" charset="0"/>
                <a:cs typeface="Arial" panose="020B0604020202020204" pitchFamily="34" charset="0"/>
              </a:rPr>
              <a:t>Give her the reward that she has earned, and let her works bring her praise at the city gate.</a:t>
            </a:r>
          </a:p>
        </p:txBody>
      </p:sp>
      <p:pic>
        <p:nvPicPr>
          <p:cNvPr id="4" name="Picture 2">
            <a:extLst>
              <a:ext uri="{FF2B5EF4-FFF2-40B4-BE49-F238E27FC236}">
                <a16:creationId xmlns:a16="http://schemas.microsoft.com/office/drawing/2014/main" id="{B88BFBAC-0728-1040-A68F-CDE01CFE9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197116"/>
            <a:ext cx="6498609" cy="3660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6116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268760"/>
            <a:ext cx="9144000" cy="477774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Wisdom</a:t>
            </a:r>
          </a:p>
        </p:txBody>
      </p:sp>
      <p:sp>
        <p:nvSpPr>
          <p:cNvPr id="6" name="Rectangle 2"/>
          <p:cNvSpPr txBox="1">
            <a:spLocks noChangeArrowheads="1"/>
          </p:cNvSpPr>
          <p:nvPr/>
        </p:nvSpPr>
        <p:spPr bwMode="auto">
          <a:xfrm>
            <a:off x="0" y="1844824"/>
            <a:ext cx="9144000" cy="35283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 acrostic and anonymous poem of a noble wife exhorts young women to be godly and diligent and exhorts young husbands to praise these qualities in their wives (31:10-31).</a:t>
            </a:r>
          </a:p>
        </p:txBody>
      </p:sp>
    </p:spTree>
    <p:extLst>
      <p:ext uri="{BB962C8B-B14F-4D97-AF65-F5344CB8AC3E}">
        <p14:creationId xmlns:p14="http://schemas.microsoft.com/office/powerpoint/2010/main" val="318509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B15C1175-05D1-A149-9D3B-091BC45B35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973"/>
          <a:stretch/>
        </p:blipFill>
        <p:spPr bwMode="auto">
          <a:xfrm>
            <a:off x="0" y="3428248"/>
            <a:ext cx="4618691" cy="356348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1404398"/>
            <a:ext cx="9144000" cy="16208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00"/>
                </a:solidFill>
                <a:effectLst>
                  <a:glow rad="127000">
                    <a:srgbClr val="000000"/>
                  </a:glow>
                </a:effectLst>
                <a:latin typeface="Arial" charset="0"/>
                <a:ea typeface="ＭＳ Ｐゴシック" charset="0"/>
                <a:cs typeface="ＭＳ Ｐゴシック" charset="0"/>
              </a:rPr>
              <a:t>Praise</a:t>
            </a:r>
            <a:r>
              <a:rPr lang="en-US" b="1" dirty="0">
                <a:solidFill>
                  <a:srgbClr val="FFFFFF"/>
                </a:solidFill>
                <a:effectLst>
                  <a:glow rad="127000">
                    <a:srgbClr val="000000"/>
                  </a:glow>
                </a:effectLst>
                <a:latin typeface="Arial" charset="0"/>
                <a:ea typeface="ＭＳ Ｐゴシック" charset="0"/>
                <a:cs typeface="ＭＳ Ｐゴシック" charset="0"/>
              </a:rPr>
              <a:t> a capable wife and mother for her priceless selflessness </a:t>
            </a:r>
            <a:endParaRPr kumimoji="0" 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5" name="Picture 2">
            <a:extLst>
              <a:ext uri="{FF2B5EF4-FFF2-40B4-BE49-F238E27FC236}">
                <a16:creationId xmlns:a16="http://schemas.microsoft.com/office/drawing/2014/main" id="{2F4CCF62-3CD8-3946-9EE6-DD5DD6CEB4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97"/>
          <a:stretch/>
        </p:blipFill>
        <p:spPr bwMode="auto">
          <a:xfrm>
            <a:off x="4067033" y="3428249"/>
            <a:ext cx="5076966" cy="3563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1302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How can you better praise people?</a:t>
            </a:r>
          </a:p>
        </p:txBody>
      </p:sp>
      <p:sp>
        <p:nvSpPr>
          <p:cNvPr id="4" name="Rectangle 2">
            <a:extLst>
              <a:ext uri="{FF2B5EF4-FFF2-40B4-BE49-F238E27FC236}">
                <a16:creationId xmlns:a16="http://schemas.microsoft.com/office/drawing/2014/main" id="{2410C97F-49D5-7048-ABF4-65A75068ADDD}"/>
              </a:ext>
            </a:extLst>
          </p:cNvPr>
          <p:cNvSpPr txBox="1">
            <a:spLocks noChangeArrowheads="1"/>
          </p:cNvSpPr>
          <p:nvPr/>
        </p:nvSpPr>
        <p:spPr bwMode="auto">
          <a:xfrm>
            <a:off x="9728" y="859196"/>
            <a:ext cx="9144000" cy="34746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42900" lvl="0" indent="-342900" algn="l" defTabSz="914400">
              <a:buFont typeface="Arial" panose="020B0604020202020204" pitchFamily="34" charset="0"/>
              <a:buChar char="•"/>
              <a:defRPr/>
            </a:pPr>
            <a:r>
              <a:rPr lang="en-SG" sz="2400" b="1" kern="0" dirty="0">
                <a:solidFill>
                  <a:srgbClr val="FFFFFF"/>
                </a:solidFill>
                <a:effectLst>
                  <a:glow rad="127000">
                    <a:srgbClr val="000000"/>
                  </a:glow>
                </a:effectLst>
                <a:latin typeface="Arial" charset="0"/>
                <a:ea typeface="ＭＳ Ｐゴシック" charset="0"/>
                <a:cs typeface="ＭＳ Ｐゴシック" charset="0"/>
              </a:rPr>
              <a:t>How should you praise your wife? “Give her the reward she has earned” (31:31a NIV). </a:t>
            </a:r>
          </a:p>
          <a:p>
            <a:pPr marL="342900" lvl="0" indent="-342900" algn="l" defTabSz="914400">
              <a:buFont typeface="Arial" panose="020B0604020202020204" pitchFamily="34" charset="0"/>
              <a:buChar char="•"/>
              <a:defRPr/>
            </a:pPr>
            <a:r>
              <a:rPr lang="en-SG" sz="2400" b="1" kern="0" dirty="0">
                <a:solidFill>
                  <a:srgbClr val="FFFFFF"/>
                </a:solidFill>
                <a:effectLst>
                  <a:glow rad="127000">
                    <a:srgbClr val="000000"/>
                  </a:glow>
                </a:effectLst>
                <a:latin typeface="Arial" charset="0"/>
                <a:ea typeface="ＭＳ Ｐゴシック" charset="0"/>
                <a:cs typeface="ＭＳ Ｐゴシック" charset="0"/>
              </a:rPr>
              <a:t>How should you praise your mother (31:15)? How can you follow verse 28? “Her children arise and call her blessed.”</a:t>
            </a:r>
          </a:p>
          <a:p>
            <a:pPr marL="342900" lvl="0" indent="-342900" algn="l" defTabSz="914400">
              <a:buFont typeface="Arial" panose="020B0604020202020204" pitchFamily="34" charset="0"/>
              <a:buChar char="•"/>
              <a:defRPr/>
            </a:pPr>
            <a:r>
              <a:rPr lang="en-SG" sz="2400" b="1" kern="0" dirty="0">
                <a:solidFill>
                  <a:srgbClr val="FFFFFF"/>
                </a:solidFill>
                <a:effectLst>
                  <a:glow rad="127000">
                    <a:srgbClr val="000000"/>
                  </a:glow>
                </a:effectLst>
                <a:latin typeface="Arial" charset="0"/>
                <a:ea typeface="ＭＳ Ｐゴシック" charset="0"/>
                <a:cs typeface="ＭＳ Ｐゴシック" charset="0"/>
              </a:rPr>
              <a:t>How should you praise those who have cared for you?</a:t>
            </a:r>
          </a:p>
          <a:p>
            <a:pPr marL="342900" lvl="0" indent="-342900" algn="l" defTabSz="914400">
              <a:buFont typeface="Arial" panose="020B0604020202020204" pitchFamily="34" charset="0"/>
              <a:buChar char="•"/>
              <a:defRPr/>
            </a:pPr>
            <a:r>
              <a:rPr lang="en-SG" sz="2400" b="1" kern="0" dirty="0">
                <a:solidFill>
                  <a:srgbClr val="FFFFFF"/>
                </a:solidFill>
                <a:effectLst>
                  <a:glow rad="127000">
                    <a:srgbClr val="000000"/>
                  </a:glow>
                </a:effectLst>
                <a:latin typeface="Arial" charset="0"/>
                <a:ea typeface="ＭＳ Ｐゴシック" charset="0"/>
                <a:cs typeface="ＭＳ Ｐゴシック" charset="0"/>
              </a:rPr>
              <a:t>How can you better care for others like this capable wife?</a:t>
            </a:r>
          </a:p>
        </p:txBody>
      </p:sp>
      <p:pic>
        <p:nvPicPr>
          <p:cNvPr id="7" name="Picture 2">
            <a:extLst>
              <a:ext uri="{FF2B5EF4-FFF2-40B4-BE49-F238E27FC236}">
                <a16:creationId xmlns:a16="http://schemas.microsoft.com/office/drawing/2014/main" id="{003C2868-6042-5845-ADCA-BB29F02784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33875"/>
            <a:ext cx="9144000" cy="252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99205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7C1A3E-425F-B24F-A26F-F13E173995BD}"/>
              </a:ext>
            </a:extLst>
          </p:cNvPr>
          <p:cNvSpPr txBox="1"/>
          <p:nvPr/>
        </p:nvSpPr>
        <p:spPr>
          <a:xfrm>
            <a:off x="70568" y="382885"/>
            <a:ext cx="9073432" cy="523220"/>
          </a:xfrm>
          <a:prstGeom prst="rect">
            <a:avLst/>
          </a:prstGeom>
        </p:spPr>
        <p:txBody>
          <a:bodyPr>
            <a:spAutoFit/>
          </a:bodyPr>
          <a:lstStyle>
            <a:defPPr>
              <a:defRPr lang="en-US"/>
            </a:defPPr>
            <a:lvl1pPr algn="ctr" defTabSz="457177" eaLnBrk="1" hangingPunct="1">
              <a:defRPr sz="4800" b="1">
                <a:effectLst/>
                <a:ea typeface="ＭＳ Ｐゴシック" charset="0"/>
                <a:cs typeface="Arial" panose="020B0604020202020204" pitchFamily="34" charset="0"/>
              </a:defRPr>
            </a:lvl1pPr>
            <a:lvl2pPr algn="ctr">
              <a:defRPr sz="4400">
                <a:solidFill>
                  <a:schemeClr val="tx2"/>
                </a:solidFill>
                <a:latin typeface="Arial" pitchFamily="-111" charset="0"/>
                <a:ea typeface="Osaka" pitchFamily="-111" charset="-128"/>
                <a:cs typeface="Osaka" pitchFamily="-111" charset="-128"/>
              </a:defRPr>
            </a:lvl2pPr>
            <a:lvl3pPr algn="ctr">
              <a:defRPr sz="4400">
                <a:solidFill>
                  <a:schemeClr val="tx2"/>
                </a:solidFill>
                <a:latin typeface="Arial" pitchFamily="-111" charset="0"/>
                <a:ea typeface="Osaka" pitchFamily="-111" charset="-128"/>
                <a:cs typeface="Osaka" pitchFamily="-111" charset="-128"/>
              </a:defRPr>
            </a:lvl3pPr>
            <a:lvl4pPr algn="ctr">
              <a:defRPr sz="4400">
                <a:solidFill>
                  <a:schemeClr val="tx2"/>
                </a:solidFill>
                <a:latin typeface="Arial" pitchFamily="-111" charset="0"/>
                <a:ea typeface="Osaka" pitchFamily="-111" charset="-128"/>
                <a:cs typeface="Osaka" pitchFamily="-111" charset="-128"/>
              </a:defRPr>
            </a:lvl4pPr>
            <a:lvl5pPr algn="ctr">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Proverbs 31:10-31 </a:t>
            </a:r>
            <a:r>
              <a:rPr kumimoji="0" lang="en-SG"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NIV</a:t>
            </a:r>
            <a:endParaRPr kumimoji="0" lang="en-GB" sz="2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DB321DB-102A-1843-86C1-B40183FBE2F2}"/>
              </a:ext>
            </a:extLst>
          </p:cNvPr>
          <p:cNvSpPr/>
          <p:nvPr/>
        </p:nvSpPr>
        <p:spPr>
          <a:xfrm>
            <a:off x="35284" y="2169655"/>
            <a:ext cx="9073432" cy="1077218"/>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SG" sz="3200" b="1" i="0" u="none" strike="noStrike" kern="0" cap="none" spc="0" normalizeH="0" baseline="3000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10 </a:t>
            </a:r>
            <a:r>
              <a:rPr kumimoji="0" lang="en-SG"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A wife of </a:t>
            </a:r>
            <a:r>
              <a:rPr kumimoji="0" lang="en-SG"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panose="020B0604020202020204" pitchFamily="34" charset="0"/>
              </a:rPr>
              <a:t>noble</a:t>
            </a:r>
            <a:r>
              <a:rPr kumimoji="0" lang="en-SG"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 character who can find? She is worth far more than rubies.</a:t>
            </a:r>
            <a:endParaRPr kumimoji="0" lang="en-US"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706B1A77-2201-F14A-B83C-F2435A357507}"/>
              </a:ext>
            </a:extLst>
          </p:cNvPr>
          <p:cNvSpPr/>
          <p:nvPr/>
        </p:nvSpPr>
        <p:spPr>
          <a:xfrm>
            <a:off x="-28216" y="3617455"/>
            <a:ext cx="9073432"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SG" sz="3200" b="1" i="0" u="none" strike="noStrike" kern="0" cap="none" spc="0" normalizeH="0" baseline="0" noProof="0" dirty="0">
                <a:ln>
                  <a:noFill/>
                </a:ln>
                <a:solidFill>
                  <a:schemeClr val="bg1"/>
                </a:solidFill>
                <a:effectLst>
                  <a:glow rad="127000">
                    <a:srgbClr val="000000"/>
                  </a:glow>
                </a:effectLst>
                <a:uLnTx/>
                <a:uFillTx/>
                <a:latin typeface="Arial" charset="0"/>
                <a:ea typeface="ＭＳ Ｐゴシック" charset="0"/>
                <a:cs typeface="Arial" panose="020B0604020202020204" pitchFamily="34" charset="0"/>
              </a:rPr>
              <a:t>“</a:t>
            </a:r>
            <a:r>
              <a:rPr kumimoji="0" lang="en-SG"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panose="020B0604020202020204" pitchFamily="34" charset="0"/>
              </a:rPr>
              <a:t>noble</a:t>
            </a:r>
            <a:r>
              <a:rPr kumimoji="0" lang="en-SG" sz="3200" b="1" i="0" u="none" strike="noStrike" kern="0" cap="none" spc="0" normalizeH="0" baseline="0" noProof="0" dirty="0">
                <a:ln>
                  <a:noFill/>
                </a:ln>
                <a:solidFill>
                  <a:schemeClr val="bg1"/>
                </a:solidFill>
                <a:effectLst>
                  <a:glow rad="127000">
                    <a:srgbClr val="000000"/>
                  </a:glow>
                </a:effectLst>
                <a:uLnTx/>
                <a:uFillTx/>
                <a:latin typeface="Arial" charset="0"/>
                <a:ea typeface="ＭＳ Ｐゴシック" charset="0"/>
                <a:cs typeface="Arial" panose="020B0604020202020204" pitchFamily="34" charset="0"/>
              </a:rPr>
              <a:t>”</a:t>
            </a:r>
            <a:r>
              <a:rPr kumimoji="0" lang="en-SG"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 (NIV)</a:t>
            </a:r>
            <a:endParaRPr kumimoji="0" lang="en-US"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60BFCFF0-4EDF-4E4A-9467-521DEAB1D163}"/>
              </a:ext>
            </a:extLst>
          </p:cNvPr>
          <p:cNvSpPr/>
          <p:nvPr/>
        </p:nvSpPr>
        <p:spPr>
          <a:xfrm>
            <a:off x="-28216" y="4227055"/>
            <a:ext cx="9073432"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SG" sz="3200" b="1" i="0" u="none" strike="noStrike" kern="0" cap="none" spc="0" normalizeH="0" baseline="0" noProof="0" dirty="0">
                <a:ln>
                  <a:noFill/>
                </a:ln>
                <a:solidFill>
                  <a:schemeClr val="bg1"/>
                </a:solidFill>
                <a:effectLst>
                  <a:glow rad="127000">
                    <a:srgbClr val="000000"/>
                  </a:glow>
                </a:effectLst>
                <a:uLnTx/>
                <a:uFillTx/>
                <a:latin typeface="Arial" charset="0"/>
                <a:ea typeface="ＭＳ Ｐゴシック" charset="0"/>
                <a:cs typeface="Arial" panose="020B0604020202020204" pitchFamily="34" charset="0"/>
              </a:rPr>
              <a:t>“</a:t>
            </a:r>
            <a:r>
              <a:rPr kumimoji="0" lang="en-SG"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panose="020B0604020202020204" pitchFamily="34" charset="0"/>
              </a:rPr>
              <a:t>excellent</a:t>
            </a:r>
            <a:r>
              <a:rPr kumimoji="0" lang="en-SG" sz="3200" b="1" i="0" u="none" strike="noStrike" kern="0" cap="none" spc="0" normalizeH="0" baseline="0" noProof="0" dirty="0">
                <a:ln>
                  <a:noFill/>
                </a:ln>
                <a:solidFill>
                  <a:schemeClr val="bg1"/>
                </a:solidFill>
                <a:effectLst>
                  <a:glow rad="127000">
                    <a:srgbClr val="000000"/>
                  </a:glow>
                </a:effectLst>
                <a:uLnTx/>
                <a:uFillTx/>
                <a:latin typeface="Arial" charset="0"/>
                <a:ea typeface="ＭＳ Ｐゴシック" charset="0"/>
                <a:cs typeface="Arial" panose="020B0604020202020204" pitchFamily="34" charset="0"/>
              </a:rPr>
              <a:t>”</a:t>
            </a:r>
            <a:r>
              <a:rPr kumimoji="0" lang="en-SG"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 (NASB95)</a:t>
            </a:r>
            <a:endParaRPr kumimoji="0" lang="en-US"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14B5FCEF-756D-2E43-9782-63AE22E04D68}"/>
              </a:ext>
            </a:extLst>
          </p:cNvPr>
          <p:cNvSpPr/>
          <p:nvPr/>
        </p:nvSpPr>
        <p:spPr>
          <a:xfrm>
            <a:off x="22584" y="4836655"/>
            <a:ext cx="9073432"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SG" sz="3200" b="1" i="0" u="none" strike="noStrike" kern="0" cap="none" spc="0" normalizeH="0" baseline="0" noProof="0" dirty="0">
                <a:ln>
                  <a:noFill/>
                </a:ln>
                <a:solidFill>
                  <a:schemeClr val="bg1"/>
                </a:solidFill>
                <a:effectLst>
                  <a:glow rad="127000">
                    <a:srgbClr val="000000"/>
                  </a:glow>
                </a:effectLst>
                <a:uLnTx/>
                <a:uFillTx/>
                <a:latin typeface="Arial" charset="0"/>
                <a:ea typeface="ＭＳ Ｐゴシック" charset="0"/>
                <a:cs typeface="Arial" panose="020B0604020202020204" pitchFamily="34" charset="0"/>
              </a:rPr>
              <a:t>“</a:t>
            </a:r>
            <a:r>
              <a:rPr kumimoji="0" lang="en-SG"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panose="020B0604020202020204" pitchFamily="34" charset="0"/>
              </a:rPr>
              <a:t>virtuous</a:t>
            </a:r>
            <a:r>
              <a:rPr kumimoji="0" lang="en-SG" sz="3200" b="1" i="0" u="none" strike="noStrike" kern="0" cap="none" spc="0" normalizeH="0" noProof="0" dirty="0">
                <a:ln>
                  <a:noFill/>
                </a:ln>
                <a:solidFill>
                  <a:srgbClr val="FFFF00"/>
                </a:solidFill>
                <a:effectLst>
                  <a:glow rad="127000">
                    <a:srgbClr val="000000"/>
                  </a:glow>
                </a:effectLst>
                <a:uLnTx/>
                <a:uFillTx/>
                <a:latin typeface="Arial" charset="0"/>
                <a:ea typeface="ＭＳ Ｐゴシック" charset="0"/>
                <a:cs typeface="Arial" panose="020B0604020202020204" pitchFamily="34" charset="0"/>
              </a:rPr>
              <a:t> and capable</a:t>
            </a:r>
            <a:r>
              <a:rPr kumimoji="0" lang="en-SG" sz="3200" b="1" i="0" u="none" strike="noStrike" kern="0" cap="none" spc="0" normalizeH="0" baseline="0" noProof="0" dirty="0">
                <a:ln>
                  <a:noFill/>
                </a:ln>
                <a:solidFill>
                  <a:schemeClr val="bg1"/>
                </a:solidFill>
                <a:effectLst>
                  <a:glow rad="127000">
                    <a:srgbClr val="000000"/>
                  </a:glow>
                </a:effectLst>
                <a:uLnTx/>
                <a:uFillTx/>
                <a:latin typeface="Arial" charset="0"/>
                <a:ea typeface="ＭＳ Ｐゴシック" charset="0"/>
                <a:cs typeface="Arial" panose="020B0604020202020204" pitchFamily="34" charset="0"/>
              </a:rPr>
              <a:t>”</a:t>
            </a:r>
            <a:r>
              <a:rPr kumimoji="0" lang="en-SG"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rPr>
              <a:t> (NLT)</a:t>
            </a:r>
            <a:endParaRPr kumimoji="0" lang="en-US" sz="32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006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word for </a:t>
            </a:r>
            <a:r>
              <a:rPr lang="en-US" sz="3600" b="1" dirty="0">
                <a:solidFill>
                  <a:srgbClr val="FFFF00"/>
                </a:solidFill>
                <a:effectLst>
                  <a:glow rad="127000">
                    <a:schemeClr val="tx1"/>
                  </a:glow>
                </a:effectLst>
                <a:latin typeface="Arial" charset="0"/>
                <a:ea typeface="ＭＳ Ｐゴシック" charset="0"/>
                <a:cs typeface="ＭＳ Ｐゴシック" charset="0"/>
              </a:rPr>
              <a:t>noble</a:t>
            </a:r>
            <a:r>
              <a:rPr lang="en-US" sz="3600" b="1" dirty="0">
                <a:effectLst>
                  <a:glow rad="127000">
                    <a:schemeClr val="tx1"/>
                  </a:glow>
                </a:effectLst>
                <a:latin typeface="Arial" charset="0"/>
                <a:ea typeface="ＭＳ Ｐゴシック" charset="0"/>
                <a:cs typeface="ＭＳ Ｐゴシック" charset="0"/>
              </a:rPr>
              <a:t> character is translated “</a:t>
            </a:r>
            <a:r>
              <a:rPr lang="en-US" sz="3600" b="1" dirty="0">
                <a:solidFill>
                  <a:srgbClr val="FFFF00"/>
                </a:solidFill>
                <a:effectLst>
                  <a:glow rad="127000">
                    <a:schemeClr val="tx1"/>
                  </a:glow>
                </a:effectLst>
                <a:latin typeface="Arial" charset="0"/>
                <a:ea typeface="ＭＳ Ｐゴシック" charset="0"/>
                <a:cs typeface="ＭＳ Ｐゴシック" charset="0"/>
              </a:rPr>
              <a:t>capable</a:t>
            </a:r>
            <a:r>
              <a:rPr lang="en-US" sz="3600" b="1" dirty="0">
                <a:effectLst>
                  <a:glow rad="127000">
                    <a:schemeClr val="tx1"/>
                  </a:glow>
                </a:effectLst>
                <a:latin typeface="Arial" charset="0"/>
                <a:ea typeface="ＭＳ Ｐゴシック" charset="0"/>
                <a:cs typeface="ＭＳ Ｐゴシック" charset="0"/>
              </a:rPr>
              <a:t>” in Exodus 18:21 </a:t>
            </a:r>
          </a:p>
        </p:txBody>
      </p:sp>
      <p:sp>
        <p:nvSpPr>
          <p:cNvPr id="3" name="Rectangle 2">
            <a:extLst>
              <a:ext uri="{FF2B5EF4-FFF2-40B4-BE49-F238E27FC236}">
                <a16:creationId xmlns:a16="http://schemas.microsoft.com/office/drawing/2014/main" id="{905915B8-698A-6440-8D74-C89A8EDE72B3}"/>
              </a:ext>
            </a:extLst>
          </p:cNvPr>
          <p:cNvSpPr txBox="1">
            <a:spLocks noChangeArrowheads="1"/>
          </p:cNvSpPr>
          <p:nvPr/>
        </p:nvSpPr>
        <p:spPr bwMode="auto">
          <a:xfrm>
            <a:off x="38100" y="2683108"/>
            <a:ext cx="9144000" cy="35525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a:effectLst>
                  <a:glow rad="127000">
                    <a:schemeClr val="tx1"/>
                  </a:glow>
                </a:effectLst>
                <a:latin typeface="Arial" charset="0"/>
                <a:ea typeface="ＭＳ Ｐゴシック" charset="0"/>
                <a:cs typeface="ＭＳ Ｐゴシック" charset="0"/>
              </a:rPr>
              <a:t>“But select from all the people some </a:t>
            </a:r>
            <a:r>
              <a:rPr lang="en-US" sz="3600" b="1" kern="0" dirty="0">
                <a:solidFill>
                  <a:srgbClr val="FFFF00"/>
                </a:solidFill>
                <a:effectLst>
                  <a:glow rad="127000">
                    <a:schemeClr val="tx1"/>
                  </a:glow>
                </a:effectLst>
                <a:latin typeface="Arial" charset="0"/>
                <a:ea typeface="ＭＳ Ｐゴシック" charset="0"/>
                <a:cs typeface="ＭＳ Ｐゴシック" charset="0"/>
              </a:rPr>
              <a:t>capable</a:t>
            </a:r>
            <a:r>
              <a:rPr lang="en-US" sz="3600" b="1" kern="0" dirty="0">
                <a:effectLst>
                  <a:glow rad="127000">
                    <a:schemeClr val="tx1"/>
                  </a:glow>
                </a:effectLst>
                <a:latin typeface="Arial" charset="0"/>
                <a:ea typeface="ＭＳ Ｐゴシック" charset="0"/>
                <a:cs typeface="ＭＳ Ｐゴシック" charset="0"/>
              </a:rPr>
              <a:t>, honest men who fear God and hate bribes. Appoint them as leaders over groups of one thousand, one hundred, fifty, and ten” </a:t>
            </a:r>
            <a:br>
              <a:rPr lang="en-US" sz="3600" b="1" kern="0" dirty="0">
                <a:effectLst>
                  <a:glow rad="127000">
                    <a:schemeClr val="tx1"/>
                  </a:glow>
                </a:effectLst>
                <a:latin typeface="Arial" charset="0"/>
                <a:ea typeface="ＭＳ Ｐゴシック" charset="0"/>
                <a:cs typeface="ＭＳ Ｐゴシック" charset="0"/>
              </a:rPr>
            </a:br>
            <a:r>
              <a:rPr lang="en-US" sz="3600" b="1" kern="0" dirty="0">
                <a:effectLst>
                  <a:glow rad="127000">
                    <a:schemeClr val="tx1"/>
                  </a:glow>
                </a:effectLst>
                <a:latin typeface="Arial" charset="0"/>
                <a:ea typeface="ＭＳ Ｐゴシック" charset="0"/>
                <a:cs typeface="ＭＳ Ｐゴシック" charset="0"/>
              </a:rPr>
              <a:t>(Exod 18:21 NLT).</a:t>
            </a:r>
          </a:p>
        </p:txBody>
      </p:sp>
    </p:spTree>
    <p:extLst>
      <p:ext uri="{BB962C8B-B14F-4D97-AF65-F5344CB8AC3E}">
        <p14:creationId xmlns:p14="http://schemas.microsoft.com/office/powerpoint/2010/main" val="51899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a:xfrm>
            <a:off x="0" y="260350"/>
            <a:ext cx="9124950" cy="857250"/>
          </a:xfrm>
        </p:spPr>
        <p:txBody>
          <a:bodyPr/>
          <a:lstStyle/>
          <a:p>
            <a:pPr algn="ctr" eaLnBrk="1" hangingPunct="1"/>
            <a:r>
              <a:rPr lang="en-US" sz="3600" b="1" dirty="0">
                <a:latin typeface="Arial Unicode MS" charset="0"/>
              </a:rPr>
              <a:t>The same word is used in Proverbs 12:4 </a:t>
            </a:r>
          </a:p>
        </p:txBody>
      </p:sp>
      <p:sp>
        <p:nvSpPr>
          <p:cNvPr id="490499" name="Rectangle 3"/>
          <p:cNvSpPr>
            <a:spLocks noGrp="1" noChangeArrowheads="1"/>
          </p:cNvSpPr>
          <p:nvPr>
            <p:ph type="body" idx="1"/>
          </p:nvPr>
        </p:nvSpPr>
        <p:spPr>
          <a:xfrm>
            <a:off x="0" y="1828800"/>
            <a:ext cx="9124950" cy="4343400"/>
          </a:xfrm>
        </p:spPr>
        <p:txBody>
          <a:bodyPr/>
          <a:lstStyle/>
          <a:p>
            <a:pPr algn="ctr" eaLnBrk="1" hangingPunct="1">
              <a:lnSpc>
                <a:spcPct val="90000"/>
              </a:lnSpc>
              <a:buFont typeface="Wingdings" pitchFamily="2" charset="2"/>
              <a:buNone/>
              <a:defRPr/>
            </a:pPr>
            <a:r>
              <a:rPr lang="en-US" sz="2800" b="1" dirty="0">
                <a:effectLst>
                  <a:glow rad="127000">
                    <a:schemeClr val="bg2"/>
                  </a:glow>
                </a:effectLst>
                <a:latin typeface="Arial"/>
                <a:ea typeface="+mn-ea"/>
                <a:cs typeface="Arial"/>
              </a:rPr>
              <a:t>“An </a:t>
            </a:r>
            <a:r>
              <a:rPr lang="en-US" sz="2800" b="1" dirty="0">
                <a:solidFill>
                  <a:srgbClr val="FFFF00"/>
                </a:solidFill>
                <a:effectLst>
                  <a:glow rad="127000">
                    <a:schemeClr val="bg2"/>
                  </a:glow>
                </a:effectLst>
                <a:latin typeface="Arial"/>
                <a:ea typeface="+mn-ea"/>
                <a:cs typeface="Arial"/>
              </a:rPr>
              <a:t>excellent</a:t>
            </a:r>
            <a:r>
              <a:rPr lang="en-US" sz="2800" b="1" dirty="0">
                <a:effectLst>
                  <a:glow rad="127000">
                    <a:schemeClr val="bg2"/>
                  </a:glow>
                </a:effectLst>
                <a:latin typeface="Arial"/>
                <a:ea typeface="+mn-ea"/>
                <a:cs typeface="Arial"/>
              </a:rPr>
              <a:t> wife is the crown of her husband, </a:t>
            </a:r>
            <a:br>
              <a:rPr lang="en-US" sz="2800" b="1" dirty="0">
                <a:effectLst>
                  <a:glow rad="127000">
                    <a:schemeClr val="bg2"/>
                  </a:glow>
                </a:effectLst>
                <a:latin typeface="Arial"/>
                <a:ea typeface="+mn-ea"/>
                <a:cs typeface="Arial"/>
              </a:rPr>
            </a:br>
            <a:r>
              <a:rPr lang="en-US" sz="2800" b="1" dirty="0">
                <a:effectLst>
                  <a:glow rad="127000">
                    <a:schemeClr val="bg2"/>
                  </a:glow>
                </a:effectLst>
                <a:latin typeface="Arial"/>
                <a:ea typeface="+mn-ea"/>
                <a:cs typeface="Arial"/>
              </a:rPr>
              <a:t>but she who shames him is like </a:t>
            </a:r>
            <a:br>
              <a:rPr lang="en-US" sz="2800" b="1" dirty="0">
                <a:effectLst>
                  <a:glow rad="127000">
                    <a:schemeClr val="bg2"/>
                  </a:glow>
                </a:effectLst>
                <a:latin typeface="Arial"/>
                <a:ea typeface="+mn-ea"/>
                <a:cs typeface="Arial"/>
              </a:rPr>
            </a:br>
            <a:r>
              <a:rPr lang="en-US" sz="2800" b="1" dirty="0">
                <a:effectLst>
                  <a:glow rad="127000">
                    <a:schemeClr val="bg2"/>
                  </a:glow>
                </a:effectLst>
                <a:latin typeface="Arial"/>
                <a:ea typeface="+mn-ea"/>
                <a:cs typeface="Arial"/>
              </a:rPr>
              <a:t>rottenness in his bones” (NAU).</a:t>
            </a:r>
          </a:p>
          <a:p>
            <a:pPr algn="ctr" eaLnBrk="1" hangingPunct="1">
              <a:lnSpc>
                <a:spcPct val="90000"/>
              </a:lnSpc>
              <a:buFont typeface="Wingdings" pitchFamily="2" charset="2"/>
              <a:buNone/>
              <a:defRPr/>
            </a:pPr>
            <a:endParaRPr lang="en-US" sz="2800" b="1" dirty="0">
              <a:effectLst>
                <a:glow rad="127000">
                  <a:schemeClr val="bg2"/>
                </a:glow>
              </a:effectLst>
              <a:latin typeface="Arial"/>
              <a:ea typeface="+mn-ea"/>
              <a:cs typeface="Arial"/>
            </a:endParaRPr>
          </a:p>
          <a:p>
            <a:pPr algn="ctr" eaLnBrk="1" hangingPunct="1">
              <a:lnSpc>
                <a:spcPct val="90000"/>
              </a:lnSpc>
              <a:buFont typeface="Wingdings" pitchFamily="2" charset="2"/>
              <a:buNone/>
              <a:defRPr/>
            </a:pPr>
            <a:r>
              <a:rPr lang="en-US" sz="2800" b="1" dirty="0">
                <a:effectLst>
                  <a:glow rad="127000">
                    <a:schemeClr val="bg2"/>
                  </a:glow>
                </a:effectLst>
                <a:latin typeface="Arial"/>
                <a:ea typeface="+mn-ea"/>
                <a:cs typeface="Arial"/>
              </a:rPr>
              <a:t>“A </a:t>
            </a:r>
            <a:r>
              <a:rPr lang="en-US" sz="2800" b="1" dirty="0">
                <a:solidFill>
                  <a:srgbClr val="FFFF00"/>
                </a:solidFill>
                <a:effectLst>
                  <a:glow rad="127000">
                    <a:schemeClr val="bg2"/>
                  </a:glow>
                </a:effectLst>
                <a:latin typeface="Arial"/>
                <a:ea typeface="+mn-ea"/>
                <a:cs typeface="Arial"/>
              </a:rPr>
              <a:t>worthy</a:t>
            </a:r>
            <a:r>
              <a:rPr lang="en-US" sz="2800" b="1" dirty="0">
                <a:effectLst>
                  <a:glow rad="127000">
                    <a:schemeClr val="bg2"/>
                  </a:glow>
                </a:effectLst>
                <a:latin typeface="Arial"/>
                <a:ea typeface="+mn-ea"/>
                <a:cs typeface="Arial"/>
              </a:rPr>
              <a:t> wife is a crown for her husband, </a:t>
            </a:r>
            <a:br>
              <a:rPr lang="en-US" sz="2800" b="1" dirty="0">
                <a:effectLst>
                  <a:glow rad="127000">
                    <a:schemeClr val="bg2"/>
                  </a:glow>
                </a:effectLst>
                <a:latin typeface="Arial"/>
                <a:ea typeface="+mn-ea"/>
                <a:cs typeface="Arial"/>
              </a:rPr>
            </a:br>
            <a:r>
              <a:rPr lang="en-US" sz="2800" b="1" dirty="0">
                <a:effectLst>
                  <a:glow rad="127000">
                    <a:schemeClr val="bg2"/>
                  </a:glow>
                </a:effectLst>
                <a:latin typeface="Arial"/>
                <a:ea typeface="+mn-ea"/>
                <a:cs typeface="Arial"/>
              </a:rPr>
              <a:t>but a disgraceful woman is like </a:t>
            </a:r>
            <a:br>
              <a:rPr lang="en-US" sz="2800" b="1" dirty="0">
                <a:effectLst>
                  <a:glow rad="127000">
                    <a:schemeClr val="bg2"/>
                  </a:glow>
                </a:effectLst>
                <a:latin typeface="Arial"/>
                <a:ea typeface="+mn-ea"/>
                <a:cs typeface="Arial"/>
              </a:rPr>
            </a:br>
            <a:r>
              <a:rPr lang="en-US" sz="2800" b="1" dirty="0">
                <a:effectLst>
                  <a:glow rad="127000">
                    <a:schemeClr val="bg2"/>
                  </a:glow>
                </a:effectLst>
                <a:latin typeface="Arial"/>
                <a:ea typeface="+mn-ea"/>
                <a:cs typeface="Arial"/>
              </a:rPr>
              <a:t>cancer in his bones” (NLT).</a:t>
            </a:r>
          </a:p>
        </p:txBody>
      </p:sp>
      <p:pic>
        <p:nvPicPr>
          <p:cNvPr id="2050" name="Picture 2">
            <a:extLst>
              <a:ext uri="{FF2B5EF4-FFF2-40B4-BE49-F238E27FC236}">
                <a16:creationId xmlns:a16="http://schemas.microsoft.com/office/drawing/2014/main" id="{8753F26A-7525-2E4C-92CC-CE7B5C1051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4885488"/>
            <a:ext cx="2552700" cy="1813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8965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90499">
                                            <p:txEl>
                                              <p:pRg st="0" end="0"/>
                                            </p:txEl>
                                          </p:spTgt>
                                        </p:tgtEl>
                                        <p:attrNameLst>
                                          <p:attrName>style.visibility</p:attrName>
                                        </p:attrNameLst>
                                      </p:cBhvr>
                                      <p:to>
                                        <p:strVal val="visible"/>
                                      </p:to>
                                    </p:set>
                                    <p:animEffect transition="in" filter="dissolve">
                                      <p:cBhvr>
                                        <p:cTn id="7" dur="500"/>
                                        <p:tgtEl>
                                          <p:spTgt spid="4904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90499">
                                            <p:txEl>
                                              <p:pRg st="2" end="2"/>
                                            </p:txEl>
                                          </p:spTgt>
                                        </p:tgtEl>
                                        <p:attrNameLst>
                                          <p:attrName>style.visibility</p:attrName>
                                        </p:attrNameLst>
                                      </p:cBhvr>
                                      <p:to>
                                        <p:strVal val="visible"/>
                                      </p:to>
                                    </p:set>
                                    <p:animEffect transition="in" filter="dissolve">
                                      <p:cBhvr>
                                        <p:cTn id="12" dur="500"/>
                                        <p:tgtEl>
                                          <p:spTgt spid="4904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499" grpId="0" build="p"/>
    </p:bld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irline customer design template">
  <a:themeElements>
    <a:clrScheme name="Airline customer design template 1">
      <a:dk1>
        <a:srgbClr val="000000"/>
      </a:dk1>
      <a:lt1>
        <a:srgbClr val="FFFFFF"/>
      </a:lt1>
      <a:dk2>
        <a:srgbClr val="568050"/>
      </a:dk2>
      <a:lt2>
        <a:srgbClr val="FFFFFF"/>
      </a:lt2>
      <a:accent1>
        <a:srgbClr val="D8F8F2"/>
      </a:accent1>
      <a:accent2>
        <a:srgbClr val="73C4CF"/>
      </a:accent2>
      <a:accent3>
        <a:srgbClr val="B4C0B3"/>
      </a:accent3>
      <a:accent4>
        <a:srgbClr val="DADADA"/>
      </a:accent4>
      <a:accent5>
        <a:srgbClr val="E9FBF7"/>
      </a:accent5>
      <a:accent6>
        <a:srgbClr val="68B1BB"/>
      </a:accent6>
      <a:hlink>
        <a:srgbClr val="D5D59B"/>
      </a:hlink>
      <a:folHlink>
        <a:srgbClr val="EFB347"/>
      </a:folHlink>
    </a:clrScheme>
    <a:fontScheme name="Airline customer design template">
      <a:majorFont>
        <a:latin typeface="Arial Unicode MS"/>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Airline customer design template 1">
        <a:dk1>
          <a:srgbClr val="000000"/>
        </a:dk1>
        <a:lt1>
          <a:srgbClr val="FFFFFF"/>
        </a:lt1>
        <a:dk2>
          <a:srgbClr val="568050"/>
        </a:dk2>
        <a:lt2>
          <a:srgbClr val="FFFFFF"/>
        </a:lt2>
        <a:accent1>
          <a:srgbClr val="D8F8F2"/>
        </a:accent1>
        <a:accent2>
          <a:srgbClr val="73C4CF"/>
        </a:accent2>
        <a:accent3>
          <a:srgbClr val="B4C0B3"/>
        </a:accent3>
        <a:accent4>
          <a:srgbClr val="DADADA"/>
        </a:accent4>
        <a:accent5>
          <a:srgbClr val="E9FBF7"/>
        </a:accent5>
        <a:accent6>
          <a:srgbClr val="68B1BB"/>
        </a:accent6>
        <a:hlink>
          <a:srgbClr val="D5D59B"/>
        </a:hlink>
        <a:folHlink>
          <a:srgbClr val="EFB347"/>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1193</TotalTime>
  <Words>5465</Words>
  <Application>Microsoft Macintosh PowerPoint</Application>
  <PresentationFormat>On-screen Show (4:3)</PresentationFormat>
  <Paragraphs>319</Paragraphs>
  <Slides>68</Slides>
  <Notes>52</Notes>
  <HiddenSlides>0</HiddenSlides>
  <MMClips>1</MMClips>
  <ScaleCrop>false</ScaleCrop>
  <HeadingPairs>
    <vt:vector size="6" baseType="variant">
      <vt:variant>
        <vt:lpstr>Fonts Used</vt:lpstr>
      </vt:variant>
      <vt:variant>
        <vt:i4>11</vt:i4>
      </vt:variant>
      <vt:variant>
        <vt:lpstr>Theme</vt:lpstr>
      </vt:variant>
      <vt:variant>
        <vt:i4>12</vt:i4>
      </vt:variant>
      <vt:variant>
        <vt:lpstr>Slide Titles</vt:lpstr>
      </vt:variant>
      <vt:variant>
        <vt:i4>68</vt:i4>
      </vt:variant>
    </vt:vector>
  </HeadingPairs>
  <TitlesOfParts>
    <vt:vector size="91" baseType="lpstr">
      <vt:lpstr>26</vt:lpstr>
      <vt:lpstr>Arial Unicode MS</vt:lpstr>
      <vt:lpstr>Arial</vt:lpstr>
      <vt:lpstr>Arial Black</vt:lpstr>
      <vt:lpstr>Calibri</vt:lpstr>
      <vt:lpstr>Comic Sans MS</vt:lpstr>
      <vt:lpstr>Helvetica Neue Black Condensed</vt:lpstr>
      <vt:lpstr>Monotype Corsiva</vt:lpstr>
      <vt:lpstr>Times New Roman</vt:lpstr>
      <vt:lpstr>Verdana</vt:lpstr>
      <vt:lpstr>Wingdings</vt:lpstr>
      <vt:lpstr>49_Blank Presentation</vt:lpstr>
      <vt:lpstr>50_Blank Presentation</vt:lpstr>
      <vt:lpstr>Airline customer design template</vt:lpstr>
      <vt:lpstr>Office Theme</vt:lpstr>
      <vt:lpstr>1_Default Design</vt:lpstr>
      <vt:lpstr>6_Default Design</vt:lpstr>
      <vt:lpstr>4_Default Design</vt:lpstr>
      <vt:lpstr>Orbit</vt:lpstr>
      <vt:lpstr>1_Blank Presentation</vt:lpstr>
      <vt:lpstr>3_Default Design</vt:lpstr>
      <vt:lpstr>15_Default Design</vt:lpstr>
      <vt:lpstr>3_Office Theme</vt:lpstr>
      <vt:lpstr>Supermom</vt:lpstr>
      <vt:lpstr>Online Job Applications</vt:lpstr>
      <vt:lpstr>Online Job Applications</vt:lpstr>
      <vt:lpstr>A Fair Pay</vt:lpstr>
      <vt:lpstr>PowerPoint Presentation</vt:lpstr>
      <vt:lpstr>Supermom</vt:lpstr>
      <vt:lpstr>PowerPoint Presentation</vt:lpstr>
      <vt:lpstr>The word for noble character is translated “capable” in Exodus 18:21 </vt:lpstr>
      <vt:lpstr>The same word is used in Proverbs 12:4 </vt:lpstr>
      <vt:lpstr>Capable</vt:lpstr>
      <vt:lpstr>PowerPoint Presentation</vt:lpstr>
      <vt:lpstr>How is a capable wife rare and priceless?</vt:lpstr>
      <vt:lpstr>The List</vt:lpstr>
      <vt:lpstr>Do ladies have to do everything in this chapter?</vt:lpstr>
      <vt:lpstr>She is deemed the best model</vt:lpstr>
      <vt:lpstr>Stop comparing yourself to the Proverbs 31 woman.</vt:lpstr>
      <vt:lpstr>Proverbs 31</vt:lpstr>
      <vt:lpstr>The Two Women:</vt:lpstr>
      <vt:lpstr>Where we’re going today…</vt:lpstr>
      <vt:lpstr>I. A capable wife has godly selfless deeds (11-27).</vt:lpstr>
      <vt:lpstr>PowerPoint Presentation</vt:lpstr>
      <vt:lpstr>How does a capable woman work hard for others (11-24)?</vt:lpstr>
      <vt:lpstr>PowerPoint Presentation</vt:lpstr>
      <vt:lpstr>PowerPoint Presentation</vt:lpstr>
      <vt:lpstr>How does a capable woman work hard for others (12-24)?</vt:lpstr>
      <vt:lpstr>PowerPoint Presentation</vt:lpstr>
      <vt:lpstr>Proverbs 31</vt:lpstr>
      <vt:lpstr>PowerPoint Presentation</vt:lpstr>
      <vt:lpstr>Sarah Sekho</vt:lpstr>
      <vt:lpstr>PowerPoint Presentation</vt:lpstr>
      <vt:lpstr>PowerPoint Presentation</vt:lpstr>
      <vt:lpstr>The Divorce</vt:lpstr>
      <vt:lpstr>Divorce for Mom was tough…</vt:lpstr>
      <vt:lpstr>…and the band concert</vt:lpstr>
      <vt:lpstr>Knitting again</vt:lpstr>
      <vt:lpstr>School Pictures</vt:lpstr>
      <vt:lpstr>The Crossroads (1981-83)</vt:lpstr>
      <vt:lpstr>Romance, 1982</vt:lpstr>
      <vt:lpstr>1991: Move to Singapore</vt:lpstr>
      <vt:lpstr>The Griffiths  28 Nov 2019</vt:lpstr>
      <vt:lpstr>How does a capable woman work hard for others (12-24)?</vt:lpstr>
      <vt:lpstr>PowerPoint Presentation</vt:lpstr>
      <vt:lpstr>1997</vt:lpstr>
      <vt:lpstr>Grandson Jesse</vt:lpstr>
      <vt:lpstr>How does a capable woman work hard for others (12-24)?</vt:lpstr>
      <vt:lpstr>PowerPoint Presentation</vt:lpstr>
      <vt:lpstr>Eunice Ng</vt:lpstr>
      <vt:lpstr>PowerPoint Presentation</vt:lpstr>
      <vt:lpstr>PowerPoint Presentation</vt:lpstr>
      <vt:lpstr>Proverbs 31</vt:lpstr>
      <vt:lpstr>PowerPoint Presentation</vt:lpstr>
      <vt:lpstr>PowerPoint Presentation</vt:lpstr>
      <vt:lpstr>PowerPoint Presentation</vt:lpstr>
      <vt:lpstr>PowerPoint Presentation</vt:lpstr>
      <vt:lpstr>PowerPoint Presentation</vt:lpstr>
      <vt:lpstr>How is a capable wife rare and priceless?</vt:lpstr>
      <vt:lpstr>Where we’re going today…</vt:lpstr>
      <vt:lpstr>I. A capable wife has godly selfless deeds (11-27).</vt:lpstr>
      <vt:lpstr>II. We should publicly praise a capable wife (28-31).</vt:lpstr>
      <vt:lpstr>PowerPoint Presentation</vt:lpstr>
      <vt:lpstr>PowerPoint Presentation</vt:lpstr>
      <vt:lpstr>Proverbs 31:30</vt:lpstr>
      <vt:lpstr>PowerPoint Presentation</vt:lpstr>
      <vt:lpstr>Wisdom</vt:lpstr>
      <vt:lpstr>Main Idea</vt:lpstr>
      <vt:lpstr>How can you better praise people?</vt:lpstr>
      <vt:lpstr>Black</vt:lpstr>
      <vt:lpstr>OT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225</cp:revision>
  <dcterms:created xsi:type="dcterms:W3CDTF">2014-08-02T06:39:19Z</dcterms:created>
  <dcterms:modified xsi:type="dcterms:W3CDTF">2020-05-09T20:16:30Z</dcterms:modified>
</cp:coreProperties>
</file>