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3.xml" ContentType="application/vnd.openxmlformats-officedocument.themeOverride+xml"/>
  <Override PartName="/ppt/notesSlides/notesSlide78.xml" ContentType="application/vnd.openxmlformats-officedocument.presentationml.notesSlide+xml"/>
  <Override PartName="/ppt/theme/themeOverride4.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2" r:id="rId2"/>
    <p:sldMasterId id="2147483860" r:id="rId3"/>
    <p:sldMasterId id="2147483935" r:id="rId4"/>
    <p:sldMasterId id="2147483995" r:id="rId5"/>
    <p:sldMasterId id="2147484055" r:id="rId6"/>
    <p:sldMasterId id="2147484067" r:id="rId7"/>
    <p:sldMasterId id="2147484079" r:id="rId8"/>
    <p:sldMasterId id="2147484091" r:id="rId9"/>
    <p:sldMasterId id="2147484103" r:id="rId10"/>
    <p:sldMasterId id="2147484115" r:id="rId11"/>
    <p:sldMasterId id="2147484127" r:id="rId12"/>
    <p:sldMasterId id="2147484139" r:id="rId13"/>
    <p:sldMasterId id="2147484152" r:id="rId14"/>
    <p:sldMasterId id="2147484164" r:id="rId15"/>
    <p:sldMasterId id="2147484176" r:id="rId16"/>
    <p:sldMasterId id="2147484188" r:id="rId17"/>
    <p:sldMasterId id="2147484200" r:id="rId18"/>
    <p:sldMasterId id="2147484212" r:id="rId19"/>
    <p:sldMasterId id="2147484226" r:id="rId20"/>
    <p:sldMasterId id="2147484239" r:id="rId21"/>
    <p:sldMasterId id="2147484245" r:id="rId22"/>
    <p:sldMasterId id="2147484257" r:id="rId23"/>
    <p:sldMasterId id="2147484269" r:id="rId24"/>
    <p:sldMasterId id="2147484282" r:id="rId25"/>
    <p:sldMasterId id="2147484294" r:id="rId26"/>
  </p:sldMasterIdLst>
  <p:notesMasterIdLst>
    <p:notesMasterId r:id="rId157"/>
  </p:notesMasterIdLst>
  <p:sldIdLst>
    <p:sldId id="435" r:id="rId27"/>
    <p:sldId id="584" r:id="rId28"/>
    <p:sldId id="585" r:id="rId29"/>
    <p:sldId id="433" r:id="rId30"/>
    <p:sldId id="432" r:id="rId31"/>
    <p:sldId id="434" r:id="rId32"/>
    <p:sldId id="733" r:id="rId33"/>
    <p:sldId id="734" r:id="rId34"/>
    <p:sldId id="617" r:id="rId35"/>
    <p:sldId id="620" r:id="rId36"/>
    <p:sldId id="618" r:id="rId37"/>
    <p:sldId id="633" r:id="rId38"/>
    <p:sldId id="621" r:id="rId39"/>
    <p:sldId id="634" r:id="rId40"/>
    <p:sldId id="619" r:id="rId41"/>
    <p:sldId id="310" r:id="rId42"/>
    <p:sldId id="732" r:id="rId43"/>
    <p:sldId id="622" r:id="rId44"/>
    <p:sldId id="592" r:id="rId45"/>
    <p:sldId id="607" r:id="rId46"/>
    <p:sldId id="436" r:id="rId47"/>
    <p:sldId id="632" r:id="rId48"/>
    <p:sldId id="635" r:id="rId49"/>
    <p:sldId id="606" r:id="rId50"/>
    <p:sldId id="636" r:id="rId51"/>
    <p:sldId id="653" r:id="rId52"/>
    <p:sldId id="605" r:id="rId53"/>
    <p:sldId id="638" r:id="rId54"/>
    <p:sldId id="604" r:id="rId55"/>
    <p:sldId id="603" r:id="rId56"/>
    <p:sldId id="647" r:id="rId57"/>
    <p:sldId id="648" r:id="rId58"/>
    <p:sldId id="608" r:id="rId59"/>
    <p:sldId id="650" r:id="rId60"/>
    <p:sldId id="639" r:id="rId61"/>
    <p:sldId id="721" r:id="rId62"/>
    <p:sldId id="722" r:id="rId63"/>
    <p:sldId id="723" r:id="rId64"/>
    <p:sldId id="724" r:id="rId65"/>
    <p:sldId id="725" r:id="rId66"/>
    <p:sldId id="726" r:id="rId67"/>
    <p:sldId id="727" r:id="rId68"/>
    <p:sldId id="728" r:id="rId69"/>
    <p:sldId id="651" r:id="rId70"/>
    <p:sldId id="655" r:id="rId71"/>
    <p:sldId id="476" r:id="rId72"/>
    <p:sldId id="477" r:id="rId73"/>
    <p:sldId id="478" r:id="rId74"/>
    <p:sldId id="652" r:id="rId75"/>
    <p:sldId id="587" r:id="rId76"/>
    <p:sldId id="656" r:id="rId77"/>
    <p:sldId id="657" r:id="rId78"/>
    <p:sldId id="602" r:id="rId79"/>
    <p:sldId id="658" r:id="rId80"/>
    <p:sldId id="659" r:id="rId81"/>
    <p:sldId id="601" r:id="rId82"/>
    <p:sldId id="660" r:id="rId83"/>
    <p:sldId id="661" r:id="rId84"/>
    <p:sldId id="600" r:id="rId85"/>
    <p:sldId id="662" r:id="rId86"/>
    <p:sldId id="663" r:id="rId87"/>
    <p:sldId id="664" r:id="rId88"/>
    <p:sldId id="665" r:id="rId89"/>
    <p:sldId id="666" r:id="rId90"/>
    <p:sldId id="667" r:id="rId91"/>
    <p:sldId id="668" r:id="rId92"/>
    <p:sldId id="669" r:id="rId93"/>
    <p:sldId id="670" r:id="rId94"/>
    <p:sldId id="671" r:id="rId95"/>
    <p:sldId id="672" r:id="rId96"/>
    <p:sldId id="673" r:id="rId97"/>
    <p:sldId id="674" r:id="rId98"/>
    <p:sldId id="675" r:id="rId99"/>
    <p:sldId id="676" r:id="rId100"/>
    <p:sldId id="677" r:id="rId101"/>
    <p:sldId id="678" r:id="rId102"/>
    <p:sldId id="679" r:id="rId103"/>
    <p:sldId id="680" r:id="rId104"/>
    <p:sldId id="681" r:id="rId105"/>
    <p:sldId id="682" r:id="rId106"/>
    <p:sldId id="683" r:id="rId107"/>
    <p:sldId id="685" r:id="rId108"/>
    <p:sldId id="686" r:id="rId109"/>
    <p:sldId id="687" r:id="rId110"/>
    <p:sldId id="688" r:id="rId111"/>
    <p:sldId id="694" r:id="rId112"/>
    <p:sldId id="695" r:id="rId113"/>
    <p:sldId id="696" r:id="rId114"/>
    <p:sldId id="697" r:id="rId115"/>
    <p:sldId id="698" r:id="rId116"/>
    <p:sldId id="588" r:id="rId117"/>
    <p:sldId id="599" r:id="rId118"/>
    <p:sldId id="699" r:id="rId119"/>
    <p:sldId id="700" r:id="rId120"/>
    <p:sldId id="598" r:id="rId121"/>
    <p:sldId id="637" r:id="rId122"/>
    <p:sldId id="701" r:id="rId123"/>
    <p:sldId id="702" r:id="rId124"/>
    <p:sldId id="596" r:id="rId125"/>
    <p:sldId id="704" r:id="rId126"/>
    <p:sldId id="705" r:id="rId127"/>
    <p:sldId id="597" r:id="rId128"/>
    <p:sldId id="706" r:id="rId129"/>
    <p:sldId id="707" r:id="rId130"/>
    <p:sldId id="708" r:id="rId131"/>
    <p:sldId id="709" r:id="rId132"/>
    <p:sldId id="710" r:id="rId133"/>
    <p:sldId id="595" r:id="rId134"/>
    <p:sldId id="712" r:id="rId135"/>
    <p:sldId id="713" r:id="rId136"/>
    <p:sldId id="714" r:id="rId137"/>
    <p:sldId id="715" r:id="rId138"/>
    <p:sldId id="716" r:id="rId139"/>
    <p:sldId id="717" r:id="rId140"/>
    <p:sldId id="718" r:id="rId141"/>
    <p:sldId id="719" r:id="rId142"/>
    <p:sldId id="616" r:id="rId143"/>
    <p:sldId id="730" r:id="rId144"/>
    <p:sldId id="731" r:id="rId145"/>
    <p:sldId id="729" r:id="rId146"/>
    <p:sldId id="593" r:id="rId147"/>
    <p:sldId id="612" r:id="rId148"/>
    <p:sldId id="416" r:id="rId149"/>
    <p:sldId id="412" r:id="rId150"/>
    <p:sldId id="609" r:id="rId151"/>
    <p:sldId id="438" r:id="rId152"/>
    <p:sldId id="614" r:id="rId153"/>
    <p:sldId id="437" r:id="rId154"/>
    <p:sldId id="320" r:id="rId155"/>
    <p:sldId id="345" r:id="rId1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94191" autoAdjust="0"/>
  </p:normalViewPr>
  <p:slideViewPr>
    <p:cSldViewPr snapToGrid="0" snapToObjects="1">
      <p:cViewPr varScale="1">
        <p:scale>
          <a:sx n="145" d="100"/>
          <a:sy n="145" d="100"/>
        </p:scale>
        <p:origin x="1488" y="192"/>
      </p:cViewPr>
      <p:guideLst>
        <p:guide orient="horz" pos="2160"/>
        <p:guide pos="2880"/>
      </p:guideLst>
    </p:cSldViewPr>
  </p:slideViewPr>
  <p:outlineViewPr>
    <p:cViewPr>
      <p:scale>
        <a:sx n="33" d="100"/>
        <a:sy n="33" d="100"/>
      </p:scale>
      <p:origin x="0" y="3432"/>
    </p:cViewPr>
  </p:outlineViewPr>
  <p:notesTextViewPr>
    <p:cViewPr>
      <p:scale>
        <a:sx n="100" d="100"/>
        <a:sy n="100" d="100"/>
      </p:scale>
      <p:origin x="0" y="0"/>
    </p:cViewPr>
  </p:notesTextViewPr>
  <p:sorterViewPr>
    <p:cViewPr>
      <p:scale>
        <a:sx n="130" d="100"/>
        <a:sy n="130" d="100"/>
      </p:scale>
      <p:origin x="0" y="153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viewProps" Target="viewProps.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85" Type="http://schemas.openxmlformats.org/officeDocument/2006/relationships/slide" Target="slides/slide59.xml"/><Relationship Id="rId150" Type="http://schemas.openxmlformats.org/officeDocument/2006/relationships/slide" Target="slides/slide12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slide" Target="slides/slide119.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51" Type="http://schemas.openxmlformats.org/officeDocument/2006/relationships/slide" Target="slides/slide125.xml"/><Relationship Id="rId156"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157" Type="http://schemas.openxmlformats.org/officeDocument/2006/relationships/notesMaster" Target="notesMasters/notesMaster1.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slide" Target="slides/slide1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6" Type="http://schemas.openxmlformats.org/officeDocument/2006/relationships/slideMaster" Target="slideMasters/slideMaster16.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80" Type="http://schemas.openxmlformats.org/officeDocument/2006/relationships/slide" Target="slides/slide54.xml"/><Relationship Id="rId155"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www.youtube.com/watch?v=9PjrwqA1gz8%23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23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11</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12</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E5D597-1693-BE42-ABD6-690D25FBEBC3}"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12</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14</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14</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15</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a:solidFill>
                  <a:schemeClr val="tx1"/>
                </a:solidFill>
                <a:effectLst/>
                <a:latin typeface="+mn-lt"/>
                <a:ea typeface="+mn-ea"/>
                <a:cs typeface="+mn-cs"/>
              </a:rPr>
              <a:t>Today will have an overview of the whole book of Micah where we’ll see </a:t>
            </a:r>
            <a:r>
              <a:rPr lang="en-US" sz="1200" i="1" kern="1200">
                <a:solidFill>
                  <a:schemeClr val="tx1"/>
                </a:solidFill>
                <a:effectLst/>
                <a:latin typeface="+mn-lt"/>
                <a:ea typeface="+mn-ea"/>
                <a:cs typeface="+mn-cs"/>
              </a:rPr>
              <a:t>three reasons to be generous</a:t>
            </a:r>
            <a:r>
              <a:rPr lang="en-US" sz="1200" kern="1200">
                <a:solidFill>
                  <a:schemeClr val="tx1"/>
                </a:solidFill>
                <a:effectLst/>
                <a:latin typeface="+mn-lt"/>
                <a:ea typeface="+mn-ea"/>
                <a:cs typeface="+mn-cs"/>
              </a:rPr>
              <a:t>. These will appear in three sermons in Micah’s prophecy, each that begins with the word “Listen!”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In essence he says three times to have a heart for the poor—but there are also three benefits to us as well.</a:t>
            </a:r>
            <a:r>
              <a:rPr lang="en-SG">
                <a:effectLst/>
                <a:latin typeface="Arial"/>
                <a:cs typeface="Arial"/>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32</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34</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a:t>
            </a:r>
            <a:r>
              <a:rPr lang="en-US" baseline="0">
                <a:latin typeface="Arial" charset="0"/>
                <a:ea typeface="ＭＳ Ｐゴシック" charset="0"/>
                <a:cs typeface="ＭＳ Ｐゴシック" charset="0"/>
              </a:rPr>
              <a:t>-July 2016 </a:t>
            </a:r>
            <a:r>
              <a:rPr lang="en-US" baseline="0" dirty="0">
                <a:latin typeface="Arial" charset="0"/>
                <a:ea typeface="ＭＳ Ｐゴシック" charset="0"/>
                <a:cs typeface="ＭＳ Ｐゴシック" charset="0"/>
              </a:rPr>
              <a:t>God has seen fit to grant me the privilege to train pastors in 12 other countries </a:t>
            </a:r>
            <a:r>
              <a:rPr lang="en-US" baseline="0">
                <a:latin typeface="Arial" charset="0"/>
                <a:ea typeface="ＭＳ Ｐゴシック" charset="0"/>
                <a:cs typeface="ＭＳ Ｐゴシック" charset="0"/>
              </a:rPr>
              <a:t>on 58 </a:t>
            </a:r>
            <a:r>
              <a:rPr lang="en-US" baseline="0" dirty="0">
                <a:latin typeface="Arial" charset="0"/>
                <a:ea typeface="ＭＳ Ｐゴシック" charset="0"/>
                <a:cs typeface="ＭＳ Ｐゴシック" charset="0"/>
              </a:rPr>
              <a:t>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54</a:t>
            </a:fld>
            <a:endParaRPr lang="en-US">
              <a:solidFill>
                <a:prstClr val="black"/>
              </a:solidFill>
              <a:latin typeface="Calibri"/>
            </a:endParaRPr>
          </a:p>
        </p:txBody>
      </p:sp>
    </p:spTree>
    <p:extLst>
      <p:ext uri="{BB962C8B-B14F-4D97-AF65-F5344CB8AC3E}">
        <p14:creationId xmlns:p14="http://schemas.microsoft.com/office/powerpoint/2010/main" val="2524104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8A4962-F5A3-2142-B6C2-5F16ED40E42D}" type="slidenum">
              <a:rPr lang="en-US" sz="1200">
                <a:solidFill>
                  <a:srgbClr val="000000"/>
                </a:solidFill>
                <a:latin typeface="Arial" charset="0"/>
              </a:rPr>
              <a:pPr eaLnBrk="1" hangingPunct="1"/>
              <a:t>61</a:t>
            </a:fld>
            <a:endParaRPr lang="en-US" sz="1200">
              <a:solidFill>
                <a:srgbClr val="000000"/>
              </a:solidFill>
              <a:latin typeface="Arial" charset="0"/>
            </a:endParaRPr>
          </a:p>
        </p:txBody>
      </p:sp>
      <p:sp>
        <p:nvSpPr>
          <p:cNvPr id="1413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How much time do you devote to your possessions?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Do you own things—or do things own you?</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Do you have more friends with less money than you now than you had five years ago?</a:t>
            </a:r>
            <a:endParaRPr lang="en-SG" sz="1200" kern="1200">
              <a:solidFill>
                <a:schemeClr val="tx1"/>
              </a:solidFill>
              <a:effectLst/>
              <a:latin typeface="Arial"/>
              <a:ea typeface="+mn-ea"/>
              <a:cs typeface="Arial"/>
            </a:endParaRPr>
          </a:p>
          <a:p>
            <a:r>
              <a:rPr lang="en-US">
                <a:effectLst/>
                <a:latin typeface="Arial"/>
                <a:cs typeface="Arial"/>
              </a:rPr>
              <a:t>What goals do you have to use your money for the poor?</a:t>
            </a:r>
            <a:r>
              <a:rPr lang="en-SG">
                <a:effectLst/>
                <a:latin typeface="Arial"/>
                <a:cs typeface="Arial"/>
              </a:rPr>
              <a:t> </a:t>
            </a:r>
          </a:p>
          <a:p>
            <a:r>
              <a:rPr lang="en-US" sz="1200" kern="1200">
                <a:solidFill>
                  <a:schemeClr val="tx1"/>
                </a:solidFill>
                <a:effectLst/>
                <a:latin typeface="Arial"/>
                <a:ea typeface="+mn-ea"/>
                <a:cs typeface="Arial"/>
              </a:rPr>
              <a:t>Do you believe God wants you to be generous to the poor? He certainly does!</a:t>
            </a:r>
            <a:r>
              <a:rPr lang="en-SG">
                <a:effectLst/>
                <a:latin typeface="Arial"/>
                <a:cs typeface="Arial"/>
              </a:rPr>
              <a:t> </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336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D72AC2E-38C5-6049-84D6-31E024FFE440}" type="slidenum">
              <a:rPr lang="en-GB" sz="1200">
                <a:solidFill>
                  <a:srgbClr val="000000"/>
                </a:solidFill>
                <a:latin typeface="Calibri" charset="0"/>
              </a:rPr>
              <a:pPr eaLnBrk="1" hangingPunct="1"/>
              <a:t>64</a:t>
            </a:fld>
            <a:endParaRPr lang="en-GB" sz="1200">
              <a:solidFill>
                <a:srgbClr val="000000"/>
              </a:solidFill>
              <a:latin typeface="Calibri" charset="0"/>
            </a:endParaRPr>
          </a:p>
        </p:txBody>
      </p:sp>
      <p:sp>
        <p:nvSpPr>
          <p:cNvPr id="1433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43EA6750-04D6-8448-B1F9-D64A5E30C75F}"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64</a:t>
            </a:fld>
            <a:endParaRPr lang="en-GB" sz="1200">
              <a:solidFill>
                <a:srgbClr val="000000"/>
              </a:solidFill>
              <a:latin typeface="Calibri" charset="0"/>
            </a:endParaRPr>
          </a:p>
        </p:txBody>
      </p:sp>
      <p:sp>
        <p:nvSpPr>
          <p:cNvPr id="143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3366"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541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E4445B67-7E1F-1943-B040-9EB409DA4B16}" type="slidenum">
              <a:rPr lang="en-GB" sz="1200">
                <a:solidFill>
                  <a:srgbClr val="000000"/>
                </a:solidFill>
                <a:latin typeface="Calibri" charset="0"/>
              </a:rPr>
              <a:pPr eaLnBrk="1" hangingPunct="1"/>
              <a:t>65</a:t>
            </a:fld>
            <a:endParaRPr lang="en-GB" sz="1200">
              <a:solidFill>
                <a:srgbClr val="000000"/>
              </a:solidFill>
              <a:latin typeface="Calibri" charset="0"/>
            </a:endParaRPr>
          </a:p>
        </p:txBody>
      </p:sp>
      <p:sp>
        <p:nvSpPr>
          <p:cNvPr id="1454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0019775E-05F7-0D4E-9874-D2AF02AB877B}"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65</a:t>
            </a:fld>
            <a:endParaRPr lang="en-GB" sz="1200">
              <a:solidFill>
                <a:srgbClr val="000000"/>
              </a:solidFill>
              <a:latin typeface="Calibri" charset="0"/>
            </a:endParaRPr>
          </a:p>
        </p:txBody>
      </p:sp>
      <p:sp>
        <p:nvSpPr>
          <p:cNvPr id="1454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5414"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56B45A05-7598-AF44-A4B1-FE6E4918E4C3}" type="slidenum">
              <a:rPr lang="en-GB" sz="1200">
                <a:solidFill>
                  <a:srgbClr val="000000"/>
                </a:solidFill>
                <a:latin typeface="Calibri" charset="0"/>
              </a:rPr>
              <a:pPr eaLnBrk="1" hangingPunct="1"/>
              <a:t>66</a:t>
            </a:fld>
            <a:endParaRPr lang="en-GB" sz="1200">
              <a:solidFill>
                <a:srgbClr val="000000"/>
              </a:solidFill>
              <a:latin typeface="Calibri"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1561FA4A-3B4E-974A-AC46-C0F420010F79}"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66</a:t>
            </a:fld>
            <a:endParaRPr lang="en-GB" sz="1200">
              <a:solidFill>
                <a:srgbClr val="000000"/>
              </a:solidFill>
              <a:latin typeface="Calibri"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7462"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mr-IN" b="1">
                <a:latin typeface="Calibri" charset="0"/>
                <a:ea typeface="ＭＳ Ｐゴシック" charset="0"/>
                <a:cs typeface="ＭＳ Ｐゴシック" charset="0"/>
              </a:rPr>
              <a:t>"</a:t>
            </a:r>
            <a:r>
              <a:rPr lang="en-US" b="1">
                <a:latin typeface="Calibri" charset="0"/>
                <a:ea typeface="ＭＳ Ｐゴシック" charset="0"/>
                <a:cs typeface="ＭＳ Ｐゴシック" charset="0"/>
              </a:rPr>
              <a:t>Let Us Beat Swords into Plowshares </a:t>
            </a:r>
          </a:p>
          <a:p>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But first...</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What is a plowshare?!</a:t>
            </a:r>
            <a:br>
              <a:rPr lang="en-US">
                <a:latin typeface="Calibri" charset="0"/>
                <a:ea typeface="ＭＳ Ｐゴシック" charset="0"/>
                <a:cs typeface="ＭＳ Ｐゴシック" charset="0"/>
              </a:rPr>
            </a:b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A plowshare is part of a plow.  It is the leading edge that cuts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into the earth when turning over the dirt.</a:t>
            </a:r>
            <a:br>
              <a:rPr lang="en-US">
                <a:latin typeface="Calibri" charset="0"/>
                <a:ea typeface="ＭＳ Ｐゴシック" charset="0"/>
                <a:cs typeface="ＭＳ Ｐゴシック" charset="0"/>
              </a:rPr>
            </a:br>
            <a:br>
              <a:rPr lang="en-US" i="1">
                <a:latin typeface="Calibri" charset="0"/>
                <a:ea typeface="ＭＳ Ｐゴシック" charset="0"/>
                <a:cs typeface="ＭＳ Ｐゴシック" charset="0"/>
              </a:rPr>
            </a:br>
            <a:r>
              <a:rPr lang="en-US" i="1">
                <a:latin typeface="Calibri" charset="0"/>
                <a:ea typeface="ＭＳ Ｐゴシック" charset="0"/>
                <a:cs typeface="ＭＳ Ｐゴシック" charset="0"/>
              </a:rPr>
              <a:t>Let Us Beat Swords into Plowshares</a:t>
            </a:r>
            <a:r>
              <a:rPr lang="en-US">
                <a:latin typeface="Calibri" charset="0"/>
                <a:ea typeface="ＭＳ Ｐゴシック" charset="0"/>
                <a:cs typeface="ＭＳ Ｐゴシック" charset="0"/>
              </a:rPr>
              <a:t> was sculpted</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by Yevgeny Vuchetich.  It was donated to the UN by the USSR in 1959.</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The sculpture stands in the garden of the UN Headquarters.</a:t>
            </a:r>
            <a:r>
              <a:rPr lang="mr-IN">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https://sites.google.com/site/cdaunexploration/let-us-beat-swords-into-plowshares</a:t>
            </a:r>
          </a:p>
          <a:p>
            <a:r>
              <a:rPr lang="en-US">
                <a:latin typeface="Calibri" charset="0"/>
                <a:ea typeface="ＭＳ Ｐゴシック" charset="0"/>
                <a:cs typeface="ＭＳ Ｐゴシック" charset="0"/>
              </a:rPr>
              <a:t>Accessed 8 July 2015</a:t>
            </a:r>
          </a:p>
          <a:p>
            <a:endParaRPr lang="en-US">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68</a:t>
            </a:fld>
            <a:endParaRPr 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70</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72</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78</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79</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80</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81</a:t>
            </a:fld>
            <a:endParaRPr lang="en-US"/>
          </a:p>
        </p:txBody>
      </p:sp>
    </p:spTree>
    <p:extLst>
      <p:ext uri="{BB962C8B-B14F-4D97-AF65-F5344CB8AC3E}">
        <p14:creationId xmlns:p14="http://schemas.microsoft.com/office/powerpoint/2010/main" val="3110272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10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 Messiah will reunite and restore the nation (5:2-3).</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care for the people and give them security (5:4).</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Israel’s enemies (5:5-9).</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purge Israel of reliance on military power (5:10-11).</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false worship within Israel (5:12-15).</a:t>
            </a:r>
            <a:endParaRPr lang="en-SG" sz="1200" kern="1200">
              <a:solidFill>
                <a:schemeClr val="tx1"/>
              </a:solidFill>
              <a:effectLst/>
              <a:latin typeface="+mn-lt"/>
              <a:ea typeface="+mn-ea"/>
              <a:cs typeface="+mn-cs"/>
            </a:endParaRPr>
          </a:p>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Micah has much to say about judgment upon Judah and the messianic kingdom.  However, the exploitation of God’s people has become the focus in the teaching of the book by most preachers and teachers.  This makes Micah 6:8 to most preached verse.</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A664CD-D849-7F46-9615-C795C92B4D9E}" type="slidenum">
              <a:rPr lang="en-US" sz="1200">
                <a:solidFill>
                  <a:prstClr val="black"/>
                </a:solidFill>
              </a:rPr>
              <a:pPr eaLnBrk="1" hangingPunct="1"/>
              <a:t>97</a:t>
            </a:fld>
            <a:endParaRPr lang="en-US" sz="120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1030750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3859497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17656822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1207482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456843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799244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1870195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1965279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87476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84984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681215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026415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251754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510940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921552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2127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1216646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3048069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2154790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36190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276199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18508008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530010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5458043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3031762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4054767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6457036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0748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141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482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97508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8631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10018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0060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494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3934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115813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0211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136861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909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3703870982"/>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8577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86943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8987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2837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74911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413678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390429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503461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33850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24/09/19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190029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87787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24/09/19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56400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24/09/19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31892260"/>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24/09/19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578930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24/09/19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0125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24/09/19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377311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24/09/19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047308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24/09/19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0901386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24/09/19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151957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24/09/19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307067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24/09/19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33868887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790166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896487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988544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7736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254471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881867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349813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29791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37083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956872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1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18757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12204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CDB55BF1-04A1-0E44-B6EB-F539A426E6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361588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E2B0C99-C7EA-BB4C-BE02-2B06408E7F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37508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a:lvl1pPr>
          </a:lstStyle>
          <a:p>
            <a:pPr>
              <a:defRPr/>
            </a:pPr>
            <a:fld id="{D8A6A188-98EC-504C-9CB2-2A422D09604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4094650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a:lvl1pPr>
          </a:lstStyle>
          <a:p>
            <a:pPr>
              <a:defRPr/>
            </a:pPr>
            <a:fld id="{3B23685B-6C0D-0C4D-A019-0E88C973B3E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06816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a:lvl1pPr>
          </a:lstStyle>
          <a:p>
            <a:pPr>
              <a:defRPr/>
            </a:pPr>
            <a:fld id="{8D2130B3-66A1-8F48-B8D9-3514447119B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128887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a:lvl1pPr>
          </a:lstStyle>
          <a:p>
            <a:pPr>
              <a:defRPr/>
            </a:pPr>
            <a:fld id="{A6C3D205-0FEF-6E46-9F7A-C96818305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98811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a:lvl1pPr>
          </a:lstStyle>
          <a:p>
            <a:pPr>
              <a:defRPr/>
            </a:pPr>
            <a:fld id="{4B8B9EDD-DC21-9B42-8B9B-003278F5987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944921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1DE86E98-5F95-954E-A985-C2D7290C202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177667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87EB8EC7-57EF-FD42-972F-86CD66D3DDF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81429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11117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398F9483-D875-BA48-8DD6-DD433D19107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578418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5AF1276-F191-7C4C-A74E-FD994075D90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159249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81744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87261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03339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75703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22819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02269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68747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37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0367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89817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11984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31695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6FF9C50-021D-FD49-8917-157A8F1E0827}" type="slidenum">
              <a:rPr lang="en-US"/>
              <a:pPr>
                <a:defRPr/>
              </a:pPr>
              <a:t>‹#›</a:t>
            </a:fld>
            <a:endParaRPr lang="en-US"/>
          </a:p>
        </p:txBody>
      </p:sp>
    </p:spTree>
    <p:extLst>
      <p:ext uri="{BB962C8B-B14F-4D97-AF65-F5344CB8AC3E}">
        <p14:creationId xmlns:p14="http://schemas.microsoft.com/office/powerpoint/2010/main" val="7275568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02C7E9F-4589-F544-868C-A8A5C6BDF093}" type="slidenum">
              <a:rPr lang="en-US"/>
              <a:pPr>
                <a:defRPr/>
              </a:pPr>
              <a:t>‹#›</a:t>
            </a:fld>
            <a:endParaRPr lang="en-US"/>
          </a:p>
        </p:txBody>
      </p:sp>
    </p:spTree>
    <p:extLst>
      <p:ext uri="{BB962C8B-B14F-4D97-AF65-F5344CB8AC3E}">
        <p14:creationId xmlns:p14="http://schemas.microsoft.com/office/powerpoint/2010/main" val="1555084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6FB0446-C313-8D4F-9098-B495715A35FC}" type="slidenum">
              <a:rPr lang="en-US"/>
              <a:pPr>
                <a:defRPr/>
              </a:pPr>
              <a:t>‹#›</a:t>
            </a:fld>
            <a:endParaRPr lang="en-US"/>
          </a:p>
        </p:txBody>
      </p:sp>
    </p:spTree>
    <p:extLst>
      <p:ext uri="{BB962C8B-B14F-4D97-AF65-F5344CB8AC3E}">
        <p14:creationId xmlns:p14="http://schemas.microsoft.com/office/powerpoint/2010/main" val="31831371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C736A48-B223-414B-9B7D-43F2F9BDBC31}" type="slidenum">
              <a:rPr lang="en-US"/>
              <a:pPr>
                <a:defRPr/>
              </a:pPr>
              <a:t>‹#›</a:t>
            </a:fld>
            <a:endParaRPr lang="en-US"/>
          </a:p>
        </p:txBody>
      </p:sp>
    </p:spTree>
    <p:extLst>
      <p:ext uri="{BB962C8B-B14F-4D97-AF65-F5344CB8AC3E}">
        <p14:creationId xmlns:p14="http://schemas.microsoft.com/office/powerpoint/2010/main" val="17267823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0FCBD94-D93E-8347-9D28-AFD6105C1FB7}" type="slidenum">
              <a:rPr lang="en-US"/>
              <a:pPr>
                <a:defRPr/>
              </a:pPr>
              <a:t>‹#›</a:t>
            </a:fld>
            <a:endParaRPr lang="en-US"/>
          </a:p>
        </p:txBody>
      </p:sp>
    </p:spTree>
    <p:extLst>
      <p:ext uri="{BB962C8B-B14F-4D97-AF65-F5344CB8AC3E}">
        <p14:creationId xmlns:p14="http://schemas.microsoft.com/office/powerpoint/2010/main" val="4153059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8BF75A19-1324-AE41-9491-2DF026841FE3}" type="slidenum">
              <a:rPr lang="en-US"/>
              <a:pPr>
                <a:defRPr/>
              </a:pPr>
              <a:t>‹#›</a:t>
            </a:fld>
            <a:endParaRPr lang="en-US"/>
          </a:p>
        </p:txBody>
      </p:sp>
    </p:spTree>
    <p:extLst>
      <p:ext uri="{BB962C8B-B14F-4D97-AF65-F5344CB8AC3E}">
        <p14:creationId xmlns:p14="http://schemas.microsoft.com/office/powerpoint/2010/main" val="34414308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B34570F-813B-3347-999D-5498017086B8}" type="slidenum">
              <a:rPr lang="en-US"/>
              <a:pPr>
                <a:defRPr/>
              </a:pPr>
              <a:t>‹#›</a:t>
            </a:fld>
            <a:endParaRPr lang="en-US"/>
          </a:p>
        </p:txBody>
      </p:sp>
    </p:spTree>
    <p:extLst>
      <p:ext uri="{BB962C8B-B14F-4D97-AF65-F5344CB8AC3E}">
        <p14:creationId xmlns:p14="http://schemas.microsoft.com/office/powerpoint/2010/main" val="111376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42587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E2DB85B-6C3F-104A-A2B4-9F890B059181}" type="slidenum">
              <a:rPr lang="en-US"/>
              <a:pPr>
                <a:defRPr/>
              </a:pPr>
              <a:t>‹#›</a:t>
            </a:fld>
            <a:endParaRPr lang="en-US"/>
          </a:p>
        </p:txBody>
      </p:sp>
    </p:spTree>
    <p:extLst>
      <p:ext uri="{BB962C8B-B14F-4D97-AF65-F5344CB8AC3E}">
        <p14:creationId xmlns:p14="http://schemas.microsoft.com/office/powerpoint/2010/main" val="38115728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5C98FC3-859F-FF44-8289-9C85426BB72D}" type="slidenum">
              <a:rPr lang="en-US"/>
              <a:pPr>
                <a:defRPr/>
              </a:pPr>
              <a:t>‹#›</a:t>
            </a:fld>
            <a:endParaRPr lang="en-US"/>
          </a:p>
        </p:txBody>
      </p:sp>
    </p:spTree>
    <p:extLst>
      <p:ext uri="{BB962C8B-B14F-4D97-AF65-F5344CB8AC3E}">
        <p14:creationId xmlns:p14="http://schemas.microsoft.com/office/powerpoint/2010/main" val="23097178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3CD1167-EDDF-B341-89EC-24793087BAFB}" type="slidenum">
              <a:rPr lang="en-US"/>
              <a:pPr>
                <a:defRPr/>
              </a:pPr>
              <a:t>‹#›</a:t>
            </a:fld>
            <a:endParaRPr lang="en-US"/>
          </a:p>
        </p:txBody>
      </p:sp>
    </p:spTree>
    <p:extLst>
      <p:ext uri="{BB962C8B-B14F-4D97-AF65-F5344CB8AC3E}">
        <p14:creationId xmlns:p14="http://schemas.microsoft.com/office/powerpoint/2010/main" val="19415215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8DF0D26-D52F-D746-890C-369B1789341C}" type="slidenum">
              <a:rPr lang="en-US"/>
              <a:pPr>
                <a:defRPr/>
              </a:pPr>
              <a:t>‹#›</a:t>
            </a:fld>
            <a:endParaRPr lang="en-US"/>
          </a:p>
        </p:txBody>
      </p:sp>
    </p:spTree>
    <p:extLst>
      <p:ext uri="{BB962C8B-B14F-4D97-AF65-F5344CB8AC3E}">
        <p14:creationId xmlns:p14="http://schemas.microsoft.com/office/powerpoint/2010/main" val="22114305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4756D62-7D01-F74B-886A-79674CA39AA3}" type="slidenum">
              <a:rPr lang="en-US"/>
              <a:pPr>
                <a:defRPr/>
              </a:pPr>
              <a:t>‹#›</a:t>
            </a:fld>
            <a:endParaRPr lang="en-US"/>
          </a:p>
        </p:txBody>
      </p:sp>
    </p:spTree>
    <p:extLst>
      <p:ext uri="{BB962C8B-B14F-4D97-AF65-F5344CB8AC3E}">
        <p14:creationId xmlns:p14="http://schemas.microsoft.com/office/powerpoint/2010/main" val="1919572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5602194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9/24/19</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41594855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79022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8189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423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534708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00098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59300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85248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041942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7615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8956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89617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160789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29E82-3FF0-894E-8BB2-22B655CBE3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377424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EAE31-676D-EB47-B76A-8C3A62CF1E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84065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10273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EC99-EF3B-D749-99E2-25D18FB6F5E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027711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E3FF4-0836-804E-8C77-333B4C376AD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26353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AA1A4-576A-2142-B809-9FEEFBC8886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158464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681C7-5433-5E4D-AB70-B63E47DF4C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825525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908BB5-61B0-4A47-A5DC-9CDFF30BAC4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46897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98B47-1E66-CB4A-BFC3-12A1E60484D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365546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1A085-885B-0C40-91FF-0CD7E921C0A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562559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E2E6FB-F2E3-3A48-941A-99E1F89879B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593715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EB439-6D5A-3C42-B7E5-38530234E1F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192283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42595115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4567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413733339"/>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99944470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545178294"/>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635019310"/>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643368844"/>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567992064"/>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40135171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90365965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15891261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384462367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942256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22077244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320197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109424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005949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245581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717591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8362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76813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142333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05027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09752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92458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245722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8683913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4961097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0641598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951678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117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5430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4139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569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205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274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644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517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2071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2447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44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3082644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9/24/19</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3606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9/24/19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9042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9/24/19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69669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9/24/19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21412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9/24/19</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3687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9/24/19</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141038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9/24/19</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82257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9/24/19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30157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9/24/19</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0927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9/24/19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88252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9/24/19</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873740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2109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3853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7119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3658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11600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9104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92784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8232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3901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2226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967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24354409"/>
      </p:ext>
    </p:extLst>
  </p:cSld>
  <p:clrMapOvr>
    <a:masterClrMapping/>
  </p:clrMapOvr>
  <p:transition spd="med">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3103226"/>
      </p:ext>
    </p:extLst>
  </p:cSld>
  <p:clrMapOvr>
    <a:masterClrMapping/>
  </p:clrMapOvr>
  <p:transition spd="med">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8920414"/>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807239"/>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3001424"/>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6797318"/>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2980158"/>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2052423"/>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0490118"/>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7610864"/>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4672155"/>
      </p:ext>
    </p:extLst>
  </p:cSld>
  <p:clrMapOvr>
    <a:masterClrMapping/>
  </p:clrMapOvr>
  <p:transitio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0693359"/>
      </p:ext>
    </p:extLst>
  </p:cSld>
  <p:clrMapOvr>
    <a:masterClrMapping/>
  </p:clrMapOvr>
  <p:transition spd="med">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4673302"/>
      </p:ext>
    </p:extLst>
  </p:cSld>
  <p:clrMapOvr>
    <a:masterClrMapping/>
  </p:clrMapOvr>
  <p:transition spd="med">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2324524"/>
      </p:ext>
    </p:extLst>
  </p:cSld>
  <p:clrMapOvr>
    <a:masterClrMapping/>
  </p:clrMapOvr>
  <p:transition spd="med">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0994695"/>
      </p:ext>
    </p:extLst>
  </p:cSld>
  <p:clrMapOvr>
    <a:masterClrMapping/>
  </p:clrMapOvr>
  <p:transition spd="med">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389718"/>
      </p:ext>
    </p:extLst>
  </p:cSld>
  <p:clrMapOvr>
    <a:masterClrMapping/>
  </p:clrMapOvr>
  <p:transition spd="med">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3263047"/>
      </p:ext>
    </p:extLst>
  </p:cSld>
  <p:clrMapOvr>
    <a:masterClrMapping/>
  </p:clrMapOvr>
  <p:transition spd="med">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8471344"/>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0743491"/>
      </p:ext>
    </p:extLst>
  </p:cSld>
  <p:clrMapOvr>
    <a:masterClrMapping/>
  </p:clrMapOvr>
  <p:transition spd="med">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05912"/>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0913050"/>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253826"/>
      </p:ext>
    </p:extLst>
  </p:cSld>
  <p:clrMapOvr>
    <a:masterClrMapping/>
  </p:clrMapOvr>
  <p:transition spd="med">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8716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50674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95637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5054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40504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48745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77580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185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7939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958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7406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822030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35157804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2735223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1467034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823680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1262686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119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0.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2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4.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0.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5" Type="http://schemas.openxmlformats.org/officeDocument/2006/relationships/theme" Target="../theme/theme26.xml"/><Relationship Id="rId4"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5611723"/>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00E46C4C-CE37-E045-8D60-F4FF51299BA1}"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4569958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29441456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B1D9DD5-34BB-B649-8A79-B00EF843595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58432709"/>
      </p:ext>
    </p:extLst>
  </p:cSld>
  <p:clrMap bg1="dk2" tx1="lt1" bg2="dk1" tx2="lt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976205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398628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24/09/19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735782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6728047"/>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3250" name="Group 1"/>
          <p:cNvGrpSpPr>
            <a:grpSpLocks/>
          </p:cNvGrpSpPr>
          <p:nvPr/>
        </p:nvGrpSpPr>
        <p:grpSpPr bwMode="auto">
          <a:xfrm>
            <a:off x="228600" y="228600"/>
            <a:ext cx="8685213" cy="5942013"/>
            <a:chOff x="144" y="144"/>
            <a:chExt cx="5471" cy="3743"/>
          </a:xfrm>
        </p:grpSpPr>
        <p:sp>
          <p:nvSpPr>
            <p:cNvPr id="53256"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7"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8"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53251"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53252"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a:solidFill>
                  <a:srgbClr val="FFFFFF"/>
                </a:solidFill>
                <a:latin typeface="Times New Roman" charset="0"/>
              </a:defRPr>
            </a:lvl1pPr>
          </a:lstStyle>
          <a:p>
            <a:pPr fontAlgn="base">
              <a:spcBef>
                <a:spcPct val="0"/>
              </a:spcBef>
              <a:spcAft>
                <a:spcPct val="0"/>
              </a:spcAft>
              <a:defRPr/>
            </a:pPr>
            <a:fld id="{D6FC43B0-7508-AD4A-8ED5-7D86604FCA91}"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628261725"/>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677836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85AC363F-2272-504F-B24B-EB9BC61A69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16636317"/>
      </p:ext>
    </p:extLst>
  </p:cSld>
  <p:clrMap bg1="lt1" tx1="dk1" bg2="lt2" tx2="dk2" accent1="accent1" accent2="accent2" accent3="accent3" accent4="accent4" accent5="accent5" accent6="accent6" hlink="hlink" folHlink="folHlink"/>
  <p:sldLayoutIdLst>
    <p:sldLayoutId id="214748372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CF364879-87DB-5149-A848-2B7F9BD75F5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01064121"/>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fontAlgn="base">
              <a:spcBef>
                <a:spcPct val="0"/>
              </a:spcBef>
              <a:spcAft>
                <a:spcPct val="0"/>
              </a:spcAft>
              <a:defRPr/>
            </a:pPr>
            <a:fld id="{35D6F022-1F77-5441-BEE9-FF88C171E950}"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14866871"/>
      </p:ext>
    </p:extLst>
  </p:cSld>
  <p:clrMap bg1="lt1" tx1="dk1" bg2="lt2" tx2="dk2" accent1="accent1" accent2="accent2" accent3="accent3" accent4="accent4" accent5="accent5" accent6="accent6" hlink="hlink" folHlink="folHlink"/>
  <p:sldLayoutIdLst>
    <p:sldLayoutId id="2147484240" r:id="rId1"/>
    <p:sldLayoutId id="214748424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9414523"/>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9F4422DB-1DD8-454F-B080-33F123BA76D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15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60893499"/>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22473753"/>
      </p:ext>
    </p:extLst>
  </p:cSld>
  <p:clrMap bg1="dk2" tx1="lt1" bg2="dk1"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10477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21412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295637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defTabSz="914400" fontAlgn="base">
              <a:spcBef>
                <a:spcPct val="0"/>
              </a:spcBef>
              <a:spcAft>
                <a:spcPct val="0"/>
              </a:spcAft>
              <a:defRPr/>
            </a:pPr>
            <a:fld id="{DB440C94-BD17-4048-AF80-4E8689EDBD1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488058"/>
      </p:ext>
    </p:extLst>
  </p:cSld>
  <p:clrMap bg1="dk2" tx1="lt1" bg2="dk1" tx2="lt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9/24/19</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937592446"/>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5888707"/>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1876433233"/>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Tree>
    <p:extLst>
      <p:ext uri="{BB962C8B-B14F-4D97-AF65-F5344CB8AC3E}">
        <p14:creationId xmlns:p14="http://schemas.microsoft.com/office/powerpoint/2010/main" val="858725441"/>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229.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47.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7.xml"/><Relationship Id="rId1" Type="http://schemas.openxmlformats.org/officeDocument/2006/relationships/slideLayout" Target="../slideLayouts/slideLayout22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1.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1.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5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image" Target="../media/image41.jpg"/><Relationship Id="rId1" Type="http://schemas.openxmlformats.org/officeDocument/2006/relationships/slideLayout" Target="../slideLayouts/slideLayout25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jpg"/><Relationship Id="rId2" Type="http://schemas.openxmlformats.org/officeDocument/2006/relationships/image" Target="../media/image53.jpeg"/><Relationship Id="rId1" Type="http://schemas.openxmlformats.org/officeDocument/2006/relationships/slideLayout" Target="../slideLayouts/slideLayout253.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g"/><Relationship Id="rId7"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Layout" Target="../slideLayouts/slideLayout253.xml"/><Relationship Id="rId6" Type="http://schemas.openxmlformats.org/officeDocument/2006/relationships/image" Target="../media/image59.jpeg"/><Relationship Id="rId5" Type="http://schemas.microsoft.com/office/2007/relationships/hdphoto" Target="../media/hdphoto2.wdp"/><Relationship Id="rId4" Type="http://schemas.openxmlformats.org/officeDocument/2006/relationships/image" Target="../media/image54.pn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8.jpg"/><Relationship Id="rId7"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253.xml"/><Relationship Id="rId6" Type="http://schemas.openxmlformats.org/officeDocument/2006/relationships/image" Target="../media/image63.png"/><Relationship Id="rId5" Type="http://schemas.microsoft.com/office/2007/relationships/hdphoto" Target="../media/hdphoto2.wdp"/><Relationship Id="rId4" Type="http://schemas.openxmlformats.org/officeDocument/2006/relationships/image" Target="../media/image54.png"/><Relationship Id="rId9" Type="http://schemas.openxmlformats.org/officeDocument/2006/relationships/image" Target="../media/image65.jpe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6.png"/><Relationship Id="rId7" Type="http://schemas.openxmlformats.org/officeDocument/2006/relationships/image" Target="../media/image58.jpg"/><Relationship Id="rId2" Type="http://schemas.openxmlformats.org/officeDocument/2006/relationships/image" Target="../media/image53.jpeg"/><Relationship Id="rId1" Type="http://schemas.openxmlformats.org/officeDocument/2006/relationships/slideLayout" Target="../slideLayouts/slideLayout253.xml"/><Relationship Id="rId6" Type="http://schemas.microsoft.com/office/2007/relationships/hdphoto" Target="../media/hdphoto4.wdp"/><Relationship Id="rId11" Type="http://schemas.openxmlformats.org/officeDocument/2006/relationships/image" Target="../media/image68.jpg"/><Relationship Id="rId5" Type="http://schemas.openxmlformats.org/officeDocument/2006/relationships/image" Target="../media/image63.png"/><Relationship Id="rId10" Type="http://schemas.openxmlformats.org/officeDocument/2006/relationships/image" Target="../media/image67.jpeg"/><Relationship Id="rId4" Type="http://schemas.microsoft.com/office/2007/relationships/hdphoto" Target="../media/hdphoto1.wdp"/><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3.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3.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9.gif"/><Relationship Id="rId1" Type="http://schemas.openxmlformats.org/officeDocument/2006/relationships/slideLayout" Target="../slideLayouts/slideLayout133.xml"/><Relationship Id="rId4" Type="http://schemas.openxmlformats.org/officeDocument/2006/relationships/image" Target="../media/image20.gi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87.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5.xml"/><Relationship Id="rId1" Type="http://schemas.openxmlformats.org/officeDocument/2006/relationships/slideLayout" Target="../slideLayouts/slideLayout187.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6.xml"/><Relationship Id="rId1" Type="http://schemas.openxmlformats.org/officeDocument/2006/relationships/slideLayout" Target="../slideLayouts/slideLayout18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18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187.xml"/><Relationship Id="rId4" Type="http://schemas.openxmlformats.org/officeDocument/2006/relationships/image" Target="../media/image87.jpg"/></Relationships>
</file>

<file path=ppt/slides/_rels/slide7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9.xml"/><Relationship Id="rId1" Type="http://schemas.openxmlformats.org/officeDocument/2006/relationships/slideLayout" Target="../slideLayouts/slideLayout187.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187.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1.xml"/><Relationship Id="rId1"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187.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187.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18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5.xml"/><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20.gif"/><Relationship Id="rId2" Type="http://schemas.openxmlformats.org/officeDocument/2006/relationships/slideLayout" Target="../slideLayouts/slideLayout188.xml"/><Relationship Id="rId1" Type="http://schemas.openxmlformats.org/officeDocument/2006/relationships/vmlDrawing" Target="../drawings/vmlDrawing1.vml"/><Relationship Id="rId6" Type="http://schemas.openxmlformats.org/officeDocument/2006/relationships/image" Target="../media/image94.emf"/><Relationship Id="rId5" Type="http://schemas.openxmlformats.org/officeDocument/2006/relationships/oleObject" Target="../embeddings/oleObject1.bin"/><Relationship Id="rId4" Type="http://schemas.openxmlformats.org/officeDocument/2006/relationships/image" Target="../media/image19.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88.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193.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13.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6.xml"/><Relationship Id="rId1" Type="http://schemas.openxmlformats.org/officeDocument/2006/relationships/slideLayout" Target="../slideLayouts/slideLayout224.xml"/><Relationship Id="rId5" Type="http://schemas.openxmlformats.org/officeDocument/2006/relationships/image" Target="../media/image20.gif"/><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Prophecy of Micah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Generous</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split in 1 Kings would soon leave Judah as the Survivng Kingdom</a:t>
            </a:r>
          </a:p>
        </p:txBody>
      </p:sp>
    </p:spTree>
    <p:extLst>
      <p:ext uri="{BB962C8B-B14F-4D97-AF65-F5344CB8AC3E}">
        <p14:creationId xmlns:p14="http://schemas.microsoft.com/office/powerpoint/2010/main" val="251618826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What shall I say about the homes of the wicked filled with treasures gained by cheating? What about the disgusting practice of measuring out grain with dishonest measures? </a:t>
            </a:r>
          </a:p>
          <a:p>
            <a:pPr defTabSz="914400">
              <a:defRPr/>
            </a:pPr>
            <a:r>
              <a:rPr lang="en-SG" sz="3200" baseline="30000" dirty="0">
                <a:solidFill>
                  <a:srgbClr val="FFFFFF"/>
                </a:solidFill>
                <a:effectLst>
                  <a:glow rad="228600">
                    <a:srgbClr val="000000"/>
                  </a:glow>
                  <a:outerShdw blurRad="38100" dist="38100" dir="2700000" algn="tl">
                    <a:srgbClr val="000000">
                      <a:alpha val="43137"/>
                    </a:srgbClr>
                  </a:outerShdw>
                </a:effectLst>
              </a:rPr>
              <a:t>11</a:t>
            </a:r>
            <a:r>
              <a:rPr lang="en-SG" sz="3200" dirty="0">
                <a:solidFill>
                  <a:srgbClr val="FFFFFF"/>
                </a:solidFill>
                <a:effectLst>
                  <a:glow rad="228600">
                    <a:srgbClr val="000000"/>
                  </a:glow>
                  <a:outerShdw blurRad="38100" dist="38100" dir="2700000" algn="tl">
                    <a:srgbClr val="000000">
                      <a:alpha val="43137"/>
                    </a:srgbClr>
                  </a:outerShdw>
                </a:effectLst>
              </a:rPr>
              <a:t>How can I tolerate your merchants who use dishonest scales and weights? </a:t>
            </a:r>
            <a:r>
              <a:rPr lang="en-SG" sz="3200" baseline="30000" dirty="0">
                <a:solidFill>
                  <a:srgbClr val="FFFFFF"/>
                </a:solidFill>
                <a:effectLst>
                  <a:glow rad="228600">
                    <a:srgbClr val="000000"/>
                  </a:glow>
                  <a:outerShdw blurRad="38100" dist="38100" dir="2700000" algn="tl">
                    <a:srgbClr val="000000">
                      <a:alpha val="43137"/>
                    </a:srgbClr>
                  </a:outerShdw>
                </a:effectLst>
              </a:rPr>
              <a:t>12</a:t>
            </a:r>
            <a:r>
              <a:rPr lang="en-SG" sz="3200" dirty="0">
                <a:solidFill>
                  <a:srgbClr val="FFFFFF"/>
                </a:solidFill>
                <a:effectLst>
                  <a:glow rad="228600">
                    <a:srgbClr val="000000"/>
                  </a:glow>
                  <a:outerShdw blurRad="38100" dist="38100" dir="2700000" algn="tl">
                    <a:srgbClr val="000000">
                      <a:alpha val="43137"/>
                    </a:srgbClr>
                  </a:outerShdw>
                </a:effectLst>
              </a:rPr>
              <a:t>The rich among you have become wealthy through extortion and violence. Your citizens are so used to lying that their tongues can no longer tell the truth</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(6:10-12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58708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7</a:t>
            </a:r>
          </a:p>
        </p:txBody>
      </p:sp>
    </p:spTree>
    <p:extLst>
      <p:ext uri="{BB962C8B-B14F-4D97-AF65-F5344CB8AC3E}">
        <p14:creationId xmlns:p14="http://schemas.microsoft.com/office/powerpoint/2010/main" val="23261768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53340145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How miserable I am!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I feel like the fruit picker after the harvest who can find nothing to eat.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Not a cluster of grapes or a single early fig can be found to satisfy my hunger</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(Micah 7:1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298080143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The godly people have all disappeared;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not one honest person is left on the earth. They are all murderers, setting traps even for their own brothers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(Micah 7:2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22003324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Both their hands are equally skilled at doing evil! Officials and judges alike demand bribes. The people with influence get what they want, and together they scheme to twist justice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(Micah 7:3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171440472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Even the best of them is like a brier; the most honest is as dangerous as a hedge of thorns. But your judgment day is coming swiftly now. Your time of punishment is here, a time of confusion</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(Micah 7:4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19516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US" sz="3200" dirty="0">
                <a:solidFill>
                  <a:srgbClr val="FFFFFF"/>
                </a:solidFill>
                <a:effectLst>
                  <a:glow rad="228600">
                    <a:srgbClr val="000000"/>
                  </a:glow>
                  <a:outerShdw blurRad="38100" dist="38100" dir="2700000" algn="tl">
                    <a:srgbClr val="000000">
                      <a:alpha val="43137"/>
                    </a:srgbClr>
                  </a:outerShdw>
                </a:effectLst>
              </a:rPr>
              <a:t>Don’t trust anyone—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not your best friend or even your wife! </a:t>
            </a:r>
          </a:p>
          <a:p>
            <a:pPr defTabSz="914400">
              <a:defRPr/>
            </a:pPr>
            <a:r>
              <a:rPr lang="en-US" sz="3200" baseline="30000" dirty="0">
                <a:solidFill>
                  <a:srgbClr val="FFFFFF"/>
                </a:solidFill>
                <a:effectLst>
                  <a:glow rad="228600">
                    <a:srgbClr val="000000"/>
                  </a:glow>
                  <a:outerShdw blurRad="38100" dist="38100" dir="2700000" algn="tl">
                    <a:srgbClr val="000000">
                      <a:alpha val="43137"/>
                    </a:srgbClr>
                  </a:outerShdw>
                </a:effectLst>
              </a:rPr>
              <a:t>6</a:t>
            </a:r>
            <a:r>
              <a:rPr lang="en-US" sz="3200" dirty="0">
                <a:solidFill>
                  <a:srgbClr val="FFFFFF"/>
                </a:solidFill>
                <a:effectLst>
                  <a:glow rad="228600">
                    <a:srgbClr val="000000"/>
                  </a:glow>
                  <a:outerShdw blurRad="38100" dist="38100" dir="2700000" algn="tl">
                    <a:srgbClr val="000000">
                      <a:alpha val="43137"/>
                    </a:srgbClr>
                  </a:outerShdw>
                </a:effectLst>
              </a:rPr>
              <a:t>For the son despises his father.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The daughter defies her mother.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The daughter-in-law defies her mother-in-law. Your enemies are right in your own household!</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(Micah 7:5-6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767073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39096643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dirty="0">
                <a:effectLst>
                  <a:glow rad="127000">
                    <a:schemeClr val="tx1"/>
                  </a:glow>
                </a:effectLst>
                <a:latin typeface="Arial" charset="0"/>
                <a:ea typeface="ＭＳ Ｐゴシック" charset="0"/>
                <a:cs typeface="ＭＳ Ｐゴシック" charset="0"/>
              </a:rPr>
              <a:t>As for me, I look to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for help.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I wait confidently for God to save me,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and my God will certainly hear me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44803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914400" fontAlgn="base">
              <a:spcAft>
                <a:spcPct val="0"/>
              </a:spcAft>
              <a:defRPr/>
            </a:pPr>
            <a:r>
              <a:rPr lang="en-US" sz="2400" dirty="0">
                <a:solidFill>
                  <a:srgbClr val="FFFFFF"/>
                </a:solidFill>
                <a:ea typeface="ＭＳ Ｐゴシック" charset="0"/>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Tree>
    <p:extLst>
      <p:ext uri="{BB962C8B-B14F-4D97-AF65-F5344CB8AC3E}">
        <p14:creationId xmlns:p14="http://schemas.microsoft.com/office/powerpoint/2010/main" val="286883008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fontAlgn="base" hangingPunct="0">
              <a:spcBef>
                <a:spcPct val="0"/>
              </a:spcBef>
              <a:spcAft>
                <a:spcPct val="0"/>
              </a:spcAft>
              <a:defRPr/>
            </a:pPr>
            <a:r>
              <a:rPr lang="mr-IN" sz="2800" b="1" dirty="0">
                <a:solidFill>
                  <a:srgbClr val="FFFFFF"/>
                </a:solidFill>
                <a:effectLst>
                  <a:outerShdw blurRad="38100" dist="38100" dir="2700000" algn="tl">
                    <a:srgbClr val="000000"/>
                  </a:outerShdw>
                </a:effectLst>
                <a:cs typeface="Arial" charset="0"/>
              </a:rPr>
              <a:t>"</a:t>
            </a:r>
            <a:r>
              <a:rPr lang="en-US" sz="2800" b="1" dirty="0">
                <a:solidFill>
                  <a:srgbClr val="FFFFFF"/>
                </a:solidFill>
                <a:effectLst>
                  <a:outerShdw blurRad="38100" dist="38100" dir="2700000" algn="tl">
                    <a:srgbClr val="000000"/>
                  </a:outerShdw>
                </a:effectLst>
                <a:cs typeface="Arial" charset="0"/>
              </a:rPr>
              <a:t>On that day the L</a:t>
            </a:r>
            <a:r>
              <a:rPr lang="en-US"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mr-IN"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b="1" kern="0">
                <a:solidFill>
                  <a:srgbClr val="FFFFFF"/>
                </a:solidFill>
              </a:rPr>
              <a:t>531e</a:t>
            </a:r>
          </a:p>
        </p:txBody>
      </p:sp>
    </p:spTree>
    <p:extLst>
      <p:ext uri="{BB962C8B-B14F-4D97-AF65-F5344CB8AC3E}">
        <p14:creationId xmlns:p14="http://schemas.microsoft.com/office/powerpoint/2010/main" val="16170910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mr-IN" altLang="ja-JP" sz="3200" dirty="0">
                <a:solidFill>
                  <a:srgbClr val="FFFFFF"/>
                </a:solidFill>
              </a:rPr>
              <a:t>"</a:t>
            </a:r>
            <a:r>
              <a:rPr lang="en-US" altLang="ja-JP" sz="3200" dirty="0">
                <a:solidFill>
                  <a:srgbClr val="FFFFFF"/>
                </a:solidFill>
              </a:rPr>
              <a:t>The law will go out from Zion, </a:t>
            </a:r>
          </a:p>
          <a:p>
            <a:pPr algn="r" defTabSz="914400" fontAlgn="base">
              <a:spcBef>
                <a:spcPct val="0"/>
              </a:spcBef>
              <a:spcAft>
                <a:spcPct val="0"/>
              </a:spcAft>
            </a:pPr>
            <a:r>
              <a:rPr lang="en-US" sz="3200" dirty="0">
                <a:solidFill>
                  <a:srgbClr val="FFFFFF"/>
                </a:solidFill>
              </a:rPr>
              <a:t>the word of the L</a:t>
            </a:r>
            <a:r>
              <a:rPr lang="en-US" sz="2800" dirty="0">
                <a:solidFill>
                  <a:srgbClr val="FFFFFF"/>
                </a:solidFill>
              </a:rPr>
              <a:t>ORD</a:t>
            </a:r>
            <a:r>
              <a:rPr lang="en-US"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fontAlgn="base">
              <a:spcBef>
                <a:spcPct val="0"/>
              </a:spcBef>
              <a:spcAft>
                <a:spcPct val="0"/>
              </a:spcAft>
            </a:pPr>
            <a:r>
              <a:rPr lang="en-US" sz="3200" dirty="0">
                <a:solidFill>
                  <a:srgbClr val="FFFFFF"/>
                </a:solidFill>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200259134"/>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 (Micah)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altLang="ja-JP" sz="3200" dirty="0">
                <a:solidFill>
                  <a:srgbClr val="FFFFFF"/>
                </a:solidFill>
              </a:rPr>
              <a:t>"</a:t>
            </a:r>
            <a:r>
              <a:rPr lang="en-US" altLang="ja-JP" sz="3200" dirty="0">
                <a:solidFill>
                  <a:srgbClr val="FFFFFF"/>
                </a:solidFill>
              </a:rPr>
              <a:t>For out of Zion shall go forth the law, and the word of the L</a:t>
            </a:r>
            <a:r>
              <a:rPr lang="en-US" altLang="ja-JP" sz="2800" dirty="0">
                <a:solidFill>
                  <a:srgbClr val="FFFFFF"/>
                </a:solidFill>
              </a:rPr>
              <a:t>ORD</a:t>
            </a:r>
            <a:r>
              <a:rPr lang="en-US" altLang="ja-JP"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eaLnBrk="0" fontAlgn="base" hangingPunct="0">
              <a:spcBef>
                <a:spcPct val="0"/>
              </a:spcBef>
              <a:spcAft>
                <a:spcPct val="0"/>
              </a:spcAft>
            </a:pPr>
            <a:r>
              <a:rPr lang="en-US" sz="3200" dirty="0">
                <a:solidFill>
                  <a:srgbClr val="FFFFFF"/>
                </a:solidFill>
              </a:rPr>
              <a:t>––Micah 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943545631"/>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b="1" kern="0">
                <a:solidFill>
                  <a:srgbClr val="FFFFFF"/>
                </a:solidFill>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sz="2800" b="1" dirty="0">
                <a:solidFill>
                  <a:srgbClr val="FFFFFF"/>
                </a:solidFill>
                <a:effectLst>
                  <a:glow rad="228600">
                    <a:srgbClr val="000000"/>
                  </a:glow>
                </a:effectLst>
                <a:cs typeface="Arial" charset="0"/>
              </a:rPr>
              <a:t>"</a:t>
            </a:r>
            <a:r>
              <a:rPr lang="en-SG" sz="2800" b="1">
                <a:solidFill>
                  <a:srgbClr val="FFFFFF"/>
                </a:solidFill>
                <a:effectLst>
                  <a:glow rad="228600">
                    <a:srgbClr val="000000"/>
                  </a:glow>
                </a:effectLst>
                <a:cs typeface="Arial" charset="0"/>
              </a:rPr>
              <a:t>In that day, Israel, your cities will be rebuilt, and your borders will be extended. </a:t>
            </a:r>
            <a:r>
              <a:rPr lang="en-SG" sz="2800" b="1" baseline="30000">
                <a:solidFill>
                  <a:srgbClr val="FFFFFF"/>
                </a:solidFill>
                <a:effectLst>
                  <a:glow rad="228600">
                    <a:srgbClr val="000000"/>
                  </a:glow>
                </a:effectLst>
                <a:cs typeface="Arial" charset="0"/>
              </a:rPr>
              <a:t>12</a:t>
            </a:r>
            <a:r>
              <a:rPr lang="en-SG" sz="2800" b="1">
                <a:solidFill>
                  <a:srgbClr val="FFFFFF"/>
                </a:solidFill>
                <a:effectLst>
                  <a:glow rad="228600">
                    <a:srgbClr val="000000"/>
                  </a:glow>
                </a:effectLst>
                <a:cs typeface="Arial" charset="0"/>
              </a:rPr>
              <a:t>People from many lands will come and honor you— from Assyria all the way to the towns of Egypt, from Egypt all the way to the Euphrates River, and from distant seas and mountains</a:t>
            </a:r>
            <a:r>
              <a:rPr lang="mr-IN" sz="2800" b="1" dirty="0">
                <a:solidFill>
                  <a:srgbClr val="FFFFFF"/>
                </a:solidFill>
                <a:effectLst>
                  <a:glow rad="228600">
                    <a:srgbClr val="000000"/>
                  </a:glow>
                </a:effectLst>
                <a:cs typeface="Arial" charset="0"/>
              </a:rPr>
              <a:t>"</a:t>
            </a:r>
            <a:r>
              <a:rPr lang="en-US" sz="2800" b="1" dirty="0">
                <a:solidFill>
                  <a:srgbClr val="FFFFFF"/>
                </a:solidFill>
                <a:effectLst>
                  <a:glow rad="228600">
                    <a:srgbClr val="000000"/>
                  </a:glow>
                </a:effectLst>
                <a:cs typeface="Arial" charset="0"/>
              </a:rPr>
              <a:t> </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(Micah 7:11-12 </a:t>
            </a:r>
            <a:r>
              <a:rPr lang="en-US" b="1" dirty="0">
                <a:solidFill>
                  <a:srgbClr val="FFFFFF"/>
                </a:solidFill>
                <a:effectLst>
                  <a:glow rad="228600">
                    <a:srgbClr val="000000"/>
                  </a:glow>
                </a:effectLst>
                <a:cs typeface="Arial" charset="0"/>
              </a:rPr>
              <a:t>NLT</a:t>
            </a:r>
            <a:r>
              <a:rPr lang="en-US" sz="2800" b="1" dirty="0">
                <a:solidFill>
                  <a:srgbClr val="FFFFFF"/>
                </a:solidFill>
                <a:effectLst>
                  <a:glow rad="228600">
                    <a:srgbClr val="000000"/>
                  </a:glow>
                </a:effectLst>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Mountains</a:t>
            </a:r>
          </a:p>
        </p:txBody>
      </p:sp>
    </p:spTree>
    <p:extLst>
      <p:ext uri="{BB962C8B-B14F-4D97-AF65-F5344CB8AC3E}">
        <p14:creationId xmlns:p14="http://schemas.microsoft.com/office/powerpoint/2010/main" val="10828858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is another God like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pardons the guilt of the remnant, overlooking the sins of his special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will not stay angry with your people forever, because you delight in showing unfailing love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0546006"/>
      </p:ext>
    </p:extLst>
  </p:cSld>
  <p:clrMapOvr>
    <a:overrideClrMapping bg1="lt1" tx1="dk1" bg2="lt2" tx2="dk2" accent1="accent1" accent2="accent2" accent3="accent3" accent4="accent4" accent5="accent5" accent6="accent6" hlink="hlink" folHlink="folHlink"/>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Once again you will have compassion on us. You will trample our sins under your feet and throw them into the depths of the ocean!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will show us your faithfulness and unfailing love as you promised to our ancestors Abraham and Jacob long ago</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7:19-20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2749595"/>
      </p:ext>
    </p:extLst>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want you to be </a:t>
            </a:r>
            <a:r>
              <a:rPr lang="en-US" sz="5400" b="1" dirty="0">
                <a:solidFill>
                  <a:srgbClr val="FFFF00"/>
                </a:solidFill>
                <a:effectLst>
                  <a:glow rad="127000">
                    <a:schemeClr val="tx1"/>
                  </a:glow>
                </a:effectLst>
                <a:latin typeface="Arial" charset="0"/>
                <a:ea typeface="ＭＳ Ｐゴシック" charset="0"/>
                <a:cs typeface="ＭＳ Ｐゴシック" charset="0"/>
              </a:rPr>
              <a:t>generous</a:t>
            </a:r>
            <a:r>
              <a:rPr lang="en-US" sz="5400" b="1" dirty="0">
                <a:effectLst>
                  <a:glow rad="127000">
                    <a:schemeClr val="tx1"/>
                  </a:glow>
                </a:effectLst>
                <a:latin typeface="Arial" charset="0"/>
                <a:ea typeface="ＭＳ Ｐゴシック" charset="0"/>
                <a:cs typeface="ＭＳ Ｐゴシック" charset="0"/>
              </a:rPr>
              <a:t> to the poor?</a:t>
            </a:r>
          </a:p>
        </p:txBody>
      </p:sp>
    </p:spTree>
    <p:extLst>
      <p:ext uri="{BB962C8B-B14F-4D97-AF65-F5344CB8AC3E}">
        <p14:creationId xmlns:p14="http://schemas.microsoft.com/office/powerpoint/2010/main" val="28385951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Be </a:t>
            </a:r>
            <a:r>
              <a:rPr lang="en-US" sz="4800" b="1" dirty="0">
                <a:solidFill>
                  <a:srgbClr val="FFFF00"/>
                </a:solidFill>
                <a:effectLst>
                  <a:glow rad="127000">
                    <a:schemeClr val="tx1"/>
                  </a:glow>
                </a:effectLst>
                <a:latin typeface="Arial" charset="0"/>
                <a:ea typeface="ＭＳ Ｐゴシック" charset="0"/>
                <a:cs typeface="ＭＳ Ｐゴシック" charset="0"/>
              </a:rPr>
              <a:t>generous</a:t>
            </a:r>
            <a:r>
              <a:rPr lang="en-US" sz="4800" b="1" dirty="0">
                <a:effectLst>
                  <a:glow rad="127000">
                    <a:schemeClr val="tx1"/>
                  </a:glow>
                </a:effectLst>
                <a:latin typeface="Arial" charset="0"/>
                <a:ea typeface="ＭＳ Ｐゴシック" charset="0"/>
                <a:cs typeface="ＭＳ Ｐゴシック" charset="0"/>
              </a:rPr>
              <a:t> to others and God will be </a:t>
            </a:r>
            <a:r>
              <a:rPr lang="en-US" sz="4800" b="1" dirty="0">
                <a:solidFill>
                  <a:srgbClr val="FFFF00"/>
                </a:solidFill>
                <a:effectLst>
                  <a:glow rad="127000">
                    <a:schemeClr val="tx1"/>
                  </a:glow>
                </a:effectLst>
                <a:latin typeface="Arial" charset="0"/>
                <a:ea typeface="ＭＳ Ｐゴシック" charset="0"/>
                <a:cs typeface="ＭＳ Ｐゴシック" charset="0"/>
              </a:rPr>
              <a:t>generous</a:t>
            </a:r>
            <a:r>
              <a:rPr lang="en-US" sz="4800" b="1" dirty="0">
                <a:effectLst>
                  <a:glow rad="127000">
                    <a:schemeClr val="tx1"/>
                  </a:glow>
                </a:effectLst>
                <a:latin typeface="Arial" charset="0"/>
                <a:ea typeface="ＭＳ Ｐゴシック" charset="0"/>
                <a:cs typeface="ＭＳ Ｐゴシック" charset="0"/>
              </a:rPr>
              <a:t> to you.</a:t>
            </a:r>
          </a:p>
        </p:txBody>
      </p:sp>
    </p:spTree>
    <p:extLst>
      <p:ext uri="{BB962C8B-B14F-4D97-AF65-F5344CB8AC3E}">
        <p14:creationId xmlns:p14="http://schemas.microsoft.com/office/powerpoint/2010/main" val="32310800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 God will </a:t>
            </a:r>
            <a:r>
              <a:rPr lang="en-US" sz="4800" b="1" i="1" dirty="0">
                <a:solidFill>
                  <a:srgbClr val="FFFF00"/>
                </a:solidFill>
                <a:effectLst>
                  <a:glow rad="241300">
                    <a:srgbClr val="000000"/>
                  </a:glow>
                </a:effectLst>
                <a:latin typeface="Arial" charset="0"/>
                <a:ea typeface="ＭＳ Ｐゴシック" charset="0"/>
                <a:cs typeface="ＭＳ Ｐゴシック" charset="0"/>
              </a:rPr>
              <a:t>reward</a:t>
            </a:r>
            <a:r>
              <a:rPr lang="en-US" sz="4800" b="1" i="1" dirty="0">
                <a:solidFill>
                  <a:srgbClr val="FFFFFF"/>
                </a:solidFill>
                <a:effectLst>
                  <a:glow rad="241300">
                    <a:srgbClr val="000000"/>
                  </a:glow>
                </a:effectLst>
                <a:latin typeface="Arial" charset="0"/>
                <a:ea typeface="ＭＳ Ｐゴシック" charset="0"/>
                <a:cs typeface="ＭＳ Ｐゴシック" charset="0"/>
              </a:rPr>
              <a:t> generosity </a:t>
            </a:r>
            <a:br>
              <a:rPr lang="en-US" sz="4800" b="1" i="1" dirty="0">
                <a:solidFill>
                  <a:srgbClr val="FFFFFF"/>
                </a:solidFill>
                <a:effectLst>
                  <a:glow rad="241300">
                    <a:srgbClr val="000000"/>
                  </a:glow>
                </a:effectLst>
                <a:latin typeface="Arial" charset="0"/>
                <a:ea typeface="ＭＳ Ｐゴシック" charset="0"/>
                <a:cs typeface="ＭＳ Ｐゴシック" charset="0"/>
              </a:rPr>
            </a:br>
            <a:r>
              <a:rPr lang="en-US" sz="4800" b="1" i="1" dirty="0">
                <a:solidFill>
                  <a:srgbClr val="FFFFFF"/>
                </a:solidFill>
                <a:effectLst>
                  <a:glow rad="241300">
                    <a:srgbClr val="000000"/>
                  </a:glow>
                </a:effectLst>
                <a:latin typeface="Arial" charset="0"/>
                <a:ea typeface="ＭＳ Ｐゴシック" charset="0"/>
                <a:cs typeface="ＭＳ Ｐゴシック" charset="0"/>
              </a:rPr>
              <a:t>(Micah 1–2). </a:t>
            </a:r>
          </a:p>
        </p:txBody>
      </p:sp>
    </p:spTree>
    <p:extLst>
      <p:ext uri="{BB962C8B-B14F-4D97-AF65-F5344CB8AC3E}">
        <p14:creationId xmlns:p14="http://schemas.microsoft.com/office/powerpoint/2010/main" val="2142874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II. God </a:t>
            </a:r>
            <a:r>
              <a:rPr lang="en-US" sz="4800" b="1" i="1" dirty="0">
                <a:solidFill>
                  <a:srgbClr val="FFFF00"/>
                </a:solidFill>
                <a:effectLst>
                  <a:glow rad="241300">
                    <a:srgbClr val="000000"/>
                  </a:glow>
                </a:effectLst>
                <a:latin typeface="Arial" charset="0"/>
                <a:ea typeface="ＭＳ Ｐゴシック" charset="0"/>
                <a:cs typeface="ＭＳ Ｐゴシック" charset="0"/>
              </a:rPr>
              <a:t>comforts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(3–5).</a:t>
            </a:r>
          </a:p>
        </p:txBody>
      </p:sp>
    </p:spTree>
    <p:extLst>
      <p:ext uri="{BB962C8B-B14F-4D97-AF65-F5344CB8AC3E}">
        <p14:creationId xmlns:p14="http://schemas.microsoft.com/office/powerpoint/2010/main" val="374890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defTabSz="449263" fontAlgn="base">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Mediterranean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1750"/>
              </a:spcBef>
              <a:spcAft>
                <a:spcPct val="0"/>
              </a:spcAft>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Persian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36589812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162333" y="115887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368300">
                    <a:srgbClr val="000000"/>
                  </a:glow>
                </a:effectLst>
                <a:latin typeface="Arial" charset="0"/>
                <a:ea typeface="ＭＳ Ｐゴシック" charset="0"/>
                <a:cs typeface="ＭＳ Ｐゴシック" charset="0"/>
              </a:rPr>
              <a:t>III. God gives </a:t>
            </a:r>
            <a:r>
              <a:rPr lang="en-US" sz="4800" b="1" i="1" dirty="0">
                <a:solidFill>
                  <a:srgbClr val="FFFF00"/>
                </a:solidFill>
                <a:effectLst>
                  <a:glow rad="368300">
                    <a:srgbClr val="000000"/>
                  </a:glow>
                </a:effectLst>
                <a:latin typeface="Arial" charset="0"/>
                <a:ea typeface="ＭＳ Ｐゴシック" charset="0"/>
                <a:cs typeface="ＭＳ Ｐゴシック" charset="0"/>
              </a:rPr>
              <a:t>hope </a:t>
            </a:r>
            <a:r>
              <a:rPr lang="en-US" sz="4800" b="1" i="1" dirty="0">
                <a:solidFill>
                  <a:srgbClr val="FFFFFF"/>
                </a:solidFill>
                <a:effectLst>
                  <a:glow rad="368300">
                    <a:srgbClr val="000000"/>
                  </a:glow>
                </a:effectLst>
                <a:latin typeface="Arial" charset="0"/>
                <a:ea typeface="ＭＳ Ｐゴシック" charset="0"/>
                <a:cs typeface="ＭＳ Ｐゴシック" charset="0"/>
              </a:rPr>
              <a:t>to the generous (Micah 6–7).</a:t>
            </a:r>
          </a:p>
        </p:txBody>
      </p:sp>
    </p:spTree>
    <p:extLst>
      <p:ext uri="{BB962C8B-B14F-4D97-AF65-F5344CB8AC3E}">
        <p14:creationId xmlns:p14="http://schemas.microsoft.com/office/powerpoint/2010/main" val="3552501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better help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those with less money than you?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110728529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2690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Don't harden your heart.</a:t>
            </a: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8544563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Be generous.</a:t>
            </a:r>
          </a:p>
        </p:txBody>
      </p:sp>
    </p:spTree>
    <p:extLst>
      <p:ext uri="{BB962C8B-B14F-4D97-AF65-F5344CB8AC3E}">
        <p14:creationId xmlns:p14="http://schemas.microsoft.com/office/powerpoint/2010/main" val="317111022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Feed the hungry.</a:t>
            </a: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92521260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Give.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303596420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Care.</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Tree>
    <p:extLst>
      <p:ext uri="{BB962C8B-B14F-4D97-AF65-F5344CB8AC3E}">
        <p14:creationId xmlns:p14="http://schemas.microsoft.com/office/powerpoint/2010/main" val="124334499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Listen.</a:t>
            </a:r>
          </a:p>
        </p:txBody>
      </p:sp>
    </p:spTree>
    <p:extLst>
      <p:ext uri="{BB962C8B-B14F-4D97-AF65-F5344CB8AC3E}">
        <p14:creationId xmlns:p14="http://schemas.microsoft.com/office/powerpoint/2010/main" val="303596420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Assyrians conquered Israel in Micah’s Time</a:t>
            </a:r>
          </a:p>
        </p:txBody>
      </p:sp>
    </p:spTree>
    <p:extLst>
      <p:ext uri="{BB962C8B-B14F-4D97-AF65-F5344CB8AC3E}">
        <p14:creationId xmlns:p14="http://schemas.microsoft.com/office/powerpoint/2010/main" val="303607790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en-GB" sz="3600" b="1" dirty="0">
                <a:solidFill>
                  <a:srgbClr val="FFFF00"/>
                </a:solidFill>
                <a:cs typeface="Arial" charset="0"/>
              </a:rPr>
              <a:t>Isaiah</a:t>
            </a:r>
            <a:r>
              <a:rPr lang="uk-UA"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End of the </a:t>
            </a:r>
          </a:p>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sz="4000" b="1" dirty="0">
                <a:solidFill>
                  <a:schemeClr val="bg1"/>
                </a:solidFill>
              </a:rPr>
              <a:t>When Hosea, Isaiah &amp; Micah Wrote</a:t>
            </a:r>
          </a:p>
        </p:txBody>
      </p:sp>
    </p:spTree>
    <p:extLst>
      <p:ext uri="{BB962C8B-B14F-4D97-AF65-F5344CB8AC3E}">
        <p14:creationId xmlns:p14="http://schemas.microsoft.com/office/powerpoint/2010/main" val="253740646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pPr>
            <a:endParaRPr lang="en-US" sz="2800">
              <a:solidFill>
                <a:srgbClr val="FFFFFF"/>
              </a:solidFill>
              <a:latin typeface="Times New Roman" pitchFamily="-112" charset="0"/>
              <a:ea typeface="ＭＳ Ｐゴシック" charset="0"/>
              <a:cs typeface="ＭＳ Ｐゴシック"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2800" b="1" dirty="0">
                <a:solidFill>
                  <a:schemeClr val="tx1"/>
                </a:solidFill>
                <a:latin typeface="Arial"/>
                <a:ea typeface="ＭＳ Ｐゴシック" charset="0"/>
                <a:cs typeface="Arial"/>
              </a:rPr>
              <a:t>OT Kings &amp; Prophets at Israel's Fall</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914400" fontAlgn="base">
              <a:spcAft>
                <a:spcPct val="0"/>
              </a:spcAft>
              <a:defRPr/>
            </a:pPr>
            <a:r>
              <a:rPr lang="en-US" sz="2400" dirty="0">
                <a:solidFill>
                  <a:srgbClr val="FFFFFF"/>
                </a:solidFill>
                <a:ea typeface="ＭＳ Ｐゴシック" charset="0"/>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kumimoji="0" lang="en-US" sz="3600" b="1" dirty="0">
                <a:solidFill>
                  <a:schemeClr val="tx1"/>
                </a:solidFill>
                <a:latin typeface="Arial"/>
                <a:ea typeface="ＭＳ Ｐゴシック" charset="0"/>
                <a:cs typeface="Arial"/>
              </a:rPr>
              <a:t>HIM = Hosea + Isaiah + Micah</a:t>
            </a:r>
          </a:p>
        </p:txBody>
      </p:sp>
    </p:spTree>
    <p:extLst>
      <p:ext uri="{BB962C8B-B14F-4D97-AF65-F5344CB8AC3E}">
        <p14:creationId xmlns:p14="http://schemas.microsoft.com/office/powerpoint/2010/main" val="112495044"/>
      </p:ext>
    </p:extLst>
  </p:cSld>
  <p:clrMapOvr>
    <a:masterClrMapping/>
  </p:clrMapOvr>
  <p:transition spd="med">
    <p:zoom dir="in"/>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876300">
                    <a:schemeClr val="tx1"/>
                  </a:glow>
                </a:effectLst>
                <a:latin typeface="Arial" charset="0"/>
                <a:ea typeface="ＭＳ Ｐゴシック" charset="0"/>
                <a:cs typeface="ＭＳ Ｐゴシック" charset="0"/>
              </a:rPr>
              <a:t>WHY YOU SHOULD BE GENEROUS</a:t>
            </a: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Keep in mind...</a:t>
            </a:r>
          </a:p>
        </p:txBody>
      </p:sp>
      <p:sp>
        <p:nvSpPr>
          <p:cNvPr id="5" name="Rectangle 2"/>
          <p:cNvSpPr txBox="1">
            <a:spLocks noChangeArrowheads="1"/>
          </p:cNvSpPr>
          <p:nvPr/>
        </p:nvSpPr>
        <p:spPr bwMode="auto">
          <a:xfrm>
            <a:off x="0" y="4292600"/>
            <a:ext cx="9144000" cy="2215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effectLst>
                  <a:glow rad="127000">
                    <a:schemeClr val="tx1"/>
                  </a:glow>
                </a:effectLst>
                <a:latin typeface="Arial" charset="0"/>
                <a:ea typeface="ＭＳ Ｐゴシック" charset="0"/>
                <a:cs typeface="ＭＳ Ｐゴシック" charset="0"/>
              </a:rPr>
              <a:t>BE GENEROUS: </a:t>
            </a:r>
            <a:br>
              <a:rPr lang="en-US" sz="72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DON'T ASK WHAT'S IN IT FOR YOU.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ASK WHAT'S IN IT FOR THEM.</a:t>
            </a:r>
          </a:p>
        </p:txBody>
      </p:sp>
    </p:spTree>
    <p:extLst>
      <p:ext uri="{BB962C8B-B14F-4D97-AF65-F5344CB8AC3E}">
        <p14:creationId xmlns:p14="http://schemas.microsoft.com/office/powerpoint/2010/main" val="2965240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1</a:t>
            </a:r>
          </a:p>
        </p:txBody>
      </p:sp>
    </p:spTree>
    <p:extLst>
      <p:ext uri="{BB962C8B-B14F-4D97-AF65-F5344CB8AC3E}">
        <p14:creationId xmlns:p14="http://schemas.microsoft.com/office/powerpoint/2010/main" val="370223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 God will </a:t>
            </a:r>
            <a:r>
              <a:rPr lang="en-US" sz="4800" b="1" i="1" dirty="0">
                <a:solidFill>
                  <a:srgbClr val="FFFF00"/>
                </a:solidFill>
                <a:effectLst>
                  <a:glow rad="241300">
                    <a:srgbClr val="000000"/>
                  </a:glow>
                </a:effectLst>
                <a:latin typeface="Arial" charset="0"/>
                <a:ea typeface="ＭＳ Ｐゴシック" charset="0"/>
                <a:cs typeface="ＭＳ Ｐゴシック" charset="0"/>
              </a:rPr>
              <a:t>reward</a:t>
            </a:r>
            <a:r>
              <a:rPr lang="en-US" sz="4800" b="1" i="1" dirty="0">
                <a:solidFill>
                  <a:srgbClr val="FFFFFF"/>
                </a:solidFill>
                <a:effectLst>
                  <a:glow rad="241300">
                    <a:srgbClr val="000000"/>
                  </a:glow>
                </a:effectLst>
                <a:latin typeface="Arial" charset="0"/>
                <a:ea typeface="ＭＳ Ｐゴシック" charset="0"/>
                <a:cs typeface="ＭＳ Ｐゴシック" charset="0"/>
              </a:rPr>
              <a:t> generosity </a:t>
            </a:r>
            <a:br>
              <a:rPr lang="en-US" sz="4800" b="1" i="1" dirty="0">
                <a:solidFill>
                  <a:srgbClr val="FFFFFF"/>
                </a:solidFill>
                <a:effectLst>
                  <a:glow rad="241300">
                    <a:srgbClr val="000000"/>
                  </a:glow>
                </a:effectLst>
                <a:latin typeface="Arial" charset="0"/>
                <a:ea typeface="ＭＳ Ｐゴシック" charset="0"/>
                <a:cs typeface="ＭＳ Ｐゴシック" charset="0"/>
              </a:rPr>
            </a:br>
            <a:r>
              <a:rPr lang="en-US" sz="4800" b="1" i="1" dirty="0">
                <a:solidFill>
                  <a:srgbClr val="FFFFFF"/>
                </a:solidFill>
                <a:effectLst>
                  <a:glow rad="241300">
                    <a:srgbClr val="000000"/>
                  </a:glow>
                </a:effectLst>
                <a:latin typeface="Arial" charset="0"/>
                <a:ea typeface="ＭＳ Ｐゴシック" charset="0"/>
                <a:cs typeface="ＭＳ Ｐゴシック" charset="0"/>
              </a:rPr>
              <a:t>(Micah 1–2). </a:t>
            </a:r>
          </a:p>
        </p:txBody>
      </p:sp>
    </p:spTree>
    <p:extLst>
      <p:ext uri="{BB962C8B-B14F-4D97-AF65-F5344CB8AC3E}">
        <p14:creationId xmlns:p14="http://schemas.microsoft.com/office/powerpoint/2010/main" val="997812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3911487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Attention! Let all the people of the world listen! Let the earth and everything in it hear. The Sovereign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is making accusations against you;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speaks from his holy Temple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(Micah 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30359642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defTabSz="914400" fontAlgn="base">
              <a:spcBef>
                <a:spcPct val="0"/>
              </a:spcBef>
              <a:spcAft>
                <a:spcPct val="0"/>
              </a:spcAft>
              <a:defRPr/>
            </a:pPr>
            <a:endParaRPr lang="en-US" sz="2400">
              <a:solidFill>
                <a:srgbClr val="000000"/>
              </a:solidFill>
              <a:effectLst>
                <a:glow rad="127000">
                  <a:srgbClr val="000000">
                    <a:alpha val="96000"/>
                  </a:srgbClr>
                </a:glow>
              </a:effectLst>
              <a:latin typeface="Arial"/>
              <a:ea typeface="ＭＳ Ｐゴシック" charset="0"/>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endParaRPr lang="en-US" sz="4000" b="1">
              <a:solidFill>
                <a:srgbClr val="FFFFFF"/>
              </a:solidFill>
              <a:effectLst>
                <a:glow rad="127000">
                  <a:srgbClr val="000000">
                    <a:alpha val="96000"/>
                  </a:srgbClr>
                </a:glow>
              </a:effectLst>
              <a:latin typeface="Arial"/>
              <a:ea typeface="ＭＳ Ｐゴシック" charset="0"/>
              <a:cs typeface="Arial"/>
            </a:endParaRPr>
          </a:p>
        </p:txBody>
      </p:sp>
      <p:sp>
        <p:nvSpPr>
          <p:cNvPr id="76805" name="Text Box 5"/>
          <p:cNvSpPr txBox="1">
            <a:spLocks noChangeArrowheads="1"/>
          </p:cNvSpPr>
          <p:nvPr/>
        </p:nvSpPr>
        <p:spPr bwMode="auto">
          <a:xfrm>
            <a:off x="2743200" y="3260725"/>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buFontTx/>
              <a:buChar char="•"/>
              <a:defRPr/>
            </a:pPr>
            <a:r>
              <a:rPr lang="en-US" sz="4000" b="1" dirty="0">
                <a:solidFill>
                  <a:srgbClr val="00CC99">
                    <a:lumMod val="60000"/>
                    <a:lumOff val="40000"/>
                  </a:srgbClr>
                </a:solidFill>
                <a:effectLst>
                  <a:glow rad="127000">
                    <a:srgbClr val="000000">
                      <a:alpha val="96000"/>
                    </a:srgbClr>
                  </a:glow>
                </a:effectLst>
                <a:latin typeface="Arial"/>
                <a:ea typeface="ＭＳ Ｐゴシック" charset="0"/>
                <a:cs typeface="Arial"/>
              </a:rPr>
              <a:t>Jerusalem</a:t>
            </a: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a:solidFill>
                  <a:srgbClr val="FFFF00"/>
                </a:solidFill>
                <a:effectLst>
                  <a:glow rad="127000">
                    <a:srgbClr val="000000">
                      <a:alpha val="96000"/>
                    </a:srgbClr>
                  </a:glow>
                </a:effectLst>
                <a:latin typeface="Arial"/>
                <a:ea typeface="ＭＳ Ｐゴシック" charset="0"/>
                <a:cs typeface="Arial"/>
              </a:rPr>
              <a:t>Israel</a:t>
            </a: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a:solidFill>
                  <a:srgbClr val="47FFD1"/>
                </a:solidFill>
                <a:effectLst>
                  <a:glow rad="127000">
                    <a:srgbClr val="000000">
                      <a:alpha val="96000"/>
                    </a:srgbClr>
                  </a:glow>
                </a:effectLst>
                <a:latin typeface="Arial"/>
                <a:ea typeface="ＭＳ Ｐゴシック" charset="0"/>
                <a:cs typeface="Arial"/>
              </a:rPr>
              <a:t>Judah</a:t>
            </a: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buFontTx/>
              <a:buChar char="•"/>
              <a:defRPr/>
            </a:pPr>
            <a:r>
              <a:rPr lang="en-US" sz="4000" b="1" dirty="0">
                <a:solidFill>
                  <a:srgbClr val="FFFF00"/>
                </a:solidFill>
                <a:effectLst>
                  <a:glow rad="127000">
                    <a:srgbClr val="000000">
                      <a:alpha val="96000"/>
                    </a:srgbClr>
                  </a:glow>
                </a:effectLst>
                <a:latin typeface="Arial"/>
                <a:ea typeface="ＭＳ Ｐゴシック" charset="0"/>
                <a:cs typeface="Arial"/>
              </a:rPr>
              <a:t>Samaria</a:t>
            </a: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defTabSz="914400" eaLnBrk="1" fontAlgn="base" hangingPunct="1">
              <a:spcBef>
                <a:spcPct val="0"/>
              </a:spcBef>
              <a:spcAft>
                <a:spcPct val="0"/>
              </a:spcAft>
              <a:defRPr/>
            </a:pP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So I, the Lord, will make the city of </a:t>
            </a:r>
            <a:r>
              <a:rPr lang="en-US" b="1" dirty="0">
                <a:solidFill>
                  <a:srgbClr val="FFFF00"/>
                </a:solidFill>
                <a:effectLst>
                  <a:glow rad="127000">
                    <a:srgbClr val="000000">
                      <a:alpha val="96000"/>
                    </a:srgbClr>
                  </a:glow>
                </a:effectLst>
                <a:latin typeface="Arial" charset="0"/>
                <a:cs typeface="Arial" charset="0"/>
              </a:rPr>
              <a:t>Samaria</a:t>
            </a:r>
            <a:r>
              <a:rPr lang="en-US" b="1" dirty="0">
                <a:solidFill>
                  <a:srgbClr val="FFFFFF"/>
                </a:solidFill>
                <a:effectLst>
                  <a:glow rad="127000">
                    <a:srgbClr val="000000">
                      <a:alpha val="96000"/>
                    </a:srgbClr>
                  </a:glow>
                </a:effectLst>
                <a:latin typeface="Arial" charset="0"/>
                <a:cs typeface="Arial" charset="0"/>
              </a:rPr>
              <a:t> a heap of ruins…</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70037"/>
          </a:xfrm>
          <a:prstGeom prst="rect">
            <a:avLst/>
          </a:prstGeom>
          <a:solidFill>
            <a:srgbClr val="000000"/>
          </a:solidFill>
          <a:ln w="9525">
            <a:noFill/>
            <a:miter lim="800000"/>
            <a:headEnd/>
            <a:tailEnd/>
          </a:ln>
          <a:effectLst/>
        </p:spPr>
        <p:txBody>
          <a:bodyPr>
            <a:spAutoFit/>
          </a:bodyPr>
          <a:lstStyle/>
          <a:p>
            <a:pPr marL="355600" indent="-355600" defTabSz="914400" fontAlgn="base">
              <a:spcBef>
                <a:spcPct val="0"/>
              </a:spcBef>
              <a:spcAft>
                <a:spcPct val="0"/>
              </a:spcAft>
              <a:defRPr/>
            </a:pPr>
            <a:r>
              <a:rPr lang="mr-IN" sz="2400" b="1" dirty="0">
                <a:solidFill>
                  <a:srgbClr val="FFFFFF"/>
                </a:solidFill>
                <a:effectLst>
                  <a:glow rad="127000">
                    <a:srgbClr val="000000">
                      <a:alpha val="96000"/>
                    </a:srgbClr>
                  </a:glow>
                </a:effectLst>
                <a:latin typeface="Arial"/>
                <a:ea typeface="ＭＳ Ｐゴシック" charset="0"/>
                <a:cs typeface="Arial"/>
              </a:rPr>
              <a:t>"</a:t>
            </a:r>
            <a:r>
              <a:rPr lang="en-US" sz="2400" b="1" dirty="0">
                <a:solidFill>
                  <a:srgbClr val="FFFFFF"/>
                </a:solidFill>
                <a:effectLst>
                  <a:glow rad="127000">
                    <a:srgbClr val="000000">
                      <a:alpha val="96000"/>
                    </a:srgbClr>
                  </a:glow>
                </a:effectLst>
                <a:latin typeface="Arial"/>
                <a:ea typeface="ＭＳ Ｐゴシック" charset="0"/>
                <a:cs typeface="Arial"/>
              </a:rPr>
              <a:t>Oh, people of </a:t>
            </a:r>
            <a:r>
              <a:rPr lang="en-US" sz="2400" b="1" dirty="0">
                <a:solidFill>
                  <a:srgbClr val="00CC99">
                    <a:lumMod val="60000"/>
                    <a:lumOff val="40000"/>
                  </a:srgbClr>
                </a:solidFill>
                <a:effectLst>
                  <a:glow rad="127000">
                    <a:srgbClr val="000000">
                      <a:alpha val="96000"/>
                    </a:srgbClr>
                  </a:glow>
                </a:effectLst>
                <a:latin typeface="Arial"/>
                <a:ea typeface="ＭＳ Ｐゴシック" charset="0"/>
                <a:cs typeface="Arial"/>
              </a:rPr>
              <a:t>Judah</a:t>
            </a:r>
            <a:r>
              <a:rPr lang="en-US" sz="2400" b="1" dirty="0">
                <a:solidFill>
                  <a:srgbClr val="FFFFFF"/>
                </a:solidFill>
                <a:effectLst>
                  <a:glow rad="127000">
                    <a:srgbClr val="000000">
                      <a:alpha val="96000"/>
                    </a:srgbClr>
                  </a:glow>
                </a:effectLst>
                <a:latin typeface="Arial"/>
                <a:ea typeface="ＭＳ Ｐゴシック" charset="0"/>
                <a:cs typeface="Arial"/>
              </a:rPr>
              <a:t>, shave your heads in sorrow,</a:t>
            </a:r>
            <a:br>
              <a:rPr lang="en-US" sz="2400" b="1" dirty="0">
                <a:solidFill>
                  <a:srgbClr val="FFFFFF"/>
                </a:solidFill>
                <a:effectLst>
                  <a:glow rad="127000">
                    <a:srgbClr val="000000">
                      <a:alpha val="96000"/>
                    </a:srgbClr>
                  </a:glow>
                </a:effectLst>
                <a:latin typeface="Arial"/>
                <a:ea typeface="ＭＳ Ｐゴシック" charset="0"/>
                <a:cs typeface="Arial"/>
              </a:rPr>
            </a:br>
            <a:r>
              <a:rPr lang="en-US" sz="2400" b="1" dirty="0">
                <a:solidFill>
                  <a:srgbClr val="FFFFFF"/>
                </a:solidFill>
                <a:effectLst>
                  <a:glow rad="127000">
                    <a:srgbClr val="000000">
                      <a:alpha val="96000"/>
                    </a:srgbClr>
                  </a:glow>
                </a:effectLst>
                <a:latin typeface="Arial"/>
                <a:ea typeface="ＭＳ Ｐゴシック" charset="0"/>
                <a:cs typeface="Arial"/>
              </a:rPr>
              <a:t>for the children you love will be snatched away.</a:t>
            </a:r>
          </a:p>
          <a:p>
            <a:pPr marL="355600" indent="-355600" defTabSz="914400" fontAlgn="base">
              <a:spcBef>
                <a:spcPct val="0"/>
              </a:spcBef>
              <a:spcAft>
                <a:spcPct val="0"/>
              </a:spcAft>
              <a:defRPr/>
            </a:pPr>
            <a:r>
              <a:rPr lang="en-US" sz="2400" b="1" dirty="0">
                <a:solidFill>
                  <a:srgbClr val="FFFFFF"/>
                </a:solidFill>
                <a:effectLst>
                  <a:glow rad="127000">
                    <a:srgbClr val="000000">
                      <a:alpha val="96000"/>
                    </a:srgbClr>
                  </a:glow>
                </a:effectLst>
                <a:latin typeface="Arial"/>
                <a:ea typeface="ＭＳ Ｐゴシック" charset="0"/>
                <a:cs typeface="Arial"/>
              </a:rPr>
              <a:t>Make yourselves as bald as a vulture,</a:t>
            </a:r>
            <a:br>
              <a:rPr lang="en-US" sz="2400" b="1" dirty="0">
                <a:solidFill>
                  <a:srgbClr val="FFFFFF"/>
                </a:solidFill>
                <a:effectLst>
                  <a:glow rad="127000">
                    <a:srgbClr val="000000">
                      <a:alpha val="96000"/>
                    </a:srgbClr>
                  </a:glow>
                </a:effectLst>
                <a:latin typeface="Arial"/>
                <a:ea typeface="ＭＳ Ｐゴシック" charset="0"/>
                <a:cs typeface="Arial"/>
              </a:rPr>
            </a:br>
            <a:r>
              <a:rPr lang="en-US" sz="2400" b="1" dirty="0">
                <a:solidFill>
                  <a:srgbClr val="FFFFFF"/>
                </a:solidFill>
                <a:effectLst>
                  <a:glow rad="127000">
                    <a:srgbClr val="000000">
                      <a:alpha val="96000"/>
                    </a:srgbClr>
                  </a:glow>
                </a:effectLst>
                <a:latin typeface="Arial"/>
                <a:ea typeface="ＭＳ Ｐゴシック" charset="0"/>
                <a:cs typeface="Arial"/>
              </a:rPr>
              <a:t>for your little ones will be exiled to distant lands</a:t>
            </a:r>
            <a:r>
              <a:rPr lang="mr-IN" sz="2400" b="1" dirty="0">
                <a:solidFill>
                  <a:srgbClr val="FFFFFF"/>
                </a:solidFill>
                <a:effectLst>
                  <a:glow rad="127000">
                    <a:srgbClr val="000000">
                      <a:alpha val="96000"/>
                    </a:srgbClr>
                  </a:glow>
                </a:effectLst>
                <a:latin typeface="Arial"/>
                <a:ea typeface="ＭＳ Ｐゴシック" charset="0"/>
                <a:cs typeface="Arial"/>
              </a:rPr>
              <a:t>"</a:t>
            </a:r>
            <a:r>
              <a:rPr lang="en-US" sz="2400" b="1" dirty="0">
                <a:solidFill>
                  <a:srgbClr val="FFFFFF"/>
                </a:solidFill>
                <a:effectLst>
                  <a:glow rad="127000">
                    <a:srgbClr val="000000">
                      <a:alpha val="96000"/>
                    </a:srgbClr>
                  </a:glow>
                </a:effectLst>
                <a:latin typeface="Arial"/>
                <a:ea typeface="ＭＳ Ｐゴシック" charset="0"/>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4000" dirty="0" err="1">
                <a:effectLst>
                  <a:glow rad="127000">
                    <a:schemeClr val="tx1">
                      <a:alpha val="96000"/>
                    </a:schemeClr>
                  </a:glow>
                </a:effectLst>
                <a:latin typeface="Arial" charset="0"/>
                <a:ea typeface="ＭＳ Ｐゴシック" charset="0"/>
              </a:rPr>
              <a:t>Moresheth-gath</a:t>
            </a:r>
            <a:endParaRPr lang="en-US"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712588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grpSp>
        <p:nvGrpSpPr>
          <p:cNvPr id="2" name="Group 5"/>
          <p:cNvGrpSpPr>
            <a:grpSpLocks/>
          </p:cNvGrpSpPr>
          <p:nvPr/>
        </p:nvGrpSpPr>
        <p:grpSpPr bwMode="auto">
          <a:xfrm>
            <a:off x="1674813" y="3429000"/>
            <a:ext cx="6162675" cy="1628775"/>
            <a:chOff x="1007" y="2496"/>
            <a:chExt cx="3882" cy="1026"/>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3" name="Text Box 7"/>
            <p:cNvSpPr txBox="1">
              <a:spLocks noChangeArrowheads="1"/>
            </p:cNvSpPr>
            <p:nvPr/>
          </p:nvSpPr>
          <p:spPr bwMode="auto">
            <a:xfrm>
              <a:off x="1007" y="2542"/>
              <a:ext cx="3882" cy="98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9600" dirty="0" err="1">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err="1">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en-US" sz="9600" dirty="0">
                  <a:solidFill>
                    <a:srgbClr val="000000"/>
                  </a:solidFill>
                  <a:ea typeface="Times New Roman" charset="0"/>
                  <a:cs typeface="Times New Roman" charset="0"/>
                </a:rPr>
                <a:t>Micah</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err="1">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err="1">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Micah's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1347335868"/>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21"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Therefore, I will mourn and lament. </a:t>
            </a:r>
          </a:p>
          <a:p>
            <a:pPr>
              <a:defRPr/>
            </a:pPr>
            <a:r>
              <a:rPr lang="en-US" sz="3600" b="1" dirty="0">
                <a:effectLst>
                  <a:glow rad="127000">
                    <a:schemeClr val="tx1"/>
                  </a:glow>
                </a:effectLst>
                <a:latin typeface="Arial" charset="0"/>
                <a:ea typeface="ＭＳ Ｐゴシック" charset="0"/>
                <a:cs typeface="ＭＳ Ｐゴシック" charset="0"/>
              </a:rPr>
              <a:t>		 I will walk around barefoot and naked. </a:t>
            </a:r>
          </a:p>
          <a:p>
            <a:pPr>
              <a:defRPr/>
            </a:pPr>
            <a:r>
              <a:rPr lang="en-US" sz="3600" b="1" dirty="0">
                <a:effectLst>
                  <a:glow rad="127000">
                    <a:schemeClr val="tx1"/>
                  </a:glow>
                </a:effectLst>
                <a:latin typeface="Arial" charset="0"/>
                <a:ea typeface="ＭＳ Ｐゴシック" charset="0"/>
                <a:cs typeface="ＭＳ Ｐゴシック" charset="0"/>
              </a:rPr>
              <a:t>	 I will howl like a jackal </a:t>
            </a:r>
          </a:p>
          <a:p>
            <a:pPr>
              <a:defRPr/>
            </a:pPr>
            <a:r>
              <a:rPr lang="en-US" sz="3600" b="1" dirty="0">
                <a:effectLst>
                  <a:glow rad="127000">
                    <a:schemeClr val="tx1"/>
                  </a:glow>
                </a:effectLst>
                <a:latin typeface="Arial" charset="0"/>
                <a:ea typeface="ＭＳ Ｐゴシック" charset="0"/>
                <a:cs typeface="ＭＳ Ｐゴシック" charset="0"/>
              </a:rPr>
              <a:t>		 and moan like an owl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549265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Exploitation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6772546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2</a:t>
            </a:r>
          </a:p>
        </p:txBody>
      </p:sp>
    </p:spTree>
    <p:extLst>
      <p:ext uri="{BB962C8B-B14F-4D97-AF65-F5344CB8AC3E}">
        <p14:creationId xmlns:p14="http://schemas.microsoft.com/office/powerpoint/2010/main" val="171199893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3897800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What sorrow awaits you who lie awake at night, thinking up evil plans. You rise at dawn and hurry to carry them out, simply because you have the power to do so.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When you want a piece of land, you find a way to seize it. When you want someone’s house, you take it by fraud and violence. You cheat a man of his property, stealing his family’s inheritance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8801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936690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2458901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en-US" sz="2800" b="1" dirty="0">
                <a:solidFill>
                  <a:schemeClr val="tx1"/>
                </a:solidFill>
                <a:cs typeface="+mj-cs"/>
              </a:rPr>
              <a:t>Someday, O Israel, I will gather you; I will gather the remnant who are left. I will bring you together again like sheep in a pen, like a flock in its pasture. Yes, your land will again be filled with noisy crowds!" </a:t>
            </a:r>
            <a:br>
              <a:rPr lang="en-US" sz="2800" b="1" dirty="0">
                <a:solidFill>
                  <a:schemeClr val="tx1"/>
                </a:solidFill>
                <a:cs typeface="+mj-cs"/>
              </a:rPr>
            </a:br>
            <a:r>
              <a:rPr lang="en-US" sz="2800" b="1" dirty="0">
                <a:solidFill>
                  <a:schemeClr val="tx1"/>
                </a:solidFill>
              </a:rPr>
              <a:t>(Micah 2:12 </a:t>
            </a:r>
            <a:r>
              <a:rPr lang="en-US" sz="2400" b="1" dirty="0">
                <a:solidFill>
                  <a:schemeClr val="tx1"/>
                </a:solidFill>
              </a:rPr>
              <a:t>NLT</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353142804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en-US" sz="2800" b="1" dirty="0">
                <a:solidFill>
                  <a:schemeClr val="tx1"/>
                </a:solidFill>
                <a:cs typeface="+mj-cs"/>
              </a:rPr>
              <a:t>Your leader will break out and lead you out of exile, out through the gates of the enemy cities, back to your own land. Your king will lead you; the L</a:t>
            </a:r>
            <a:r>
              <a:rPr lang="en-US" sz="2400" b="1" dirty="0">
                <a:solidFill>
                  <a:schemeClr val="tx1"/>
                </a:solidFill>
                <a:cs typeface="+mj-cs"/>
              </a:rPr>
              <a:t>ORD</a:t>
            </a:r>
            <a:r>
              <a:rPr lang="en-US" sz="2800" b="1" dirty="0">
                <a:solidFill>
                  <a:schemeClr val="tx1"/>
                </a:solidFill>
                <a:cs typeface="+mj-cs"/>
              </a:rPr>
              <a:t> himself will guide you</a:t>
            </a:r>
            <a:r>
              <a:rPr lang="ru-RU" sz="2800" b="1" dirty="0">
                <a:solidFill>
                  <a:schemeClr val="tx1"/>
                </a:solidFill>
                <a:cs typeface="+mj-cs"/>
              </a:rPr>
              <a:t>"</a:t>
            </a:r>
            <a:r>
              <a:rPr lang="en-US" sz="2800" b="1" dirty="0">
                <a:solidFill>
                  <a:schemeClr val="tx1"/>
                </a:solidFill>
                <a:cs typeface="+mj-cs"/>
              </a:rPr>
              <a:t> (Micah 2:13 </a:t>
            </a:r>
            <a:r>
              <a:rPr lang="en-US" sz="2400" b="1" dirty="0">
                <a:solidFill>
                  <a:schemeClr val="tx1"/>
                </a:solidFill>
                <a:cs typeface="+mj-cs"/>
              </a:rPr>
              <a:t>NLT</a:t>
            </a:r>
            <a:r>
              <a:rPr lang="en-US" sz="2800" b="1" dirty="0">
                <a:solidFill>
                  <a:schemeClr val="tx1"/>
                </a:solidFill>
                <a:cs typeface="+mj-cs"/>
              </a:rPr>
              <a:t>).</a:t>
            </a:r>
          </a:p>
        </p:txBody>
      </p:sp>
    </p:spTree>
    <p:extLst>
      <p:ext uri="{BB962C8B-B14F-4D97-AF65-F5344CB8AC3E}">
        <p14:creationId xmlns:p14="http://schemas.microsoft.com/office/powerpoint/2010/main" val="40221661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What about us?</a:t>
            </a:r>
          </a:p>
        </p:txBody>
      </p:sp>
      <p:sp>
        <p:nvSpPr>
          <p:cNvPr id="4" name="Rectangle 2"/>
          <p:cNvSpPr txBox="1">
            <a:spLocks noChangeArrowheads="1"/>
          </p:cNvSpPr>
          <p:nvPr/>
        </p:nvSpPr>
        <p:spPr bwMode="auto">
          <a:xfrm>
            <a:off x="162811" y="1286129"/>
            <a:ext cx="3695864" cy="5453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God will judge or bless us based on how we treat the poor.</a:t>
            </a:r>
          </a:p>
        </p:txBody>
      </p:sp>
    </p:spTree>
    <p:extLst>
      <p:ext uri="{BB962C8B-B14F-4D97-AF65-F5344CB8AC3E}">
        <p14:creationId xmlns:p14="http://schemas.microsoft.com/office/powerpoint/2010/main" val="2732866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Ministry 1997-2018</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Tree>
    <p:extLst>
      <p:ext uri="{BB962C8B-B14F-4D97-AF65-F5344CB8AC3E}">
        <p14:creationId xmlns:p14="http://schemas.microsoft.com/office/powerpoint/2010/main" val="37069711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625" r="100000">
                        <a14:foregroundMark x1="68125" y1="9659" x2="68125" y2="9659"/>
                        <a14:foregroundMark x1="30625" y1="52273" x2="30625" y2="52273"/>
                        <a14:foregroundMark x1="40625" y1="60795" x2="40625" y2="60795"/>
                        <a14:foregroundMark x1="40000" y1="84091" x2="40000" y2="84091"/>
                      </a14:backgroundRemoval>
                    </a14:imgEffect>
                  </a14:imgLayer>
                </a14:imgProps>
              </a:ex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158740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378395" cy="923330"/>
          </a:xfrm>
          <a:prstGeom prst="rect">
            <a:avLst/>
          </a:prstGeom>
          <a:noFill/>
        </p:spPr>
        <p:txBody>
          <a:bodyPr wrap="none" rtlCol="0">
            <a:spAutoFit/>
          </a:bodyPr>
          <a:lstStyle/>
          <a:p>
            <a:r>
              <a:rPr lang="en-AU" sz="5400" dirty="0">
                <a:solidFill>
                  <a:prstClr val="black"/>
                </a:solidFill>
                <a:latin typeface="Bauhaus 93" panose="04030905020B02020C02" pitchFamily="82" charset="0"/>
                <a:ea typeface="Arial"/>
                <a:cs typeface="Arial"/>
                <a:sym typeface="Arial"/>
                <a:rtl val="0"/>
              </a:rPr>
              <a:t>Favourite team ?</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39311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27184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8324514" cy="830997"/>
          </a:xfrm>
          <a:prstGeom prst="rect">
            <a:avLst/>
          </a:prstGeom>
          <a:noFill/>
        </p:spPr>
        <p:txBody>
          <a:bodyPr wrap="none" rtlCol="0">
            <a:spAutoFit/>
          </a:bodyPr>
          <a:lstStyle/>
          <a:p>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Indochina Starfish Foundation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7">
                <a:alphaModFix amt="67000"/>
              </a:blip>
              <a:srcRect/>
              <a:tile tx="0" ty="0" sx="100000" sy="100000" flip="none" algn="tl"/>
            </a:blipFill>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7">
                <a:alphaModFix amt="67000"/>
              </a:blip>
              <a:srcRect/>
              <a:tile tx="0" ty="0" sx="100000" sy="100000" flip="none" algn="tl"/>
            </a:blipFill>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5723590" y="2199925"/>
            <a:ext cx="3332964" cy="2308324"/>
          </a:xfrm>
          <a:prstGeom prst="rect">
            <a:avLst/>
          </a:prstGeom>
          <a:noFill/>
        </p:spPr>
        <p:txBody>
          <a:bodyPr wrap="none" rtlCol="0">
            <a:spAutoFit/>
          </a:bodyPr>
          <a:lstStyle/>
          <a:p>
            <a:pPr algn="r"/>
            <a:r>
              <a:rPr lang="en-AU" sz="2400" dirty="0">
                <a:solidFill>
                  <a:prstClr val="black"/>
                </a:solidFill>
                <a:latin typeface="Bauhaus 93" panose="04030905020B02020C02" pitchFamily="82" charset="0"/>
                <a:ea typeface="Arial"/>
                <a:cs typeface="Arial"/>
                <a:sym typeface="Arial"/>
                <a:rtl val="0"/>
              </a:rPr>
              <a:t>Education</a:t>
            </a:r>
          </a:p>
          <a:p>
            <a:pPr algn="r"/>
            <a:r>
              <a:rPr lang="en-AU" sz="2400" dirty="0">
                <a:solidFill>
                  <a:prstClr val="black"/>
                </a:solidFill>
                <a:latin typeface="Bauhaus 93" panose="04030905020B02020C02" pitchFamily="82" charset="0"/>
                <a:ea typeface="Arial"/>
                <a:cs typeface="Arial"/>
                <a:sym typeface="Arial"/>
                <a:rtl val="0"/>
              </a:rPr>
              <a:t>Medical Care</a:t>
            </a:r>
          </a:p>
          <a:p>
            <a:pPr algn="r"/>
            <a:r>
              <a:rPr lang="en-AU" sz="2400" dirty="0">
                <a:solidFill>
                  <a:prstClr val="black"/>
                </a:solidFill>
                <a:latin typeface="Bauhaus 93" panose="04030905020B02020C02" pitchFamily="82" charset="0"/>
                <a:ea typeface="Arial"/>
                <a:cs typeface="Arial"/>
                <a:sym typeface="Arial"/>
                <a:rtl val="0"/>
              </a:rPr>
              <a:t>Nutritious food</a:t>
            </a:r>
          </a:p>
          <a:p>
            <a:pPr algn="r"/>
            <a:r>
              <a:rPr lang="en-AU" sz="2400" dirty="0">
                <a:solidFill>
                  <a:prstClr val="black"/>
                </a:solidFill>
                <a:latin typeface="Bauhaus 93" panose="04030905020B02020C02" pitchFamily="82" charset="0"/>
                <a:ea typeface="Arial"/>
                <a:cs typeface="Arial"/>
                <a:sym typeface="Arial"/>
                <a:rtl val="0"/>
              </a:rPr>
              <a:t>School Uniforms</a:t>
            </a:r>
          </a:p>
          <a:p>
            <a:pPr algn="r"/>
            <a:r>
              <a:rPr lang="en-AU" sz="2400" dirty="0">
                <a:solidFill>
                  <a:prstClr val="black"/>
                </a:solidFill>
                <a:latin typeface="Bauhaus 93" panose="04030905020B02020C02" pitchFamily="82" charset="0"/>
                <a:ea typeface="Arial"/>
                <a:cs typeface="Arial"/>
                <a:sym typeface="Arial"/>
                <a:rtl val="0"/>
              </a:rPr>
              <a:t>Incentive to the family</a:t>
            </a:r>
          </a:p>
          <a:p>
            <a:pPr algn="r"/>
            <a:r>
              <a:rPr lang="en-AU" sz="2400" dirty="0">
                <a:solidFill>
                  <a:prstClr val="black"/>
                </a:solidFill>
                <a:latin typeface="Bauhaus 93" panose="04030905020B02020C02" pitchFamily="82" charset="0"/>
                <a:ea typeface="Arial"/>
                <a:cs typeface="Arial"/>
                <a:sym typeface="Arial"/>
                <a:rtl val="0"/>
              </a:rPr>
              <a:t>Community Service</a:t>
            </a:r>
            <a:endParaRPr lang="en-US" sz="2400" dirty="0">
              <a:solidFill>
                <a:prstClr val="black"/>
              </a:solidFill>
              <a:latin typeface="Bauhaus 93" panose="04030905020B02020C02" pitchFamily="82" charset="0"/>
              <a:ea typeface="Arial"/>
              <a:cs typeface="Arial"/>
              <a:sym typeface="Arial"/>
              <a:rtl val="0"/>
            </a:endParaRPr>
          </a:p>
        </p:txBody>
      </p:sp>
    </p:spTree>
    <p:extLst>
      <p:ext uri="{BB962C8B-B14F-4D97-AF65-F5344CB8AC3E}">
        <p14:creationId xmlns:p14="http://schemas.microsoft.com/office/powerpoint/2010/main" val="9096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To what extent has your money insulated you?</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1942521" y="-67235"/>
            <a:ext cx="5568051" cy="2308324"/>
          </a:xfrm>
          <a:prstGeom prst="rect">
            <a:avLst/>
          </a:prstGeom>
          <a:noFill/>
        </p:spPr>
        <p:txBody>
          <a:bodyPr wrap="none" rtlCol="0">
            <a:spAutoFit/>
          </a:bodyPr>
          <a:lstStyle/>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Integration </a:t>
            </a:r>
          </a:p>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into </a:t>
            </a:r>
          </a:p>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Cambodian Society </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18693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295" l="0" r="100000">
                        <a14:foregroundMark x1="66875" y1="10227" x2="66875" y2="10227"/>
                        <a14:foregroundMark x1="26875" y1="52273" x2="30000" y2="52273"/>
                        <a14:foregroundMark x1="43125" y1="57955" x2="43125" y2="57955"/>
                        <a14:foregroundMark x1="40000" y1="85795" x2="40000" y2="85795"/>
                      </a14:backgroundRemoval>
                    </a14:imgEffect>
                  </a14:imgLayer>
                </a14:imgProps>
              </a:ex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9" name="Picture 8"/>
            <p:cNvPicPr>
              <a:picLocks noChangeAspect="1"/>
            </p:cNvPicPr>
            <p:nvPr/>
          </p:nvPicPr>
          <p:blipFill>
            <a:blip r:embed="rId8" cstate="screen">
              <a:extLst>
                <a:ext uri="{BEBA8EAE-BF5A-486C-A8C5-ECC9F3942E4B}">
                  <a14:imgProps xmlns:a14="http://schemas.microsoft.com/office/drawing/2010/main">
                    <a14:imgLayer r:embed="rId9">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162073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895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ea typeface="ＭＳ Ｐゴシック" charset="0"/>
                <a:cs typeface="ＭＳ Ｐゴシック" charset="0"/>
                <a:sym typeface="Arial"/>
                <a:rtl val="0"/>
              </a:rPr>
              <a:t>Back To Rick </a:t>
            </a:r>
          </a:p>
          <a:p>
            <a:pP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ea typeface="ＭＳ Ｐゴシック" charset="0"/>
                <a:cs typeface="ＭＳ Ｐゴシック" charset="0"/>
                <a:sym typeface="Arial"/>
                <a:rtl val="0"/>
              </a:rPr>
              <a:t>and the Sermon on Micah</a:t>
            </a:r>
          </a:p>
        </p:txBody>
      </p:sp>
    </p:spTree>
    <p:extLst>
      <p:ext uri="{BB962C8B-B14F-4D97-AF65-F5344CB8AC3E}">
        <p14:creationId xmlns:p14="http://schemas.microsoft.com/office/powerpoint/2010/main" val="594824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Get others out of their bind.</a:t>
            </a: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26135376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390" name="Text Box 6"/>
          <p:cNvSpPr txBox="1">
            <a:spLocks noChangeArrowheads="1"/>
          </p:cNvSpPr>
          <p:nvPr/>
        </p:nvSpPr>
        <p:spPr bwMode="auto">
          <a:xfrm>
            <a:off x="2483768" y="1759496"/>
            <a:ext cx="6444208" cy="225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110000"/>
              </a:lnSpc>
              <a:spcBef>
                <a:spcPct val="0"/>
              </a:spcBef>
              <a:spcAft>
                <a:spcPct val="0"/>
              </a:spcAft>
              <a:defRPr/>
            </a:pPr>
            <a:r>
              <a:rPr lang="en-US" sz="3200" b="1" dirty="0">
                <a:solidFill>
                  <a:srgbClr val="FFFFFF"/>
                </a:solidFill>
                <a:effectLst>
                  <a:glow rad="228600">
                    <a:srgbClr val="000000"/>
                  </a:glow>
                </a:effectLst>
                <a:latin typeface="Arial" charset="0"/>
              </a:rPr>
              <a:t>Micah has one of the highest foretelling proportions of the prophetic books (70% of the content).  It predicts:</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2" name="Text Box 8"/>
          <p:cNvSpPr txBox="1">
            <a:spLocks noChangeArrowheads="1"/>
          </p:cNvSpPr>
          <p:nvPr/>
        </p:nvSpPr>
        <p:spPr bwMode="auto">
          <a:xfrm>
            <a:off x="2411760" y="4330839"/>
            <a:ext cx="267883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fontAlgn="base">
              <a:spcBef>
                <a:spcPct val="0"/>
              </a:spcBef>
              <a:spcAft>
                <a:spcPct val="0"/>
              </a:spcAft>
              <a:defRPr/>
            </a:pPr>
            <a:r>
              <a:rPr lang="en-US" dirty="0">
                <a:solidFill>
                  <a:srgbClr val="FFFFFF"/>
                </a:solidFill>
                <a:effectLst>
                  <a:glow rad="228600">
                    <a:srgbClr val="000000"/>
                  </a:glow>
                </a:effectLst>
                <a:ea typeface="ＭＳ Ｐゴシック" charset="0"/>
                <a:cs typeface="ＭＳ Ｐゴシック" charset="0"/>
              </a:rPr>
              <a:t>the falls of Samaria and Jerusalem</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defRPr/>
            </a:pPr>
            <a:r>
              <a:rPr lang="en-US" i="1" dirty="0">
                <a:solidFill>
                  <a:srgbClr val="FFFFFF"/>
                </a:solidFill>
                <a:effectLst>
                  <a:glow rad="228600">
                    <a:schemeClr val="tx1"/>
                  </a:glow>
                </a:effectLst>
                <a:latin typeface="Arial" charset="0"/>
                <a:ea typeface="ＭＳ Ｐゴシック" charset="0"/>
              </a:rPr>
              <a:t>Foretelling Emphasis</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74232" y="4330839"/>
            <a:ext cx="400628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defRPr/>
            </a:pPr>
            <a:r>
              <a:rPr lang="en-US" sz="3200" b="1" dirty="0">
                <a:solidFill>
                  <a:srgbClr val="FFFFFF"/>
                </a:solidFill>
                <a:effectLst>
                  <a:glow rad="228600">
                    <a:srgbClr val="000000"/>
                  </a:glow>
                </a:effectLst>
                <a:latin typeface="Arial" charset="0"/>
              </a:rPr>
              <a:t>the future restoration via a remnant leading into the messianic age</a:t>
            </a:r>
          </a:p>
        </p:txBody>
      </p:sp>
    </p:spTree>
    <p:extLst>
      <p:ext uri="{BB962C8B-B14F-4D97-AF65-F5344CB8AC3E}">
        <p14:creationId xmlns:p14="http://schemas.microsoft.com/office/powerpoint/2010/main" val="25410379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defTabSz="914400" eaLnBrk="1" hangingPunct="1">
              <a:buFontTx/>
              <a:buNone/>
            </a:pPr>
            <a:r>
              <a:rPr lang="en-US" sz="2400" b="1">
                <a:solidFill>
                  <a:srgbClr val="000000"/>
                </a:solidFill>
                <a:latin typeface="Comic Sans MS" charset="0"/>
              </a:rPr>
              <a:t>Ethical</a:t>
            </a:r>
            <a:br>
              <a:rPr lang="en-US" sz="2400" b="1">
                <a:solidFill>
                  <a:srgbClr val="000000"/>
                </a:solidFill>
                <a:latin typeface="Comic Sans MS" charset="0"/>
              </a:rPr>
            </a:br>
            <a:r>
              <a:rPr lang="en-US" sz="2400" b="1">
                <a:solidFill>
                  <a:srgbClr val="000000"/>
                </a:solidFill>
                <a:latin typeface="Comic Sans MS" charset="0"/>
              </a:rPr>
              <a:t>Forthtelling</a:t>
            </a:r>
            <a:br>
              <a:rPr lang="en-US" sz="2400" b="1">
                <a:solidFill>
                  <a:srgbClr val="000000"/>
                </a:solidFill>
                <a:latin typeface="Comic Sans MS" charset="0"/>
              </a:rPr>
            </a:br>
            <a:r>
              <a:rPr lang="en-US" sz="2400" b="1">
                <a:solidFill>
                  <a:srgbClr val="000000"/>
                </a:solidFill>
                <a:latin typeface="Comic Sans MS" charset="0"/>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defTabSz="914400" eaLnBrk="1" hangingPunct="1">
              <a:buFontTx/>
              <a:buNone/>
            </a:pPr>
            <a:r>
              <a:rPr lang="en-US" sz="2400" b="1">
                <a:solidFill>
                  <a:srgbClr val="000000"/>
                </a:solidFill>
                <a:latin typeface="Comic Sans MS" charset="0"/>
              </a:rPr>
              <a:t>Predictive</a:t>
            </a:r>
            <a:br>
              <a:rPr lang="en-US" sz="2400" b="1">
                <a:solidFill>
                  <a:srgbClr val="000000"/>
                </a:solidFill>
                <a:latin typeface="Comic Sans MS" charset="0"/>
              </a:rPr>
            </a:br>
            <a:r>
              <a:rPr lang="en-US" sz="2400" b="1">
                <a:solidFill>
                  <a:srgbClr val="000000"/>
                </a:solidFill>
                <a:latin typeface="Comic Sans MS" charset="0"/>
              </a:rPr>
              <a:t>Foretelling</a:t>
            </a:r>
            <a:br>
              <a:rPr lang="en-US" sz="2400" b="1">
                <a:solidFill>
                  <a:srgbClr val="000000"/>
                </a:solidFill>
                <a:latin typeface="Comic Sans MS" charset="0"/>
              </a:rPr>
            </a:br>
            <a:r>
              <a:rPr lang="en-US" sz="2400" b="1">
                <a:solidFill>
                  <a:srgbClr val="000000"/>
                </a:solidFill>
                <a:latin typeface="Comic Sans MS" charset="0"/>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solidFill>
                <a:srgbClr val="000000"/>
              </a:solidFill>
              <a:latin typeface="Comic Sans MS" pitchFamily="-128" charset="0"/>
              <a:ea typeface="ＭＳ Ｐゴシック" charset="0"/>
              <a:cs typeface="ＭＳ Ｐゴシック"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solidFill>
                <a:srgbClr val="000000"/>
              </a:solidFill>
              <a:latin typeface="Comic Sans MS" pitchFamily="-128" charset="0"/>
              <a:ea typeface="ＭＳ Ｐゴシック" charset="0"/>
              <a:cs typeface="ＭＳ Ｐゴシック"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1384919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The prophets were not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911356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defTabSz="914400" fontAlgn="base">
              <a:spcBef>
                <a:spcPct val="0"/>
              </a:spcBef>
              <a:spcAft>
                <a:spcPct val="0"/>
              </a:spcAft>
            </a:pPr>
            <a:r>
              <a:rPr lang="en-US" sz="4400" b="1">
                <a:solidFill>
                  <a:srgbClr val="000000"/>
                </a:solidFill>
                <a:latin typeface="Comic Sans MS" charset="0"/>
                <a:ea typeface="ＭＳ Ｐゴシック" charset="0"/>
                <a:cs typeface="ＭＳ Ｐゴシック"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they also had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extLst>
      <p:ext uri="{BB962C8B-B14F-4D97-AF65-F5344CB8AC3E}">
        <p14:creationId xmlns:p14="http://schemas.microsoft.com/office/powerpoint/2010/main" val="25625861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 God will </a:t>
            </a:r>
            <a:r>
              <a:rPr lang="en-US" sz="4800" b="1" i="1" dirty="0">
                <a:solidFill>
                  <a:srgbClr val="FFFF00"/>
                </a:solidFill>
                <a:effectLst>
                  <a:glow rad="241300">
                    <a:srgbClr val="000000"/>
                  </a:glow>
                </a:effectLst>
                <a:latin typeface="Arial" charset="0"/>
                <a:ea typeface="ＭＳ Ｐゴシック" charset="0"/>
                <a:cs typeface="ＭＳ Ｐゴシック" charset="0"/>
              </a:rPr>
              <a:t>reward</a:t>
            </a:r>
            <a:r>
              <a:rPr lang="en-US" sz="4800" b="1" i="1" dirty="0">
                <a:solidFill>
                  <a:srgbClr val="FFFFFF"/>
                </a:solidFill>
                <a:effectLst>
                  <a:glow rad="241300">
                    <a:srgbClr val="000000"/>
                  </a:glow>
                </a:effectLst>
                <a:latin typeface="Arial" charset="0"/>
                <a:ea typeface="ＭＳ Ｐゴシック" charset="0"/>
                <a:cs typeface="ＭＳ Ｐゴシック" charset="0"/>
              </a:rPr>
              <a:t> generosity </a:t>
            </a:r>
            <a:br>
              <a:rPr lang="en-US" sz="4800" b="1" i="1" dirty="0">
                <a:solidFill>
                  <a:srgbClr val="FFFFFF"/>
                </a:solidFill>
                <a:effectLst>
                  <a:glow rad="241300">
                    <a:srgbClr val="000000"/>
                  </a:glow>
                </a:effectLst>
                <a:latin typeface="Arial" charset="0"/>
                <a:ea typeface="ＭＳ Ｐゴシック" charset="0"/>
                <a:cs typeface="ＭＳ Ｐゴシック" charset="0"/>
              </a:rPr>
            </a:br>
            <a:r>
              <a:rPr lang="en-US" sz="4800" b="1" i="1" dirty="0">
                <a:solidFill>
                  <a:srgbClr val="FFFFFF"/>
                </a:solidFill>
                <a:effectLst>
                  <a:glow rad="241300">
                    <a:srgbClr val="000000"/>
                  </a:glow>
                </a:effectLst>
                <a:latin typeface="Arial" charset="0"/>
                <a:ea typeface="ＭＳ Ｐゴシック" charset="0"/>
                <a:cs typeface="ＭＳ Ｐゴシック" charset="0"/>
              </a:rPr>
              <a:t>(Micah 1–2). </a:t>
            </a:r>
          </a:p>
        </p:txBody>
      </p:sp>
    </p:spTree>
    <p:extLst>
      <p:ext uri="{BB962C8B-B14F-4D97-AF65-F5344CB8AC3E}">
        <p14:creationId xmlns:p14="http://schemas.microsoft.com/office/powerpoint/2010/main" val="1888794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want you to be </a:t>
            </a:r>
            <a:r>
              <a:rPr lang="en-US" sz="5400" b="1" dirty="0">
                <a:solidFill>
                  <a:srgbClr val="FFFF00"/>
                </a:solidFill>
                <a:effectLst>
                  <a:glow rad="127000">
                    <a:schemeClr val="tx1"/>
                  </a:glow>
                </a:effectLst>
                <a:latin typeface="Arial" charset="0"/>
                <a:ea typeface="ＭＳ Ｐゴシック" charset="0"/>
                <a:cs typeface="ＭＳ Ｐゴシック" charset="0"/>
              </a:rPr>
              <a:t>generous</a:t>
            </a:r>
            <a:r>
              <a:rPr lang="en-US" sz="5400" b="1" dirty="0">
                <a:effectLst>
                  <a:glow rad="127000">
                    <a:schemeClr val="tx1"/>
                  </a:glow>
                </a:effectLst>
                <a:latin typeface="Arial" charset="0"/>
                <a:ea typeface="ＭＳ Ｐゴシック" charset="0"/>
                <a:cs typeface="ＭＳ Ｐゴシック" charset="0"/>
              </a:rPr>
              <a:t> to the poor?</a:t>
            </a:r>
          </a:p>
        </p:txBody>
      </p:sp>
    </p:spTree>
    <p:extLst>
      <p:ext uri="{BB962C8B-B14F-4D97-AF65-F5344CB8AC3E}">
        <p14:creationId xmlns:p14="http://schemas.microsoft.com/office/powerpoint/2010/main" val="3928549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II. God </a:t>
            </a:r>
            <a:r>
              <a:rPr lang="en-US" sz="4800" b="1" i="1" dirty="0">
                <a:solidFill>
                  <a:srgbClr val="FFFF00"/>
                </a:solidFill>
                <a:effectLst>
                  <a:glow rad="241300">
                    <a:srgbClr val="000000"/>
                  </a:glow>
                </a:effectLst>
                <a:latin typeface="Arial" charset="0"/>
                <a:ea typeface="ＭＳ Ｐゴシック" charset="0"/>
                <a:cs typeface="ＭＳ Ｐゴシック" charset="0"/>
              </a:rPr>
              <a:t>comforts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(3–5).</a:t>
            </a:r>
          </a:p>
        </p:txBody>
      </p:sp>
    </p:spTree>
    <p:extLst>
      <p:ext uri="{BB962C8B-B14F-4D97-AF65-F5344CB8AC3E}">
        <p14:creationId xmlns:p14="http://schemas.microsoft.com/office/powerpoint/2010/main" val="755740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3</a:t>
            </a:r>
          </a:p>
        </p:txBody>
      </p:sp>
    </p:spTree>
    <p:extLst>
      <p:ext uri="{BB962C8B-B14F-4D97-AF65-F5344CB8AC3E}">
        <p14:creationId xmlns:p14="http://schemas.microsoft.com/office/powerpoint/2010/main" val="4053665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1" descr="OPROF00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6019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6739" name="Rectangle 5"/>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6740" name="Rectangle 12"/>
          <p:cNvSpPr>
            <a:spLocks noGrp="1" noChangeArrowheads="1"/>
          </p:cNvSpPr>
          <p:nvPr>
            <p:ph type="title" idx="4294967295"/>
          </p:nvPr>
        </p:nvSpPr>
        <p:spPr>
          <a:xfrm>
            <a:off x="0" y="5715000"/>
            <a:ext cx="9144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000">
                <a:effectLst/>
                <a:latin typeface="Arial" charset="0"/>
                <a:ea typeface="ＭＳ Ｐゴシック" charset="0"/>
              </a:rPr>
              <a:t>Micah Preached Courageously</a:t>
            </a:r>
          </a:p>
        </p:txBody>
      </p:sp>
    </p:spTree>
    <p:extLst>
      <p:ext uri="{BB962C8B-B14F-4D97-AF65-F5344CB8AC3E}">
        <p14:creationId xmlns:p14="http://schemas.microsoft.com/office/powerpoint/2010/main" val="2639051948"/>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19056138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000" dirty="0">
                <a:effectLst/>
                <a:latin typeface="Arial" charset="0"/>
                <a:ea typeface="ＭＳ Ｐゴシック" charset="0"/>
              </a:rPr>
              <a:t>Micah Taught Compassion</a:t>
            </a:r>
          </a:p>
        </p:txBody>
      </p:sp>
    </p:spTree>
    <p:extLst>
      <p:ext uri="{BB962C8B-B14F-4D97-AF65-F5344CB8AC3E}">
        <p14:creationId xmlns:p14="http://schemas.microsoft.com/office/powerpoint/2010/main" val="2120759959"/>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73038" indent="-173038"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rPr>
              <a:t>Social injustice sins in this book include: </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Oppression (2:1-2)</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Bribery in judges, prophets &amp; priests (3:11) </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Exploitation of the powerless (3:2-3)</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Covetousness (2:8-9)</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Cheating (3:9)</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Violence (3:10)</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Pride (1:16; 2:6)</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sz="4000" i="1">
                <a:solidFill>
                  <a:srgbClr val="FF9933"/>
                </a:solidFill>
                <a:effectLst/>
                <a:latin typeface="Arial" charset="0"/>
                <a:ea typeface="ＭＳ Ｐゴシック" charset="0"/>
              </a:rPr>
              <a:t>Micah championed the poor and oppressed</a:t>
            </a:r>
            <a:endParaRPr lang="en-US" sz="4000">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17290999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0042895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 Box 3"/>
          <p:cNvSpPr txBox="1">
            <a:spLocks noChangeArrowheads="1"/>
          </p:cNvSpPr>
          <p:nvPr/>
        </p:nvSpPr>
        <p:spPr bwMode="auto">
          <a:xfrm>
            <a:off x="457200" y="1355725"/>
            <a:ext cx="8305800" cy="4524375"/>
          </a:xfrm>
          <a:prstGeom prst="rect">
            <a:avLst/>
          </a:prstGeom>
          <a:noFill/>
          <a:ln w="9525">
            <a:noFill/>
            <a:miter lim="800000"/>
            <a:headEnd/>
            <a:tailEnd/>
          </a:ln>
          <a:effectLst>
            <a:outerShdw blurRad="63500" dist="63500" dir="2212194"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mr-IN"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Micah of </a:t>
            </a:r>
            <a:r>
              <a:rPr lang="en-US" sz="3600" b="1" i="1" dirty="0" err="1">
                <a:solidFill>
                  <a:srgbClr val="FFFFFF"/>
                </a:solidFill>
                <a:latin typeface="Arial" charset="0"/>
                <a:cs typeface="Arial" charset="0"/>
              </a:rPr>
              <a:t>Moresheth</a:t>
            </a:r>
            <a:r>
              <a:rPr lang="en-US" sz="3600" b="1" i="1" dirty="0">
                <a:solidFill>
                  <a:srgbClr val="FFFFFF"/>
                </a:solidFill>
                <a:latin typeface="Arial" charset="0"/>
                <a:cs typeface="Arial" charset="0"/>
              </a:rPr>
              <a:t> prophesied in the days of Hezekiah king of Judah. He told all the people of Judah, </a:t>
            </a:r>
            <a:r>
              <a:rPr lang="fr-FR"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This is what the L</a:t>
            </a:r>
            <a:r>
              <a:rPr lang="en-US" sz="2800" b="1" i="1" dirty="0">
                <a:solidFill>
                  <a:srgbClr val="FFFFFF"/>
                </a:solidFill>
                <a:latin typeface="Arial" charset="0"/>
                <a:cs typeface="Arial" charset="0"/>
              </a:rPr>
              <a:t>ORD</a:t>
            </a:r>
            <a:r>
              <a:rPr lang="en-US" sz="3600" b="1" i="1" dirty="0">
                <a:solidFill>
                  <a:srgbClr val="FFFFFF"/>
                </a:solidFill>
                <a:latin typeface="Arial" charset="0"/>
                <a:cs typeface="Arial" charset="0"/>
              </a:rPr>
              <a:t> Almighty says: </a:t>
            </a:r>
          </a:p>
          <a:p>
            <a:pPr defTabSz="914400" eaLnBrk="1" fontAlgn="base" hangingPunct="1">
              <a:spcBef>
                <a:spcPct val="0"/>
              </a:spcBef>
              <a:spcAft>
                <a:spcPct val="0"/>
              </a:spcAft>
              <a:defRPr/>
            </a:pPr>
            <a:r>
              <a:rPr lang="en-US" sz="3600" b="1" i="1" dirty="0">
                <a:solidFill>
                  <a:srgbClr val="FFFFFF"/>
                </a:solidFill>
                <a:latin typeface="Arial" charset="0"/>
                <a:cs typeface="Arial" charset="0"/>
              </a:rPr>
              <a:t>   </a:t>
            </a:r>
            <a:r>
              <a:rPr lang="mr-IN"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Zion will be plowed like a field, </a:t>
            </a:r>
          </a:p>
          <a:p>
            <a:pPr defTabSz="914400" eaLnBrk="1" fontAlgn="base" hangingPunct="1">
              <a:spcBef>
                <a:spcPct val="0"/>
              </a:spcBef>
              <a:spcAft>
                <a:spcPct val="0"/>
              </a:spcAft>
              <a:defRPr/>
            </a:pPr>
            <a:r>
              <a:rPr lang="en-US" sz="3600" b="1" i="1" dirty="0">
                <a:solidFill>
                  <a:srgbClr val="FFFFFF"/>
                </a:solidFill>
                <a:latin typeface="Arial" charset="0"/>
                <a:cs typeface="Arial" charset="0"/>
              </a:rPr>
              <a:t>   Jerusalem will become a heap of rubble, the temple hill a mound overgrown with thickets.</a:t>
            </a:r>
            <a:r>
              <a:rPr lang="mr-IN" altLang="ja-JP" sz="3600" b="1" i="1" dirty="0">
                <a:solidFill>
                  <a:srgbClr val="FFFFFF"/>
                </a:solidFill>
                <a:latin typeface="Arial" charset="0"/>
                <a:cs typeface="Arial" charset="0"/>
              </a:rPr>
              <a:t>"</a:t>
            </a:r>
            <a:r>
              <a:rPr lang="fr-FR" altLang="ja-JP" sz="3600" b="1" i="1" dirty="0">
                <a:solidFill>
                  <a:srgbClr val="FFFFFF"/>
                </a:solidFill>
                <a:latin typeface="Arial" charset="0"/>
                <a:cs typeface="Arial" charset="0"/>
              </a:rPr>
              <a:t>'</a:t>
            </a:r>
            <a:r>
              <a:rPr lang="mr-IN" altLang="ja-JP" sz="3600" b="1" i="1" dirty="0">
                <a:solidFill>
                  <a:srgbClr val="FFFFFF"/>
                </a:solidFill>
                <a:latin typeface="Arial" charset="0"/>
                <a:cs typeface="Arial" charset="0"/>
              </a:rPr>
              <a:t>"</a:t>
            </a:r>
            <a:endParaRPr lang="en-US" sz="3600" b="1" i="1" dirty="0">
              <a:solidFill>
                <a:srgbClr val="FFFFFF"/>
              </a:solidFill>
              <a:latin typeface="Arial" charset="0"/>
              <a:cs typeface="Arial" charset="0"/>
            </a:endParaRPr>
          </a:p>
        </p:txBody>
      </p:sp>
      <p:sp>
        <p:nvSpPr>
          <p:cNvPr id="71684" name="Text Box 4"/>
          <p:cNvSpPr txBox="1">
            <a:spLocks noChangeArrowheads="1"/>
          </p:cNvSpPr>
          <p:nvPr/>
        </p:nvSpPr>
        <p:spPr bwMode="auto">
          <a:xfrm>
            <a:off x="4495800" y="6278563"/>
            <a:ext cx="4343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FFFFF"/>
                </a:solidFill>
                <a:latin typeface="Arial"/>
                <a:ea typeface="ＭＳ Ｐゴシック" charset="0"/>
                <a:cs typeface="Arial"/>
              </a:rPr>
              <a:t>Jeremiah 26:18 (NIV) </a:t>
            </a: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p:spPr>
        <p:txBody>
          <a:bodyPr anchor="t">
            <a:spAutoFit/>
          </a:bodyPr>
          <a:lstStyle/>
          <a:p>
            <a:pPr algn="l" eaLnBrk="1" hangingPunct="1">
              <a:defRPr/>
            </a:pPr>
            <a:r>
              <a:rPr lang="en-US" sz="4000" i="1" u="sng" dirty="0">
                <a:effectLst>
                  <a:outerShdw blurRad="38100" dist="38100" dir="2700000" algn="tl">
                    <a:srgbClr val="808080"/>
                  </a:outerShdw>
                </a:effectLst>
                <a:latin typeface="Arial" charset="0"/>
                <a:ea typeface="ＭＳ Ｐゴシック" charset="0"/>
                <a:cs typeface="Arial" charset="0"/>
              </a:rPr>
              <a:t>Micah 3:12 on Jerusalem</a:t>
            </a:r>
            <a:r>
              <a:rPr lang="fr-FR" altLang="ja-JP" sz="4000" i="1" u="sng" dirty="0">
                <a:effectLst>
                  <a:outerShdw blurRad="38100" dist="38100" dir="2700000" algn="tl">
                    <a:srgbClr val="808080"/>
                  </a:outerShdw>
                </a:effectLst>
                <a:latin typeface="Arial" charset="0"/>
                <a:ea typeface="ＭＳ Ｐゴシック" charset="0"/>
                <a:cs typeface="Arial" charset="0"/>
              </a:rPr>
              <a:t>'</a:t>
            </a:r>
            <a:r>
              <a:rPr lang="en-US" sz="4000" i="1" u="sng" dirty="0">
                <a:effectLst>
                  <a:outerShdw blurRad="38100" dist="38100" dir="2700000" algn="tl">
                    <a:srgbClr val="808080"/>
                  </a:outerShdw>
                </a:effectLst>
                <a:latin typeface="Arial" charset="0"/>
                <a:ea typeface="ＭＳ Ｐゴシック" charset="0"/>
                <a:cs typeface="Arial" charset="0"/>
              </a:rPr>
              <a:t>s Fall</a:t>
            </a:r>
          </a:p>
        </p:txBody>
      </p:sp>
    </p:spTree>
    <p:extLst>
      <p:ext uri="{BB962C8B-B14F-4D97-AF65-F5344CB8AC3E}">
        <p14:creationId xmlns:p14="http://schemas.microsoft.com/office/powerpoint/2010/main" val="1381783125"/>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4</a:t>
            </a:r>
          </a:p>
        </p:txBody>
      </p:sp>
    </p:spTree>
    <p:extLst>
      <p:ext uri="{BB962C8B-B14F-4D97-AF65-F5344CB8AC3E}">
        <p14:creationId xmlns:p14="http://schemas.microsoft.com/office/powerpoint/2010/main" val="4102704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03674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2450863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ea typeface="ＭＳ Ｐゴシック" charset="0"/>
                <a:cs typeface="ＭＳ Ｐゴシック" charset="0"/>
              </a:rPr>
              <a:t> </a:t>
            </a:r>
            <a:endParaRPr lang="en-US">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Micah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946194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en-US" b="1" dirty="0">
                <a:effectLst>
                  <a:outerShdw blurRad="38100" dist="38100" dir="2700000" algn="tl">
                    <a:srgbClr val="000000"/>
                  </a:outerShdw>
                </a:effectLst>
                <a:latin typeface="Arial" charset="0"/>
                <a:ea typeface="ＭＳ Ｐゴシック" charset="0"/>
                <a:cs typeface="Arial" charset="0"/>
              </a:rPr>
              <a:t>Micah &amp; Isaiah Alike</a:t>
            </a: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Exact parallels</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Messiah prominent</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Wrote from Jerusalem</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Wrote about both Israel and Judah</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Influenced Hezekiah</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Stressed the kingdom</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Contemporaneous</a:t>
            </a: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616</a:t>
            </a:r>
          </a:p>
        </p:txBody>
      </p:sp>
    </p:spTree>
    <p:extLst>
      <p:ext uri="{BB962C8B-B14F-4D97-AF65-F5344CB8AC3E}">
        <p14:creationId xmlns:p14="http://schemas.microsoft.com/office/powerpoint/2010/main" val="312559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mr-IN" altLang="ja-JP" sz="3200" dirty="0">
                <a:solidFill>
                  <a:srgbClr val="FFFFFF"/>
                </a:solidFill>
              </a:rPr>
              <a:t>"</a:t>
            </a:r>
            <a:r>
              <a:rPr lang="en-US" altLang="ja-JP" sz="3200" dirty="0">
                <a:solidFill>
                  <a:srgbClr val="FFFFFF"/>
                </a:solidFill>
              </a:rPr>
              <a:t>The law will go out from Zion, </a:t>
            </a:r>
          </a:p>
          <a:p>
            <a:pPr algn="r" defTabSz="914400" fontAlgn="base">
              <a:spcBef>
                <a:spcPct val="0"/>
              </a:spcBef>
              <a:spcAft>
                <a:spcPct val="0"/>
              </a:spcAft>
            </a:pPr>
            <a:r>
              <a:rPr lang="en-US" sz="3200" dirty="0">
                <a:solidFill>
                  <a:srgbClr val="FFFFFF"/>
                </a:solidFill>
              </a:rPr>
              <a:t>the word of the L</a:t>
            </a:r>
            <a:r>
              <a:rPr lang="en-US" sz="2800" dirty="0">
                <a:solidFill>
                  <a:srgbClr val="FFFFFF"/>
                </a:solidFill>
              </a:rPr>
              <a:t>ORD</a:t>
            </a:r>
            <a:r>
              <a:rPr lang="en-US"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fontAlgn="base">
              <a:spcBef>
                <a:spcPct val="0"/>
              </a:spcBef>
              <a:spcAft>
                <a:spcPct val="0"/>
              </a:spcAft>
            </a:pPr>
            <a:r>
              <a:rPr lang="en-US" sz="3200" dirty="0">
                <a:solidFill>
                  <a:srgbClr val="FFFFFF"/>
                </a:solidFill>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1727836940"/>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 (Micah)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altLang="ja-JP" sz="3200" dirty="0">
                <a:solidFill>
                  <a:srgbClr val="FFFFFF"/>
                </a:solidFill>
              </a:rPr>
              <a:t>"</a:t>
            </a:r>
            <a:r>
              <a:rPr lang="en-US" altLang="ja-JP" sz="3200" dirty="0">
                <a:solidFill>
                  <a:srgbClr val="FFFFFF"/>
                </a:solidFill>
              </a:rPr>
              <a:t>For out of Zion shall go forth the law, and the word of the L</a:t>
            </a:r>
            <a:r>
              <a:rPr lang="en-US" altLang="ja-JP" sz="2800" dirty="0">
                <a:solidFill>
                  <a:srgbClr val="FFFFFF"/>
                </a:solidFill>
              </a:rPr>
              <a:t>ORD</a:t>
            </a:r>
            <a:r>
              <a:rPr lang="en-US" altLang="ja-JP"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eaLnBrk="0" fontAlgn="base" hangingPunct="0">
              <a:spcBef>
                <a:spcPct val="0"/>
              </a:spcBef>
              <a:spcAft>
                <a:spcPct val="0"/>
              </a:spcAft>
            </a:pPr>
            <a:r>
              <a:rPr lang="en-US" sz="3200" dirty="0">
                <a:solidFill>
                  <a:srgbClr val="FFFFFF"/>
                </a:solidFill>
              </a:rPr>
              <a:t>––Micah 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782751686"/>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2338"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Isaiah 2:2 It shall come to pass in the latter days that the mountain of the house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shall be established as the highest of the mountains, and shall be lifted up above the hills; and </a:t>
            </a:r>
            <a:r>
              <a:rPr lang="en-GB" sz="2800">
                <a:solidFill>
                  <a:srgbClr val="FFFF00"/>
                </a:solidFill>
                <a:latin typeface="Arial" charset="0"/>
                <a:ea typeface="ＭＳ Ｐゴシック" charset="0"/>
                <a:cs typeface="ＭＳ Ｐゴシック" charset="0"/>
              </a:rPr>
              <a:t>all the nations</a:t>
            </a:r>
            <a:r>
              <a:rPr lang="en-GB" sz="2800">
                <a:solidFill>
                  <a:srgbClr val="FFFFFF"/>
                </a:solidFill>
                <a:latin typeface="Arial" charset="0"/>
                <a:ea typeface="ＭＳ Ｐゴシック" charset="0"/>
                <a:cs typeface="ＭＳ Ｐゴシック" charset="0"/>
              </a:rPr>
              <a:t> shall flow to it, </a:t>
            </a:r>
          </a:p>
        </p:txBody>
      </p:sp>
      <p:sp>
        <p:nvSpPr>
          <p:cNvPr id="142339"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Micah 4:1 It shall come to pass in the latter days that the mountain of the house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shall be established as the highest of the mountains, and </a:t>
            </a:r>
            <a:r>
              <a:rPr lang="en-GB" sz="2800">
                <a:solidFill>
                  <a:srgbClr val="FFFF00"/>
                </a:solidFill>
                <a:latin typeface="Arial" charset="0"/>
                <a:ea typeface="ＭＳ Ｐゴシック" charset="0"/>
                <a:cs typeface="ＭＳ Ｐゴシック" charset="0"/>
              </a:rPr>
              <a:t>it </a:t>
            </a:r>
            <a:r>
              <a:rPr lang="en-GB" sz="2800">
                <a:solidFill>
                  <a:srgbClr val="FFFFFF"/>
                </a:solidFill>
                <a:latin typeface="Arial" charset="0"/>
                <a:ea typeface="ＭＳ Ｐゴシック" charset="0"/>
                <a:cs typeface="ＭＳ Ｐゴシック" charset="0"/>
              </a:rPr>
              <a:t>shall be lifted up above the hills; and </a:t>
            </a:r>
            <a:r>
              <a:rPr lang="en-GB" sz="2800">
                <a:solidFill>
                  <a:srgbClr val="FFFF00"/>
                </a:solidFill>
                <a:latin typeface="Arial" charset="0"/>
                <a:ea typeface="ＭＳ Ｐゴシック" charset="0"/>
                <a:cs typeface="ＭＳ Ｐゴシック" charset="0"/>
              </a:rPr>
              <a:t>peoples </a:t>
            </a:r>
            <a:r>
              <a:rPr lang="en-GB" sz="2800">
                <a:solidFill>
                  <a:srgbClr val="FFFFFF"/>
                </a:solidFill>
                <a:latin typeface="Arial" charset="0"/>
                <a:ea typeface="ＭＳ Ｐゴシック" charset="0"/>
                <a:cs typeface="ＭＳ Ｐゴシック" charset="0"/>
              </a:rPr>
              <a:t>shall flow to it, </a:t>
            </a:r>
          </a:p>
        </p:txBody>
      </p:sp>
    </p:spTree>
    <p:extLst>
      <p:ext uri="{BB962C8B-B14F-4D97-AF65-F5344CB8AC3E}">
        <p14:creationId xmlns:p14="http://schemas.microsoft.com/office/powerpoint/2010/main" val="413910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4386"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Isaiah 2:3 and many </a:t>
            </a:r>
            <a:r>
              <a:rPr lang="en-GB" sz="2800">
                <a:solidFill>
                  <a:srgbClr val="FFFF00"/>
                </a:solidFill>
                <a:latin typeface="Arial" charset="0"/>
                <a:ea typeface="ＭＳ Ｐゴシック" charset="0"/>
                <a:cs typeface="ＭＳ Ｐゴシック" charset="0"/>
              </a:rPr>
              <a:t>peoples </a:t>
            </a:r>
            <a:r>
              <a:rPr lang="en-GB" sz="2800">
                <a:solidFill>
                  <a:srgbClr val="FFFFFF"/>
                </a:solidFill>
                <a:latin typeface="Arial" charset="0"/>
                <a:ea typeface="ＭＳ Ｐゴシック" charset="0"/>
                <a:cs typeface="ＭＳ Ｐゴシック" charset="0"/>
              </a:rPr>
              <a:t>shall come, and say: </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Come, let us go up to the mountain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to the house of the God of Jacob, that he may teach us his ways and that we may walk in his paths.</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 For out of Zion shall </a:t>
            </a:r>
            <a:r>
              <a:rPr lang="en-GB" sz="2800">
                <a:solidFill>
                  <a:srgbClr val="FFFF00"/>
                </a:solidFill>
                <a:latin typeface="Arial" charset="0"/>
                <a:ea typeface="ＭＳ Ｐゴシック" charset="0"/>
                <a:cs typeface="ＭＳ Ｐゴシック" charset="0"/>
              </a:rPr>
              <a:t>go </a:t>
            </a:r>
            <a:r>
              <a:rPr lang="en-GB" sz="2800">
                <a:solidFill>
                  <a:srgbClr val="FFFFFF"/>
                </a:solidFill>
                <a:latin typeface="Arial" charset="0"/>
                <a:ea typeface="ＭＳ Ｐゴシック" charset="0"/>
                <a:cs typeface="ＭＳ Ｐゴシック" charset="0"/>
              </a:rPr>
              <a:t>the law, and the word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from Jerusalem. </a:t>
            </a:r>
          </a:p>
        </p:txBody>
      </p:sp>
      <p:sp>
        <p:nvSpPr>
          <p:cNvPr id="144387"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Micah 4:2 and many </a:t>
            </a:r>
            <a:r>
              <a:rPr lang="en-GB" sz="2800">
                <a:solidFill>
                  <a:srgbClr val="FFFF00"/>
                </a:solidFill>
                <a:latin typeface="Arial" charset="0"/>
                <a:ea typeface="ＭＳ Ｐゴシック" charset="0"/>
                <a:cs typeface="ＭＳ Ｐゴシック" charset="0"/>
              </a:rPr>
              <a:t>nations </a:t>
            </a:r>
            <a:r>
              <a:rPr lang="en-GB" sz="2800">
                <a:solidFill>
                  <a:srgbClr val="FFFFFF"/>
                </a:solidFill>
                <a:latin typeface="Arial" charset="0"/>
                <a:ea typeface="ＭＳ Ｐゴシック" charset="0"/>
                <a:cs typeface="ＭＳ Ｐゴシック" charset="0"/>
              </a:rPr>
              <a:t>shall come, and say: </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Come, let us go up to the mountain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to the house of the God of Jacob, that he may teach us his ways and that we may walk in his paths.</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 For out of Zion shall </a:t>
            </a:r>
            <a:r>
              <a:rPr lang="en-GB" sz="2800">
                <a:solidFill>
                  <a:srgbClr val="FFFF00"/>
                </a:solidFill>
                <a:latin typeface="Arial" charset="0"/>
                <a:ea typeface="ＭＳ Ｐゴシック" charset="0"/>
                <a:cs typeface="ＭＳ Ｐゴシック" charset="0"/>
              </a:rPr>
              <a:t>go forth </a:t>
            </a:r>
            <a:r>
              <a:rPr lang="en-GB" sz="2800">
                <a:solidFill>
                  <a:srgbClr val="FFFFFF"/>
                </a:solidFill>
                <a:latin typeface="Arial" charset="0"/>
                <a:ea typeface="ＭＳ Ｐゴシック" charset="0"/>
                <a:cs typeface="ＭＳ Ｐゴシック" charset="0"/>
              </a:rPr>
              <a:t>the law, and the word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from Jerusalem. </a:t>
            </a:r>
          </a:p>
        </p:txBody>
      </p:sp>
    </p:spTree>
    <p:extLst>
      <p:ext uri="{BB962C8B-B14F-4D97-AF65-F5344CB8AC3E}">
        <p14:creationId xmlns:p14="http://schemas.microsoft.com/office/powerpoint/2010/main" val="3722095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6434"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Isaiah 2:4 He shall judge between the </a:t>
            </a:r>
            <a:r>
              <a:rPr lang="en-GB" sz="2800">
                <a:solidFill>
                  <a:srgbClr val="FFFF00"/>
                </a:solidFill>
                <a:latin typeface="Arial" charset="0"/>
                <a:ea typeface="ＭＳ Ｐゴシック" charset="0"/>
                <a:cs typeface="ＭＳ Ｐゴシック" charset="0"/>
              </a:rPr>
              <a:t>nations</a:t>
            </a:r>
            <a:r>
              <a:rPr lang="en-GB" sz="2800">
                <a:solidFill>
                  <a:srgbClr val="FFFFFF"/>
                </a:solidFill>
                <a:latin typeface="Arial" charset="0"/>
                <a:ea typeface="ＭＳ Ｐゴシック" charset="0"/>
                <a:cs typeface="ＭＳ Ｐゴシック" charset="0"/>
              </a:rPr>
              <a:t>, and shall decide disputes </a:t>
            </a:r>
            <a:r>
              <a:rPr lang="en-GB" sz="2800">
                <a:solidFill>
                  <a:srgbClr val="FFFF00"/>
                </a:solidFill>
                <a:latin typeface="Arial" charset="0"/>
                <a:ea typeface="ＭＳ Ｐゴシック" charset="0"/>
                <a:cs typeface="ＭＳ Ｐゴシック" charset="0"/>
              </a:rPr>
              <a:t>for many peoples</a:t>
            </a:r>
            <a:r>
              <a:rPr lang="en-GB" sz="2800">
                <a:solidFill>
                  <a:srgbClr val="FFFFFF"/>
                </a:solidFill>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 </a:t>
            </a:r>
          </a:p>
        </p:txBody>
      </p:sp>
      <p:sp>
        <p:nvSpPr>
          <p:cNvPr id="146435"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Micah 4:3 He shall judge between many </a:t>
            </a:r>
            <a:r>
              <a:rPr lang="en-GB" sz="2800">
                <a:solidFill>
                  <a:srgbClr val="FFFF00"/>
                </a:solidFill>
                <a:latin typeface="Arial" charset="0"/>
                <a:ea typeface="ＭＳ Ｐゴシック" charset="0"/>
                <a:cs typeface="ＭＳ Ｐゴシック" charset="0"/>
              </a:rPr>
              <a:t>peoples</a:t>
            </a:r>
            <a:r>
              <a:rPr lang="en-GB" sz="2800">
                <a:solidFill>
                  <a:srgbClr val="FFFFFF"/>
                </a:solidFill>
                <a:latin typeface="Arial" charset="0"/>
                <a:ea typeface="ＭＳ Ｐゴシック" charset="0"/>
                <a:cs typeface="ＭＳ Ｐゴシック" charset="0"/>
              </a:rPr>
              <a:t>, and shall decide </a:t>
            </a:r>
            <a:r>
              <a:rPr lang="en-GB" sz="2800">
                <a:solidFill>
                  <a:srgbClr val="FFFF00"/>
                </a:solidFill>
                <a:latin typeface="Arial" charset="0"/>
                <a:ea typeface="ＭＳ Ｐゴシック" charset="0"/>
                <a:cs typeface="ＭＳ Ｐゴシック" charset="0"/>
              </a:rPr>
              <a:t>for strong nations afar off</a:t>
            </a:r>
            <a:r>
              <a:rPr lang="en-GB" sz="2800">
                <a:solidFill>
                  <a:srgbClr val="FFFFFF"/>
                </a:solidFill>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a:t>
            </a:r>
          </a:p>
        </p:txBody>
      </p:sp>
    </p:spTree>
    <p:extLst>
      <p:ext uri="{BB962C8B-B14F-4D97-AF65-F5344CB8AC3E}">
        <p14:creationId xmlns:p14="http://schemas.microsoft.com/office/powerpoint/2010/main" val="4180421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754186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3930735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629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T</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HE</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M</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INOR</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P</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ROPHETS</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877084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947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en-US" dirty="0" err="1">
                <a:effectLst>
                  <a:glow rad="228600">
                    <a:schemeClr val="tx1"/>
                  </a:glow>
                  <a:outerShdw blurRad="38100" dist="38100" dir="2700000" algn="tl">
                    <a:srgbClr val="000000">
                      <a:alpha val="43137"/>
                    </a:srgbClr>
                  </a:outerShdw>
                </a:effectLst>
              </a:rPr>
              <a:t>Baloo</a:t>
            </a:r>
            <a:r>
              <a:rPr lang="en-US" dirty="0">
                <a:effectLst>
                  <a:glow rad="228600">
                    <a:schemeClr val="tx1"/>
                  </a:glow>
                  <a:outerShdw blurRad="38100" dist="38100" dir="2700000" algn="tl">
                    <a:srgbClr val="000000">
                      <a:alpha val="43137"/>
                    </a:srgbClr>
                  </a:outerShdw>
                </a:effectLst>
              </a:rPr>
              <a:t> the </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ear, Leo the </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ion, and </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 (all three known as </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92811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63532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42418778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45341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60452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4031113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4270700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1552019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77670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205864890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441151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3810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14594" name="Object 2"/>
          <p:cNvGraphicFramePr>
            <a:graphicFrameLocks noChangeAspect="1"/>
          </p:cNvGraphicFramePr>
          <p:nvPr>
            <p:extLst>
              <p:ext uri="{D42A27DB-BD31-4B8C-83A1-F6EECF244321}">
                <p14:modId xmlns:p14="http://schemas.microsoft.com/office/powerpoint/2010/main" val="2299469136"/>
              </p:ext>
            </p:extLst>
          </p:nvPr>
        </p:nvGraphicFramePr>
        <p:xfrm>
          <a:off x="-34925" y="1577975"/>
          <a:ext cx="9213850" cy="5453063"/>
        </p:xfrm>
        <a:graphic>
          <a:graphicData uri="http://schemas.openxmlformats.org/presentationml/2006/ole">
            <mc:AlternateContent xmlns:mc="http://schemas.openxmlformats.org/markup-compatibility/2006">
              <mc:Choice xmlns:v="urn:schemas-microsoft-com:vml" Requires="v">
                <p:oleObj spid="_x0000_s27675" name="Document" r:id="rId5" imgW="5892800" imgH="3505200" progId="Word.Document.8">
                  <p:embed/>
                </p:oleObj>
              </mc:Choice>
              <mc:Fallback>
                <p:oleObj name="Document" r:id="rId5" imgW="5892800" imgH="3505200" progId="Word.Document.8">
                  <p:embed/>
                  <p:pic>
                    <p:nvPicPr>
                      <p:cNvPr id="0" name=""/>
                      <p:cNvPicPr>
                        <a:picLocks noChangeAspect="1" noChangeArrowheads="1"/>
                      </p:cNvPicPr>
                      <p:nvPr/>
                    </p:nvPicPr>
                    <p:blipFill>
                      <a:blip r:embed="rId6"/>
                      <a:srcRect/>
                      <a:stretch>
                        <a:fillRect/>
                      </a:stretch>
                    </p:blipFill>
                    <p:spPr bwMode="auto">
                      <a:xfrm>
                        <a:off x="-34925" y="1577975"/>
                        <a:ext cx="9213850" cy="545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8485" name="Picture 259" descr="candle"/>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6" name="Rectangle 260"/>
          <p:cNvSpPr>
            <a:spLocks noGrp="1" noChangeArrowheads="1"/>
          </p:cNvSpPr>
          <p:nvPr>
            <p:ph type="title" idx="4294967295"/>
          </p:nvPr>
        </p:nvSpPr>
        <p:spPr>
          <a:xfrm>
            <a:off x="755650" y="765175"/>
            <a:ext cx="7772400" cy="862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i="1">
                <a:solidFill>
                  <a:srgbClr val="FF9933"/>
                </a:solidFill>
                <a:effectLst/>
                <a:latin typeface="Arial" charset="0"/>
                <a:ea typeface="ＭＳ Ｐゴシック" charset="0"/>
              </a:rPr>
              <a:t>Mini-Isaiah</a:t>
            </a:r>
            <a:endParaRPr lang="en-US">
              <a:effectLst/>
              <a:latin typeface="Arial" charset="0"/>
              <a:ea typeface="ＭＳ Ｐゴシック" charset="0"/>
            </a:endParaRPr>
          </a:p>
        </p:txBody>
      </p:sp>
      <p:sp>
        <p:nvSpPr>
          <p:cNvPr id="8" name="Text Box 3"/>
          <p:cNvSpPr txBox="1">
            <a:spLocks noChangeArrowheads="1"/>
          </p:cNvSpPr>
          <p:nvPr/>
        </p:nvSpPr>
        <p:spPr bwMode="auto">
          <a:xfrm>
            <a:off x="827088" y="0"/>
            <a:ext cx="5110162"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484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7854617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4594"/>
                                        </p:tgtEl>
                                        <p:attrNameLst>
                                          <p:attrName>style.visibility</p:attrName>
                                        </p:attrNameLst>
                                      </p:cBhvr>
                                      <p:to>
                                        <p:strVal val="visible"/>
                                      </p:to>
                                    </p:set>
                                    <p:anim calcmode="lin" valueType="num">
                                      <p:cBhvr>
                                        <p:cTn id="7" dur="500" fill="hold"/>
                                        <p:tgtEl>
                                          <p:spTgt spid="14594"/>
                                        </p:tgtEl>
                                        <p:attrNameLst>
                                          <p:attrName>ppt_w</p:attrName>
                                        </p:attrNameLst>
                                      </p:cBhvr>
                                      <p:tavLst>
                                        <p:tav tm="0">
                                          <p:val>
                                            <p:fltVal val="0"/>
                                          </p:val>
                                        </p:tav>
                                        <p:tav tm="100000">
                                          <p:val>
                                            <p:strVal val="#ppt_w"/>
                                          </p:val>
                                        </p:tav>
                                      </p:tavLst>
                                    </p:anim>
                                    <p:anim calcmode="lin" valueType="num">
                                      <p:cBhvr>
                                        <p:cTn id="8" dur="500" fill="hold"/>
                                        <p:tgtEl>
                                          <p:spTgt spid="145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5</a:t>
            </a:r>
          </a:p>
        </p:txBody>
      </p:sp>
    </p:spTree>
    <p:extLst>
      <p:ext uri="{BB962C8B-B14F-4D97-AF65-F5344CB8AC3E}">
        <p14:creationId xmlns:p14="http://schemas.microsoft.com/office/powerpoint/2010/main" val="3704178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902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318" name="Text Box 6"/>
          <p:cNvSpPr txBox="1">
            <a:spLocks noChangeArrowheads="1"/>
          </p:cNvSpPr>
          <p:nvPr/>
        </p:nvSpPr>
        <p:spPr bwMode="auto">
          <a:xfrm>
            <a:off x="457200" y="2209800"/>
            <a:ext cx="8458200"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120000"/>
              </a:lnSpc>
              <a:spcBef>
                <a:spcPct val="0"/>
              </a:spcBef>
              <a:spcAft>
                <a:spcPct val="0"/>
              </a:spcAft>
              <a:buFontTx/>
              <a:buChar char="•"/>
            </a:pPr>
            <a:r>
              <a:rPr lang="en-US" sz="3200" b="1">
                <a:solidFill>
                  <a:srgbClr val="FFFFFF"/>
                </a:solidFill>
                <a:latin typeface="Arial" charset="0"/>
              </a:rPr>
              <a:t>Micah 5:2 is the only OT prophecy that predicts the birthplace of the Messiah as Bethlehem. </a:t>
            </a:r>
          </a:p>
          <a:p>
            <a:pPr defTabSz="914400" eaLnBrk="1" fontAlgn="base" hangingPunct="1">
              <a:lnSpc>
                <a:spcPct val="120000"/>
              </a:lnSpc>
              <a:spcBef>
                <a:spcPct val="0"/>
              </a:spcBef>
              <a:spcAft>
                <a:spcPct val="0"/>
              </a:spcAft>
              <a:buFontTx/>
              <a:buChar char="•"/>
            </a:pPr>
            <a:r>
              <a:rPr lang="en-US" sz="3200" b="1">
                <a:solidFill>
                  <a:srgbClr val="FFFFFF"/>
                </a:solidFill>
                <a:latin typeface="Arial" charset="0"/>
              </a:rPr>
              <a:t>Micah also gives the best descriptions of the righteous reign of Christ over the whole world (2:12-13; 4:1-8; 5:4-5).</a:t>
            </a:r>
          </a:p>
        </p:txBody>
      </p:sp>
      <p:pic>
        <p:nvPicPr>
          <p:cNvPr id="129028"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9" name="Rectangle 8"/>
          <p:cNvSpPr>
            <a:spLocks noGrp="1" noChangeArrowheads="1"/>
          </p:cNvSpPr>
          <p:nvPr>
            <p:ph type="title" idx="4294967295"/>
          </p:nvPr>
        </p:nvSpPr>
        <p:spPr>
          <a:xfrm>
            <a:off x="533400" y="1295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sz="4000" i="1">
                <a:solidFill>
                  <a:srgbClr val="FF9933"/>
                </a:solidFill>
                <a:effectLst/>
                <a:latin typeface="Arial" charset="0"/>
                <a:ea typeface="ＭＳ Ｐゴシック" charset="0"/>
              </a:rPr>
              <a:t>Christ in Micah</a:t>
            </a:r>
            <a:endParaRPr lang="en-US" sz="4000">
              <a:effectLst/>
              <a:latin typeface="Arial" charset="0"/>
              <a:ea typeface="ＭＳ Ｐゴシック" charset="0"/>
            </a:endParaRPr>
          </a:p>
        </p:txBody>
      </p:sp>
      <p:sp>
        <p:nvSpPr>
          <p:cNvPr id="7"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9031"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7536407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0" y="4292600"/>
            <a:ext cx="9144000" cy="24939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mr-IN" sz="3200" b="1" dirty="0">
                <a:latin typeface="Arial"/>
              </a:rPr>
              <a:t>"</a:t>
            </a:r>
            <a:r>
              <a:rPr lang="en-US" sz="3200" b="1" dirty="0">
                <a:latin typeface="Arial"/>
              </a:rPr>
              <a:t>And you, O Bethlehem in the land of Judah, are not least among the ruling cities of Judah, for a ruler will come from you who will be the shepherd for my people Israel</a:t>
            </a:r>
            <a:r>
              <a:rPr lang="mr-IN" sz="3200" b="1" dirty="0">
                <a:latin typeface="Arial"/>
              </a:rPr>
              <a:t>"</a:t>
            </a:r>
            <a:r>
              <a:rPr lang="en-US" sz="3200" b="1" dirty="0">
                <a:latin typeface="Arial"/>
              </a:rPr>
              <a:t> </a:t>
            </a:r>
            <a:br>
              <a:rPr lang="en-US" sz="3200" b="1" dirty="0">
                <a:latin typeface="Arial"/>
              </a:rPr>
            </a:br>
            <a:r>
              <a:rPr lang="en-US" sz="3200" b="1" dirty="0">
                <a:latin typeface="Arial"/>
              </a:rPr>
              <a:t>(Micah 5:2 quoted in Matthew 2:6 </a:t>
            </a:r>
            <a:r>
              <a:rPr lang="en-US" sz="2800" b="1" dirty="0">
                <a:latin typeface="Arial"/>
              </a:rPr>
              <a:t>NLT</a:t>
            </a:r>
            <a:r>
              <a:rPr lang="en-US" sz="3200" b="1" dirty="0">
                <a:latin typeface="Arial"/>
              </a:rPr>
              <a:t>) </a:t>
            </a:r>
            <a:endParaRPr lang="en-US" sz="1800" b="1"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25815030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en-US" sz="4000" b="1" dirty="0">
                <a:solidFill>
                  <a:schemeClr val="bg1"/>
                </a:solidFill>
                <a:latin typeface="Arial" charset="0"/>
                <a:ea typeface="ＭＳ Ｐゴシック" charset="0"/>
                <a:cs typeface="Arial" charset="0"/>
              </a:rPr>
              <a:t>Journey to Bethlehem</a:t>
            </a:r>
            <a:endParaRPr lang="en-US" sz="16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40522897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en-US" sz="5400" b="1" dirty="0">
                <a:effectLst/>
                <a:latin typeface="Arial" charset="0"/>
                <a:ea typeface="ＭＳ Ｐゴシック" charset="0"/>
                <a:cs typeface="ＭＳ Ｐゴシック" charset="0"/>
              </a:rPr>
              <a:t>Jewish Loss of Land</a:t>
            </a:r>
          </a:p>
        </p:txBody>
      </p:sp>
    </p:spTree>
    <p:extLst>
      <p:ext uri="{BB962C8B-B14F-4D97-AF65-F5344CB8AC3E}">
        <p14:creationId xmlns:p14="http://schemas.microsoft.com/office/powerpoint/2010/main" val="2773572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Unseen Hand</a:t>
            </a:r>
          </a:p>
        </p:txBody>
      </p:sp>
    </p:spTree>
    <p:extLst>
      <p:ext uri="{BB962C8B-B14F-4D97-AF65-F5344CB8AC3E}">
        <p14:creationId xmlns:p14="http://schemas.microsoft.com/office/powerpoint/2010/main" val="3596833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a:effectLst>
                  <a:glow rad="127000">
                    <a:schemeClr val="tx1"/>
                  </a:glow>
                </a:effectLst>
                <a:latin typeface="Arial" charset="0"/>
                <a:ea typeface="ＭＳ Ｐゴシック" charset="0"/>
                <a:cs typeface="ＭＳ Ｐゴシック" charset="0"/>
              </a:rPr>
              <a:t>"</a:t>
            </a:r>
            <a:r>
              <a:rPr lang="en-US" sz="2400" b="1" kern="1200">
                <a:effectLst>
                  <a:glow rad="127000">
                    <a:schemeClr val="tx1"/>
                  </a:glow>
                </a:effectLst>
                <a:latin typeface="Arial" charset="0"/>
                <a:ea typeface="ＭＳ Ｐゴシック" charset="0"/>
                <a:cs typeface="ＭＳ Ｐゴシック" charset="0"/>
              </a:rPr>
              <a:t>The remnant left in Israel </a:t>
            </a:r>
            <a:br>
              <a:rPr lang="en-US" sz="2400" b="1" kern="1200">
                <a:effectLst>
                  <a:glow rad="127000">
                    <a:schemeClr val="tx1"/>
                  </a:glow>
                </a:effectLst>
                <a:latin typeface="Arial" charset="0"/>
                <a:ea typeface="ＭＳ Ｐゴシック" charset="0"/>
                <a:cs typeface="ＭＳ Ｐゴシック" charset="0"/>
              </a:rPr>
            </a:br>
            <a:r>
              <a:rPr lang="en-US" sz="2400" b="1" kern="1200">
                <a:effectLst>
                  <a:glow rad="127000">
                    <a:schemeClr val="tx1"/>
                  </a:glow>
                </a:effectLst>
                <a:latin typeface="Arial" charset="0"/>
                <a:ea typeface="ＭＳ Ｐゴシック" charset="0"/>
                <a:cs typeface="ＭＳ Ｐゴシック" charset="0"/>
              </a:rPr>
              <a:t>will take their place among the nations. </a:t>
            </a:r>
            <a:br>
              <a:rPr lang="en-US" sz="2400" b="1" kern="1200">
                <a:effectLst>
                  <a:glow rad="127000">
                    <a:schemeClr val="tx1"/>
                  </a:glow>
                </a:effectLst>
                <a:latin typeface="Arial" charset="0"/>
                <a:ea typeface="ＭＳ Ｐゴシック" charset="0"/>
                <a:cs typeface="ＭＳ Ｐゴシック" charset="0"/>
              </a:rPr>
            </a:br>
            <a:r>
              <a:rPr lang="en-US" sz="2400" b="1" kern="1200">
                <a:effectLst>
                  <a:glow rad="127000">
                    <a:schemeClr val="tx1"/>
                  </a:glow>
                </a:effectLst>
                <a:latin typeface="Arial" charset="0"/>
                <a:ea typeface="ＭＳ Ｐゴシック" charset="0"/>
                <a:cs typeface="ＭＳ Ｐゴシック" charset="0"/>
              </a:rPr>
              <a:t>They will be like a lion among the animals of the forest, like a strong young lion among flocks of sheep and goats, pouncing and tearing as they go with no rescuer in sight. </a:t>
            </a:r>
            <a:r>
              <a:rPr lang="en-US" sz="2400" b="1" kern="1200" baseline="30000">
                <a:effectLst>
                  <a:glow rad="127000">
                    <a:schemeClr val="tx1"/>
                  </a:glow>
                </a:effectLst>
                <a:latin typeface="Arial" charset="0"/>
                <a:ea typeface="ＭＳ Ｐゴシック" charset="0"/>
                <a:cs typeface="ＭＳ Ｐゴシック" charset="0"/>
              </a:rPr>
              <a:t>9</a:t>
            </a:r>
            <a:r>
              <a:rPr lang="en-US" sz="2400" b="1" kern="1200">
                <a:effectLst>
                  <a:glow rad="127000">
                    <a:schemeClr val="tx1"/>
                  </a:glow>
                </a:effectLst>
                <a:latin typeface="Arial" charset="0"/>
                <a:ea typeface="ＭＳ Ｐゴシック" charset="0"/>
                <a:cs typeface="ＭＳ Ｐゴシック" charset="0"/>
              </a:rPr>
              <a:t>The people of Israel will stand up to their foes, and all their enemies will be wiped out</a:t>
            </a:r>
            <a:r>
              <a:rPr lang="mr-IN" sz="2400" b="1" kern="1200">
                <a:effectLst>
                  <a:glow rad="127000">
                    <a:schemeClr val="tx1"/>
                  </a:glow>
                </a:effectLst>
                <a:latin typeface="Arial" charset="0"/>
                <a:ea typeface="ＭＳ Ｐゴシック" charset="0"/>
                <a:cs typeface="ＭＳ Ｐゴシック" charset="0"/>
              </a:rPr>
              <a:t>"</a:t>
            </a:r>
            <a:r>
              <a:rPr lang="en-US" sz="2400" b="1" kern="1200">
                <a:effectLst>
                  <a:glow rad="127000">
                    <a:schemeClr val="tx1"/>
                  </a:glow>
                </a:effectLst>
                <a:latin typeface="Arial" charset="0"/>
                <a:ea typeface="ＭＳ Ｐゴシック" charset="0"/>
                <a:cs typeface="ＭＳ Ｐゴシック" charset="0"/>
              </a:rPr>
              <a:t> (Micah 5:8-9 NLT).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the Victor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(Revelation 19:11)</a:t>
            </a:r>
          </a:p>
        </p:txBody>
      </p:sp>
    </p:spTree>
    <p:extLst>
      <p:ext uri="{BB962C8B-B14F-4D97-AF65-F5344CB8AC3E}">
        <p14:creationId xmlns:p14="http://schemas.microsoft.com/office/powerpoint/2010/main" val="2283049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Mount of Olives</a:t>
            </a: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Kidron Valley</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Eastern Gate</a:t>
            </a:r>
          </a:p>
        </p:txBody>
      </p:sp>
    </p:spTree>
    <p:extLst>
      <p:ext uri="{BB962C8B-B14F-4D97-AF65-F5344CB8AC3E}">
        <p14:creationId xmlns:p14="http://schemas.microsoft.com/office/powerpoint/2010/main" val="419267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462" name="Text Box 6"/>
          <p:cNvSpPr txBox="1">
            <a:spLocks noChangeArrowheads="1"/>
          </p:cNvSpPr>
          <p:nvPr/>
        </p:nvSpPr>
        <p:spPr bwMode="auto">
          <a:xfrm>
            <a:off x="457200" y="2681288"/>
            <a:ext cx="3538538"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000" b="1">
                <a:solidFill>
                  <a:srgbClr val="FFFFFF"/>
                </a:solidFill>
                <a:latin typeface="Arial" charset="0"/>
              </a:rPr>
              <a:t>Micah of Moresheth</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Author</a:t>
            </a: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3039210"/>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6</a:t>
            </a:r>
          </a:p>
        </p:txBody>
      </p:sp>
    </p:spTree>
    <p:extLst>
      <p:ext uri="{BB962C8B-B14F-4D97-AF65-F5344CB8AC3E}">
        <p14:creationId xmlns:p14="http://schemas.microsoft.com/office/powerpoint/2010/main" val="21945691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162333" y="115887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368300">
                    <a:srgbClr val="000000"/>
                  </a:glow>
                </a:effectLst>
                <a:latin typeface="Arial" charset="0"/>
                <a:ea typeface="ＭＳ Ｐゴシック" charset="0"/>
                <a:cs typeface="ＭＳ Ｐゴシック" charset="0"/>
              </a:rPr>
              <a:t>III. God gives </a:t>
            </a:r>
            <a:r>
              <a:rPr lang="en-US" sz="4800" b="1" i="1" dirty="0">
                <a:solidFill>
                  <a:srgbClr val="FFFF00"/>
                </a:solidFill>
                <a:effectLst>
                  <a:glow rad="368300">
                    <a:srgbClr val="000000"/>
                  </a:glow>
                </a:effectLst>
                <a:latin typeface="Arial" charset="0"/>
                <a:ea typeface="ＭＳ Ｐゴシック" charset="0"/>
                <a:cs typeface="ＭＳ Ｐゴシック" charset="0"/>
              </a:rPr>
              <a:t>hope </a:t>
            </a:r>
            <a:r>
              <a:rPr lang="en-US" sz="4800" b="1" i="1" dirty="0">
                <a:solidFill>
                  <a:srgbClr val="FFFFFF"/>
                </a:solidFill>
                <a:effectLst>
                  <a:glow rad="368300">
                    <a:srgbClr val="000000"/>
                  </a:glow>
                </a:effectLst>
                <a:latin typeface="Arial" charset="0"/>
                <a:ea typeface="ＭＳ Ｐゴシック" charset="0"/>
                <a:cs typeface="ＭＳ Ｐゴシック" charset="0"/>
              </a:rPr>
              <a:t>to the generous (Micah 6–7).</a:t>
            </a:r>
          </a:p>
        </p:txBody>
      </p:sp>
    </p:spTree>
    <p:extLst>
      <p:ext uri="{BB962C8B-B14F-4D97-AF65-F5344CB8AC3E}">
        <p14:creationId xmlns:p14="http://schemas.microsoft.com/office/powerpoint/2010/main" val="755740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50471766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4" name="Text Box 6"/>
          <p:cNvSpPr txBox="1">
            <a:spLocks noChangeArrowheads="1"/>
          </p:cNvSpPr>
          <p:nvPr/>
        </p:nvSpPr>
        <p:spPr bwMode="auto">
          <a:xfrm>
            <a:off x="457200" y="2316163"/>
            <a:ext cx="8229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600" b="1">
                <a:solidFill>
                  <a:srgbClr val="FFFFFF"/>
                </a:solidFill>
                <a:latin typeface="Arial" charset="0"/>
              </a:rPr>
              <a:t>Micah 6:1-8 represents God indicting his people for a breach of covenant.  This is presented before the primary witnesses, the mountains, and reminds them of the </a:t>
            </a:r>
            <a:r>
              <a:rPr lang="mr-IN" altLang="ja-JP" sz="3600" b="1">
                <a:solidFill>
                  <a:srgbClr val="FFFFFF"/>
                </a:solidFill>
                <a:latin typeface="Arial" charset="0"/>
              </a:rPr>
              <a:t>"</a:t>
            </a:r>
            <a:r>
              <a:rPr lang="en-US" sz="3600" b="1">
                <a:solidFill>
                  <a:srgbClr val="FFFFFF"/>
                </a:solidFill>
                <a:latin typeface="Arial" charset="0"/>
              </a:rPr>
              <a:t>saving acts of Yahweh.</a:t>
            </a:r>
            <a:r>
              <a:rPr lang="mr-IN" altLang="ja-JP" sz="3600" b="1">
                <a:solidFill>
                  <a:srgbClr val="FFFFFF"/>
                </a:solidFill>
                <a:latin typeface="Arial" charset="0"/>
              </a:rPr>
              <a:t>"</a:t>
            </a:r>
            <a:endParaRPr lang="en-US" sz="3600" b="1">
              <a:solidFill>
                <a:srgbClr val="FFFFFF"/>
              </a:solidFill>
              <a:latin typeface="Arial" charset="0"/>
            </a:endParaRPr>
          </a:p>
        </p:txBody>
      </p:sp>
      <p:pic>
        <p:nvPicPr>
          <p:cNvPr id="152581"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381000" y="1295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i="1">
                <a:solidFill>
                  <a:srgbClr val="FF9933"/>
                </a:solidFill>
                <a:effectLst/>
                <a:latin typeface="Arial" charset="0"/>
                <a:ea typeface="ＭＳ Ｐゴシック" charset="0"/>
              </a:rPr>
              <a:t>Courtroom Drama</a:t>
            </a:r>
            <a:endParaRPr lang="en-US">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2584"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619</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12513376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782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FFFFF"/>
                </a:solidFill>
                <a:latin typeface="Arial"/>
                <a:ea typeface="ＭＳ Ｐゴシック" charset="0"/>
                <a:cs typeface="Arial"/>
              </a:rPr>
              <a:t>Walk Through The Bible </a:t>
            </a:r>
            <a:r>
              <a:rPr lang="en-US" sz="2400" b="1">
                <a:solidFill>
                  <a:srgbClr val="FFFFFF"/>
                </a:solidFill>
                <a:latin typeface="Arial"/>
                <a:ea typeface="Times New Roman" pitchFamily="24" charset="0"/>
                <a:cs typeface="Arial"/>
              </a:rPr>
              <a:t>©</a:t>
            </a:r>
            <a:r>
              <a:rPr lang="en-US" sz="2400" b="1">
                <a:solidFill>
                  <a:srgbClr val="FFFFFF"/>
                </a:solidFill>
                <a:latin typeface="Arial"/>
                <a:ea typeface="ＭＳ Ｐゴシック" charset="0"/>
                <a:cs typeface="Arial"/>
              </a:rPr>
              <a:t>1989</a:t>
            </a:r>
          </a:p>
        </p:txBody>
      </p:sp>
      <p:sp>
        <p:nvSpPr>
          <p:cNvPr id="77828" name="Text Box 4"/>
          <p:cNvSpPr txBox="1">
            <a:spLocks noChangeArrowheads="1"/>
          </p:cNvSpPr>
          <p:nvPr/>
        </p:nvSpPr>
        <p:spPr bwMode="auto">
          <a:xfrm>
            <a:off x="381000" y="76200"/>
            <a:ext cx="54864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endParaRPr lang="en-US" sz="4800" b="1">
              <a:solidFill>
                <a:srgbClr val="FFFFFF"/>
              </a:solidFill>
              <a:latin typeface="Arial"/>
              <a:ea typeface="ＭＳ Ｐゴシック" charset="0"/>
              <a:cs typeface="Arial"/>
            </a:endParaRPr>
          </a:p>
        </p:txBody>
      </p:sp>
      <p:sp>
        <p:nvSpPr>
          <p:cNvPr id="77829" name="Text Box 5"/>
          <p:cNvSpPr txBox="1">
            <a:spLocks noChangeArrowheads="1"/>
          </p:cNvSpPr>
          <p:nvPr/>
        </p:nvSpPr>
        <p:spPr bwMode="auto">
          <a:xfrm>
            <a:off x="3429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800" b="1" i="1">
                <a:solidFill>
                  <a:srgbClr val="FFFFFF"/>
                </a:solidFill>
                <a:latin typeface="Arial"/>
                <a:ea typeface="ＭＳ Ｐゴシック" charset="0"/>
                <a:cs typeface="Arial"/>
              </a:rPr>
              <a:t>Micah</a:t>
            </a:r>
          </a:p>
        </p:txBody>
      </p:sp>
      <p:pic>
        <p:nvPicPr>
          <p:cNvPr id="153605" name="Picture 6" descr="Mic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Rectangle 7"/>
          <p:cNvSpPr>
            <a:spLocks noGrp="1" noChangeArrowheads="1"/>
          </p:cNvSpPr>
          <p:nvPr>
            <p:ph type="title" idx="4294967295"/>
          </p:nvPr>
        </p:nvSpPr>
        <p:spPr>
          <a:xfrm>
            <a:off x="0" y="0"/>
            <a:ext cx="5562600" cy="914400"/>
          </a:xfrm>
          <a:effectLst>
            <a:outerShdw blurRad="63500" dist="35921" dir="2700000" algn="ctr" rotWithShape="0">
              <a:schemeClr val="tx1">
                <a:alpha val="74998"/>
              </a:schemeClr>
            </a:outerShdw>
          </a:effectLst>
        </p:spPr>
        <p:txBody>
          <a:bodyPr/>
          <a:lstStyle/>
          <a:p>
            <a:pPr eaLnBrk="1" hangingPunct="1">
              <a:defRPr/>
            </a:pPr>
            <a:r>
              <a:rPr lang="mr-IN" altLang="ja-JP" sz="4800" dirty="0">
                <a:effectLst>
                  <a:outerShdw blurRad="38100" dist="38100" dir="2700000" algn="tl">
                    <a:srgbClr val="808080"/>
                  </a:outerShdw>
                </a:effectLst>
                <a:latin typeface="Arial" charset="0"/>
                <a:ea typeface="ＭＳ Ｐゴシック" charset="0"/>
              </a:rPr>
              <a:t>"</a:t>
            </a:r>
            <a:r>
              <a:rPr lang="en-US" sz="4800" dirty="0">
                <a:effectLst>
                  <a:outerShdw blurRad="38100" dist="38100" dir="2700000" algn="tl">
                    <a:srgbClr val="808080"/>
                  </a:outerShdw>
                </a:effectLst>
                <a:latin typeface="Arial" charset="0"/>
                <a:ea typeface="ＭＳ Ｐゴシック" charset="0"/>
              </a:rPr>
              <a:t>Day in Court</a:t>
            </a:r>
            <a:r>
              <a:rPr lang="mr-IN" altLang="ja-JP" sz="4800" dirty="0">
                <a:effectLst>
                  <a:outerShdw blurRad="38100" dist="38100" dir="2700000" algn="tl">
                    <a:srgbClr val="808080"/>
                  </a:outerShdw>
                </a:effectLst>
                <a:latin typeface="Arial" charset="0"/>
                <a:ea typeface="ＭＳ Ｐゴシック" charset="0"/>
              </a:rPr>
              <a:t>"</a:t>
            </a:r>
            <a:r>
              <a:rPr lang="en-US" sz="4800" dirty="0">
                <a:effectLst>
                  <a:outerShdw blurRad="38100" dist="38100" dir="2700000" algn="tl">
                    <a:srgbClr val="808080"/>
                  </a:outerShdw>
                </a:effectLst>
                <a:latin typeface="Arial" charset="0"/>
                <a:ea typeface="ＭＳ Ｐゴシック" charset="0"/>
              </a:rPr>
              <a:t> </a:t>
            </a:r>
            <a:endParaRPr lang="en-US" dirty="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33956793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62488461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He has shown you, O man, what is good.  And what does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require of you?  To act justly and to love mercy and to walk humbly with your God</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(Micah 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364274168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4930" name="Picture 1" descr="Micah Quote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24932" name="Picture 9" descr="candle"/>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600" i="1">
                <a:solidFill>
                  <a:srgbClr val="FF9933"/>
                </a:solidFill>
                <a:effectLst/>
                <a:latin typeface="Arial" charset="0"/>
                <a:ea typeface="ＭＳ Ｐゴシック" charset="0"/>
              </a:rPr>
              <a:t>Our emphasis on Micah 6:8</a:t>
            </a:r>
            <a:endParaRPr lang="en-US" sz="4000">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4935"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24936"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b="1">
                <a:solidFill>
                  <a:srgbClr val="000000"/>
                </a:solidFill>
                <a:latin typeface="Arial" charset="0"/>
                <a:cs typeface="Arial" charset="0"/>
              </a:rPr>
              <a:t>Introduction to Micah</a:t>
            </a:r>
            <a:endParaRPr lang="en-US" b="1">
              <a:solidFill>
                <a:srgbClr val="000000"/>
              </a:solidFill>
              <a:latin typeface="Arial" charset="0"/>
              <a:cs typeface="Arial" charset="0"/>
            </a:endParaRPr>
          </a:p>
        </p:txBody>
      </p:sp>
      <p:sp>
        <p:nvSpPr>
          <p:cNvPr id="124937" name="TextBox 9"/>
          <p:cNvSpPr txBox="1">
            <a:spLocks noChangeArrowheads="1"/>
          </p:cNvSpPr>
          <p:nvPr/>
        </p:nvSpPr>
        <p:spPr bwMode="auto">
          <a:xfrm>
            <a:off x="6443663" y="1403350"/>
            <a:ext cx="1584325"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1800" b="1">
                <a:solidFill>
                  <a:srgbClr val="000000"/>
                </a:solidFill>
                <a:latin typeface="Arial" charset="0"/>
                <a:cs typeface="Arial" charset="0"/>
              </a:rPr>
              <a:t>Destruction</a:t>
            </a:r>
            <a:endParaRPr lang="en-US" sz="1800" b="1">
              <a:solidFill>
                <a:srgbClr val="000000"/>
              </a:solidFill>
              <a:latin typeface="Arial" charset="0"/>
              <a:cs typeface="Arial" charset="0"/>
            </a:endParaRPr>
          </a:p>
        </p:txBody>
      </p:sp>
      <p:sp>
        <p:nvSpPr>
          <p:cNvPr id="124938" name="TextBox 10"/>
          <p:cNvSpPr txBox="1">
            <a:spLocks noChangeArrowheads="1"/>
          </p:cNvSpPr>
          <p:nvPr/>
        </p:nvSpPr>
        <p:spPr bwMode="auto">
          <a:xfrm>
            <a:off x="6443663" y="1919288"/>
            <a:ext cx="2232025"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1800" b="1">
                <a:solidFill>
                  <a:srgbClr val="000000"/>
                </a:solidFill>
                <a:latin typeface="Arial" charset="0"/>
                <a:cs typeface="Arial" charset="0"/>
              </a:rPr>
              <a:t>Bits that people like to quote</a:t>
            </a:r>
            <a:endParaRPr lang="en-US" sz="1800" b="1">
              <a:solidFill>
                <a:srgbClr val="000000"/>
              </a:solidFill>
              <a:latin typeface="Arial" charset="0"/>
              <a:cs typeface="Arial" charset="0"/>
            </a:endParaRPr>
          </a:p>
        </p:txBody>
      </p:sp>
      <p:sp>
        <p:nvSpPr>
          <p:cNvPr id="124939"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1800" b="1">
                <a:solidFill>
                  <a:srgbClr val="000000"/>
                </a:solidFill>
                <a:latin typeface="Arial" charset="0"/>
                <a:cs typeface="Arial" charset="0"/>
              </a:rPr>
              <a:t>6:8</a:t>
            </a:r>
            <a:endParaRPr lang="en-US" sz="1800" b="1">
              <a:solidFill>
                <a:srgbClr val="000000"/>
              </a:solidFill>
              <a:latin typeface="Arial" charset="0"/>
              <a:cs typeface="Arial" charset="0"/>
            </a:endParaRPr>
          </a:p>
        </p:txBody>
      </p:sp>
      <p:sp>
        <p:nvSpPr>
          <p:cNvPr id="13" name="Rectangle 12"/>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imes New Roman"/>
            </a:endParaRPr>
          </a:p>
        </p:txBody>
      </p:sp>
      <p:cxnSp>
        <p:nvCxnSpPr>
          <p:cNvPr id="14" name="Straight Arrow Connector 13"/>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286258"/>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4400">
                <a:solidFill>
                  <a:srgbClr val="FFFFFF"/>
                </a:solidFill>
                <a:latin typeface="Arial" charset="0"/>
              </a:rPr>
              <a:t>He has shown you, O man, </a:t>
            </a:r>
            <a:br>
              <a:rPr lang="en-US" sz="4400">
                <a:solidFill>
                  <a:srgbClr val="FFFFFF"/>
                </a:solidFill>
                <a:latin typeface="Arial" charset="0"/>
              </a:rPr>
            </a:br>
            <a:r>
              <a:rPr lang="en-US" sz="4400">
                <a:solidFill>
                  <a:srgbClr val="FFFFFF"/>
                </a:solidFill>
                <a:latin typeface="Arial" charset="0"/>
              </a:rPr>
              <a:t>what is good and what the L</a:t>
            </a:r>
            <a:r>
              <a:rPr lang="en-US" sz="3600">
                <a:solidFill>
                  <a:srgbClr val="FFFFFF"/>
                </a:solidFill>
                <a:latin typeface="Arial" charset="0"/>
              </a:rPr>
              <a:t>ORD</a:t>
            </a:r>
            <a:r>
              <a:rPr lang="en-US" sz="4400">
                <a:solidFill>
                  <a:srgbClr val="FFFFFF"/>
                </a:solidFill>
                <a:latin typeface="Arial" charset="0"/>
              </a:rPr>
              <a:t> requires you (2x)</a:t>
            </a:r>
          </a:p>
          <a:p>
            <a:pPr algn="ctr" defTabSz="914400" eaLnBrk="1" fontAlgn="base" hangingPunct="1">
              <a:spcBef>
                <a:spcPct val="50000"/>
              </a:spcBef>
              <a:spcAft>
                <a:spcPct val="0"/>
              </a:spcAft>
            </a:pPr>
            <a:r>
              <a:rPr lang="en-US" sz="4400">
                <a:solidFill>
                  <a:srgbClr val="FFFFFF"/>
                </a:solidFill>
                <a:latin typeface="Arial" charset="0"/>
              </a:rPr>
              <a:t>To act justly,</a:t>
            </a:r>
            <a:br>
              <a:rPr lang="en-US" sz="4400">
                <a:solidFill>
                  <a:srgbClr val="FFFFFF"/>
                </a:solidFill>
                <a:latin typeface="Arial" charset="0"/>
              </a:rPr>
            </a:br>
            <a:r>
              <a:rPr lang="en-US" sz="4400">
                <a:solidFill>
                  <a:srgbClr val="FFFFFF"/>
                </a:solidFill>
                <a:latin typeface="Arial" charset="0"/>
              </a:rPr>
              <a:t>And to love mercy,</a:t>
            </a:r>
            <a:br>
              <a:rPr lang="en-US" sz="4400">
                <a:solidFill>
                  <a:srgbClr val="FFFFFF"/>
                </a:solidFill>
                <a:latin typeface="Arial" charset="0"/>
              </a:rPr>
            </a:br>
            <a:r>
              <a:rPr lang="en-US" sz="4400">
                <a:solidFill>
                  <a:srgbClr val="FFFFFF"/>
                </a:solidFill>
                <a:latin typeface="Arial" charset="0"/>
              </a:rPr>
              <a:t>And to walk humbly with your God.</a:t>
            </a:r>
          </a:p>
        </p:txBody>
      </p:sp>
      <p:pic>
        <p:nvPicPr>
          <p:cNvPr id="126978" name="Picture 3" descr="candl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r>
              <a:rPr lang="en-US" u="sng" dirty="0">
                <a:effectLst>
                  <a:outerShdw blurRad="38100" dist="38100" dir="2700000" algn="tl">
                    <a:srgbClr val="808080"/>
                  </a:outerShdw>
                </a:effectLst>
                <a:latin typeface="Arial" charset="0"/>
                <a:ea typeface="ＭＳ Ｐゴシック" charset="0"/>
              </a:rPr>
              <a:t>Micah 6:8 Song</a:t>
            </a:r>
            <a:endParaRPr lang="en-US" dirty="0">
              <a:effectLst>
                <a:outerShdw blurRad="38100" dist="38100" dir="2700000" algn="tl">
                  <a:srgbClr val="808080"/>
                </a:outerShdw>
              </a:effectLst>
              <a:latin typeface="Arial" charset="0"/>
              <a:ea typeface="ＭＳ Ｐゴシック" charset="0"/>
            </a:endParaRPr>
          </a:p>
        </p:txBody>
      </p:sp>
    </p:spTree>
    <p:extLst>
      <p:ext uri="{BB962C8B-B14F-4D97-AF65-F5344CB8AC3E}">
        <p14:creationId xmlns:p14="http://schemas.microsoft.com/office/powerpoint/2010/main" val="1852797631"/>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780658741"/>
      </p:ext>
    </p:extLst>
  </p:cSld>
  <p:clrMapOvr>
    <a:masterClrMapping/>
  </p:clrMapOvr>
  <p:transition/>
</p:sld>
</file>

<file path=ppt/theme/_rels/them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2293</TotalTime>
  <Words>4761</Words>
  <Application>Microsoft Macintosh PowerPoint</Application>
  <PresentationFormat>On-screen Show (4:3)</PresentationFormat>
  <Paragraphs>816</Paragraphs>
  <Slides>130</Slides>
  <Notes>93</Notes>
  <HiddenSlides>0</HiddenSlides>
  <MMClips>0</MMClips>
  <ScaleCrop>false</ScaleCrop>
  <HeadingPairs>
    <vt:vector size="8" baseType="variant">
      <vt:variant>
        <vt:lpstr>Fonts Used</vt:lpstr>
      </vt:variant>
      <vt:variant>
        <vt:i4>20</vt:i4>
      </vt:variant>
      <vt:variant>
        <vt:lpstr>Theme</vt:lpstr>
      </vt:variant>
      <vt:variant>
        <vt:i4>26</vt:i4>
      </vt:variant>
      <vt:variant>
        <vt:lpstr>Embedded OLE Servers</vt:lpstr>
      </vt:variant>
      <vt:variant>
        <vt:i4>1</vt:i4>
      </vt:variant>
      <vt:variant>
        <vt:lpstr>Slide Titles</vt:lpstr>
      </vt:variant>
      <vt:variant>
        <vt:i4>130</vt:i4>
      </vt:variant>
    </vt:vector>
  </HeadingPairs>
  <TitlesOfParts>
    <vt:vector size="177" baseType="lpstr">
      <vt:lpstr>Arial Unicode MS</vt:lpstr>
      <vt:lpstr>BONES</vt:lpstr>
      <vt:lpstr>Arial</vt:lpstr>
      <vt:lpstr>Arial Black</vt:lpstr>
      <vt:lpstr>Arial Narrow</vt:lpstr>
      <vt:lpstr>Bauhaus 93</vt:lpstr>
      <vt:lpstr>Bwhebb</vt:lpstr>
      <vt:lpstr>Calibri</vt:lpstr>
      <vt:lpstr>Capitals</vt:lpstr>
      <vt:lpstr>Comic Sans MS</vt:lpstr>
      <vt:lpstr>Garamond</vt:lpstr>
      <vt:lpstr>Helvetica</vt:lpstr>
      <vt:lpstr>Helvetica Neue Black Condensed</vt:lpstr>
      <vt:lpstr>Impact</vt:lpstr>
      <vt:lpstr>Monotype Corsiva</vt:lpstr>
      <vt:lpstr>Tempus Sans ITC</vt:lpstr>
      <vt:lpstr>Times New Roman</vt:lpstr>
      <vt:lpstr>Tw Cen MT</vt:lpstr>
      <vt:lpstr>Wingdings</vt:lpstr>
      <vt:lpstr>Wingdings 2</vt:lpstr>
      <vt:lpstr>49_Blank Presentation</vt:lpstr>
      <vt:lpstr>1_Gesture</vt:lpstr>
      <vt:lpstr>15_Default Design</vt:lpstr>
      <vt:lpstr>Blank Presentation</vt:lpstr>
      <vt:lpstr>1_Stream</vt:lpstr>
      <vt:lpstr>Construction</vt:lpstr>
      <vt:lpstr>8_Default Design</vt:lpstr>
      <vt:lpstr>1_Project Overview (Standard)</vt:lpstr>
      <vt:lpstr>Project Overview (Standard)</vt:lpstr>
      <vt:lpstr>3_Default Design</vt:lpstr>
      <vt:lpstr>14_Office Theme</vt:lpstr>
      <vt:lpstr>13_Office Theme</vt:lpstr>
      <vt:lpstr>1_Pulse</vt:lpstr>
      <vt:lpstr>9_Default Design</vt:lpstr>
      <vt:lpstr>10_Default Design</vt:lpstr>
      <vt:lpstr>Median</vt:lpstr>
      <vt:lpstr>1_Glint</vt:lpstr>
      <vt:lpstr>8_Office Theme</vt:lpstr>
      <vt:lpstr>6_Default Design</vt:lpstr>
      <vt:lpstr>11_Default Design</vt:lpstr>
      <vt:lpstr>14_Default Design</vt:lpstr>
      <vt:lpstr>7_Default Design</vt:lpstr>
      <vt:lpstr>12_Default Design</vt:lpstr>
      <vt:lpstr>17_Default Design</vt:lpstr>
      <vt:lpstr>Glint</vt:lpstr>
      <vt:lpstr>2_Content Page</vt:lpstr>
      <vt:lpstr>Document</vt:lpstr>
      <vt:lpstr>Be Generous</vt:lpstr>
      <vt:lpstr>Jerusalem December 1995</vt:lpstr>
      <vt:lpstr>Mongolia December 1995</vt:lpstr>
      <vt:lpstr>To what extent has your money insulated you?</vt:lpstr>
      <vt:lpstr>Why does God want you to be generous to the poor?</vt:lpstr>
      <vt:lpstr>Background</vt:lpstr>
      <vt:lpstr>THE  MINOR  PROPHETS</vt:lpstr>
      <vt:lpstr>Minor Prophets | Major Message</vt:lpstr>
      <vt:lpstr>Author</vt:lpstr>
      <vt:lpstr>The split in 1 Kings would soon leave Judah as the Survivng Kingdom</vt:lpstr>
      <vt:lpstr>Chart of OT Kings &amp; Prophets</vt:lpstr>
      <vt:lpstr>The Assyrian Threat</vt:lpstr>
      <vt:lpstr>Assyrians conquered Israel in Micah’s Time</vt:lpstr>
      <vt:lpstr>When Hosea, Isaiah &amp; Micah Wrote</vt:lpstr>
      <vt:lpstr>OT Kings &amp; Prophets at Israel's Fall</vt:lpstr>
      <vt:lpstr>MICAH'S 3 SERMONS</vt:lpstr>
      <vt:lpstr>Keep in mind...</vt:lpstr>
      <vt:lpstr>Slides on  Micah 1</vt:lpstr>
      <vt:lpstr>MICAH'S 3 SERMONS</vt:lpstr>
      <vt:lpstr>Structure of Micah</vt:lpstr>
      <vt:lpstr>"Attention! Let all the people of the world listen! Let the earth and everything in it hear. The Sovereign LORD is making accusations against you; the LORD speaks from his holy Temple" (Micah 1:2 NLT).</vt:lpstr>
      <vt:lpstr>Moresheth-gath</vt:lpstr>
      <vt:lpstr>hk'ymi   Micah's Lament</vt:lpstr>
      <vt:lpstr>Structure of Micah</vt:lpstr>
      <vt:lpstr>Key Word</vt:lpstr>
      <vt:lpstr>Slides on  Micah 2</vt:lpstr>
      <vt:lpstr>Structure of Micah</vt:lpstr>
      <vt:lpstr>"What sorrow awaits you who lie awake at night, thinking up evil plans. You rise at dawn and hurry to carry them out, simply because you have the power to do so. 2When you want a piece of land, you find a way to seize it. When you want someone’s house, you take it by fraud and violence. You cheat a man of his property, stealing his family’s inheritance" (2:1-2 NLT).</vt:lpstr>
      <vt:lpstr>Structure of Micah</vt:lpstr>
      <vt:lpstr>Structure of Micah</vt:lpstr>
      <vt:lpstr>"Someday, O Israel, I will gather you; I will gather the remnant who are left. I will bring you together again like sheep in a pen, like a flock in its pasture. Yes, your land will again be filled with noisy crowds!"  (Micah 2:12 NLT).</vt:lpstr>
      <vt:lpstr>"Your leader will break out and lead you out of exile, out through the gates of the enemy cities, back to your own land. Your king will lead you; the LORD himself will guide you" (Micah 2:13 NLT).</vt:lpstr>
      <vt:lpstr>What about us?</vt:lpstr>
      <vt:lpstr>Teaching Ministry 1997-2018</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others out of their bind.</vt:lpstr>
      <vt:lpstr>Foretelling Emphasis</vt:lpstr>
      <vt:lpstr>Problems &amp; Tips in Interpreting Prophecy</vt:lpstr>
      <vt:lpstr>The Prophetic Message</vt:lpstr>
      <vt:lpstr>The Prophetic Message</vt:lpstr>
      <vt:lpstr>MICAH'S 3 SERMONS</vt:lpstr>
      <vt:lpstr>MICAH'S 3 SERMONS</vt:lpstr>
      <vt:lpstr>Slides on  Micah 3</vt:lpstr>
      <vt:lpstr>Micah Preached Courageously</vt:lpstr>
      <vt:lpstr>Structure of Micah</vt:lpstr>
      <vt:lpstr>Micah Taught Compassion</vt:lpstr>
      <vt:lpstr>Micah championed the poor and oppressed</vt:lpstr>
      <vt:lpstr>Structure of Micah</vt:lpstr>
      <vt:lpstr>Micah 3:12 on Jerusalem's Fall</vt:lpstr>
      <vt:lpstr>Slides on  Micah 4</vt:lpstr>
      <vt:lpstr>Structure of Micah</vt:lpstr>
      <vt:lpstr>Barry Huddleston, The Acrostic Summarized Bible (Grand Rapids: Baker, 1992)</vt:lpstr>
      <vt:lpstr>Micah &amp; Isaiah Alike</vt:lpstr>
      <vt:lpstr>Millennial Jerusalem (Isaiah)</vt:lpstr>
      <vt:lpstr>Millennial Jerusalem (Micah)</vt:lpstr>
      <vt:lpstr>PowerPoint Presentation</vt:lpstr>
      <vt:lpstr>PowerPoint Presentation</vt:lpstr>
      <vt:lpstr>PowerPoint Presentation</vt:lpstr>
      <vt:lpstr>United Nations Building, New York</vt:lpstr>
      <vt:lpstr>United Nations Building (New York)</vt:lpstr>
      <vt:lpstr>United Nations Building, New York</vt:lpstr>
      <vt:lpstr>"Lions, Tigers &amp; Bears! Oh, My!"</vt:lpstr>
      <vt:lpstr>Baloo the Bear, Leo the Lion, and Shere Khan the Tiger (all three known as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Mini-Isaiah</vt:lpstr>
      <vt:lpstr>Slides on  Micah 5</vt:lpstr>
      <vt:lpstr>Christ in Micah</vt:lpstr>
      <vt:lpstr>Bethlehem</vt:lpstr>
      <vt:lpstr>Journey to Bethlehem</vt:lpstr>
      <vt:lpstr>Jewish Loss of Land</vt:lpstr>
      <vt:lpstr>The Unseen Hand</vt:lpstr>
      <vt:lpstr>"The remnant left in Israel  will take their place among the nations.  They will be like a lion among the animals of the forest, like a strong young lion among flocks of sheep and goats, pouncing and tearing as they go with no rescuer in sight. 9The people of Israel will stand up to their foes, and all their enemies will be wiped out" (Micah 5:8-9 NLT).</vt:lpstr>
      <vt:lpstr>Mount of Olives</vt:lpstr>
      <vt:lpstr>Slides on  Micah 6</vt:lpstr>
      <vt:lpstr>MICAH'S 3 SERMONS</vt:lpstr>
      <vt:lpstr>Structure of Micah</vt:lpstr>
      <vt:lpstr>Courtroom Drama</vt:lpstr>
      <vt:lpstr>"Day in Court" </vt:lpstr>
      <vt:lpstr>Structure of Micah</vt:lpstr>
      <vt:lpstr>Key Verse</vt:lpstr>
      <vt:lpstr>Our emphasis on Micah 6:8</vt:lpstr>
      <vt:lpstr>Micah 6:8 Song</vt:lpstr>
      <vt:lpstr>Structure of Micah</vt:lpstr>
      <vt:lpstr>Exploitation</vt:lpstr>
      <vt:lpstr>Slides on  Micah 7</vt:lpstr>
      <vt:lpstr>Structure of Micah</vt:lpstr>
      <vt:lpstr>"How miserable I am!  I feel like the fruit picker after the harvest who can find nothing to eat.  Not a cluster of grapes or a single early fig can be found to satisfy my hunger"  (Micah 7:1 NLT).</vt:lpstr>
      <vt:lpstr>"The godly people have all disappeared;  not one honest person is left on the earth. They are all murderers, setting traps even for their own brothers"  (Micah 7:2 NLT).</vt:lpstr>
      <vt:lpstr>"Both their hands are equally skilled at doing evil! Officials and judges alike demand bribes. The people with influence get what they want, and together they scheme to twist justice" (Micah 7:3 NLT).</vt:lpstr>
      <vt:lpstr>Exploitation</vt:lpstr>
      <vt:lpstr>Exploitation</vt:lpstr>
      <vt:lpstr>Structure of Micah</vt:lpstr>
      <vt:lpstr>"As for me, I look to the LORD for help.  I wait confidently for God to save me,  and my God will certainly hear me"  (Micah 7:7 NLT).</vt:lpstr>
      <vt:lpstr>Borders of the Land Promised to Abraham</vt:lpstr>
      <vt:lpstr>Millennial Jerusalem (Isaiah)</vt:lpstr>
      <vt:lpstr>Millennial Jerusalem (Micah)</vt:lpstr>
      <vt:lpstr>Millennial Israel Will Bless Nations</vt:lpstr>
      <vt:lpstr>"Where is another God like you,  who pardons the guilt of the remnant, overlooking the sins of his special people?  You will not stay angry with your people forever, because you delight in showing unfailing love"  (Micah 7:18 NLT).</vt:lpstr>
      <vt:lpstr>"Once again you will have compassion on us. You will trample our sins under your feet and throw them into the depths of the ocean!  20You will show us your faithfulness and unfailing love as you promised to our ancestors Abraham and Jacob long ago"  (Micah 7:19-20 NLT).</vt:lpstr>
      <vt:lpstr>Why does God want you to be generous to the poor?</vt:lpstr>
      <vt:lpstr>Main Idea</vt:lpstr>
      <vt:lpstr>MICAH'S 3 SERMONS</vt:lpstr>
      <vt:lpstr>MICAH'S 3 SERMONS</vt:lpstr>
      <vt:lpstr>MICAH'S 3 SERMONS</vt:lpstr>
      <vt:lpstr>How can you better help  those with less money than you? </vt:lpstr>
      <vt:lpstr>This 99-Year-Old Man Begs Every Day And Gives It All Away To Churches And Orphanages </vt:lpstr>
      <vt:lpstr>Don't harden your heart.</vt:lpstr>
      <vt:lpstr>Be generous.</vt:lpstr>
      <vt:lpstr>Feed the hungry.</vt:lpstr>
      <vt:lpstr>Give.</vt:lpstr>
      <vt:lpstr>Care.</vt:lpstr>
      <vt:lpstr>Listen.</vt:lpstr>
      <vt:lpstr>Black</vt:lpstr>
      <vt:lpstr>OT Sermons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155</cp:revision>
  <dcterms:created xsi:type="dcterms:W3CDTF">2014-08-02T06:39:19Z</dcterms:created>
  <dcterms:modified xsi:type="dcterms:W3CDTF">2019-09-24T09:37:08Z</dcterms:modified>
</cp:coreProperties>
</file>