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44" r:id="rId2"/>
    <p:sldMasterId id="2147485011" r:id="rId3"/>
    <p:sldMasterId id="2147485808" r:id="rId4"/>
    <p:sldMasterId id="2147485820" r:id="rId5"/>
    <p:sldMasterId id="2147485832" r:id="rId6"/>
    <p:sldMasterId id="2147485844" r:id="rId7"/>
  </p:sldMasterIdLst>
  <p:notesMasterIdLst>
    <p:notesMasterId r:id="rId69"/>
  </p:notesMasterIdLst>
  <p:sldIdLst>
    <p:sldId id="512" r:id="rId8"/>
    <p:sldId id="624" r:id="rId9"/>
    <p:sldId id="623" r:id="rId10"/>
    <p:sldId id="629" r:id="rId11"/>
    <p:sldId id="628" r:id="rId12"/>
    <p:sldId id="630" r:id="rId13"/>
    <p:sldId id="625" r:id="rId14"/>
    <p:sldId id="517" r:id="rId15"/>
    <p:sldId id="622" r:id="rId16"/>
    <p:sldId id="626" r:id="rId17"/>
    <p:sldId id="627" r:id="rId18"/>
    <p:sldId id="531" r:id="rId19"/>
    <p:sldId id="637" r:id="rId20"/>
    <p:sldId id="594" r:id="rId21"/>
    <p:sldId id="633" r:id="rId22"/>
    <p:sldId id="634" r:id="rId23"/>
    <p:sldId id="532" r:id="rId24"/>
    <p:sldId id="592" r:id="rId25"/>
    <p:sldId id="593" r:id="rId26"/>
    <p:sldId id="533" r:id="rId27"/>
    <p:sldId id="520" r:id="rId28"/>
    <p:sldId id="595" r:id="rId29"/>
    <p:sldId id="534" r:id="rId30"/>
    <p:sldId id="597" r:id="rId31"/>
    <p:sldId id="596" r:id="rId32"/>
    <p:sldId id="599" r:id="rId33"/>
    <p:sldId id="584" r:id="rId34"/>
    <p:sldId id="631" r:id="rId35"/>
    <p:sldId id="616" r:id="rId36"/>
    <p:sldId id="617" r:id="rId37"/>
    <p:sldId id="618" r:id="rId38"/>
    <p:sldId id="601" r:id="rId39"/>
    <p:sldId id="600" r:id="rId40"/>
    <p:sldId id="602" r:id="rId41"/>
    <p:sldId id="636" r:id="rId42"/>
    <p:sldId id="579" r:id="rId43"/>
    <p:sldId id="619" r:id="rId44"/>
    <p:sldId id="615" r:id="rId45"/>
    <p:sldId id="580" r:id="rId46"/>
    <p:sldId id="603" r:id="rId47"/>
    <p:sldId id="583" r:id="rId48"/>
    <p:sldId id="518" r:id="rId49"/>
    <p:sldId id="604" r:id="rId50"/>
    <p:sldId id="605" r:id="rId51"/>
    <p:sldId id="606" r:id="rId52"/>
    <p:sldId id="607" r:id="rId53"/>
    <p:sldId id="610" r:id="rId54"/>
    <p:sldId id="621" r:id="rId55"/>
    <p:sldId id="620" r:id="rId56"/>
    <p:sldId id="535" r:id="rId57"/>
    <p:sldId id="612" r:id="rId58"/>
    <p:sldId id="613" r:id="rId59"/>
    <p:sldId id="614" r:id="rId60"/>
    <p:sldId id="632" r:id="rId61"/>
    <p:sldId id="519" r:id="rId62"/>
    <p:sldId id="638" r:id="rId63"/>
    <p:sldId id="530" r:id="rId64"/>
    <p:sldId id="537" r:id="rId65"/>
    <p:sldId id="635" r:id="rId66"/>
    <p:sldId id="401" r:id="rId67"/>
    <p:sldId id="471" r:id="rId6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8CF6"/>
    <a:srgbClr val="050A00"/>
    <a:srgbClr val="000099"/>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40" autoAdjust="0"/>
    <p:restoredTop sz="53185" autoAdjust="0"/>
  </p:normalViewPr>
  <p:slideViewPr>
    <p:cSldViewPr>
      <p:cViewPr varScale="1">
        <p:scale>
          <a:sx n="45" d="100"/>
          <a:sy n="45" d="100"/>
        </p:scale>
        <p:origin x="-112" y="-368"/>
      </p:cViewPr>
      <p:guideLst>
        <p:guide orient="horz" pos="2160"/>
        <p:guide pos="2880"/>
      </p:guideLst>
    </p:cSldViewPr>
  </p:slideViewPr>
  <p:outlineViewPr>
    <p:cViewPr>
      <p:scale>
        <a:sx n="33" d="100"/>
        <a:sy n="33" d="100"/>
      </p:scale>
      <p:origin x="0" y="13616"/>
    </p:cViewPr>
  </p:outlineViewPr>
  <p:notesTextViewPr>
    <p:cViewPr>
      <p:scale>
        <a:sx n="100" d="100"/>
        <a:sy n="100" d="100"/>
      </p:scale>
      <p:origin x="0" y="0"/>
    </p:cViewPr>
  </p:notesTextViewPr>
  <p:sorterViewPr>
    <p:cViewPr>
      <p:scale>
        <a:sx n="106" d="100"/>
        <a:sy n="106" d="100"/>
      </p:scale>
      <p:origin x="0" y="38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notesMaster" Target="notesMasters/notesMaster1.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wednesdayintheword.com/author/kkmarotta/" TargetMode="External"/><Relationship Id="rId4" Type="http://schemas.openxmlformats.org/officeDocument/2006/relationships/hyperlink" Target="http://www.biblegateway.com/passage/?search=Judges+11&amp;version=ESV" TargetMode="External"/><Relationship Id="rId5" Type="http://schemas.openxmlformats.org/officeDocument/2006/relationships/hyperlink" Target="http://www.wednesdayintheword.com/2012/12/where-was-the-manger-and-what-was-the-inn/" TargetMode="External"/><Relationship Id="rId6" Type="http://schemas.openxmlformats.org/officeDocument/2006/relationships/hyperlink" Target="http://www.amazon.com/Jesus-Through-Middle-Eastern-Eyes/dp/0830825681/ref=pd_bxgy_b_text_y" TargetMode="External"/><Relationship Id="rId7" Type="http://schemas.openxmlformats.org/officeDocument/2006/relationships/hyperlink" Target="http://www.shenango.org/Bailey/"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rPr>
              <a:pPr eaLnBrk="1" hangingPunct="1"/>
              <a:t>11</a:t>
            </a:fld>
            <a:endParaRPr lang="en-US" sz="1200">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The Lord had given Israel victory over seven different nations (Judg. 10:11–12)” (Wiersbe, 111)</a:t>
            </a:r>
            <a:r>
              <a:rPr lang="is-IS"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12</a:t>
            </a:fld>
            <a:endParaRPr lang="en-US"/>
          </a:p>
        </p:txBody>
      </p:sp>
    </p:spTree>
    <p:extLst>
      <p:ext uri="{BB962C8B-B14F-4D97-AF65-F5344CB8AC3E}">
        <p14:creationId xmlns:p14="http://schemas.microsoft.com/office/powerpoint/2010/main" val="3415848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endParaRPr lang="en-US"/>
          </a:p>
          <a:p>
            <a:r>
              <a:rPr lang="en-US"/>
              <a:t>“</a:t>
            </a:r>
            <a:r>
              <a:rPr lang="is-IS"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but now Israel was worshipping seven different varieties of pagan gods (v. 6)” (Wiersbe, 111)</a:t>
            </a:r>
            <a:r>
              <a:rPr lang="is-IS"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a:t>
            </a:r>
            <a:endParaRPr lang="en-US"/>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No wonder God’s anger “was hot against Israel” (v. 7). What foolishness to worship the gods of your defeated enemies! Israel had to be chastened again, and this time God sent the Philistines and the Ammonites to do the job” (Wiersbe, 111).</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17</a:t>
            </a:fld>
            <a:endParaRPr lang="en-US"/>
          </a:p>
        </p:txBody>
      </p:sp>
    </p:spTree>
    <p:extLst>
      <p:ext uri="{BB962C8B-B14F-4D97-AF65-F5344CB8AC3E}">
        <p14:creationId xmlns:p14="http://schemas.microsoft.com/office/powerpoint/2010/main" val="2550278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The Ammonites were distant relatives of the Jews, being descendants of Abraham’s nephew Lot (Gen. 19:36–38). It must have given the leaders of Ammon and Philistia great joy to subdue their old enemy Israel and oppress them. Their armies invaded the area of Gilead on the east side of the Jordan and then crossed the river and attacked Judah, Ephraim, and Benjamin. It was a devastating and humiliating conquest” (Wiersbe, 111).</a:t>
            </a:r>
            <a:endParaRPr lang="en-US"/>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solidFill>
                  <a:prstClr val="black"/>
                </a:solidFill>
              </a:rPr>
              <a:pPr eaLnBrk="1" hangingPunct="1"/>
              <a:t>2</a:t>
            </a:fld>
            <a:endParaRPr lang="en-US"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We live in a relativistic culture that is getting worse. This means when there exist no absolute standards of right and wrong, we are at the whim of public opinion or whoever holds the power.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For example, this week France outlawed pro-life websites! The penalty for trying to convince a woman not to abort her child is two years imprisonment!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24</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a:t>
            </a:r>
            <a:r>
              <a:rPr lang="en-SG" sz="1200" b="1" i="0" u="none" strike="noStrike" kern="1200" baseline="0" smtClean="0">
                <a:solidFill>
                  <a:schemeClr val="tx1"/>
                </a:solidFill>
                <a:latin typeface="Times New Roman" pitchFamily="-112" charset="0"/>
                <a:ea typeface="ＭＳ Ｐゴシック" pitchFamily="-112" charset="-128"/>
                <a:cs typeface="ＭＳ Ｐゴシック" pitchFamily="-112" charset="-128"/>
              </a:rPr>
              <a:t>Israel’s lack of adequate leadership (vv. 17–18).</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The people were prepared to act, but from all the tribes of Israel, there was nobody to take the lead. Whether in a nation or a local church, the absence of qualified leaders is often a judgment of God and evidence of the low spiritual level of the people. When the Spirit is at work among believers, He will equip and call servants to accomplish His will and bless His people (Acts 13:1–4)” (Wiersbe, 111).</a:t>
            </a:r>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Jephthah left his father’s territory and went north to the land of Tob, which was near Syria, and there he became captain of a band of “adventurers” (v. 3 niv). The Hebrew word means “to make empty” and refers to idle people looking for something to do. (See 9:4, the “vain and light persons” who followed Abimelech. Here the word means “to be reckless.”) Jephthah was already known as “a mighty man of valour” (11:1). Thus he had no trouble forming a band of brigands” (Wiersbe, 112).</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Wiersbe notes, “</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The king of Ammon declared that he and his men were only reclaiming land that the Jews, under the leadership of Moses, had stolen from them. If Israel would restore that land, he would call off his troops. But Jephthah presented four compelling arguments that should have convinced the Ammonites that they were wrong.</a:t>
            </a:r>
          </a:p>
          <a:p>
            <a:r>
              <a:rPr lang="en-SG" sz="1200" b="1" i="0" u="none" strike="noStrike" kern="1200" baseline="0" smtClean="0">
                <a:solidFill>
                  <a:schemeClr val="tx1"/>
                </a:solidFill>
                <a:latin typeface="Times New Roman" pitchFamily="-112" charset="0"/>
                <a:ea typeface="ＭＳ Ｐゴシック" pitchFamily="-112" charset="-128"/>
                <a:cs typeface="ＭＳ Ｐゴシック" pitchFamily="-112" charset="-128"/>
              </a:rPr>
              <a:t>	First, he presented the facts of history (vv. 14–22).</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Moses and his people had asked the Ammonites for safe passage through their territory, a request that the Ammonites would not grant. This led to war, and God gave the Jews the victory. Israel didn’t </a:t>
            </a:r>
            <a:r>
              <a:rPr lang="en-SG" sz="1200" b="0" i="1" u="none" strike="noStrike" kern="1200" baseline="0" smtClean="0">
                <a:solidFill>
                  <a:schemeClr val="tx1"/>
                </a:solidFill>
                <a:latin typeface="Times New Roman" pitchFamily="-112" charset="0"/>
                <a:ea typeface="ＭＳ Ｐゴシック" pitchFamily="-112" charset="-128"/>
                <a:cs typeface="ＭＳ Ｐゴシック" pitchFamily="-112" charset="-128"/>
              </a:rPr>
              <a:t>steal</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any land; they </a:t>
            </a:r>
            <a:r>
              <a:rPr lang="en-SG" sz="1200" b="0" i="1" u="none" strike="noStrike" kern="1200" baseline="0" smtClean="0">
                <a:solidFill>
                  <a:schemeClr val="tx1"/>
                </a:solidFill>
                <a:latin typeface="Times New Roman" pitchFamily="-112" charset="0"/>
                <a:ea typeface="ＭＳ Ｐゴシック" pitchFamily="-112" charset="-128"/>
                <a:cs typeface="ＭＳ Ｐゴシック" pitchFamily="-112" charset="-128"/>
              </a:rPr>
              <a:t>captured</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it from the Ammonites and the Amorites (Num. 21:21–35). Furthermore, the Amorites had originally taken the land from the Moabites (Num. 21:29), so if Israel’s claims to ownership by conquest weren’t valid, neither were the claims of the Amorites!</a:t>
            </a:r>
          </a:p>
          <a:p>
            <a:r>
              <a:rPr lang="en-SG" sz="1200" b="1" i="0" u="none" strike="noStrike" kern="1200" baseline="0" smtClean="0">
                <a:solidFill>
                  <a:schemeClr val="tx1"/>
                </a:solidFill>
                <a:latin typeface="Times New Roman" pitchFamily="-112" charset="0"/>
                <a:ea typeface="ＭＳ Ｐゴシック" pitchFamily="-112" charset="-128"/>
                <a:cs typeface="ＭＳ Ｐゴシック" pitchFamily="-112" charset="-128"/>
              </a:rPr>
              <a:t>	His second argument was that the Lord had given Israel the land (vv. 23–24).</a:t>
            </a:r>
            <a:r>
              <a:rPr lang="en-SG"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Jephthah was always careful to give the Lord the glory for any victories Israel won (vv. 9, 21, 23–24). When the other nations captured enemy territory, they claimed that it was “the will of their god” that they take the land; and they gave their idols credit for the victory. Jephthah declared that the God of Israel was the true God and that His will had been fulfilled in allowing Israel to take the land. It was Jehovah who gave Israel the victory” (Wiersbe, 115). </a:t>
            </a:r>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31</a:t>
            </a:fld>
            <a:endParaRPr lang="en-US"/>
          </a:p>
        </p:txBody>
      </p:sp>
    </p:spTree>
    <p:extLst>
      <p:ext uri="{BB962C8B-B14F-4D97-AF65-F5344CB8AC3E}">
        <p14:creationId xmlns:p14="http://schemas.microsoft.com/office/powerpoint/2010/main" val="2564593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baseline="0" smtClean="0">
              <a:solidFill>
                <a:schemeClr val="tx1"/>
              </a:solidFill>
              <a:latin typeface="Times New Roman" pitchFamily="-112" charset="0"/>
              <a:ea typeface="ＭＳ Ｐゴシック" pitchFamily="-112" charset="-128"/>
              <a:cs typeface="ＭＳ Ｐゴシック" pitchFamily="-112" charset="-128"/>
            </a:endParaRPr>
          </a:p>
          <a:p>
            <a:r>
              <a:rPr lang="en-US" sz="1200" b="1" i="0" u="none" strike="noStrike" kern="1200" baseline="0" smtClean="0">
                <a:solidFill>
                  <a:schemeClr val="tx1"/>
                </a:solidFill>
                <a:latin typeface="Times New Roman" pitchFamily="-112" charset="0"/>
                <a:ea typeface="ＭＳ Ｐゴシック" pitchFamily="-112" charset="-128"/>
                <a:cs typeface="ＭＳ Ｐゴシック" pitchFamily="-112" charset="-128"/>
              </a:rPr>
              <a:t>“Jephthah’s third argument was that Israel had lived on the land for centuries (vv. 25–26).</a:t>
            </a:r>
            <a:r>
              <a:rPr lang="en-US"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“Three hundred years” is a round figure, but it comes close to the total number of years given in the book of Judges for the periods of oppression and of peace. Israel had dwelt in the Transjordan area for three centuries, and that was reason enough to claim title to the land as their own. Why was the king of Ammon making his claims now? During those three centuries, the people of Ammon didn’t try to reclaim their territory. In fact, back in the days of Moses, even the king of Moab hadn’t tried to get his land back! If the Ammonites had a legitimate claim to the territory, they should have said something centuries ago!</a:t>
            </a:r>
          </a:p>
          <a:p>
            <a:r>
              <a:rPr lang="en-US" sz="1200" b="1" i="0" u="none" strike="noStrike" kern="1200" baseline="0" smtClean="0">
                <a:solidFill>
                  <a:schemeClr val="tx1"/>
                </a:solidFill>
                <a:latin typeface="Times New Roman" pitchFamily="-112" charset="0"/>
                <a:ea typeface="ＭＳ Ｐゴシック" pitchFamily="-112" charset="-128"/>
                <a:cs typeface="ＭＳ Ｐゴシック" pitchFamily="-112" charset="-128"/>
              </a:rPr>
              <a:t>	Jephthah’s final argument was that the Ammonites were actually fighting against the Lord (vv. 27–28).</a:t>
            </a:r>
            <a:r>
              <a:rPr lang="en-US" sz="1200" b="0" i="0" u="none" strike="noStrike" kern="1200" baseline="0" smtClean="0">
                <a:solidFill>
                  <a:schemeClr val="tx1"/>
                </a:solidFill>
                <a:latin typeface="Times New Roman" pitchFamily="-112" charset="0"/>
                <a:ea typeface="ＭＳ Ｐゴシック" pitchFamily="-112" charset="-128"/>
                <a:cs typeface="ＭＳ Ｐゴシック" pitchFamily="-112" charset="-128"/>
              </a:rPr>
              <a:t> Jephthah hadn’t declared war on Ammon; it was Ammon that declared war on Israel. But if God gave Israel the land, then the Ammonites were declaring war on the Lord God, and that could only mean disaster and defeat for Ammon. Jephthah had tried to reason with the king of Ammon, but he wouldn’t listen” (Wiersbe, 116).</a:t>
            </a:r>
            <a:endParaRPr lang="en-US"/>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32</a:t>
            </a:fld>
            <a:endParaRPr lang="en-US"/>
          </a:p>
        </p:txBody>
      </p:sp>
    </p:spTree>
    <p:extLst>
      <p:ext uri="{BB962C8B-B14F-4D97-AF65-F5344CB8AC3E}">
        <p14:creationId xmlns:p14="http://schemas.microsoft.com/office/powerpoint/2010/main" val="2506042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D2D615-B30C-634E-BC12-DF189F483C53}" type="slidenum">
              <a:rPr lang="en-US" sz="1200">
                <a:solidFill>
                  <a:prstClr val="black"/>
                </a:solidFill>
                <a:latin typeface="Arial" charset="0"/>
              </a:rPr>
              <a:pPr eaLnBrk="1" hangingPunct="1"/>
              <a:t>33</a:t>
            </a:fld>
            <a:endParaRPr lang="en-US" sz="1200">
              <a:solidFill>
                <a:prstClr val="black"/>
              </a:solidFill>
              <a:latin typeface="Arial"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8C8FAF-08A3-7B4B-AD79-2FA97ED36F63}" type="slidenum">
              <a:rPr lang="en-US" sz="1200">
                <a:solidFill>
                  <a:srgbClr val="000000"/>
                </a:solidFill>
              </a:rPr>
              <a:pPr eaLnBrk="1" hangingPunct="1"/>
              <a:t>34</a:t>
            </a:fld>
            <a:endParaRPr 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rPr>
              <a:pPr eaLnBrk="1" hangingPunct="1"/>
              <a:t>3</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Where do you see relativism? Tell your neighbor</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b="1"/>
              <a:t>The Vow of Jephthah</a:t>
            </a:r>
          </a:p>
          <a:p>
            <a:r>
              <a:rPr lang="en-US"/>
              <a:t>December 19, 2012 By </a:t>
            </a:r>
            <a:r>
              <a:rPr lang="en-US">
                <a:hlinkClick r:id="rId3"/>
              </a:rPr>
              <a:t>Krisan Marotta</a:t>
            </a:r>
            <a:r>
              <a:rPr lang="en-US"/>
              <a:t> </a:t>
            </a:r>
          </a:p>
          <a:p>
            <a:r>
              <a:rPr lang="en-US" b="1"/>
              <a:t>“What did Jephthah expect to see when he returned home?</a:t>
            </a:r>
          </a:p>
          <a:p>
            <a:r>
              <a:rPr lang="en-US"/>
              <a:t>Jephthah vowed to sacrifice the first thing out of his door if God granted him victory in war (</a:t>
            </a:r>
            <a:r>
              <a:rPr lang="en-US">
                <a:hlinkClick r:id="rId4" tooltip="Judges 11 Bible Gateway"/>
              </a:rPr>
              <a:t>Judges 11</a:t>
            </a:r>
            <a:r>
              <a:rPr lang="en-US"/>
              <a:t>). What did Jephthah expect to see when he returned home? Knowing the </a:t>
            </a:r>
            <a:r>
              <a:rPr lang="en-US">
                <a:hlinkClick r:id="rId5" tooltip="Where was the manger and what was the inn?"/>
              </a:rPr>
              <a:t>structure of the typical village home</a:t>
            </a:r>
            <a:r>
              <a:rPr lang="en-US"/>
              <a:t> gives us the answer.</a:t>
            </a:r>
          </a:p>
          <a:p>
            <a:r>
              <a:rPr lang="en-US"/>
              <a:t>In </a:t>
            </a:r>
            <a:r>
              <a:rPr lang="en-US">
                <a:hlinkClick r:id="rId6" tooltip="Buy book at Amazon"/>
              </a:rPr>
              <a:t>Jesus Through Middle Eastern Eyes</a:t>
            </a:r>
            <a:r>
              <a:rPr lang="en-US"/>
              <a:t>, </a:t>
            </a:r>
            <a:r>
              <a:rPr lang="en-US">
                <a:hlinkClick r:id="rId7" tooltip="Kenneth Bailey home page"/>
              </a:rPr>
              <a:t>Kenneth Bailey</a:t>
            </a:r>
            <a:r>
              <a:rPr lang="en-US"/>
              <a:t> demonstrates that the typical village home had two rooms: the family living quarters and the stable.  The stable was lower than living quarters, next to the door, and housed the family animals overnight for warmth and safety.  Those more well-off might also have a room exclusively for guests on the other end of the house or on the roof, known as the “upper room” or “prophet’s chamber.”</a:t>
            </a:r>
          </a:p>
          <a:p>
            <a:r>
              <a:rPr lang="en-US"/>
              <a:t>The family animals were brought inside each night for warmth and to keep them safe from predators and thieves.  In the morning the family cow, donkey and few sheep would be released back into the family courtyard and the family stable would be cleaned for the day.</a:t>
            </a:r>
          </a:p>
          <a:p>
            <a:r>
              <a:rPr lang="en-US"/>
              <a:t>Which brings us to Jephthah.  On his way to war against the king of Ammon, Jephthah made a rash vow:  If God will grant him victory in battle, upon his return home he will sacrifice the first thing that comes out of his house.</a:t>
            </a:r>
          </a:p>
          <a:p>
            <a:r>
              <a:rPr lang="en-US"/>
              <a:t>‘Now the Spirit of the LORD came upon Jephthah, so that he passed through Gilead and Manasseh; then he passed through Mizpah of Gilead, and from Mizpah of Gilead he went on to the sons of Ammon.  Jephthah made a vow to the LORD and said, “If You will indeed give the sons of Ammon into my hand, then it shall be that whatever comes out of the doors of my house to meet me when I return in peace from the sons of Ammon, it shall be the LORD’S, and I will offer it up as a burnt offering.” So Jephthah crossed over to the sons of Ammon to fight against them; and the LORD gave them into his hand.’  Judges 11:29-32</a:t>
            </a:r>
          </a:p>
          <a:p>
            <a:r>
              <a:rPr lang="en-US"/>
              <a:t>“What did Jephthah expect to see when he returned home?  Knowing the style of the typical homes tells us that he probably expected to arrive in the early morning when the family animals would leave the house after their nightly confinement.  His vow — though rash — is not barbaric.  If his home provided shelter only for humans, it is likely he would never have made this vow.  We should assume he was horrified to see his daughter exit the house first.  Indeed he reacts with extreme anguish, as if it never crossed his mind that a family member would be first out the door.</a:t>
            </a:r>
          </a:p>
          <a:p>
            <a:r>
              <a:rPr lang="en-US"/>
              <a:t>When Jephthah came to his house at Mizpah, behold, his daughter was coming out to meet him with tambourines and with dancing. Now she was his one and only child; besides her he had no son or daughter.  When he saw her, he tore his clothes and said, “Alas, my daughter! You have brought me very low, and you are among those who trouble me; for I have given my word to the LORD, and I cannot take it back.”  Judges 11:343-35</a:t>
            </a:r>
          </a:p>
          <a:p>
            <a:r>
              <a:rPr lang="en-US" b="1"/>
              <a:t>To vow or not to vow?</a:t>
            </a:r>
          </a:p>
          <a:p>
            <a:r>
              <a:rPr lang="en-US"/>
              <a:t>The story is tragic in part because he expected an animal, but also because his vow reveals his lack of faith in God.</a:t>
            </a:r>
          </a:p>
          <a:p>
            <a:r>
              <a:rPr lang="en-US"/>
              <a:t>Rather than trusting God, Jephthah bargained with Him.  Jephthah attempted to secure a specific answer to his prayer by means of a vow.  Essentially he promised, do something great for me and I’ll do something great for you.</a:t>
            </a:r>
          </a:p>
          <a:p>
            <a:r>
              <a:rPr lang="en-US"/>
              <a:t>The burnt offering symbolized his total devotion to the Lord. So why not offer the burnt offering before the battle?  Because Jephthah is not fully devoted.</a:t>
            </a:r>
          </a:p>
          <a:p>
            <a:r>
              <a:rPr lang="en-US"/>
              <a:t>Jephthah will only give the Lord his devotion if the Lord delivers him on his terms. Rather than humbly trust the Lord, Jephthah attempts to manipulate Him, as if the God of Abraham is simply another pagan god or a cosmic vending machine that produces the proper “candy” when we offer the proper “coin.”</a:t>
            </a:r>
          </a:p>
          <a:p>
            <a:r>
              <a:rPr lang="en-US"/>
              <a:t>Granted, many people start their journey of faith by promising to do something for God if He does something for them.   In many cases, like Jephthah, it appears that God answers their prayers.  Fortunately for us, our merciful God tends to meet us where we are.</a:t>
            </a:r>
          </a:p>
          <a:p>
            <a:r>
              <a:rPr lang="en-US"/>
              <a:t>However, as we grow in faith and knowledge, we should move beyond “tit for tat” prayers.  At some point, condition-based vows cease being a step of exploratory faith and become manipulation. As our faith matures, eventually we should cease our efforts to control the future and begin trusting God for it.”</a:t>
            </a:r>
          </a:p>
          <a:p>
            <a:endParaRPr lang="en-US"/>
          </a:p>
          <a:p>
            <a:r>
              <a:rPr lang="en-US"/>
              <a:t>http://www.wednesdayintheword.com/the-vow-of-jephthah/</a:t>
            </a:r>
          </a:p>
          <a:p>
            <a:r>
              <a:rPr lang="en-US"/>
              <a:t>Accessed 9 October</a:t>
            </a:r>
            <a:r>
              <a:rPr lang="en-US" baseline="0"/>
              <a:t> 2016</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solidFill>
                  <a:prstClr val="black"/>
                </a:solidFill>
              </a:rPr>
              <a:pPr eaLnBrk="1" hangingPunct="1"/>
              <a:t>38</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solidFill>
                  <a:prstClr val="black"/>
                </a:solidFill>
              </a:rPr>
              <a:pPr eaLnBrk="1" hangingPunct="1"/>
              <a:t>40</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solidFill>
                  <a:prstClr val="black"/>
                </a:solidFill>
              </a:rPr>
              <a:pPr eaLnBrk="1" hangingPunct="1"/>
              <a:t>43</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solidFill>
                  <a:prstClr val="black"/>
                </a:solidFill>
              </a:rPr>
              <a:pPr eaLnBrk="1" hangingPunct="1"/>
              <a:t>44</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solidFill>
                  <a:prstClr val="black"/>
                </a:solidFill>
              </a:rPr>
              <a:pPr eaLnBrk="1" hangingPunct="1"/>
              <a:t>45</a:t>
            </a:fld>
            <a:endParaRPr lang="en-US" sz="1200">
              <a:solidFill>
                <a:prstClr val="black"/>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cs typeface="ＭＳ Ｐゴシック" charset="0"/>
              </a:rPr>
              <a:t>As an individual,</a:t>
            </a:r>
            <a:r>
              <a:rPr lang="en-US" baseline="0">
                <a:cs typeface="ＭＳ Ｐゴシック" charset="0"/>
              </a:rPr>
              <a:t> perhaps your just cry out “HELP!”</a:t>
            </a:r>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solidFill>
                  <a:prstClr val="black"/>
                </a:solidFill>
              </a:rPr>
              <a:pPr eaLnBrk="1" hangingPunct="1"/>
              <a:t>46</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51</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52</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53</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The heart of this cycle is the deliverance by Jephthah (10:17–12:4). He experiences military victory but family tragedy as it results in him vowing to kill his only daughter. But what’s the lesson here?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a:effectLst/>
              </a:rPr>
              <a:t>Fulfill stupid vows? In other words, don’t make stupid vows because you might have to fulfill them?</a:t>
            </a:r>
            <a:r>
              <a:rPr lang="en-SG">
                <a:effectLst/>
              </a:rPr>
              <a:t> </a:t>
            </a:r>
            <a:r>
              <a:rPr lang="en-SG" sz="1200" kern="1200">
                <a:solidFill>
                  <a:schemeClr val="tx1"/>
                </a:solidFill>
                <a:effectLst/>
                <a:latin typeface="Times New Roman" pitchFamily="-112" charset="0"/>
                <a:ea typeface="ＭＳ Ｐゴシック" pitchFamily="-112" charset="-128"/>
                <a:cs typeface="ＭＳ Ｐゴシック" pitchFamily="-112" charset="-128"/>
              </a:rPr>
              <a:t>Athena Gorospe, Associate Professor, Asia Theological Seminary, Manila, Philippines published her commentary in 2016 on the book of Judges for the Asia Bible Commentary. She candidly noted in “My Experience Writing the Commentary on Judges,” </a:t>
            </a:r>
            <a:r>
              <a:rPr lang="en-SG" sz="1200" i="1" kern="1200">
                <a:solidFill>
                  <a:schemeClr val="tx1"/>
                </a:solidFill>
                <a:effectLst/>
                <a:latin typeface="Times New Roman" pitchFamily="-112" charset="0"/>
                <a:ea typeface="ＭＳ Ｐゴシック" pitchFamily="-112" charset="-128"/>
                <a:cs typeface="ＭＳ Ｐゴシック" pitchFamily="-112" charset="-128"/>
              </a:rPr>
              <a:t>ATA News</a:t>
            </a:r>
            <a:r>
              <a:rPr lang="en-SG" sz="1200" kern="1200">
                <a:solidFill>
                  <a:schemeClr val="tx1"/>
                </a:solidFill>
                <a:effectLst/>
                <a:latin typeface="Times New Roman" pitchFamily="-112" charset="0"/>
                <a:ea typeface="ＭＳ Ｐゴシック" pitchFamily="-112" charset="-128"/>
                <a:cs typeface="ＭＳ Ｐゴシック" pitchFamily="-112" charset="-128"/>
              </a:rPr>
              <a:t> (July-Sep 2016), 6: “I think what drew me first to the book were the many stories about women. They range from those who were passive, exploited, and forcibly violated to those who were active agents, who initiated and were empowered to take on cultural and religious roles that were traditionally assigned to men. Apart from the stories of women, there are other puzzles in the book that intrigued me.” </a:t>
            </a:r>
          </a:p>
          <a:p>
            <a:r>
              <a:rPr lang="en-SG" sz="1200" kern="1200">
                <a:solidFill>
                  <a:schemeClr val="tx1"/>
                </a:solidFill>
                <a:effectLst/>
                <a:latin typeface="Times New Roman" pitchFamily="-112" charset="0"/>
                <a:ea typeface="ＭＳ Ｐゴシック" pitchFamily="-112" charset="-128"/>
                <a:cs typeface="ＭＳ Ｐゴシック" pitchFamily="-112" charset="-128"/>
              </a:rPr>
              <a:t>“First, what do we make of Jephthah’s vow and the sacrifice of his daughter in Judges 11? Is the point of the story that we should fulfill our vows no matter what it costs—even to the point of sacrificing a loved one?”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Times New Roman" pitchFamily="-112" charset="0"/>
                <a:ea typeface="ＭＳ Ｐゴシック" pitchFamily="-112" charset="-128"/>
                <a:cs typeface="+mn-cs"/>
              </a:rPr>
              <a:t>Another option</a:t>
            </a:r>
            <a:r>
              <a:rPr lang="en-US" sz="1200" b="0" kern="1200" baseline="0">
                <a:solidFill>
                  <a:schemeClr val="tx1"/>
                </a:solidFill>
                <a:effectLst/>
                <a:latin typeface="Times New Roman" pitchFamily="-112" charset="0"/>
                <a:ea typeface="ＭＳ Ｐゴシック" pitchFamily="-112" charset="-128"/>
                <a:cs typeface="+mn-cs"/>
              </a:rPr>
              <a:t> for the Lesso is, “</a:t>
            </a:r>
            <a:r>
              <a:rPr lang="en-US" sz="1200" b="0" kern="1200">
                <a:solidFill>
                  <a:schemeClr val="tx1"/>
                </a:solidFill>
                <a:effectLst/>
                <a:latin typeface="Times New Roman" pitchFamily="-112" charset="0"/>
                <a:ea typeface="ＭＳ Ｐゴシック" pitchFamily="-112" charset="-128"/>
                <a:cs typeface="+mn-cs"/>
              </a:rPr>
              <a:t>Don’t prejudice against men from bad backgrounds like Jephthah because they actually can make good leaders!”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56</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Where does our </a:t>
            </a:r>
            <a:r>
              <a:rPr lang="en-US" sz="1200" u="sng" kern="1200">
                <a:solidFill>
                  <a:schemeClr val="tx1"/>
                </a:solidFill>
                <a:effectLst/>
                <a:latin typeface="Times New Roman" pitchFamily="-112" charset="0"/>
                <a:ea typeface="ＭＳ Ｐゴシック" pitchFamily="-112" charset="-128"/>
                <a:cs typeface="ＭＳ Ｐゴシック" pitchFamily="-112" charset="-128"/>
              </a:rPr>
              <a:t>relativism</a:t>
            </a:r>
            <a:r>
              <a:rPr lang="en-US" sz="1200" kern="1200">
                <a:solidFill>
                  <a:schemeClr val="tx1"/>
                </a:solidFill>
                <a:effectLst/>
                <a:latin typeface="Times New Roman" pitchFamily="-112" charset="0"/>
                <a:ea typeface="ＭＳ Ｐゴシック" pitchFamily="-112" charset="-128"/>
                <a:cs typeface="ＭＳ Ｐゴシック" pitchFamily="-112" charset="-128"/>
              </a:rPr>
              <a:t> lead?</a:t>
            </a:r>
            <a:r>
              <a:rPr lang="en-SG">
                <a:effectLst/>
              </a:rPr>
              <a:t> </a:t>
            </a:r>
          </a:p>
          <a:p>
            <a:pPr eaLnBrk="1" hangingPunct="1"/>
            <a:r>
              <a:rPr lang="en-SG">
                <a:effectLst/>
                <a:latin typeface="Times New Roman" charset="0"/>
                <a:ea typeface="ＭＳ Ｐゴシック" charset="0"/>
                <a:cs typeface="ＭＳ Ｐゴシック" charset="0"/>
              </a:rPr>
              <a:t>When we don’t have actual right-and-wrong standards, what happens?</a:t>
            </a: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Today we’ll see that, in response to relativism, what God did to Israel (EI) what we should do (MI in conclusion).</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cs typeface="ＭＳ Ｐゴシック" charset="0"/>
              </a:rPr>
              <a:t>For Jephthah:</a:t>
            </a:r>
          </a:p>
          <a:p>
            <a:r>
              <a:rPr lang="en-US">
                <a:cs typeface="ＭＳ Ｐゴシック" charset="0"/>
              </a:rPr>
              <a:t>Even though he was a “mixed bag” with some admirable qualities, he is known for his rash vow that hurt his daughter!</a:t>
            </a:r>
          </a:p>
          <a:p>
            <a:r>
              <a:rPr lang="en-US">
                <a:cs typeface="ＭＳ Ｐゴシック" charset="0"/>
              </a:rPr>
              <a:t>His vengeance on the Ephraimites slaughtered an additional 42,000 fellow Israelites!</a:t>
            </a:r>
          </a:p>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Maybe you just want to hang on until Jesus comes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Are you despairing that the whole world seems to be going down the tubes?</a:t>
            </a:r>
            <a:r>
              <a:rPr lang="en-SG">
                <a:effectLst/>
              </a:rPr>
              <a:t> </a:t>
            </a:r>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7</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Where does our </a:t>
            </a:r>
            <a:r>
              <a:rPr lang="en-US" sz="1200" u="sng" kern="1200">
                <a:solidFill>
                  <a:schemeClr val="tx1"/>
                </a:solidFill>
                <a:effectLst/>
                <a:latin typeface="Times New Roman" pitchFamily="-112" charset="0"/>
                <a:ea typeface="ＭＳ Ｐゴシック" pitchFamily="-112" charset="-128"/>
                <a:cs typeface="ＭＳ Ｐゴシック" pitchFamily="-112" charset="-128"/>
              </a:rPr>
              <a:t>relativism</a:t>
            </a:r>
            <a:r>
              <a:rPr lang="en-US" sz="1200" kern="1200">
                <a:solidFill>
                  <a:schemeClr val="tx1"/>
                </a:solidFill>
                <a:effectLst/>
                <a:latin typeface="Times New Roman" pitchFamily="-112" charset="0"/>
                <a:ea typeface="ＭＳ Ｐゴシック" pitchFamily="-112" charset="-128"/>
                <a:cs typeface="ＭＳ Ｐゴシック" pitchFamily="-112" charset="-128"/>
              </a:rPr>
              <a:t> lead?</a:t>
            </a:r>
            <a:r>
              <a:rPr lang="en-SG">
                <a:effectLst/>
              </a:rPr>
              <a:t> </a:t>
            </a:r>
          </a:p>
          <a:p>
            <a:pPr eaLnBrk="1" hangingPunct="1"/>
            <a:r>
              <a:rPr lang="en-SG">
                <a:effectLst/>
                <a:latin typeface="Times New Roman" charset="0"/>
                <a:ea typeface="ＭＳ Ｐゴシック" charset="0"/>
                <a:cs typeface="ＭＳ Ｐゴシック" charset="0"/>
              </a:rPr>
              <a:t>When we don’t have actual right-and-wrong standards, what happens?</a:t>
            </a: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Today we’ll see that, in response to relativism, what God did to Israel (EI) what we should do (MI in conclusion).</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rPr>
              <a:pPr eaLnBrk="1" hangingPunct="1"/>
              <a:t>8</a:t>
            </a:fld>
            <a:endParaRPr lang="en-US" sz="1200">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Today we continue with lesson 7 in our series on Judges called “Band-Aids on a Gunshot Wound.” The title comes from Israel never really getting to the heart of the problem—which is the heart—but only concerning themselves with comfort, money and outward peace. Sound familiar?</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44750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520780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4283226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401346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26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240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9122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0381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2294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3658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64867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76716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84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8146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17899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94889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0367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9890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49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0145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253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070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506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42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024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883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820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851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4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411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09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8481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153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7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0353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38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297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24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3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58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52251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3447867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77" r:id="rId1"/>
    <p:sldLayoutId id="2147485678"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721034"/>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383227"/>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 id="214748584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646381"/>
      </p:ext>
    </p:extLst>
  </p:cSld>
  <p:clrMap bg1="lt1" tx1="dk1" bg2="lt2" tx2="dk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 id="214748585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1" Type="http://schemas.openxmlformats.org/officeDocument/2006/relationships/slideLayout" Target="../slideLayouts/slideLayout6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9.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0.png"/><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2.png"/><Relationship Id="rId1" Type="http://schemas.openxmlformats.org/officeDocument/2006/relationships/themeOverride" Target="../theme/themeOverride3.xml"/><Relationship Id="rId2"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55.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2" y="116034"/>
            <a:ext cx="5000555" cy="5932862"/>
          </a:xfrm>
          <a:prstGeom prst="rect">
            <a:avLst/>
          </a:prstGeom>
        </p:spPr>
      </p:pic>
      <p:sp>
        <p:nvSpPr>
          <p:cNvPr id="8" name="Rectangle 2"/>
          <p:cNvSpPr txBox="1">
            <a:spLocks noChangeArrowheads="1"/>
          </p:cNvSpPr>
          <p:nvPr/>
        </p:nvSpPr>
        <p:spPr bwMode="auto">
          <a:xfrm>
            <a:off x="2610831" y="3391851"/>
            <a:ext cx="650935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smtClean="0">
                <a:solidFill>
                  <a:srgbClr val="FFFFFF"/>
                </a:solidFill>
                <a:effectLst>
                  <a:glow rad="127000">
                    <a:srgbClr val="000000"/>
                  </a:glow>
                </a:effectLst>
                <a:latin typeface="Arial" charset="0"/>
                <a:ea typeface="ＭＳ Ｐゴシック" charset="0"/>
                <a:cs typeface="ＭＳ Ｐゴシック" charset="0"/>
              </a:rPr>
              <a:t>Judges 10:17–12:15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27784" y="188640"/>
            <a:ext cx="6492403" cy="3312368"/>
          </a:xfrm>
          <a:effectLst>
            <a:outerShdw blurRad="63500" dist="35921" dir="2700000" algn="ctr" rotWithShape="0">
              <a:schemeClr val="tx2">
                <a:alpha val="74998"/>
              </a:schemeClr>
            </a:outerShdw>
          </a:effectLst>
          <a:extLst/>
        </p:spPr>
        <p:txBody>
          <a:bodyPr/>
          <a:lstStyle/>
          <a:p>
            <a:pPr>
              <a:defRPr/>
            </a:pPr>
            <a:r>
              <a:rPr lang="en-US" sz="7200" b="1" dirty="0">
                <a:effectLst>
                  <a:glow rad="127000">
                    <a:schemeClr val="tx1"/>
                  </a:glow>
                </a:effectLst>
                <a:latin typeface="Arial" charset="0"/>
                <a:ea typeface="ＭＳ Ｐゴシック" charset="0"/>
                <a:cs typeface="ＭＳ Ｐゴシック" charset="0"/>
              </a:rPr>
              <a:t>Jephthah: </a:t>
            </a:r>
            <a:br>
              <a:rPr lang="en-US" sz="72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Ungodly Vow &amp; Precious Sacrifice</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583877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5 Silence</a:t>
            </a: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3677971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smtClean="0">
                <a:solidFill>
                  <a:srgbClr val="000000"/>
                </a:solidFill>
                <a:latin typeface="Arial" charset="0"/>
                <a:ea typeface="ＭＳ Ｐゴシック" charset="0"/>
              </a:rPr>
              <a:t>Degree of Devotion to the Lord</a:t>
            </a:r>
            <a:endParaRPr lang="en-US" sz="1800" b="1" dirty="0">
              <a:solidFill>
                <a:srgbClr val="000000"/>
              </a:solidFill>
              <a:latin typeface="Arial" charset="0"/>
              <a:ea typeface="ＭＳ Ｐゴシック" charset="0"/>
            </a:endParaRP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Othniel</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Ehud</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Barak</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Gideon</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Jephthah</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smtClean="0">
                  <a:solidFill>
                    <a:srgbClr val="000000"/>
                  </a:solidFill>
                  <a:latin typeface="Arial" charset="0"/>
                  <a:ea typeface="ＭＳ Ｐゴシック" charset="0"/>
                </a:rPr>
                <a:t>Samson</a:t>
              </a:r>
              <a:br>
                <a:rPr lang="en-US" sz="1400" b="1" dirty="0" smtClean="0">
                  <a:solidFill>
                    <a:srgbClr val="000000"/>
                  </a:solidFill>
                  <a:latin typeface="Arial" charset="0"/>
                  <a:ea typeface="ＭＳ Ｐゴシック" charset="0"/>
                </a:rPr>
              </a:br>
              <a:r>
                <a:rPr lang="en-US" sz="1400" b="1" dirty="0" smtClean="0">
                  <a:solidFill>
                    <a:srgbClr val="000000"/>
                  </a:solidFill>
                  <a:latin typeface="Arial" charset="0"/>
                  <a:ea typeface="ＭＳ Ｐゴシック" charset="0"/>
                </a:rPr>
                <a:t>Cycle</a:t>
              </a:r>
              <a:endParaRPr lang="en-US" sz="1400" b="1" dirty="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31524535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Jephthah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8" name="Rounded Rectangular Callout 7"/>
          <p:cNvSpPr/>
          <p:nvPr/>
        </p:nvSpPr>
        <p:spPr>
          <a:xfrm>
            <a:off x="0" y="3284984"/>
            <a:ext cx="9144000" cy="3573016"/>
          </a:xfrm>
          <a:prstGeom prst="wedgeRoundRectCallout">
            <a:avLst>
              <a:gd name="adj1" fmla="val -17941"/>
              <a:gd name="adj2" fmla="val -67819"/>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9" name="TextBox 2"/>
          <p:cNvSpPr txBox="1">
            <a:spLocks noChangeArrowheads="1"/>
          </p:cNvSpPr>
          <p:nvPr/>
        </p:nvSpPr>
        <p:spPr bwMode="auto">
          <a:xfrm>
            <a:off x="215009" y="3694380"/>
            <a:ext cx="8928991" cy="304698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Again the Israelites did evil in the </a:t>
            </a:r>
            <a:r>
              <a:rPr lang="en-US" sz="2800" b="1" dirty="0">
                <a:solidFill>
                  <a:srgbClr val="000000"/>
                </a:solidFill>
                <a:latin typeface="Arial"/>
                <a:cs typeface="Arial"/>
              </a:rPr>
              <a:t>LORD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 They served the images of Baal and Ashtoreth, and the gods of Aram, Sidon, Moab, Ammon, and Philistia. They abandoned the L</a:t>
            </a:r>
            <a:r>
              <a:rPr lang="en-US" sz="2800" b="1" dirty="0">
                <a:solidFill>
                  <a:srgbClr val="000000"/>
                </a:solidFill>
                <a:latin typeface="Arial"/>
                <a:cs typeface="Arial"/>
              </a:rPr>
              <a:t>ORD</a:t>
            </a:r>
            <a:r>
              <a:rPr lang="en-US" sz="3200" b="1" dirty="0">
                <a:solidFill>
                  <a:srgbClr val="000000"/>
                </a:solidFill>
                <a:latin typeface="Arial"/>
                <a:cs typeface="Arial"/>
              </a:rPr>
              <a:t> and no longer served him at all</a:t>
            </a:r>
            <a:r>
              <a:rPr lang="ru-RU" sz="3200" b="1" dirty="0">
                <a:solidFill>
                  <a:srgbClr val="000000"/>
                </a:solidFill>
                <a:latin typeface="Arial"/>
                <a:cs typeface="Arial"/>
              </a:rPr>
              <a:t>"</a:t>
            </a:r>
            <a:r>
              <a:rPr lang="en-US" sz="3200" b="1" dirty="0">
                <a:solidFill>
                  <a:srgbClr val="000000"/>
                </a:solidFill>
                <a:latin typeface="Arial"/>
                <a:cs typeface="Arial"/>
              </a:rPr>
              <a:t> (10:6).</a:t>
            </a:r>
          </a:p>
        </p:txBody>
      </p:sp>
    </p:spTree>
    <p:extLst>
      <p:ext uri="{BB962C8B-B14F-4D97-AF65-F5344CB8AC3E}">
        <p14:creationId xmlns:p14="http://schemas.microsoft.com/office/powerpoint/2010/main" val="1597271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The L</a:t>
            </a:r>
            <a:r>
              <a:rPr lang="en-SG" sz="3200" b="1">
                <a:effectLst>
                  <a:glow rad="127000">
                    <a:schemeClr val="tx1"/>
                  </a:glow>
                </a:effectLst>
                <a:latin typeface="Arial" charset="0"/>
                <a:ea typeface="ＭＳ Ｐゴシック" charset="0"/>
                <a:cs typeface="ＭＳ Ｐゴシック" charset="0"/>
              </a:rPr>
              <a:t>ORD</a:t>
            </a:r>
            <a:r>
              <a:rPr lang="en-SG" sz="3600" b="1">
                <a:effectLst>
                  <a:glow rad="127000">
                    <a:schemeClr val="tx1"/>
                  </a:glow>
                </a:effectLst>
                <a:latin typeface="Arial" charset="0"/>
                <a:ea typeface="ＭＳ Ｐゴシック" charset="0"/>
                <a:cs typeface="ＭＳ Ｐゴシック" charset="0"/>
              </a:rPr>
              <a:t> replied,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Did I not rescue you from the </a:t>
            </a:r>
            <a:r>
              <a:rPr lang="en-SG" sz="3600" b="1">
                <a:solidFill>
                  <a:srgbClr val="FFFF00"/>
                </a:solidFill>
                <a:effectLst>
                  <a:glow rad="127000">
                    <a:schemeClr val="tx1"/>
                  </a:glow>
                </a:effectLst>
                <a:latin typeface="Arial" charset="0"/>
                <a:ea typeface="ＭＳ Ｐゴシック" charset="0"/>
                <a:cs typeface="ＭＳ Ｐゴシック" charset="0"/>
              </a:rPr>
              <a:t>Egyptians</a:t>
            </a:r>
            <a:r>
              <a:rPr lang="en-SG" sz="3600" b="1">
                <a:effectLst>
                  <a:glow rad="127000">
                    <a:schemeClr val="tx1"/>
                  </a:glow>
                </a:effectLst>
                <a:latin typeface="Arial" charset="0"/>
                <a:ea typeface="ＭＳ Ｐゴシック" charset="0"/>
                <a:cs typeface="ＭＳ Ｐゴシック" charset="0"/>
              </a:rPr>
              <a:t>, the </a:t>
            </a:r>
            <a:r>
              <a:rPr lang="en-SG" sz="3600" b="1">
                <a:solidFill>
                  <a:srgbClr val="FFFF00"/>
                </a:solidFill>
                <a:effectLst>
                  <a:glow rad="127000">
                    <a:schemeClr val="tx1"/>
                  </a:glow>
                </a:effectLst>
                <a:latin typeface="Arial" charset="0"/>
                <a:ea typeface="ＭＳ Ｐゴシック" charset="0"/>
                <a:cs typeface="ＭＳ Ｐゴシック" charset="0"/>
              </a:rPr>
              <a:t>Amorites</a:t>
            </a:r>
            <a:r>
              <a:rPr lang="en-SG" sz="3600" b="1">
                <a:effectLst>
                  <a:glow rad="127000">
                    <a:schemeClr val="tx1"/>
                  </a:glow>
                </a:effectLst>
                <a:latin typeface="Arial" charset="0"/>
                <a:ea typeface="ＭＳ Ｐゴシック" charset="0"/>
                <a:cs typeface="ＭＳ Ｐゴシック" charset="0"/>
              </a:rPr>
              <a:t>, the </a:t>
            </a:r>
            <a:r>
              <a:rPr lang="en-SG" sz="3600" b="1">
                <a:solidFill>
                  <a:srgbClr val="FFFF00"/>
                </a:solidFill>
                <a:effectLst>
                  <a:glow rad="127000">
                    <a:schemeClr val="tx1"/>
                  </a:glow>
                </a:effectLst>
                <a:latin typeface="Arial" charset="0"/>
                <a:ea typeface="ＭＳ Ｐゴシック" charset="0"/>
                <a:cs typeface="ＭＳ Ｐゴシック" charset="0"/>
              </a:rPr>
              <a:t>Ammonites</a:t>
            </a:r>
            <a:r>
              <a:rPr lang="en-SG" sz="3600" b="1">
                <a:effectLst>
                  <a:glow rad="127000">
                    <a:schemeClr val="tx1"/>
                  </a:glow>
                </a:effectLst>
                <a:latin typeface="Arial" charset="0"/>
                <a:ea typeface="ＭＳ Ｐゴシック" charset="0"/>
                <a:cs typeface="ＭＳ Ｐゴシック" charset="0"/>
              </a:rPr>
              <a:t>, the </a:t>
            </a:r>
            <a:r>
              <a:rPr lang="en-SG" sz="3600" b="1">
                <a:solidFill>
                  <a:srgbClr val="FFFF00"/>
                </a:solidFill>
                <a:effectLst>
                  <a:glow rad="127000">
                    <a:schemeClr val="tx1"/>
                  </a:glow>
                </a:effectLst>
                <a:latin typeface="Arial" charset="0"/>
                <a:ea typeface="ＭＳ Ｐゴシック" charset="0"/>
                <a:cs typeface="ＭＳ Ｐゴシック" charset="0"/>
              </a:rPr>
              <a:t>Philistines</a:t>
            </a:r>
            <a:r>
              <a:rPr lang="en-SG" sz="3600" b="1">
                <a:effectLst>
                  <a:glow rad="127000">
                    <a:schemeClr val="tx1"/>
                  </a:glow>
                </a:effectLst>
                <a:latin typeface="Arial" charset="0"/>
                <a:ea typeface="ＭＳ Ｐゴシック" charset="0"/>
                <a:cs typeface="ＭＳ Ｐゴシック" charset="0"/>
              </a:rPr>
              <a:t>,  </a:t>
            </a:r>
            <a:r>
              <a:rPr lang="en-SG" sz="3600" b="1" baseline="30000">
                <a:effectLst>
                  <a:glow rad="127000">
                    <a:schemeClr val="tx1"/>
                  </a:glow>
                </a:effectLst>
                <a:latin typeface="Arial" charset="0"/>
                <a:ea typeface="ＭＳ Ｐゴシック" charset="0"/>
                <a:cs typeface="ＭＳ Ｐゴシック" charset="0"/>
              </a:rPr>
              <a:t>12</a:t>
            </a:r>
            <a:r>
              <a:rPr lang="en-SG" sz="3600" b="1">
                <a:effectLst>
                  <a:glow rad="127000">
                    <a:schemeClr val="tx1"/>
                  </a:glow>
                </a:effectLst>
                <a:latin typeface="Arial" charset="0"/>
                <a:ea typeface="ＭＳ Ｐゴシック" charset="0"/>
                <a:cs typeface="ＭＳ Ｐゴシック" charset="0"/>
              </a:rPr>
              <a:t>the </a:t>
            </a:r>
            <a:r>
              <a:rPr lang="en-SG" sz="3600" b="1">
                <a:solidFill>
                  <a:srgbClr val="FFFF00"/>
                </a:solidFill>
                <a:effectLst>
                  <a:glow rad="127000">
                    <a:schemeClr val="tx1"/>
                  </a:glow>
                </a:effectLst>
                <a:latin typeface="Arial" charset="0"/>
                <a:ea typeface="ＭＳ Ｐゴシック" charset="0"/>
                <a:cs typeface="ＭＳ Ｐゴシック" charset="0"/>
              </a:rPr>
              <a:t>Sidonians</a:t>
            </a:r>
            <a:r>
              <a:rPr lang="en-SG" sz="3600" b="1">
                <a:effectLst>
                  <a:glow rad="127000">
                    <a:schemeClr val="tx1"/>
                  </a:glow>
                </a:effectLst>
                <a:latin typeface="Arial" charset="0"/>
                <a:ea typeface="ＭＳ Ｐゴシック" charset="0"/>
                <a:cs typeface="ＭＳ Ｐゴシック" charset="0"/>
              </a:rPr>
              <a:t>, the </a:t>
            </a:r>
            <a:r>
              <a:rPr lang="en-SG" sz="3600" b="1">
                <a:solidFill>
                  <a:srgbClr val="FFFF00"/>
                </a:solidFill>
                <a:effectLst>
                  <a:glow rad="127000">
                    <a:schemeClr val="tx1"/>
                  </a:glow>
                </a:effectLst>
                <a:latin typeface="Arial" charset="0"/>
                <a:ea typeface="ＭＳ Ｐゴシック" charset="0"/>
                <a:cs typeface="ＭＳ Ｐゴシック" charset="0"/>
              </a:rPr>
              <a:t>Amalekites</a:t>
            </a:r>
            <a:r>
              <a:rPr lang="en-SG" sz="3600" b="1">
                <a:effectLst>
                  <a:glow rad="127000">
                    <a:schemeClr val="tx1"/>
                  </a:glow>
                </a:effectLst>
                <a:latin typeface="Arial" charset="0"/>
                <a:ea typeface="ＭＳ Ｐゴシック" charset="0"/>
                <a:cs typeface="ＭＳ Ｐゴシック" charset="0"/>
              </a:rPr>
              <a:t>, and the </a:t>
            </a:r>
            <a:r>
              <a:rPr lang="en-SG" sz="3600" b="1">
                <a:solidFill>
                  <a:srgbClr val="FFFF00"/>
                </a:solidFill>
                <a:effectLst>
                  <a:glow rad="127000">
                    <a:schemeClr val="tx1"/>
                  </a:glow>
                </a:effectLst>
                <a:latin typeface="Arial" charset="0"/>
                <a:ea typeface="ＭＳ Ｐゴシック" charset="0"/>
                <a:cs typeface="ＭＳ Ｐゴシック" charset="0"/>
              </a:rPr>
              <a:t>Maonites</a:t>
            </a:r>
            <a:r>
              <a:rPr lang="en-SG" sz="3600" b="1">
                <a:effectLst>
                  <a:glow rad="127000">
                    <a:schemeClr val="tx1"/>
                  </a:glow>
                </a:effectLst>
                <a:latin typeface="Arial" charset="0"/>
                <a:ea typeface="ＭＳ Ｐゴシック" charset="0"/>
                <a:cs typeface="ＭＳ Ｐゴシック" charset="0"/>
              </a:rPr>
              <a:t>? When they oppressed you, you cried out to me for help, and I rescued you.  </a:t>
            </a:r>
            <a:r>
              <a:rPr lang="en-SG" sz="3600" b="1" baseline="30000">
                <a:effectLst>
                  <a:glow rad="127000">
                    <a:schemeClr val="tx1"/>
                  </a:glow>
                </a:effectLst>
                <a:latin typeface="Arial" charset="0"/>
                <a:ea typeface="ＭＳ Ｐゴシック" charset="0"/>
                <a:cs typeface="ＭＳ Ｐゴシック" charset="0"/>
              </a:rPr>
              <a:t>13</a:t>
            </a:r>
            <a:r>
              <a:rPr lang="en-SG" sz="3600" b="1">
                <a:effectLst>
                  <a:glow rad="127000">
                    <a:schemeClr val="tx1"/>
                  </a:glow>
                </a:effectLst>
                <a:latin typeface="Arial" charset="0"/>
                <a:ea typeface="ＭＳ Ｐゴシック" charset="0"/>
                <a:cs typeface="ＭＳ Ｐゴシック" charset="0"/>
              </a:rPr>
              <a:t>Yet you have abandoned me and served other gods. So I will not rescue you anymore.  </a:t>
            </a:r>
            <a:r>
              <a:rPr lang="en-SG" sz="3600" b="1" baseline="30000">
                <a:effectLst>
                  <a:glow rad="127000">
                    <a:schemeClr val="tx1"/>
                  </a:glow>
                </a:effectLst>
                <a:latin typeface="Arial" charset="0"/>
                <a:ea typeface="ＭＳ Ｐゴシック" charset="0"/>
                <a:cs typeface="ＭＳ Ｐゴシック" charset="0"/>
              </a:rPr>
              <a:t>14</a:t>
            </a:r>
            <a:r>
              <a:rPr lang="en-SG" sz="3600" b="1">
                <a:effectLst>
                  <a:glow rad="127000">
                    <a:schemeClr val="tx1"/>
                  </a:glow>
                </a:effectLst>
                <a:latin typeface="Arial" charset="0"/>
                <a:ea typeface="ＭＳ Ｐゴシック" charset="0"/>
                <a:cs typeface="ＭＳ Ｐゴシック" charset="0"/>
              </a:rPr>
              <a:t>Go and cry out to the gods you have chosen! Let them rescue you in your hour of distress!</a:t>
            </a:r>
            <a:r>
              <a:rPr lang="uk-UA" sz="3600" b="1">
                <a:effectLst>
                  <a:glow rad="127000">
                    <a:schemeClr val="tx1"/>
                  </a:glow>
                </a:effectLst>
                <a:latin typeface="Arial" charset="0"/>
                <a:ea typeface="ＭＳ Ｐゴシック" charset="0"/>
                <a:cs typeface="ＭＳ Ｐゴシック" charset="0"/>
              </a:rPr>
              <a:t>'</a:t>
            </a:r>
            <a:r>
              <a:rPr lang="ru-RU" sz="3600" b="1">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is-IS" sz="3600" b="1" dirty="0" smtClean="0">
                <a:effectLst>
                  <a:glow rad="127000">
                    <a:schemeClr val="tx1"/>
                  </a:glow>
                </a:effectLst>
                <a:latin typeface="Arial" charset="0"/>
                <a:ea typeface="ＭＳ Ｐゴシック" charset="0"/>
                <a:cs typeface="ＭＳ Ｐゴシック" charset="0"/>
              </a:rPr>
              <a:t>10:11-14</a:t>
            </a:r>
            <a:r>
              <a:rPr lang="en-US" sz="36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4246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3"/>
            <a:ext cx="3452843" cy="1585788"/>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Gods of the Nations</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smtClean="0">
                <a:solidFill>
                  <a:srgbClr val="FFFFFF"/>
                </a:solidFill>
                <a:effectLst>
                  <a:glow rad="101600">
                    <a:srgbClr val="000000">
                      <a:alpha val="75000"/>
                    </a:srgbClr>
                  </a:glow>
                </a:effectLst>
                <a:latin typeface="Arial"/>
                <a:ea typeface="+mn-ea"/>
                <a:cs typeface="Arial"/>
              </a:rPr>
              <a:t>Israel</a:t>
            </a:r>
            <a:endParaRPr lang="en-US" sz="48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rPr>
              <a:t>Judges 10:6 </a:t>
            </a:r>
            <a:r>
              <a:rPr lang="en-US" sz="2000" b="1" i="1" dirty="0" smtClean="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Ammon</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Aram</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Edom</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Moab</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Egypt</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Philistia</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a:off x="2987824" y="479574"/>
            <a:ext cx="2667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(Baal &amp; Ashtoreth)</a:t>
            </a:r>
            <a:endParaRPr lang="en-US" sz="3200" b="1" dirty="0">
              <a:solidFill>
                <a:srgbClr val="FFFFFF"/>
              </a:solidFill>
              <a:effectLst>
                <a:glow rad="101600">
                  <a:srgbClr val="000000">
                    <a:alpha val="75000"/>
                  </a:srgbClr>
                </a:glow>
              </a:effectLst>
              <a:latin typeface="Arial"/>
              <a:ea typeface="+mn-ea"/>
              <a:cs typeface="Arial"/>
            </a:endParaRP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4" name="TextBox 2"/>
          <p:cNvSpPr txBox="1">
            <a:spLocks noChangeArrowheads="1"/>
          </p:cNvSpPr>
          <p:nvPr/>
        </p:nvSpPr>
        <p:spPr bwMode="auto">
          <a:xfrm>
            <a:off x="215009" y="2276872"/>
            <a:ext cx="3564903" cy="452431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They served the images of Baal and Ashtoreth, and the gods of Aram, Sidon, Moab, Ammon, and Philistia</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a:t>
            </a:r>
            <a:br>
              <a:rPr lang="en-US" sz="3200" b="1" dirty="0">
                <a:solidFill>
                  <a:srgbClr val="000000"/>
                </a:solidFill>
                <a:latin typeface="Arial"/>
                <a:cs typeface="Arial"/>
              </a:rPr>
            </a:br>
            <a:r>
              <a:rPr lang="en-US" sz="3200" b="1" dirty="0">
                <a:solidFill>
                  <a:srgbClr val="000000"/>
                </a:solidFill>
                <a:latin typeface="Arial"/>
                <a:cs typeface="Arial"/>
              </a:rPr>
              <a:t>(10:6b).</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grpSp>
        <p:nvGrpSpPr>
          <p:cNvPr id="31" name="Group 30"/>
          <p:cNvGrpSpPr/>
          <p:nvPr/>
        </p:nvGrpSpPr>
        <p:grpSpPr>
          <a:xfrm>
            <a:off x="5714238" y="18864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Sidon</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24486987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5181284"/>
            <a:ext cx="3563888" cy="16767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Molech</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(Ammon)</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011" y="1268760"/>
            <a:ext cx="3888432" cy="3787621"/>
          </a:xfrm>
          <a:prstGeom prst="rect">
            <a:avLst/>
          </a:prstGeom>
        </p:spPr>
      </p:pic>
      <p:pic>
        <p:nvPicPr>
          <p:cNvPr id="5" name="Picture 4"/>
          <p:cNvPicPr>
            <a:picLocks noChangeAspect="1"/>
          </p:cNvPicPr>
          <p:nvPr/>
        </p:nvPicPr>
        <p:blipFill>
          <a:blip r:embed="rId4"/>
          <a:stretch>
            <a:fillRect/>
          </a:stretch>
        </p:blipFill>
        <p:spPr>
          <a:xfrm>
            <a:off x="4909315" y="486672"/>
            <a:ext cx="4241800" cy="6350000"/>
          </a:xfrm>
          <a:prstGeom prst="rect">
            <a:avLst/>
          </a:prstGeom>
        </p:spPr>
      </p:pic>
      <p:sp>
        <p:nvSpPr>
          <p:cNvPr id="7" name="Rectangle 2"/>
          <p:cNvSpPr txBox="1">
            <a:spLocks noChangeArrowheads="1"/>
          </p:cNvSpPr>
          <p:nvPr/>
        </p:nvSpPr>
        <p:spPr bwMode="auto">
          <a:xfrm>
            <a:off x="5076056" y="5877271"/>
            <a:ext cx="3563888" cy="962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Baal (Sidon)</a:t>
            </a:r>
            <a:endParaRPr lang="en-US"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624"/>
            <a:ext cx="9144000" cy="165618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The gods of the nations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08254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165618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Idols We Worship</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
            <a:ext cx="9144000" cy="6830568"/>
          </a:xfrm>
          <a:prstGeom prst="rect">
            <a:avLst/>
          </a:prstGeom>
        </p:spPr>
      </p:pic>
    </p:spTree>
    <p:extLst>
      <p:ext uri="{BB962C8B-B14F-4D97-AF65-F5344CB8AC3E}">
        <p14:creationId xmlns:p14="http://schemas.microsoft.com/office/powerpoint/2010/main" val="17113570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Jephthah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10" name="Rounded Rectangular Callout 9"/>
          <p:cNvSpPr/>
          <p:nvPr/>
        </p:nvSpPr>
        <p:spPr>
          <a:xfrm>
            <a:off x="179512" y="4005064"/>
            <a:ext cx="8686800" cy="2232248"/>
          </a:xfrm>
          <a:prstGeom prst="wedgeRoundRectCallout">
            <a:avLst>
              <a:gd name="adj1" fmla="val 17702"/>
              <a:gd name="adj2" fmla="val -11036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1" name="TextBox 2"/>
          <p:cNvSpPr txBox="1">
            <a:spLocks noChangeArrowheads="1"/>
          </p:cNvSpPr>
          <p:nvPr/>
        </p:nvSpPr>
        <p:spPr bwMode="auto">
          <a:xfrm>
            <a:off x="179513" y="4235604"/>
            <a:ext cx="8614644"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So the Lord burned with anger against Israel, and he turned them over to the Philistines and the Ammonites</a:t>
            </a:r>
            <a:r>
              <a:rPr lang="ru-RU" sz="3200" b="1" dirty="0">
                <a:solidFill>
                  <a:srgbClr val="000000"/>
                </a:solidFill>
                <a:latin typeface="Arial"/>
                <a:cs typeface="Arial"/>
              </a:rPr>
              <a:t>"</a:t>
            </a:r>
            <a:r>
              <a:rPr lang="en-US" sz="3200" b="1" dirty="0">
                <a:solidFill>
                  <a:srgbClr val="000000"/>
                </a:solidFill>
                <a:latin typeface="Arial"/>
                <a:cs typeface="Arial"/>
              </a:rPr>
              <a:t> (10:7).</a:t>
            </a:r>
          </a:p>
        </p:txBody>
      </p:sp>
    </p:spTree>
    <p:extLst>
      <p:ext uri="{BB962C8B-B14F-4D97-AF65-F5344CB8AC3E}">
        <p14:creationId xmlns:p14="http://schemas.microsoft.com/office/powerpoint/2010/main" val="1552261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Twin Invasions</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(Judges 10:8)</a:t>
            </a:r>
            <a:endParaRPr lang="en-US" sz="3200"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32" name="Rounded Rectangular Callout 31"/>
          <p:cNvSpPr/>
          <p:nvPr/>
        </p:nvSpPr>
        <p:spPr>
          <a:xfrm>
            <a:off x="-97222" y="48690"/>
            <a:ext cx="6037374" cy="2876254"/>
          </a:xfrm>
          <a:prstGeom prst="wedgeRoundRectCallout">
            <a:avLst>
              <a:gd name="adj1" fmla="val 80252"/>
              <a:gd name="adj2" fmla="val 767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97222" y="149699"/>
            <a:ext cx="6109382" cy="267765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Philistines and the Ammonites</a:t>
            </a:r>
            <a:r>
              <a:rPr lang="is-IS" sz="2800" b="1" dirty="0">
                <a:solidFill>
                  <a:srgbClr val="000000"/>
                </a:solidFill>
                <a:latin typeface="Arial"/>
                <a:cs typeface="Arial"/>
              </a:rPr>
              <a:t>…</a:t>
            </a:r>
            <a:r>
              <a:rPr lang="en-US" sz="2800" b="1" dirty="0">
                <a:solidFill>
                  <a:srgbClr val="000000"/>
                </a:solidFill>
                <a:latin typeface="Arial"/>
                <a:cs typeface="Arial"/>
              </a:rPr>
              <a:t>began to oppress them that year. For eighteen years they oppressed all the Israelites east of the Jordan River in the land of the Amorites (that is, in Gilead)</a:t>
            </a:r>
            <a:r>
              <a:rPr lang="ru-RU" sz="2800" b="1" dirty="0">
                <a:solidFill>
                  <a:srgbClr val="000000"/>
                </a:solidFill>
                <a:latin typeface="Arial"/>
                <a:cs typeface="Arial"/>
              </a:rPr>
              <a:t>"</a:t>
            </a:r>
            <a:r>
              <a:rPr lang="en-US" sz="2800" b="1" dirty="0">
                <a:solidFill>
                  <a:srgbClr val="000000"/>
                </a:solidFill>
                <a:latin typeface="Arial"/>
                <a:cs typeface="Arial"/>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ea typeface="+mn-ea"/>
                <a:cs typeface="Arial"/>
              </a:rPr>
              <a:t>Ammon</a:t>
            </a:r>
          </a:p>
        </p:txBody>
      </p:sp>
      <p:sp>
        <p:nvSpPr>
          <p:cNvPr id="55" name="Line 17"/>
          <p:cNvSpPr>
            <a:spLocks noChangeShapeType="1"/>
          </p:cNvSpPr>
          <p:nvPr/>
        </p:nvSpPr>
        <p:spPr bwMode="auto">
          <a:xfrm rot="21079435" flipH="1" flipV="1">
            <a:off x="6491735" y="3596045"/>
            <a:ext cx="598133" cy="675520"/>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Judah</a:t>
            </a:r>
          </a:p>
        </p:txBody>
      </p:sp>
      <p:sp>
        <p:nvSpPr>
          <p:cNvPr id="60" name="Text Box 8"/>
          <p:cNvSpPr txBox="1">
            <a:spLocks noChangeArrowheads="1"/>
          </p:cNvSpPr>
          <p:nvPr/>
        </p:nvSpPr>
        <p:spPr bwMode="auto">
          <a:xfrm>
            <a:off x="4736239" y="2780928"/>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Gilead</a:t>
            </a: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00"/>
                </a:solidFill>
                <a:effectLst>
                  <a:glow rad="101600">
                    <a:srgbClr val="000000">
                      <a:alpha val="75000"/>
                    </a:srgbClr>
                  </a:glow>
                </a:effectLst>
                <a:latin typeface="Arial"/>
                <a:ea typeface="+mn-ea"/>
                <a:cs typeface="Arial"/>
              </a:rPr>
              <a:t>Philistines</a:t>
            </a:r>
          </a:p>
        </p:txBody>
      </p:sp>
      <p:sp>
        <p:nvSpPr>
          <p:cNvPr id="62" name="Line 17"/>
          <p:cNvSpPr>
            <a:spLocks noChangeShapeType="1"/>
          </p:cNvSpPr>
          <p:nvPr/>
        </p:nvSpPr>
        <p:spPr bwMode="auto">
          <a:xfrm rot="21079435" flipV="1">
            <a:off x="1535828" y="4012899"/>
            <a:ext cx="4013312" cy="1194342"/>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22"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Tree>
    <p:extLst>
      <p:ext uri="{BB962C8B-B14F-4D97-AF65-F5344CB8AC3E}">
        <p14:creationId xmlns:p14="http://schemas.microsoft.com/office/powerpoint/2010/main" val="224783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Eastern Invasions</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(Judges 10:9)</a:t>
            </a:r>
            <a:endParaRPr lang="en-US" sz="3200"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Manasseh</a:t>
            </a:r>
            <a:endParaRPr lang="en-US" sz="28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32" name="Rounded Rectangular Callout 31"/>
          <p:cNvSpPr/>
          <p:nvPr/>
        </p:nvSpPr>
        <p:spPr>
          <a:xfrm>
            <a:off x="-97222" y="48690"/>
            <a:ext cx="5862685" cy="2588222"/>
          </a:xfrm>
          <a:prstGeom prst="wedgeRoundRectCallout">
            <a:avLst>
              <a:gd name="adj1" fmla="val 37471"/>
              <a:gd name="adj2" fmla="val 10769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79230" y="188640"/>
            <a:ext cx="5578609" cy="2246769"/>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The Ammonites also crossed to the west side of the Jordan and attacked Judah, Benjamin, and Ephraim. The Israelites were in great distress</a:t>
            </a:r>
            <a:r>
              <a:rPr lang="ru-RU" sz="2800" b="1" dirty="0">
                <a:solidFill>
                  <a:srgbClr val="000000"/>
                </a:solidFill>
                <a:latin typeface="Arial"/>
                <a:cs typeface="Arial"/>
              </a:rPr>
              <a:t>"</a:t>
            </a:r>
            <a:r>
              <a:rPr lang="en-US" sz="2800" b="1" dirty="0">
                <a:solidFill>
                  <a:srgbClr val="000000"/>
                </a:solidFill>
                <a:latin typeface="Arial"/>
                <a:cs typeface="Arial"/>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ea typeface="+mn-ea"/>
                <a:cs typeface="Arial"/>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Judah</a:t>
            </a:r>
          </a:p>
        </p:txBody>
      </p:sp>
      <p:sp>
        <p:nvSpPr>
          <p:cNvPr id="62" name="Line 17"/>
          <p:cNvSpPr>
            <a:spLocks noChangeShapeType="1"/>
          </p:cNvSpPr>
          <p:nvPr/>
        </p:nvSpPr>
        <p:spPr bwMode="auto">
          <a:xfrm rot="21079435" flipH="1">
            <a:off x="3708706" y="4924823"/>
            <a:ext cx="3536702" cy="116374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63" name="Line 17"/>
          <p:cNvSpPr>
            <a:spLocks noChangeShapeType="1"/>
          </p:cNvSpPr>
          <p:nvPr/>
        </p:nvSpPr>
        <p:spPr bwMode="auto">
          <a:xfrm rot="21079435" flipH="1">
            <a:off x="4322355" y="4721532"/>
            <a:ext cx="2806900" cy="41766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64" name="Line 17"/>
          <p:cNvSpPr>
            <a:spLocks noChangeShapeType="1"/>
          </p:cNvSpPr>
          <p:nvPr/>
        </p:nvSpPr>
        <p:spPr bwMode="auto">
          <a:xfrm rot="21079435" flipH="1" flipV="1">
            <a:off x="4302924" y="4453469"/>
            <a:ext cx="2795083" cy="774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ea typeface="+mn-ea"/>
              <a:cs typeface="Arial"/>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00"/>
                </a:solidFill>
                <a:effectLst>
                  <a:glow rad="101600">
                    <a:srgbClr val="000000">
                      <a:alpha val="75000"/>
                    </a:srgbClr>
                  </a:glow>
                </a:effectLst>
                <a:latin typeface="Arial"/>
                <a:ea typeface="+mn-ea"/>
                <a:cs typeface="Arial"/>
              </a:rPr>
              <a:t>Philistines</a:t>
            </a:r>
          </a:p>
        </p:txBody>
      </p:sp>
      <p:sp>
        <p:nvSpPr>
          <p:cNvPr id="22" name="Text Box 8"/>
          <p:cNvSpPr txBox="1">
            <a:spLocks noChangeArrowheads="1"/>
          </p:cNvSpPr>
          <p:nvPr/>
        </p:nvSpPr>
        <p:spPr bwMode="auto">
          <a:xfrm>
            <a:off x="4736239" y="2780928"/>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ea typeface="+mn-ea"/>
                <a:cs typeface="Arial"/>
              </a:rPr>
              <a:t>Gilead</a:t>
            </a:r>
          </a:p>
        </p:txBody>
      </p:sp>
    </p:spTree>
    <p:extLst>
      <p:ext uri="{BB962C8B-B14F-4D97-AF65-F5344CB8AC3E}">
        <p14:creationId xmlns:p14="http://schemas.microsoft.com/office/powerpoint/2010/main" val="29774445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en-US" sz="6000" b="1">
                <a:solidFill>
                  <a:schemeClr val="tx1"/>
                </a:solidFill>
                <a:latin typeface="Arial" charset="0"/>
                <a:ea typeface="ＭＳ Ｐゴシック" charset="0"/>
              </a:rPr>
              <a:t>Moral Relativism</a:t>
            </a:r>
          </a:p>
        </p:txBody>
      </p:sp>
    </p:spTree>
    <p:extLst>
      <p:ext uri="{BB962C8B-B14F-4D97-AF65-F5344CB8AC3E}">
        <p14:creationId xmlns:p14="http://schemas.microsoft.com/office/powerpoint/2010/main" val="15961883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Jephthah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7000" y="1556792"/>
            <a:ext cx="5299080" cy="5184576"/>
          </a:xfrm>
          <a:prstGeom prst="wedgeRoundRectCallout">
            <a:avLst>
              <a:gd name="adj1" fmla="val 72441"/>
              <a:gd name="adj2" fmla="val 2633"/>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475489" y="1772816"/>
            <a:ext cx="4600567" cy="452431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Finally, they cried out to the L</a:t>
            </a:r>
            <a:r>
              <a:rPr lang="en-US" sz="2800" b="1" dirty="0">
                <a:solidFill>
                  <a:srgbClr val="000000"/>
                </a:solidFill>
                <a:latin typeface="Arial"/>
                <a:cs typeface="Arial"/>
              </a:rPr>
              <a:t>ORD</a:t>
            </a:r>
            <a:r>
              <a:rPr lang="en-US" sz="3200" b="1" dirty="0">
                <a:solidFill>
                  <a:srgbClr val="000000"/>
                </a:solidFill>
                <a:latin typeface="Arial"/>
                <a:cs typeface="Arial"/>
              </a:rPr>
              <a:t> for help, saying, </a:t>
            </a:r>
            <a:r>
              <a:rPr lang="uk-UA" sz="3200" b="1" dirty="0">
                <a:solidFill>
                  <a:srgbClr val="000000"/>
                </a:solidFill>
                <a:latin typeface="Arial"/>
                <a:cs typeface="Arial"/>
              </a:rPr>
              <a:t>'</a:t>
            </a:r>
            <a:r>
              <a:rPr lang="en-US" sz="3200" b="1" dirty="0">
                <a:solidFill>
                  <a:srgbClr val="000000"/>
                </a:solidFill>
                <a:latin typeface="Arial"/>
                <a:cs typeface="Arial"/>
              </a:rPr>
              <a:t>We have sinned against you because we have abandoned you as our God and have served the images of Baal</a:t>
            </a:r>
            <a:r>
              <a:rPr lang="uk-UA"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a:t>
            </a:r>
            <a:br>
              <a:rPr lang="en-US" sz="3200" b="1" dirty="0">
                <a:solidFill>
                  <a:srgbClr val="000000"/>
                </a:solidFill>
                <a:latin typeface="Arial"/>
                <a:cs typeface="Arial"/>
              </a:rPr>
            </a:br>
            <a:r>
              <a:rPr lang="en-US" sz="3200" b="1" dirty="0">
                <a:solidFill>
                  <a:srgbClr val="000000"/>
                </a:solidFill>
                <a:latin typeface="Arial"/>
                <a:cs typeface="Arial"/>
              </a:rPr>
              <a:t>(10:10).</a:t>
            </a:r>
          </a:p>
        </p:txBody>
      </p:sp>
    </p:spTree>
    <p:extLst>
      <p:ext uri="{BB962C8B-B14F-4D97-AF65-F5344CB8AC3E}">
        <p14:creationId xmlns:p14="http://schemas.microsoft.com/office/powerpoint/2010/main" val="2439255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The L</a:t>
            </a:r>
            <a:r>
              <a:rPr lang="en-SG" sz="3200" b="1">
                <a:effectLst>
                  <a:glow rad="127000">
                    <a:schemeClr val="tx1"/>
                  </a:glow>
                </a:effectLst>
                <a:latin typeface="Arial" charset="0"/>
                <a:ea typeface="ＭＳ Ｐゴシック" charset="0"/>
                <a:cs typeface="ＭＳ Ｐゴシック" charset="0"/>
              </a:rPr>
              <a:t>ORD</a:t>
            </a:r>
            <a:r>
              <a:rPr lang="en-SG" sz="3600" b="1">
                <a:effectLst>
                  <a:glow rad="127000">
                    <a:schemeClr val="tx1"/>
                  </a:glow>
                </a:effectLst>
                <a:latin typeface="Arial" charset="0"/>
                <a:ea typeface="ＭＳ Ｐゴシック" charset="0"/>
                <a:cs typeface="ＭＳ Ｐゴシック" charset="0"/>
              </a:rPr>
              <a:t> replied,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Did I not rescue you from the Egyptians, the Amorites, the Ammonites, the Philistines,  </a:t>
            </a:r>
            <a:r>
              <a:rPr lang="en-SG" sz="3600" b="1" baseline="30000">
                <a:effectLst>
                  <a:glow rad="127000">
                    <a:schemeClr val="tx1"/>
                  </a:glow>
                </a:effectLst>
                <a:latin typeface="Arial" charset="0"/>
                <a:ea typeface="ＭＳ Ｐゴシック" charset="0"/>
                <a:cs typeface="ＭＳ Ｐゴシック" charset="0"/>
              </a:rPr>
              <a:t>12</a:t>
            </a:r>
            <a:r>
              <a:rPr lang="en-SG" sz="3600" b="1">
                <a:effectLst>
                  <a:glow rad="127000">
                    <a:schemeClr val="tx1"/>
                  </a:glow>
                </a:effectLst>
                <a:latin typeface="Arial" charset="0"/>
                <a:ea typeface="ＭＳ Ｐゴシック" charset="0"/>
                <a:cs typeface="ＭＳ Ｐゴシック" charset="0"/>
              </a:rPr>
              <a:t>the Sidonians, the Amalekites, and the Maonites? When they oppressed you, you cried out to me for help, and I rescued you.  </a:t>
            </a:r>
            <a:r>
              <a:rPr lang="en-SG" sz="3600" b="1" baseline="30000">
                <a:effectLst>
                  <a:glow rad="127000">
                    <a:schemeClr val="tx1"/>
                  </a:glow>
                </a:effectLst>
                <a:latin typeface="Arial" charset="0"/>
                <a:ea typeface="ＭＳ Ｐゴシック" charset="0"/>
                <a:cs typeface="ＭＳ Ｐゴシック" charset="0"/>
              </a:rPr>
              <a:t>13</a:t>
            </a:r>
            <a:r>
              <a:rPr lang="en-SG" sz="3600" b="1">
                <a:effectLst>
                  <a:glow rad="127000">
                    <a:schemeClr val="tx1"/>
                  </a:glow>
                </a:effectLst>
                <a:latin typeface="Arial" charset="0"/>
                <a:ea typeface="ＭＳ Ｐゴシック" charset="0"/>
                <a:cs typeface="ＭＳ Ｐゴシック" charset="0"/>
              </a:rPr>
              <a:t>Yet you have abandoned me and served other gods. So I will not rescue you anymore.  </a:t>
            </a:r>
            <a:r>
              <a:rPr lang="en-SG" sz="3600" b="1" baseline="30000">
                <a:effectLst>
                  <a:glow rad="127000">
                    <a:schemeClr val="tx1"/>
                  </a:glow>
                </a:effectLst>
                <a:latin typeface="Arial" charset="0"/>
                <a:ea typeface="ＭＳ Ｐゴシック" charset="0"/>
                <a:cs typeface="ＭＳ Ｐゴシック" charset="0"/>
              </a:rPr>
              <a:t>14</a:t>
            </a:r>
            <a:r>
              <a:rPr lang="en-SG" sz="3600" b="1">
                <a:effectLst>
                  <a:glow rad="127000">
                    <a:schemeClr val="tx1"/>
                  </a:glow>
                </a:effectLst>
                <a:latin typeface="Arial" charset="0"/>
                <a:ea typeface="ＭＳ Ｐゴシック" charset="0"/>
                <a:cs typeface="ＭＳ Ｐゴシック" charset="0"/>
              </a:rPr>
              <a:t>Go and cry out to the gods you have chosen! Let them rescue you in your hour of distress!</a:t>
            </a:r>
            <a:r>
              <a:rPr lang="uk-UA" sz="3600" b="1">
                <a:effectLst>
                  <a:glow rad="127000">
                    <a:schemeClr val="tx1"/>
                  </a:glow>
                </a:effectLst>
                <a:latin typeface="Arial" charset="0"/>
                <a:ea typeface="ＭＳ Ｐゴシック" charset="0"/>
                <a:cs typeface="ＭＳ Ｐゴシック" charset="0"/>
              </a:rPr>
              <a:t>'</a:t>
            </a:r>
            <a:r>
              <a:rPr lang="ru-RU" sz="3600" b="1">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is-IS" sz="3600" b="1" dirty="0" smtClean="0">
                <a:effectLst>
                  <a:glow rad="127000">
                    <a:schemeClr val="tx1"/>
                  </a:glow>
                </a:effectLst>
                <a:latin typeface="Arial" charset="0"/>
                <a:ea typeface="ＭＳ Ｐゴシック" charset="0"/>
                <a:cs typeface="ＭＳ Ｐゴシック" charset="0"/>
              </a:rPr>
              <a:t>10:11-14</a:t>
            </a:r>
            <a:r>
              <a:rPr lang="en-US" sz="36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5941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11560" y="29469"/>
            <a:ext cx="8532440" cy="6828531"/>
          </a:xfrm>
          <a:effectLst>
            <a:outerShdw blurRad="63500" dist="35921" dir="2700000" algn="ctr" rotWithShape="0">
              <a:schemeClr val="tx2">
                <a:alpha val="74998"/>
              </a:schemeClr>
            </a:outerShdw>
          </a:effectLst>
          <a:ex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But the Israelites pleaded with the L</a:t>
            </a:r>
            <a:r>
              <a:rPr lang="en-SG" sz="3200" b="1">
                <a:effectLst>
                  <a:glow rad="127000">
                    <a:schemeClr val="tx1"/>
                  </a:glow>
                </a:effectLst>
                <a:latin typeface="Arial" charset="0"/>
                <a:ea typeface="ＭＳ Ｐゴシック" charset="0"/>
                <a:cs typeface="ＭＳ Ｐゴシック" charset="0"/>
              </a:rPr>
              <a:t>ORD</a:t>
            </a:r>
            <a:r>
              <a:rPr lang="en-SG" sz="3600" b="1">
                <a:effectLst>
                  <a:glow rad="127000">
                    <a:schemeClr val="tx1"/>
                  </a:glow>
                </a:effectLst>
                <a:latin typeface="Arial" charset="0"/>
                <a:ea typeface="ＭＳ Ｐゴシック" charset="0"/>
                <a:cs typeface="ＭＳ Ｐゴシック" charset="0"/>
              </a:rPr>
              <a:t> and said,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We have sinned. Punish us as you see fit, only rescue us today from our enemies.</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a:t>
            </a:r>
            <a:r>
              <a:rPr lang="en-SG" sz="3600" b="1" baseline="30000">
                <a:effectLst>
                  <a:glow rad="127000">
                    <a:schemeClr val="tx1"/>
                  </a:glow>
                </a:effectLst>
                <a:latin typeface="Arial" charset="0"/>
                <a:ea typeface="ＭＳ Ｐゴシック" charset="0"/>
                <a:cs typeface="ＭＳ Ｐゴシック" charset="0"/>
              </a:rPr>
              <a:t>16</a:t>
            </a:r>
            <a:r>
              <a:rPr lang="en-SG" sz="3600" b="1">
                <a:effectLst>
                  <a:glow rad="127000">
                    <a:schemeClr val="tx1"/>
                  </a:glow>
                </a:effectLst>
                <a:latin typeface="Arial" charset="0"/>
                <a:ea typeface="ＭＳ Ｐゴシック" charset="0"/>
                <a:cs typeface="ＭＳ Ｐゴシック" charset="0"/>
              </a:rPr>
              <a:t>Then the Israelites put aside their foreign gods and served the L</a:t>
            </a:r>
            <a:r>
              <a:rPr lang="en-SG" sz="3200" b="1">
                <a:effectLst>
                  <a:glow rad="127000">
                    <a:schemeClr val="tx1"/>
                  </a:glow>
                </a:effectLst>
                <a:latin typeface="Arial" charset="0"/>
                <a:ea typeface="ＭＳ Ｐゴシック" charset="0"/>
                <a:cs typeface="ＭＳ Ｐゴシック" charset="0"/>
              </a:rPr>
              <a:t>ORD</a:t>
            </a:r>
            <a:r>
              <a:rPr lang="en-SG" sz="3600" b="1">
                <a:effectLst>
                  <a:glow rad="127000">
                    <a:schemeClr val="tx1"/>
                  </a:glow>
                </a:effectLst>
                <a:latin typeface="Arial" charset="0"/>
                <a:ea typeface="ＭＳ Ｐゴシック" charset="0"/>
                <a:cs typeface="ＭＳ Ｐゴシック" charset="0"/>
              </a:rPr>
              <a:t>. And he was grieved by their misery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is-IS" sz="3600" b="1" dirty="0" smtClean="0">
                <a:effectLst>
                  <a:glow rad="127000">
                    <a:schemeClr val="tx1"/>
                  </a:glow>
                </a:effectLst>
                <a:latin typeface="Arial" charset="0"/>
                <a:ea typeface="ＭＳ Ｐゴシック" charset="0"/>
                <a:cs typeface="ＭＳ Ｐゴシック" charset="0"/>
              </a:rPr>
              <a:t>10:15-16</a:t>
            </a:r>
            <a:r>
              <a:rPr lang="en-US" sz="3600" b="1" dirty="0" smtClean="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8603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Jephthah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2" name="Rounded Rectangular Callout 1"/>
          <p:cNvSpPr/>
          <p:nvPr/>
        </p:nvSpPr>
        <p:spPr>
          <a:xfrm>
            <a:off x="0" y="2122116"/>
            <a:ext cx="9144000"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35496" y="2155832"/>
            <a:ext cx="9159422" cy="255454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3200" b="1" dirty="0">
                <a:solidFill>
                  <a:srgbClr val="000000"/>
                </a:solidFill>
                <a:latin typeface="Arial"/>
                <a:cs typeface="Arial"/>
              </a:rPr>
              <a:t>Jephthah delivered eastern Israel from the Ammonites but fulfilled a foolish vow by executing his daughter and 42,000 Ephraimites for their jealousy over his victory (10:17–12:6). </a:t>
            </a:r>
          </a:p>
        </p:txBody>
      </p:sp>
    </p:spTree>
    <p:extLst>
      <p:ext uri="{BB962C8B-B14F-4D97-AF65-F5344CB8AC3E}">
        <p14:creationId xmlns:p14="http://schemas.microsoft.com/office/powerpoint/2010/main" val="1429852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Where did Jephthah judge?</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67" name="Text Box 32"/>
          <p:cNvSpPr txBox="1">
            <a:spLocks noChangeArrowheads="1"/>
          </p:cNvSpPr>
          <p:nvPr/>
        </p:nvSpPr>
        <p:spPr bwMode="auto">
          <a:xfrm>
            <a:off x="3707904" y="3068960"/>
            <a:ext cx="155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glow rad="279400">
                    <a:srgbClr val="000000">
                      <a:alpha val="98000"/>
                    </a:srgbClr>
                  </a:glow>
                </a:effectLst>
                <a:latin typeface="Arial" charset="0"/>
                <a:cs typeface="Arial" charset="0"/>
              </a:rPr>
              <a:t>Jephthah</a:t>
            </a:r>
          </a:p>
        </p:txBody>
      </p:sp>
      <p:sp>
        <p:nvSpPr>
          <p:cNvPr id="21" name="Text Box 32"/>
          <p:cNvSpPr txBox="1">
            <a:spLocks noChangeArrowheads="1"/>
          </p:cNvSpPr>
          <p:nvPr/>
        </p:nvSpPr>
        <p:spPr bwMode="auto">
          <a:xfrm>
            <a:off x="5004048" y="3645024"/>
            <a:ext cx="1860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glow rad="279400">
                    <a:srgbClr val="000000">
                      <a:alpha val="98000"/>
                    </a:srgbClr>
                  </a:glow>
                </a:effectLst>
                <a:latin typeface="Arial" charset="0"/>
                <a:cs typeface="Arial" charset="0"/>
              </a:rPr>
              <a:t>Ammonites</a:t>
            </a:r>
          </a:p>
        </p:txBody>
      </p:sp>
    </p:spTree>
    <p:extLst>
      <p:ext uri="{BB962C8B-B14F-4D97-AF65-F5344CB8AC3E}">
        <p14:creationId xmlns:p14="http://schemas.microsoft.com/office/powerpoint/2010/main" val="249377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8282" y="5038257"/>
            <a:ext cx="2492050" cy="1819743"/>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Ammonite Invasion</a:t>
            </a:r>
            <a:endParaRPr lang="en-US" sz="3200"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1619672" y="292494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Manasseh</a:t>
            </a:r>
            <a:endParaRPr lang="en-US" sz="2800" b="1" dirty="0">
              <a:solidFill>
                <a:srgbClr val="FFFFFF"/>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32" name="Rounded Rectangular Callout 31"/>
          <p:cNvSpPr/>
          <p:nvPr/>
        </p:nvSpPr>
        <p:spPr>
          <a:xfrm>
            <a:off x="-97222" y="48690"/>
            <a:ext cx="9349742" cy="2804246"/>
          </a:xfrm>
          <a:prstGeom prst="wedgeRoundRectCallout">
            <a:avLst>
              <a:gd name="adj1" fmla="val 49969"/>
              <a:gd name="adj2" fmla="val 2449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107504" y="116632"/>
            <a:ext cx="9036496" cy="267765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At that time the armies of Ammon had gathered for war and were camped in Gilead, and the people of Israel assembled and camped at Mizpah.  </a:t>
            </a:r>
            <a:r>
              <a:rPr lang="en-US" sz="2800" b="1" baseline="30000" dirty="0">
                <a:solidFill>
                  <a:srgbClr val="000000"/>
                </a:solidFill>
                <a:latin typeface="Arial"/>
                <a:cs typeface="Arial"/>
              </a:rPr>
              <a:t>18</a:t>
            </a:r>
            <a:r>
              <a:rPr lang="en-US" sz="2800" b="1" dirty="0">
                <a:solidFill>
                  <a:srgbClr val="000000"/>
                </a:solidFill>
                <a:latin typeface="Arial"/>
                <a:cs typeface="Arial"/>
              </a:rPr>
              <a:t>The leaders of Gilead said to each other, </a:t>
            </a:r>
            <a:r>
              <a:rPr lang="uk-UA" sz="2800" b="1" dirty="0">
                <a:solidFill>
                  <a:srgbClr val="000000"/>
                </a:solidFill>
                <a:latin typeface="Arial"/>
                <a:cs typeface="Arial"/>
              </a:rPr>
              <a:t>'</a:t>
            </a:r>
            <a:r>
              <a:rPr lang="en-US" sz="2800" b="1" dirty="0">
                <a:solidFill>
                  <a:srgbClr val="000000"/>
                </a:solidFill>
                <a:latin typeface="Arial"/>
                <a:cs typeface="Arial"/>
              </a:rPr>
              <a:t>Whoever attacks the Ammonites first will become ruler over all the people of Gilead</a:t>
            </a:r>
            <a:r>
              <a:rPr lang="uk-UA" sz="2800" b="1" dirty="0">
                <a:solidFill>
                  <a:srgbClr val="000000"/>
                </a:solidFill>
                <a:latin typeface="Arial"/>
                <a:cs typeface="Arial"/>
              </a:rPr>
              <a:t>'</a:t>
            </a:r>
            <a:r>
              <a:rPr lang="ru-RU" sz="2800" b="1" dirty="0">
                <a:solidFill>
                  <a:srgbClr val="000000"/>
                </a:solidFill>
                <a:latin typeface="Arial"/>
                <a:cs typeface="Arial"/>
              </a:rPr>
              <a:t>"</a:t>
            </a:r>
            <a:r>
              <a:rPr lang="en-US" sz="2800" b="1" dirty="0">
                <a:solidFill>
                  <a:srgbClr val="000000"/>
                </a:solidFill>
                <a:latin typeface="Arial"/>
                <a:cs typeface="Arial"/>
              </a:rPr>
              <a:t> (Judges 10:17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cs typeface="Arial"/>
              </a:rPr>
              <a:t>Ammon</a:t>
            </a:r>
          </a:p>
        </p:txBody>
      </p:sp>
      <p:sp>
        <p:nvSpPr>
          <p:cNvPr id="55" name="Line 17"/>
          <p:cNvSpPr>
            <a:spLocks noChangeShapeType="1"/>
          </p:cNvSpPr>
          <p:nvPr/>
        </p:nvSpPr>
        <p:spPr bwMode="auto">
          <a:xfrm rot="21079435" flipH="1" flipV="1">
            <a:off x="6756395" y="3904153"/>
            <a:ext cx="356846" cy="347335"/>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Reuben</a:t>
            </a:r>
          </a:p>
        </p:txBody>
      </p:sp>
      <p:sp>
        <p:nvSpPr>
          <p:cNvPr id="57" name="Text Box 9"/>
          <p:cNvSpPr txBox="1">
            <a:spLocks noChangeArrowheads="1"/>
          </p:cNvSpPr>
          <p:nvPr/>
        </p:nvSpPr>
        <p:spPr bwMode="auto">
          <a:xfrm>
            <a:off x="2784108"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Benjamin</a:t>
            </a:r>
          </a:p>
        </p:txBody>
      </p:sp>
      <p:sp>
        <p:nvSpPr>
          <p:cNvPr id="58" name="Text Box 9"/>
          <p:cNvSpPr txBox="1">
            <a:spLocks noChangeArrowheads="1"/>
          </p:cNvSpPr>
          <p:nvPr/>
        </p:nvSpPr>
        <p:spPr bwMode="auto">
          <a:xfrm>
            <a:off x="2557425"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Judah</a:t>
            </a:r>
          </a:p>
        </p:txBody>
      </p:sp>
      <p:sp>
        <p:nvSpPr>
          <p:cNvPr id="60" name="Text Box 8"/>
          <p:cNvSpPr txBox="1">
            <a:spLocks noChangeArrowheads="1"/>
          </p:cNvSpPr>
          <p:nvPr/>
        </p:nvSpPr>
        <p:spPr bwMode="auto">
          <a:xfrm>
            <a:off x="4716016" y="3573016"/>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Gilead</a:t>
            </a:r>
          </a:p>
        </p:txBody>
      </p:sp>
      <p:sp>
        <p:nvSpPr>
          <p:cNvPr id="64" name="Line 17"/>
          <p:cNvSpPr>
            <a:spLocks noChangeShapeType="1"/>
          </p:cNvSpPr>
          <p:nvPr/>
        </p:nvSpPr>
        <p:spPr bwMode="auto">
          <a:xfrm rot="21079435">
            <a:off x="4142295" y="3398117"/>
            <a:ext cx="1354013" cy="133773"/>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2" name="Line 17"/>
          <p:cNvSpPr>
            <a:spLocks noChangeShapeType="1"/>
          </p:cNvSpPr>
          <p:nvPr/>
        </p:nvSpPr>
        <p:spPr bwMode="auto">
          <a:xfrm rot="21079435" flipV="1">
            <a:off x="4200755" y="4430614"/>
            <a:ext cx="935096" cy="877091"/>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grpSp>
        <p:nvGrpSpPr>
          <p:cNvPr id="23" name="Group 22"/>
          <p:cNvGrpSpPr/>
          <p:nvPr/>
        </p:nvGrpSpPr>
        <p:grpSpPr>
          <a:xfrm>
            <a:off x="5580112" y="3284984"/>
            <a:ext cx="369930" cy="380904"/>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6" name="Text Box 8"/>
          <p:cNvSpPr txBox="1">
            <a:spLocks noChangeArrowheads="1"/>
          </p:cNvSpPr>
          <p:nvPr/>
        </p:nvSpPr>
        <p:spPr bwMode="auto">
          <a:xfrm>
            <a:off x="4499992" y="2780928"/>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Mizpah</a:t>
            </a:r>
          </a:p>
        </p:txBody>
      </p:sp>
      <p:sp>
        <p:nvSpPr>
          <p:cNvPr id="27" name="Line 17"/>
          <p:cNvSpPr>
            <a:spLocks noChangeShapeType="1"/>
          </p:cNvSpPr>
          <p:nvPr/>
        </p:nvSpPr>
        <p:spPr bwMode="auto">
          <a:xfrm rot="21079435" flipV="1">
            <a:off x="5731587" y="4375462"/>
            <a:ext cx="261406" cy="1635466"/>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8" name="Line 17"/>
          <p:cNvSpPr>
            <a:spLocks noChangeShapeType="1"/>
          </p:cNvSpPr>
          <p:nvPr/>
        </p:nvSpPr>
        <p:spPr bwMode="auto">
          <a:xfrm rot="21079435" flipV="1">
            <a:off x="4127671" y="4547291"/>
            <a:ext cx="1597030" cy="1795866"/>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18447003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500"/>
                                        <p:tgtEl>
                                          <p:spTgt spid="6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Judges 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55771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4427984" y="187590"/>
            <a:ext cx="4716016" cy="6124754"/>
          </a:xfrm>
          <a:noFill/>
          <a:ln>
            <a:noFill/>
          </a:ln>
          <a:extLst/>
        </p:spPr>
        <p:txBody>
          <a:bodyPr wrap="square">
            <a:spAutoFit/>
          </a:bodyPr>
          <a:lstStyle/>
          <a:p>
            <a:r>
              <a:rPr lang="ru-RU" sz="2800" b="1" kern="1200" dirty="0">
                <a:solidFill>
                  <a:srgbClr val="000000"/>
                </a:solidFill>
                <a:ea typeface="ＭＳ Ｐゴシック" charset="0"/>
              </a:rPr>
              <a:t>"</a:t>
            </a:r>
            <a:r>
              <a:rPr lang="en-US" sz="2800" b="1" kern="1200" dirty="0">
                <a:solidFill>
                  <a:srgbClr val="000000"/>
                </a:solidFill>
                <a:ea typeface="ＭＳ Ｐゴシック" charset="0"/>
              </a:rPr>
              <a:t>Now Jephthah of Gilead was a great warrior. He was the son of Gilead, but his mother was a prostitute.  </a:t>
            </a:r>
            <a:r>
              <a:rPr lang="en-US" sz="2800" b="1" kern="1200" baseline="30000" dirty="0">
                <a:solidFill>
                  <a:srgbClr val="000000"/>
                </a:solidFill>
                <a:ea typeface="ＭＳ Ｐゴシック" charset="0"/>
              </a:rPr>
              <a:t>2</a:t>
            </a:r>
            <a:r>
              <a:rPr lang="en-US" sz="2800" b="1" kern="1200" dirty="0">
                <a:solidFill>
                  <a:srgbClr val="000000"/>
                </a:solidFill>
                <a:ea typeface="ＭＳ Ｐゴシック" charset="0"/>
              </a:rPr>
              <a:t>Gilead’s wife also had several sons, and when these half brothers grew up, they chased Jephthah off the land. ‘You will not get any of our father’s inheritance,’ they said, ‘for you are the son of a prostitute’</a:t>
            </a:r>
            <a:r>
              <a:rPr lang="ru-RU" sz="2800" b="1" kern="1200" dirty="0">
                <a:solidFill>
                  <a:srgbClr val="000000"/>
                </a:solidFill>
                <a:ea typeface="ＭＳ Ｐゴシック" charset="0"/>
              </a:rPr>
              <a:t>"</a:t>
            </a:r>
            <a:r>
              <a:rPr lang="en-US" sz="2800" b="1" kern="1200" dirty="0">
                <a:solidFill>
                  <a:srgbClr val="000000"/>
                </a:solidFill>
                <a:ea typeface="ＭＳ Ｐゴシック" charset="0"/>
              </a:rPr>
              <a:t> </a:t>
            </a:r>
            <a:br>
              <a:rPr lang="en-US" sz="2800" b="1" kern="1200" dirty="0">
                <a:solidFill>
                  <a:srgbClr val="000000"/>
                </a:solidFill>
                <a:ea typeface="ＭＳ Ｐゴシック" charset="0"/>
              </a:rPr>
            </a:br>
            <a:r>
              <a:rPr lang="en-US" sz="2800" b="1" kern="1200" dirty="0">
                <a:solidFill>
                  <a:srgbClr val="000000"/>
                </a:solidFill>
                <a:ea typeface="ＭＳ Ｐゴシック" charset="0"/>
              </a:rPr>
              <a:t>(</a:t>
            </a:r>
            <a:r>
              <a:rPr lang="is-IS" sz="2800" b="1" kern="1200" dirty="0">
                <a:solidFill>
                  <a:srgbClr val="000000"/>
                </a:solidFill>
                <a:ea typeface="ＭＳ Ｐゴシック" charset="0"/>
              </a:rPr>
              <a:t>11:1-2</a:t>
            </a:r>
            <a:r>
              <a:rPr lang="en-US" sz="2800" b="1" kern="1200" dirty="0">
                <a:solidFill>
                  <a:srgbClr val="000000"/>
                </a:solidFill>
                <a:ea typeface="ＭＳ Ｐゴシック" charset="0"/>
              </a:rPr>
              <a:t> NLT).</a:t>
            </a:r>
          </a:p>
        </p:txBody>
      </p:sp>
    </p:spTree>
    <p:extLst>
      <p:ext uri="{BB962C8B-B14F-4D97-AF65-F5344CB8AC3E}">
        <p14:creationId xmlns:p14="http://schemas.microsoft.com/office/powerpoint/2010/main" val="223018376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8818" y="1351506"/>
            <a:ext cx="7200800" cy="5506494"/>
          </a:xfrm>
          <a:prstGeom prst="rect">
            <a:avLst/>
          </a:prstGeom>
        </p:spPr>
      </p:pic>
      <p:sp>
        <p:nvSpPr>
          <p:cNvPr id="900098" name="Rectangle 2"/>
          <p:cNvSpPr>
            <a:spLocks noGrp="1" noChangeArrowheads="1"/>
          </p:cNvSpPr>
          <p:nvPr>
            <p:ph type="ctrTitle"/>
          </p:nvPr>
        </p:nvSpPr>
        <p:spPr>
          <a:xfrm>
            <a:off x="0" y="44624"/>
            <a:ext cx="9144000" cy="2246769"/>
          </a:xfrm>
          <a:noFill/>
          <a:ln>
            <a:noFill/>
          </a:ln>
          <a:extLst/>
        </p:spPr>
        <p:txBody>
          <a:bodyPr wrap="square" anchor="t">
            <a:spAutoFit/>
          </a:bodyPr>
          <a:lstStyle/>
          <a:p>
            <a:pPr algn="r"/>
            <a:r>
              <a:rPr lang="en-US" sz="2800" b="1" kern="1200" dirty="0">
                <a:solidFill>
                  <a:srgbClr val="000000"/>
                </a:solidFill>
                <a:ea typeface="ＭＳ Ｐゴシック" charset="0"/>
              </a:rPr>
              <a:t>“Gilead’s wife also had several sons, and when these half brothers grew up, they chased Jephthah off the land. ‘You will not get any of our father’s inheritance,’ they said, ‘for you are the son of a prostitute’</a:t>
            </a:r>
            <a:r>
              <a:rPr lang="ru-RU" sz="2800" b="1" kern="1200" dirty="0">
                <a:solidFill>
                  <a:srgbClr val="000000"/>
                </a:solidFill>
                <a:ea typeface="ＭＳ Ｐゴシック" charset="0"/>
              </a:rPr>
              <a:t>”</a:t>
            </a:r>
            <a:r>
              <a:rPr lang="en-US" sz="2800" b="1" kern="1200" dirty="0">
                <a:solidFill>
                  <a:srgbClr val="000000"/>
                </a:solidFill>
                <a:ea typeface="ＭＳ Ｐゴシック" charset="0"/>
              </a:rPr>
              <a:t> (</a:t>
            </a:r>
            <a:r>
              <a:rPr lang="is-IS" sz="2800" b="1" kern="1200" dirty="0">
                <a:solidFill>
                  <a:srgbClr val="000000"/>
                </a:solidFill>
                <a:ea typeface="ＭＳ Ｐゴシック" charset="0"/>
              </a:rPr>
              <a:t>11:2</a:t>
            </a:r>
            <a:r>
              <a:rPr lang="en-US" sz="2800" b="1" kern="1200" dirty="0">
                <a:solidFill>
                  <a:srgbClr val="000000"/>
                </a:solidFill>
                <a:ea typeface="ＭＳ Ｐゴシック" charset="0"/>
              </a:rPr>
              <a:t> NLT).</a:t>
            </a:r>
          </a:p>
        </p:txBody>
      </p:sp>
    </p:spTree>
    <p:extLst>
      <p:ext uri="{BB962C8B-B14F-4D97-AF65-F5344CB8AC3E}">
        <p14:creationId xmlns:p14="http://schemas.microsoft.com/office/powerpoint/2010/main" val="311761433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8282" y="5038257"/>
            <a:ext cx="2492050" cy="1819743"/>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Jepththah Selected (11:1-11)</a:t>
            </a:r>
          </a:p>
        </p:txBody>
      </p:sp>
      <p:sp>
        <p:nvSpPr>
          <p:cNvPr id="12" name="Text Box 8"/>
          <p:cNvSpPr txBox="1">
            <a:spLocks noChangeArrowheads="1"/>
          </p:cNvSpPr>
          <p:nvPr/>
        </p:nvSpPr>
        <p:spPr bwMode="auto">
          <a:xfrm>
            <a:off x="6424642" y="2033054"/>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034434" y="4175584"/>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1619672" y="2924944"/>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Manasseh</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cs typeface="Arial"/>
              </a:rPr>
              <a:t>Ammon</a:t>
            </a:r>
          </a:p>
        </p:txBody>
      </p:sp>
      <p:sp>
        <p:nvSpPr>
          <p:cNvPr id="55" name="Line 17"/>
          <p:cNvSpPr>
            <a:spLocks noChangeShapeType="1"/>
          </p:cNvSpPr>
          <p:nvPr/>
        </p:nvSpPr>
        <p:spPr bwMode="auto">
          <a:xfrm rot="21079435" flipH="1" flipV="1">
            <a:off x="6756395" y="3904153"/>
            <a:ext cx="356846" cy="347335"/>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56" name="Text Box 7"/>
          <p:cNvSpPr txBox="1">
            <a:spLocks noChangeArrowheads="1"/>
          </p:cNvSpPr>
          <p:nvPr/>
        </p:nvSpPr>
        <p:spPr bwMode="auto">
          <a:xfrm>
            <a:off x="5300335" y="6111824"/>
            <a:ext cx="204709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Reuben</a:t>
            </a:r>
          </a:p>
        </p:txBody>
      </p:sp>
      <p:sp>
        <p:nvSpPr>
          <p:cNvPr id="57" name="Text Box 9"/>
          <p:cNvSpPr txBox="1">
            <a:spLocks noChangeArrowheads="1"/>
          </p:cNvSpPr>
          <p:nvPr/>
        </p:nvSpPr>
        <p:spPr bwMode="auto">
          <a:xfrm>
            <a:off x="2784108" y="5262270"/>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Benjamin</a:t>
            </a:r>
          </a:p>
        </p:txBody>
      </p:sp>
      <p:sp>
        <p:nvSpPr>
          <p:cNvPr id="58" name="Text Box 9"/>
          <p:cNvSpPr txBox="1">
            <a:spLocks noChangeArrowheads="1"/>
          </p:cNvSpPr>
          <p:nvPr/>
        </p:nvSpPr>
        <p:spPr bwMode="auto">
          <a:xfrm>
            <a:off x="2557425" y="6108673"/>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Judah</a:t>
            </a:r>
          </a:p>
        </p:txBody>
      </p:sp>
      <p:sp>
        <p:nvSpPr>
          <p:cNvPr id="60" name="Text Box 8"/>
          <p:cNvSpPr txBox="1">
            <a:spLocks noChangeArrowheads="1"/>
          </p:cNvSpPr>
          <p:nvPr/>
        </p:nvSpPr>
        <p:spPr bwMode="auto">
          <a:xfrm>
            <a:off x="4716016" y="3573016"/>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Gilead</a:t>
            </a:r>
          </a:p>
        </p:txBody>
      </p:sp>
      <p:grpSp>
        <p:nvGrpSpPr>
          <p:cNvPr id="23" name="Group 22"/>
          <p:cNvGrpSpPr/>
          <p:nvPr/>
        </p:nvGrpSpPr>
        <p:grpSpPr>
          <a:xfrm>
            <a:off x="5580112" y="3284984"/>
            <a:ext cx="369930" cy="380904"/>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6" name="Text Box 8"/>
          <p:cNvSpPr txBox="1">
            <a:spLocks noChangeArrowheads="1"/>
          </p:cNvSpPr>
          <p:nvPr/>
        </p:nvSpPr>
        <p:spPr bwMode="auto">
          <a:xfrm>
            <a:off x="4499992" y="2780928"/>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Mizpah</a:t>
            </a:r>
          </a:p>
        </p:txBody>
      </p:sp>
      <p:sp>
        <p:nvSpPr>
          <p:cNvPr id="27" name="Line 17"/>
          <p:cNvSpPr>
            <a:spLocks noChangeShapeType="1"/>
          </p:cNvSpPr>
          <p:nvPr/>
        </p:nvSpPr>
        <p:spPr bwMode="auto">
          <a:xfrm rot="21079435" flipV="1">
            <a:off x="5586681" y="564569"/>
            <a:ext cx="377583" cy="2200468"/>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34" name="Text Box 8"/>
          <p:cNvSpPr txBox="1">
            <a:spLocks noChangeArrowheads="1"/>
          </p:cNvSpPr>
          <p:nvPr/>
        </p:nvSpPr>
        <p:spPr bwMode="auto">
          <a:xfrm>
            <a:off x="4499992" y="44624"/>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Tob?</a:t>
            </a:r>
          </a:p>
        </p:txBody>
      </p:sp>
    </p:spTree>
    <p:extLst>
      <p:ext uri="{BB962C8B-B14F-4D97-AF65-F5344CB8AC3E}">
        <p14:creationId xmlns:p14="http://schemas.microsoft.com/office/powerpoint/2010/main" val="18585075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7508" y="0"/>
            <a:ext cx="9144000" cy="730250"/>
          </a:xfrm>
          <a:extLst/>
        </p:spPr>
        <p:txBody>
          <a:bodyPr/>
          <a:lstStyle/>
          <a:p>
            <a:pPr>
              <a:defRPr/>
            </a:pPr>
            <a:r>
              <a:rPr lang="en-US" b="1" dirty="0">
                <a:solidFill>
                  <a:srgbClr val="FFFFFF"/>
                </a:solidFill>
                <a:effectLst>
                  <a:glow rad="177800">
                    <a:schemeClr val="tx1"/>
                  </a:glow>
                </a:effectLst>
                <a:latin typeface="Arial" charset="0"/>
                <a:ea typeface="ＭＳ Ｐゴシック" charset="0"/>
              </a:rPr>
              <a:t>Where do you see r</a:t>
            </a:r>
            <a:r>
              <a:rPr lang="en-US" b="1" dirty="0" smtClean="0">
                <a:solidFill>
                  <a:srgbClr val="FFFFFF"/>
                </a:solidFill>
                <a:effectLst>
                  <a:glow rad="177800">
                    <a:schemeClr val="tx1"/>
                  </a:glow>
                </a:effectLst>
                <a:latin typeface="Arial" charset="0"/>
                <a:ea typeface="ＭＳ Ｐゴシック" charset="0"/>
              </a:rPr>
              <a:t>elativism?</a:t>
            </a:r>
            <a:endParaRPr lang="en-US" b="1" dirty="0">
              <a:solidFill>
                <a:srgbClr val="FFFFFF"/>
              </a:solidFill>
              <a:effectLst>
                <a:glow rad="177800">
                  <a:schemeClr val="tx1"/>
                </a:glow>
              </a:effectLst>
              <a:latin typeface="Arial" charset="0"/>
              <a:ea typeface="ＭＳ Ｐゴシック" charset="0"/>
            </a:endParaRP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901402"/>
            <a:ext cx="7920038"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0077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3"/>
          <p:cNvSpPr txBox="1">
            <a:spLocks noChangeArrowheads="1"/>
          </p:cNvSpPr>
          <p:nvPr/>
        </p:nvSpPr>
        <p:spPr bwMode="auto">
          <a:xfrm>
            <a:off x="4137248"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Reuben</a:t>
            </a: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Gad</a:t>
            </a: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smtClean="0">
                <a:solidFill>
                  <a:srgbClr val="FFFFFF"/>
                </a:solidFill>
                <a:effectLst>
                  <a:outerShdw blurRad="38100" dist="38100" dir="2700000" algn="tl">
                    <a:srgbClr val="000000"/>
                  </a:outerShdw>
                </a:effectLst>
                <a:latin typeface="Arial" charset="0"/>
                <a:cs typeface="Arial" charset="0"/>
              </a:rPr>
              <a:t>Manasseh</a:t>
            </a:r>
          </a:p>
        </p:txBody>
      </p:sp>
      <p:sp>
        <p:nvSpPr>
          <p:cNvPr id="372743" name="Rectangle 7"/>
          <p:cNvSpPr>
            <a:spLocks noGrp="1" noChangeArrowheads="1"/>
          </p:cNvSpPr>
          <p:nvPr>
            <p:ph type="title" idx="4294967295"/>
          </p:nvPr>
        </p:nvSpPr>
        <p:spPr>
          <a:xfrm>
            <a:off x="5486400" y="548680"/>
            <a:ext cx="3657600" cy="2057400"/>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Ammonite Complaint (Judges 11:12-13)</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Ammonites</a:t>
            </a:r>
          </a:p>
        </p:txBody>
      </p:sp>
      <p:sp>
        <p:nvSpPr>
          <p:cNvPr id="9" name="Text Box 5"/>
          <p:cNvSpPr txBox="1">
            <a:spLocks noChangeArrowheads="1"/>
          </p:cNvSpPr>
          <p:nvPr/>
        </p:nvSpPr>
        <p:spPr bwMode="auto">
          <a:xfrm>
            <a:off x="3923928" y="2420888"/>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Gilead</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EAEAEA"/>
                </a:solidFill>
                <a:effectLst>
                  <a:outerShdw blurRad="38100" dist="38100" dir="2700000" algn="tl">
                    <a:srgbClr val="000000"/>
                  </a:outerShdw>
                </a:effectLst>
                <a:latin typeface="Arial" charset="0"/>
                <a:cs typeface="Arial" charset="0"/>
              </a:rPr>
              <a:t>70a, 70g</a:t>
            </a:r>
          </a:p>
        </p:txBody>
      </p:sp>
      <p:sp>
        <p:nvSpPr>
          <p:cNvPr id="2" name="Freeform 1"/>
          <p:cNvSpPr/>
          <p:nvPr/>
        </p:nvSpPr>
        <p:spPr>
          <a:xfrm>
            <a:off x="3821043" y="4908943"/>
            <a:ext cx="839305" cy="149280"/>
          </a:xfrm>
          <a:custGeom>
            <a:avLst/>
            <a:gdLst>
              <a:gd name="connsiteX0" fmla="*/ 0 w 839305"/>
              <a:gd name="connsiteY0" fmla="*/ 49579 h 149280"/>
              <a:gd name="connsiteX1" fmla="*/ 55218 w 839305"/>
              <a:gd name="connsiteY1" fmla="*/ 38535 h 149280"/>
              <a:gd name="connsiteX2" fmla="*/ 187740 w 839305"/>
              <a:gd name="connsiteY2" fmla="*/ 60622 h 149280"/>
              <a:gd name="connsiteX3" fmla="*/ 364435 w 839305"/>
              <a:gd name="connsiteY3" fmla="*/ 71666 h 149280"/>
              <a:gd name="connsiteX4" fmla="*/ 397566 w 839305"/>
              <a:gd name="connsiteY4" fmla="*/ 49579 h 149280"/>
              <a:gd name="connsiteX5" fmla="*/ 430696 w 839305"/>
              <a:gd name="connsiteY5" fmla="*/ 38535 h 149280"/>
              <a:gd name="connsiteX6" fmla="*/ 452783 w 839305"/>
              <a:gd name="connsiteY6" fmla="*/ 5405 h 149280"/>
              <a:gd name="connsiteX7" fmla="*/ 596348 w 839305"/>
              <a:gd name="connsiteY7" fmla="*/ 38535 h 149280"/>
              <a:gd name="connsiteX8" fmla="*/ 618435 w 839305"/>
              <a:gd name="connsiteY8" fmla="*/ 71666 h 149280"/>
              <a:gd name="connsiteX9" fmla="*/ 728870 w 839305"/>
              <a:gd name="connsiteY9" fmla="*/ 126883 h 149280"/>
              <a:gd name="connsiteX10" fmla="*/ 839305 w 839305"/>
              <a:gd name="connsiteY10" fmla="*/ 148970 h 1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305" h="149280">
                <a:moveTo>
                  <a:pt x="0" y="49579"/>
                </a:moveTo>
                <a:cubicBezTo>
                  <a:pt x="18406" y="45898"/>
                  <a:pt x="36447" y="38535"/>
                  <a:pt x="55218" y="38535"/>
                </a:cubicBezTo>
                <a:cubicBezTo>
                  <a:pt x="129188" y="38535"/>
                  <a:pt x="135903" y="43344"/>
                  <a:pt x="187740" y="60622"/>
                </a:cubicBezTo>
                <a:cubicBezTo>
                  <a:pt x="255192" y="105591"/>
                  <a:pt x="227935" y="97259"/>
                  <a:pt x="364435" y="71666"/>
                </a:cubicBezTo>
                <a:cubicBezTo>
                  <a:pt x="377480" y="69220"/>
                  <a:pt x="385695" y="55515"/>
                  <a:pt x="397566" y="49579"/>
                </a:cubicBezTo>
                <a:cubicBezTo>
                  <a:pt x="407978" y="44373"/>
                  <a:pt x="419653" y="42216"/>
                  <a:pt x="430696" y="38535"/>
                </a:cubicBezTo>
                <a:cubicBezTo>
                  <a:pt x="438058" y="27492"/>
                  <a:pt x="439691" y="7587"/>
                  <a:pt x="452783" y="5405"/>
                </a:cubicBezTo>
                <a:cubicBezTo>
                  <a:pt x="536860" y="-8608"/>
                  <a:pt x="546630" y="5389"/>
                  <a:pt x="596348" y="38535"/>
                </a:cubicBezTo>
                <a:cubicBezTo>
                  <a:pt x="603710" y="49579"/>
                  <a:pt x="608446" y="62926"/>
                  <a:pt x="618435" y="71666"/>
                </a:cubicBezTo>
                <a:cubicBezTo>
                  <a:pt x="679377" y="124991"/>
                  <a:pt x="669205" y="108984"/>
                  <a:pt x="728870" y="126883"/>
                </a:cubicBezTo>
                <a:cubicBezTo>
                  <a:pt x="818016" y="153626"/>
                  <a:pt x="766210" y="148970"/>
                  <a:pt x="839305" y="148970"/>
                </a:cubicBezTo>
              </a:path>
            </a:pathLst>
          </a:custGeom>
          <a:ln w="76200" cmpd="sng">
            <a:solidFill>
              <a:srgbClr val="FFFFFF"/>
            </a:solidFill>
          </a:ln>
          <a:effectLst>
            <a:glow rad="101600">
              <a:srgbClr val="0000FF">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 Box 3"/>
          <p:cNvSpPr txBox="1">
            <a:spLocks noChangeArrowheads="1"/>
          </p:cNvSpPr>
          <p:nvPr/>
        </p:nvSpPr>
        <p:spPr bwMode="auto">
          <a:xfrm>
            <a:off x="4569296" y="4725144"/>
            <a:ext cx="2667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glow rad="228600">
                    <a:srgbClr val="0000FF"/>
                  </a:glow>
                </a:effectLst>
                <a:latin typeface="Arial" charset="0"/>
                <a:cs typeface="Arial" charset="0"/>
              </a:rPr>
              <a:t>Arnon River</a:t>
            </a:r>
          </a:p>
        </p:txBody>
      </p:sp>
      <p:sp>
        <p:nvSpPr>
          <p:cNvPr id="17" name="Freeform 16"/>
          <p:cNvSpPr/>
          <p:nvPr/>
        </p:nvSpPr>
        <p:spPr>
          <a:xfrm rot="20573434">
            <a:off x="3855308" y="3045102"/>
            <a:ext cx="839305" cy="149280"/>
          </a:xfrm>
          <a:custGeom>
            <a:avLst/>
            <a:gdLst>
              <a:gd name="connsiteX0" fmla="*/ 0 w 839305"/>
              <a:gd name="connsiteY0" fmla="*/ 49579 h 149280"/>
              <a:gd name="connsiteX1" fmla="*/ 55218 w 839305"/>
              <a:gd name="connsiteY1" fmla="*/ 38535 h 149280"/>
              <a:gd name="connsiteX2" fmla="*/ 187740 w 839305"/>
              <a:gd name="connsiteY2" fmla="*/ 60622 h 149280"/>
              <a:gd name="connsiteX3" fmla="*/ 364435 w 839305"/>
              <a:gd name="connsiteY3" fmla="*/ 71666 h 149280"/>
              <a:gd name="connsiteX4" fmla="*/ 397566 w 839305"/>
              <a:gd name="connsiteY4" fmla="*/ 49579 h 149280"/>
              <a:gd name="connsiteX5" fmla="*/ 430696 w 839305"/>
              <a:gd name="connsiteY5" fmla="*/ 38535 h 149280"/>
              <a:gd name="connsiteX6" fmla="*/ 452783 w 839305"/>
              <a:gd name="connsiteY6" fmla="*/ 5405 h 149280"/>
              <a:gd name="connsiteX7" fmla="*/ 596348 w 839305"/>
              <a:gd name="connsiteY7" fmla="*/ 38535 h 149280"/>
              <a:gd name="connsiteX8" fmla="*/ 618435 w 839305"/>
              <a:gd name="connsiteY8" fmla="*/ 71666 h 149280"/>
              <a:gd name="connsiteX9" fmla="*/ 728870 w 839305"/>
              <a:gd name="connsiteY9" fmla="*/ 126883 h 149280"/>
              <a:gd name="connsiteX10" fmla="*/ 839305 w 839305"/>
              <a:gd name="connsiteY10" fmla="*/ 148970 h 1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305" h="149280">
                <a:moveTo>
                  <a:pt x="0" y="49579"/>
                </a:moveTo>
                <a:cubicBezTo>
                  <a:pt x="18406" y="45898"/>
                  <a:pt x="36447" y="38535"/>
                  <a:pt x="55218" y="38535"/>
                </a:cubicBezTo>
                <a:cubicBezTo>
                  <a:pt x="129188" y="38535"/>
                  <a:pt x="135903" y="43344"/>
                  <a:pt x="187740" y="60622"/>
                </a:cubicBezTo>
                <a:cubicBezTo>
                  <a:pt x="255192" y="105591"/>
                  <a:pt x="227935" y="97259"/>
                  <a:pt x="364435" y="71666"/>
                </a:cubicBezTo>
                <a:cubicBezTo>
                  <a:pt x="377480" y="69220"/>
                  <a:pt x="385695" y="55515"/>
                  <a:pt x="397566" y="49579"/>
                </a:cubicBezTo>
                <a:cubicBezTo>
                  <a:pt x="407978" y="44373"/>
                  <a:pt x="419653" y="42216"/>
                  <a:pt x="430696" y="38535"/>
                </a:cubicBezTo>
                <a:cubicBezTo>
                  <a:pt x="438058" y="27492"/>
                  <a:pt x="439691" y="7587"/>
                  <a:pt x="452783" y="5405"/>
                </a:cubicBezTo>
                <a:cubicBezTo>
                  <a:pt x="536860" y="-8608"/>
                  <a:pt x="546630" y="5389"/>
                  <a:pt x="596348" y="38535"/>
                </a:cubicBezTo>
                <a:cubicBezTo>
                  <a:pt x="603710" y="49579"/>
                  <a:pt x="608446" y="62926"/>
                  <a:pt x="618435" y="71666"/>
                </a:cubicBezTo>
                <a:cubicBezTo>
                  <a:pt x="679377" y="124991"/>
                  <a:pt x="669205" y="108984"/>
                  <a:pt x="728870" y="126883"/>
                </a:cubicBezTo>
                <a:cubicBezTo>
                  <a:pt x="818016" y="153626"/>
                  <a:pt x="766210" y="148970"/>
                  <a:pt x="839305" y="148970"/>
                </a:cubicBezTo>
              </a:path>
            </a:pathLst>
          </a:custGeom>
          <a:ln w="76200" cmpd="sng">
            <a:solidFill>
              <a:srgbClr val="FFFFFF"/>
            </a:solidFill>
          </a:ln>
          <a:effectLst>
            <a:glow rad="101600">
              <a:srgbClr val="0000FF">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 Box 3"/>
          <p:cNvSpPr txBox="1">
            <a:spLocks noChangeArrowheads="1"/>
          </p:cNvSpPr>
          <p:nvPr/>
        </p:nvSpPr>
        <p:spPr bwMode="auto">
          <a:xfrm>
            <a:off x="4644008" y="2708920"/>
            <a:ext cx="2667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glow rad="228600">
                    <a:srgbClr val="0000FF"/>
                  </a:glow>
                </a:effectLst>
                <a:latin typeface="Arial" charset="0"/>
                <a:cs typeface="Arial" charset="0"/>
              </a:rPr>
              <a:t>Jabbok River</a:t>
            </a:r>
          </a:p>
        </p:txBody>
      </p:sp>
      <p:sp>
        <p:nvSpPr>
          <p:cNvPr id="19" name="Rounded Rectangular Callout 18"/>
          <p:cNvSpPr/>
          <p:nvPr/>
        </p:nvSpPr>
        <p:spPr>
          <a:xfrm>
            <a:off x="0" y="0"/>
            <a:ext cx="3491880" cy="6858000"/>
          </a:xfrm>
          <a:prstGeom prst="wedgeRoundRectCallout">
            <a:avLst>
              <a:gd name="adj1" fmla="val -21217"/>
              <a:gd name="adj2" fmla="val -49405"/>
              <a:gd name="adj3" fmla="val 16667"/>
            </a:avLst>
          </a:prstGeom>
          <a:solidFill>
            <a:srgbClr val="000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0" name="TextBox 2"/>
          <p:cNvSpPr txBox="1">
            <a:spLocks noChangeArrowheads="1"/>
          </p:cNvSpPr>
          <p:nvPr/>
        </p:nvSpPr>
        <p:spPr bwMode="auto">
          <a:xfrm>
            <a:off x="1" y="116632"/>
            <a:ext cx="3419871" cy="655564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FFFFFF"/>
                </a:solidFill>
                <a:latin typeface="Arial"/>
                <a:cs typeface="Arial"/>
              </a:rPr>
              <a:t>"</a:t>
            </a:r>
            <a:r>
              <a:rPr lang="en-US" sz="2800" b="1" dirty="0">
                <a:solidFill>
                  <a:srgbClr val="FFFFFF"/>
                </a:solidFill>
                <a:latin typeface="Arial"/>
                <a:cs typeface="Arial"/>
              </a:rPr>
              <a:t>The king of Ammon answered Jephthah</a:t>
            </a:r>
            <a:r>
              <a:rPr lang="uk-UA" sz="2800" b="1" dirty="0">
                <a:solidFill>
                  <a:srgbClr val="FFFFFF"/>
                </a:solidFill>
                <a:latin typeface="Arial"/>
                <a:cs typeface="Arial"/>
              </a:rPr>
              <a:t>'</a:t>
            </a:r>
            <a:r>
              <a:rPr lang="en-US" sz="2800" b="1" dirty="0">
                <a:solidFill>
                  <a:srgbClr val="FFFFFF"/>
                </a:solidFill>
                <a:latin typeface="Arial"/>
                <a:cs typeface="Arial"/>
              </a:rPr>
              <a:t>s messengers, </a:t>
            </a:r>
            <a:r>
              <a:rPr lang="uk-UA" sz="2800" b="1" dirty="0">
                <a:solidFill>
                  <a:srgbClr val="FFFFFF"/>
                </a:solidFill>
                <a:latin typeface="Arial"/>
                <a:cs typeface="Arial"/>
              </a:rPr>
              <a:t>'</a:t>
            </a:r>
            <a:r>
              <a:rPr lang="en-US" sz="2800" b="1" dirty="0">
                <a:solidFill>
                  <a:srgbClr val="FFFFFF"/>
                </a:solidFill>
                <a:latin typeface="Arial"/>
                <a:cs typeface="Arial"/>
              </a:rPr>
              <a:t>When the Israelites came out of Egypt, they stole my land from the Arnon River to the Jabbok River and all the way to the Jordan. Now then, give back the land peaceably</a:t>
            </a:r>
            <a:r>
              <a:rPr lang="uk-UA" sz="2800" b="1" dirty="0">
                <a:solidFill>
                  <a:srgbClr val="FFFFFF"/>
                </a:solidFill>
                <a:latin typeface="Arial"/>
                <a:cs typeface="Arial"/>
              </a:rPr>
              <a:t>'</a:t>
            </a:r>
            <a:r>
              <a:rPr lang="ru-RU" sz="2800" b="1" dirty="0">
                <a:solidFill>
                  <a:srgbClr val="FFFFFF"/>
                </a:solidFill>
                <a:latin typeface="Arial"/>
                <a:cs typeface="Arial"/>
              </a:rPr>
              <a:t>"</a:t>
            </a:r>
            <a:r>
              <a:rPr lang="en-US" sz="2800" b="1" dirty="0">
                <a:solidFill>
                  <a:srgbClr val="FFFFFF"/>
                </a:solidFill>
                <a:latin typeface="Arial"/>
                <a:cs typeface="Arial"/>
              </a:rPr>
              <a:t> </a:t>
            </a:r>
            <a:br>
              <a:rPr lang="en-US" sz="2800" b="1" dirty="0">
                <a:solidFill>
                  <a:srgbClr val="FFFFFF"/>
                </a:solidFill>
                <a:latin typeface="Arial"/>
                <a:cs typeface="Arial"/>
              </a:rPr>
            </a:br>
            <a:r>
              <a:rPr lang="en-US" sz="2800" b="1" dirty="0">
                <a:solidFill>
                  <a:srgbClr val="FFFFFF"/>
                </a:solidFill>
                <a:latin typeface="Arial"/>
                <a:cs typeface="Arial"/>
              </a:rPr>
              <a:t>(11:13 NLT).</a:t>
            </a:r>
          </a:p>
        </p:txBody>
      </p:sp>
    </p:spTree>
    <p:extLst>
      <p:ext uri="{BB962C8B-B14F-4D97-AF65-F5344CB8AC3E}">
        <p14:creationId xmlns:p14="http://schemas.microsoft.com/office/powerpoint/2010/main" val="941799772"/>
      </p:ext>
    </p:extLst>
  </p:cSld>
  <p:clrMapOvr>
    <a:masterClrMapping/>
  </p:clrMapOvr>
  <p:transition xmlns:p14="http://schemas.microsoft.com/office/powerpoint/2010/main" spd="med">
    <p:wheel spokes="8"/>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righ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tgtEl>
                                          <p:spTgt spid="18"/>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righ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autoUpdateAnimBg="0"/>
      <p:bldP spid="372740" grpId="0" autoUpdateAnimBg="0"/>
      <p:bldP spid="372741" grpId="0" autoUpdateAnimBg="0"/>
      <p:bldP spid="7" grpId="0" autoUpdateAnimBg="0"/>
      <p:bldP spid="9" grpId="0" autoUpdateAnimBg="0"/>
      <p:bldP spid="2" grpId="0" animBg="1"/>
      <p:bldP spid="16" grpId="0" autoUpdateAnimBg="0"/>
      <p:bldP spid="17" grpId="0" animBg="1"/>
      <p:bldP spid="1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00608" y="0"/>
            <a:ext cx="82433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4622260" y="3014870"/>
            <a:ext cx="1182840" cy="2020956"/>
          </a:xfrm>
          <a:custGeom>
            <a:avLst/>
            <a:gdLst>
              <a:gd name="connsiteX0" fmla="*/ 121478 w 1182840"/>
              <a:gd name="connsiteY0" fmla="*/ 1888434 h 2020956"/>
              <a:gd name="connsiteX1" fmla="*/ 176696 w 1182840"/>
              <a:gd name="connsiteY1" fmla="*/ 1932608 h 2020956"/>
              <a:gd name="connsiteX2" fmla="*/ 519044 w 1182840"/>
              <a:gd name="connsiteY2" fmla="*/ 1932608 h 2020956"/>
              <a:gd name="connsiteX3" fmla="*/ 552174 w 1182840"/>
              <a:gd name="connsiteY3" fmla="*/ 1910521 h 2020956"/>
              <a:gd name="connsiteX4" fmla="*/ 618435 w 1182840"/>
              <a:gd name="connsiteY4" fmla="*/ 1888434 h 2020956"/>
              <a:gd name="connsiteX5" fmla="*/ 728870 w 1182840"/>
              <a:gd name="connsiteY5" fmla="*/ 1943652 h 2020956"/>
              <a:gd name="connsiteX6" fmla="*/ 795131 w 1182840"/>
              <a:gd name="connsiteY6" fmla="*/ 1987826 h 2020956"/>
              <a:gd name="connsiteX7" fmla="*/ 839305 w 1182840"/>
              <a:gd name="connsiteY7" fmla="*/ 1998869 h 2020956"/>
              <a:gd name="connsiteX8" fmla="*/ 905565 w 1182840"/>
              <a:gd name="connsiteY8" fmla="*/ 2020956 h 2020956"/>
              <a:gd name="connsiteX9" fmla="*/ 1082261 w 1182840"/>
              <a:gd name="connsiteY9" fmla="*/ 2009913 h 2020956"/>
              <a:gd name="connsiteX10" fmla="*/ 1115391 w 1182840"/>
              <a:gd name="connsiteY10" fmla="*/ 1987826 h 2020956"/>
              <a:gd name="connsiteX11" fmla="*/ 1148522 w 1182840"/>
              <a:gd name="connsiteY11" fmla="*/ 1976782 h 2020956"/>
              <a:gd name="connsiteX12" fmla="*/ 1159565 w 1182840"/>
              <a:gd name="connsiteY12" fmla="*/ 1943652 h 2020956"/>
              <a:gd name="connsiteX13" fmla="*/ 1181652 w 1182840"/>
              <a:gd name="connsiteY13" fmla="*/ 1910521 h 2020956"/>
              <a:gd name="connsiteX14" fmla="*/ 1170609 w 1182840"/>
              <a:gd name="connsiteY14" fmla="*/ 1778000 h 2020956"/>
              <a:gd name="connsiteX15" fmla="*/ 1126435 w 1182840"/>
              <a:gd name="connsiteY15" fmla="*/ 1711739 h 2020956"/>
              <a:gd name="connsiteX16" fmla="*/ 1093305 w 1182840"/>
              <a:gd name="connsiteY16" fmla="*/ 1634434 h 2020956"/>
              <a:gd name="connsiteX17" fmla="*/ 1071218 w 1182840"/>
              <a:gd name="connsiteY17" fmla="*/ 1535043 h 2020956"/>
              <a:gd name="connsiteX18" fmla="*/ 1049131 w 1182840"/>
              <a:gd name="connsiteY18" fmla="*/ 1468782 h 2020956"/>
              <a:gd name="connsiteX19" fmla="*/ 1038087 w 1182840"/>
              <a:gd name="connsiteY19" fmla="*/ 1325217 h 2020956"/>
              <a:gd name="connsiteX20" fmla="*/ 982870 w 1182840"/>
              <a:gd name="connsiteY20" fmla="*/ 1038087 h 2020956"/>
              <a:gd name="connsiteX21" fmla="*/ 949739 w 1182840"/>
              <a:gd name="connsiteY21" fmla="*/ 1016000 h 2020956"/>
              <a:gd name="connsiteX22" fmla="*/ 916609 w 1182840"/>
              <a:gd name="connsiteY22" fmla="*/ 1004956 h 2020956"/>
              <a:gd name="connsiteX23" fmla="*/ 905565 w 1182840"/>
              <a:gd name="connsiteY23" fmla="*/ 960782 h 2020956"/>
              <a:gd name="connsiteX24" fmla="*/ 872435 w 1182840"/>
              <a:gd name="connsiteY24" fmla="*/ 949739 h 2020956"/>
              <a:gd name="connsiteX25" fmla="*/ 850348 w 1182840"/>
              <a:gd name="connsiteY25" fmla="*/ 883478 h 2020956"/>
              <a:gd name="connsiteX26" fmla="*/ 861391 w 1182840"/>
              <a:gd name="connsiteY26" fmla="*/ 651565 h 2020956"/>
              <a:gd name="connsiteX27" fmla="*/ 927652 w 1182840"/>
              <a:gd name="connsiteY27" fmla="*/ 629478 h 2020956"/>
              <a:gd name="connsiteX28" fmla="*/ 993913 w 1182840"/>
              <a:gd name="connsiteY28" fmla="*/ 585304 h 2020956"/>
              <a:gd name="connsiteX29" fmla="*/ 1071218 w 1182840"/>
              <a:gd name="connsiteY29" fmla="*/ 563217 h 2020956"/>
              <a:gd name="connsiteX30" fmla="*/ 1104348 w 1182840"/>
              <a:gd name="connsiteY30" fmla="*/ 463826 h 2020956"/>
              <a:gd name="connsiteX31" fmla="*/ 1126435 w 1182840"/>
              <a:gd name="connsiteY31" fmla="*/ 397565 h 2020956"/>
              <a:gd name="connsiteX32" fmla="*/ 1115391 w 1182840"/>
              <a:gd name="connsiteY32" fmla="*/ 309217 h 2020956"/>
              <a:gd name="connsiteX33" fmla="*/ 1104348 w 1182840"/>
              <a:gd name="connsiteY33" fmla="*/ 276087 h 2020956"/>
              <a:gd name="connsiteX34" fmla="*/ 1093305 w 1182840"/>
              <a:gd name="connsiteY34" fmla="*/ 220869 h 2020956"/>
              <a:gd name="connsiteX35" fmla="*/ 1071218 w 1182840"/>
              <a:gd name="connsiteY35" fmla="*/ 154608 h 2020956"/>
              <a:gd name="connsiteX36" fmla="*/ 1027044 w 1182840"/>
              <a:gd name="connsiteY36" fmla="*/ 88347 h 2020956"/>
              <a:gd name="connsiteX37" fmla="*/ 993913 w 1182840"/>
              <a:gd name="connsiteY37" fmla="*/ 66260 h 2020956"/>
              <a:gd name="connsiteX38" fmla="*/ 927652 w 1182840"/>
              <a:gd name="connsiteY38" fmla="*/ 44173 h 2020956"/>
              <a:gd name="connsiteX39" fmla="*/ 894522 w 1182840"/>
              <a:gd name="connsiteY39" fmla="*/ 22087 h 2020956"/>
              <a:gd name="connsiteX40" fmla="*/ 839305 w 1182840"/>
              <a:gd name="connsiteY40" fmla="*/ 11043 h 2020956"/>
              <a:gd name="connsiteX41" fmla="*/ 806174 w 1182840"/>
              <a:gd name="connsiteY41" fmla="*/ 0 h 2020956"/>
              <a:gd name="connsiteX42" fmla="*/ 596348 w 1182840"/>
              <a:gd name="connsiteY42" fmla="*/ 11043 h 2020956"/>
              <a:gd name="connsiteX43" fmla="*/ 563218 w 1182840"/>
              <a:gd name="connsiteY43" fmla="*/ 22087 h 2020956"/>
              <a:gd name="connsiteX44" fmla="*/ 508000 w 1182840"/>
              <a:gd name="connsiteY44" fmla="*/ 88347 h 2020956"/>
              <a:gd name="connsiteX45" fmla="*/ 474870 w 1182840"/>
              <a:gd name="connsiteY45" fmla="*/ 110434 h 2020956"/>
              <a:gd name="connsiteX46" fmla="*/ 441739 w 1182840"/>
              <a:gd name="connsiteY46" fmla="*/ 143565 h 2020956"/>
              <a:gd name="connsiteX47" fmla="*/ 176696 w 1182840"/>
              <a:gd name="connsiteY47" fmla="*/ 176695 h 2020956"/>
              <a:gd name="connsiteX48" fmla="*/ 154609 w 1182840"/>
              <a:gd name="connsiteY48" fmla="*/ 209826 h 2020956"/>
              <a:gd name="connsiteX49" fmla="*/ 143565 w 1182840"/>
              <a:gd name="connsiteY49" fmla="*/ 242956 h 2020956"/>
              <a:gd name="connsiteX50" fmla="*/ 77305 w 1182840"/>
              <a:gd name="connsiteY50" fmla="*/ 298173 h 2020956"/>
              <a:gd name="connsiteX51" fmla="*/ 55218 w 1182840"/>
              <a:gd name="connsiteY51" fmla="*/ 375478 h 2020956"/>
              <a:gd name="connsiteX52" fmla="*/ 33131 w 1182840"/>
              <a:gd name="connsiteY52" fmla="*/ 452782 h 2020956"/>
              <a:gd name="connsiteX53" fmla="*/ 11044 w 1182840"/>
              <a:gd name="connsiteY53" fmla="*/ 563217 h 2020956"/>
              <a:gd name="connsiteX54" fmla="*/ 0 w 1182840"/>
              <a:gd name="connsiteY54" fmla="*/ 651565 h 2020956"/>
              <a:gd name="connsiteX55" fmla="*/ 11044 w 1182840"/>
              <a:gd name="connsiteY55" fmla="*/ 938695 h 2020956"/>
              <a:gd name="connsiteX56" fmla="*/ 33131 w 1182840"/>
              <a:gd name="connsiteY56" fmla="*/ 1004956 h 2020956"/>
              <a:gd name="connsiteX57" fmla="*/ 44174 w 1182840"/>
              <a:gd name="connsiteY57" fmla="*/ 1038087 h 2020956"/>
              <a:gd name="connsiteX58" fmla="*/ 99391 w 1182840"/>
              <a:gd name="connsiteY58" fmla="*/ 1137478 h 2020956"/>
              <a:gd name="connsiteX59" fmla="*/ 132522 w 1182840"/>
              <a:gd name="connsiteY59" fmla="*/ 1148521 h 2020956"/>
              <a:gd name="connsiteX60" fmla="*/ 143565 w 1182840"/>
              <a:gd name="connsiteY60" fmla="*/ 1468782 h 2020956"/>
              <a:gd name="connsiteX61" fmla="*/ 121478 w 1182840"/>
              <a:gd name="connsiteY61" fmla="*/ 1546087 h 2020956"/>
              <a:gd name="connsiteX62" fmla="*/ 77305 w 1182840"/>
              <a:gd name="connsiteY62" fmla="*/ 1612347 h 2020956"/>
              <a:gd name="connsiteX63" fmla="*/ 77305 w 1182840"/>
              <a:gd name="connsiteY63" fmla="*/ 1888434 h 2020956"/>
              <a:gd name="connsiteX64" fmla="*/ 121478 w 1182840"/>
              <a:gd name="connsiteY64" fmla="*/ 1888434 h 202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2840" h="2020956">
                <a:moveTo>
                  <a:pt x="121478" y="1888434"/>
                </a:moveTo>
                <a:cubicBezTo>
                  <a:pt x="138043" y="1895796"/>
                  <a:pt x="154083" y="1925957"/>
                  <a:pt x="176696" y="1932608"/>
                </a:cubicBezTo>
                <a:cubicBezTo>
                  <a:pt x="256031" y="1955942"/>
                  <a:pt x="459273" y="1935754"/>
                  <a:pt x="519044" y="1932608"/>
                </a:cubicBezTo>
                <a:cubicBezTo>
                  <a:pt x="530087" y="1925246"/>
                  <a:pt x="540045" y="1915911"/>
                  <a:pt x="552174" y="1910521"/>
                </a:cubicBezTo>
                <a:cubicBezTo>
                  <a:pt x="573449" y="1901065"/>
                  <a:pt x="618435" y="1888434"/>
                  <a:pt x="618435" y="1888434"/>
                </a:cubicBezTo>
                <a:cubicBezTo>
                  <a:pt x="688361" y="1905916"/>
                  <a:pt x="649981" y="1891059"/>
                  <a:pt x="728870" y="1943652"/>
                </a:cubicBezTo>
                <a:cubicBezTo>
                  <a:pt x="728872" y="1943653"/>
                  <a:pt x="795129" y="1987825"/>
                  <a:pt x="795131" y="1987826"/>
                </a:cubicBezTo>
                <a:cubicBezTo>
                  <a:pt x="809856" y="1991507"/>
                  <a:pt x="824767" y="1994508"/>
                  <a:pt x="839305" y="1998869"/>
                </a:cubicBezTo>
                <a:cubicBezTo>
                  <a:pt x="861605" y="2005559"/>
                  <a:pt x="905565" y="2020956"/>
                  <a:pt x="905565" y="2020956"/>
                </a:cubicBezTo>
                <a:cubicBezTo>
                  <a:pt x="964464" y="2017275"/>
                  <a:pt x="1023970" y="2019117"/>
                  <a:pt x="1082261" y="2009913"/>
                </a:cubicBezTo>
                <a:cubicBezTo>
                  <a:pt x="1095371" y="2007843"/>
                  <a:pt x="1103520" y="1993762"/>
                  <a:pt x="1115391" y="1987826"/>
                </a:cubicBezTo>
                <a:cubicBezTo>
                  <a:pt x="1125803" y="1982620"/>
                  <a:pt x="1137478" y="1980463"/>
                  <a:pt x="1148522" y="1976782"/>
                </a:cubicBezTo>
                <a:cubicBezTo>
                  <a:pt x="1152203" y="1965739"/>
                  <a:pt x="1154359" y="1954064"/>
                  <a:pt x="1159565" y="1943652"/>
                </a:cubicBezTo>
                <a:cubicBezTo>
                  <a:pt x="1165501" y="1931780"/>
                  <a:pt x="1180769" y="1923764"/>
                  <a:pt x="1181652" y="1910521"/>
                </a:cubicBezTo>
                <a:cubicBezTo>
                  <a:pt x="1184601" y="1866292"/>
                  <a:pt x="1182473" y="1820710"/>
                  <a:pt x="1170609" y="1778000"/>
                </a:cubicBezTo>
                <a:cubicBezTo>
                  <a:pt x="1163504" y="1752423"/>
                  <a:pt x="1126435" y="1711739"/>
                  <a:pt x="1126435" y="1711739"/>
                </a:cubicBezTo>
                <a:cubicBezTo>
                  <a:pt x="1094728" y="1584918"/>
                  <a:pt x="1139064" y="1741206"/>
                  <a:pt x="1093305" y="1634434"/>
                </a:cubicBezTo>
                <a:cubicBezTo>
                  <a:pt x="1085864" y="1617071"/>
                  <a:pt x="1075152" y="1549467"/>
                  <a:pt x="1071218" y="1535043"/>
                </a:cubicBezTo>
                <a:cubicBezTo>
                  <a:pt x="1065092" y="1512582"/>
                  <a:pt x="1049131" y="1468782"/>
                  <a:pt x="1049131" y="1468782"/>
                </a:cubicBezTo>
                <a:cubicBezTo>
                  <a:pt x="1045450" y="1420927"/>
                  <a:pt x="1043387" y="1372920"/>
                  <a:pt x="1038087" y="1325217"/>
                </a:cubicBezTo>
                <a:cubicBezTo>
                  <a:pt x="1036971" y="1315175"/>
                  <a:pt x="1047077" y="1102292"/>
                  <a:pt x="982870" y="1038087"/>
                </a:cubicBezTo>
                <a:cubicBezTo>
                  <a:pt x="973485" y="1028702"/>
                  <a:pt x="961610" y="1021936"/>
                  <a:pt x="949739" y="1016000"/>
                </a:cubicBezTo>
                <a:cubicBezTo>
                  <a:pt x="939327" y="1010794"/>
                  <a:pt x="927652" y="1008637"/>
                  <a:pt x="916609" y="1004956"/>
                </a:cubicBezTo>
                <a:cubicBezTo>
                  <a:pt x="912928" y="990231"/>
                  <a:pt x="915047" y="972634"/>
                  <a:pt x="905565" y="960782"/>
                </a:cubicBezTo>
                <a:cubicBezTo>
                  <a:pt x="898293" y="951692"/>
                  <a:pt x="879201" y="959211"/>
                  <a:pt x="872435" y="949739"/>
                </a:cubicBezTo>
                <a:cubicBezTo>
                  <a:pt x="858903" y="930794"/>
                  <a:pt x="850348" y="883478"/>
                  <a:pt x="850348" y="883478"/>
                </a:cubicBezTo>
                <a:cubicBezTo>
                  <a:pt x="854029" y="806174"/>
                  <a:pt x="838858" y="725604"/>
                  <a:pt x="861391" y="651565"/>
                </a:cubicBezTo>
                <a:cubicBezTo>
                  <a:pt x="868170" y="629292"/>
                  <a:pt x="927652" y="629478"/>
                  <a:pt x="927652" y="629478"/>
                </a:cubicBezTo>
                <a:cubicBezTo>
                  <a:pt x="949739" y="614753"/>
                  <a:pt x="968160" y="591742"/>
                  <a:pt x="993913" y="585304"/>
                </a:cubicBezTo>
                <a:cubicBezTo>
                  <a:pt x="1049380" y="571437"/>
                  <a:pt x="1023688" y="579059"/>
                  <a:pt x="1071218" y="563217"/>
                </a:cubicBezTo>
                <a:cubicBezTo>
                  <a:pt x="1111997" y="502049"/>
                  <a:pt x="1080542" y="559050"/>
                  <a:pt x="1104348" y="463826"/>
                </a:cubicBezTo>
                <a:cubicBezTo>
                  <a:pt x="1109995" y="441239"/>
                  <a:pt x="1126435" y="397565"/>
                  <a:pt x="1126435" y="397565"/>
                </a:cubicBezTo>
                <a:cubicBezTo>
                  <a:pt x="1122754" y="368116"/>
                  <a:pt x="1120700" y="338417"/>
                  <a:pt x="1115391" y="309217"/>
                </a:cubicBezTo>
                <a:cubicBezTo>
                  <a:pt x="1113309" y="297764"/>
                  <a:pt x="1107171" y="287380"/>
                  <a:pt x="1104348" y="276087"/>
                </a:cubicBezTo>
                <a:cubicBezTo>
                  <a:pt x="1099796" y="257877"/>
                  <a:pt x="1098244" y="238978"/>
                  <a:pt x="1093305" y="220869"/>
                </a:cubicBezTo>
                <a:cubicBezTo>
                  <a:pt x="1087179" y="198408"/>
                  <a:pt x="1084132" y="173980"/>
                  <a:pt x="1071218" y="154608"/>
                </a:cubicBezTo>
                <a:cubicBezTo>
                  <a:pt x="1056493" y="132521"/>
                  <a:pt x="1049131" y="103072"/>
                  <a:pt x="1027044" y="88347"/>
                </a:cubicBezTo>
                <a:cubicBezTo>
                  <a:pt x="1016000" y="80985"/>
                  <a:pt x="1006042" y="71651"/>
                  <a:pt x="993913" y="66260"/>
                </a:cubicBezTo>
                <a:cubicBezTo>
                  <a:pt x="972638" y="56804"/>
                  <a:pt x="947024" y="57087"/>
                  <a:pt x="927652" y="44173"/>
                </a:cubicBezTo>
                <a:cubicBezTo>
                  <a:pt x="916609" y="36811"/>
                  <a:pt x="906949" y="26747"/>
                  <a:pt x="894522" y="22087"/>
                </a:cubicBezTo>
                <a:cubicBezTo>
                  <a:pt x="876947" y="15496"/>
                  <a:pt x="857515" y="15595"/>
                  <a:pt x="839305" y="11043"/>
                </a:cubicBezTo>
                <a:cubicBezTo>
                  <a:pt x="828012" y="8220"/>
                  <a:pt x="817218" y="3681"/>
                  <a:pt x="806174" y="0"/>
                </a:cubicBezTo>
                <a:cubicBezTo>
                  <a:pt x="736232" y="3681"/>
                  <a:pt x="666099" y="4702"/>
                  <a:pt x="596348" y="11043"/>
                </a:cubicBezTo>
                <a:cubicBezTo>
                  <a:pt x="584755" y="12097"/>
                  <a:pt x="572904" y="15630"/>
                  <a:pt x="563218" y="22087"/>
                </a:cubicBezTo>
                <a:cubicBezTo>
                  <a:pt x="508940" y="58272"/>
                  <a:pt x="548746" y="47601"/>
                  <a:pt x="508000" y="88347"/>
                </a:cubicBezTo>
                <a:cubicBezTo>
                  <a:pt x="498615" y="97732"/>
                  <a:pt x="485066" y="101937"/>
                  <a:pt x="474870" y="110434"/>
                </a:cubicBezTo>
                <a:cubicBezTo>
                  <a:pt x="462872" y="120433"/>
                  <a:pt x="455392" y="135980"/>
                  <a:pt x="441739" y="143565"/>
                </a:cubicBezTo>
                <a:cubicBezTo>
                  <a:pt x="369951" y="183447"/>
                  <a:pt x="235023" y="173455"/>
                  <a:pt x="176696" y="176695"/>
                </a:cubicBezTo>
                <a:cubicBezTo>
                  <a:pt x="169334" y="187739"/>
                  <a:pt x="160545" y="197955"/>
                  <a:pt x="154609" y="209826"/>
                </a:cubicBezTo>
                <a:cubicBezTo>
                  <a:pt x="149403" y="220238"/>
                  <a:pt x="150022" y="233270"/>
                  <a:pt x="143565" y="242956"/>
                </a:cubicBezTo>
                <a:cubicBezTo>
                  <a:pt x="126557" y="268468"/>
                  <a:pt x="101754" y="281874"/>
                  <a:pt x="77305" y="298173"/>
                </a:cubicBezTo>
                <a:cubicBezTo>
                  <a:pt x="50823" y="377616"/>
                  <a:pt x="82954" y="278402"/>
                  <a:pt x="55218" y="375478"/>
                </a:cubicBezTo>
                <a:cubicBezTo>
                  <a:pt x="43387" y="416886"/>
                  <a:pt x="41765" y="405295"/>
                  <a:pt x="33131" y="452782"/>
                </a:cubicBezTo>
                <a:cubicBezTo>
                  <a:pt x="12828" y="564450"/>
                  <a:pt x="33723" y="495179"/>
                  <a:pt x="11044" y="563217"/>
                </a:cubicBezTo>
                <a:cubicBezTo>
                  <a:pt x="7363" y="592666"/>
                  <a:pt x="0" y="621886"/>
                  <a:pt x="0" y="651565"/>
                </a:cubicBezTo>
                <a:cubicBezTo>
                  <a:pt x="0" y="747346"/>
                  <a:pt x="2104" y="843332"/>
                  <a:pt x="11044" y="938695"/>
                </a:cubicBezTo>
                <a:cubicBezTo>
                  <a:pt x="13217" y="961875"/>
                  <a:pt x="25769" y="982869"/>
                  <a:pt x="33131" y="1004956"/>
                </a:cubicBezTo>
                <a:lnTo>
                  <a:pt x="44174" y="1038087"/>
                </a:lnTo>
                <a:cubicBezTo>
                  <a:pt x="53897" y="1067257"/>
                  <a:pt x="70915" y="1127987"/>
                  <a:pt x="99391" y="1137478"/>
                </a:cubicBezTo>
                <a:lnTo>
                  <a:pt x="132522" y="1148521"/>
                </a:lnTo>
                <a:cubicBezTo>
                  <a:pt x="179502" y="1289460"/>
                  <a:pt x="162561" y="1212343"/>
                  <a:pt x="143565" y="1468782"/>
                </a:cubicBezTo>
                <a:cubicBezTo>
                  <a:pt x="143076" y="1475384"/>
                  <a:pt x="127062" y="1536036"/>
                  <a:pt x="121478" y="1546087"/>
                </a:cubicBezTo>
                <a:cubicBezTo>
                  <a:pt x="108587" y="1569291"/>
                  <a:pt x="77305" y="1612347"/>
                  <a:pt x="77305" y="1612347"/>
                </a:cubicBezTo>
                <a:cubicBezTo>
                  <a:pt x="58165" y="1727184"/>
                  <a:pt x="54392" y="1720399"/>
                  <a:pt x="77305" y="1888434"/>
                </a:cubicBezTo>
                <a:cubicBezTo>
                  <a:pt x="81206" y="1917039"/>
                  <a:pt x="104913" y="1881072"/>
                  <a:pt x="121478" y="1888434"/>
                </a:cubicBezTo>
                <a:close/>
              </a:path>
            </a:pathLst>
          </a:custGeom>
          <a:solidFill>
            <a:srgbClr val="050A00">
              <a:alpha val="45000"/>
            </a:srgbClr>
          </a:solid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739" name="Text Box 3"/>
          <p:cNvSpPr txBox="1">
            <a:spLocks noChangeArrowheads="1"/>
          </p:cNvSpPr>
          <p:nvPr/>
        </p:nvSpPr>
        <p:spPr bwMode="auto">
          <a:xfrm>
            <a:off x="5037856"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Reuben</a:t>
            </a:r>
          </a:p>
        </p:txBody>
      </p:sp>
      <p:sp>
        <p:nvSpPr>
          <p:cNvPr id="372740" name="Text Box 4"/>
          <p:cNvSpPr txBox="1">
            <a:spLocks noChangeArrowheads="1"/>
          </p:cNvSpPr>
          <p:nvPr/>
        </p:nvSpPr>
        <p:spPr bwMode="auto">
          <a:xfrm>
            <a:off x="4733056" y="321297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Gad</a:t>
            </a:r>
          </a:p>
        </p:txBody>
      </p:sp>
      <p:sp>
        <p:nvSpPr>
          <p:cNvPr id="372741" name="Text Box 5"/>
          <p:cNvSpPr txBox="1">
            <a:spLocks noChangeArrowheads="1"/>
          </p:cNvSpPr>
          <p:nvPr/>
        </p:nvSpPr>
        <p:spPr bwMode="auto">
          <a:xfrm rot="-4167749">
            <a:off x="3809925"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smtClean="0">
                <a:solidFill>
                  <a:srgbClr val="FFFFFF"/>
                </a:solidFill>
                <a:effectLst>
                  <a:outerShdw blurRad="38100" dist="38100" dir="2700000" algn="tl">
                    <a:srgbClr val="000000"/>
                  </a:outerShdw>
                </a:effectLst>
                <a:latin typeface="Arial" charset="0"/>
                <a:cs typeface="Arial" charset="0"/>
              </a:rPr>
              <a:t>Manasseh</a:t>
            </a:r>
          </a:p>
        </p:txBody>
      </p:sp>
      <p:sp>
        <p:nvSpPr>
          <p:cNvPr id="372743" name="Rectangle 7"/>
          <p:cNvSpPr>
            <a:spLocks noGrp="1" noChangeArrowheads="1"/>
          </p:cNvSpPr>
          <p:nvPr>
            <p:ph type="title" idx="4294967295"/>
          </p:nvPr>
        </p:nvSpPr>
        <p:spPr>
          <a:xfrm>
            <a:off x="5486400" y="548680"/>
            <a:ext cx="3657600" cy="2057400"/>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Jephthah</a:t>
            </a:r>
            <a:r>
              <a:rPr lang="uk-UA"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Diplomatic Response (Judges 11:14-24)</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5853608"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Ammonites</a:t>
            </a:r>
          </a:p>
        </p:txBody>
      </p:sp>
      <p:sp>
        <p:nvSpPr>
          <p:cNvPr id="9" name="Text Box 5"/>
          <p:cNvSpPr txBox="1">
            <a:spLocks noChangeArrowheads="1"/>
          </p:cNvSpPr>
          <p:nvPr/>
        </p:nvSpPr>
        <p:spPr bwMode="auto">
          <a:xfrm>
            <a:off x="4824536" y="2420888"/>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Gilead</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EAEAEA"/>
                </a:solidFill>
                <a:effectLst>
                  <a:outerShdw blurRad="38100" dist="38100" dir="2700000" algn="tl">
                    <a:srgbClr val="000000"/>
                  </a:outerShdw>
                </a:effectLst>
                <a:latin typeface="Arial" charset="0"/>
                <a:cs typeface="Arial" charset="0"/>
              </a:rPr>
              <a:t>70a, 70g</a:t>
            </a:r>
          </a:p>
        </p:txBody>
      </p:sp>
      <p:sp>
        <p:nvSpPr>
          <p:cNvPr id="2" name="Freeform 1"/>
          <p:cNvSpPr/>
          <p:nvPr/>
        </p:nvSpPr>
        <p:spPr>
          <a:xfrm>
            <a:off x="4721651" y="4908943"/>
            <a:ext cx="839305" cy="149280"/>
          </a:xfrm>
          <a:custGeom>
            <a:avLst/>
            <a:gdLst>
              <a:gd name="connsiteX0" fmla="*/ 0 w 839305"/>
              <a:gd name="connsiteY0" fmla="*/ 49579 h 149280"/>
              <a:gd name="connsiteX1" fmla="*/ 55218 w 839305"/>
              <a:gd name="connsiteY1" fmla="*/ 38535 h 149280"/>
              <a:gd name="connsiteX2" fmla="*/ 187740 w 839305"/>
              <a:gd name="connsiteY2" fmla="*/ 60622 h 149280"/>
              <a:gd name="connsiteX3" fmla="*/ 364435 w 839305"/>
              <a:gd name="connsiteY3" fmla="*/ 71666 h 149280"/>
              <a:gd name="connsiteX4" fmla="*/ 397566 w 839305"/>
              <a:gd name="connsiteY4" fmla="*/ 49579 h 149280"/>
              <a:gd name="connsiteX5" fmla="*/ 430696 w 839305"/>
              <a:gd name="connsiteY5" fmla="*/ 38535 h 149280"/>
              <a:gd name="connsiteX6" fmla="*/ 452783 w 839305"/>
              <a:gd name="connsiteY6" fmla="*/ 5405 h 149280"/>
              <a:gd name="connsiteX7" fmla="*/ 596348 w 839305"/>
              <a:gd name="connsiteY7" fmla="*/ 38535 h 149280"/>
              <a:gd name="connsiteX8" fmla="*/ 618435 w 839305"/>
              <a:gd name="connsiteY8" fmla="*/ 71666 h 149280"/>
              <a:gd name="connsiteX9" fmla="*/ 728870 w 839305"/>
              <a:gd name="connsiteY9" fmla="*/ 126883 h 149280"/>
              <a:gd name="connsiteX10" fmla="*/ 839305 w 839305"/>
              <a:gd name="connsiteY10" fmla="*/ 148970 h 1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305" h="149280">
                <a:moveTo>
                  <a:pt x="0" y="49579"/>
                </a:moveTo>
                <a:cubicBezTo>
                  <a:pt x="18406" y="45898"/>
                  <a:pt x="36447" y="38535"/>
                  <a:pt x="55218" y="38535"/>
                </a:cubicBezTo>
                <a:cubicBezTo>
                  <a:pt x="129188" y="38535"/>
                  <a:pt x="135903" y="43344"/>
                  <a:pt x="187740" y="60622"/>
                </a:cubicBezTo>
                <a:cubicBezTo>
                  <a:pt x="255192" y="105591"/>
                  <a:pt x="227935" y="97259"/>
                  <a:pt x="364435" y="71666"/>
                </a:cubicBezTo>
                <a:cubicBezTo>
                  <a:pt x="377480" y="69220"/>
                  <a:pt x="385695" y="55515"/>
                  <a:pt x="397566" y="49579"/>
                </a:cubicBezTo>
                <a:cubicBezTo>
                  <a:pt x="407978" y="44373"/>
                  <a:pt x="419653" y="42216"/>
                  <a:pt x="430696" y="38535"/>
                </a:cubicBezTo>
                <a:cubicBezTo>
                  <a:pt x="438058" y="27492"/>
                  <a:pt x="439691" y="7587"/>
                  <a:pt x="452783" y="5405"/>
                </a:cubicBezTo>
                <a:cubicBezTo>
                  <a:pt x="536860" y="-8608"/>
                  <a:pt x="546630" y="5389"/>
                  <a:pt x="596348" y="38535"/>
                </a:cubicBezTo>
                <a:cubicBezTo>
                  <a:pt x="603710" y="49579"/>
                  <a:pt x="608446" y="62926"/>
                  <a:pt x="618435" y="71666"/>
                </a:cubicBezTo>
                <a:cubicBezTo>
                  <a:pt x="679377" y="124991"/>
                  <a:pt x="669205" y="108984"/>
                  <a:pt x="728870" y="126883"/>
                </a:cubicBezTo>
                <a:cubicBezTo>
                  <a:pt x="818016" y="153626"/>
                  <a:pt x="766210" y="148970"/>
                  <a:pt x="839305" y="148970"/>
                </a:cubicBezTo>
              </a:path>
            </a:pathLst>
          </a:custGeom>
          <a:ln w="76200" cmpd="sng">
            <a:solidFill>
              <a:srgbClr val="FFFFFF"/>
            </a:solidFill>
          </a:ln>
          <a:effectLst>
            <a:glow rad="101600">
              <a:srgbClr val="0000FF">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 Box 3"/>
          <p:cNvSpPr txBox="1">
            <a:spLocks noChangeArrowheads="1"/>
          </p:cNvSpPr>
          <p:nvPr/>
        </p:nvSpPr>
        <p:spPr bwMode="auto">
          <a:xfrm>
            <a:off x="5469904" y="4725144"/>
            <a:ext cx="2667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glow rad="228600">
                    <a:srgbClr val="0000FF"/>
                  </a:glow>
                </a:effectLst>
                <a:latin typeface="Arial" charset="0"/>
                <a:cs typeface="Arial" charset="0"/>
              </a:rPr>
              <a:t>Arnon River</a:t>
            </a:r>
          </a:p>
        </p:txBody>
      </p:sp>
      <p:sp>
        <p:nvSpPr>
          <p:cNvPr id="17" name="Freeform 16"/>
          <p:cNvSpPr/>
          <p:nvPr/>
        </p:nvSpPr>
        <p:spPr>
          <a:xfrm rot="20573434">
            <a:off x="4755916" y="3045102"/>
            <a:ext cx="839305" cy="149280"/>
          </a:xfrm>
          <a:custGeom>
            <a:avLst/>
            <a:gdLst>
              <a:gd name="connsiteX0" fmla="*/ 0 w 839305"/>
              <a:gd name="connsiteY0" fmla="*/ 49579 h 149280"/>
              <a:gd name="connsiteX1" fmla="*/ 55218 w 839305"/>
              <a:gd name="connsiteY1" fmla="*/ 38535 h 149280"/>
              <a:gd name="connsiteX2" fmla="*/ 187740 w 839305"/>
              <a:gd name="connsiteY2" fmla="*/ 60622 h 149280"/>
              <a:gd name="connsiteX3" fmla="*/ 364435 w 839305"/>
              <a:gd name="connsiteY3" fmla="*/ 71666 h 149280"/>
              <a:gd name="connsiteX4" fmla="*/ 397566 w 839305"/>
              <a:gd name="connsiteY4" fmla="*/ 49579 h 149280"/>
              <a:gd name="connsiteX5" fmla="*/ 430696 w 839305"/>
              <a:gd name="connsiteY5" fmla="*/ 38535 h 149280"/>
              <a:gd name="connsiteX6" fmla="*/ 452783 w 839305"/>
              <a:gd name="connsiteY6" fmla="*/ 5405 h 149280"/>
              <a:gd name="connsiteX7" fmla="*/ 596348 w 839305"/>
              <a:gd name="connsiteY7" fmla="*/ 38535 h 149280"/>
              <a:gd name="connsiteX8" fmla="*/ 618435 w 839305"/>
              <a:gd name="connsiteY8" fmla="*/ 71666 h 149280"/>
              <a:gd name="connsiteX9" fmla="*/ 728870 w 839305"/>
              <a:gd name="connsiteY9" fmla="*/ 126883 h 149280"/>
              <a:gd name="connsiteX10" fmla="*/ 839305 w 839305"/>
              <a:gd name="connsiteY10" fmla="*/ 148970 h 14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305" h="149280">
                <a:moveTo>
                  <a:pt x="0" y="49579"/>
                </a:moveTo>
                <a:cubicBezTo>
                  <a:pt x="18406" y="45898"/>
                  <a:pt x="36447" y="38535"/>
                  <a:pt x="55218" y="38535"/>
                </a:cubicBezTo>
                <a:cubicBezTo>
                  <a:pt x="129188" y="38535"/>
                  <a:pt x="135903" y="43344"/>
                  <a:pt x="187740" y="60622"/>
                </a:cubicBezTo>
                <a:cubicBezTo>
                  <a:pt x="255192" y="105591"/>
                  <a:pt x="227935" y="97259"/>
                  <a:pt x="364435" y="71666"/>
                </a:cubicBezTo>
                <a:cubicBezTo>
                  <a:pt x="377480" y="69220"/>
                  <a:pt x="385695" y="55515"/>
                  <a:pt x="397566" y="49579"/>
                </a:cubicBezTo>
                <a:cubicBezTo>
                  <a:pt x="407978" y="44373"/>
                  <a:pt x="419653" y="42216"/>
                  <a:pt x="430696" y="38535"/>
                </a:cubicBezTo>
                <a:cubicBezTo>
                  <a:pt x="438058" y="27492"/>
                  <a:pt x="439691" y="7587"/>
                  <a:pt x="452783" y="5405"/>
                </a:cubicBezTo>
                <a:cubicBezTo>
                  <a:pt x="536860" y="-8608"/>
                  <a:pt x="546630" y="5389"/>
                  <a:pt x="596348" y="38535"/>
                </a:cubicBezTo>
                <a:cubicBezTo>
                  <a:pt x="603710" y="49579"/>
                  <a:pt x="608446" y="62926"/>
                  <a:pt x="618435" y="71666"/>
                </a:cubicBezTo>
                <a:cubicBezTo>
                  <a:pt x="679377" y="124991"/>
                  <a:pt x="669205" y="108984"/>
                  <a:pt x="728870" y="126883"/>
                </a:cubicBezTo>
                <a:cubicBezTo>
                  <a:pt x="818016" y="153626"/>
                  <a:pt x="766210" y="148970"/>
                  <a:pt x="839305" y="148970"/>
                </a:cubicBezTo>
              </a:path>
            </a:pathLst>
          </a:custGeom>
          <a:ln w="76200" cmpd="sng">
            <a:solidFill>
              <a:srgbClr val="FFFFFF"/>
            </a:solidFill>
          </a:ln>
          <a:effectLst>
            <a:glow rad="101600">
              <a:srgbClr val="0000FF">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 Box 3"/>
          <p:cNvSpPr txBox="1">
            <a:spLocks noChangeArrowheads="1"/>
          </p:cNvSpPr>
          <p:nvPr/>
        </p:nvSpPr>
        <p:spPr bwMode="auto">
          <a:xfrm>
            <a:off x="5544616" y="2708920"/>
            <a:ext cx="2667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glow rad="228600">
                    <a:srgbClr val="0000FF"/>
                  </a:glow>
                </a:effectLst>
                <a:latin typeface="Arial" charset="0"/>
                <a:cs typeface="Arial" charset="0"/>
              </a:rPr>
              <a:t>Jabbok River</a:t>
            </a:r>
          </a:p>
        </p:txBody>
      </p:sp>
      <p:sp>
        <p:nvSpPr>
          <p:cNvPr id="21" name="Rounded Rectangular Callout 20"/>
          <p:cNvSpPr/>
          <p:nvPr/>
        </p:nvSpPr>
        <p:spPr>
          <a:xfrm>
            <a:off x="0" y="0"/>
            <a:ext cx="4283968" cy="6858000"/>
          </a:xfrm>
          <a:prstGeom prst="wedgeRoundRectCallout">
            <a:avLst>
              <a:gd name="adj1" fmla="val -21217"/>
              <a:gd name="adj2" fmla="val -49405"/>
              <a:gd name="adj3" fmla="val 16667"/>
            </a:avLst>
          </a:prstGeom>
          <a:solidFill>
            <a:srgbClr val="00009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2" name="TextBox 2"/>
          <p:cNvSpPr txBox="1">
            <a:spLocks noChangeArrowheads="1"/>
          </p:cNvSpPr>
          <p:nvPr/>
        </p:nvSpPr>
        <p:spPr bwMode="auto">
          <a:xfrm>
            <a:off x="-36512" y="185726"/>
            <a:ext cx="4427983" cy="6555642"/>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FFFFFF"/>
                </a:solidFill>
                <a:latin typeface="Arial"/>
                <a:cs typeface="Arial"/>
              </a:rPr>
              <a:t>"</a:t>
            </a:r>
            <a:r>
              <a:rPr lang="is-IS" sz="2800" b="1" dirty="0">
                <a:solidFill>
                  <a:srgbClr val="FFFFFF"/>
                </a:solidFill>
                <a:latin typeface="Arial"/>
                <a:cs typeface="Arial"/>
              </a:rPr>
              <a:t>…</a:t>
            </a:r>
            <a:r>
              <a:rPr lang="en-US" sz="2800" b="1" dirty="0">
                <a:solidFill>
                  <a:srgbClr val="FFFFFF"/>
                </a:solidFill>
                <a:latin typeface="Arial"/>
                <a:cs typeface="Arial"/>
              </a:rPr>
              <a:t>Israel took control of all the land of the Amorites, who lived in that region,  </a:t>
            </a:r>
            <a:r>
              <a:rPr lang="en-US" sz="2800" b="1" baseline="30000" dirty="0">
                <a:solidFill>
                  <a:srgbClr val="FFFFFF"/>
                </a:solidFill>
                <a:latin typeface="Arial"/>
                <a:cs typeface="Arial"/>
              </a:rPr>
              <a:t>22</a:t>
            </a:r>
            <a:r>
              <a:rPr lang="en-US" sz="2800" b="1" dirty="0">
                <a:solidFill>
                  <a:srgbClr val="FFFFFF"/>
                </a:solidFill>
                <a:latin typeface="Arial"/>
                <a:cs typeface="Arial"/>
              </a:rPr>
              <a:t>from the Arnon River to the Jabbok River, and from the eastern wilderness to the Jordan. </a:t>
            </a:r>
            <a:r>
              <a:rPr lang="en-US" sz="2800" b="1" baseline="30000" dirty="0">
                <a:solidFill>
                  <a:srgbClr val="FFFFFF"/>
                </a:solidFill>
                <a:latin typeface="Arial"/>
                <a:cs typeface="Arial"/>
              </a:rPr>
              <a:t>23</a:t>
            </a:r>
            <a:r>
              <a:rPr lang="en-US" sz="2800" b="1" dirty="0">
                <a:solidFill>
                  <a:srgbClr val="FFFFFF"/>
                </a:solidFill>
                <a:latin typeface="Arial"/>
                <a:cs typeface="Arial"/>
              </a:rPr>
              <a:t>So you see, it was the L</a:t>
            </a:r>
            <a:r>
              <a:rPr lang="en-US" b="1" dirty="0">
                <a:solidFill>
                  <a:srgbClr val="FFFFFF"/>
                </a:solidFill>
                <a:latin typeface="Arial"/>
                <a:cs typeface="Arial"/>
              </a:rPr>
              <a:t>ORD</a:t>
            </a:r>
            <a:r>
              <a:rPr lang="en-US" sz="2800" b="1" dirty="0">
                <a:solidFill>
                  <a:srgbClr val="FFFFFF"/>
                </a:solidFill>
                <a:latin typeface="Arial"/>
                <a:cs typeface="Arial"/>
              </a:rPr>
              <a:t>, the God of Israel, who took away the land from the Amorites and gave it to Israel. Why, then, should we give it back to you?</a:t>
            </a:r>
            <a:r>
              <a:rPr lang="ru-RU" sz="2800" b="1" dirty="0">
                <a:solidFill>
                  <a:srgbClr val="FFFFFF"/>
                </a:solidFill>
                <a:latin typeface="Arial"/>
                <a:cs typeface="Arial"/>
              </a:rPr>
              <a:t>"</a:t>
            </a:r>
            <a:r>
              <a:rPr lang="en-US" sz="2800" b="1" dirty="0">
                <a:solidFill>
                  <a:srgbClr val="FFFFFF"/>
                </a:solidFill>
                <a:latin typeface="Arial"/>
                <a:cs typeface="Arial"/>
              </a:rPr>
              <a:t> </a:t>
            </a:r>
            <a:br>
              <a:rPr lang="en-US" sz="2800" b="1" dirty="0">
                <a:solidFill>
                  <a:srgbClr val="FFFFFF"/>
                </a:solidFill>
                <a:latin typeface="Arial"/>
                <a:cs typeface="Arial"/>
              </a:rPr>
            </a:br>
            <a:r>
              <a:rPr lang="en-US" sz="2800" b="1" dirty="0">
                <a:solidFill>
                  <a:srgbClr val="FFFFFF"/>
                </a:solidFill>
                <a:latin typeface="Arial"/>
                <a:cs typeface="Arial"/>
              </a:rPr>
              <a:t>(11:21b-23 NLT).</a:t>
            </a:r>
          </a:p>
        </p:txBody>
      </p:sp>
      <p:sp>
        <p:nvSpPr>
          <p:cNvPr id="23" name="Text Box 5"/>
          <p:cNvSpPr txBox="1">
            <a:spLocks noChangeArrowheads="1"/>
          </p:cNvSpPr>
          <p:nvPr/>
        </p:nvSpPr>
        <p:spPr bwMode="auto">
          <a:xfrm>
            <a:off x="4464496" y="3606115"/>
            <a:ext cx="1512168"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smtClean="0">
                <a:solidFill>
                  <a:srgbClr val="FFFFFF"/>
                </a:solidFill>
                <a:effectLst>
                  <a:outerShdw blurRad="38100" dist="38100" dir="2700000" algn="tl">
                    <a:srgbClr val="000000"/>
                  </a:outerShdw>
                </a:effectLst>
                <a:latin typeface="Arial" charset="0"/>
                <a:cs typeface="Arial" charset="0"/>
              </a:rPr>
              <a:t>Amorite Land</a:t>
            </a:r>
          </a:p>
        </p:txBody>
      </p:sp>
    </p:spTree>
    <p:extLst>
      <p:ext uri="{BB962C8B-B14F-4D97-AF65-F5344CB8AC3E}">
        <p14:creationId xmlns:p14="http://schemas.microsoft.com/office/powerpoint/2010/main" val="2504763677"/>
      </p:ext>
    </p:extLst>
  </p:cSld>
  <p:clrMapOvr>
    <a:masterClrMapping/>
  </p:clrMapOvr>
  <p:transition xmlns:p14="http://schemas.microsoft.com/office/powerpoint/2010/main" spd="med">
    <p:wheel spokes="8"/>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72740"/>
                                        </p:tgtEl>
                                        <p:attrNameLst>
                                          <p:attrName>style.visibility</p:attrName>
                                        </p:attrNameLst>
                                      </p:cBhvr>
                                      <p:to>
                                        <p:strVal val="visible"/>
                                      </p:to>
                                    </p:set>
                                    <p:animEffect transition="in" filter="blinds(horizontal)">
                                      <p:cBhvr>
                                        <p:cTn id="25" dur="500"/>
                                        <p:tgtEl>
                                          <p:spTgt spid="37274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72739"/>
                                        </p:tgtEl>
                                        <p:attrNameLst>
                                          <p:attrName>style.visibility</p:attrName>
                                        </p:attrNameLst>
                                      </p:cBhvr>
                                      <p:to>
                                        <p:strVal val="visible"/>
                                      </p:to>
                                    </p:set>
                                    <p:animEffect transition="in" filter="blinds(horizontal)">
                                      <p:cBhvr>
                                        <p:cTn id="28" dur="500"/>
                                        <p:tgtEl>
                                          <p:spTgt spid="372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p:bldP spid="372740" grpId="0"/>
      <p:bldP spid="2" grpId="0" animBg="1"/>
      <p:bldP spid="16" grpId="0" autoUpdateAnimBg="0"/>
      <p:bldP spid="17" grpId="0" animBg="1"/>
      <p:bldP spid="1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657200" y="0"/>
            <a:ext cx="748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285928" y="2348880"/>
            <a:ext cx="3858072"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200B5B"/>
                  </a:outerShdw>
                </a:effectLst>
                <a:latin typeface="Arial" charset="0"/>
                <a:cs typeface="Arial" charset="0"/>
              </a:rPr>
              <a:t>Conquest =</a:t>
            </a:r>
          </a:p>
        </p:txBody>
      </p:sp>
      <p:sp>
        <p:nvSpPr>
          <p:cNvPr id="372743" name="Rectangle 7"/>
          <p:cNvSpPr>
            <a:spLocks noGrp="1" noChangeArrowheads="1"/>
          </p:cNvSpPr>
          <p:nvPr>
            <p:ph type="title" idx="4294967295"/>
          </p:nvPr>
        </p:nvSpPr>
        <p:spPr>
          <a:xfrm>
            <a:off x="5486419" y="5627862"/>
            <a:ext cx="3694093" cy="1257522"/>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Geography &amp; Chronology</a:t>
            </a: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6646712" y="306896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Ammonites</a:t>
            </a:r>
          </a:p>
        </p:txBody>
      </p:sp>
      <p:sp>
        <p:nvSpPr>
          <p:cNvPr id="10" name="Text Box 5"/>
          <p:cNvSpPr txBox="1">
            <a:spLocks noChangeArrowheads="1"/>
          </p:cNvSpPr>
          <p:nvPr/>
        </p:nvSpPr>
        <p:spPr bwMode="auto">
          <a:xfrm>
            <a:off x="5666928" y="1484784"/>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smtClean="0">
                <a:solidFill>
                  <a:srgbClr val="FFFFFF"/>
                </a:solidFill>
                <a:effectLst>
                  <a:outerShdw blurRad="38100" dist="38100" dir="2700000" algn="tl">
                    <a:srgbClr val="000000"/>
                  </a:outerShdw>
                </a:effectLst>
                <a:latin typeface="Arial" charset="0"/>
                <a:cs typeface="Arial" charset="0"/>
              </a:rPr>
              <a:t>Jephthah	1100 BC</a:t>
            </a:r>
          </a:p>
        </p:txBody>
      </p:sp>
      <p:sp>
        <p:nvSpPr>
          <p:cNvPr id="11" name="Text Box 5"/>
          <p:cNvSpPr txBox="1">
            <a:spLocks noChangeArrowheads="1"/>
          </p:cNvSpPr>
          <p:nvPr/>
        </p:nvSpPr>
        <p:spPr bwMode="auto">
          <a:xfrm>
            <a:off x="5590728" y="1844824"/>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smtClean="0">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7419528" y="234888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1400 BC</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EAEAEA"/>
                </a:solidFill>
                <a:effectLst>
                  <a:outerShdw blurRad="38100" dist="38100" dir="2700000" algn="tl">
                    <a:srgbClr val="000000"/>
                  </a:outerShdw>
                </a:effectLst>
                <a:latin typeface="Arial" charset="0"/>
                <a:cs typeface="Arial" charset="0"/>
              </a:rPr>
              <a:t>70a, 70g</a:t>
            </a:r>
          </a:p>
        </p:txBody>
      </p:sp>
      <p:sp>
        <p:nvSpPr>
          <p:cNvPr id="16" name="Rounded Rectangular Callout 15"/>
          <p:cNvSpPr/>
          <p:nvPr/>
        </p:nvSpPr>
        <p:spPr>
          <a:xfrm>
            <a:off x="0" y="0"/>
            <a:ext cx="5220072" cy="6858000"/>
          </a:xfrm>
          <a:prstGeom prst="wedgeRoundRectCallout">
            <a:avLst>
              <a:gd name="adj1" fmla="val -21217"/>
              <a:gd name="adj2" fmla="val -49405"/>
              <a:gd name="adj3" fmla="val 16667"/>
            </a:avLst>
          </a:prstGeom>
          <a:solidFill>
            <a:srgbClr val="800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7" name="TextBox 2"/>
          <p:cNvSpPr txBox="1">
            <a:spLocks noChangeArrowheads="1"/>
          </p:cNvSpPr>
          <p:nvPr/>
        </p:nvSpPr>
        <p:spPr bwMode="auto">
          <a:xfrm>
            <a:off x="-36512" y="-27384"/>
            <a:ext cx="5256584" cy="6986528"/>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FFFFFF"/>
                </a:solidFill>
                <a:latin typeface="Arial"/>
                <a:cs typeface="Arial"/>
              </a:rPr>
              <a:t>"</a:t>
            </a:r>
            <a:r>
              <a:rPr lang="en-US" sz="2800" b="1" dirty="0">
                <a:solidFill>
                  <a:srgbClr val="FFFFFF"/>
                </a:solidFill>
                <a:latin typeface="Arial"/>
                <a:cs typeface="Arial"/>
              </a:rPr>
              <a:t>Israel has been living here for 300 years, inhabiting Heshbon and its surrounding settlements, all the way to Aroer and its settlements, and in all the towns along the Arnon River. Why have you made no effort to recover it before now?  </a:t>
            </a:r>
            <a:r>
              <a:rPr lang="en-US" sz="2800" b="1" baseline="30000" dirty="0">
                <a:solidFill>
                  <a:srgbClr val="FFFFFF"/>
                </a:solidFill>
                <a:latin typeface="Arial"/>
                <a:cs typeface="Arial"/>
              </a:rPr>
              <a:t>27</a:t>
            </a:r>
            <a:r>
              <a:rPr lang="en-US" sz="2800" b="1" dirty="0">
                <a:solidFill>
                  <a:srgbClr val="FFFFFF"/>
                </a:solidFill>
                <a:latin typeface="Arial"/>
                <a:cs typeface="Arial"/>
              </a:rPr>
              <a:t>Therefore, I have not sinned against you. Rather, you have wronged me by attacking me. Let the L</a:t>
            </a:r>
            <a:r>
              <a:rPr lang="en-US" b="1" dirty="0">
                <a:solidFill>
                  <a:srgbClr val="FFFFFF"/>
                </a:solidFill>
                <a:latin typeface="Arial"/>
                <a:cs typeface="Arial"/>
              </a:rPr>
              <a:t>ORD</a:t>
            </a:r>
            <a:r>
              <a:rPr lang="en-US" sz="2800" b="1" dirty="0">
                <a:solidFill>
                  <a:srgbClr val="FFFFFF"/>
                </a:solidFill>
                <a:latin typeface="Arial"/>
                <a:cs typeface="Arial"/>
              </a:rPr>
              <a:t>, who is judge, decide today which of us is right—Israel or Ammon” </a:t>
            </a:r>
            <a:br>
              <a:rPr lang="en-US" sz="2800" b="1" dirty="0">
                <a:solidFill>
                  <a:srgbClr val="FFFFFF"/>
                </a:solidFill>
                <a:latin typeface="Arial"/>
                <a:cs typeface="Arial"/>
              </a:rPr>
            </a:br>
            <a:r>
              <a:rPr lang="en-US" sz="2800" b="1" dirty="0">
                <a:solidFill>
                  <a:srgbClr val="FFFFFF"/>
                </a:solidFill>
                <a:latin typeface="Arial"/>
                <a:cs typeface="Arial"/>
              </a:rPr>
              <a:t>(11:26-27 NLT).</a:t>
            </a:r>
          </a:p>
        </p:txBody>
      </p:sp>
      <p:grpSp>
        <p:nvGrpSpPr>
          <p:cNvPr id="18" name="Group 17"/>
          <p:cNvGrpSpPr/>
          <p:nvPr/>
        </p:nvGrpSpPr>
        <p:grpSpPr>
          <a:xfrm>
            <a:off x="6189984" y="4797152"/>
            <a:ext cx="369930" cy="380904"/>
            <a:chOff x="1293990" y="4843883"/>
            <a:chExt cx="369930" cy="380904"/>
          </a:xfrm>
        </p:grpSpPr>
        <p:sp>
          <p:nvSpPr>
            <p:cNvPr id="1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1" name="Text Box 8"/>
          <p:cNvSpPr txBox="1">
            <a:spLocks noChangeArrowheads="1"/>
          </p:cNvSpPr>
          <p:nvPr/>
        </p:nvSpPr>
        <p:spPr bwMode="auto">
          <a:xfrm>
            <a:off x="6406008" y="4869160"/>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Aroer</a:t>
            </a:r>
          </a:p>
        </p:txBody>
      </p:sp>
      <p:sp>
        <p:nvSpPr>
          <p:cNvPr id="22" name="Line 17"/>
          <p:cNvSpPr>
            <a:spLocks noChangeShapeType="1"/>
          </p:cNvSpPr>
          <p:nvPr/>
        </p:nvSpPr>
        <p:spPr bwMode="auto">
          <a:xfrm rot="21079435">
            <a:off x="6242192" y="4072558"/>
            <a:ext cx="10010" cy="65710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grpSp>
        <p:nvGrpSpPr>
          <p:cNvPr id="23" name="Group 22"/>
          <p:cNvGrpSpPr/>
          <p:nvPr/>
        </p:nvGrpSpPr>
        <p:grpSpPr>
          <a:xfrm>
            <a:off x="5966774" y="3624160"/>
            <a:ext cx="369930" cy="380904"/>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6" name="Text Box 8"/>
          <p:cNvSpPr txBox="1">
            <a:spLocks noChangeArrowheads="1"/>
          </p:cNvSpPr>
          <p:nvPr/>
        </p:nvSpPr>
        <p:spPr bwMode="auto">
          <a:xfrm>
            <a:off x="6264696" y="3553852"/>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Heshbon</a:t>
            </a:r>
          </a:p>
        </p:txBody>
      </p:sp>
    </p:spTree>
    <p:extLst>
      <p:ext uri="{BB962C8B-B14F-4D97-AF65-F5344CB8AC3E}">
        <p14:creationId xmlns:p14="http://schemas.microsoft.com/office/powerpoint/2010/main" val="311641886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wheel spokes="8"/>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0" grpId="0" autoUpdateAnimBg="0"/>
      <p:bldP spid="11" grpId="0" autoUpdateAnimBg="0"/>
      <p:bldP spid="1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Times New Roman" charset="0"/>
                <a:ea typeface="ＭＳ Ｐゴシック" charset="0"/>
              </a:defRPr>
            </a:lvl2pPr>
            <a:lvl3pPr eaLnBrk="0" hangingPunct="0">
              <a:tabLst>
                <a:tab pos="3586163" algn="r"/>
              </a:tabLst>
              <a:defRPr sz="2400">
                <a:solidFill>
                  <a:schemeClr val="tx1"/>
                </a:solidFill>
                <a:latin typeface="Times New Roman" charset="0"/>
                <a:ea typeface="ＭＳ Ｐゴシック" charset="0"/>
              </a:defRPr>
            </a:lvl3pPr>
            <a:lvl4pPr eaLnBrk="0" hangingPunct="0">
              <a:tabLst>
                <a:tab pos="3586163" algn="r"/>
              </a:tabLst>
              <a:defRPr sz="2400">
                <a:solidFill>
                  <a:schemeClr val="tx1"/>
                </a:solidFill>
                <a:latin typeface="Times New Roman" charset="0"/>
                <a:ea typeface="ＭＳ Ｐゴシック" charset="0"/>
              </a:defRPr>
            </a:lvl4pPr>
            <a:lvl5pPr eaLnBrk="0" hangingPunct="0">
              <a:tabLst>
                <a:tab pos="3586163" algn="r"/>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200B5B"/>
                  </a:outerShdw>
                </a:effectLst>
                <a:latin typeface="Arial" charset="0"/>
                <a:cs typeface="Arial" charset="0"/>
              </a:rPr>
              <a:t>Temple = 	966 BC</a:t>
            </a: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Exodus	1446 BC</a:t>
            </a: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smtClean="0">
                <a:solidFill>
                  <a:srgbClr val="FFFFFF"/>
                </a:solidFill>
                <a:effectLst>
                  <a:outerShdw blurRad="38100" dist="38100" dir="2700000" algn="tl">
                    <a:srgbClr val="000000"/>
                  </a:outerShdw>
                </a:effectLst>
                <a:latin typeface="Arial" charset="0"/>
                <a:cs typeface="Arial" charset="0"/>
              </a:rPr>
              <a:t>+	480 yrs</a:t>
            </a: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Times New Roman" charset="0"/>
                <a:ea typeface="ＭＳ Ｐゴシック" charset="0"/>
              </a:defRPr>
            </a:lvl2pPr>
            <a:lvl3pPr eaLnBrk="0" hangingPunct="0">
              <a:tabLst>
                <a:tab pos="3586163" algn="r"/>
              </a:tabLst>
              <a:defRPr sz="2400">
                <a:solidFill>
                  <a:schemeClr val="tx1"/>
                </a:solidFill>
                <a:latin typeface="Times New Roman" charset="0"/>
                <a:ea typeface="ＭＳ Ｐゴシック" charset="0"/>
              </a:defRPr>
            </a:lvl3pPr>
            <a:lvl4pPr eaLnBrk="0" hangingPunct="0">
              <a:tabLst>
                <a:tab pos="3586163" algn="r"/>
              </a:tabLst>
              <a:defRPr sz="2400">
                <a:solidFill>
                  <a:schemeClr val="tx1"/>
                </a:solidFill>
                <a:latin typeface="Times New Roman" charset="0"/>
                <a:ea typeface="ＭＳ Ｐゴシック" charset="0"/>
              </a:defRPr>
            </a:lvl4pPr>
            <a:lvl5pPr eaLnBrk="0" hangingPunct="0">
              <a:tabLst>
                <a:tab pos="3586163" algn="r"/>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200B5B"/>
                  </a:outerShdw>
                </a:effectLst>
                <a:latin typeface="Arial" charset="0"/>
                <a:cs typeface="Arial" charset="0"/>
              </a:rPr>
              <a:t>Reign Began =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smtClean="0">
                <a:solidFill>
                  <a:srgbClr val="FFFFFF"/>
                </a:solidFill>
                <a:effectLst>
                  <a:outerShdw blurRad="38100" dist="38100" dir="2700000" algn="tl">
                    <a:srgbClr val="000000"/>
                  </a:outerShdw>
                </a:effectLst>
                <a:latin typeface="Arial" charset="0"/>
                <a:cs typeface="Arial" charset="0"/>
              </a:rPr>
              <a:t>+	4 yrs</a:t>
            </a:r>
          </a:p>
        </p:txBody>
      </p:sp>
      <p:sp>
        <p:nvSpPr>
          <p:cNvPr id="10" name="Rectangle 2"/>
          <p:cNvSpPr txBox="1">
            <a:spLocks noChangeArrowheads="1"/>
          </p:cNvSpPr>
          <p:nvPr/>
        </p:nvSpPr>
        <p:spPr bwMode="auto">
          <a:xfrm>
            <a:off x="1258888" y="1052513"/>
            <a:ext cx="3505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FFCC66"/>
              </a:buClr>
              <a:buSzPct val="90000"/>
              <a:buFont typeface="Symbol" charset="0"/>
              <a:buNone/>
            </a:pPr>
            <a:r>
              <a:rPr lang="en-US" sz="2600" b="1">
                <a:solidFill>
                  <a:srgbClr val="EAEAEA"/>
                </a:solidFill>
                <a:latin typeface="Arial" charset="0"/>
              </a:rPr>
              <a:t>FOR</a:t>
            </a:r>
          </a:p>
          <a:p>
            <a:pPr eaLnBrk="1" hangingPunct="1">
              <a:lnSpc>
                <a:spcPct val="90000"/>
              </a:lnSpc>
              <a:spcBef>
                <a:spcPct val="20000"/>
              </a:spcBef>
              <a:buClr>
                <a:srgbClr val="FFCC66"/>
              </a:buClr>
              <a:buSzPct val="90000"/>
              <a:buFont typeface="Symbol" charset="0"/>
              <a:buChar char="¨"/>
            </a:pPr>
            <a:r>
              <a:rPr lang="en-US" sz="2600" i="1">
                <a:solidFill>
                  <a:srgbClr val="EAEAEA"/>
                </a:solidFill>
                <a:latin typeface="Arial" charset="0"/>
              </a:rPr>
              <a:t>1 Kings 6:1    </a:t>
            </a:r>
          </a:p>
          <a:p>
            <a:pPr eaLnBrk="1" hangingPunct="1">
              <a:lnSpc>
                <a:spcPct val="90000"/>
              </a:lnSpc>
              <a:spcBef>
                <a:spcPct val="20000"/>
              </a:spcBef>
              <a:buClr>
                <a:srgbClr val="FFCC66"/>
              </a:buClr>
              <a:buSzPct val="90000"/>
              <a:buFont typeface="Symbol" charset="0"/>
              <a:buNone/>
            </a:pPr>
            <a:r>
              <a:rPr lang="en-US" sz="2600">
                <a:solidFill>
                  <a:srgbClr val="EAEAEA"/>
                </a:solidFill>
                <a:latin typeface="Arial" charset="0"/>
              </a:rPr>
              <a:t>	</a:t>
            </a:r>
            <a:r>
              <a:rPr lang="en-US" sz="2600">
                <a:solidFill>
                  <a:srgbClr val="EEB00B"/>
                </a:solidFill>
                <a:latin typeface="Arial" charset="0"/>
              </a:rPr>
              <a:t>480</a:t>
            </a:r>
            <a:r>
              <a:rPr lang="en-US" sz="2600">
                <a:solidFill>
                  <a:srgbClr val="EAEAEA"/>
                </a:solidFill>
                <a:latin typeface="Arial" charset="0"/>
              </a:rPr>
              <a:t> years from Exodus to the building of Solomon</a:t>
            </a:r>
            <a:r>
              <a:rPr lang="uk-UA" altLang="ja-JP" sz="2600">
                <a:solidFill>
                  <a:srgbClr val="EAEAEA"/>
                </a:solidFill>
                <a:latin typeface="Arial" charset="0"/>
              </a:rPr>
              <a:t>'</a:t>
            </a:r>
            <a:r>
              <a:rPr lang="en-US" altLang="ja-JP" sz="2600">
                <a:solidFill>
                  <a:srgbClr val="EAEAEA"/>
                </a:solidFill>
                <a:latin typeface="Arial" charset="0"/>
              </a:rPr>
              <a:t>s Temple (966)</a:t>
            </a:r>
          </a:p>
          <a:p>
            <a:pPr eaLnBrk="1" hangingPunct="1">
              <a:lnSpc>
                <a:spcPct val="90000"/>
              </a:lnSpc>
              <a:spcBef>
                <a:spcPct val="20000"/>
              </a:spcBef>
              <a:buClr>
                <a:srgbClr val="FFCC66"/>
              </a:buClr>
              <a:buSzPct val="90000"/>
              <a:buFont typeface="Symbol" charset="0"/>
              <a:buNone/>
            </a:pPr>
            <a:endParaRPr lang="en-US" sz="2600">
              <a:solidFill>
                <a:srgbClr val="EAEAEA"/>
              </a:solidFill>
              <a:latin typeface="Arial" charset="0"/>
            </a:endParaRPr>
          </a:p>
          <a:p>
            <a:pPr eaLnBrk="1" hangingPunct="1">
              <a:lnSpc>
                <a:spcPct val="90000"/>
              </a:lnSpc>
              <a:spcBef>
                <a:spcPct val="20000"/>
              </a:spcBef>
              <a:buClr>
                <a:srgbClr val="FFCC66"/>
              </a:buClr>
              <a:buSzPct val="90000"/>
              <a:buFont typeface="Symbol" charset="0"/>
              <a:buChar char="¨"/>
            </a:pPr>
            <a:r>
              <a:rPr lang="en-US" sz="2600" i="1">
                <a:solidFill>
                  <a:srgbClr val="EAEAEA"/>
                </a:solidFill>
                <a:latin typeface="Arial" charset="0"/>
              </a:rPr>
              <a:t>Judges 11:26</a:t>
            </a:r>
            <a:r>
              <a:rPr lang="en-US" sz="2600">
                <a:solidFill>
                  <a:srgbClr val="EAEAEA"/>
                </a:solidFill>
                <a:latin typeface="Arial" charset="0"/>
              </a:rPr>
              <a:t> Jephthah assigns </a:t>
            </a:r>
            <a:r>
              <a:rPr lang="en-US" sz="2600">
                <a:solidFill>
                  <a:srgbClr val="EEB00B"/>
                </a:solidFill>
                <a:latin typeface="Arial" charset="0"/>
              </a:rPr>
              <a:t>300</a:t>
            </a:r>
            <a:r>
              <a:rPr lang="en-US" sz="2600">
                <a:solidFill>
                  <a:srgbClr val="EAEAEA"/>
                </a:solidFill>
                <a:latin typeface="Arial" charset="0"/>
              </a:rPr>
              <a:t> years between his day (c.1100) and the Conquest</a:t>
            </a:r>
          </a:p>
        </p:txBody>
      </p:sp>
    </p:spTree>
    <p:extLst>
      <p:ext uri="{BB962C8B-B14F-4D97-AF65-F5344CB8AC3E}">
        <p14:creationId xmlns:p14="http://schemas.microsoft.com/office/powerpoint/2010/main" val="1870311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utoUpdateAnimBg="0"/>
      <p:bldP spid="8" grpId="0" animBg="1" autoUpdateAnimBg="0"/>
      <p:bldP spid="9" grpId="0" autoUpdateAnimBg="0"/>
      <p:bldP spid="10"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1" name="Rectangle 4"/>
          <p:cNvSpPr>
            <a:spLocks noGrp="1" noChangeArrowheads="1"/>
          </p:cNvSpPr>
          <p:nvPr>
            <p:ph type="title"/>
          </p:nvPr>
        </p:nvSpPr>
        <p:spPr>
          <a:xfrm>
            <a:off x="1219200" y="76200"/>
            <a:ext cx="7772400" cy="1206500"/>
          </a:xfrm>
          <a:noFill/>
        </p:spPr>
        <p:txBody>
          <a:bodyPr/>
          <a:lstStyle/>
          <a:p>
            <a:pPr algn="ctr" eaLnBrk="1" hangingPunct="1"/>
            <a:r>
              <a:rPr lang="en-US" b="1">
                <a:latin typeface="Arial" charset="0"/>
                <a:ea typeface="ＭＳ Ｐゴシック" charset="0"/>
                <a:cs typeface="ＭＳ Ｐゴシック" charset="0"/>
              </a:rPr>
              <a:t>An Early Exodus (1446)</a:t>
            </a:r>
            <a:endParaRPr lang="en-US">
              <a:latin typeface="Arial" charset="0"/>
              <a:ea typeface="ＭＳ Ｐゴシック" charset="0"/>
              <a:cs typeface="ＭＳ Ｐゴシック" charset="0"/>
            </a:endParaRPr>
          </a:p>
        </p:txBody>
      </p:sp>
      <p:sp>
        <p:nvSpPr>
          <p:cNvPr id="291842"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rPr>
              <a:t>70g</a:t>
            </a:r>
          </a:p>
        </p:txBody>
      </p:sp>
      <p:sp>
        <p:nvSpPr>
          <p:cNvPr id="8" name="Rectangle 3"/>
          <p:cNvSpPr txBox="1">
            <a:spLocks noChangeArrowheads="1"/>
          </p:cNvSpPr>
          <p:nvPr/>
        </p:nvSpPr>
        <p:spPr bwMode="auto">
          <a:xfrm>
            <a:off x="4716463" y="1268413"/>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FFCC66"/>
              </a:buClr>
              <a:buSzPct val="90000"/>
              <a:buFont typeface="Symbol" charset="0"/>
              <a:buNone/>
            </a:pPr>
            <a:r>
              <a:rPr lang="en-US" sz="2600" b="1">
                <a:solidFill>
                  <a:srgbClr val="EAEAEA"/>
                </a:solidFill>
                <a:latin typeface="Arial" charset="0"/>
              </a:rPr>
              <a:t>AGAINST</a:t>
            </a:r>
          </a:p>
          <a:p>
            <a:pPr eaLnBrk="1" hangingPunct="1">
              <a:lnSpc>
                <a:spcPct val="90000"/>
              </a:lnSpc>
              <a:spcBef>
                <a:spcPct val="20000"/>
              </a:spcBef>
              <a:buClr>
                <a:srgbClr val="FFCC66"/>
              </a:buClr>
              <a:buSzPct val="90000"/>
              <a:buFont typeface="Symbol" charset="0"/>
              <a:buChar char="¨"/>
            </a:pPr>
            <a:r>
              <a:rPr lang="en-US" sz="2600">
                <a:solidFill>
                  <a:srgbClr val="EAEAEA"/>
                </a:solidFill>
                <a:latin typeface="Arial" charset="0"/>
              </a:rPr>
              <a:t>a) 480 means 12 generations. Actual no. of yrs is 12 x 25 = </a:t>
            </a:r>
            <a:r>
              <a:rPr lang="en-US" sz="2600">
                <a:solidFill>
                  <a:srgbClr val="EEB00B"/>
                </a:solidFill>
                <a:latin typeface="Arial" charset="0"/>
              </a:rPr>
              <a:t>300    </a:t>
            </a:r>
          </a:p>
          <a:p>
            <a:pPr eaLnBrk="1" hangingPunct="1">
              <a:lnSpc>
                <a:spcPct val="90000"/>
              </a:lnSpc>
              <a:spcBef>
                <a:spcPct val="20000"/>
              </a:spcBef>
              <a:buClr>
                <a:srgbClr val="FFCC66"/>
              </a:buClr>
              <a:buSzPct val="90000"/>
              <a:buFont typeface="Symbol" charset="0"/>
              <a:buChar char="¨"/>
            </a:pPr>
            <a:r>
              <a:rPr lang="en-US" sz="2600">
                <a:solidFill>
                  <a:srgbClr val="EAEAEA"/>
                </a:solidFill>
                <a:latin typeface="Arial" charset="0"/>
              </a:rPr>
              <a:t>b)</a:t>
            </a:r>
            <a:r>
              <a:rPr lang="en-US" sz="2600">
                <a:solidFill>
                  <a:srgbClr val="EEB00B"/>
                </a:solidFill>
                <a:latin typeface="Arial" charset="0"/>
              </a:rPr>
              <a:t> </a:t>
            </a:r>
            <a:r>
              <a:rPr lang="en-US" sz="2600">
                <a:solidFill>
                  <a:srgbClr val="EAEAEA"/>
                </a:solidFill>
                <a:latin typeface="Arial" charset="0"/>
              </a:rPr>
              <a:t>The text is </a:t>
            </a:r>
            <a:r>
              <a:rPr lang="en-US" sz="2600">
                <a:solidFill>
                  <a:srgbClr val="EEB00B"/>
                </a:solidFill>
                <a:latin typeface="Arial" charset="0"/>
              </a:rPr>
              <a:t>corrupt    </a:t>
            </a:r>
          </a:p>
          <a:p>
            <a:pPr eaLnBrk="1" hangingPunct="1">
              <a:lnSpc>
                <a:spcPct val="90000"/>
              </a:lnSpc>
              <a:spcBef>
                <a:spcPct val="20000"/>
              </a:spcBef>
              <a:buClr>
                <a:srgbClr val="FFCC66"/>
              </a:buClr>
              <a:buSzPct val="90000"/>
              <a:buFont typeface="Symbol" charset="0"/>
              <a:buChar char="¨"/>
            </a:pPr>
            <a:r>
              <a:rPr lang="en-US" sz="2600">
                <a:solidFill>
                  <a:srgbClr val="EAEAEA"/>
                </a:solidFill>
                <a:latin typeface="Arial" charset="0"/>
              </a:rPr>
              <a:t>c)</a:t>
            </a:r>
            <a:r>
              <a:rPr lang="en-US" sz="2600">
                <a:solidFill>
                  <a:srgbClr val="EEB00B"/>
                </a:solidFill>
                <a:latin typeface="Arial" charset="0"/>
              </a:rPr>
              <a:t> </a:t>
            </a:r>
            <a:r>
              <a:rPr lang="en-US" sz="2600">
                <a:solidFill>
                  <a:srgbClr val="EAEAEA"/>
                </a:solidFill>
                <a:latin typeface="Arial" charset="0"/>
              </a:rPr>
              <a:t>Historian had </a:t>
            </a:r>
            <a:r>
              <a:rPr lang="en-US" sz="2600">
                <a:solidFill>
                  <a:srgbClr val="EEB00B"/>
                </a:solidFill>
                <a:latin typeface="Arial" charset="0"/>
              </a:rPr>
              <a:t>inaccurate</a:t>
            </a:r>
            <a:r>
              <a:rPr lang="en-US" sz="2600">
                <a:solidFill>
                  <a:srgbClr val="EAEAEA"/>
                </a:solidFill>
                <a:latin typeface="Arial" charset="0"/>
              </a:rPr>
              <a:t> facts</a:t>
            </a:r>
          </a:p>
          <a:p>
            <a:pPr eaLnBrk="1" hangingPunct="1">
              <a:lnSpc>
                <a:spcPct val="90000"/>
              </a:lnSpc>
              <a:spcBef>
                <a:spcPct val="20000"/>
              </a:spcBef>
              <a:buClr>
                <a:srgbClr val="FFCC66"/>
              </a:buClr>
              <a:buSzPct val="90000"/>
              <a:buFont typeface="Symbol" charset="0"/>
              <a:buChar char="¨"/>
            </a:pPr>
            <a:endParaRPr lang="en-US" sz="2600">
              <a:solidFill>
                <a:srgbClr val="EAEAEA"/>
              </a:solidFill>
              <a:latin typeface="Arial" charset="0"/>
            </a:endParaRPr>
          </a:p>
          <a:p>
            <a:pPr eaLnBrk="1" hangingPunct="1">
              <a:lnSpc>
                <a:spcPct val="90000"/>
              </a:lnSpc>
              <a:spcBef>
                <a:spcPct val="20000"/>
              </a:spcBef>
              <a:buClr>
                <a:srgbClr val="FFCC66"/>
              </a:buClr>
              <a:buSzPct val="90000"/>
              <a:buFont typeface="Symbol" charset="0"/>
              <a:buChar char="¨"/>
            </a:pPr>
            <a:r>
              <a:rPr lang="en-US" sz="2600">
                <a:solidFill>
                  <a:srgbClr val="EAEAEA"/>
                </a:solidFill>
                <a:latin typeface="Arial" charset="0"/>
              </a:rPr>
              <a:t>This was a </a:t>
            </a:r>
            <a:r>
              <a:rPr lang="en-US" sz="2600">
                <a:solidFill>
                  <a:srgbClr val="EEB00B"/>
                </a:solidFill>
                <a:latin typeface="Arial" charset="0"/>
              </a:rPr>
              <a:t>generalization</a:t>
            </a:r>
            <a:r>
              <a:rPr lang="en-US" sz="2600">
                <a:solidFill>
                  <a:srgbClr val="EAEAEA"/>
                </a:solidFill>
                <a:latin typeface="Arial" charset="0"/>
              </a:rPr>
              <a:t> or an </a:t>
            </a:r>
            <a:r>
              <a:rPr lang="en-US" sz="2600">
                <a:solidFill>
                  <a:srgbClr val="EEB00B"/>
                </a:solidFill>
                <a:latin typeface="Arial" charset="0"/>
              </a:rPr>
              <a:t>inaccurate guess</a:t>
            </a:r>
            <a:r>
              <a:rPr lang="en-US" sz="2600">
                <a:solidFill>
                  <a:srgbClr val="EAEAEA"/>
                </a:solidFill>
                <a:latin typeface="Arial" charset="0"/>
              </a:rPr>
              <a:t> as he had no access to historical records</a:t>
            </a:r>
          </a:p>
        </p:txBody>
      </p:sp>
      <p:sp>
        <p:nvSpPr>
          <p:cNvPr id="291844" name="Rectangle 2"/>
          <p:cNvSpPr txBox="1">
            <a:spLocks noChangeArrowheads="1"/>
          </p:cNvSpPr>
          <p:nvPr/>
        </p:nvSpPr>
        <p:spPr bwMode="auto">
          <a:xfrm>
            <a:off x="1187450" y="1268413"/>
            <a:ext cx="3505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FFCC66"/>
              </a:buClr>
              <a:buSzPct val="90000"/>
              <a:buFont typeface="Symbol" charset="0"/>
              <a:buNone/>
            </a:pPr>
            <a:r>
              <a:rPr lang="en-US" sz="2600" b="1">
                <a:solidFill>
                  <a:srgbClr val="EAEAEA"/>
                </a:solidFill>
                <a:latin typeface="Arial" charset="0"/>
              </a:rPr>
              <a:t>FOR</a:t>
            </a:r>
          </a:p>
          <a:p>
            <a:pPr eaLnBrk="1" hangingPunct="1">
              <a:lnSpc>
                <a:spcPct val="90000"/>
              </a:lnSpc>
              <a:spcBef>
                <a:spcPct val="20000"/>
              </a:spcBef>
              <a:buClr>
                <a:srgbClr val="FFCC66"/>
              </a:buClr>
              <a:buSzPct val="90000"/>
              <a:buFont typeface="Symbol" charset="0"/>
              <a:buChar char="¨"/>
            </a:pPr>
            <a:r>
              <a:rPr lang="en-US" sz="2600" i="1">
                <a:solidFill>
                  <a:srgbClr val="EAEAEA"/>
                </a:solidFill>
                <a:latin typeface="Arial" charset="0"/>
              </a:rPr>
              <a:t>1 Kings 6:1    </a:t>
            </a:r>
          </a:p>
          <a:p>
            <a:pPr eaLnBrk="1" hangingPunct="1">
              <a:lnSpc>
                <a:spcPct val="90000"/>
              </a:lnSpc>
              <a:spcBef>
                <a:spcPct val="20000"/>
              </a:spcBef>
              <a:buClr>
                <a:srgbClr val="FFCC66"/>
              </a:buClr>
              <a:buSzPct val="90000"/>
              <a:buFont typeface="Symbol" charset="0"/>
              <a:buNone/>
            </a:pPr>
            <a:r>
              <a:rPr lang="en-US" sz="2600">
                <a:solidFill>
                  <a:srgbClr val="EAEAEA"/>
                </a:solidFill>
                <a:latin typeface="Arial" charset="0"/>
              </a:rPr>
              <a:t>	</a:t>
            </a:r>
            <a:r>
              <a:rPr lang="en-US" sz="2600">
                <a:solidFill>
                  <a:srgbClr val="EEB00B"/>
                </a:solidFill>
                <a:latin typeface="Arial" charset="0"/>
              </a:rPr>
              <a:t>480</a:t>
            </a:r>
            <a:r>
              <a:rPr lang="en-US" sz="2600">
                <a:solidFill>
                  <a:srgbClr val="EAEAEA"/>
                </a:solidFill>
                <a:latin typeface="Arial" charset="0"/>
              </a:rPr>
              <a:t> years from Exodus to the building of Solomon</a:t>
            </a:r>
            <a:r>
              <a:rPr lang="uk-UA" altLang="ja-JP" sz="2600">
                <a:solidFill>
                  <a:srgbClr val="EAEAEA"/>
                </a:solidFill>
                <a:latin typeface="Arial" charset="0"/>
              </a:rPr>
              <a:t>'</a:t>
            </a:r>
            <a:r>
              <a:rPr lang="en-US" altLang="ja-JP" sz="2600">
                <a:solidFill>
                  <a:srgbClr val="EAEAEA"/>
                </a:solidFill>
                <a:latin typeface="Arial" charset="0"/>
              </a:rPr>
              <a:t>s Temple (966)</a:t>
            </a:r>
          </a:p>
          <a:p>
            <a:pPr eaLnBrk="1" hangingPunct="1">
              <a:lnSpc>
                <a:spcPct val="90000"/>
              </a:lnSpc>
              <a:spcBef>
                <a:spcPct val="20000"/>
              </a:spcBef>
              <a:buClr>
                <a:srgbClr val="FFCC66"/>
              </a:buClr>
              <a:buSzPct val="90000"/>
              <a:buFont typeface="Symbol" charset="0"/>
              <a:buNone/>
            </a:pPr>
            <a:endParaRPr lang="en-US" sz="2600">
              <a:solidFill>
                <a:srgbClr val="EAEAEA"/>
              </a:solidFill>
              <a:latin typeface="Arial" charset="0"/>
            </a:endParaRPr>
          </a:p>
          <a:p>
            <a:pPr eaLnBrk="1" hangingPunct="1">
              <a:lnSpc>
                <a:spcPct val="90000"/>
              </a:lnSpc>
              <a:spcBef>
                <a:spcPct val="20000"/>
              </a:spcBef>
              <a:buClr>
                <a:srgbClr val="FFCC66"/>
              </a:buClr>
              <a:buSzPct val="90000"/>
              <a:buFont typeface="Symbol" charset="0"/>
              <a:buChar char="¨"/>
            </a:pPr>
            <a:r>
              <a:rPr lang="en-US" sz="2600" i="1">
                <a:solidFill>
                  <a:srgbClr val="EAEAEA"/>
                </a:solidFill>
                <a:latin typeface="Arial" charset="0"/>
              </a:rPr>
              <a:t>Judges 11:26</a:t>
            </a:r>
            <a:r>
              <a:rPr lang="en-US" sz="2600">
                <a:solidFill>
                  <a:srgbClr val="EAEAEA"/>
                </a:solidFill>
                <a:latin typeface="Arial" charset="0"/>
              </a:rPr>
              <a:t> Jephthah assigns </a:t>
            </a:r>
            <a:r>
              <a:rPr lang="en-US" sz="2600">
                <a:solidFill>
                  <a:srgbClr val="EEB00B"/>
                </a:solidFill>
                <a:latin typeface="Arial" charset="0"/>
              </a:rPr>
              <a:t>300</a:t>
            </a:r>
            <a:r>
              <a:rPr lang="en-US" sz="2600">
                <a:solidFill>
                  <a:srgbClr val="EAEAEA"/>
                </a:solidFill>
                <a:latin typeface="Arial" charset="0"/>
              </a:rPr>
              <a:t> years between his day (c.1100) and the Conquest</a:t>
            </a:r>
          </a:p>
        </p:txBody>
      </p:sp>
    </p:spTree>
    <p:extLst>
      <p:ext uri="{BB962C8B-B14F-4D97-AF65-F5344CB8AC3E}">
        <p14:creationId xmlns:p14="http://schemas.microsoft.com/office/powerpoint/2010/main" val="1325840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6633906" y="5038257"/>
            <a:ext cx="2492050" cy="1819743"/>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Jepththah Recruited (11:29)</a:t>
            </a:r>
          </a:p>
        </p:txBody>
      </p:sp>
      <p:sp>
        <p:nvSpPr>
          <p:cNvPr id="12" name="Text Box 8"/>
          <p:cNvSpPr txBox="1">
            <a:spLocks noChangeArrowheads="1"/>
          </p:cNvSpPr>
          <p:nvPr/>
        </p:nvSpPr>
        <p:spPr bwMode="auto">
          <a:xfrm>
            <a:off x="6477000" y="1052736"/>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chemeClr val="bg1"/>
                </a:solidFill>
                <a:effectLst>
                  <a:glow rad="101600">
                    <a:srgbClr val="000000">
                      <a:alpha val="75000"/>
                    </a:srgbClr>
                  </a:glow>
                </a:effectLst>
                <a:latin typeface="Arial"/>
                <a:cs typeface="Arial"/>
              </a:rPr>
              <a:t>Manasseh</a:t>
            </a:r>
            <a:endParaRPr lang="en-US" sz="2800" b="1" dirty="0">
              <a:solidFill>
                <a:schemeClr val="bg1"/>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034434" y="4175584"/>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1619672" y="2924944"/>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Manasseh</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cs typeface="Arial"/>
              </a:rPr>
              <a:t>Ammon</a:t>
            </a:r>
          </a:p>
        </p:txBody>
      </p:sp>
      <p:sp>
        <p:nvSpPr>
          <p:cNvPr id="55" name="Line 17"/>
          <p:cNvSpPr>
            <a:spLocks noChangeShapeType="1"/>
          </p:cNvSpPr>
          <p:nvPr/>
        </p:nvSpPr>
        <p:spPr bwMode="auto">
          <a:xfrm rot="21079435" flipH="1" flipV="1">
            <a:off x="6756395" y="3904153"/>
            <a:ext cx="356846" cy="347335"/>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56" name="Text Box 7"/>
          <p:cNvSpPr txBox="1">
            <a:spLocks noChangeArrowheads="1"/>
          </p:cNvSpPr>
          <p:nvPr/>
        </p:nvSpPr>
        <p:spPr bwMode="auto">
          <a:xfrm>
            <a:off x="5300335" y="6111824"/>
            <a:ext cx="204709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Reuben</a:t>
            </a:r>
          </a:p>
        </p:txBody>
      </p:sp>
      <p:sp>
        <p:nvSpPr>
          <p:cNvPr id="57" name="Text Box 9"/>
          <p:cNvSpPr txBox="1">
            <a:spLocks noChangeArrowheads="1"/>
          </p:cNvSpPr>
          <p:nvPr/>
        </p:nvSpPr>
        <p:spPr bwMode="auto">
          <a:xfrm>
            <a:off x="2784108" y="5262270"/>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Benjamin</a:t>
            </a:r>
          </a:p>
        </p:txBody>
      </p:sp>
      <p:sp>
        <p:nvSpPr>
          <p:cNvPr id="58" name="Text Box 9"/>
          <p:cNvSpPr txBox="1">
            <a:spLocks noChangeArrowheads="1"/>
          </p:cNvSpPr>
          <p:nvPr/>
        </p:nvSpPr>
        <p:spPr bwMode="auto">
          <a:xfrm>
            <a:off x="2557425" y="6108673"/>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chemeClr val="bg2">
                    <a:lumMod val="60000"/>
                    <a:lumOff val="40000"/>
                  </a:schemeClr>
                </a:solidFill>
                <a:effectLst>
                  <a:glow rad="101600">
                    <a:srgbClr val="000000">
                      <a:alpha val="75000"/>
                    </a:srgbClr>
                  </a:glow>
                </a:effectLst>
                <a:latin typeface="Arial"/>
                <a:cs typeface="Arial"/>
              </a:rPr>
              <a:t>Judah</a:t>
            </a:r>
          </a:p>
        </p:txBody>
      </p:sp>
      <p:sp>
        <p:nvSpPr>
          <p:cNvPr id="60" name="Text Box 8"/>
          <p:cNvSpPr txBox="1">
            <a:spLocks noChangeArrowheads="1"/>
          </p:cNvSpPr>
          <p:nvPr/>
        </p:nvSpPr>
        <p:spPr bwMode="auto">
          <a:xfrm>
            <a:off x="4788024" y="4437112"/>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Gilead</a:t>
            </a:r>
          </a:p>
        </p:txBody>
      </p:sp>
      <p:grpSp>
        <p:nvGrpSpPr>
          <p:cNvPr id="23" name="Group 22"/>
          <p:cNvGrpSpPr/>
          <p:nvPr/>
        </p:nvGrpSpPr>
        <p:grpSpPr>
          <a:xfrm>
            <a:off x="5580112" y="3284984"/>
            <a:ext cx="369930" cy="380904"/>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6" name="Text Box 8"/>
          <p:cNvSpPr txBox="1">
            <a:spLocks noChangeArrowheads="1"/>
          </p:cNvSpPr>
          <p:nvPr/>
        </p:nvSpPr>
        <p:spPr bwMode="auto">
          <a:xfrm>
            <a:off x="4499992" y="2780928"/>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Mizpah</a:t>
            </a:r>
          </a:p>
        </p:txBody>
      </p:sp>
      <p:sp>
        <p:nvSpPr>
          <p:cNvPr id="27" name="Line 17"/>
          <p:cNvSpPr>
            <a:spLocks noChangeShapeType="1"/>
          </p:cNvSpPr>
          <p:nvPr/>
        </p:nvSpPr>
        <p:spPr bwMode="auto">
          <a:xfrm rot="21079435" flipH="1">
            <a:off x="5883705" y="1820796"/>
            <a:ext cx="688957" cy="696126"/>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2" name="Rounded Rectangular Callout 21"/>
          <p:cNvSpPr/>
          <p:nvPr/>
        </p:nvSpPr>
        <p:spPr>
          <a:xfrm>
            <a:off x="-5597" y="-10994"/>
            <a:ext cx="3929525" cy="6868994"/>
          </a:xfrm>
          <a:prstGeom prst="wedgeRoundRectCallout">
            <a:avLst>
              <a:gd name="adj1" fmla="val 50605"/>
              <a:gd name="adj2" fmla="val 18419"/>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8" name="TextBox 2"/>
          <p:cNvSpPr txBox="1">
            <a:spLocks noChangeArrowheads="1"/>
          </p:cNvSpPr>
          <p:nvPr/>
        </p:nvSpPr>
        <p:spPr bwMode="auto">
          <a:xfrm>
            <a:off x="0" y="23038"/>
            <a:ext cx="3851919" cy="6494085"/>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At that time the Spirit of the Lord came upon Jephthah, and he went throughout the land of Gilead and Manasseh, including Mizpah in Gilead, and from there he led an army against the Ammonites</a:t>
            </a:r>
            <a:r>
              <a:rPr lang="ru-RU" sz="3200" b="1" dirty="0">
                <a:solidFill>
                  <a:srgbClr val="000000"/>
                </a:solidFill>
                <a:latin typeface="Arial"/>
                <a:cs typeface="Arial"/>
              </a:rPr>
              <a:t>"</a:t>
            </a:r>
            <a:r>
              <a:rPr lang="en-US" sz="3200" b="1" dirty="0">
                <a:solidFill>
                  <a:srgbClr val="000000"/>
                </a:solidFill>
                <a:latin typeface="Arial"/>
                <a:cs typeface="Arial"/>
              </a:rPr>
              <a:t> </a:t>
            </a:r>
            <a:br>
              <a:rPr lang="en-US" sz="3200" b="1" dirty="0">
                <a:solidFill>
                  <a:srgbClr val="000000"/>
                </a:solidFill>
                <a:latin typeface="Arial"/>
                <a:cs typeface="Arial"/>
              </a:rPr>
            </a:br>
            <a:r>
              <a:rPr lang="en-US" sz="3200" b="1" dirty="0">
                <a:solidFill>
                  <a:srgbClr val="000000"/>
                </a:solidFill>
                <a:latin typeface="Arial"/>
                <a:cs typeface="Arial"/>
              </a:rPr>
              <a:t>(11:29 </a:t>
            </a:r>
            <a:r>
              <a:rPr lang="en-US" sz="2800" b="1" dirty="0">
                <a:solidFill>
                  <a:srgbClr val="000000"/>
                </a:solidFill>
                <a:latin typeface="Arial"/>
                <a:cs typeface="Arial"/>
              </a:rPr>
              <a:t>NLT</a:t>
            </a:r>
            <a:r>
              <a:rPr lang="en-US" sz="3200" b="1" dirty="0">
                <a:solidFill>
                  <a:srgbClr val="000000"/>
                </a:solidFill>
                <a:latin typeface="Arial"/>
                <a:cs typeface="Arial"/>
              </a:rPr>
              <a:t>).</a:t>
            </a:r>
          </a:p>
        </p:txBody>
      </p:sp>
      <p:sp>
        <p:nvSpPr>
          <p:cNvPr id="29" name="Line 17"/>
          <p:cNvSpPr>
            <a:spLocks noChangeShapeType="1"/>
          </p:cNvSpPr>
          <p:nvPr/>
        </p:nvSpPr>
        <p:spPr bwMode="auto">
          <a:xfrm rot="21079435" flipV="1">
            <a:off x="5686315" y="3359860"/>
            <a:ext cx="119532" cy="1074381"/>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30" name="Line 17"/>
          <p:cNvSpPr>
            <a:spLocks noChangeShapeType="1"/>
          </p:cNvSpPr>
          <p:nvPr/>
        </p:nvSpPr>
        <p:spPr bwMode="auto">
          <a:xfrm rot="21079435">
            <a:off x="6045404" y="3350808"/>
            <a:ext cx="509577" cy="479409"/>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7806323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10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845"/>
            <a:ext cx="9143180" cy="6857385"/>
          </a:xfrm>
          <a:prstGeom prst="rect">
            <a:avLst/>
          </a:prstGeom>
        </p:spPr>
      </p:pic>
      <p:sp>
        <p:nvSpPr>
          <p:cNvPr id="900098" name="Rectangle 2"/>
          <p:cNvSpPr>
            <a:spLocks noGrp="1" noChangeArrowheads="1"/>
          </p:cNvSpPr>
          <p:nvPr>
            <p:ph type="ctrTitle"/>
          </p:nvPr>
        </p:nvSpPr>
        <p:spPr>
          <a:xfrm>
            <a:off x="4644008" y="5949280"/>
            <a:ext cx="4499992" cy="864096"/>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The Vow</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046" y="0"/>
            <a:ext cx="4499992" cy="50254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Jephthah made a vow to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He said,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If you give me victory over the Ammonites,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31</a:t>
            </a:r>
            <a:r>
              <a:rPr lang="en-US" sz="2800" b="1" dirty="0">
                <a:effectLst>
                  <a:glow rad="127000">
                    <a:schemeClr val="tx1"/>
                  </a:glow>
                </a:effectLst>
                <a:latin typeface="Arial" charset="0"/>
                <a:ea typeface="ＭＳ Ｐゴシック" charset="0"/>
                <a:cs typeface="ＭＳ Ｐゴシック" charset="0"/>
              </a:rPr>
              <a:t>I will give to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whatever comes out of my house to meet me when I return in triumph. I will sacrifice it as a burnt offering</a:t>
            </a:r>
            <a:r>
              <a:rPr lang="uk-UA"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a:t>
            </a:r>
            <a:r>
              <a:rPr lang="is-IS" sz="2800" b="1" dirty="0" smtClean="0">
                <a:effectLst>
                  <a:glow rad="127000">
                    <a:schemeClr val="tx1"/>
                  </a:glow>
                </a:effectLst>
                <a:latin typeface="Arial" charset="0"/>
                <a:ea typeface="ＭＳ Ｐゴシック" charset="0"/>
                <a:cs typeface="ＭＳ Ｐゴシック" charset="0"/>
              </a:rPr>
              <a:t>11:30-31</a:t>
            </a:r>
            <a:r>
              <a:rPr lang="en-US" sz="2800" b="1" dirty="0" smtClean="0">
                <a:effectLst>
                  <a:glow rad="127000">
                    <a:schemeClr val="tx1"/>
                  </a:glow>
                </a:effectLst>
                <a:latin typeface="Arial" charset="0"/>
                <a:ea typeface="ＭＳ Ｐゴシック" charset="0"/>
                <a:cs typeface="ＭＳ Ｐゴシック" charset="0"/>
              </a:rPr>
              <a:t>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24544" y="0"/>
            <a:ext cx="88194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3" name="Rectangle 7"/>
          <p:cNvSpPr>
            <a:spLocks noGrp="1" noChangeArrowheads="1"/>
          </p:cNvSpPr>
          <p:nvPr>
            <p:ph type="title" idx="4294967295"/>
          </p:nvPr>
        </p:nvSpPr>
        <p:spPr>
          <a:xfrm>
            <a:off x="3923928" y="0"/>
            <a:ext cx="3505200" cy="1556792"/>
          </a:xfrm>
          <a:solidFill>
            <a:srgbClr val="000000"/>
          </a:solidFill>
          <a:effectLst>
            <a:outerShdw blurRad="63500" dist="35921" dir="2700000" algn="ctr" rotWithShape="0">
              <a:schemeClr val="bg2">
                <a:alpha val="74998"/>
              </a:schemeClr>
            </a:outerShdw>
          </a:effectLst>
        </p:spPr>
        <p:txBody>
          <a:bodyPr/>
          <a:lstStyle/>
          <a:p>
            <a:pPr eaLnBrk="1" hangingPunct="1">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Jephthah</a:t>
            </a:r>
            <a:r>
              <a:rPr lang="uk-UA" sz="4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s Victory</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5314056" y="306896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smtClean="0">
                <a:solidFill>
                  <a:srgbClr val="FFFFFF"/>
                </a:solidFill>
                <a:effectLst>
                  <a:outerShdw blurRad="38100" dist="38100" dir="2700000" algn="tl">
                    <a:srgbClr val="000000"/>
                  </a:outerShdw>
                </a:effectLst>
                <a:latin typeface="Arial" charset="0"/>
                <a:cs typeface="Arial" charset="0"/>
              </a:rPr>
              <a:t>Ammonites</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EAEAEA"/>
                </a:solidFill>
                <a:effectLst>
                  <a:outerShdw blurRad="38100" dist="38100" dir="2700000" algn="tl">
                    <a:srgbClr val="000000"/>
                  </a:outerShdw>
                </a:effectLst>
                <a:latin typeface="Arial" charset="0"/>
                <a:cs typeface="Arial" charset="0"/>
              </a:rPr>
              <a:t>70a, 70g</a:t>
            </a:r>
          </a:p>
        </p:txBody>
      </p:sp>
      <p:sp>
        <p:nvSpPr>
          <p:cNvPr id="16" name="Rounded Rectangular Callout 15"/>
          <p:cNvSpPr/>
          <p:nvPr/>
        </p:nvSpPr>
        <p:spPr>
          <a:xfrm>
            <a:off x="0" y="0"/>
            <a:ext cx="3059832" cy="6858000"/>
          </a:xfrm>
          <a:prstGeom prst="wedgeRoundRectCallout">
            <a:avLst>
              <a:gd name="adj1" fmla="val -21217"/>
              <a:gd name="adj2" fmla="val -49405"/>
              <a:gd name="adj3" fmla="val 16667"/>
            </a:avLst>
          </a:prstGeom>
          <a:solidFill>
            <a:srgbClr val="FF0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7" name="TextBox 2"/>
          <p:cNvSpPr txBox="1">
            <a:spLocks noChangeArrowheads="1"/>
          </p:cNvSpPr>
          <p:nvPr/>
        </p:nvSpPr>
        <p:spPr bwMode="auto">
          <a:xfrm>
            <a:off x="72008" y="44624"/>
            <a:ext cx="2915816" cy="674030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b="1" dirty="0">
                <a:solidFill>
                  <a:srgbClr val="FFFFFF"/>
                </a:solidFill>
                <a:latin typeface="Arial"/>
                <a:cs typeface="Arial"/>
              </a:rPr>
              <a:t>"</a:t>
            </a:r>
            <a:r>
              <a:rPr lang="en-US" b="1" dirty="0">
                <a:solidFill>
                  <a:srgbClr val="FFFFFF"/>
                </a:solidFill>
                <a:latin typeface="Arial"/>
                <a:cs typeface="Arial"/>
              </a:rPr>
              <a:t>So Jephthah led his army against the Ammonites, and the L</a:t>
            </a:r>
            <a:r>
              <a:rPr lang="en-US" sz="2000" b="1" dirty="0">
                <a:solidFill>
                  <a:srgbClr val="FFFFFF"/>
                </a:solidFill>
                <a:latin typeface="Arial"/>
                <a:cs typeface="Arial"/>
              </a:rPr>
              <a:t>ORD</a:t>
            </a:r>
            <a:r>
              <a:rPr lang="en-US" b="1" dirty="0">
                <a:solidFill>
                  <a:srgbClr val="FFFFFF"/>
                </a:solidFill>
                <a:latin typeface="Arial"/>
                <a:cs typeface="Arial"/>
              </a:rPr>
              <a:t> gave him victory.  </a:t>
            </a:r>
            <a:r>
              <a:rPr lang="en-US" b="1" baseline="30000" dirty="0">
                <a:solidFill>
                  <a:srgbClr val="FFFFFF"/>
                </a:solidFill>
                <a:latin typeface="Arial"/>
                <a:cs typeface="Arial"/>
              </a:rPr>
              <a:t>33</a:t>
            </a:r>
            <a:r>
              <a:rPr lang="en-US" b="1" dirty="0">
                <a:solidFill>
                  <a:srgbClr val="FFFFFF"/>
                </a:solidFill>
                <a:latin typeface="Arial"/>
                <a:cs typeface="Arial"/>
              </a:rPr>
              <a:t>He crushed the Ammonites, devastating about twenty towns from Aroer to an area near Minnith and as far away as Abel-keramim. In this way Israel defeated the Ammonites</a:t>
            </a:r>
            <a:r>
              <a:rPr lang="ru-RU" b="1" dirty="0">
                <a:solidFill>
                  <a:srgbClr val="FFFFFF"/>
                </a:solidFill>
                <a:latin typeface="Arial"/>
                <a:cs typeface="Arial"/>
              </a:rPr>
              <a:t>”</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(Judges </a:t>
            </a:r>
            <a:br>
              <a:rPr lang="en-US" b="1" dirty="0">
                <a:solidFill>
                  <a:srgbClr val="FFFFFF"/>
                </a:solidFill>
                <a:latin typeface="Arial"/>
                <a:cs typeface="Arial"/>
              </a:rPr>
            </a:br>
            <a:r>
              <a:rPr lang="en-US" b="1" dirty="0">
                <a:solidFill>
                  <a:srgbClr val="FFFFFF"/>
                </a:solidFill>
                <a:latin typeface="Arial"/>
                <a:cs typeface="Arial"/>
              </a:rPr>
              <a:t>11:32-33 NLT).</a:t>
            </a:r>
          </a:p>
        </p:txBody>
      </p:sp>
      <p:grpSp>
        <p:nvGrpSpPr>
          <p:cNvPr id="18" name="Group 17"/>
          <p:cNvGrpSpPr/>
          <p:nvPr/>
        </p:nvGrpSpPr>
        <p:grpSpPr>
          <a:xfrm>
            <a:off x="4498976" y="4913784"/>
            <a:ext cx="369930" cy="380904"/>
            <a:chOff x="1293990" y="4843883"/>
            <a:chExt cx="369930" cy="380904"/>
          </a:xfrm>
        </p:grpSpPr>
        <p:sp>
          <p:nvSpPr>
            <p:cNvPr id="1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1" name="Text Box 8"/>
          <p:cNvSpPr txBox="1">
            <a:spLocks noChangeArrowheads="1"/>
          </p:cNvSpPr>
          <p:nvPr/>
        </p:nvSpPr>
        <p:spPr bwMode="auto">
          <a:xfrm>
            <a:off x="4860032" y="4869160"/>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Aroer</a:t>
            </a:r>
          </a:p>
        </p:txBody>
      </p:sp>
      <p:sp>
        <p:nvSpPr>
          <p:cNvPr id="22" name="Line 17"/>
          <p:cNvSpPr>
            <a:spLocks noChangeShapeType="1"/>
          </p:cNvSpPr>
          <p:nvPr/>
        </p:nvSpPr>
        <p:spPr bwMode="auto">
          <a:xfrm rot="21079435" flipV="1">
            <a:off x="4640451" y="4082804"/>
            <a:ext cx="124292" cy="636606"/>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grpSp>
        <p:nvGrpSpPr>
          <p:cNvPr id="23" name="Group 22"/>
          <p:cNvGrpSpPr/>
          <p:nvPr/>
        </p:nvGrpSpPr>
        <p:grpSpPr>
          <a:xfrm>
            <a:off x="4489086" y="3740792"/>
            <a:ext cx="369930" cy="380904"/>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26" name="Text Box 8"/>
          <p:cNvSpPr txBox="1">
            <a:spLocks noChangeArrowheads="1"/>
          </p:cNvSpPr>
          <p:nvPr/>
        </p:nvSpPr>
        <p:spPr bwMode="auto">
          <a:xfrm>
            <a:off x="4932040" y="3553852"/>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ea typeface="+mn-ea"/>
                <a:cs typeface="Arial"/>
              </a:rPr>
              <a:t>Heshbon</a:t>
            </a:r>
          </a:p>
        </p:txBody>
      </p:sp>
      <p:grpSp>
        <p:nvGrpSpPr>
          <p:cNvPr id="27" name="Group 26"/>
          <p:cNvGrpSpPr/>
          <p:nvPr/>
        </p:nvGrpSpPr>
        <p:grpSpPr>
          <a:xfrm>
            <a:off x="4642992" y="4553744"/>
            <a:ext cx="369930" cy="380904"/>
            <a:chOff x="1293990" y="4843883"/>
            <a:chExt cx="369930" cy="380904"/>
          </a:xfrm>
        </p:grpSpPr>
        <p:sp>
          <p:nvSpPr>
            <p:cNvPr id="2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9"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0" name="Group 29"/>
          <p:cNvGrpSpPr/>
          <p:nvPr/>
        </p:nvGrpSpPr>
        <p:grpSpPr>
          <a:xfrm>
            <a:off x="4210944" y="4409728"/>
            <a:ext cx="369930" cy="380904"/>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33" name="Group 32"/>
          <p:cNvGrpSpPr/>
          <p:nvPr/>
        </p:nvGrpSpPr>
        <p:grpSpPr>
          <a:xfrm>
            <a:off x="4498976" y="4121696"/>
            <a:ext cx="369930" cy="380904"/>
            <a:chOff x="1293990" y="4843883"/>
            <a:chExt cx="369930" cy="380904"/>
          </a:xfrm>
        </p:grpSpPr>
        <p:sp>
          <p:nvSpPr>
            <p:cNvPr id="3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1" name="Group 50"/>
          <p:cNvGrpSpPr/>
          <p:nvPr/>
        </p:nvGrpSpPr>
        <p:grpSpPr>
          <a:xfrm>
            <a:off x="4725906" y="4385968"/>
            <a:ext cx="369930" cy="380904"/>
            <a:chOff x="1293990" y="4843883"/>
            <a:chExt cx="369930" cy="380904"/>
          </a:xfrm>
        </p:grpSpPr>
        <p:sp>
          <p:nvSpPr>
            <p:cNvPr id="5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3"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4" name="Group 53"/>
          <p:cNvGrpSpPr/>
          <p:nvPr/>
        </p:nvGrpSpPr>
        <p:grpSpPr>
          <a:xfrm>
            <a:off x="4716016" y="3212976"/>
            <a:ext cx="369930" cy="380904"/>
            <a:chOff x="1293990" y="4843883"/>
            <a:chExt cx="369930" cy="380904"/>
          </a:xfrm>
        </p:grpSpPr>
        <p:sp>
          <p:nvSpPr>
            <p:cNvPr id="5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6"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57" name="Group 56"/>
          <p:cNvGrpSpPr/>
          <p:nvPr/>
        </p:nvGrpSpPr>
        <p:grpSpPr>
          <a:xfrm>
            <a:off x="4869922" y="4025928"/>
            <a:ext cx="369930" cy="380904"/>
            <a:chOff x="1293990" y="4843883"/>
            <a:chExt cx="369930" cy="380904"/>
          </a:xfrm>
        </p:grpSpPr>
        <p:sp>
          <p:nvSpPr>
            <p:cNvPr id="5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9"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0" name="Group 59"/>
          <p:cNvGrpSpPr/>
          <p:nvPr/>
        </p:nvGrpSpPr>
        <p:grpSpPr>
          <a:xfrm>
            <a:off x="4437874" y="3881912"/>
            <a:ext cx="369930" cy="380904"/>
            <a:chOff x="1293990" y="4843883"/>
            <a:chExt cx="369930" cy="380904"/>
          </a:xfrm>
        </p:grpSpPr>
        <p:sp>
          <p:nvSpPr>
            <p:cNvPr id="6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2"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3" name="Group 62"/>
          <p:cNvGrpSpPr/>
          <p:nvPr/>
        </p:nvGrpSpPr>
        <p:grpSpPr>
          <a:xfrm>
            <a:off x="4725906" y="3593880"/>
            <a:ext cx="369930" cy="380904"/>
            <a:chOff x="1293990" y="4843883"/>
            <a:chExt cx="369930" cy="380904"/>
          </a:xfrm>
        </p:grpSpPr>
        <p:sp>
          <p:nvSpPr>
            <p:cNvPr id="6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6" name="Group 65"/>
          <p:cNvGrpSpPr/>
          <p:nvPr/>
        </p:nvGrpSpPr>
        <p:grpSpPr>
          <a:xfrm>
            <a:off x="4437874" y="4313960"/>
            <a:ext cx="369930" cy="380904"/>
            <a:chOff x="1293990" y="4843883"/>
            <a:chExt cx="369930" cy="380904"/>
          </a:xfrm>
        </p:grpSpPr>
        <p:sp>
          <p:nvSpPr>
            <p:cNvPr id="6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68"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69" name="Group 68"/>
          <p:cNvGrpSpPr/>
          <p:nvPr/>
        </p:nvGrpSpPr>
        <p:grpSpPr>
          <a:xfrm>
            <a:off x="4427984" y="3140968"/>
            <a:ext cx="369930" cy="380904"/>
            <a:chOff x="1293990" y="4843883"/>
            <a:chExt cx="369930" cy="380904"/>
          </a:xfrm>
        </p:grpSpPr>
        <p:sp>
          <p:nvSpPr>
            <p:cNvPr id="7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1"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2" name="Group 71"/>
          <p:cNvGrpSpPr/>
          <p:nvPr/>
        </p:nvGrpSpPr>
        <p:grpSpPr>
          <a:xfrm>
            <a:off x="4581890" y="3953920"/>
            <a:ext cx="369930" cy="380904"/>
            <a:chOff x="1293990" y="4843883"/>
            <a:chExt cx="369930" cy="380904"/>
          </a:xfrm>
        </p:grpSpPr>
        <p:sp>
          <p:nvSpPr>
            <p:cNvPr id="7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4"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5" name="Group 74"/>
          <p:cNvGrpSpPr/>
          <p:nvPr/>
        </p:nvGrpSpPr>
        <p:grpSpPr>
          <a:xfrm>
            <a:off x="4149842" y="3809904"/>
            <a:ext cx="369930" cy="380904"/>
            <a:chOff x="1293990" y="4843883"/>
            <a:chExt cx="369930" cy="380904"/>
          </a:xfrm>
        </p:grpSpPr>
        <p:sp>
          <p:nvSpPr>
            <p:cNvPr id="7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7"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78" name="Group 77"/>
          <p:cNvGrpSpPr/>
          <p:nvPr/>
        </p:nvGrpSpPr>
        <p:grpSpPr>
          <a:xfrm>
            <a:off x="4437874" y="3521872"/>
            <a:ext cx="369930" cy="380904"/>
            <a:chOff x="1293990" y="4843883"/>
            <a:chExt cx="369930" cy="380904"/>
          </a:xfrm>
        </p:grpSpPr>
        <p:sp>
          <p:nvSpPr>
            <p:cNvPr id="7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8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203032556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wheel spokes="8"/>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000"/>
                                        <p:tgtEl>
                                          <p:spTgt spid="33"/>
                                        </p:tgtEl>
                                      </p:cBhvr>
                                    </p:animEffect>
                                    <p:anim calcmode="lin" valueType="num">
                                      <p:cBhvr>
                                        <p:cTn id="17" dur="2000" fill="hold"/>
                                        <p:tgtEl>
                                          <p:spTgt spid="33"/>
                                        </p:tgtEl>
                                        <p:attrNameLst>
                                          <p:attrName>ppt_w</p:attrName>
                                        </p:attrNameLst>
                                      </p:cBhvr>
                                      <p:tavLst>
                                        <p:tav tm="0" fmla="#ppt_w*sin(2.5*pi*$)">
                                          <p:val>
                                            <p:fltVal val="0"/>
                                          </p:val>
                                        </p:tav>
                                        <p:tav tm="100000">
                                          <p:val>
                                            <p:fltVal val="1"/>
                                          </p:val>
                                        </p:tav>
                                      </p:tavLst>
                                    </p:anim>
                                    <p:anim calcmode="lin" valueType="num">
                                      <p:cBhvr>
                                        <p:cTn id="18" dur="2000" fill="hold"/>
                                        <p:tgtEl>
                                          <p:spTgt spid="33"/>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2000"/>
                                        <p:tgtEl>
                                          <p:spTgt spid="30"/>
                                        </p:tgtEl>
                                      </p:cBhvr>
                                    </p:animEffect>
                                    <p:anim calcmode="lin" valueType="num">
                                      <p:cBhvr>
                                        <p:cTn id="22" dur="2000" fill="hold"/>
                                        <p:tgtEl>
                                          <p:spTgt spid="30"/>
                                        </p:tgtEl>
                                        <p:attrNameLst>
                                          <p:attrName>ppt_w</p:attrName>
                                        </p:attrNameLst>
                                      </p:cBhvr>
                                      <p:tavLst>
                                        <p:tav tm="0" fmla="#ppt_w*sin(2.5*pi*$)">
                                          <p:val>
                                            <p:fltVal val="0"/>
                                          </p:val>
                                        </p:tav>
                                        <p:tav tm="100000">
                                          <p:val>
                                            <p:fltVal val="1"/>
                                          </p:val>
                                        </p:tav>
                                      </p:tavLst>
                                    </p:anim>
                                    <p:anim calcmode="lin" valueType="num">
                                      <p:cBhvr>
                                        <p:cTn id="23" dur="2000" fill="hold"/>
                                        <p:tgtEl>
                                          <p:spTgt spid="30"/>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anim calcmode="lin" valueType="num">
                                      <p:cBhvr>
                                        <p:cTn id="27" dur="2000" fill="hold"/>
                                        <p:tgtEl>
                                          <p:spTgt spid="23"/>
                                        </p:tgtEl>
                                        <p:attrNameLst>
                                          <p:attrName>ppt_w</p:attrName>
                                        </p:attrNameLst>
                                      </p:cBhvr>
                                      <p:tavLst>
                                        <p:tav tm="0" fmla="#ppt_w*sin(2.5*pi*$)">
                                          <p:val>
                                            <p:fltVal val="0"/>
                                          </p:val>
                                        </p:tav>
                                        <p:tav tm="100000">
                                          <p:val>
                                            <p:fltVal val="1"/>
                                          </p:val>
                                        </p:tav>
                                      </p:tavLst>
                                    </p:anim>
                                    <p:anim calcmode="lin" valueType="num">
                                      <p:cBhvr>
                                        <p:cTn id="28" dur="2000" fill="hold"/>
                                        <p:tgtEl>
                                          <p:spTgt spid="2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anim calcmode="lin" valueType="num">
                                      <p:cBhvr>
                                        <p:cTn id="32" dur="2000" fill="hold"/>
                                        <p:tgtEl>
                                          <p:spTgt spid="27"/>
                                        </p:tgtEl>
                                        <p:attrNameLst>
                                          <p:attrName>ppt_w</p:attrName>
                                        </p:attrNameLst>
                                      </p:cBhvr>
                                      <p:tavLst>
                                        <p:tav tm="0" fmla="#ppt_w*sin(2.5*pi*$)">
                                          <p:val>
                                            <p:fltVal val="0"/>
                                          </p:val>
                                        </p:tav>
                                        <p:tav tm="100000">
                                          <p:val>
                                            <p:fltVal val="1"/>
                                          </p:val>
                                        </p:tav>
                                      </p:tavLst>
                                    </p:anim>
                                    <p:anim calcmode="lin" valueType="num">
                                      <p:cBhvr>
                                        <p:cTn id="33" dur="2000" fill="hold"/>
                                        <p:tgtEl>
                                          <p:spTgt spid="27"/>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ppt_w</p:attrName>
                                        </p:attrNameLst>
                                      </p:cBhvr>
                                      <p:tavLst>
                                        <p:tav tm="0" fmla="#ppt_w*sin(2.5*pi*$)">
                                          <p:val>
                                            <p:fltVal val="0"/>
                                          </p:val>
                                        </p:tav>
                                        <p:tav tm="100000">
                                          <p:val>
                                            <p:fltVal val="1"/>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2000"/>
                                        <p:tgtEl>
                                          <p:spTgt spid="63"/>
                                        </p:tgtEl>
                                      </p:cBhvr>
                                    </p:animEffect>
                                    <p:anim calcmode="lin" valueType="num">
                                      <p:cBhvr>
                                        <p:cTn id="44" dur="2000" fill="hold"/>
                                        <p:tgtEl>
                                          <p:spTgt spid="63"/>
                                        </p:tgtEl>
                                        <p:attrNameLst>
                                          <p:attrName>ppt_w</p:attrName>
                                        </p:attrNameLst>
                                      </p:cBhvr>
                                      <p:tavLst>
                                        <p:tav tm="0" fmla="#ppt_w*sin(2.5*pi*$)">
                                          <p:val>
                                            <p:fltVal val="0"/>
                                          </p:val>
                                        </p:tav>
                                        <p:tav tm="100000">
                                          <p:val>
                                            <p:fltVal val="1"/>
                                          </p:val>
                                        </p:tav>
                                      </p:tavLst>
                                    </p:anim>
                                    <p:anim calcmode="lin" valueType="num">
                                      <p:cBhvr>
                                        <p:cTn id="45" dur="2000" fill="hold"/>
                                        <p:tgtEl>
                                          <p:spTgt spid="63"/>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2000"/>
                                        <p:tgtEl>
                                          <p:spTgt spid="60"/>
                                        </p:tgtEl>
                                      </p:cBhvr>
                                    </p:animEffect>
                                    <p:anim calcmode="lin" valueType="num">
                                      <p:cBhvr>
                                        <p:cTn id="49" dur="2000" fill="hold"/>
                                        <p:tgtEl>
                                          <p:spTgt spid="60"/>
                                        </p:tgtEl>
                                        <p:attrNameLst>
                                          <p:attrName>ppt_w</p:attrName>
                                        </p:attrNameLst>
                                      </p:cBhvr>
                                      <p:tavLst>
                                        <p:tav tm="0" fmla="#ppt_w*sin(2.5*pi*$)">
                                          <p:val>
                                            <p:fltVal val="0"/>
                                          </p:val>
                                        </p:tav>
                                        <p:tav tm="100000">
                                          <p:val>
                                            <p:fltVal val="1"/>
                                          </p:val>
                                        </p:tav>
                                      </p:tavLst>
                                    </p:anim>
                                    <p:anim calcmode="lin" valueType="num">
                                      <p:cBhvr>
                                        <p:cTn id="50" dur="2000" fill="hold"/>
                                        <p:tgtEl>
                                          <p:spTgt spid="60"/>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2000"/>
                                        <p:tgtEl>
                                          <p:spTgt spid="54"/>
                                        </p:tgtEl>
                                      </p:cBhvr>
                                    </p:animEffect>
                                    <p:anim calcmode="lin" valueType="num">
                                      <p:cBhvr>
                                        <p:cTn id="54" dur="2000" fill="hold"/>
                                        <p:tgtEl>
                                          <p:spTgt spid="54"/>
                                        </p:tgtEl>
                                        <p:attrNameLst>
                                          <p:attrName>ppt_w</p:attrName>
                                        </p:attrNameLst>
                                      </p:cBhvr>
                                      <p:tavLst>
                                        <p:tav tm="0" fmla="#ppt_w*sin(2.5*pi*$)">
                                          <p:val>
                                            <p:fltVal val="0"/>
                                          </p:val>
                                        </p:tav>
                                        <p:tav tm="100000">
                                          <p:val>
                                            <p:fltVal val="1"/>
                                          </p:val>
                                        </p:tav>
                                      </p:tavLst>
                                    </p:anim>
                                    <p:anim calcmode="lin" valueType="num">
                                      <p:cBhvr>
                                        <p:cTn id="55" dur="2000" fill="hold"/>
                                        <p:tgtEl>
                                          <p:spTgt spid="54"/>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2000"/>
                                        <p:tgtEl>
                                          <p:spTgt spid="57"/>
                                        </p:tgtEl>
                                      </p:cBhvr>
                                    </p:animEffect>
                                    <p:anim calcmode="lin" valueType="num">
                                      <p:cBhvr>
                                        <p:cTn id="59" dur="2000" fill="hold"/>
                                        <p:tgtEl>
                                          <p:spTgt spid="57"/>
                                        </p:tgtEl>
                                        <p:attrNameLst>
                                          <p:attrName>ppt_w</p:attrName>
                                        </p:attrNameLst>
                                      </p:cBhvr>
                                      <p:tavLst>
                                        <p:tav tm="0" fmla="#ppt_w*sin(2.5*pi*$)">
                                          <p:val>
                                            <p:fltVal val="0"/>
                                          </p:val>
                                        </p:tav>
                                        <p:tav tm="100000">
                                          <p:val>
                                            <p:fltVal val="1"/>
                                          </p:val>
                                        </p:tav>
                                      </p:tavLst>
                                    </p:anim>
                                    <p:anim calcmode="lin" valueType="num">
                                      <p:cBhvr>
                                        <p:cTn id="60" dur="2000" fill="hold"/>
                                        <p:tgtEl>
                                          <p:spTgt spid="57"/>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2000"/>
                                        <p:tgtEl>
                                          <p:spTgt spid="51"/>
                                        </p:tgtEl>
                                      </p:cBhvr>
                                    </p:animEffect>
                                    <p:anim calcmode="lin" valueType="num">
                                      <p:cBhvr>
                                        <p:cTn id="64" dur="2000" fill="hold"/>
                                        <p:tgtEl>
                                          <p:spTgt spid="51"/>
                                        </p:tgtEl>
                                        <p:attrNameLst>
                                          <p:attrName>ppt_w</p:attrName>
                                        </p:attrNameLst>
                                      </p:cBhvr>
                                      <p:tavLst>
                                        <p:tav tm="0" fmla="#ppt_w*sin(2.5*pi*$)">
                                          <p:val>
                                            <p:fltVal val="0"/>
                                          </p:val>
                                        </p:tav>
                                        <p:tav tm="100000">
                                          <p:val>
                                            <p:fltVal val="1"/>
                                          </p:val>
                                        </p:tav>
                                      </p:tavLst>
                                    </p:anim>
                                    <p:anim calcmode="lin" valueType="num">
                                      <p:cBhvr>
                                        <p:cTn id="65" dur="20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2000"/>
                                        <p:tgtEl>
                                          <p:spTgt spid="78"/>
                                        </p:tgtEl>
                                      </p:cBhvr>
                                    </p:animEffect>
                                    <p:anim calcmode="lin" valueType="num">
                                      <p:cBhvr>
                                        <p:cTn id="71" dur="2000" fill="hold"/>
                                        <p:tgtEl>
                                          <p:spTgt spid="78"/>
                                        </p:tgtEl>
                                        <p:attrNameLst>
                                          <p:attrName>ppt_w</p:attrName>
                                        </p:attrNameLst>
                                      </p:cBhvr>
                                      <p:tavLst>
                                        <p:tav tm="0" fmla="#ppt_w*sin(2.5*pi*$)">
                                          <p:val>
                                            <p:fltVal val="0"/>
                                          </p:val>
                                        </p:tav>
                                        <p:tav tm="100000">
                                          <p:val>
                                            <p:fltVal val="1"/>
                                          </p:val>
                                        </p:tav>
                                      </p:tavLst>
                                    </p:anim>
                                    <p:anim calcmode="lin" valueType="num">
                                      <p:cBhvr>
                                        <p:cTn id="72" dur="2000" fill="hold"/>
                                        <p:tgtEl>
                                          <p:spTgt spid="78"/>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2000"/>
                                        <p:tgtEl>
                                          <p:spTgt spid="75"/>
                                        </p:tgtEl>
                                      </p:cBhvr>
                                    </p:animEffect>
                                    <p:anim calcmode="lin" valueType="num">
                                      <p:cBhvr>
                                        <p:cTn id="76" dur="2000" fill="hold"/>
                                        <p:tgtEl>
                                          <p:spTgt spid="75"/>
                                        </p:tgtEl>
                                        <p:attrNameLst>
                                          <p:attrName>ppt_w</p:attrName>
                                        </p:attrNameLst>
                                      </p:cBhvr>
                                      <p:tavLst>
                                        <p:tav tm="0" fmla="#ppt_w*sin(2.5*pi*$)">
                                          <p:val>
                                            <p:fltVal val="0"/>
                                          </p:val>
                                        </p:tav>
                                        <p:tav tm="100000">
                                          <p:val>
                                            <p:fltVal val="1"/>
                                          </p:val>
                                        </p:tav>
                                      </p:tavLst>
                                    </p:anim>
                                    <p:anim calcmode="lin" valueType="num">
                                      <p:cBhvr>
                                        <p:cTn id="77" dur="2000" fill="hold"/>
                                        <p:tgtEl>
                                          <p:spTgt spid="75"/>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2000"/>
                                        <p:tgtEl>
                                          <p:spTgt spid="69"/>
                                        </p:tgtEl>
                                      </p:cBhvr>
                                    </p:animEffect>
                                    <p:anim calcmode="lin" valueType="num">
                                      <p:cBhvr>
                                        <p:cTn id="81" dur="2000" fill="hold"/>
                                        <p:tgtEl>
                                          <p:spTgt spid="69"/>
                                        </p:tgtEl>
                                        <p:attrNameLst>
                                          <p:attrName>ppt_w</p:attrName>
                                        </p:attrNameLst>
                                      </p:cBhvr>
                                      <p:tavLst>
                                        <p:tav tm="0" fmla="#ppt_w*sin(2.5*pi*$)">
                                          <p:val>
                                            <p:fltVal val="0"/>
                                          </p:val>
                                        </p:tav>
                                        <p:tav tm="100000">
                                          <p:val>
                                            <p:fltVal val="1"/>
                                          </p:val>
                                        </p:tav>
                                      </p:tavLst>
                                    </p:anim>
                                    <p:anim calcmode="lin" valueType="num">
                                      <p:cBhvr>
                                        <p:cTn id="82" dur="2000" fill="hold"/>
                                        <p:tgtEl>
                                          <p:spTgt spid="69"/>
                                        </p:tgtEl>
                                        <p:attrNameLst>
                                          <p:attrName>ppt_h</p:attrName>
                                        </p:attrNameLst>
                                      </p:cBhvr>
                                      <p:tavLst>
                                        <p:tav tm="0">
                                          <p:val>
                                            <p:strVal val="#ppt_h"/>
                                          </p:val>
                                        </p:tav>
                                        <p:tav tm="100000">
                                          <p:val>
                                            <p:strVal val="#ppt_h"/>
                                          </p:val>
                                        </p:tav>
                                      </p:tavLst>
                                    </p:anim>
                                  </p:childTnLst>
                                </p:cTn>
                              </p:par>
                              <p:par>
                                <p:cTn id="83" presetID="45" presetClass="entr" presetSubtype="0"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2000"/>
                                        <p:tgtEl>
                                          <p:spTgt spid="72"/>
                                        </p:tgtEl>
                                      </p:cBhvr>
                                    </p:animEffect>
                                    <p:anim calcmode="lin" valueType="num">
                                      <p:cBhvr>
                                        <p:cTn id="86" dur="2000" fill="hold"/>
                                        <p:tgtEl>
                                          <p:spTgt spid="72"/>
                                        </p:tgtEl>
                                        <p:attrNameLst>
                                          <p:attrName>ppt_w</p:attrName>
                                        </p:attrNameLst>
                                      </p:cBhvr>
                                      <p:tavLst>
                                        <p:tav tm="0" fmla="#ppt_w*sin(2.5*pi*$)">
                                          <p:val>
                                            <p:fltVal val="0"/>
                                          </p:val>
                                        </p:tav>
                                        <p:tav tm="100000">
                                          <p:val>
                                            <p:fltVal val="1"/>
                                          </p:val>
                                        </p:tav>
                                      </p:tavLst>
                                    </p:anim>
                                    <p:anim calcmode="lin" valueType="num">
                                      <p:cBhvr>
                                        <p:cTn id="87" dur="2000" fill="hold"/>
                                        <p:tgtEl>
                                          <p:spTgt spid="72"/>
                                        </p:tgtEl>
                                        <p:attrNameLst>
                                          <p:attrName>ppt_h</p:attrName>
                                        </p:attrNameLst>
                                      </p:cBhvr>
                                      <p:tavLst>
                                        <p:tav tm="0">
                                          <p:val>
                                            <p:strVal val="#ppt_h"/>
                                          </p:val>
                                        </p:tav>
                                        <p:tav tm="100000">
                                          <p:val>
                                            <p:strVal val="#ppt_h"/>
                                          </p:val>
                                        </p:tav>
                                      </p:tavLst>
                                    </p:anim>
                                  </p:childTnLst>
                                </p:cTn>
                              </p:par>
                              <p:par>
                                <p:cTn id="88" presetID="45" presetClass="entr" presetSubtype="0" fill="hold" nodeType="with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fade">
                                      <p:cBhvr>
                                        <p:cTn id="90" dur="2000"/>
                                        <p:tgtEl>
                                          <p:spTgt spid="66"/>
                                        </p:tgtEl>
                                      </p:cBhvr>
                                    </p:animEffect>
                                    <p:anim calcmode="lin" valueType="num">
                                      <p:cBhvr>
                                        <p:cTn id="91" dur="2000" fill="hold"/>
                                        <p:tgtEl>
                                          <p:spTgt spid="66"/>
                                        </p:tgtEl>
                                        <p:attrNameLst>
                                          <p:attrName>ppt_w</p:attrName>
                                        </p:attrNameLst>
                                      </p:cBhvr>
                                      <p:tavLst>
                                        <p:tav tm="0" fmla="#ppt_w*sin(2.5*pi*$)">
                                          <p:val>
                                            <p:fltVal val="0"/>
                                          </p:val>
                                        </p:tav>
                                        <p:tav tm="100000">
                                          <p:val>
                                            <p:fltVal val="1"/>
                                          </p:val>
                                        </p:tav>
                                      </p:tavLst>
                                    </p:anim>
                                    <p:anim calcmode="lin" valueType="num">
                                      <p:cBhvr>
                                        <p:cTn id="92" dur="2000" fill="hold"/>
                                        <p:tgtEl>
                                          <p:spTgt spid="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a:extLst/>
        </p:spPr>
        <p:txBody>
          <a:bodyPr/>
          <a:lstStyle/>
          <a:p>
            <a:pPr>
              <a:defRPr/>
            </a:pPr>
            <a:r>
              <a:rPr lang="en-US" sz="3600" b="1" dirty="0">
                <a:solidFill>
                  <a:srgbClr val="FFFFFF"/>
                </a:solidFill>
                <a:effectLst>
                  <a:glow rad="177800">
                    <a:schemeClr val="tx1"/>
                  </a:glow>
                </a:effectLst>
                <a:latin typeface="Arial" charset="0"/>
                <a:ea typeface="ＭＳ Ｐゴシック" charset="0"/>
              </a:rPr>
              <a:t>Jepththah</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r>
              <a:rPr lang="en-US" sz="3600" b="1" dirty="0" smtClean="0">
                <a:solidFill>
                  <a:srgbClr val="FFFFFF"/>
                </a:solidFill>
                <a:effectLst>
                  <a:glow rad="177800">
                    <a:schemeClr val="tx1"/>
                  </a:glow>
                </a:effectLst>
                <a:latin typeface="Arial" charset="0"/>
                <a:ea typeface="ＭＳ Ｐゴシック" charset="0"/>
              </a:rPr>
              <a:t>Victory (11:29-33)</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2070784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96" y="-99392"/>
            <a:ext cx="9108504" cy="6940714"/>
          </a:xfrm>
          <a:prstGeom prst="rect">
            <a:avLst/>
          </a:prstGeom>
        </p:spPr>
      </p:pic>
      <p:sp>
        <p:nvSpPr>
          <p:cNvPr id="900098" name="Rectangle 2"/>
          <p:cNvSpPr>
            <a:spLocks noGrp="1" noChangeArrowheads="1"/>
          </p:cNvSpPr>
          <p:nvPr>
            <p:ph type="ctrTitle"/>
          </p:nvPr>
        </p:nvSpPr>
        <p:spPr>
          <a:xfrm>
            <a:off x="0" y="-27384"/>
            <a:ext cx="5220072" cy="682853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When Jephthah returned home to Mizpah, his daughter came out to meet him, playing on a tambourine and dancing for joy. She was his one and only child; he had no other sons or daughters.  </a:t>
            </a:r>
            <a:r>
              <a:rPr lang="en-US" sz="2800" b="1" baseline="30000" dirty="0">
                <a:effectLst>
                  <a:glow rad="127000">
                    <a:schemeClr val="tx1"/>
                  </a:glow>
                </a:effectLst>
                <a:latin typeface="Arial" charset="0"/>
                <a:ea typeface="ＭＳ Ｐゴシック" charset="0"/>
                <a:cs typeface="ＭＳ Ｐゴシック" charset="0"/>
              </a:rPr>
              <a:t>35</a:t>
            </a:r>
            <a:r>
              <a:rPr lang="en-US" sz="2800" b="1" dirty="0">
                <a:effectLst>
                  <a:glow rad="127000">
                    <a:schemeClr val="tx1"/>
                  </a:glow>
                </a:effectLst>
                <a:latin typeface="Arial" charset="0"/>
                <a:ea typeface="ＭＳ Ｐゴシック" charset="0"/>
                <a:cs typeface="ＭＳ Ｐゴシック" charset="0"/>
              </a:rPr>
              <a:t>When he saw her, he tore his clothes in anguish.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Oh, my daughter!</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he cried out.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have completely destroyed me! You</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ve brought disaster on me! For I have made a vow to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and I cannot take it back</a:t>
            </a:r>
            <a:r>
              <a:rPr lang="uk-UA"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r>
              <a:rPr lang="is-IS" sz="2800" b="1" dirty="0" smtClean="0">
                <a:effectLst>
                  <a:glow rad="127000">
                    <a:schemeClr val="tx1"/>
                  </a:glow>
                </a:effectLst>
                <a:latin typeface="Arial" charset="0"/>
                <a:ea typeface="ＭＳ Ｐゴシック" charset="0"/>
                <a:cs typeface="ＭＳ Ｐゴシック" charset="0"/>
              </a:rPr>
              <a:t>11:34-35</a:t>
            </a:r>
            <a:r>
              <a:rPr lang="en-US" sz="2800" b="1" dirty="0" smtClean="0">
                <a:effectLst>
                  <a:glow rad="127000">
                    <a:schemeClr val="tx1"/>
                  </a:glow>
                </a:effectLst>
                <a:latin typeface="Arial" charset="0"/>
                <a:ea typeface="ＭＳ Ｐゴシック" charset="0"/>
                <a:cs typeface="ＭＳ Ｐゴシック" charset="0"/>
              </a:rPr>
              <a:t>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500"/>
            <a:ext cx="9144000" cy="5143500"/>
          </a:xfrm>
          <a:prstGeom prst="rect">
            <a:avLst/>
          </a:prstGeom>
        </p:spPr>
      </p:pic>
      <p:sp>
        <p:nvSpPr>
          <p:cNvPr id="900098" name="Rectangle 2"/>
          <p:cNvSpPr>
            <a:spLocks noGrp="1" noChangeArrowheads="1"/>
          </p:cNvSpPr>
          <p:nvPr>
            <p:ph type="ctrTitle"/>
          </p:nvPr>
        </p:nvSpPr>
        <p:spPr>
          <a:xfrm>
            <a:off x="0" y="44624"/>
            <a:ext cx="9144000" cy="165618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How do you respond when things just keep getting worse?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48936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en-US" sz="3200" b="1">
                <a:solidFill>
                  <a:srgbClr val="FFFFFF"/>
                </a:solidFill>
                <a:latin typeface="Arial" charset="0"/>
                <a:ea typeface="ＭＳ Ｐゴシック" charset="0"/>
              </a:rPr>
              <a:t>Jepththah</a:t>
            </a:r>
            <a:r>
              <a:rPr lang="uk-UA" sz="3200" b="1">
                <a:solidFill>
                  <a:srgbClr val="FFFFFF"/>
                </a:solidFill>
                <a:latin typeface="Arial" charset="0"/>
                <a:ea typeface="ＭＳ Ｐゴシック" charset="0"/>
              </a:rPr>
              <a:t>'</a:t>
            </a:r>
            <a:r>
              <a:rPr lang="en-US" sz="3200" b="1">
                <a:solidFill>
                  <a:srgbClr val="FFFFFF"/>
                </a:solidFill>
                <a:latin typeface="Arial" charset="0"/>
                <a:ea typeface="ＭＳ Ｐゴシック" charset="0"/>
              </a:rPr>
              <a:t>s Daughter Greets Him (11:34)</a:t>
            </a: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8812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3779912" y="29469"/>
            <a:ext cx="5364088" cy="682853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she said,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Father, if you have made a vow to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you must do to me what you have vowed, 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has given you a great victory over your enemies, the Ammonites.  </a:t>
            </a:r>
            <a:r>
              <a:rPr lang="en-US" sz="2800" b="1" baseline="30000" dirty="0">
                <a:effectLst>
                  <a:glow rad="127000">
                    <a:schemeClr val="tx1"/>
                  </a:glow>
                </a:effectLst>
                <a:latin typeface="Arial" charset="0"/>
                <a:ea typeface="ＭＳ Ｐゴシック" charset="0"/>
                <a:cs typeface="ＭＳ Ｐゴシック" charset="0"/>
              </a:rPr>
              <a:t>37</a:t>
            </a:r>
            <a:r>
              <a:rPr lang="en-US" sz="2800" b="1" dirty="0">
                <a:effectLst>
                  <a:glow rad="127000">
                    <a:schemeClr val="tx1"/>
                  </a:glow>
                </a:effectLst>
                <a:latin typeface="Arial" charset="0"/>
                <a:ea typeface="ＭＳ Ｐゴシック" charset="0"/>
                <a:cs typeface="ＭＳ Ｐゴシック" charset="0"/>
              </a:rPr>
              <a:t>But first let me do this one thing: Let me go up and roam in the hills and weep with my friends for two months, because I will die a virgin</a:t>
            </a:r>
            <a:r>
              <a:rPr lang="uk-UA"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a:t>
            </a:r>
            <a:r>
              <a:rPr lang="is-IS" sz="2800" b="1" dirty="0" smtClean="0">
                <a:effectLst>
                  <a:glow rad="127000">
                    <a:schemeClr val="tx1"/>
                  </a:glow>
                </a:effectLst>
                <a:latin typeface="Arial" charset="0"/>
                <a:ea typeface="ＭＳ Ｐゴシック" charset="0"/>
                <a:cs typeface="ＭＳ Ｐゴシック" charset="0"/>
              </a:rPr>
              <a:t>11:36-37</a:t>
            </a:r>
            <a:r>
              <a:rPr lang="en-US" sz="2800" b="1" dirty="0" smtClean="0">
                <a:effectLst>
                  <a:glow rad="127000">
                    <a:schemeClr val="tx1"/>
                  </a:glow>
                </a:effectLst>
                <a:latin typeface="Arial" charset="0"/>
                <a:ea typeface="ＭＳ Ｐゴシック" charset="0"/>
                <a:cs typeface="ＭＳ Ｐゴシック" charset="0"/>
              </a:rPr>
              <a:t>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2925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99392"/>
            <a:ext cx="9144000" cy="648072"/>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Mourning 60 Days</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356992"/>
            <a:ext cx="9252520" cy="3516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may go,</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Jephthah said. And he sent her away for two months. She and her friends went into the hills and wept because she would never have children.  </a:t>
            </a:r>
            <a:r>
              <a:rPr lang="en-US" sz="2800" b="1" baseline="30000" dirty="0">
                <a:effectLst>
                  <a:glow rad="127000">
                    <a:schemeClr val="tx1"/>
                  </a:glow>
                </a:effectLst>
                <a:latin typeface="Arial" charset="0"/>
                <a:ea typeface="ＭＳ Ｐゴシック" charset="0"/>
                <a:cs typeface="ＭＳ Ｐゴシック" charset="0"/>
              </a:rPr>
              <a:t>39</a:t>
            </a:r>
            <a:r>
              <a:rPr lang="en-US" sz="2800" b="1" dirty="0">
                <a:effectLst>
                  <a:glow rad="127000">
                    <a:schemeClr val="tx1"/>
                  </a:glow>
                </a:effectLst>
                <a:latin typeface="Arial" charset="0"/>
                <a:ea typeface="ＭＳ Ｐゴシック" charset="0"/>
                <a:cs typeface="ＭＳ Ｐゴシック" charset="0"/>
              </a:rPr>
              <a:t>When she returned home, her father kept the vow he had made, and she died a virgin. So it has become a custom in Israel </a:t>
            </a:r>
            <a:r>
              <a:rPr lang="en-US" sz="2800" b="1" baseline="30000" dirty="0">
                <a:effectLst>
                  <a:glow rad="127000">
                    <a:schemeClr val="tx1"/>
                  </a:glow>
                </a:effectLst>
                <a:latin typeface="Arial" charset="0"/>
                <a:ea typeface="ＭＳ Ｐゴシック" charset="0"/>
                <a:cs typeface="ＭＳ Ｐゴシック" charset="0"/>
              </a:rPr>
              <a:t>40</a:t>
            </a:r>
            <a:r>
              <a:rPr lang="en-US" sz="2800" b="1" dirty="0">
                <a:effectLst>
                  <a:glow rad="127000">
                    <a:schemeClr val="tx1"/>
                  </a:glow>
                </a:effectLst>
                <a:latin typeface="Arial" charset="0"/>
                <a:ea typeface="ＭＳ Ｐゴシック" charset="0"/>
                <a:cs typeface="ＭＳ Ｐゴシック" charset="0"/>
              </a:rPr>
              <a:t>for young Israelite women to go away for four days each year to lament the fate of Jephthah</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daughter</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r>
              <a:rPr lang="is-IS" sz="2800" b="1" dirty="0" smtClean="0">
                <a:effectLst>
                  <a:glow rad="127000">
                    <a:schemeClr val="tx1"/>
                  </a:glow>
                </a:effectLst>
                <a:latin typeface="Arial" charset="0"/>
                <a:ea typeface="ＭＳ Ｐゴシック" charset="0"/>
                <a:cs typeface="ＭＳ Ｐゴシック" charset="0"/>
              </a:rPr>
              <a:t>11:38-40</a:t>
            </a:r>
            <a:r>
              <a:rPr lang="en-US" sz="2800" b="1" dirty="0" smtClean="0">
                <a:effectLst>
                  <a:glow rad="127000">
                    <a:schemeClr val="tx1"/>
                  </a:glow>
                </a:effectLst>
                <a:latin typeface="Arial" charset="0"/>
                <a:ea typeface="ＭＳ Ｐゴシック" charset="0"/>
                <a:cs typeface="ＭＳ Ｐゴシック" charset="0"/>
              </a:rPr>
              <a:t>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242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a:extLst/>
        </p:spPr>
        <p:txBody>
          <a:bodyPr/>
          <a:lstStyle/>
          <a:p>
            <a:pPr>
              <a:defRPr/>
            </a:pPr>
            <a:r>
              <a:rPr lang="en-US" sz="3600" b="1" dirty="0" smtClean="0">
                <a:solidFill>
                  <a:srgbClr val="FFFFFF"/>
                </a:solidFill>
                <a:effectLst>
                  <a:glow rad="177800">
                    <a:schemeClr val="tx1"/>
                  </a:glow>
                </a:effectLst>
                <a:latin typeface="Arial" charset="0"/>
                <a:ea typeface="ＭＳ Ｐゴシック" charset="0"/>
              </a:rPr>
              <a:t>Did Jephthah really kill his daughter?</a:t>
            </a:r>
            <a:endParaRPr lang="en-US" sz="3600" b="1" dirty="0">
              <a:solidFill>
                <a:srgbClr val="FFFFFF"/>
              </a:solidFill>
              <a:effectLst>
                <a:glow rad="177800">
                  <a:schemeClr val="tx1"/>
                </a:glow>
              </a:effectLst>
              <a:latin typeface="Arial" charset="0"/>
              <a:ea typeface="ＭＳ Ｐゴシック"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5306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a:extLst/>
        </p:spPr>
        <p:txBody>
          <a:bodyPr/>
          <a:lstStyle/>
          <a:p>
            <a:pPr>
              <a:defRPr/>
            </a:pPr>
            <a:r>
              <a:rPr lang="en-US" sz="2800" b="1" dirty="0" smtClean="0">
                <a:solidFill>
                  <a:srgbClr val="FFFFFF"/>
                </a:solidFill>
                <a:effectLst>
                  <a:glow rad="177800">
                    <a:schemeClr val="tx1"/>
                  </a:glow>
                </a:effectLst>
                <a:latin typeface="Arial" charset="0"/>
                <a:ea typeface="ＭＳ Ｐゴシック" charset="0"/>
              </a:rPr>
              <a:t>Views on Jephthah</a:t>
            </a:r>
            <a:r>
              <a:rPr lang="uk-UA" sz="2800" b="1" dirty="0" smtClean="0">
                <a:solidFill>
                  <a:srgbClr val="FFFFFF"/>
                </a:solidFill>
                <a:effectLst>
                  <a:glow rad="177800">
                    <a:schemeClr val="tx1"/>
                  </a:glow>
                </a:effectLst>
                <a:latin typeface="Arial" charset="0"/>
                <a:ea typeface="ＭＳ Ｐゴシック" charset="0"/>
              </a:rPr>
              <a:t>'</a:t>
            </a:r>
            <a:r>
              <a:rPr lang="en-US" sz="2800" b="1" dirty="0" smtClean="0">
                <a:solidFill>
                  <a:srgbClr val="FFFFFF"/>
                </a:solidFill>
                <a:effectLst>
                  <a:glow rad="177800">
                    <a:schemeClr val="tx1"/>
                  </a:glow>
                </a:effectLst>
                <a:latin typeface="Arial" charset="0"/>
                <a:ea typeface="ＭＳ Ｐゴシック" charset="0"/>
              </a:rPr>
              <a:t>s Daughter (Judg. 11)</a:t>
            </a:r>
            <a:endParaRPr lang="en-US" sz="2800" b="1" dirty="0">
              <a:solidFill>
                <a:srgbClr val="FFFFFF"/>
              </a:solidFill>
              <a:effectLst>
                <a:glow rad="177800">
                  <a:schemeClr val="tx1"/>
                </a:glow>
              </a:effectLst>
              <a:latin typeface="Arial" charset="0"/>
              <a:ea typeface="ＭＳ Ｐゴシック" charset="0"/>
            </a:endParaRP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gridCol w="4572000"/>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bg1"/>
                          </a:solidFill>
                          <a:effectLst/>
                          <a:latin typeface="Arial"/>
                          <a:cs typeface="Arial"/>
                        </a:rPr>
                        <a:t>DEDICATED</a:t>
                      </a:r>
                      <a:endParaRPr kumimoji="0" lang="en-US" sz="3200" b="1" i="0" u="none" strike="noStrike" cap="none" normalizeH="0" baseline="0" dirty="0" smtClean="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bg1"/>
                          </a:solidFill>
                          <a:effectLst/>
                          <a:latin typeface="Arial"/>
                          <a:cs typeface="Arial"/>
                        </a:rPr>
                        <a:t>SACRIFICED</a:t>
                      </a:r>
                      <a:endParaRPr kumimoji="0" lang="en-US" sz="3200" b="1" i="0" u="none" strike="noStrike" cap="none" normalizeH="0" baseline="0" dirty="0" smtClean="0">
                        <a:ln>
                          <a:noFill/>
                        </a:ln>
                        <a:solidFill>
                          <a:schemeClr val="bg1"/>
                        </a:solidFill>
                        <a:effectLst/>
                        <a:latin typeface="Arial"/>
                        <a:ea typeface="Arial" charset="0"/>
                        <a:cs typeface="Arial"/>
                      </a:endParaRPr>
                    </a:p>
                  </a:txBody>
                  <a:tcPr horzOverflow="overflow">
                    <a:solidFill>
                      <a:srgbClr val="000090"/>
                    </a:solidFill>
                  </a:tcPr>
                </a:tc>
              </a:tr>
              <a:tr h="1828800">
                <a:tc>
                  <a:txBody>
                    <a:bodyPr/>
                    <a:lstStyle/>
                    <a:p>
                      <a:pPr marL="358775" indent="-358775">
                        <a:buAutoNum type="arabicPeriod"/>
                      </a:pPr>
                      <a:r>
                        <a:rPr lang="en-US" sz="2400" b="1" dirty="0" smtClean="0">
                          <a:latin typeface="Arial"/>
                          <a:cs typeface="Arial"/>
                        </a:rPr>
                        <a:t>Being a judge,</a:t>
                      </a:r>
                      <a:r>
                        <a:rPr lang="en-US" sz="2400" b="1" baseline="0" dirty="0" smtClean="0">
                          <a:latin typeface="Arial"/>
                          <a:cs typeface="Arial"/>
                        </a:rPr>
                        <a:t> Jephthah must have been God-fearing, so he would not have violated God</a:t>
                      </a:r>
                      <a:r>
                        <a:rPr lang="uk-UA" sz="2400" b="1" baseline="0" dirty="0" smtClean="0">
                          <a:latin typeface="Arial"/>
                          <a:cs typeface="Arial"/>
                        </a:rPr>
                        <a:t>'</a:t>
                      </a:r>
                      <a:r>
                        <a:rPr lang="en-US" sz="2400" b="1" baseline="0" dirty="0" smtClean="0">
                          <a:latin typeface="Arial"/>
                          <a:cs typeface="Arial"/>
                        </a:rPr>
                        <a:t>s law</a:t>
                      </a:r>
                    </a:p>
                    <a:p>
                      <a:pPr marL="457200" indent="-457200">
                        <a:buAutoNum type="arabicPeriod"/>
                      </a:pPr>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1. Promise of a simple animal</a:t>
                      </a:r>
                      <a:r>
                        <a:rPr lang="en-US" sz="2400" b="1" baseline="0" dirty="0" smtClean="0">
                          <a:latin typeface="Arial"/>
                          <a:cs typeface="Arial"/>
                        </a:rPr>
                        <a:t> sacrifice would hardly be a convincing vow in this situation</a:t>
                      </a:r>
                      <a:endParaRPr lang="en-US" sz="2400" b="1" dirty="0">
                        <a:latin typeface="Arial"/>
                        <a:cs typeface="Arial"/>
                      </a:endParaRPr>
                    </a:p>
                  </a:txBody>
                  <a:tcPr marL="50800" marR="50800" marT="0" marB="0" horzOverflow="overflow"/>
                </a:tc>
              </a:tr>
              <a:tr h="1828800">
                <a:tc>
                  <a:txBody>
                    <a:bodyPr/>
                    <a:lstStyle/>
                    <a:p>
                      <a:pPr marL="358775" indent="-358775"/>
                      <a:r>
                        <a:rPr lang="en-US" sz="2400" b="1" dirty="0" smtClean="0">
                          <a:latin typeface="Arial"/>
                          <a:cs typeface="Arial"/>
                        </a:rPr>
                        <a:t>2. The Spirit of the Lord comes on Jephthah;</a:t>
                      </a:r>
                      <a:r>
                        <a:rPr lang="en-US" sz="2400" b="1" baseline="0" dirty="0" smtClean="0">
                          <a:latin typeface="Arial"/>
                          <a:cs typeface="Arial"/>
                        </a:rPr>
                        <a:t> </a:t>
                      </a:r>
                      <a:r>
                        <a:rPr lang="en-US" sz="2400" b="1" dirty="0" smtClean="0">
                          <a:latin typeface="Arial"/>
                          <a:cs typeface="Arial"/>
                        </a:rPr>
                        <a:t>he is noted in Heb. 11 so he would not have violated Law</a:t>
                      </a: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2. The mention of something coming out of the house implies that human sacrifice was intended</a:t>
                      </a:r>
                      <a:endParaRPr lang="en-US" sz="2400" b="1" dirty="0">
                        <a:latin typeface="Arial"/>
                        <a:cs typeface="Arial"/>
                      </a:endParaRPr>
                    </a:p>
                  </a:txBody>
                  <a:tcPr marL="50800" marR="50800" marT="0" marB="0" horzOverflow="overflow"/>
                </a:tc>
              </a:tr>
              <a:tr h="1463040">
                <a:tc>
                  <a:txBody>
                    <a:bodyPr/>
                    <a:lstStyle/>
                    <a:p>
                      <a:pPr marL="358775" indent="-358775"/>
                      <a:r>
                        <a:rPr lang="en-US" sz="2400" b="1" dirty="0" smtClean="0">
                          <a:latin typeface="Arial"/>
                          <a:cs typeface="Arial"/>
                        </a:rPr>
                        <a:t>3. Daughter bewails</a:t>
                      </a:r>
                      <a:r>
                        <a:rPr lang="en-US" sz="2400" b="1" baseline="0" dirty="0" smtClean="0">
                          <a:latin typeface="Arial"/>
                          <a:cs typeface="Arial"/>
                        </a:rPr>
                        <a:t> </a:t>
                      </a:r>
                      <a:r>
                        <a:rPr lang="en-US" sz="2400" b="1" dirty="0" smtClean="0">
                          <a:latin typeface="Arial"/>
                          <a:cs typeface="Arial"/>
                        </a:rPr>
                        <a:t>her virginity and 11:39 makes comment that </a:t>
                      </a:r>
                      <a:r>
                        <a:rPr lang="ru-RU" sz="2400" b="1" dirty="0" smtClean="0">
                          <a:latin typeface="Arial"/>
                          <a:cs typeface="Arial"/>
                        </a:rPr>
                        <a:t>"</a:t>
                      </a:r>
                      <a:r>
                        <a:rPr lang="en-US" sz="2400" b="1" dirty="0" smtClean="0">
                          <a:latin typeface="Arial"/>
                          <a:cs typeface="Arial"/>
                        </a:rPr>
                        <a:t>she knew not a man</a:t>
                      </a:r>
                      <a:r>
                        <a:rPr lang="ru-RU" sz="2400" b="1" dirty="0" smtClean="0">
                          <a:latin typeface="Arial"/>
                          <a:cs typeface="Arial"/>
                        </a:rPr>
                        <a:t>"</a:t>
                      </a:r>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3. The burnt offering (</a:t>
                      </a:r>
                      <a:r>
                        <a:rPr lang="uk-UA" sz="2400" b="1" i="1" dirty="0" smtClean="0">
                          <a:latin typeface="Arial"/>
                          <a:cs typeface="Arial"/>
                        </a:rPr>
                        <a:t>'</a:t>
                      </a:r>
                      <a:r>
                        <a:rPr lang="en-US" sz="2400" b="1" i="1" dirty="0" err="1" smtClean="0">
                          <a:latin typeface="Arial"/>
                          <a:cs typeface="Arial"/>
                        </a:rPr>
                        <a:t>olah</a:t>
                      </a:r>
                      <a:r>
                        <a:rPr lang="en-US" sz="2400" b="1" dirty="0" smtClean="0">
                          <a:latin typeface="Arial"/>
                          <a:cs typeface="Arial"/>
                        </a:rPr>
                        <a:t>) involves death in all 286 OT occurrences</a:t>
                      </a:r>
                      <a:endParaRPr lang="en-US" sz="2400" b="1" dirty="0">
                        <a:latin typeface="Arial"/>
                        <a:cs typeface="Arial"/>
                      </a:endParaRPr>
                    </a:p>
                  </a:txBody>
                  <a:tcPr marL="50800" marR="50800" marT="0" marB="0" horzOverflow="overflow"/>
                </a:tc>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smtClean="0">
                <a:solidFill>
                  <a:srgbClr val="FFFFFF"/>
                </a:solidFill>
                <a:effectLst>
                  <a:glow rad="177800">
                    <a:srgbClr val="000000"/>
                  </a:glow>
                </a:effectLst>
                <a:latin typeface="Arial" charset="0"/>
                <a:ea typeface="ＭＳ Ｐゴシック" charset="0"/>
              </a:rPr>
              <a:t>Adapted from John H. Walton, </a:t>
            </a:r>
            <a:r>
              <a:rPr lang="en-US" sz="1600" b="1" i="1" dirty="0" smtClean="0">
                <a:solidFill>
                  <a:srgbClr val="FFFFFF"/>
                </a:solidFill>
                <a:effectLst>
                  <a:glow rad="177800">
                    <a:srgbClr val="000000"/>
                  </a:glow>
                </a:effectLst>
                <a:latin typeface="Arial" charset="0"/>
                <a:ea typeface="ＭＳ Ｐゴシック" charset="0"/>
              </a:rPr>
              <a:t>Chronological and Background Charts of the OT</a:t>
            </a:r>
            <a:r>
              <a:rPr lang="en-US" sz="1600" b="1" dirty="0" smtClean="0">
                <a:solidFill>
                  <a:srgbClr val="FFFFFF"/>
                </a:solidFill>
                <a:effectLst>
                  <a:glow rad="177800">
                    <a:srgbClr val="000000"/>
                  </a:glow>
                </a:effectLst>
                <a:latin typeface="Arial" charset="0"/>
                <a:ea typeface="ＭＳ Ｐゴシック" charset="0"/>
              </a:rPr>
              <a:t>, 2d ed., 104</a:t>
            </a:r>
            <a:endParaRPr lang="en-US" sz="1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6350209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a:extLst/>
        </p:spPr>
        <p:txBody>
          <a:bodyPr/>
          <a:lstStyle/>
          <a:p>
            <a:pPr>
              <a:defRPr/>
            </a:pPr>
            <a:r>
              <a:rPr lang="en-US" sz="2800" b="1" dirty="0" smtClean="0">
                <a:solidFill>
                  <a:srgbClr val="FFFFFF"/>
                </a:solidFill>
                <a:effectLst>
                  <a:glow rad="177800">
                    <a:schemeClr val="tx1"/>
                  </a:glow>
                </a:effectLst>
                <a:latin typeface="Arial" charset="0"/>
                <a:ea typeface="ＭＳ Ｐゴシック" charset="0"/>
              </a:rPr>
              <a:t>Views on Jephthah</a:t>
            </a:r>
            <a:r>
              <a:rPr lang="uk-UA" sz="2800" b="1" dirty="0" smtClean="0">
                <a:solidFill>
                  <a:srgbClr val="FFFFFF"/>
                </a:solidFill>
                <a:effectLst>
                  <a:glow rad="177800">
                    <a:schemeClr val="tx1"/>
                  </a:glow>
                </a:effectLst>
                <a:latin typeface="Arial" charset="0"/>
                <a:ea typeface="ＭＳ Ｐゴシック" charset="0"/>
              </a:rPr>
              <a:t>'</a:t>
            </a:r>
            <a:r>
              <a:rPr lang="en-US" sz="2800" b="1" dirty="0" smtClean="0">
                <a:solidFill>
                  <a:srgbClr val="FFFFFF"/>
                </a:solidFill>
                <a:effectLst>
                  <a:glow rad="177800">
                    <a:schemeClr val="tx1"/>
                  </a:glow>
                </a:effectLst>
                <a:latin typeface="Arial" charset="0"/>
                <a:ea typeface="ＭＳ Ｐゴシック" charset="0"/>
              </a:rPr>
              <a:t>s Daughter (Judg. 11)</a:t>
            </a:r>
            <a:endParaRPr lang="en-US" sz="2800" b="1" dirty="0">
              <a:solidFill>
                <a:srgbClr val="FFFFFF"/>
              </a:solidFill>
              <a:effectLst>
                <a:glow rad="177800">
                  <a:schemeClr val="tx1"/>
                </a:glow>
              </a:effectLst>
              <a:latin typeface="Arial" charset="0"/>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20462365"/>
              </p:ext>
            </p:extLst>
          </p:nvPr>
        </p:nvGraphicFramePr>
        <p:xfrm>
          <a:off x="0" y="762000"/>
          <a:ext cx="9144000" cy="5334000"/>
        </p:xfrm>
        <a:graphic>
          <a:graphicData uri="http://schemas.openxmlformats.org/drawingml/2006/table">
            <a:tbl>
              <a:tblPr>
                <a:tableStyleId>{775DCB02-9BB8-47FD-8907-85C794F793BA}</a:tableStyleId>
              </a:tblPr>
              <a:tblGrid>
                <a:gridCol w="4572000"/>
                <a:gridCol w="4572000"/>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bg1"/>
                          </a:solidFill>
                          <a:effectLst/>
                          <a:latin typeface="Arial"/>
                          <a:cs typeface="Arial"/>
                        </a:rPr>
                        <a:t>DEDICATED</a:t>
                      </a:r>
                      <a:endParaRPr kumimoji="0" lang="en-US" sz="3200" b="1" i="0" u="none" strike="noStrike" cap="none" normalizeH="0" baseline="0" dirty="0" smtClean="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bg1"/>
                          </a:solidFill>
                          <a:effectLst/>
                          <a:latin typeface="Arial"/>
                          <a:cs typeface="Arial"/>
                        </a:rPr>
                        <a:t>SACRIFICED</a:t>
                      </a:r>
                      <a:endParaRPr kumimoji="0" lang="en-US" sz="3200" b="1" i="0" u="none" strike="noStrike" cap="none" normalizeH="0" baseline="0" dirty="0" smtClean="0">
                        <a:ln>
                          <a:noFill/>
                        </a:ln>
                        <a:solidFill>
                          <a:schemeClr val="bg1"/>
                        </a:solidFill>
                        <a:effectLst/>
                        <a:latin typeface="Arial"/>
                        <a:ea typeface="Arial" charset="0"/>
                        <a:cs typeface="Arial"/>
                      </a:endParaRPr>
                    </a:p>
                  </a:txBody>
                  <a:tcPr horzOverflow="overflow">
                    <a:solidFill>
                      <a:srgbClr val="000090"/>
                    </a:solidFill>
                  </a:tcPr>
                </a:tc>
              </a:tr>
              <a:tr h="1828800">
                <a:tc>
                  <a:txBody>
                    <a:bodyPr/>
                    <a:lstStyle/>
                    <a:p>
                      <a:pPr marL="358775" indent="-358775">
                        <a:buNone/>
                      </a:pPr>
                      <a:r>
                        <a:rPr lang="en-US" sz="2400" b="1" dirty="0" smtClean="0">
                          <a:latin typeface="Arial"/>
                          <a:cs typeface="Arial"/>
                        </a:rPr>
                        <a:t>4. Evidence of women in service of tabernacle—</a:t>
                      </a:r>
                      <a:br>
                        <a:rPr lang="en-US" sz="2400" b="1" dirty="0" smtClean="0">
                          <a:latin typeface="Arial"/>
                          <a:cs typeface="Arial"/>
                        </a:rPr>
                      </a:br>
                      <a:r>
                        <a:rPr lang="en-US" sz="2400" b="1" dirty="0" smtClean="0">
                          <a:latin typeface="Arial"/>
                          <a:cs typeface="Arial"/>
                        </a:rPr>
                        <a:t>Ex.</a:t>
                      </a:r>
                      <a:r>
                        <a:rPr lang="en-US" sz="2400" b="1" baseline="0" dirty="0" smtClean="0">
                          <a:latin typeface="Arial"/>
                          <a:cs typeface="Arial"/>
                        </a:rPr>
                        <a:t> 38:8; 1 Sam. 2:22</a:t>
                      </a:r>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4. If it was frequent practice to have women enter tabernacle service, why the commendation?</a:t>
                      </a:r>
                    </a:p>
                    <a:p>
                      <a:pPr marL="358775" indent="-358775"/>
                      <a:endParaRPr lang="en-US" sz="2400" b="1" dirty="0">
                        <a:latin typeface="Arial"/>
                        <a:cs typeface="Arial"/>
                      </a:endParaRPr>
                    </a:p>
                  </a:txBody>
                  <a:tcPr marL="50800" marR="50800" marT="0" marB="0" horzOverflow="overflow"/>
                </a:tc>
              </a:tr>
              <a:tr h="2926080">
                <a:tc>
                  <a:txBody>
                    <a:bodyPr/>
                    <a:lstStyle/>
                    <a:p>
                      <a:pPr marL="358775" indent="-358775"/>
                      <a:r>
                        <a:rPr lang="en-US" sz="2400" b="1" dirty="0" smtClean="0">
                          <a:latin typeface="Arial"/>
                          <a:cs typeface="Arial"/>
                        </a:rPr>
                        <a:t>5. Human sacrifice would have been clearly understood</a:t>
                      </a:r>
                      <a:r>
                        <a:rPr lang="en-US" sz="2400" b="1" baseline="0" dirty="0" smtClean="0">
                          <a:latin typeface="Arial"/>
                          <a:cs typeface="Arial"/>
                        </a:rPr>
                        <a:t> as a violation of God</a:t>
                      </a:r>
                      <a:r>
                        <a:rPr lang="uk-UA" sz="2400" b="1" baseline="0" dirty="0" smtClean="0">
                          <a:latin typeface="Arial"/>
                          <a:cs typeface="Arial"/>
                        </a:rPr>
                        <a:t>'</a:t>
                      </a:r>
                      <a:r>
                        <a:rPr lang="en-US" sz="2400" b="1" baseline="0" dirty="0" smtClean="0">
                          <a:latin typeface="Arial"/>
                          <a:cs typeface="Arial"/>
                        </a:rPr>
                        <a:t>s Law, and public opinion would have disallowed it even if Jephthah wanted to proceed</a:t>
                      </a:r>
                      <a:endParaRPr lang="en-US" sz="2400" b="1" dirty="0" smtClean="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5. Human sacrifice is seen as a last ditch effort in battle </a:t>
                      </a:r>
                      <a:br>
                        <a:rPr lang="en-US" sz="2400" b="1" dirty="0" smtClean="0">
                          <a:latin typeface="Arial"/>
                          <a:cs typeface="Arial"/>
                        </a:rPr>
                      </a:br>
                      <a:r>
                        <a:rPr lang="en-US" sz="2400" b="1" dirty="0" smtClean="0">
                          <a:latin typeface="Arial"/>
                          <a:cs typeface="Arial"/>
                        </a:rPr>
                        <a:t>(2 Kings 3:27)</a:t>
                      </a:r>
                    </a:p>
                  </a:txBody>
                  <a:tcPr marL="50800" marR="50800" marT="0" marB="0" horzOverflow="overflow"/>
                </a:tc>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smtClean="0">
                <a:solidFill>
                  <a:srgbClr val="FFFFFF"/>
                </a:solidFill>
                <a:effectLst>
                  <a:glow rad="177800">
                    <a:srgbClr val="000000"/>
                  </a:glow>
                </a:effectLst>
                <a:latin typeface="Arial" charset="0"/>
                <a:ea typeface="ＭＳ Ｐゴシック" charset="0"/>
              </a:rPr>
              <a:t>Adapted from John H. Walton, </a:t>
            </a:r>
            <a:r>
              <a:rPr lang="en-US" sz="1600" b="1" i="1" dirty="0" smtClean="0">
                <a:solidFill>
                  <a:srgbClr val="FFFFFF"/>
                </a:solidFill>
                <a:effectLst>
                  <a:glow rad="177800">
                    <a:srgbClr val="000000"/>
                  </a:glow>
                </a:effectLst>
                <a:latin typeface="Arial" charset="0"/>
                <a:ea typeface="ＭＳ Ｐゴシック" charset="0"/>
              </a:rPr>
              <a:t>Chronological and Background Charts of the OT</a:t>
            </a:r>
            <a:r>
              <a:rPr lang="en-US" sz="1600" b="1" dirty="0" smtClean="0">
                <a:solidFill>
                  <a:srgbClr val="FFFFFF"/>
                </a:solidFill>
                <a:effectLst>
                  <a:glow rad="177800">
                    <a:srgbClr val="000000"/>
                  </a:glow>
                </a:effectLst>
                <a:latin typeface="Arial" charset="0"/>
                <a:ea typeface="ＭＳ Ｐゴシック" charset="0"/>
              </a:rPr>
              <a:t>, 2d ed., 104</a:t>
            </a:r>
            <a:endParaRPr lang="en-US" sz="1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8352950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a:extLst/>
        </p:spPr>
        <p:txBody>
          <a:bodyPr/>
          <a:lstStyle/>
          <a:p>
            <a:pPr>
              <a:defRPr/>
            </a:pPr>
            <a:r>
              <a:rPr lang="en-US" sz="2800" b="1" dirty="0" smtClean="0">
                <a:solidFill>
                  <a:srgbClr val="FFFFFF"/>
                </a:solidFill>
                <a:effectLst>
                  <a:glow rad="177800">
                    <a:schemeClr val="tx1"/>
                  </a:glow>
                </a:effectLst>
                <a:latin typeface="Arial" charset="0"/>
                <a:ea typeface="ＭＳ Ｐゴシック" charset="0"/>
              </a:rPr>
              <a:t>Views on Jephthah</a:t>
            </a:r>
            <a:r>
              <a:rPr lang="uk-UA" sz="2800" b="1" dirty="0" smtClean="0">
                <a:solidFill>
                  <a:srgbClr val="FFFFFF"/>
                </a:solidFill>
                <a:effectLst>
                  <a:glow rad="177800">
                    <a:schemeClr val="tx1"/>
                  </a:glow>
                </a:effectLst>
                <a:latin typeface="Arial" charset="0"/>
                <a:ea typeface="ＭＳ Ｐゴシック" charset="0"/>
              </a:rPr>
              <a:t>'</a:t>
            </a:r>
            <a:r>
              <a:rPr lang="en-US" sz="2800" b="1" dirty="0" smtClean="0">
                <a:solidFill>
                  <a:srgbClr val="FFFFFF"/>
                </a:solidFill>
                <a:effectLst>
                  <a:glow rad="177800">
                    <a:schemeClr val="tx1"/>
                  </a:glow>
                </a:effectLst>
                <a:latin typeface="Arial" charset="0"/>
                <a:ea typeface="ＭＳ Ｐゴシック" charset="0"/>
              </a:rPr>
              <a:t>s Daughter (Judg. 11)</a:t>
            </a:r>
            <a:endParaRPr lang="en-US" sz="2800" b="1" dirty="0">
              <a:solidFill>
                <a:srgbClr val="FFFFFF"/>
              </a:solidFill>
              <a:effectLst>
                <a:glow rad="177800">
                  <a:schemeClr val="tx1"/>
                </a:glow>
              </a:effectLst>
              <a:latin typeface="Arial" charset="0"/>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25206706"/>
              </p:ext>
            </p:extLst>
          </p:nvPr>
        </p:nvGraphicFramePr>
        <p:xfrm>
          <a:off x="0" y="762000"/>
          <a:ext cx="9144000" cy="4968240"/>
        </p:xfrm>
        <a:graphic>
          <a:graphicData uri="http://schemas.openxmlformats.org/drawingml/2006/table">
            <a:tbl>
              <a:tblPr>
                <a:tableStyleId>{775DCB02-9BB8-47FD-8907-85C794F793BA}</a:tableStyleId>
              </a:tblPr>
              <a:tblGrid>
                <a:gridCol w="4572000"/>
                <a:gridCol w="4572000"/>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bg1"/>
                          </a:solidFill>
                          <a:effectLst/>
                          <a:latin typeface="Arial"/>
                          <a:cs typeface="Arial"/>
                        </a:rPr>
                        <a:t>DEDICATED</a:t>
                      </a:r>
                      <a:endParaRPr kumimoji="0" lang="en-US" sz="3200" b="1" i="0" u="none" strike="noStrike" cap="none" normalizeH="0" baseline="0" dirty="0" smtClean="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bg1"/>
                          </a:solidFill>
                          <a:effectLst/>
                          <a:latin typeface="Arial"/>
                          <a:cs typeface="Arial"/>
                        </a:rPr>
                        <a:t>SACRIFICED</a:t>
                      </a:r>
                      <a:endParaRPr kumimoji="0" lang="en-US" sz="3200" b="1" i="0" u="none" strike="noStrike" cap="none" normalizeH="0" baseline="0" dirty="0" smtClean="0">
                        <a:ln>
                          <a:noFill/>
                        </a:ln>
                        <a:solidFill>
                          <a:schemeClr val="bg1"/>
                        </a:solidFill>
                        <a:effectLst/>
                        <a:latin typeface="Arial"/>
                        <a:ea typeface="Arial" charset="0"/>
                        <a:cs typeface="Arial"/>
                      </a:endParaRPr>
                    </a:p>
                  </a:txBody>
                  <a:tcPr horzOverflow="overflow">
                    <a:solidFill>
                      <a:srgbClr val="000090"/>
                    </a:solidFill>
                  </a:tcPr>
                </a:tc>
              </a:tr>
              <a:tr h="2194560">
                <a:tc>
                  <a:txBody>
                    <a:bodyPr/>
                    <a:lstStyle/>
                    <a:p>
                      <a:pPr marL="358775" indent="-358775">
                        <a:buNone/>
                      </a:pPr>
                      <a:r>
                        <a:rPr lang="en-US" sz="2400" b="1" dirty="0" smtClean="0">
                          <a:latin typeface="Arial"/>
                          <a:cs typeface="Arial"/>
                        </a:rPr>
                        <a:t>6. Lev. 2</a:t>
                      </a:r>
                      <a:r>
                        <a:rPr lang="is-IS" sz="2400" b="1" dirty="0" smtClean="0">
                          <a:latin typeface="Arial"/>
                          <a:cs typeface="Arial"/>
                        </a:rPr>
                        <a:t>1:</a:t>
                      </a:r>
                      <a:r>
                        <a:rPr lang="en-US" sz="2400" b="1" dirty="0" smtClean="0">
                          <a:latin typeface="Arial"/>
                          <a:cs typeface="Arial"/>
                        </a:rPr>
                        <a:t>1-8 allows for redemption of humans vowed for sacrifice</a:t>
                      </a:r>
                    </a:p>
                    <a:p>
                      <a:pPr marL="358775" indent="-358775">
                        <a:buNone/>
                      </a:pPr>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6. The conjunction in 11:31 is one of apposition: </a:t>
                      </a:r>
                      <a:r>
                        <a:rPr lang="ru-RU" sz="2400" b="1" dirty="0" smtClean="0">
                          <a:latin typeface="Arial"/>
                          <a:cs typeface="Arial"/>
                        </a:rPr>
                        <a:t>"</a:t>
                      </a:r>
                      <a:r>
                        <a:rPr lang="en-US" sz="2400" b="1" dirty="0" smtClean="0">
                          <a:latin typeface="Arial"/>
                          <a:cs typeface="Arial"/>
                        </a:rPr>
                        <a:t>will be the L</a:t>
                      </a:r>
                      <a:r>
                        <a:rPr lang="en-US" sz="2000" b="1" dirty="0" smtClean="0">
                          <a:latin typeface="Arial"/>
                          <a:cs typeface="Arial"/>
                        </a:rPr>
                        <a:t>ORD</a:t>
                      </a:r>
                      <a:r>
                        <a:rPr lang="uk-UA" sz="2400" b="1" dirty="0" smtClean="0">
                          <a:latin typeface="Arial"/>
                          <a:cs typeface="Arial"/>
                        </a:rPr>
                        <a:t>'</a:t>
                      </a:r>
                      <a:r>
                        <a:rPr lang="en-US" sz="2400" b="1" dirty="0" smtClean="0">
                          <a:latin typeface="Arial"/>
                          <a:cs typeface="Arial"/>
                        </a:rPr>
                        <a:t>s,</a:t>
                      </a:r>
                      <a:r>
                        <a:rPr lang="en-US" sz="2400" b="1" baseline="0" dirty="0" smtClean="0">
                          <a:latin typeface="Arial"/>
                          <a:cs typeface="Arial"/>
                        </a:rPr>
                        <a:t> that is, I will sacrifice it as a burnt offering</a:t>
                      </a:r>
                      <a:r>
                        <a:rPr lang="ru-RU" sz="2400" b="1" baseline="0" dirty="0" smtClean="0">
                          <a:latin typeface="Arial"/>
                          <a:cs typeface="Arial"/>
                        </a:rPr>
                        <a:t>"</a:t>
                      </a:r>
                      <a:endParaRPr lang="en-US" sz="2400" b="1" baseline="0" dirty="0" smtClean="0">
                        <a:latin typeface="Arial"/>
                        <a:cs typeface="Arial"/>
                      </a:endParaRPr>
                    </a:p>
                    <a:p>
                      <a:pPr marL="358775" indent="-358775"/>
                      <a:endParaRPr lang="en-US" sz="2400" b="1" dirty="0">
                        <a:latin typeface="Arial"/>
                        <a:cs typeface="Arial"/>
                      </a:endParaRPr>
                    </a:p>
                  </a:txBody>
                  <a:tcPr marL="50800" marR="50800" marT="0" marB="0" horzOverflow="overflow"/>
                </a:tc>
              </a:tr>
              <a:tr h="2194560">
                <a:tc>
                  <a:txBody>
                    <a:bodyPr/>
                    <a:lstStyle/>
                    <a:p>
                      <a:pPr marL="358775" indent="-358775"/>
                      <a:r>
                        <a:rPr lang="en-US" sz="2400" b="1" dirty="0" smtClean="0">
                          <a:latin typeface="Arial"/>
                          <a:cs typeface="Arial"/>
                        </a:rPr>
                        <a:t>7. The conjunction in 11:31 should be rendered </a:t>
                      </a:r>
                      <a:r>
                        <a:rPr lang="ru-RU" sz="2400" b="1" i="1" dirty="0" smtClean="0">
                          <a:latin typeface="Arial"/>
                          <a:cs typeface="Arial"/>
                        </a:rPr>
                        <a:t>"</a:t>
                      </a:r>
                      <a:r>
                        <a:rPr lang="en-US" sz="2400" b="1" i="0" dirty="0" smtClean="0">
                          <a:latin typeface="Arial"/>
                          <a:cs typeface="Arial"/>
                        </a:rPr>
                        <a:t>or</a:t>
                      </a:r>
                      <a:r>
                        <a:rPr lang="en-US" sz="2400" b="1" i="1" dirty="0" smtClean="0">
                          <a:latin typeface="Arial"/>
                          <a:cs typeface="Arial"/>
                        </a:rPr>
                        <a:t>,</a:t>
                      </a:r>
                      <a:r>
                        <a:rPr lang="ru-RU" sz="2400" b="1" i="1" dirty="0" smtClean="0">
                          <a:latin typeface="Arial"/>
                          <a:cs typeface="Arial"/>
                        </a:rPr>
                        <a:t>"</a:t>
                      </a:r>
                      <a:r>
                        <a:rPr lang="en-US" sz="2400" b="1" i="0" dirty="0" smtClean="0">
                          <a:latin typeface="Arial"/>
                          <a:cs typeface="Arial"/>
                        </a:rPr>
                        <a:t> showing</a:t>
                      </a:r>
                      <a:r>
                        <a:rPr lang="en-US" sz="2400" b="1" i="0" baseline="0" dirty="0" smtClean="0">
                          <a:latin typeface="Arial"/>
                          <a:cs typeface="Arial"/>
                        </a:rPr>
                        <a:t> Jephthah considered various situations</a:t>
                      </a:r>
                      <a:endParaRPr lang="en-US" sz="2400" b="1" dirty="0" smtClean="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smtClean="0">
                          <a:latin typeface="Arial"/>
                          <a:cs typeface="Arial"/>
                        </a:rPr>
                        <a:t>7. There is little evidence of Jephthah</a:t>
                      </a:r>
                      <a:r>
                        <a:rPr lang="uk-UA" sz="2400" b="1" dirty="0" smtClean="0">
                          <a:latin typeface="Arial"/>
                          <a:cs typeface="Arial"/>
                        </a:rPr>
                        <a:t>'</a:t>
                      </a:r>
                      <a:r>
                        <a:rPr lang="en-US" sz="2400" b="1" dirty="0" smtClean="0">
                          <a:latin typeface="Arial"/>
                          <a:cs typeface="Arial"/>
                        </a:rPr>
                        <a:t>s spirituality or knowledge</a:t>
                      </a:r>
                      <a:r>
                        <a:rPr lang="en-US" sz="2400" b="1" baseline="0" dirty="0" smtClean="0">
                          <a:latin typeface="Arial"/>
                          <a:cs typeface="Arial"/>
                        </a:rPr>
                        <a:t> of the Law</a:t>
                      </a:r>
                      <a:endParaRPr lang="en-US" sz="2400" b="1" dirty="0" smtClean="0">
                        <a:latin typeface="Arial"/>
                        <a:cs typeface="Arial"/>
                      </a:endParaRPr>
                    </a:p>
                  </a:txBody>
                  <a:tcPr marL="50800" marR="50800" marT="0" marB="0" horzOverflow="overflow"/>
                </a:tc>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smtClean="0">
                <a:solidFill>
                  <a:srgbClr val="FFFFFF"/>
                </a:solidFill>
                <a:effectLst>
                  <a:glow rad="177800">
                    <a:srgbClr val="000000"/>
                  </a:glow>
                </a:effectLst>
                <a:latin typeface="Arial" charset="0"/>
                <a:ea typeface="ＭＳ Ｐゴシック" charset="0"/>
              </a:rPr>
              <a:t>Adapted from John H. Walton, </a:t>
            </a:r>
            <a:r>
              <a:rPr lang="en-US" sz="1600" b="1" i="1" dirty="0" smtClean="0">
                <a:solidFill>
                  <a:srgbClr val="FFFFFF"/>
                </a:solidFill>
                <a:effectLst>
                  <a:glow rad="177800">
                    <a:srgbClr val="000000"/>
                  </a:glow>
                </a:effectLst>
                <a:latin typeface="Arial" charset="0"/>
                <a:ea typeface="ＭＳ Ｐゴシック" charset="0"/>
              </a:rPr>
              <a:t>Chronological and Background Charts of the OT</a:t>
            </a:r>
            <a:r>
              <a:rPr lang="en-US" sz="1600" b="1" dirty="0" smtClean="0">
                <a:solidFill>
                  <a:srgbClr val="FFFFFF"/>
                </a:solidFill>
                <a:effectLst>
                  <a:glow rad="177800">
                    <a:srgbClr val="000000"/>
                  </a:glow>
                </a:effectLst>
                <a:latin typeface="Arial" charset="0"/>
                <a:ea typeface="ＭＳ Ｐゴシック" charset="0"/>
              </a:rPr>
              <a:t>, 2d ed., 104</a:t>
            </a:r>
            <a:endParaRPr lang="en-US" sz="1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9171929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Judges 12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006529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8282" y="5038257"/>
            <a:ext cx="2492050" cy="1819743"/>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Ephraimite Jealousy</a:t>
            </a:r>
            <a:endParaRPr lang="en-US" sz="3200"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00"/>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1619672" y="292494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Manasseh</a:t>
            </a:r>
            <a:endParaRPr lang="en-US" sz="2800" b="1" dirty="0">
              <a:solidFill>
                <a:srgbClr val="FFFFFF"/>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smtClean="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32" name="Rounded Rectangular Callout 31"/>
          <p:cNvSpPr/>
          <p:nvPr/>
        </p:nvSpPr>
        <p:spPr>
          <a:xfrm>
            <a:off x="0" y="48690"/>
            <a:ext cx="9144000" cy="2804246"/>
          </a:xfrm>
          <a:prstGeom prst="wedgeRoundRectCallout">
            <a:avLst>
              <a:gd name="adj1" fmla="val 49969"/>
              <a:gd name="adj2" fmla="val 2449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39" name="TextBox 2"/>
          <p:cNvSpPr txBox="1">
            <a:spLocks noChangeArrowheads="1"/>
          </p:cNvSpPr>
          <p:nvPr/>
        </p:nvSpPr>
        <p:spPr bwMode="auto">
          <a:xfrm>
            <a:off x="0" y="116632"/>
            <a:ext cx="9144000" cy="267765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Then the people of Ephraim mobilized an army and crossed over the Jordan River to Zaphon. They sent this message to Jephthah: </a:t>
            </a:r>
            <a:r>
              <a:rPr lang="uk-UA" sz="2800" b="1" dirty="0">
                <a:solidFill>
                  <a:srgbClr val="000000"/>
                </a:solidFill>
                <a:latin typeface="Arial"/>
                <a:cs typeface="Arial"/>
              </a:rPr>
              <a:t>'</a:t>
            </a:r>
            <a:r>
              <a:rPr lang="en-US" sz="2800" b="1" dirty="0">
                <a:solidFill>
                  <a:srgbClr val="000000"/>
                </a:solidFill>
                <a:latin typeface="Arial"/>
                <a:cs typeface="Arial"/>
              </a:rPr>
              <a:t>Why didn</a:t>
            </a:r>
            <a:r>
              <a:rPr lang="uk-UA" sz="2800" b="1" dirty="0">
                <a:solidFill>
                  <a:srgbClr val="000000"/>
                </a:solidFill>
                <a:latin typeface="Arial"/>
                <a:cs typeface="Arial"/>
              </a:rPr>
              <a:t>'</a:t>
            </a:r>
            <a:r>
              <a:rPr lang="en-US" sz="2800" b="1" dirty="0">
                <a:solidFill>
                  <a:srgbClr val="000000"/>
                </a:solidFill>
                <a:latin typeface="Arial"/>
                <a:cs typeface="Arial"/>
              </a:rPr>
              <a:t>t you call for us to help you fight against the Ammonites? We are going to burn down your house with you in it!</a:t>
            </a:r>
            <a:r>
              <a:rPr lang="uk-UA" sz="2800" b="1" dirty="0">
                <a:solidFill>
                  <a:srgbClr val="000000"/>
                </a:solidFill>
                <a:latin typeface="Arial"/>
                <a:cs typeface="Arial"/>
              </a:rPr>
              <a:t>'</a:t>
            </a:r>
            <a:r>
              <a:rPr lang="ru-RU" sz="2800" b="1" dirty="0">
                <a:solidFill>
                  <a:srgbClr val="000000"/>
                </a:solidFill>
                <a:latin typeface="Arial"/>
                <a:cs typeface="Arial"/>
              </a:rPr>
              <a:t>"</a:t>
            </a:r>
            <a:r>
              <a:rPr lang="en-US" sz="2800" b="1" dirty="0">
                <a:solidFill>
                  <a:srgbClr val="000000"/>
                </a:solidFill>
                <a:latin typeface="Arial"/>
                <a:cs typeface="Arial"/>
              </a:rPr>
              <a:t> </a:t>
            </a:r>
            <a:br>
              <a:rPr lang="en-US" sz="2800" b="1" dirty="0">
                <a:solidFill>
                  <a:srgbClr val="000000"/>
                </a:solidFill>
                <a:latin typeface="Arial"/>
                <a:cs typeface="Arial"/>
              </a:rPr>
            </a:br>
            <a:r>
              <a:rPr lang="en-US" sz="2800" b="1" dirty="0">
                <a:solidFill>
                  <a:srgbClr val="000000"/>
                </a:solidFill>
                <a:latin typeface="Arial"/>
                <a:cs typeface="Arial"/>
              </a:rPr>
              <a:t>(Judges 12:1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4000" b="1" dirty="0">
                <a:solidFill>
                  <a:srgbClr val="FFFF00"/>
                </a:solidFill>
                <a:effectLst>
                  <a:glow rad="101600">
                    <a:srgbClr val="000000">
                      <a:alpha val="75000"/>
                    </a:srgbClr>
                  </a:glow>
                </a:effectLst>
                <a:latin typeface="Arial"/>
                <a:cs typeface="Arial"/>
              </a:rPr>
              <a:t>Ammon</a:t>
            </a:r>
          </a:p>
        </p:txBody>
      </p:sp>
      <p:sp>
        <p:nvSpPr>
          <p:cNvPr id="55" name="Line 17"/>
          <p:cNvSpPr>
            <a:spLocks noChangeShapeType="1"/>
          </p:cNvSpPr>
          <p:nvPr/>
        </p:nvSpPr>
        <p:spPr bwMode="auto">
          <a:xfrm rot="21079435" flipH="1" flipV="1">
            <a:off x="6756395" y="3904153"/>
            <a:ext cx="356846" cy="347335"/>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Reuben</a:t>
            </a:r>
          </a:p>
        </p:txBody>
      </p:sp>
      <p:sp>
        <p:nvSpPr>
          <p:cNvPr id="57" name="Text Box 9"/>
          <p:cNvSpPr txBox="1">
            <a:spLocks noChangeArrowheads="1"/>
          </p:cNvSpPr>
          <p:nvPr/>
        </p:nvSpPr>
        <p:spPr bwMode="auto">
          <a:xfrm>
            <a:off x="2784108"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Benjamin</a:t>
            </a:r>
          </a:p>
        </p:txBody>
      </p:sp>
      <p:sp>
        <p:nvSpPr>
          <p:cNvPr id="58" name="Text Box 9"/>
          <p:cNvSpPr txBox="1">
            <a:spLocks noChangeArrowheads="1"/>
          </p:cNvSpPr>
          <p:nvPr/>
        </p:nvSpPr>
        <p:spPr bwMode="auto">
          <a:xfrm>
            <a:off x="2557425"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Judah</a:t>
            </a:r>
          </a:p>
        </p:txBody>
      </p:sp>
      <p:sp>
        <p:nvSpPr>
          <p:cNvPr id="60" name="Text Box 8"/>
          <p:cNvSpPr txBox="1">
            <a:spLocks noChangeArrowheads="1"/>
          </p:cNvSpPr>
          <p:nvPr/>
        </p:nvSpPr>
        <p:spPr bwMode="auto">
          <a:xfrm>
            <a:off x="4973174" y="3502749"/>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Gilead</a:t>
            </a:r>
          </a:p>
        </p:txBody>
      </p:sp>
      <p:sp>
        <p:nvSpPr>
          <p:cNvPr id="64" name="Line 17"/>
          <p:cNvSpPr>
            <a:spLocks noChangeShapeType="1"/>
          </p:cNvSpPr>
          <p:nvPr/>
        </p:nvSpPr>
        <p:spPr bwMode="auto">
          <a:xfrm rot="21079435">
            <a:off x="4163132" y="3039659"/>
            <a:ext cx="1312340" cy="40687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2" name="Line 17"/>
          <p:cNvSpPr>
            <a:spLocks noChangeShapeType="1"/>
          </p:cNvSpPr>
          <p:nvPr/>
        </p:nvSpPr>
        <p:spPr bwMode="auto">
          <a:xfrm rot="21079435" flipV="1">
            <a:off x="4200755" y="4430614"/>
            <a:ext cx="935096" cy="877091"/>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grpSp>
        <p:nvGrpSpPr>
          <p:cNvPr id="23" name="Group 22"/>
          <p:cNvGrpSpPr/>
          <p:nvPr/>
        </p:nvGrpSpPr>
        <p:grpSpPr>
          <a:xfrm>
            <a:off x="5580112" y="3284984"/>
            <a:ext cx="369930" cy="380904"/>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26" name="Text Box 8"/>
          <p:cNvSpPr txBox="1">
            <a:spLocks noChangeArrowheads="1"/>
          </p:cNvSpPr>
          <p:nvPr/>
        </p:nvSpPr>
        <p:spPr bwMode="auto">
          <a:xfrm>
            <a:off x="4499992" y="2780928"/>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Mizpah</a:t>
            </a:r>
          </a:p>
        </p:txBody>
      </p:sp>
      <p:sp>
        <p:nvSpPr>
          <p:cNvPr id="27" name="Line 17"/>
          <p:cNvSpPr>
            <a:spLocks noChangeShapeType="1"/>
          </p:cNvSpPr>
          <p:nvPr/>
        </p:nvSpPr>
        <p:spPr bwMode="auto">
          <a:xfrm rot="21079435" flipV="1">
            <a:off x="5731587" y="4375462"/>
            <a:ext cx="261406" cy="1635466"/>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8" name="Line 17"/>
          <p:cNvSpPr>
            <a:spLocks noChangeShapeType="1"/>
          </p:cNvSpPr>
          <p:nvPr/>
        </p:nvSpPr>
        <p:spPr bwMode="auto">
          <a:xfrm rot="21079435" flipV="1">
            <a:off x="4127671" y="4547291"/>
            <a:ext cx="1597030" cy="1795866"/>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 name="Oval 1"/>
          <p:cNvSpPr/>
          <p:nvPr/>
        </p:nvSpPr>
        <p:spPr bwMode="auto">
          <a:xfrm>
            <a:off x="1907704" y="4077072"/>
            <a:ext cx="2520280" cy="936104"/>
          </a:xfrm>
          <a:prstGeom prst="ellipse">
            <a:avLst/>
          </a:prstGeom>
          <a:noFill/>
          <a:ln w="38100" cap="flat" cmpd="sng" algn="ctr">
            <a:solidFill>
              <a:srgbClr val="FFFF00"/>
            </a:solidFill>
            <a:prstDash val="solid"/>
            <a:round/>
            <a:headEnd type="none" w="med" len="med"/>
            <a:tailEnd type="stealth" w="lg" len="lg"/>
          </a:ln>
          <a:effectLst>
            <a:glow rad="228600">
              <a:schemeClr val="tx1">
                <a:alpha val="75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Line 17"/>
          <p:cNvSpPr>
            <a:spLocks noChangeShapeType="1"/>
          </p:cNvSpPr>
          <p:nvPr/>
        </p:nvSpPr>
        <p:spPr bwMode="auto">
          <a:xfrm rot="21079435" flipV="1">
            <a:off x="4001218" y="4005309"/>
            <a:ext cx="968840" cy="143525"/>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FFFF00"/>
              </a:solidFill>
              <a:effectLst>
                <a:glow rad="101600">
                  <a:srgbClr val="000000">
                    <a:alpha val="75000"/>
                  </a:srgbClr>
                </a:glow>
              </a:effectLst>
              <a:latin typeface="Arial"/>
              <a:cs typeface="Arial"/>
            </a:endParaRPr>
          </a:p>
        </p:txBody>
      </p:sp>
      <p:grpSp>
        <p:nvGrpSpPr>
          <p:cNvPr id="30" name="Group 29"/>
          <p:cNvGrpSpPr/>
          <p:nvPr/>
        </p:nvGrpSpPr>
        <p:grpSpPr>
          <a:xfrm>
            <a:off x="4922150" y="3645024"/>
            <a:ext cx="369930" cy="380904"/>
            <a:chOff x="1293990" y="4843883"/>
            <a:chExt cx="369930" cy="380904"/>
          </a:xfrm>
        </p:grpSpPr>
        <p:sp>
          <p:nvSpPr>
            <p:cNvPr id="3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4"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3635896" y="3284984"/>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Zaphon</a:t>
            </a:r>
          </a:p>
        </p:txBody>
      </p:sp>
      <p:sp>
        <p:nvSpPr>
          <p:cNvPr id="3" name="Explosion 1 2"/>
          <p:cNvSpPr/>
          <p:nvPr/>
        </p:nvSpPr>
        <p:spPr bwMode="auto">
          <a:xfrm>
            <a:off x="4644008" y="3501008"/>
            <a:ext cx="1152128" cy="1080120"/>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87092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500"/>
                                        <p:tgtEl>
                                          <p:spTgt spid="6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0" nodeType="clickEffect">
                                  <p:stCondLst>
                                    <p:cond delay="0"/>
                                  </p:stCondLst>
                                  <p:childTnLst>
                                    <p:animEffect transition="out" filter="blinds(horizontal)">
                                      <p:cBhvr>
                                        <p:cTn id="27" dur="500"/>
                                        <p:tgtEl>
                                          <p:spTgt spid="64"/>
                                        </p:tgtEl>
                                      </p:cBhvr>
                                    </p:animEffect>
                                    <p:set>
                                      <p:cBhvr>
                                        <p:cTn id="28" dur="1" fill="hold">
                                          <p:stCondLst>
                                            <p:cond delay="499"/>
                                          </p:stCondLst>
                                        </p:cTn>
                                        <p:tgtEl>
                                          <p:spTgt spid="64"/>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1500"/>
                            </p:stCondLst>
                            <p:childTnLst>
                              <p:par>
                                <p:cTn id="47" presetID="23" presetClass="entr" presetSubtype="16"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9" presetClass="entr" presetSubtype="1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0" fill="hold"/>
                                        <p:tgtEl>
                                          <p:spTgt spid="3"/>
                                        </p:tgtEl>
                                        <p:attrNameLst>
                                          <p:attrName>ppt_w</p:attrName>
                                        </p:attrNameLst>
                                      </p:cBhvr>
                                      <p:tavLst>
                                        <p:tav tm="0" fmla="#ppt_w*sin(2.5*pi*$)">
                                          <p:val>
                                            <p:fltVal val="0"/>
                                          </p:val>
                                        </p:tav>
                                        <p:tav tm="100000">
                                          <p:val>
                                            <p:fltVal val="1"/>
                                          </p:val>
                                        </p:tav>
                                      </p:tavLst>
                                    </p:anim>
                                    <p:anim calcmode="lin" valueType="num">
                                      <p:cBhvr>
                                        <p:cTn id="60"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p:bldP spid="64" grpId="0" animBg="1"/>
      <p:bldP spid="22" grpId="0" animBg="1"/>
      <p:bldP spid="27" grpId="0" animBg="1"/>
      <p:bldP spid="28" grpId="0" animBg="1"/>
      <p:bldP spid="2"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900098" name="Rectangle 2"/>
          <p:cNvSpPr>
            <a:spLocks noGrp="1" noChangeArrowheads="1"/>
          </p:cNvSpPr>
          <p:nvPr>
            <p:ph type="ctrTitle"/>
          </p:nvPr>
        </p:nvSpPr>
        <p:spPr>
          <a:xfrm>
            <a:off x="5184577" y="4725144"/>
            <a:ext cx="3851919" cy="1296143"/>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200" b="1" dirty="0" smtClean="0">
                <a:effectLst>
                  <a:glow rad="127000">
                    <a:schemeClr val="tx1"/>
                  </a:glow>
                </a:effectLst>
                <a:latin typeface="Arial" charset="0"/>
                <a:ea typeface="ＭＳ Ｐゴシック" charset="0"/>
                <a:cs typeface="ＭＳ Ｐゴシック" charset="0"/>
              </a:rPr>
              <a:t>Hebrew Exam</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(Judges 12:5-6)</a:t>
            </a:r>
            <a:endParaRPr lang="en-US" sz="3200"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034434" y="4366845"/>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Issachar</a:t>
            </a: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Judah</a:t>
            </a:r>
          </a:p>
        </p:txBody>
      </p:sp>
      <p:sp>
        <p:nvSpPr>
          <p:cNvPr id="60" name="Text Box 8"/>
          <p:cNvSpPr txBox="1">
            <a:spLocks noChangeArrowheads="1"/>
          </p:cNvSpPr>
          <p:nvPr/>
        </p:nvSpPr>
        <p:spPr bwMode="auto">
          <a:xfrm>
            <a:off x="4736239" y="2780928"/>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Gilead</a:t>
            </a:r>
          </a:p>
        </p:txBody>
      </p:sp>
      <p:sp>
        <p:nvSpPr>
          <p:cNvPr id="22" name="Text Box 10"/>
          <p:cNvSpPr txBox="1">
            <a:spLocks noChangeArrowheads="1"/>
          </p:cNvSpPr>
          <p:nvPr/>
        </p:nvSpPr>
        <p:spPr bwMode="auto">
          <a:xfrm>
            <a:off x="2093508" y="213285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600" b="1" dirty="0">
                <a:solidFill>
                  <a:srgbClr val="FFFFFF"/>
                </a:solidFill>
                <a:effectLst>
                  <a:glow rad="101600">
                    <a:srgbClr val="000000">
                      <a:alpha val="75000"/>
                    </a:srgbClr>
                  </a:glow>
                </a:effectLst>
                <a:latin typeface="Arial"/>
                <a:cs typeface="Arial"/>
              </a:rPr>
              <a:t>Manasseh</a:t>
            </a:r>
          </a:p>
        </p:txBody>
      </p:sp>
      <p:sp>
        <p:nvSpPr>
          <p:cNvPr id="23" name="Text Box 8"/>
          <p:cNvSpPr txBox="1">
            <a:spLocks noChangeArrowheads="1"/>
          </p:cNvSpPr>
          <p:nvPr/>
        </p:nvSpPr>
        <p:spPr bwMode="auto">
          <a:xfrm>
            <a:off x="3635896" y="3284984"/>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800" b="1" dirty="0">
                <a:solidFill>
                  <a:srgbClr val="FFFFFF"/>
                </a:solidFill>
                <a:effectLst>
                  <a:glow rad="101600">
                    <a:srgbClr val="000000">
                      <a:alpha val="75000"/>
                    </a:srgbClr>
                  </a:glow>
                </a:effectLst>
                <a:latin typeface="Arial"/>
                <a:cs typeface="Arial"/>
              </a:rPr>
              <a:t>Zaphon</a:t>
            </a:r>
          </a:p>
        </p:txBody>
      </p:sp>
      <p:sp>
        <p:nvSpPr>
          <p:cNvPr id="24" name="Explosion 1 23"/>
          <p:cNvSpPr/>
          <p:nvPr/>
        </p:nvSpPr>
        <p:spPr bwMode="auto">
          <a:xfrm>
            <a:off x="4644008" y="3501008"/>
            <a:ext cx="1152128" cy="1080120"/>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Text Box 10"/>
          <p:cNvSpPr txBox="1">
            <a:spLocks noChangeArrowheads="1"/>
          </p:cNvSpPr>
          <p:nvPr/>
        </p:nvSpPr>
        <p:spPr bwMode="auto">
          <a:xfrm>
            <a:off x="1475656" y="3910034"/>
            <a:ext cx="295232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ru-RU" sz="3600" b="1" dirty="0">
                <a:solidFill>
                  <a:srgbClr val="FFFF00"/>
                </a:solidFill>
                <a:effectLst>
                  <a:glow rad="101600">
                    <a:srgbClr val="000000">
                      <a:alpha val="75000"/>
                    </a:srgbClr>
                  </a:glow>
                </a:effectLst>
                <a:latin typeface="Arial"/>
                <a:cs typeface="Arial"/>
              </a:rPr>
              <a:t>"</a:t>
            </a:r>
            <a:r>
              <a:rPr lang="en-US" sz="3600" b="1" dirty="0">
                <a:solidFill>
                  <a:srgbClr val="FFFF00"/>
                </a:solidFill>
                <a:effectLst>
                  <a:glow rad="101600">
                    <a:srgbClr val="000000">
                      <a:alpha val="75000"/>
                    </a:srgbClr>
                  </a:glow>
                </a:effectLst>
                <a:latin typeface="Arial"/>
                <a:cs typeface="Arial"/>
              </a:rPr>
              <a:t>Sibboleth</a:t>
            </a:r>
            <a:r>
              <a:rPr lang="ru-RU" sz="3600" b="1" dirty="0">
                <a:solidFill>
                  <a:srgbClr val="FFFF00"/>
                </a:solidFill>
                <a:effectLst>
                  <a:glow rad="101600">
                    <a:srgbClr val="000000">
                      <a:alpha val="75000"/>
                    </a:srgbClr>
                  </a:glow>
                </a:effectLst>
                <a:latin typeface="Arial"/>
                <a:cs typeface="Arial"/>
              </a:rPr>
              <a:t>"</a:t>
            </a:r>
            <a:endParaRPr lang="en-US" sz="3600" b="1" dirty="0">
              <a:solidFill>
                <a:srgbClr val="FFFF00"/>
              </a:solidFill>
              <a:effectLst>
                <a:glow rad="101600">
                  <a:srgbClr val="000000">
                    <a:alpha val="75000"/>
                  </a:srgbClr>
                </a:glow>
              </a:effectLst>
              <a:latin typeface="Arial"/>
              <a:cs typeface="Arial"/>
            </a:endParaRPr>
          </a:p>
        </p:txBody>
      </p:sp>
      <p:sp>
        <p:nvSpPr>
          <p:cNvPr id="21" name="Text Box 10"/>
          <p:cNvSpPr txBox="1">
            <a:spLocks noChangeArrowheads="1"/>
          </p:cNvSpPr>
          <p:nvPr/>
        </p:nvSpPr>
        <p:spPr bwMode="auto">
          <a:xfrm>
            <a:off x="4932040" y="3910034"/>
            <a:ext cx="324036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ru-RU" sz="3600" b="1" dirty="0">
                <a:solidFill>
                  <a:srgbClr val="FFFF00"/>
                </a:solidFill>
                <a:effectLst>
                  <a:glow rad="101600">
                    <a:srgbClr val="000000">
                      <a:alpha val="75000"/>
                    </a:srgbClr>
                  </a:glow>
                </a:effectLst>
                <a:latin typeface="Arial"/>
                <a:cs typeface="Arial"/>
              </a:rPr>
              <a:t>"</a:t>
            </a:r>
            <a:r>
              <a:rPr lang="en-US" sz="3600" b="1" dirty="0">
                <a:solidFill>
                  <a:srgbClr val="FFFF00"/>
                </a:solidFill>
                <a:effectLst>
                  <a:glow rad="101600">
                    <a:srgbClr val="000000">
                      <a:alpha val="75000"/>
                    </a:srgbClr>
                  </a:glow>
                </a:effectLst>
                <a:latin typeface="Arial"/>
                <a:cs typeface="Arial"/>
              </a:rPr>
              <a:t>Shibboleth</a:t>
            </a:r>
            <a:r>
              <a:rPr lang="ru-RU" sz="3600" b="1" dirty="0">
                <a:solidFill>
                  <a:srgbClr val="FFFF00"/>
                </a:solidFill>
                <a:effectLst>
                  <a:glow rad="101600">
                    <a:srgbClr val="000000">
                      <a:alpha val="75000"/>
                    </a:srgbClr>
                  </a:glow>
                </a:effectLst>
                <a:latin typeface="Arial"/>
                <a:cs typeface="Arial"/>
              </a:rPr>
              <a:t>"</a:t>
            </a:r>
            <a:endParaRPr lang="en-US" sz="3600" b="1" dirty="0">
              <a:solidFill>
                <a:srgbClr val="FFFF00"/>
              </a:solidFill>
              <a:effectLst>
                <a:glow rad="101600">
                  <a:srgbClr val="000000">
                    <a:alpha val="75000"/>
                  </a:srgbClr>
                </a:glow>
              </a:effectLst>
              <a:latin typeface="Arial"/>
              <a:cs typeface="Arial"/>
            </a:endParaRPr>
          </a:p>
        </p:txBody>
      </p:sp>
      <p:sp>
        <p:nvSpPr>
          <p:cNvPr id="62" name="Line 17"/>
          <p:cNvSpPr>
            <a:spLocks noChangeShapeType="1"/>
          </p:cNvSpPr>
          <p:nvPr/>
        </p:nvSpPr>
        <p:spPr bwMode="auto">
          <a:xfrm rot="21079435" flipH="1" flipV="1">
            <a:off x="4323794" y="4146116"/>
            <a:ext cx="640429" cy="992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defTabSz="457200" fontAlgn="auto">
              <a:spcBef>
                <a:spcPts val="0"/>
              </a:spcBef>
              <a:spcAft>
                <a:spcPts val="0"/>
              </a:spcAft>
              <a:defRPr/>
            </a:pPr>
            <a:endParaRPr lang="en-US" sz="1800">
              <a:solidFill>
                <a:srgbClr val="000000"/>
              </a:solidFill>
              <a:effectLst>
                <a:glow rad="101600">
                  <a:srgbClr val="000000">
                    <a:alpha val="75000"/>
                  </a:srgbClr>
                </a:glow>
              </a:effectLst>
              <a:latin typeface="Arial"/>
              <a:cs typeface="Arial"/>
            </a:endParaRPr>
          </a:p>
        </p:txBody>
      </p:sp>
      <p:sp>
        <p:nvSpPr>
          <p:cNvPr id="26" name="Rounded Rectangular Callout 25"/>
          <p:cNvSpPr/>
          <p:nvPr/>
        </p:nvSpPr>
        <p:spPr>
          <a:xfrm>
            <a:off x="-35496" y="0"/>
            <a:ext cx="9144000" cy="2804246"/>
          </a:xfrm>
          <a:prstGeom prst="wedgeRoundRectCallout">
            <a:avLst>
              <a:gd name="adj1" fmla="val 49969"/>
              <a:gd name="adj2" fmla="val 2449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27" name="TextBox 2"/>
          <p:cNvSpPr txBox="1">
            <a:spLocks noChangeArrowheads="1"/>
          </p:cNvSpPr>
          <p:nvPr/>
        </p:nvSpPr>
        <p:spPr bwMode="auto">
          <a:xfrm>
            <a:off x="-35496" y="67942"/>
            <a:ext cx="9144000" cy="267765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2800" b="1" dirty="0">
                <a:solidFill>
                  <a:srgbClr val="000000"/>
                </a:solidFill>
                <a:latin typeface="Arial"/>
                <a:cs typeface="Arial"/>
              </a:rPr>
              <a:t>"</a:t>
            </a:r>
            <a:r>
              <a:rPr lang="en-US" sz="2800" b="1" dirty="0">
                <a:solidFill>
                  <a:srgbClr val="000000"/>
                </a:solidFill>
                <a:latin typeface="Arial"/>
                <a:cs typeface="Arial"/>
              </a:rPr>
              <a:t>They would tell him to say </a:t>
            </a:r>
            <a:r>
              <a:rPr lang="uk-UA" sz="2800" b="1" dirty="0">
                <a:solidFill>
                  <a:srgbClr val="000000"/>
                </a:solidFill>
                <a:latin typeface="Arial"/>
                <a:cs typeface="Arial"/>
              </a:rPr>
              <a:t>'</a:t>
            </a:r>
            <a:r>
              <a:rPr lang="en-US" sz="2800" b="1" dirty="0">
                <a:solidFill>
                  <a:srgbClr val="000000"/>
                </a:solidFill>
                <a:latin typeface="Arial"/>
                <a:cs typeface="Arial"/>
              </a:rPr>
              <a:t>Shibboleth.</a:t>
            </a:r>
            <a:r>
              <a:rPr lang="uk-UA" sz="2800" b="1" dirty="0">
                <a:solidFill>
                  <a:srgbClr val="000000"/>
                </a:solidFill>
                <a:latin typeface="Arial"/>
                <a:cs typeface="Arial"/>
              </a:rPr>
              <a:t>'</a:t>
            </a:r>
            <a:r>
              <a:rPr lang="en-US" sz="2800" b="1" dirty="0">
                <a:solidFill>
                  <a:srgbClr val="000000"/>
                </a:solidFill>
                <a:latin typeface="Arial"/>
                <a:cs typeface="Arial"/>
              </a:rPr>
              <a:t> If he was from Ephraim, he would say </a:t>
            </a:r>
            <a:r>
              <a:rPr lang="uk-UA" sz="2800" b="1" dirty="0">
                <a:solidFill>
                  <a:srgbClr val="000000"/>
                </a:solidFill>
                <a:latin typeface="Arial"/>
                <a:cs typeface="Arial"/>
              </a:rPr>
              <a:t>'</a:t>
            </a:r>
            <a:r>
              <a:rPr lang="en-US" sz="2800" b="1" dirty="0">
                <a:solidFill>
                  <a:srgbClr val="000000"/>
                </a:solidFill>
                <a:latin typeface="Arial"/>
                <a:cs typeface="Arial"/>
              </a:rPr>
              <a:t>Sibboleth,</a:t>
            </a:r>
            <a:r>
              <a:rPr lang="uk-UA" sz="2800" b="1" dirty="0">
                <a:solidFill>
                  <a:srgbClr val="000000"/>
                </a:solidFill>
                <a:latin typeface="Arial"/>
                <a:cs typeface="Arial"/>
              </a:rPr>
              <a:t>'</a:t>
            </a:r>
            <a:r>
              <a:rPr lang="en-US" sz="2800" b="1" dirty="0">
                <a:solidFill>
                  <a:srgbClr val="000000"/>
                </a:solidFill>
                <a:latin typeface="Arial"/>
                <a:cs typeface="Arial"/>
              </a:rPr>
              <a:t> because people from Ephraim cannot pronounce the word correctly. Then they would take him and kill him at the shallow crossings of the Jordan. In all, 42,000 Ephraimites were killed at that time</a:t>
            </a:r>
            <a:r>
              <a:rPr lang="ru-RU" sz="2800" b="1" dirty="0">
                <a:solidFill>
                  <a:srgbClr val="000000"/>
                </a:solidFill>
                <a:latin typeface="Arial"/>
                <a:cs typeface="Arial"/>
              </a:rPr>
              <a:t>"</a:t>
            </a:r>
            <a:r>
              <a:rPr lang="en-US" sz="2800" b="1" dirty="0">
                <a:solidFill>
                  <a:srgbClr val="000000"/>
                </a:solidFill>
                <a:latin typeface="Arial"/>
                <a:cs typeface="Arial"/>
              </a:rPr>
              <a:t> (12:6 NLT).</a:t>
            </a:r>
          </a:p>
        </p:txBody>
      </p:sp>
    </p:spTree>
    <p:extLst>
      <p:ext uri="{BB962C8B-B14F-4D97-AF65-F5344CB8AC3E}">
        <p14:creationId xmlns:p14="http://schemas.microsoft.com/office/powerpoint/2010/main" val="7730161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0" fill="hold"/>
                                        <p:tgtEl>
                                          <p:spTgt spid="24"/>
                                        </p:tgtEl>
                                        <p:attrNameLst>
                                          <p:attrName>ppt_w</p:attrName>
                                        </p:attrNameLst>
                                      </p:cBhvr>
                                      <p:tavLst>
                                        <p:tav tm="0" fmla="#ppt_w*sin(2.5*pi*$)">
                                          <p:val>
                                            <p:fltVal val="0"/>
                                          </p:val>
                                        </p:tav>
                                        <p:tav tm="100000">
                                          <p:val>
                                            <p:fltVal val="1"/>
                                          </p:val>
                                        </p:tav>
                                      </p:tavLst>
                                    </p:anim>
                                    <p:anim calcmode="lin" valueType="num">
                                      <p:cBhvr>
                                        <p:cTn id="8" dur="5000" fill="hold"/>
                                        <p:tgtEl>
                                          <p:spTgt spid="24"/>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22" presetClass="entr" presetSubtype="2"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right)">
                                      <p:cBhvr>
                                        <p:cTn id="12" dur="500"/>
                                        <p:tgtEl>
                                          <p:spTgt spid="62"/>
                                        </p:tgtEl>
                                      </p:cBhvr>
                                    </p:animEffect>
                                  </p:childTnLst>
                                </p:cTn>
                              </p:par>
                            </p:childTnLst>
                          </p:cTn>
                        </p:par>
                        <p:par>
                          <p:cTn id="13" fill="hold">
                            <p:stCondLst>
                              <p:cond delay="5500"/>
                            </p:stCondLst>
                            <p:childTnLst>
                              <p:par>
                                <p:cTn id="14" presetID="23" presetClass="entr" presetSubtype="16"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fltVal val="0"/>
                                          </p:val>
                                        </p:tav>
                                        <p:tav tm="100000">
                                          <p:val>
                                            <p:strVal val="#ppt_w"/>
                                          </p:val>
                                        </p:tav>
                                      </p:tavLst>
                                    </p:anim>
                                    <p:anim calcmode="lin" valueType="num">
                                      <p:cBhvr>
                                        <p:cTn id="17" dur="500" fill="hold"/>
                                        <p:tgtEl>
                                          <p:spTgt spid="2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childTnLst>
                                </p:cTn>
                              </p:par>
                            </p:childTnLst>
                          </p:cTn>
                        </p:par>
                        <p:par>
                          <p:cTn id="22" fill="hold">
                            <p:stCondLst>
                              <p:cond delay="60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65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p:bldP spid="21" grpId="0"/>
      <p:bldP spid="2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165618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How do you respond when things just keep getting worse?</a:t>
            </a:r>
            <a:endParaRPr lang="en-US"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462198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Jephthah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259632" y="381000"/>
            <a:ext cx="7849268" cy="1842875"/>
          </a:xfrm>
          <a:prstGeom prst="wedgeRoundRectCallout">
            <a:avLst>
              <a:gd name="adj1" fmla="val -45780"/>
              <a:gd name="adj2" fmla="val 126689"/>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403648" y="482010"/>
            <a:ext cx="7560941"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Jephthah judged Israel for six years. When he died, he was buried in one of the towns of Gilead</a:t>
            </a:r>
            <a:r>
              <a:rPr lang="ru-RU" sz="3200" b="1" dirty="0">
                <a:solidFill>
                  <a:srgbClr val="000000"/>
                </a:solidFill>
                <a:latin typeface="Arial"/>
                <a:cs typeface="Arial"/>
              </a:rPr>
              <a:t>"</a:t>
            </a:r>
            <a:r>
              <a:rPr lang="en-US" sz="3200" b="1" dirty="0">
                <a:solidFill>
                  <a:srgbClr val="000000"/>
                </a:solidFill>
                <a:latin typeface="Arial"/>
                <a:cs typeface="Arial"/>
              </a:rPr>
              <a:t> (12:7).</a:t>
            </a:r>
          </a:p>
        </p:txBody>
      </p:sp>
    </p:spTree>
    <p:extLst>
      <p:ext uri="{BB962C8B-B14F-4D97-AF65-F5344CB8AC3E}">
        <p14:creationId xmlns:p14="http://schemas.microsoft.com/office/powerpoint/2010/main" val="363120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Where did Izban judge?</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glow rad="279400">
                    <a:srgbClr val="000000">
                      <a:alpha val="98000"/>
                    </a:srgbClr>
                  </a:glow>
                </a:effectLst>
                <a:latin typeface="Arial" charset="0"/>
                <a:cs typeface="Arial" charset="0"/>
              </a:rPr>
              <a:t>Izban</a:t>
            </a:r>
          </a:p>
        </p:txBody>
      </p:sp>
    </p:spTree>
    <p:extLst>
      <p:ext uri="{BB962C8B-B14F-4D97-AF65-F5344CB8AC3E}">
        <p14:creationId xmlns:p14="http://schemas.microsoft.com/office/powerpoint/2010/main" val="3579180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Where did Elon judge?</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5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glow rad="279400">
                    <a:srgbClr val="000000">
                      <a:alpha val="98000"/>
                    </a:srgbClr>
                  </a:glow>
                </a:effectLst>
                <a:latin typeface="Arial" charset="0"/>
                <a:cs typeface="Arial" charset="0"/>
              </a:rPr>
              <a:t>Elon</a:t>
            </a:r>
          </a:p>
        </p:txBody>
      </p:sp>
    </p:spTree>
    <p:extLst>
      <p:ext uri="{BB962C8B-B14F-4D97-AF65-F5344CB8AC3E}">
        <p14:creationId xmlns:p14="http://schemas.microsoft.com/office/powerpoint/2010/main" val="1482311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a:extLst/>
        </p:spPr>
        <p:txBody>
          <a:bodyPr/>
          <a:lstStyle/>
          <a:p>
            <a:pPr>
              <a:defRPr/>
            </a:pPr>
            <a:r>
              <a:rPr lang="en-US" sz="2800" b="1" dirty="0" smtClean="0">
                <a:effectLst>
                  <a:glow rad="127000">
                    <a:schemeClr val="tx1"/>
                  </a:glow>
                </a:effectLst>
                <a:latin typeface="Arial" charset="0"/>
                <a:ea typeface="ＭＳ Ｐゴシック" charset="0"/>
                <a:cs typeface="ＭＳ Ｐゴシック" charset="0"/>
              </a:rPr>
              <a:t>Where did Abdon judge?</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115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effectLst>
                  <a:glow rad="279400">
                    <a:srgbClr val="000000">
                      <a:alpha val="98000"/>
                    </a:srgbClr>
                  </a:glow>
                </a:effectLst>
                <a:latin typeface="Arial" charset="0"/>
                <a:cs typeface="Arial" charset="0"/>
              </a:rPr>
              <a:t>Abdon</a:t>
            </a:r>
          </a:p>
        </p:txBody>
      </p:sp>
    </p:spTree>
    <p:extLst>
      <p:ext uri="{BB962C8B-B14F-4D97-AF65-F5344CB8AC3E}">
        <p14:creationId xmlns:p14="http://schemas.microsoft.com/office/powerpoint/2010/main" val="2256156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116872"/>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What’s the Point of the Jephthah Story?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2276872"/>
            <a:ext cx="9289032" cy="3096344"/>
          </a:xfrm>
          <a:prstGeom prst="rect">
            <a:avLst/>
          </a:prstGeom>
        </p:spPr>
      </p:pic>
    </p:spTree>
    <p:extLst>
      <p:ext uri="{BB962C8B-B14F-4D97-AF65-F5344CB8AC3E}">
        <p14:creationId xmlns:p14="http://schemas.microsoft.com/office/powerpoint/2010/main" val="24711736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3380" y="836712"/>
            <a:ext cx="4472043" cy="5020501"/>
          </a:xfrm>
          <a:prstGeom prst="rect">
            <a:avLst/>
          </a:prstGeom>
        </p:spPr>
      </p:pic>
      <p:sp>
        <p:nvSpPr>
          <p:cNvPr id="900098" name="Rectangle 2"/>
          <p:cNvSpPr>
            <a:spLocks noGrp="1" noChangeArrowheads="1"/>
          </p:cNvSpPr>
          <p:nvPr>
            <p:ph type="ctrTitle"/>
          </p:nvPr>
        </p:nvSpPr>
        <p:spPr>
          <a:xfrm>
            <a:off x="-113" y="0"/>
            <a:ext cx="9143999" cy="836712"/>
          </a:xfrm>
          <a:solidFill>
            <a:schemeClr val="tx1"/>
          </a:solidFill>
          <a:effectLst/>
          <a:extLst/>
        </p:spPr>
        <p:txBody>
          <a:bodyPr/>
          <a:lstStyle/>
          <a:p>
            <a:pPr>
              <a:defRPr/>
            </a:pPr>
            <a:r>
              <a:rPr lang="en-US" b="1" dirty="0" smtClean="0">
                <a:effectLst/>
                <a:latin typeface="Arial" charset="0"/>
                <a:ea typeface="ＭＳ Ｐゴシック" charset="0"/>
                <a:cs typeface="ＭＳ Ｐゴシック" charset="0"/>
              </a:rPr>
              <a:t>Was Jephthah honorable?</a:t>
            </a:r>
            <a:endParaRPr lang="en-US" b="1" dirty="0">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07904" y="908720"/>
            <a:ext cx="5436096" cy="4536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65113" indent="-265113" algn="l">
              <a:buFont typeface="Arial"/>
              <a:buChar char="•"/>
              <a:defRPr/>
            </a:pPr>
            <a:r>
              <a:rPr lang="en-US" sz="3200" b="1" dirty="0" smtClean="0">
                <a:solidFill>
                  <a:schemeClr val="tx2"/>
                </a:solidFill>
                <a:effectLst/>
                <a:latin typeface="Arial" charset="0"/>
                <a:ea typeface="ＭＳ Ｐゴシック" charset="0"/>
                <a:cs typeface="ＭＳ Ｐゴシック" charset="0"/>
              </a:rPr>
              <a:t>Great warrior (11:1)</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Overcame his past (11:11)</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Diplomatic (11:12-28)</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Spirit-empowered (11:29)</a:t>
            </a:r>
          </a:p>
          <a:p>
            <a:pPr marL="265113" indent="-265113" algn="l">
              <a:buFont typeface="Arial"/>
              <a:buChar char="•"/>
              <a:defRPr/>
            </a:pPr>
            <a:r>
              <a:rPr lang="en-US" sz="3200" b="1" dirty="0">
                <a:solidFill>
                  <a:schemeClr val="tx2"/>
                </a:solidFill>
                <a:latin typeface="Arial" charset="0"/>
                <a:ea typeface="ＭＳ Ｐゴシック" charset="0"/>
                <a:cs typeface="ＭＳ Ｐゴシック" charset="0"/>
              </a:rPr>
              <a:t>Sought God (11:30)</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Kept his vow (11:39)</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Man of faith (Heb. 11:32)</a:t>
            </a:r>
          </a:p>
          <a:p>
            <a:pPr algn="l">
              <a:defRPr/>
            </a:pPr>
            <a:r>
              <a:rPr lang="en-US" sz="3200" b="1" dirty="0">
                <a:solidFill>
                  <a:schemeClr val="tx2"/>
                </a:solidFill>
                <a:effectLst/>
                <a:latin typeface="Arial" charset="0"/>
                <a:ea typeface="ＭＳ Ｐゴシック" charset="0"/>
                <a:cs typeface="ＭＳ Ｐゴシック" charset="0"/>
              </a:rPr>
              <a:t>———————</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Rash vow (11:31)</a:t>
            </a:r>
          </a:p>
          <a:p>
            <a:pPr marL="265113" indent="-265113" algn="l">
              <a:buFont typeface="Arial"/>
              <a:buChar char="•"/>
              <a:defRPr/>
            </a:pPr>
            <a:r>
              <a:rPr lang="en-US" sz="3200" b="1" dirty="0">
                <a:solidFill>
                  <a:schemeClr val="tx2"/>
                </a:solidFill>
                <a:effectLst/>
                <a:latin typeface="Arial" charset="0"/>
                <a:ea typeface="ＭＳ Ｐゴシック" charset="0"/>
                <a:cs typeface="ＭＳ Ｐゴシック" charset="0"/>
              </a:rPr>
              <a:t>Vengeful (12:1-7)</a:t>
            </a:r>
          </a:p>
        </p:txBody>
      </p:sp>
      <p:sp>
        <p:nvSpPr>
          <p:cNvPr id="3" name="TextBox 2"/>
          <p:cNvSpPr txBox="1"/>
          <p:nvPr/>
        </p:nvSpPr>
        <p:spPr>
          <a:xfrm>
            <a:off x="1835696" y="6084584"/>
            <a:ext cx="7308304" cy="584776"/>
          </a:xfrm>
          <a:prstGeom prst="rect">
            <a:avLst/>
          </a:prstGeom>
          <a:noFill/>
        </p:spPr>
        <p:txBody>
          <a:bodyPr wrap="square" rtlCol="0">
            <a:spAutoFit/>
          </a:bodyPr>
          <a:lstStyle/>
          <a:p>
            <a:pPr algn="ctr"/>
            <a:r>
              <a:rPr lang="en-US" sz="3200" b="1" dirty="0">
                <a:solidFill>
                  <a:schemeClr val="tx2"/>
                </a:solidFill>
                <a:latin typeface="Arial" charset="0"/>
              </a:rPr>
              <a:t>= Mixed bag (like you &amp; me)</a:t>
            </a:r>
            <a:endParaRPr lang="en-US" sz="3200"/>
          </a:p>
        </p:txBody>
      </p:sp>
      <p:pic>
        <p:nvPicPr>
          <p:cNvPr id="4" name="Picture 3"/>
          <p:cNvPicPr>
            <a:picLocks noChangeAspect="1"/>
          </p:cNvPicPr>
          <p:nvPr/>
        </p:nvPicPr>
        <p:blipFill>
          <a:blip r:embed="rId4"/>
          <a:stretch>
            <a:fillRect/>
          </a:stretch>
        </p:blipFill>
        <p:spPr>
          <a:xfrm>
            <a:off x="251520" y="4221088"/>
            <a:ext cx="2387600" cy="2400300"/>
          </a:xfrm>
          <a:prstGeom prst="rect">
            <a:avLst/>
          </a:prstGeom>
          <a:ln w="57150" cmpd="sng">
            <a:solidFill>
              <a:schemeClr val="tx1"/>
            </a:solidFill>
          </a:ln>
        </p:spPr>
      </p:pic>
    </p:spTree>
    <p:extLst>
      <p:ext uri="{BB962C8B-B14F-4D97-AF65-F5344CB8AC3E}">
        <p14:creationId xmlns:p14="http://schemas.microsoft.com/office/powerpoint/2010/main" val="36385308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11051" y="-99392"/>
            <a:ext cx="9144000" cy="1628800"/>
          </a:xfrm>
          <a:extLst/>
        </p:spPr>
        <p:txBody>
          <a:bodyPr/>
          <a:lstStyle/>
          <a:p>
            <a:pPr>
              <a:defRPr/>
            </a:pPr>
            <a:r>
              <a:rPr lang="en-US" sz="11500" b="1" dirty="0" smtClean="0">
                <a:solidFill>
                  <a:srgbClr val="FFFF00"/>
                </a:solidFill>
                <a:effectLst>
                  <a:glow rad="177800">
                    <a:schemeClr val="tx1"/>
                  </a:glow>
                </a:effectLst>
                <a:latin typeface="Arial" charset="0"/>
                <a:ea typeface="ＭＳ Ｐゴシック" charset="0"/>
              </a:rPr>
              <a:t>Relativism</a:t>
            </a:r>
            <a:endParaRPr lang="en-US" b="1" dirty="0">
              <a:solidFill>
                <a:srgbClr val="FFFF00"/>
              </a:solidFill>
              <a:effectLst>
                <a:glow rad="177800">
                  <a:schemeClr val="tx1"/>
                </a:glow>
              </a:effectLst>
              <a:latin typeface="Arial" charset="0"/>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486123"/>
            <a:ext cx="87344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867102"/>
            <a:ext cx="9144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77800">
                    <a:schemeClr val="tx1"/>
                  </a:glow>
                </a:effectLst>
                <a:latin typeface="Arial" charset="0"/>
                <a:ea typeface="ＭＳ Ｐゴシック" charset="0"/>
              </a:rPr>
              <a:t>Where does it lead?</a:t>
            </a:r>
            <a:endParaRPr lang="en-US" sz="6000" b="1" dirty="0">
              <a:solidFill>
                <a:srgbClr val="FFFFFF"/>
              </a:solidFill>
              <a:effectLst>
                <a:glow rad="177800">
                  <a:schemeClr val="tx1"/>
                </a:glow>
              </a:effectLst>
              <a:latin typeface="Arial" charset="0"/>
              <a:ea typeface="ＭＳ Ｐゴシック" charset="0"/>
            </a:endParaRPr>
          </a:p>
        </p:txBody>
      </p:sp>
      <p:grpSp>
        <p:nvGrpSpPr>
          <p:cNvPr id="10" name="Group 9"/>
          <p:cNvGrpSpPr/>
          <p:nvPr/>
        </p:nvGrpSpPr>
        <p:grpSpPr>
          <a:xfrm>
            <a:off x="251520" y="1484784"/>
            <a:ext cx="4320480" cy="4104456"/>
            <a:chOff x="251520" y="1484784"/>
            <a:chExt cx="4320480" cy="4104456"/>
          </a:xfrm>
        </p:grpSpPr>
        <p:sp>
          <p:nvSpPr>
            <p:cNvPr id="2" name="Vertical Scroll 1"/>
            <p:cNvSpPr/>
            <p:nvPr/>
          </p:nvSpPr>
          <p:spPr>
            <a:xfrm>
              <a:off x="251520" y="1484784"/>
              <a:ext cx="4320480" cy="4104456"/>
            </a:xfrm>
            <a:prstGeom prst="verticalScroll">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899592" y="2132856"/>
              <a:ext cx="288032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77800">
                      <a:schemeClr val="tx1"/>
                    </a:glow>
                  </a:effectLst>
                  <a:latin typeface="Arial" charset="0"/>
                  <a:ea typeface="ＭＳ Ｐゴシック" charset="0"/>
                </a:rPr>
                <a:t>What God did then.</a:t>
              </a:r>
              <a:endParaRPr lang="en-US" sz="5400" b="1" dirty="0">
                <a:solidFill>
                  <a:srgbClr val="FFFFFF"/>
                </a:solidFill>
                <a:effectLst>
                  <a:glow rad="177800">
                    <a:schemeClr val="tx1"/>
                  </a:glow>
                </a:effectLst>
                <a:latin typeface="Arial" charset="0"/>
                <a:ea typeface="ＭＳ Ｐゴシック" charset="0"/>
              </a:endParaRPr>
            </a:p>
          </p:txBody>
        </p:sp>
      </p:grpSp>
      <p:grpSp>
        <p:nvGrpSpPr>
          <p:cNvPr id="9" name="Group 8"/>
          <p:cNvGrpSpPr/>
          <p:nvPr/>
        </p:nvGrpSpPr>
        <p:grpSpPr>
          <a:xfrm>
            <a:off x="5004048" y="1268760"/>
            <a:ext cx="3923928" cy="5184576"/>
            <a:chOff x="5004048" y="1268760"/>
            <a:chExt cx="3923928" cy="5184576"/>
          </a:xfrm>
        </p:grpSpPr>
        <p:sp>
          <p:nvSpPr>
            <p:cNvPr id="6" name="Right Arrow 5"/>
            <p:cNvSpPr/>
            <p:nvPr/>
          </p:nvSpPr>
          <p:spPr>
            <a:xfrm>
              <a:off x="5076056" y="1268760"/>
              <a:ext cx="3851920" cy="5184576"/>
            </a:xfrm>
            <a:prstGeom prst="rightArrow">
              <a:avLst>
                <a:gd name="adj1" fmla="val 74139"/>
                <a:gd name="adj2" fmla="val 50000"/>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5004048" y="2132856"/>
              <a:ext cx="324036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77800">
                      <a:schemeClr val="tx1"/>
                    </a:glow>
                  </a:effectLst>
                  <a:latin typeface="Arial" charset="0"/>
                  <a:ea typeface="ＭＳ Ｐゴシック" charset="0"/>
                </a:rPr>
                <a:t>What we should do now.</a:t>
              </a:r>
              <a:endParaRPr lang="en-US" sz="5400" b="1" dirty="0">
                <a:solidFill>
                  <a:srgbClr val="FFFFFF"/>
                </a:solidFill>
                <a:effectLst>
                  <a:glow rad="177800">
                    <a:schemeClr val="tx1"/>
                  </a:glow>
                </a:effectLst>
                <a:latin typeface="Arial" charset="0"/>
                <a:ea typeface="ＭＳ Ｐゴシック" charset="0"/>
              </a:endParaRPr>
            </a:p>
          </p:txBody>
        </p:sp>
      </p:grpSp>
      <p:sp>
        <p:nvSpPr>
          <p:cNvPr id="11" name="Title 1"/>
          <p:cNvSpPr txBox="1">
            <a:spLocks/>
          </p:cNvSpPr>
          <p:nvPr/>
        </p:nvSpPr>
        <p:spPr bwMode="auto">
          <a:xfrm rot="20803674">
            <a:off x="-319003" y="1533158"/>
            <a:ext cx="6156176" cy="764483"/>
          </a:xfrm>
          <a:prstGeom prst="rect">
            <a:avLst/>
          </a:prstGeom>
          <a:solidFill>
            <a:srgbClr val="FF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77800">
                    <a:schemeClr val="tx1"/>
                  </a:glow>
                </a:effectLst>
                <a:latin typeface="Arial" charset="0"/>
                <a:ea typeface="ＭＳ Ｐゴシック" charset="0"/>
              </a:rPr>
              <a:t>Shows faithfulness.</a:t>
            </a:r>
            <a:endParaRPr lang="en-US" b="1" dirty="0">
              <a:solidFill>
                <a:srgbClr val="FFFFFF"/>
              </a:solidFill>
              <a:effectLst>
                <a:glow rad="177800">
                  <a:schemeClr val="tx1"/>
                </a:glow>
              </a:effectLst>
              <a:latin typeface="Arial" charset="0"/>
              <a:ea typeface="ＭＳ Ｐゴシック" charset="0"/>
            </a:endParaRPr>
          </a:p>
        </p:txBody>
      </p:sp>
      <p:sp>
        <p:nvSpPr>
          <p:cNvPr id="12" name="Title 1"/>
          <p:cNvSpPr txBox="1">
            <a:spLocks/>
          </p:cNvSpPr>
          <p:nvPr/>
        </p:nvSpPr>
        <p:spPr bwMode="auto">
          <a:xfrm rot="20803674">
            <a:off x="2982284" y="5061550"/>
            <a:ext cx="6156176" cy="764483"/>
          </a:xfrm>
          <a:prstGeom prst="rect">
            <a:avLst/>
          </a:prstGeom>
          <a:solidFill>
            <a:srgbClr val="FF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77800">
                    <a:schemeClr val="tx1"/>
                  </a:glow>
                </a:effectLst>
                <a:latin typeface="Arial" charset="0"/>
                <a:ea typeface="ＭＳ Ｐゴシック" charset="0"/>
              </a:rPr>
              <a:t>Don’t be stupid.</a:t>
            </a:r>
            <a:endParaRPr lang="en-US"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52696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by="(-#ppt_w*2)" calcmode="lin" valueType="num">
                                      <p:cBhvr rctx="PPT">
                                        <p:cTn id="17" dur="500" autoRev="1" fill="hold">
                                          <p:stCondLst>
                                            <p:cond delay="0"/>
                                          </p:stCondLst>
                                        </p:cTn>
                                        <p:tgtEl>
                                          <p:spTgt spid="11"/>
                                        </p:tgtEl>
                                        <p:attrNameLst>
                                          <p:attrName>ppt_w</p:attrName>
                                        </p:attrNameLst>
                                      </p:cBhvr>
                                    </p:anim>
                                    <p:anim by="(#ppt_w*0.50)" calcmode="lin" valueType="num">
                                      <p:cBhvr>
                                        <p:cTn id="18" dur="500" decel="50000" autoRev="1" fill="hold">
                                          <p:stCondLst>
                                            <p:cond delay="0"/>
                                          </p:stCondLst>
                                        </p:cTn>
                                        <p:tgtEl>
                                          <p:spTgt spid="11"/>
                                        </p:tgtEl>
                                        <p:attrNameLst>
                                          <p:attrName>ppt_x</p:attrName>
                                        </p:attrNameLst>
                                      </p:cBhvr>
                                    </p:anim>
                                    <p:anim from="(-#ppt_h/2)" to="(#ppt_y)" calcmode="lin" valueType="num">
                                      <p:cBhvr>
                                        <p:cTn id="19" dur="1000" fill="hold">
                                          <p:stCondLst>
                                            <p:cond delay="0"/>
                                          </p:stCondLst>
                                        </p:cTn>
                                        <p:tgtEl>
                                          <p:spTgt spid="11"/>
                                        </p:tgtEl>
                                        <p:attrNameLst>
                                          <p:attrName>ppt_y</p:attrName>
                                        </p:attrNameLst>
                                      </p:cBhvr>
                                    </p:anim>
                                    <p:animRot by="21600000">
                                      <p:cBhvr>
                                        <p:cTn id="20" dur="1000" fill="hold">
                                          <p:stCondLst>
                                            <p:cond delay="0"/>
                                          </p:stCondLst>
                                        </p:cTn>
                                        <p:tgtEl>
                                          <p:spTgt spid="1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2"/>
                                        </p:tgtEl>
                                        <p:attrNameLst>
                                          <p:attrName>style.visibility</p:attrName>
                                        </p:attrNameLst>
                                      </p:cBhvr>
                                      <p:to>
                                        <p:strVal val="visible"/>
                                      </p:to>
                                    </p:set>
                                    <p:anim by="(-#ppt_w*2)" calcmode="lin" valueType="num">
                                      <p:cBhvr rctx="PPT">
                                        <p:cTn id="25" dur="500" autoRev="1" fill="hold">
                                          <p:stCondLst>
                                            <p:cond delay="0"/>
                                          </p:stCondLst>
                                        </p:cTn>
                                        <p:tgtEl>
                                          <p:spTgt spid="12"/>
                                        </p:tgtEl>
                                        <p:attrNameLst>
                                          <p:attrName>ppt_w</p:attrName>
                                        </p:attrNameLst>
                                      </p:cBhvr>
                                    </p:anim>
                                    <p:anim by="(#ppt_w*0.50)" calcmode="lin" valueType="num">
                                      <p:cBhvr>
                                        <p:cTn id="26" dur="500" decel="50000" autoRev="1" fill="hold">
                                          <p:stCondLst>
                                            <p:cond delay="0"/>
                                          </p:stCondLst>
                                        </p:cTn>
                                        <p:tgtEl>
                                          <p:spTgt spid="12"/>
                                        </p:tgtEl>
                                        <p:attrNameLst>
                                          <p:attrName>ppt_x</p:attrName>
                                        </p:attrNameLst>
                                      </p:cBhvr>
                                    </p:anim>
                                    <p:anim from="(-#ppt_h/2)" to="(#ppt_y)" calcmode="lin" valueType="num">
                                      <p:cBhvr>
                                        <p:cTn id="27" dur="1000" fill="hold">
                                          <p:stCondLst>
                                            <p:cond delay="0"/>
                                          </p:stCondLst>
                                        </p:cTn>
                                        <p:tgtEl>
                                          <p:spTgt spid="12"/>
                                        </p:tgtEl>
                                        <p:attrNameLst>
                                          <p:attrName>ppt_y</p:attrName>
                                        </p:attrNameLst>
                                      </p:cBhvr>
                                    </p:anim>
                                    <p:animRot by="21600000">
                                      <p:cBhvr>
                                        <p:cTn id="28"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3568" y="1628800"/>
            <a:ext cx="7920880" cy="3528392"/>
          </a:xfrm>
          <a:prstGeom prst="rect">
            <a:avLst/>
          </a:prstGeom>
          <a:gradFill flip="none" rotWithShape="1">
            <a:gsLst>
              <a:gs pos="0">
                <a:srgbClr val="FF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is faithful to us, but when we reject him, our </a:t>
            </a:r>
            <a:r>
              <a:rPr lang="en-US" sz="5400" b="1" dirty="0">
                <a:solidFill>
                  <a:srgbClr val="FFFF00"/>
                </a:solidFill>
                <a:effectLst>
                  <a:glow rad="127000">
                    <a:srgbClr val="000000"/>
                  </a:glow>
                </a:effectLst>
                <a:latin typeface="Arial" charset="0"/>
                <a:ea typeface="ＭＳ Ｐゴシック" charset="0"/>
                <a:cs typeface="ＭＳ Ｐゴシック" charset="0"/>
              </a:rPr>
              <a:t>stupid</a:t>
            </a:r>
            <a:r>
              <a:rPr lang="en-US" sz="5400" b="1" dirty="0">
                <a:solidFill>
                  <a:srgbClr val="FFFFFF"/>
                </a:solidFill>
                <a:effectLst>
                  <a:glow rad="127000">
                    <a:srgbClr val="000000"/>
                  </a:glow>
                </a:effectLst>
                <a:latin typeface="Arial" charset="0"/>
                <a:ea typeface="ＭＳ Ｐゴシック" charset="0"/>
                <a:cs typeface="ＭＳ Ｐゴシック" charset="0"/>
              </a:rPr>
              <a:t> actions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hurt those we </a:t>
            </a:r>
            <a:r>
              <a:rPr lang="en-US" sz="5400" b="1" dirty="0">
                <a:solidFill>
                  <a:srgbClr val="FFFF00"/>
                </a:solidFill>
                <a:effectLst>
                  <a:glow rad="127000">
                    <a:srgbClr val="000000"/>
                  </a:glow>
                </a:effectLst>
                <a:latin typeface="Arial" charset="0"/>
                <a:ea typeface="ＭＳ Ｐゴシック" charset="0"/>
                <a:cs typeface="ＭＳ Ｐゴシック" charset="0"/>
              </a:rPr>
              <a:t>love</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465451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88032" y="49784"/>
            <a:ext cx="8532440" cy="186704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Who is being hurt by your own stupid stuff?</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772816"/>
            <a:ext cx="9144000" cy="4725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lvl="5" indent="-457200" algn="l">
              <a:buFont typeface="Arial"/>
              <a:buChar char="•"/>
            </a:pPr>
            <a:r>
              <a:rPr lang="en-US" sz="3200" b="1">
                <a:solidFill>
                  <a:srgbClr val="FFFFFF"/>
                </a:solidFill>
                <a:effectLst>
                  <a:glow rad="127000">
                    <a:schemeClr val="tx1"/>
                  </a:glow>
                </a:effectLst>
                <a:latin typeface="Arial" charset="0"/>
              </a:rPr>
              <a:t>The prodigal teenager creates havoc for the parents that raised him or her.</a:t>
            </a:r>
          </a:p>
          <a:p>
            <a:pPr marL="914400" lvl="5" indent="-457200" algn="l">
              <a:buFont typeface="Arial"/>
              <a:buChar char="•"/>
            </a:pPr>
            <a:endParaRPr lang="en-SG" sz="3200" b="1">
              <a:solidFill>
                <a:srgbClr val="FFFFFF"/>
              </a:solidFill>
              <a:effectLst>
                <a:glow rad="127000">
                  <a:schemeClr val="tx1"/>
                </a:glow>
              </a:effectLst>
              <a:latin typeface="Arial" charset="0"/>
            </a:endParaRPr>
          </a:p>
          <a:p>
            <a:pPr marL="914400" lvl="5" indent="-457200" algn="l">
              <a:buFont typeface="Arial"/>
              <a:buChar char="•"/>
            </a:pPr>
            <a:r>
              <a:rPr lang="en-US" sz="3200" b="1">
                <a:solidFill>
                  <a:srgbClr val="FFFFFF"/>
                </a:solidFill>
                <a:effectLst>
                  <a:glow rad="127000">
                    <a:schemeClr val="tx1"/>
                  </a:glow>
                </a:effectLst>
                <a:latin typeface="Arial" charset="0"/>
              </a:rPr>
              <a:t>An adulterous man hurts the very wife and children he vowed to protect.</a:t>
            </a:r>
          </a:p>
          <a:p>
            <a:pPr marL="914400" lvl="5" indent="-457200" algn="l">
              <a:buFont typeface="Arial"/>
              <a:buChar char="•"/>
            </a:pPr>
            <a:endParaRPr lang="en-SG" sz="3200" b="1">
              <a:solidFill>
                <a:srgbClr val="FFFFFF"/>
              </a:solidFill>
              <a:effectLst>
                <a:glow rad="127000">
                  <a:schemeClr val="tx1"/>
                </a:glow>
              </a:effectLst>
              <a:latin typeface="Arial" charset="0"/>
            </a:endParaRPr>
          </a:p>
          <a:p>
            <a:pPr marL="914400" lvl="5" indent="-457200" algn="l">
              <a:buFont typeface="Arial"/>
              <a:buChar char="•"/>
            </a:pPr>
            <a:r>
              <a:rPr lang="en-US" sz="3200" b="1">
                <a:solidFill>
                  <a:srgbClr val="FFFFFF"/>
                </a:solidFill>
                <a:effectLst>
                  <a:glow rad="127000">
                    <a:schemeClr val="tx1"/>
                  </a:glow>
                </a:effectLst>
                <a:latin typeface="Arial" charset="0"/>
              </a:rPr>
              <a:t>The workaholic begins to honorably provide for his family, but in the end neglects the ones he loves.</a:t>
            </a:r>
            <a:endParaRPr lang="en-SG" sz="3200" b="1">
              <a:solidFill>
                <a:srgbClr val="FFFFFF"/>
              </a:solidFill>
              <a:effectLst>
                <a:glow rad="127000">
                  <a:schemeClr val="tx1"/>
                </a:glow>
              </a:effectLst>
              <a:latin typeface="Arial" charset="0"/>
            </a:endParaRPr>
          </a:p>
          <a:p>
            <a:pPr algn="l">
              <a:defRPr/>
            </a:pPr>
            <a:endParaRPr lang="en-US" sz="3200" b="1" dirty="0">
              <a:solidFill>
                <a:srgbClr val="FFFFFF"/>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81564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512" y="1196752"/>
            <a:ext cx="9268850" cy="4464496"/>
          </a:xfrm>
          <a:prstGeom prst="rect">
            <a:avLst/>
          </a:prstGeom>
        </p:spPr>
      </p:pic>
    </p:spTree>
    <p:extLst>
      <p:ext uri="{BB962C8B-B14F-4D97-AF65-F5344CB8AC3E}">
        <p14:creationId xmlns:p14="http://schemas.microsoft.com/office/powerpoint/2010/main" val="9498273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1656184"/>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How do you respond when things just keep getting worse?</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68673" y="1628800"/>
            <a:ext cx="6759711" cy="5067036"/>
          </a:xfrm>
          <a:prstGeom prst="rect">
            <a:avLst/>
          </a:prstGeom>
        </p:spPr>
      </p:pic>
    </p:spTree>
    <p:extLst>
      <p:ext uri="{BB962C8B-B14F-4D97-AF65-F5344CB8AC3E}">
        <p14:creationId xmlns:p14="http://schemas.microsoft.com/office/powerpoint/2010/main" val="4440642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a:t>
            </a:r>
            <a:r>
              <a:rPr lang="en-US" sz="3200" b="1" dirty="0" smtClean="0">
                <a:solidFill>
                  <a:srgbClr val="FFFFFF"/>
                </a:solidFill>
                <a:latin typeface="Arial" charset="0"/>
                <a:ea typeface="ＭＳ Ｐゴシック" charset="0"/>
              </a:rPr>
              <a:t>T Survey link </a:t>
            </a:r>
            <a:r>
              <a:rPr lang="en-US" sz="3200" b="1" dirty="0">
                <a:solidFill>
                  <a:srgbClr val="FFFFFF"/>
                </a:solidFill>
                <a:latin typeface="Arial" charset="0"/>
                <a:ea typeface="ＭＳ Ｐゴシック" charset="0"/>
              </a:rPr>
              <a:t>at </a:t>
            </a:r>
            <a:r>
              <a:rPr lang="en-US" sz="3200" b="1" dirty="0" err="1"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167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11051" y="-99392"/>
            <a:ext cx="9144000" cy="1628800"/>
          </a:xfrm>
          <a:extLst/>
        </p:spPr>
        <p:txBody>
          <a:bodyPr/>
          <a:lstStyle/>
          <a:p>
            <a:pPr>
              <a:defRPr/>
            </a:pPr>
            <a:r>
              <a:rPr lang="en-US" sz="11500" b="1" dirty="0" smtClean="0">
                <a:solidFill>
                  <a:srgbClr val="FFFF00"/>
                </a:solidFill>
                <a:effectLst>
                  <a:glow rad="177800">
                    <a:schemeClr val="tx1"/>
                  </a:glow>
                </a:effectLst>
                <a:latin typeface="Arial" charset="0"/>
                <a:ea typeface="ＭＳ Ｐゴシック" charset="0"/>
              </a:rPr>
              <a:t>Relativism</a:t>
            </a:r>
            <a:endParaRPr lang="en-US" b="1" dirty="0">
              <a:solidFill>
                <a:srgbClr val="FFFF00"/>
              </a:solidFill>
              <a:effectLst>
                <a:glow rad="177800">
                  <a:schemeClr val="tx1"/>
                </a:glow>
              </a:effectLst>
              <a:latin typeface="Arial" charset="0"/>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486123"/>
            <a:ext cx="87344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867102"/>
            <a:ext cx="9144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77800">
                    <a:schemeClr val="tx1"/>
                  </a:glow>
                </a:effectLst>
                <a:latin typeface="Arial" charset="0"/>
                <a:ea typeface="ＭＳ Ｐゴシック" charset="0"/>
              </a:rPr>
              <a:t>Where does it lead?</a:t>
            </a:r>
            <a:endParaRPr lang="en-US" sz="6000" b="1" dirty="0">
              <a:solidFill>
                <a:srgbClr val="FFFFFF"/>
              </a:solidFill>
              <a:effectLst>
                <a:glow rad="177800">
                  <a:schemeClr val="tx1"/>
                </a:glow>
              </a:effectLst>
              <a:latin typeface="Arial" charset="0"/>
              <a:ea typeface="ＭＳ Ｐゴシック" charset="0"/>
            </a:endParaRPr>
          </a:p>
        </p:txBody>
      </p:sp>
      <p:grpSp>
        <p:nvGrpSpPr>
          <p:cNvPr id="10" name="Group 9"/>
          <p:cNvGrpSpPr/>
          <p:nvPr/>
        </p:nvGrpSpPr>
        <p:grpSpPr>
          <a:xfrm>
            <a:off x="251520" y="1484784"/>
            <a:ext cx="4320480" cy="4104456"/>
            <a:chOff x="251520" y="1484784"/>
            <a:chExt cx="4320480" cy="4104456"/>
          </a:xfrm>
        </p:grpSpPr>
        <p:sp>
          <p:nvSpPr>
            <p:cNvPr id="2" name="Vertical Scroll 1"/>
            <p:cNvSpPr/>
            <p:nvPr/>
          </p:nvSpPr>
          <p:spPr>
            <a:xfrm>
              <a:off x="251520" y="1484784"/>
              <a:ext cx="4320480" cy="4104456"/>
            </a:xfrm>
            <a:prstGeom prst="verticalScroll">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899592" y="2132856"/>
              <a:ext cx="288032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77800">
                      <a:schemeClr val="tx1"/>
                    </a:glow>
                  </a:effectLst>
                  <a:latin typeface="Arial" charset="0"/>
                  <a:ea typeface="ＭＳ Ｐゴシック" charset="0"/>
                </a:rPr>
                <a:t>What God did then.</a:t>
              </a:r>
              <a:endParaRPr lang="en-US" sz="5400" b="1" dirty="0">
                <a:solidFill>
                  <a:srgbClr val="FFFFFF"/>
                </a:solidFill>
                <a:effectLst>
                  <a:glow rad="177800">
                    <a:schemeClr val="tx1"/>
                  </a:glow>
                </a:effectLst>
                <a:latin typeface="Arial" charset="0"/>
                <a:ea typeface="ＭＳ Ｐゴシック" charset="0"/>
              </a:endParaRPr>
            </a:p>
          </p:txBody>
        </p:sp>
      </p:grpSp>
      <p:grpSp>
        <p:nvGrpSpPr>
          <p:cNvPr id="9" name="Group 8"/>
          <p:cNvGrpSpPr/>
          <p:nvPr/>
        </p:nvGrpSpPr>
        <p:grpSpPr>
          <a:xfrm>
            <a:off x="5004048" y="1268760"/>
            <a:ext cx="3923928" cy="5184576"/>
            <a:chOff x="5004048" y="1268760"/>
            <a:chExt cx="3923928" cy="5184576"/>
          </a:xfrm>
        </p:grpSpPr>
        <p:sp>
          <p:nvSpPr>
            <p:cNvPr id="6" name="Right Arrow 5"/>
            <p:cNvSpPr/>
            <p:nvPr/>
          </p:nvSpPr>
          <p:spPr>
            <a:xfrm>
              <a:off x="5076056" y="1268760"/>
              <a:ext cx="3851920" cy="5184576"/>
            </a:xfrm>
            <a:prstGeom prst="rightArrow">
              <a:avLst>
                <a:gd name="adj1" fmla="val 74139"/>
                <a:gd name="adj2" fmla="val 50000"/>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5004048" y="2132856"/>
              <a:ext cx="324036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77800">
                      <a:schemeClr val="tx1"/>
                    </a:glow>
                  </a:effectLst>
                  <a:latin typeface="Arial" charset="0"/>
                  <a:ea typeface="ＭＳ Ｐゴシック" charset="0"/>
                </a:rPr>
                <a:t>What we should do now.</a:t>
              </a:r>
              <a:endParaRPr lang="en-US" sz="5400" b="1" dirty="0">
                <a:solidFill>
                  <a:srgbClr val="FFFFFF"/>
                </a:solidFill>
                <a:effectLst>
                  <a:glow rad="177800">
                    <a:schemeClr val="tx1"/>
                  </a:glow>
                </a:effectLst>
                <a:latin typeface="Arial" charset="0"/>
                <a:ea typeface="ＭＳ Ｐゴシック" charset="0"/>
              </a:endParaRPr>
            </a:p>
          </p:txBody>
        </p:sp>
      </p:grpSp>
    </p:spTree>
    <p:extLst>
      <p:ext uri="{BB962C8B-B14F-4D97-AF65-F5344CB8AC3E}">
        <p14:creationId xmlns:p14="http://schemas.microsoft.com/office/powerpoint/2010/main" val="4176590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a:extLst/>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b="1" i="1" dirty="0">
                <a:solidFill>
                  <a:srgbClr val="FFFFFF"/>
                </a:solidFill>
                <a:ea typeface="ＭＳ Ｐゴシック" charset="0"/>
              </a:rPr>
              <a:t>Lessons from Judges</a:t>
            </a: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Tree>
    <p:extLst>
      <p:ext uri="{BB962C8B-B14F-4D97-AF65-F5344CB8AC3E}">
        <p14:creationId xmlns:p14="http://schemas.microsoft.com/office/powerpoint/2010/main" val="42175168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Verse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(Judges 1</a:t>
            </a:r>
            <a:r>
              <a:rPr lang="is-IS" sz="4000" b="1" dirty="0">
                <a:solidFill>
                  <a:srgbClr val="FFFFFF"/>
                </a:solidFill>
                <a:effectLst>
                  <a:glow rad="127000">
                    <a:srgbClr val="000000"/>
                  </a:glow>
                </a:effectLst>
                <a:latin typeface="Arial" charset="0"/>
                <a:ea typeface="ＭＳ Ｐゴシック" charset="0"/>
                <a:cs typeface="ＭＳ Ｐゴシック" charset="0"/>
              </a:rPr>
              <a:t>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Judges</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smtClean="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248959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16107</TotalTime>
  <Words>3998</Words>
  <Application>Microsoft Macintosh PowerPoint</Application>
  <PresentationFormat>On-screen Show (4:3)</PresentationFormat>
  <Paragraphs>504</Paragraphs>
  <Slides>61</Slides>
  <Notes>51</Notes>
  <HiddenSlides>2</HiddenSlides>
  <MMClips>0</MMClips>
  <ScaleCrop>false</ScaleCrop>
  <HeadingPairs>
    <vt:vector size="4" baseType="variant">
      <vt:variant>
        <vt:lpstr>Theme</vt:lpstr>
      </vt:variant>
      <vt:variant>
        <vt:i4>7</vt:i4>
      </vt:variant>
      <vt:variant>
        <vt:lpstr>Slide Titles</vt:lpstr>
      </vt:variant>
      <vt:variant>
        <vt:i4>61</vt:i4>
      </vt:variant>
    </vt:vector>
  </HeadingPairs>
  <TitlesOfParts>
    <vt:vector size="68" baseType="lpstr">
      <vt:lpstr>Default Design</vt:lpstr>
      <vt:lpstr>1_Lock And Key</vt:lpstr>
      <vt:lpstr>49_Blank Presentation</vt:lpstr>
      <vt:lpstr>Blank Presentation</vt:lpstr>
      <vt:lpstr>1_Default Design</vt:lpstr>
      <vt:lpstr>4_Default Design</vt:lpstr>
      <vt:lpstr>5_Default Design</vt:lpstr>
      <vt:lpstr>Jephthah:  Ungodly Vow &amp; Precious Sacrifice</vt:lpstr>
      <vt:lpstr>Moral Relativism</vt:lpstr>
      <vt:lpstr>Where do you see relativism?</vt:lpstr>
      <vt:lpstr>How do you respond when things just keep getting worse?</vt:lpstr>
      <vt:lpstr>How do you respond when things just keep getting worse?</vt:lpstr>
      <vt:lpstr>How do you respond when things just keep getting worse?</vt:lpstr>
      <vt:lpstr>Relativism</vt:lpstr>
      <vt:lpstr>Band-Aids on a Gunshot Wound </vt:lpstr>
      <vt:lpstr>Key Verse</vt:lpstr>
      <vt:lpstr>The Cycle Repeated in Judges</vt:lpstr>
      <vt:lpstr>Downward Spiral of the Cycles</vt:lpstr>
      <vt:lpstr>The Jephthah Cycle</vt:lpstr>
      <vt:lpstr>"The LORD replied, 'Did I not rescue you from the Egyptians, the Amorites, the Ammonites, the Philistines,  12the Sidonians, the Amalekites, and the Maonites? When they oppressed you, you cried out to me for help, and I rescued you.  13Yet you have abandoned me and served other gods. So I will not rescue you anymore.  14Go and cry out to the gods you have chosen! Let them rescue you in your hour of distress!'"  (10:11-14 NLT).</vt:lpstr>
      <vt:lpstr>Gods of the Nations</vt:lpstr>
      <vt:lpstr>The gods of the nations</vt:lpstr>
      <vt:lpstr>Idols We Worship</vt:lpstr>
      <vt:lpstr>The Jephthah Cycle</vt:lpstr>
      <vt:lpstr>Twin Invasions (Judges 10:8)</vt:lpstr>
      <vt:lpstr>Eastern Invasions (Judges 10:9)</vt:lpstr>
      <vt:lpstr>The Jephthah Cycle</vt:lpstr>
      <vt:lpstr>"The LORD replied, 'Did I not rescue you from the Egyptians, the Amorites, the Ammonites, the Philistines,  12the Sidonians, the Amalekites, and the Maonites? When they oppressed you, you cried out to me for help, and I rescued you.  13Yet you have abandoned me and served other gods. So I will not rescue you anymore.  14Go and cry out to the gods you have chosen! Let them rescue you in your hour of distress!'"  (10:11-14 NLT).</vt:lpstr>
      <vt:lpstr>"But the Israelites pleaded with the LORD and said, 'We have sinned. Punish us as you see fit, only rescue us today from our enemies.'  16Then the Israelites put aside their foreign gods and served the LORD. And he was grieved by their misery”  (10:15-16 NLT).</vt:lpstr>
      <vt:lpstr>The Jephthah Cycle</vt:lpstr>
      <vt:lpstr>Where did Jephthah judge?</vt:lpstr>
      <vt:lpstr>Ammonite Invasion</vt:lpstr>
      <vt:lpstr>Slides on  Judges 11</vt:lpstr>
      <vt:lpstr>"Now Jephthah of Gilead was a great warrior. He was the son of Gilead, but his mother was a prostitute.  2Gilead’s wife also had several sons, and when these half brothers grew up, they chased Jephthah off the land. ‘You will not get any of our father’s inheritance,’ they said, ‘for you are the son of a prostitute’"  (11:1-2 NLT).</vt:lpstr>
      <vt:lpstr>“Gilead’s wife also had several sons, and when these half brothers grew up, they chased Jephthah off the land. ‘You will not get any of our father’s inheritance,’ they said, ‘for you are the son of a prostitute’” (11:2 NLT).</vt:lpstr>
      <vt:lpstr>Jepththah Selected (11:1-11)</vt:lpstr>
      <vt:lpstr>The Ammonite Complaint (Judges 11:12-13)</vt:lpstr>
      <vt:lpstr>Jephthah's Diplomatic Response (Judges 11:14-24)</vt:lpstr>
      <vt:lpstr>Geography &amp; Chronology</vt:lpstr>
      <vt:lpstr>An Early Exodus (1446)</vt:lpstr>
      <vt:lpstr>An Early Exodus (1446)</vt:lpstr>
      <vt:lpstr>Jepththah Recruited (11:29)</vt:lpstr>
      <vt:lpstr>The Vow</vt:lpstr>
      <vt:lpstr>Jephthah's Victory</vt:lpstr>
      <vt:lpstr>Jepththah's Victory (11:29-33)</vt:lpstr>
      <vt:lpstr>"When Jephthah returned home to Mizpah, his daughter came out to meet him, playing on a tambourine and dancing for joy. She was his one and only child; he had no other sons or daughters.  35When he saw her, he tore his clothes in anguish. 'Oh, my daughter!' he cried out. 'You have completely destroyed me! You've brought disaster on me! For I have made a vow to the LORD, and I cannot take it back'" (11:34-35 NLT).</vt:lpstr>
      <vt:lpstr>Jepththah's Daughter Greets Him (11:34)</vt:lpstr>
      <vt:lpstr>"And she said, 'Father, if you have made a vow to the LORD, you must do to me what you have vowed, for the LORD has given you a great victory over your enemies, the Ammonites.  37But first let me do this one thing: Let me go up and roam in the hills and weep with my friends for two months, because I will die a virgin'"  (11:36-37 NLT).</vt:lpstr>
      <vt:lpstr>Mourning 60 Days</vt:lpstr>
      <vt:lpstr>Did Jephthah really kill his daughter?</vt:lpstr>
      <vt:lpstr>Views on Jephthah's Daughter (Judg. 11)</vt:lpstr>
      <vt:lpstr>Views on Jephthah's Daughter (Judg. 11)</vt:lpstr>
      <vt:lpstr>Views on Jephthah's Daughter (Judg. 11)</vt:lpstr>
      <vt:lpstr>Slides on  Judges 12</vt:lpstr>
      <vt:lpstr>Ephraimite Jealousy</vt:lpstr>
      <vt:lpstr>Hebrew Exam (Judges 12:5-6)</vt:lpstr>
      <vt:lpstr>The Jephthah Cycle</vt:lpstr>
      <vt:lpstr>Where did Izban judge?</vt:lpstr>
      <vt:lpstr>Where did Elon judge?</vt:lpstr>
      <vt:lpstr>Where did Abdon judge?</vt:lpstr>
      <vt:lpstr>What’s the Point of the Jephthah Story?</vt:lpstr>
      <vt:lpstr>Was Jephthah honorable?</vt:lpstr>
      <vt:lpstr>Relativism</vt:lpstr>
      <vt:lpstr>Main Idea</vt:lpstr>
      <vt:lpstr>Who is being hurt by your own stupid stuff?</vt:lpstr>
      <vt:lpstr>PowerPoint Presentation</vt:lpstr>
      <vt:lpstr>PowerPoint Presentation</vt:lpstr>
      <vt:lpstr>OT Survey link at BibleStudyDownloads.org</vt:lpstr>
    </vt:vector>
  </TitlesOfParts>
  <Company>D &amp; M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554</cp:revision>
  <dcterms:created xsi:type="dcterms:W3CDTF">2009-08-20T04:03:07Z</dcterms:created>
  <dcterms:modified xsi:type="dcterms:W3CDTF">2016-10-09T14:43:26Z</dcterms:modified>
</cp:coreProperties>
</file>