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4" r:id="rId1"/>
  </p:sldMasterIdLst>
  <p:sldIdLst>
    <p:sldId id="256" r:id="rId2"/>
    <p:sldId id="267" r:id="rId3"/>
    <p:sldId id="268" r:id="rId4"/>
    <p:sldId id="266" r:id="rId5"/>
    <p:sldId id="269" r:id="rId6"/>
    <p:sldId id="270" r:id="rId7"/>
    <p:sldId id="259" r:id="rId8"/>
    <p:sldId id="260" r:id="rId9"/>
    <p:sldId id="262" r:id="rId10"/>
    <p:sldId id="261"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90" autoAdjust="0"/>
  </p:normalViewPr>
  <p:slideViewPr>
    <p:cSldViewPr snapToGrid="0" snapToObjects="1">
      <p:cViewPr varScale="1">
        <p:scale>
          <a:sx n="151" d="100"/>
          <a:sy n="151" d="100"/>
        </p:scale>
        <p:origin x="-120"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0"/>
            <a:ext cx="8228013" cy="1445419"/>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200" y="2480982"/>
            <a:ext cx="8228013" cy="8001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
        <p:nvSpPr>
          <p:cNvPr id="8" name="TextBox 7"/>
          <p:cNvSpPr txBox="1"/>
          <p:nvPr/>
        </p:nvSpPr>
        <p:spPr>
          <a:xfrm>
            <a:off x="8292818" y="4353485"/>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3/11/12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1"/>
            <a:ext cx="3509683" cy="165735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04788"/>
            <a:ext cx="3657600" cy="4389835"/>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200" y="1986803"/>
            <a:ext cx="3509683" cy="2541144"/>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28E80666-FB37-4B36-9149-507F3B0178E3}" type="datetimeFigureOut">
              <a:rPr lang="en-US" smtClean="0"/>
              <a:pPr/>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6" y="285751"/>
            <a:ext cx="3635375" cy="165735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6" y="1986803"/>
            <a:ext cx="3635375" cy="2629250"/>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28E80666-FB37-4B36-9149-507F3B0178E3}" type="datetimeFigureOut">
              <a:rPr lang="en-US" smtClean="0"/>
              <a:pPr/>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9" name="Picture Placeholder 8"/>
          <p:cNvSpPr>
            <a:spLocks noGrp="1"/>
          </p:cNvSpPr>
          <p:nvPr>
            <p:ph type="pic" sz="quarter" idx="13"/>
          </p:nvPr>
        </p:nvSpPr>
        <p:spPr>
          <a:xfrm>
            <a:off x="228600" y="857250"/>
            <a:ext cx="4267200" cy="32004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6" y="285751"/>
            <a:ext cx="3635375" cy="165735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6" y="1986803"/>
            <a:ext cx="3635375" cy="2629250"/>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28E80666-FB37-4B36-9149-507F3B0178E3}" type="datetimeFigureOut">
              <a:rPr lang="en-US" smtClean="0"/>
              <a:pPr/>
              <a:t>3/11/12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9" name="Picture Placeholder 8"/>
          <p:cNvSpPr>
            <a:spLocks noGrp="1"/>
          </p:cNvSpPr>
          <p:nvPr>
            <p:ph type="pic" sz="quarter" idx="13"/>
          </p:nvPr>
        </p:nvSpPr>
        <p:spPr>
          <a:xfrm>
            <a:off x="990600" y="1943100"/>
            <a:ext cx="3505200" cy="26289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6" y="945357"/>
            <a:ext cx="1254125" cy="940594"/>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6" y="571500"/>
            <a:ext cx="2092325" cy="1569244"/>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1" y="1926292"/>
            <a:ext cx="8228013" cy="2601656"/>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05979"/>
            <a:ext cx="1524000" cy="4388644"/>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312644"/>
            <a:ext cx="6019800" cy="421173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E80666-FB37-4B36-9149-507F3B0178E3}" type="datetimeFigureOut">
              <a:rPr lang="en-US" smtClean="0"/>
              <a:pPr/>
              <a:t>3/11/12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77521"/>
            <a:ext cx="6400800" cy="1021556"/>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400" y="2707272"/>
            <a:ext cx="5181601" cy="1125140"/>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28E80666-FB37-4B36-9149-507F3B0178E3}" type="datetimeFigureOut">
              <a:rPr lang="en-US" smtClean="0"/>
              <a:pPr/>
              <a:t>3/11/12</a:t>
            </a:fld>
            <a:endParaRPr lang="en-US"/>
          </a:p>
        </p:txBody>
      </p:sp>
      <p:sp>
        <p:nvSpPr>
          <p:cNvPr id="5" name="Footer Placeholder 4"/>
          <p:cNvSpPr>
            <a:spLocks noGrp="1"/>
          </p:cNvSpPr>
          <p:nvPr>
            <p:ph type="ftr" sz="quarter" idx="11"/>
          </p:nvPr>
        </p:nvSpPr>
        <p:spPr>
          <a:xfrm>
            <a:off x="7239000" y="4767263"/>
            <a:ext cx="1446213" cy="273844"/>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7E63A33-8271-4DD0-9C48-789913D7C115}" type="slidenum">
              <a:rPr lang="en-US" smtClean="0"/>
              <a:pPr/>
              <a:t>‹#›</a:t>
            </a:fld>
            <a:endParaRPr lang="en-US"/>
          </a:p>
        </p:txBody>
      </p:sp>
      <p:sp>
        <p:nvSpPr>
          <p:cNvPr id="8" name="TextBox 7"/>
          <p:cNvSpPr txBox="1"/>
          <p:nvPr/>
        </p:nvSpPr>
        <p:spPr>
          <a:xfrm>
            <a:off x="8292818" y="4353485"/>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088356"/>
            <a:ext cx="3767328" cy="2439591"/>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088356"/>
            <a:ext cx="3767328" cy="2439591"/>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E80666-FB37-4B36-9149-507F3B0178E3}" type="datetimeFigureOut">
              <a:rPr lang="en-US" smtClean="0"/>
              <a:pPr/>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1674158"/>
            <a:ext cx="3767328" cy="5715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2370045"/>
            <a:ext cx="3767328" cy="216861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1674158"/>
            <a:ext cx="3767328" cy="5715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2370045"/>
            <a:ext cx="3767328" cy="216861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8E80666-FB37-4B36-9149-507F3B0178E3}" type="datetimeFigureOut">
              <a:rPr lang="en-US" smtClean="0"/>
              <a:pPr/>
              <a:t>3/11/12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088356"/>
            <a:ext cx="7656512" cy="116586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E80666-FB37-4B36-9149-507F3B0178E3}" type="datetimeFigureOut">
              <a:rPr lang="en-US" smtClean="0"/>
              <a:pPr/>
              <a:t>3/11/12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8" name="Content Placeholder 2"/>
          <p:cNvSpPr>
            <a:spLocks noGrp="1"/>
          </p:cNvSpPr>
          <p:nvPr>
            <p:ph sz="half" idx="13"/>
          </p:nvPr>
        </p:nvSpPr>
        <p:spPr>
          <a:xfrm>
            <a:off x="762000" y="3372802"/>
            <a:ext cx="7656512" cy="116586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088356"/>
            <a:ext cx="3767328" cy="116586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E80666-FB37-4B36-9149-507F3B0178E3}" type="datetimeFigureOut">
              <a:rPr lang="en-US" smtClean="0"/>
              <a:pPr/>
              <a:t>3/11/12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8" name="Content Placeholder 2"/>
          <p:cNvSpPr>
            <a:spLocks noGrp="1"/>
          </p:cNvSpPr>
          <p:nvPr>
            <p:ph sz="half" idx="13"/>
          </p:nvPr>
        </p:nvSpPr>
        <p:spPr>
          <a:xfrm>
            <a:off x="4636008" y="3372802"/>
            <a:ext cx="3767328" cy="116586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088356"/>
            <a:ext cx="3767328" cy="24395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088356"/>
            <a:ext cx="3767328" cy="116586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E80666-FB37-4B36-9149-507F3B0178E3}" type="datetimeFigureOut">
              <a:rPr lang="en-US" smtClean="0"/>
              <a:pPr/>
              <a:t>3/11/12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8" name="Content Placeholder 2"/>
          <p:cNvSpPr>
            <a:spLocks noGrp="1"/>
          </p:cNvSpPr>
          <p:nvPr>
            <p:ph sz="half" idx="13"/>
          </p:nvPr>
        </p:nvSpPr>
        <p:spPr>
          <a:xfrm>
            <a:off x="4636008" y="3372802"/>
            <a:ext cx="3767328" cy="116586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088356"/>
            <a:ext cx="3767328" cy="116586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3372802"/>
            <a:ext cx="3767328" cy="116586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8E80666-FB37-4B36-9149-507F3B0178E3}" type="datetimeFigureOut">
              <a:rPr lang="en-US" smtClean="0"/>
              <a:pPr/>
              <a:t>3/11/12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8856"/>
            <a:ext cx="8229600" cy="85725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077571"/>
            <a:ext cx="7662864" cy="24503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28E80666-FB37-4B36-9149-507F3B0178E3}" type="datetimeFigureOut">
              <a:rPr lang="en-US" smtClean="0"/>
              <a:pPr/>
              <a:t>3/11/12</a:t>
            </a:fld>
            <a:endParaRPr lang="en-US" dirty="0"/>
          </a:p>
        </p:txBody>
      </p:sp>
      <p:sp>
        <p:nvSpPr>
          <p:cNvPr id="5" name="Footer Placeholder 4"/>
          <p:cNvSpPr>
            <a:spLocks noGrp="1"/>
          </p:cNvSpPr>
          <p:nvPr>
            <p:ph type="ftr" sz="quarter" idx="3"/>
          </p:nvPr>
        </p:nvSpPr>
        <p:spPr>
          <a:xfrm>
            <a:off x="5789613" y="4767263"/>
            <a:ext cx="2895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4767263"/>
            <a:ext cx="533400" cy="273844"/>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Obedience By Law</a:t>
            </a:r>
            <a:endParaRPr lang="en-GB" dirty="0"/>
          </a:p>
        </p:txBody>
      </p:sp>
      <p:sp>
        <p:nvSpPr>
          <p:cNvPr id="2" name="Subtitle 1"/>
          <p:cNvSpPr>
            <a:spLocks noGrp="1"/>
          </p:cNvSpPr>
          <p:nvPr>
            <p:ph type="subTitle" idx="1"/>
          </p:nvPr>
        </p:nvSpPr>
        <p:spPr/>
        <p:txBody>
          <a:bodyPr/>
          <a:lstStyle/>
          <a:p>
            <a:r>
              <a:rPr lang="en-GB" dirty="0" smtClean="0"/>
              <a:t>Joshua </a:t>
            </a:r>
            <a:r>
              <a:rPr lang="en-GB" dirty="0" smtClean="0"/>
              <a:t>1:1-18</a:t>
            </a:r>
            <a:endParaRPr lang="en-GB" dirty="0"/>
          </a:p>
        </p:txBody>
      </p:sp>
    </p:spTree>
    <p:extLst>
      <p:ext uri="{BB962C8B-B14F-4D97-AF65-F5344CB8AC3E}">
        <p14:creationId xmlns:p14="http://schemas.microsoft.com/office/powerpoint/2010/main" val="18384612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GB" dirty="0" smtClean="0"/>
              <a:t>Gordon T. Smith, </a:t>
            </a:r>
            <a:r>
              <a:rPr lang="en-GB" i="1" dirty="0" smtClean="0"/>
              <a:t>Courage &amp; Calling</a:t>
            </a:r>
            <a:endParaRPr lang="en-GB" dirty="0"/>
          </a:p>
        </p:txBody>
      </p:sp>
      <p:sp>
        <p:nvSpPr>
          <p:cNvPr id="3" name="Content Placeholder 2"/>
          <p:cNvSpPr>
            <a:spLocks noGrp="1"/>
          </p:cNvSpPr>
          <p:nvPr>
            <p:ph idx="1"/>
          </p:nvPr>
        </p:nvSpPr>
        <p:spPr/>
        <p:txBody>
          <a:bodyPr>
            <a:noAutofit/>
          </a:bodyPr>
          <a:lstStyle/>
          <a:p>
            <a:pPr marL="0" indent="0">
              <a:buNone/>
            </a:pPr>
            <a:r>
              <a:rPr lang="en-GB" sz="2800" dirty="0"/>
              <a:t>“We are called to accountability and submission; we are called to live in gracious harmony within the Christian community; and this means that we need to let leaders lead. But we must never equate the voice of leadership with the voice of God” </a:t>
            </a:r>
          </a:p>
          <a:p>
            <a:pPr marL="0" indent="0">
              <a:buNone/>
            </a:pPr>
            <a:endParaRPr lang="en-GB" sz="2800" dirty="0" smtClean="0"/>
          </a:p>
        </p:txBody>
      </p:sp>
    </p:spTree>
    <p:extLst>
      <p:ext uri="{BB962C8B-B14F-4D97-AF65-F5344CB8AC3E}">
        <p14:creationId xmlns:p14="http://schemas.microsoft.com/office/powerpoint/2010/main" val="35435081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Conclusion</a:t>
            </a:r>
            <a:endParaRPr lang="en-GB" dirty="0"/>
          </a:p>
        </p:txBody>
      </p:sp>
      <p:sp>
        <p:nvSpPr>
          <p:cNvPr id="9" name="Content Placeholder 8"/>
          <p:cNvSpPr>
            <a:spLocks noGrp="1"/>
          </p:cNvSpPr>
          <p:nvPr>
            <p:ph idx="1"/>
          </p:nvPr>
        </p:nvSpPr>
        <p:spPr/>
        <p:txBody>
          <a:bodyPr>
            <a:normAutofit/>
          </a:bodyPr>
          <a:lstStyle/>
          <a:p>
            <a:pPr>
              <a:buFont typeface="+mj-ea"/>
              <a:buAutoNum type="circleNumDbPlain"/>
            </a:pPr>
            <a:r>
              <a:rPr lang="en-GB" dirty="0" smtClean="0"/>
              <a:t>Obey God by faithfully studying and sharing His Word.</a:t>
            </a:r>
          </a:p>
          <a:p>
            <a:pPr>
              <a:buFont typeface="+mj-ea"/>
              <a:buAutoNum type="circleNumDbPlain"/>
            </a:pPr>
            <a:r>
              <a:rPr lang="en-GB" dirty="0" smtClean="0"/>
              <a:t>Submit to spiritual authority with regards to matters of faith.</a:t>
            </a:r>
            <a:endParaRPr lang="en-GB" dirty="0" smtClean="0"/>
          </a:p>
          <a:p>
            <a:pPr>
              <a:buFont typeface="+mj-ea"/>
              <a:buAutoNum type="circleNumDbPlain"/>
            </a:pPr>
            <a:r>
              <a:rPr lang="en-GB" dirty="0" smtClean="0"/>
              <a:t>Seek unity among God’s redeemed people.</a:t>
            </a:r>
            <a:endParaRPr lang="en-GB" dirty="0"/>
          </a:p>
        </p:txBody>
      </p:sp>
    </p:spTree>
    <p:extLst>
      <p:ext uri="{BB962C8B-B14F-4D97-AF65-F5344CB8AC3E}">
        <p14:creationId xmlns:p14="http://schemas.microsoft.com/office/powerpoint/2010/main" val="7424445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Simon says!</a:t>
            </a:r>
            <a:endParaRPr lang="en-GB" dirty="0"/>
          </a:p>
        </p:txBody>
      </p:sp>
      <p:pic>
        <p:nvPicPr>
          <p:cNvPr id="7" name="Content Placeholder 6" descr="simon_says_group.23093512_std.jpg"/>
          <p:cNvPicPr>
            <a:picLocks noGrp="1" noChangeAspect="1"/>
          </p:cNvPicPr>
          <p:nvPr>
            <p:ph idx="1"/>
          </p:nvPr>
        </p:nvPicPr>
        <p:blipFill>
          <a:blip r:embed="rId2">
            <a:extLst>
              <a:ext uri="{28A0092B-C50C-407E-A947-70E740481C1C}">
                <a14:useLocalDpi xmlns:a14="http://schemas.microsoft.com/office/drawing/2010/main" val="0"/>
              </a:ext>
            </a:extLst>
          </a:blip>
          <a:srcRect t="5429" b="5429"/>
          <a:stretch>
            <a:fillRect/>
          </a:stretch>
        </p:blipFill>
        <p:spPr/>
      </p:pic>
      <p:sp>
        <p:nvSpPr>
          <p:cNvPr id="5" name="Text Placeholder 4"/>
          <p:cNvSpPr>
            <a:spLocks noGrp="1"/>
          </p:cNvSpPr>
          <p:nvPr>
            <p:ph type="body" sz="half" idx="2"/>
          </p:nvPr>
        </p:nvSpPr>
        <p:spPr/>
        <p:txBody>
          <a:bodyPr/>
          <a:lstStyle/>
          <a:p>
            <a:r>
              <a:rPr lang="en-GB" dirty="0" smtClean="0"/>
              <a:t>Obey what Simon says.</a:t>
            </a:r>
            <a:endParaRPr lang="en-GB" dirty="0"/>
          </a:p>
        </p:txBody>
      </p:sp>
    </p:spTree>
    <p:extLst>
      <p:ext uri="{BB962C8B-B14F-4D97-AF65-F5344CB8AC3E}">
        <p14:creationId xmlns:p14="http://schemas.microsoft.com/office/powerpoint/2010/main" val="17340612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is obedience to God?</a:t>
            </a:r>
            <a:endParaRPr lang="en-GB" dirty="0"/>
          </a:p>
        </p:txBody>
      </p:sp>
      <p:sp>
        <p:nvSpPr>
          <p:cNvPr id="5" name="Text Placeholder 4"/>
          <p:cNvSpPr>
            <a:spLocks noGrp="1"/>
          </p:cNvSpPr>
          <p:nvPr>
            <p:ph type="body" idx="1"/>
          </p:nvPr>
        </p:nvSpPr>
        <p:spPr/>
        <p:txBody>
          <a:bodyPr/>
          <a:lstStyle/>
          <a:p>
            <a:r>
              <a:rPr lang="en-GB" dirty="0" smtClean="0"/>
              <a:t>How should we live after we believe?</a:t>
            </a:r>
            <a:endParaRPr lang="en-GB" dirty="0"/>
          </a:p>
        </p:txBody>
      </p:sp>
    </p:spTree>
    <p:extLst>
      <p:ext uri="{BB962C8B-B14F-4D97-AF65-F5344CB8AC3E}">
        <p14:creationId xmlns:p14="http://schemas.microsoft.com/office/powerpoint/2010/main" val="18122317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I. Submit to spiritual authority (1:1-9)</a:t>
            </a:r>
            <a:endParaRPr lang="en-GB" dirty="0"/>
          </a:p>
        </p:txBody>
      </p:sp>
      <p:sp>
        <p:nvSpPr>
          <p:cNvPr id="5" name="Content Placeholder 4"/>
          <p:cNvSpPr>
            <a:spLocks noGrp="1"/>
          </p:cNvSpPr>
          <p:nvPr>
            <p:ph idx="1"/>
          </p:nvPr>
        </p:nvSpPr>
        <p:spPr/>
        <p:txBody>
          <a:bodyPr>
            <a:normAutofit/>
          </a:bodyPr>
          <a:lstStyle/>
          <a:p>
            <a:pPr>
              <a:buFont typeface="+mj-lt"/>
              <a:buAutoNum type="alphaUcPeriod"/>
            </a:pPr>
            <a:r>
              <a:rPr lang="en-GB" dirty="0" smtClean="0"/>
              <a:t>God led the Israelites via His designated leader, Joshua.</a:t>
            </a:r>
          </a:p>
          <a:p>
            <a:pPr lvl="1"/>
            <a:r>
              <a:rPr lang="en-GB" dirty="0" smtClean="0"/>
              <a:t>God was encouraging Joshua to “Be strong and courageous” regarding the Law.</a:t>
            </a:r>
          </a:p>
          <a:p>
            <a:pPr lvl="1"/>
            <a:r>
              <a:rPr lang="en-GB" dirty="0" smtClean="0"/>
              <a:t>Joshua was to lead Israel on God’s term</a:t>
            </a:r>
            <a:r>
              <a:rPr lang="en-GB" dirty="0" smtClean="0"/>
              <a:t>.</a:t>
            </a:r>
            <a:endParaRPr lang="en-GB" dirty="0" smtClean="0"/>
          </a:p>
          <a:p>
            <a:pPr marL="0" indent="0">
              <a:buNone/>
            </a:pPr>
            <a:endParaRPr lang="en-GB" dirty="0"/>
          </a:p>
        </p:txBody>
      </p:sp>
    </p:spTree>
    <p:extLst>
      <p:ext uri="{BB962C8B-B14F-4D97-AF65-F5344CB8AC3E}">
        <p14:creationId xmlns:p14="http://schemas.microsoft.com/office/powerpoint/2010/main" val="4229834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Chiasm of 1:7-9</a:t>
            </a:r>
            <a:endParaRPr lang="en-GB" dirty="0"/>
          </a:p>
        </p:txBody>
      </p:sp>
      <p:sp>
        <p:nvSpPr>
          <p:cNvPr id="5" name="Content Placeholder 4"/>
          <p:cNvSpPr>
            <a:spLocks noGrp="1"/>
          </p:cNvSpPr>
          <p:nvPr>
            <p:ph idx="1"/>
          </p:nvPr>
        </p:nvSpPr>
        <p:spPr>
          <a:xfrm>
            <a:off x="739775" y="2077571"/>
            <a:ext cx="7662864" cy="2952377"/>
          </a:xfrm>
        </p:spPr>
        <p:txBody>
          <a:bodyPr>
            <a:noAutofit/>
          </a:bodyPr>
          <a:lstStyle/>
          <a:p>
            <a:pPr marL="0" indent="0">
              <a:spcBef>
                <a:spcPts val="0"/>
              </a:spcBef>
              <a:buNone/>
            </a:pPr>
            <a:r>
              <a:rPr lang="en-GB" sz="1600" dirty="0" smtClean="0"/>
              <a:t>A. Be </a:t>
            </a:r>
            <a:r>
              <a:rPr lang="en-GB" sz="1600" dirty="0"/>
              <a:t>strong and courageous, being careful to act in accordance with all the law that my servant Moses commanded you (v. 7a-b</a:t>
            </a:r>
            <a:r>
              <a:rPr lang="en-GB" sz="1600" dirty="0" smtClean="0"/>
              <a:t>)</a:t>
            </a:r>
            <a:endParaRPr lang="en-GB" sz="1600" dirty="0"/>
          </a:p>
          <a:p>
            <a:pPr marL="342900" lvl="1" indent="0">
              <a:spcBef>
                <a:spcPts val="0"/>
              </a:spcBef>
              <a:buNone/>
            </a:pPr>
            <a:r>
              <a:rPr lang="en-GB" sz="1600" dirty="0"/>
              <a:t>B. Do not turn from it to the right hand or to the left, so that you may be successful wherever you go (v. 7c</a:t>
            </a:r>
            <a:r>
              <a:rPr lang="en-GB" sz="1600" dirty="0" smtClean="0"/>
              <a:t>)</a:t>
            </a:r>
            <a:endParaRPr lang="en-GB" sz="1600" dirty="0"/>
          </a:p>
          <a:p>
            <a:pPr marL="692150" lvl="2" indent="0">
              <a:spcBef>
                <a:spcPts val="0"/>
              </a:spcBef>
              <a:buNone/>
            </a:pPr>
            <a:r>
              <a:rPr lang="en-GB" sz="1600" dirty="0"/>
              <a:t>C. This book of the law shall not depart out of your mouth (v. 8a)</a:t>
            </a:r>
          </a:p>
          <a:p>
            <a:pPr marL="692150" lvl="2" indent="0">
              <a:spcBef>
                <a:spcPts val="0"/>
              </a:spcBef>
              <a:buNone/>
            </a:pPr>
            <a:r>
              <a:rPr lang="en-GB" sz="1600" dirty="0"/>
              <a:t>C`. You shall meditate on it day and night (v. 8b)</a:t>
            </a:r>
          </a:p>
          <a:p>
            <a:pPr marL="342900" lvl="1" indent="0">
              <a:spcBef>
                <a:spcPts val="0"/>
              </a:spcBef>
              <a:buNone/>
            </a:pPr>
            <a:r>
              <a:rPr lang="en-GB" sz="1600" dirty="0"/>
              <a:t>B`. so that you may be careful to act in accordance with all that is written in it. For then you shall make your way prosperous, and then you shall be successful (v. 8c-d)</a:t>
            </a:r>
          </a:p>
          <a:p>
            <a:pPr marL="0" indent="0">
              <a:spcBef>
                <a:spcPts val="0"/>
              </a:spcBef>
              <a:buNone/>
            </a:pPr>
            <a:r>
              <a:rPr lang="en-GB" sz="1600" dirty="0"/>
              <a:t>A`. I hereby command you: Be strong and courageous; do not be frightened or dismayed, for the LORD your God is with you wherever you go (v. 9</a:t>
            </a:r>
            <a:r>
              <a:rPr lang="en-GB" sz="1600" dirty="0" smtClean="0"/>
              <a:t>)</a:t>
            </a:r>
            <a:endParaRPr lang="en-GB" sz="1600" dirty="0"/>
          </a:p>
        </p:txBody>
      </p:sp>
    </p:spTree>
    <p:extLst>
      <p:ext uri="{BB962C8B-B14F-4D97-AF65-F5344CB8AC3E}">
        <p14:creationId xmlns:p14="http://schemas.microsoft.com/office/powerpoint/2010/main" val="7738759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I. Submit to spiritual authority (1:1-9)</a:t>
            </a:r>
            <a:endParaRPr lang="en-GB" dirty="0"/>
          </a:p>
        </p:txBody>
      </p:sp>
      <p:sp>
        <p:nvSpPr>
          <p:cNvPr id="5" name="Content Placeholder 4"/>
          <p:cNvSpPr>
            <a:spLocks noGrp="1"/>
          </p:cNvSpPr>
          <p:nvPr>
            <p:ph idx="1"/>
          </p:nvPr>
        </p:nvSpPr>
        <p:spPr/>
        <p:txBody>
          <a:bodyPr>
            <a:normAutofit lnSpcReduction="10000"/>
          </a:bodyPr>
          <a:lstStyle/>
          <a:p>
            <a:pPr>
              <a:buFont typeface="+mj-lt"/>
              <a:buAutoNum type="alphaUcPeriod"/>
            </a:pPr>
            <a:r>
              <a:rPr lang="en-GB" dirty="0" smtClean="0"/>
              <a:t>God led the Israelites via His designated leader, Joshua.</a:t>
            </a:r>
          </a:p>
          <a:p>
            <a:pPr lvl="1"/>
            <a:r>
              <a:rPr lang="en-GB" dirty="0" smtClean="0"/>
              <a:t>God was encouraging Joshua to “Be strong and courageous” regarding the Law.</a:t>
            </a:r>
          </a:p>
          <a:p>
            <a:pPr lvl="1"/>
            <a:r>
              <a:rPr lang="en-GB" dirty="0" smtClean="0"/>
              <a:t>Joshua was to lead Israel on God’s term</a:t>
            </a:r>
            <a:r>
              <a:rPr lang="en-GB" dirty="0" smtClean="0"/>
              <a:t>.</a:t>
            </a:r>
          </a:p>
          <a:p>
            <a:pPr marL="457200" indent="-457200">
              <a:buFont typeface="+mj-lt"/>
              <a:buAutoNum type="alphaUcPeriod"/>
            </a:pPr>
            <a:r>
              <a:rPr lang="en-GB" dirty="0" smtClean="0"/>
              <a:t>We need to submit to spiritual leaders in our lives.</a:t>
            </a:r>
          </a:p>
          <a:p>
            <a:pPr marL="800100" lvl="1" indent="-457200"/>
            <a:r>
              <a:rPr lang="en-GB" dirty="0" smtClean="0"/>
              <a:t>Parents, Pastors &amp; Peers</a:t>
            </a:r>
            <a:endParaRPr lang="en-GB" dirty="0" smtClean="0"/>
          </a:p>
          <a:p>
            <a:pPr>
              <a:buFont typeface="+mj-lt"/>
              <a:buAutoNum type="alphaUcPeriod"/>
            </a:pPr>
            <a:endParaRPr lang="en-GB" dirty="0" smtClean="0"/>
          </a:p>
          <a:p>
            <a:pPr marL="0" indent="0">
              <a:buNone/>
            </a:pPr>
            <a:endParaRPr lang="en-GB" dirty="0"/>
          </a:p>
        </p:txBody>
      </p:sp>
    </p:spTree>
    <p:extLst>
      <p:ext uri="{BB962C8B-B14F-4D97-AF65-F5344CB8AC3E}">
        <p14:creationId xmlns:p14="http://schemas.microsoft.com/office/powerpoint/2010/main" val="2775201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II. Rally </a:t>
            </a:r>
            <a:r>
              <a:rPr lang="en-GB" dirty="0" smtClean="0"/>
              <a:t>God’s </a:t>
            </a:r>
            <a:r>
              <a:rPr lang="en-GB" dirty="0" smtClean="0"/>
              <a:t>people (1:10-11)</a:t>
            </a:r>
            <a:endParaRPr lang="en-GB" dirty="0"/>
          </a:p>
        </p:txBody>
      </p:sp>
      <p:sp>
        <p:nvSpPr>
          <p:cNvPr id="5" name="Content Placeholder 4"/>
          <p:cNvSpPr>
            <a:spLocks noGrp="1"/>
          </p:cNvSpPr>
          <p:nvPr>
            <p:ph idx="1"/>
          </p:nvPr>
        </p:nvSpPr>
        <p:spPr/>
        <p:txBody>
          <a:bodyPr>
            <a:normAutofit/>
          </a:bodyPr>
          <a:lstStyle/>
          <a:p>
            <a:pPr>
              <a:buFont typeface="+mj-lt"/>
              <a:buAutoNum type="alphaUcPeriod"/>
            </a:pPr>
            <a:r>
              <a:rPr lang="en-GB" dirty="0" smtClean="0"/>
              <a:t>Joshua transmitted God’s commandments through the “officers of the people”.</a:t>
            </a:r>
          </a:p>
          <a:p>
            <a:pPr>
              <a:buFont typeface="+mj-lt"/>
              <a:buAutoNum type="alphaUcPeriod"/>
            </a:pPr>
            <a:r>
              <a:rPr lang="en-GB" dirty="0" smtClean="0"/>
              <a:t>We need to mobilise the people of God to be faithful to God’s Word.</a:t>
            </a:r>
          </a:p>
          <a:p>
            <a:pPr lvl="1"/>
            <a:r>
              <a:rPr lang="en-GB" dirty="0" smtClean="0"/>
              <a:t>Personal Bible Study</a:t>
            </a:r>
          </a:p>
          <a:p>
            <a:pPr lvl="1"/>
            <a:r>
              <a:rPr lang="en-GB" dirty="0" smtClean="0"/>
              <a:t>Sharing of God’s Word</a:t>
            </a:r>
          </a:p>
        </p:txBody>
      </p:sp>
    </p:spTree>
    <p:extLst>
      <p:ext uri="{BB962C8B-B14F-4D97-AF65-F5344CB8AC3E}">
        <p14:creationId xmlns:p14="http://schemas.microsoft.com/office/powerpoint/2010/main" val="29783947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III. Seek unity among God’s people (1:12-15)</a:t>
            </a:r>
            <a:endParaRPr lang="en-GB" dirty="0"/>
          </a:p>
        </p:txBody>
      </p:sp>
      <p:sp>
        <p:nvSpPr>
          <p:cNvPr id="5" name="Content Placeholder 4"/>
          <p:cNvSpPr>
            <a:spLocks noGrp="1"/>
          </p:cNvSpPr>
          <p:nvPr>
            <p:ph idx="1"/>
          </p:nvPr>
        </p:nvSpPr>
        <p:spPr/>
        <p:txBody>
          <a:bodyPr>
            <a:normAutofit/>
          </a:bodyPr>
          <a:lstStyle/>
          <a:p>
            <a:pPr>
              <a:buFont typeface="+mj-lt"/>
              <a:buAutoNum type="alphaUcPeriod"/>
            </a:pPr>
            <a:r>
              <a:rPr lang="en-GB" dirty="0" smtClean="0"/>
              <a:t>Joshua united the 12 tribes of Israel for the conquest of the Promised Land.</a:t>
            </a:r>
          </a:p>
          <a:p>
            <a:pPr>
              <a:buFont typeface="+mj-lt"/>
              <a:buAutoNum type="alphaUcPeriod"/>
            </a:pPr>
            <a:r>
              <a:rPr lang="en-GB" dirty="0" smtClean="0"/>
              <a:t>We need to be united in support of the leadership in spite of differences.</a:t>
            </a:r>
          </a:p>
          <a:p>
            <a:pPr lvl="1">
              <a:buFont typeface="Arial"/>
              <a:buChar char="•"/>
            </a:pPr>
            <a:r>
              <a:rPr lang="en-GB" dirty="0" smtClean="0"/>
              <a:t>Unity in diversity and not uniformity.</a:t>
            </a:r>
          </a:p>
          <a:p>
            <a:pPr lvl="1">
              <a:buFont typeface="Arial"/>
              <a:buChar char="•"/>
            </a:pPr>
            <a:r>
              <a:rPr lang="en-GB" dirty="0" smtClean="0"/>
              <a:t>Unity does not mean unqualified compliance.</a:t>
            </a:r>
          </a:p>
        </p:txBody>
      </p:sp>
    </p:spTree>
    <p:extLst>
      <p:ext uri="{BB962C8B-B14F-4D97-AF65-F5344CB8AC3E}">
        <p14:creationId xmlns:p14="http://schemas.microsoft.com/office/powerpoint/2010/main" val="29783947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IV. Obey </a:t>
            </a:r>
            <a:r>
              <a:rPr lang="en-GB" dirty="0" smtClean="0"/>
              <a:t>God </a:t>
            </a:r>
            <a:r>
              <a:rPr lang="en-GB" dirty="0" smtClean="0"/>
              <a:t>by obeying </a:t>
            </a:r>
            <a:r>
              <a:rPr lang="en-GB" dirty="0" smtClean="0"/>
              <a:t>Jesus</a:t>
            </a:r>
            <a:r>
              <a:rPr lang="en-GB" dirty="0" smtClean="0"/>
              <a:t> </a:t>
            </a:r>
            <a:r>
              <a:rPr lang="en-GB" dirty="0" smtClean="0"/>
              <a:t>(1:16-18)</a:t>
            </a:r>
            <a:endParaRPr lang="en-GB" dirty="0"/>
          </a:p>
        </p:txBody>
      </p:sp>
      <p:sp>
        <p:nvSpPr>
          <p:cNvPr id="5" name="Content Placeholder 4"/>
          <p:cNvSpPr>
            <a:spLocks noGrp="1"/>
          </p:cNvSpPr>
          <p:nvPr>
            <p:ph idx="1"/>
          </p:nvPr>
        </p:nvSpPr>
        <p:spPr/>
        <p:txBody>
          <a:bodyPr>
            <a:normAutofit/>
          </a:bodyPr>
          <a:lstStyle/>
          <a:p>
            <a:pPr>
              <a:buFont typeface="+mj-lt"/>
              <a:buAutoNum type="alphaUcPeriod"/>
            </a:pPr>
            <a:r>
              <a:rPr lang="en-GB" dirty="0" smtClean="0"/>
              <a:t>Israel expressed faithfulness to God by obeying Joshua.</a:t>
            </a:r>
          </a:p>
          <a:p>
            <a:pPr>
              <a:buFont typeface="+mj-lt"/>
              <a:buAutoNum type="alphaUcPeriod"/>
            </a:pPr>
            <a:r>
              <a:rPr lang="en-GB" dirty="0" smtClean="0"/>
              <a:t>We are faithful to God when we submit to spiritual leaders.</a:t>
            </a:r>
          </a:p>
          <a:p>
            <a:pPr lvl="1">
              <a:buFont typeface="Arial"/>
              <a:buChar char="•"/>
            </a:pPr>
            <a:r>
              <a:rPr lang="en-GB" dirty="0" smtClean="0"/>
              <a:t>Not as blind followers but exercise discernment.</a:t>
            </a:r>
          </a:p>
          <a:p>
            <a:pPr lvl="1">
              <a:buFont typeface="Arial"/>
              <a:buChar char="•"/>
            </a:pPr>
            <a:r>
              <a:rPr lang="en-GB" dirty="0" smtClean="0"/>
              <a:t>Leaders need to be congruent with God’s Word.</a:t>
            </a:r>
          </a:p>
        </p:txBody>
      </p:sp>
    </p:spTree>
    <p:extLst>
      <p:ext uri="{BB962C8B-B14F-4D97-AF65-F5344CB8AC3E}">
        <p14:creationId xmlns:p14="http://schemas.microsoft.com/office/powerpoint/2010/main" val="24065317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1830</TotalTime>
  <Words>566</Words>
  <Application>Microsoft Macintosh PowerPoint</Application>
  <PresentationFormat>On-screen Show (16:9)</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Genesis</vt:lpstr>
      <vt:lpstr>Obedience By Law</vt:lpstr>
      <vt:lpstr>Simon says!</vt:lpstr>
      <vt:lpstr>What is obedience to God?</vt:lpstr>
      <vt:lpstr>I. Submit to spiritual authority (1:1-9)</vt:lpstr>
      <vt:lpstr>Chiasm of 1:7-9</vt:lpstr>
      <vt:lpstr>I. Submit to spiritual authority (1:1-9)</vt:lpstr>
      <vt:lpstr>II. Rally God’s people (1:10-11)</vt:lpstr>
      <vt:lpstr>III. Seek unity among God’s people (1:12-15)</vt:lpstr>
      <vt:lpstr>IV. Obey God by obeying Jesus (1:16-18)</vt:lpstr>
      <vt:lpstr>Gordon T. Smith, Courage &amp; Calling</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 By Law</dc:title>
  <dc:creator>Kevin Chow</dc:creator>
  <cp:lastModifiedBy>Kevin Chow</cp:lastModifiedBy>
  <cp:revision>16</cp:revision>
  <dcterms:created xsi:type="dcterms:W3CDTF">2012-10-31T10:12:55Z</dcterms:created>
  <dcterms:modified xsi:type="dcterms:W3CDTF">2012-11-04T14:48:11Z</dcterms:modified>
</cp:coreProperties>
</file>