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2" r:id="rId3"/>
    <p:sldId id="278" r:id="rId4"/>
    <p:sldId id="280" r:id="rId5"/>
    <p:sldId id="279" r:id="rId6"/>
    <p:sldId id="257" r:id="rId7"/>
    <p:sldId id="281" r:id="rId8"/>
    <p:sldId id="282" r:id="rId9"/>
    <p:sldId id="290" r:id="rId10"/>
    <p:sldId id="262" r:id="rId11"/>
    <p:sldId id="292" r:id="rId12"/>
    <p:sldId id="266" r:id="rId13"/>
    <p:sldId id="283" r:id="rId14"/>
    <p:sldId id="284" r:id="rId15"/>
    <p:sldId id="286" r:id="rId16"/>
    <p:sldId id="287" r:id="rId17"/>
    <p:sldId id="285" r:id="rId18"/>
    <p:sldId id="288" r:id="rId19"/>
    <p:sldId id="265" r:id="rId20"/>
    <p:sldId id="274" r:id="rId21"/>
    <p:sldId id="261" r:id="rId22"/>
    <p:sldId id="291" r:id="rId23"/>
    <p:sldId id="293"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79471" autoAdjust="0"/>
  </p:normalViewPr>
  <p:slideViewPr>
    <p:cSldViewPr snapToGrid="0">
      <p:cViewPr>
        <p:scale>
          <a:sx n="66" d="100"/>
          <a:sy n="66" d="100"/>
        </p:scale>
        <p:origin x="-2176" y="-7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761AF-AF12-4D77-9C24-88182990BA6E}" type="datetimeFigureOut">
              <a:rPr lang="en-SG" smtClean="0"/>
              <a:t>6/11/13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B341D-B0DC-4596-A18F-3F15DCDAA96A}" type="slidenum">
              <a:rPr lang="en-SG" smtClean="0"/>
              <a:t>‹#›</a:t>
            </a:fld>
            <a:endParaRPr lang="en-SG"/>
          </a:p>
        </p:txBody>
      </p:sp>
    </p:spTree>
    <p:extLst>
      <p:ext uri="{BB962C8B-B14F-4D97-AF65-F5344CB8AC3E}">
        <p14:creationId xmlns:p14="http://schemas.microsoft.com/office/powerpoint/2010/main" val="777506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smtClean="0"/>
              <a:t>When was the last time you felt overwhelmed by your situation? </a:t>
            </a:r>
          </a:p>
        </p:txBody>
      </p:sp>
      <p:sp>
        <p:nvSpPr>
          <p:cNvPr id="4" name="Slide Number Placeholder 3"/>
          <p:cNvSpPr>
            <a:spLocks noGrp="1"/>
          </p:cNvSpPr>
          <p:nvPr>
            <p:ph type="sldNum" sz="quarter" idx="10"/>
          </p:nvPr>
        </p:nvSpPr>
        <p:spPr/>
        <p:txBody>
          <a:bodyPr/>
          <a:lstStyle/>
          <a:p>
            <a:fld id="{2EAB341D-B0DC-4596-A18F-3F15DCDAA96A}" type="slidenum">
              <a:rPr lang="en-SG" smtClean="0"/>
              <a:t>1</a:t>
            </a:fld>
            <a:endParaRPr lang="en-SG"/>
          </a:p>
        </p:txBody>
      </p:sp>
    </p:spTree>
    <p:extLst>
      <p:ext uri="{BB962C8B-B14F-4D97-AF65-F5344CB8AC3E}">
        <p14:creationId xmlns:p14="http://schemas.microsoft.com/office/powerpoint/2010/main" val="113373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dirty="0" smtClean="0"/>
              <a:t>Exams…papers…presentations…time</a:t>
            </a:r>
            <a:r>
              <a:rPr lang="en-SG" baseline="0" dirty="0" smtClean="0"/>
              <a:t> not enough!</a:t>
            </a:r>
          </a:p>
          <a:p>
            <a:pPr marL="0" marR="0" indent="0" algn="l" defTabSz="914400" rtl="0" eaLnBrk="1" fontAlgn="auto" latinLnBrk="0" hangingPunct="1">
              <a:lnSpc>
                <a:spcPct val="100000"/>
              </a:lnSpc>
              <a:spcBef>
                <a:spcPts val="0"/>
              </a:spcBef>
              <a:spcAft>
                <a:spcPts val="0"/>
              </a:spcAft>
              <a:buClrTx/>
              <a:buSzTx/>
              <a:buFontTx/>
              <a:buNone/>
              <a:tabLst/>
              <a:defRPr/>
            </a:pPr>
            <a:r>
              <a:rPr lang="en-SG" baseline="0" dirty="0" smtClean="0"/>
              <a:t>Deal with your paralysing fear of public speaking</a:t>
            </a:r>
          </a:p>
          <a:p>
            <a:pPr marL="0" marR="0" indent="0" algn="l" defTabSz="914400" rtl="0" eaLnBrk="1" fontAlgn="auto" latinLnBrk="0" hangingPunct="1">
              <a:lnSpc>
                <a:spcPct val="100000"/>
              </a:lnSpc>
              <a:spcBef>
                <a:spcPts val="0"/>
              </a:spcBef>
              <a:spcAft>
                <a:spcPts val="0"/>
              </a:spcAft>
              <a:buClrTx/>
              <a:buSzTx/>
              <a:buFontTx/>
              <a:buNone/>
              <a:tabLst/>
              <a:defRPr/>
            </a:pPr>
            <a:r>
              <a:rPr lang="en-SG" baseline="0" dirty="0" smtClean="0"/>
              <a:t>Personal issues – family issues…dealing with a wayward child and unresponsive audience… </a:t>
            </a:r>
          </a:p>
          <a:p>
            <a:pPr marL="0" marR="0" indent="0" algn="l" defTabSz="914400" rtl="0" eaLnBrk="1" fontAlgn="auto" latinLnBrk="0" hangingPunct="1">
              <a:lnSpc>
                <a:spcPct val="100000"/>
              </a:lnSpc>
              <a:spcBef>
                <a:spcPts val="0"/>
              </a:spcBef>
              <a:spcAft>
                <a:spcPts val="0"/>
              </a:spcAft>
              <a:buClrTx/>
              <a:buSzTx/>
              <a:buFontTx/>
              <a:buNone/>
              <a:tabLst/>
              <a:defRPr/>
            </a:pPr>
            <a:r>
              <a:rPr lang="en-SG" baseline="0" dirty="0" smtClean="0"/>
              <a:t>IMPOSSIBLE! DEPRESSING! DISCOURAGING! </a:t>
            </a:r>
            <a:endParaRPr lang="en-SG" dirty="0" smtClean="0"/>
          </a:p>
          <a:p>
            <a:endParaRPr lang="en-SG" dirty="0" smtClean="0"/>
          </a:p>
          <a:p>
            <a:r>
              <a:rPr lang="en-SG" dirty="0" smtClean="0"/>
              <a:t>Look at Joshua</a:t>
            </a:r>
            <a:r>
              <a:rPr lang="en-SG" baseline="0" dirty="0" smtClean="0"/>
              <a:t> 11 and what God did in Joshua’s situation and learn that this is why you can trust God with your impossible situations! </a:t>
            </a:r>
            <a:endParaRPr lang="en-SG" dirty="0"/>
          </a:p>
        </p:txBody>
      </p:sp>
      <p:sp>
        <p:nvSpPr>
          <p:cNvPr id="4" name="Slide Number Placeholder 3"/>
          <p:cNvSpPr>
            <a:spLocks noGrp="1"/>
          </p:cNvSpPr>
          <p:nvPr>
            <p:ph type="sldNum" sz="quarter" idx="10"/>
          </p:nvPr>
        </p:nvSpPr>
        <p:spPr/>
        <p:txBody>
          <a:bodyPr/>
          <a:lstStyle/>
          <a:p>
            <a:fld id="{2EAB341D-B0DC-4596-A18F-3F15DCDAA96A}" type="slidenum">
              <a:rPr lang="en-SG" smtClean="0"/>
              <a:t>2</a:t>
            </a:fld>
            <a:endParaRPr lang="en-SG"/>
          </a:p>
        </p:txBody>
      </p:sp>
    </p:spTree>
    <p:extLst>
      <p:ext uri="{BB962C8B-B14F-4D97-AF65-F5344CB8AC3E}">
        <p14:creationId xmlns:p14="http://schemas.microsoft.com/office/powerpoint/2010/main" val="287940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smtClean="0"/>
              <a:t>In the case of both Joshua and Nick, God can turn the impossible situations into victories and</a:t>
            </a:r>
            <a:r>
              <a:rPr lang="en-SG" baseline="0" dirty="0" smtClean="0"/>
              <a:t> trophies of His power and goodness. What impossible situation are you facing today? Would you choose to surrender it to God and trust Him with it?</a:t>
            </a:r>
            <a:endParaRPr lang="en-SG" dirty="0"/>
          </a:p>
        </p:txBody>
      </p:sp>
      <p:sp>
        <p:nvSpPr>
          <p:cNvPr id="4" name="Slide Number Placeholder 3"/>
          <p:cNvSpPr>
            <a:spLocks noGrp="1"/>
          </p:cNvSpPr>
          <p:nvPr>
            <p:ph type="sldNum" sz="quarter" idx="10"/>
          </p:nvPr>
        </p:nvSpPr>
        <p:spPr/>
        <p:txBody>
          <a:bodyPr/>
          <a:lstStyle/>
          <a:p>
            <a:fld id="{2EAB341D-B0DC-4596-A18F-3F15DCDAA96A}" type="slidenum">
              <a:rPr lang="en-SG" smtClean="0"/>
              <a:t>10</a:t>
            </a:fld>
            <a:endParaRPr lang="en-SG"/>
          </a:p>
        </p:txBody>
      </p:sp>
    </p:spTree>
    <p:extLst>
      <p:ext uri="{BB962C8B-B14F-4D97-AF65-F5344CB8AC3E}">
        <p14:creationId xmlns:p14="http://schemas.microsoft.com/office/powerpoint/2010/main" val="98203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7F0080-67AF-41A3-99C3-6E364D8772CA}" type="datetimeFigureOut">
              <a:rPr lang="en-SG" smtClean="0"/>
              <a:t>6/11/13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62B7910-8873-4BD2-8B98-BE8954A6EDBD}" type="slidenum">
              <a:rPr lang="en-SG" smtClean="0"/>
              <a:t>‹#›</a:t>
            </a:fld>
            <a:endParaRPr lang="en-SG"/>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535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7F0080-67AF-41A3-99C3-6E364D8772CA}" type="datetimeFigureOut">
              <a:rPr lang="en-SG" smtClean="0"/>
              <a:t>6/11/13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62B7910-8873-4BD2-8B98-BE8954A6EDBD}" type="slidenum">
              <a:rPr lang="en-SG" smtClean="0"/>
              <a:t>‹#›</a:t>
            </a:fld>
            <a:endParaRPr lang="en-SG"/>
          </a:p>
        </p:txBody>
      </p:sp>
    </p:spTree>
    <p:extLst>
      <p:ext uri="{BB962C8B-B14F-4D97-AF65-F5344CB8AC3E}">
        <p14:creationId xmlns:p14="http://schemas.microsoft.com/office/powerpoint/2010/main" val="52546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7F0080-67AF-41A3-99C3-6E364D8772CA}" type="datetimeFigureOut">
              <a:rPr lang="en-SG" smtClean="0"/>
              <a:t>6/11/13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62B7910-8873-4BD2-8B98-BE8954A6EDBD}" type="slidenum">
              <a:rPr lang="en-SG" smtClean="0"/>
              <a:t>‹#›</a:t>
            </a:fld>
            <a:endParaRPr lang="en-SG"/>
          </a:p>
        </p:txBody>
      </p:sp>
    </p:spTree>
    <p:extLst>
      <p:ext uri="{BB962C8B-B14F-4D97-AF65-F5344CB8AC3E}">
        <p14:creationId xmlns:p14="http://schemas.microsoft.com/office/powerpoint/2010/main" val="3604467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7F0080-67AF-41A3-99C3-6E364D8772CA}" type="datetimeFigureOut">
              <a:rPr lang="en-SG" smtClean="0"/>
              <a:t>6/11/13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62B7910-8873-4BD2-8B98-BE8954A6EDBD}" type="slidenum">
              <a:rPr lang="en-SG" smtClean="0"/>
              <a:t>‹#›</a:t>
            </a:fld>
            <a:endParaRPr lang="en-SG"/>
          </a:p>
        </p:txBody>
      </p:sp>
    </p:spTree>
    <p:extLst>
      <p:ext uri="{BB962C8B-B14F-4D97-AF65-F5344CB8AC3E}">
        <p14:creationId xmlns:p14="http://schemas.microsoft.com/office/powerpoint/2010/main" val="384502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7F0080-67AF-41A3-99C3-6E364D8772CA}" type="datetimeFigureOut">
              <a:rPr lang="en-SG" smtClean="0"/>
              <a:t>6/11/13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62B7910-8873-4BD2-8B98-BE8954A6EDBD}" type="slidenum">
              <a:rPr lang="en-SG" smtClean="0"/>
              <a:t>‹#›</a:t>
            </a:fld>
            <a:endParaRPr lang="en-SG"/>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27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7F0080-67AF-41A3-99C3-6E364D8772CA}" type="datetimeFigureOut">
              <a:rPr lang="en-SG" smtClean="0"/>
              <a:t>6/11/13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62B7910-8873-4BD2-8B98-BE8954A6EDBD}" type="slidenum">
              <a:rPr lang="en-SG" smtClean="0"/>
              <a:t>‹#›</a:t>
            </a:fld>
            <a:endParaRPr lang="en-SG"/>
          </a:p>
        </p:txBody>
      </p:sp>
    </p:spTree>
    <p:extLst>
      <p:ext uri="{BB962C8B-B14F-4D97-AF65-F5344CB8AC3E}">
        <p14:creationId xmlns:p14="http://schemas.microsoft.com/office/powerpoint/2010/main" val="257677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7F0080-67AF-41A3-99C3-6E364D8772CA}" type="datetimeFigureOut">
              <a:rPr lang="en-SG" smtClean="0"/>
              <a:t>6/11/13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862B7910-8873-4BD2-8B98-BE8954A6EDBD}" type="slidenum">
              <a:rPr lang="en-SG" smtClean="0"/>
              <a:t>‹#›</a:t>
            </a:fld>
            <a:endParaRPr lang="en-SG"/>
          </a:p>
        </p:txBody>
      </p:sp>
    </p:spTree>
    <p:extLst>
      <p:ext uri="{BB962C8B-B14F-4D97-AF65-F5344CB8AC3E}">
        <p14:creationId xmlns:p14="http://schemas.microsoft.com/office/powerpoint/2010/main" val="3227587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7F0080-67AF-41A3-99C3-6E364D8772CA}" type="datetimeFigureOut">
              <a:rPr lang="en-SG" smtClean="0"/>
              <a:t>6/11/13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862B7910-8873-4BD2-8B98-BE8954A6EDBD}" type="slidenum">
              <a:rPr lang="en-SG" smtClean="0"/>
              <a:t>‹#›</a:t>
            </a:fld>
            <a:endParaRPr lang="en-SG"/>
          </a:p>
        </p:txBody>
      </p:sp>
    </p:spTree>
    <p:extLst>
      <p:ext uri="{BB962C8B-B14F-4D97-AF65-F5344CB8AC3E}">
        <p14:creationId xmlns:p14="http://schemas.microsoft.com/office/powerpoint/2010/main" val="202635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7F0080-67AF-41A3-99C3-6E364D8772CA}" type="datetimeFigureOut">
              <a:rPr lang="en-SG" smtClean="0"/>
              <a:t>6/11/13</a:t>
            </a:fld>
            <a:endParaRPr lang="en-SG"/>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SG"/>
          </a:p>
        </p:txBody>
      </p:sp>
      <p:sp>
        <p:nvSpPr>
          <p:cNvPr id="9" name="Slide Number Placeholder 8"/>
          <p:cNvSpPr>
            <a:spLocks noGrp="1"/>
          </p:cNvSpPr>
          <p:nvPr>
            <p:ph type="sldNum" sz="quarter" idx="12"/>
          </p:nvPr>
        </p:nvSpPr>
        <p:spPr/>
        <p:txBody>
          <a:bodyPr/>
          <a:lstStyle/>
          <a:p>
            <a:fld id="{862B7910-8873-4BD2-8B98-BE8954A6EDBD}" type="slidenum">
              <a:rPr lang="en-SG" smtClean="0"/>
              <a:t>‹#›</a:t>
            </a:fld>
            <a:endParaRPr lang="en-SG"/>
          </a:p>
        </p:txBody>
      </p:sp>
    </p:spTree>
    <p:extLst>
      <p:ext uri="{BB962C8B-B14F-4D97-AF65-F5344CB8AC3E}">
        <p14:creationId xmlns:p14="http://schemas.microsoft.com/office/powerpoint/2010/main" val="315720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A7F0080-67AF-41A3-99C3-6E364D8772CA}" type="datetimeFigureOut">
              <a:rPr lang="en-SG" smtClean="0"/>
              <a:t>6/11/13</a:t>
            </a:fld>
            <a:endParaRPr lang="en-SG"/>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SG"/>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2B7910-8873-4BD2-8B98-BE8954A6EDBD}" type="slidenum">
              <a:rPr lang="en-SG" smtClean="0"/>
              <a:t>‹#›</a:t>
            </a:fld>
            <a:endParaRPr lang="en-SG"/>
          </a:p>
        </p:txBody>
      </p:sp>
    </p:spTree>
    <p:extLst>
      <p:ext uri="{BB962C8B-B14F-4D97-AF65-F5344CB8AC3E}">
        <p14:creationId xmlns:p14="http://schemas.microsoft.com/office/powerpoint/2010/main" val="249353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F0080-67AF-41A3-99C3-6E364D8772CA}" type="datetimeFigureOut">
              <a:rPr lang="en-SG" smtClean="0"/>
              <a:t>6/11/13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62B7910-8873-4BD2-8B98-BE8954A6EDBD}" type="slidenum">
              <a:rPr lang="en-SG" smtClean="0"/>
              <a:t>‹#›</a:t>
            </a:fld>
            <a:endParaRPr lang="en-SG"/>
          </a:p>
        </p:txBody>
      </p:sp>
    </p:spTree>
    <p:extLst>
      <p:ext uri="{BB962C8B-B14F-4D97-AF65-F5344CB8AC3E}">
        <p14:creationId xmlns:p14="http://schemas.microsoft.com/office/powerpoint/2010/main" val="4711111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A7F0080-67AF-41A3-99C3-6E364D8772CA}" type="datetimeFigureOut">
              <a:rPr lang="en-SG" smtClean="0"/>
              <a:t>6/11/13</a:t>
            </a:fld>
            <a:endParaRPr lang="en-SG"/>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SG"/>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62B7910-8873-4BD2-8B98-BE8954A6EDBD}" type="slidenum">
              <a:rPr lang="en-SG" smtClean="0"/>
              <a:t>‹#›</a:t>
            </a:fld>
            <a:endParaRPr lang="en-SG"/>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206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185" y="1283588"/>
            <a:ext cx="9144000" cy="2387600"/>
          </a:xfrm>
        </p:spPr>
        <p:txBody>
          <a:bodyPr>
            <a:normAutofit/>
          </a:bodyPr>
          <a:lstStyle/>
          <a:p>
            <a:r>
              <a:rPr lang="en-SG" sz="6600" dirty="0" smtClean="0"/>
              <a:t>In God You Trust?</a:t>
            </a:r>
            <a:endParaRPr lang="en-SG" sz="6600" dirty="0"/>
          </a:p>
        </p:txBody>
      </p:sp>
      <p:sp>
        <p:nvSpPr>
          <p:cNvPr id="3" name="Subtitle 2"/>
          <p:cNvSpPr>
            <a:spLocks noGrp="1"/>
          </p:cNvSpPr>
          <p:nvPr>
            <p:ph type="subTitle" idx="1"/>
          </p:nvPr>
        </p:nvSpPr>
        <p:spPr>
          <a:xfrm>
            <a:off x="1444977" y="3614265"/>
            <a:ext cx="9144000" cy="1655762"/>
          </a:xfrm>
        </p:spPr>
        <p:txBody>
          <a:bodyPr/>
          <a:lstStyle/>
          <a:p>
            <a:r>
              <a:rPr lang="en-SG" dirty="0" smtClean="0"/>
              <a:t>Joshua 11</a:t>
            </a:r>
            <a:endParaRPr lang="en-SG" dirty="0"/>
          </a:p>
        </p:txBody>
      </p:sp>
      <p:pic>
        <p:nvPicPr>
          <p:cNvPr id="1026" name="Picture 2" descr="http://rolministry.com/wp-content/uploads/2013/08/worshi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85" y="4515556"/>
            <a:ext cx="11754203" cy="168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315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49" y="365125"/>
            <a:ext cx="9591675" cy="1325563"/>
          </a:xfrm>
        </p:spPr>
        <p:txBody>
          <a:bodyPr/>
          <a:lstStyle/>
          <a:p>
            <a:pPr algn="ctr"/>
            <a:r>
              <a:rPr lang="en-SG" dirty="0" smtClean="0"/>
              <a:t>God turns the impossible into victories</a:t>
            </a:r>
            <a:endParaRPr lang="en-SG" dirty="0"/>
          </a:p>
        </p:txBody>
      </p:sp>
      <p:pic>
        <p:nvPicPr>
          <p:cNvPr id="614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36" y="1943102"/>
            <a:ext cx="2343690" cy="36007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g2.news.zing.vn/2013/05/22/gia-dinh-ni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351" y="1957385"/>
            <a:ext cx="2465051" cy="36141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media.familychristian.com/images/nickvujicic.jpg"/>
          <p:cNvPicPr>
            <a:picLocks noChangeAspect="1" noChangeArrowheads="1"/>
          </p:cNvPicPr>
          <p:nvPr/>
        </p:nvPicPr>
        <p:blipFill rotWithShape="1">
          <a:blip r:embed="rId5">
            <a:extLst>
              <a:ext uri="{28A0092B-C50C-407E-A947-70E740481C1C}">
                <a14:useLocalDpi xmlns:a14="http://schemas.microsoft.com/office/drawing/2010/main" val="0"/>
              </a:ext>
            </a:extLst>
          </a:blip>
          <a:srcRect b="5664"/>
          <a:stretch/>
        </p:blipFill>
        <p:spPr bwMode="auto">
          <a:xfrm>
            <a:off x="5027626" y="1943102"/>
            <a:ext cx="2153726" cy="361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217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500" fill="hold"/>
                                        <p:tgtEl>
                                          <p:spTgt spid="6150"/>
                                        </p:tgtEl>
                                        <p:attrNameLst>
                                          <p:attrName>ppt_x</p:attrName>
                                        </p:attrNameLst>
                                      </p:cBhvr>
                                      <p:tavLst>
                                        <p:tav tm="0">
                                          <p:val>
                                            <p:strVal val="#ppt_x"/>
                                          </p:val>
                                        </p:tav>
                                        <p:tav tm="100000">
                                          <p:val>
                                            <p:strVal val="#ppt_x"/>
                                          </p:val>
                                        </p:tav>
                                      </p:tavLst>
                                    </p:anim>
                                    <p:anim calcmode="lin" valueType="num">
                                      <p:cBhvr additive="base">
                                        <p:cTn id="14"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additive="base">
                                        <p:cTn id="19" dur="500" fill="hold"/>
                                        <p:tgtEl>
                                          <p:spTgt spid="6148"/>
                                        </p:tgtEl>
                                        <p:attrNameLst>
                                          <p:attrName>ppt_x</p:attrName>
                                        </p:attrNameLst>
                                      </p:cBhvr>
                                      <p:tavLst>
                                        <p:tav tm="0">
                                          <p:val>
                                            <p:strVal val="#ppt_x"/>
                                          </p:val>
                                        </p:tav>
                                        <p:tav tm="100000">
                                          <p:val>
                                            <p:strVal val="#ppt_x"/>
                                          </p:val>
                                        </p:tav>
                                      </p:tavLst>
                                    </p:anim>
                                    <p:anim calcmode="lin" valueType="num">
                                      <p:cBhvr additive="base">
                                        <p:cTn id="20"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efocusedfilmographer.files.wordpress.com/2012/03/battl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838815" cy="55463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28872"/>
            <a:ext cx="11968316" cy="1098948"/>
          </a:xfrm>
        </p:spPr>
        <p:txBody>
          <a:bodyPr anchor="ctr">
            <a:normAutofit/>
          </a:bodyPr>
          <a:lstStyle/>
          <a:p>
            <a:pPr algn="ctr"/>
            <a:r>
              <a:rPr lang="en-SG" sz="4000" b="1" dirty="0" smtClean="0"/>
              <a:t>I.</a:t>
            </a:r>
            <a:r>
              <a:rPr lang="en-SG" sz="4000" b="1" dirty="0" smtClean="0"/>
              <a:t> </a:t>
            </a:r>
            <a:r>
              <a:rPr lang="en-SG" sz="4000" b="1" dirty="0"/>
              <a:t>You can trust God because He is the mighty deliverer </a:t>
            </a:r>
          </a:p>
        </p:txBody>
      </p:sp>
    </p:spTree>
    <p:extLst>
      <p:ext uri="{BB962C8B-B14F-4D97-AF65-F5344CB8AC3E}">
        <p14:creationId xmlns:p14="http://schemas.microsoft.com/office/powerpoint/2010/main" val="41028380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9792" y="307973"/>
            <a:ext cx="8477251" cy="1325563"/>
          </a:xfrm>
        </p:spPr>
        <p:txBody>
          <a:bodyPr>
            <a:normAutofit fontScale="90000"/>
          </a:bodyPr>
          <a:lstStyle/>
          <a:p>
            <a:pPr algn="ctr"/>
            <a:r>
              <a:rPr lang="en-SG" dirty="0" smtClean="0"/>
              <a:t>II. You can be victorious when you trust and obey God </a:t>
            </a:r>
            <a:r>
              <a:rPr lang="en-SG" sz="2800" dirty="0" smtClean="0"/>
              <a:t>(v.10-18)</a:t>
            </a:r>
            <a:endParaRPr lang="en-SG" dirty="0"/>
          </a:p>
        </p:txBody>
      </p:sp>
      <p:pic>
        <p:nvPicPr>
          <p:cNvPr id="7172" name="Picture 4" descr="http://upload.wikimedia.org/wikipedia/commons/thumb/0/00/Gustave_Dor%C3%A9_Morte_Agag.jpg/220px-Gustave_Dor%C3%A9_Morte_Ag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806" y="1843086"/>
            <a:ext cx="3439733" cy="431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6767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600" dirty="0" smtClean="0"/>
              <a:t>Joshua 11:10-18 (NIV)</a:t>
            </a:r>
            <a:endParaRPr lang="en-SG" sz="3600" dirty="0"/>
          </a:p>
        </p:txBody>
      </p:sp>
      <p:sp>
        <p:nvSpPr>
          <p:cNvPr id="3" name="Content Placeholder 2"/>
          <p:cNvSpPr>
            <a:spLocks noGrp="1"/>
          </p:cNvSpPr>
          <p:nvPr>
            <p:ph idx="1"/>
          </p:nvPr>
        </p:nvSpPr>
        <p:spPr>
          <a:xfrm>
            <a:off x="1097280" y="1845734"/>
            <a:ext cx="10508566" cy="4023360"/>
          </a:xfrm>
        </p:spPr>
        <p:txBody>
          <a:bodyPr>
            <a:noAutofit/>
          </a:bodyPr>
          <a:lstStyle/>
          <a:p>
            <a:r>
              <a:rPr lang="en-SG" sz="2600" b="1" baseline="30000" dirty="0"/>
              <a:t>10 </a:t>
            </a:r>
            <a:r>
              <a:rPr lang="en-SG" sz="2600" dirty="0"/>
              <a:t>At that time Joshua turned back and captured </a:t>
            </a:r>
            <a:r>
              <a:rPr lang="en-SG" sz="2600" dirty="0" err="1"/>
              <a:t>Hazor</a:t>
            </a:r>
            <a:r>
              <a:rPr lang="en-SG" sz="2600" dirty="0"/>
              <a:t> and put its king to the sword.(</a:t>
            </a:r>
            <a:r>
              <a:rPr lang="en-SG" sz="2600" dirty="0" err="1"/>
              <a:t>Hazor</a:t>
            </a:r>
            <a:r>
              <a:rPr lang="en-SG" sz="2600" dirty="0"/>
              <a:t> had been the head of all these kingdoms.) </a:t>
            </a:r>
            <a:r>
              <a:rPr lang="en-SG" sz="2600" b="1" baseline="30000" dirty="0"/>
              <a:t>11 </a:t>
            </a:r>
            <a:r>
              <a:rPr lang="en-SG" sz="2600" dirty="0"/>
              <a:t>Everyone in it they put to the sword. They totally </a:t>
            </a:r>
            <a:r>
              <a:rPr lang="en-SG" sz="2600" dirty="0" smtClean="0"/>
              <a:t>destroyed</a:t>
            </a:r>
            <a:r>
              <a:rPr lang="en-SG" sz="2600" dirty="0"/>
              <a:t> them, not sparing anyone that breathed, and he burned </a:t>
            </a:r>
            <a:r>
              <a:rPr lang="en-SG" sz="2600" dirty="0" err="1"/>
              <a:t>Hazor</a:t>
            </a:r>
            <a:r>
              <a:rPr lang="en-SG" sz="2600" dirty="0"/>
              <a:t> itself.</a:t>
            </a:r>
          </a:p>
          <a:p>
            <a:r>
              <a:rPr lang="en-SG" sz="2600" b="1" baseline="30000" dirty="0"/>
              <a:t>12 </a:t>
            </a:r>
            <a:r>
              <a:rPr lang="en-SG" sz="2600" dirty="0"/>
              <a:t>Joshua took all these royal cities and their kings and put them to the sword. He totally destroyed them, as Moses the servant of the </a:t>
            </a:r>
            <a:r>
              <a:rPr lang="en-SG" sz="2600" cap="small" dirty="0"/>
              <a:t>Lord</a:t>
            </a:r>
            <a:r>
              <a:rPr lang="en-SG" sz="2600" dirty="0"/>
              <a:t> had commanded. </a:t>
            </a:r>
            <a:r>
              <a:rPr lang="en-SG" sz="2600" b="1" baseline="30000" dirty="0"/>
              <a:t>13 </a:t>
            </a:r>
            <a:r>
              <a:rPr lang="en-SG" sz="2600" dirty="0"/>
              <a:t>Yet Israel did not burn any of the cities built on their mounds—except </a:t>
            </a:r>
            <a:r>
              <a:rPr lang="en-SG" sz="2600" dirty="0" err="1"/>
              <a:t>Hazor</a:t>
            </a:r>
            <a:r>
              <a:rPr lang="en-SG" sz="2600" dirty="0"/>
              <a:t>, which Joshua burned. </a:t>
            </a:r>
            <a:r>
              <a:rPr lang="en-SG" sz="2600" b="1" baseline="30000" dirty="0"/>
              <a:t>14 </a:t>
            </a:r>
            <a:r>
              <a:rPr lang="en-SG" sz="2600" dirty="0"/>
              <a:t>The Israelites carried off for themselves all the plunder and livestock of these cities, but all the people they put to the sword until they completely destroyed them, not sparing anyone that breathed. </a:t>
            </a:r>
          </a:p>
        </p:txBody>
      </p:sp>
    </p:spTree>
    <p:extLst>
      <p:ext uri="{BB962C8B-B14F-4D97-AF65-F5344CB8AC3E}">
        <p14:creationId xmlns:p14="http://schemas.microsoft.com/office/powerpoint/2010/main" val="436012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600" dirty="0" smtClean="0"/>
              <a:t>Joshua 11:10-18 (NIV)</a:t>
            </a:r>
            <a:endParaRPr lang="en-SG" sz="3600" dirty="0"/>
          </a:p>
        </p:txBody>
      </p:sp>
      <p:sp>
        <p:nvSpPr>
          <p:cNvPr id="3" name="Content Placeholder 2"/>
          <p:cNvSpPr>
            <a:spLocks noGrp="1"/>
          </p:cNvSpPr>
          <p:nvPr>
            <p:ph idx="1"/>
          </p:nvPr>
        </p:nvSpPr>
        <p:spPr/>
        <p:txBody>
          <a:bodyPr>
            <a:noAutofit/>
          </a:bodyPr>
          <a:lstStyle/>
          <a:p>
            <a:r>
              <a:rPr lang="en-SG" sz="2800" b="1" baseline="30000" dirty="0"/>
              <a:t>15 </a:t>
            </a:r>
            <a:r>
              <a:rPr lang="en-SG" sz="2800" dirty="0"/>
              <a:t>As the </a:t>
            </a:r>
            <a:r>
              <a:rPr lang="en-SG" sz="2800" cap="small" dirty="0"/>
              <a:t>Lord</a:t>
            </a:r>
            <a:r>
              <a:rPr lang="en-SG" sz="2800" dirty="0"/>
              <a:t> commanded his servant Moses, so Moses commanded Joshua, and Joshua did it; he left nothing undone of all that the </a:t>
            </a:r>
            <a:r>
              <a:rPr lang="en-SG" sz="2800" cap="small" dirty="0" smtClean="0"/>
              <a:t>Lord </a:t>
            </a:r>
            <a:r>
              <a:rPr lang="en-SG" sz="2800" dirty="0" smtClean="0"/>
              <a:t>commanded Moses.</a:t>
            </a:r>
            <a:br>
              <a:rPr lang="en-SG" sz="2800" dirty="0" smtClean="0"/>
            </a:br>
            <a:r>
              <a:rPr lang="en-SG" sz="2800" b="1" baseline="30000" dirty="0" smtClean="0"/>
              <a:t>16</a:t>
            </a:r>
            <a:r>
              <a:rPr lang="en-SG" sz="2800" b="1" baseline="30000" dirty="0"/>
              <a:t> </a:t>
            </a:r>
            <a:r>
              <a:rPr lang="en-SG" sz="2800" dirty="0"/>
              <a:t>So Joshua took this entire land: the hill country, all the Negev, the whole region of Goshen, the western foothills, the </a:t>
            </a:r>
            <a:r>
              <a:rPr lang="en-SG" sz="2800" dirty="0" err="1"/>
              <a:t>Arabah</a:t>
            </a:r>
            <a:r>
              <a:rPr lang="en-SG" sz="2800" dirty="0"/>
              <a:t> and the mountains of Israel with their foothills,</a:t>
            </a:r>
            <a:r>
              <a:rPr lang="en-SG" sz="2800" b="1" baseline="30000" dirty="0"/>
              <a:t>17 </a:t>
            </a:r>
            <a:r>
              <a:rPr lang="en-SG" sz="2800" dirty="0"/>
              <a:t>from Mount </a:t>
            </a:r>
            <a:r>
              <a:rPr lang="en-SG" sz="2800" dirty="0" err="1"/>
              <a:t>Halak</a:t>
            </a:r>
            <a:r>
              <a:rPr lang="en-SG" sz="2800" dirty="0"/>
              <a:t>, which rises toward </a:t>
            </a:r>
            <a:r>
              <a:rPr lang="en-SG" sz="2800" dirty="0" err="1"/>
              <a:t>Seir</a:t>
            </a:r>
            <a:r>
              <a:rPr lang="en-SG" sz="2800" dirty="0"/>
              <a:t>, to Baal Gad in the Valley of Lebanon below Mount Hermon. He captured all their kings and put them to death. </a:t>
            </a:r>
            <a:r>
              <a:rPr lang="en-SG" sz="2800" b="1" baseline="30000" dirty="0"/>
              <a:t>18 </a:t>
            </a:r>
            <a:r>
              <a:rPr lang="en-SG" sz="2800" dirty="0"/>
              <a:t>Joshua waged war against all these kings for a long time.</a:t>
            </a:r>
            <a:r>
              <a:rPr lang="en-SG" sz="2400" dirty="0"/>
              <a:t> </a:t>
            </a:r>
          </a:p>
        </p:txBody>
      </p:sp>
    </p:spTree>
    <p:extLst>
      <p:ext uri="{BB962C8B-B14F-4D97-AF65-F5344CB8AC3E}">
        <p14:creationId xmlns:p14="http://schemas.microsoft.com/office/powerpoint/2010/main" val="2191186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600" dirty="0" smtClean="0"/>
              <a:t>Joshua 11:10-18 (NIV)</a:t>
            </a:r>
            <a:endParaRPr lang="en-SG" sz="3600" dirty="0"/>
          </a:p>
        </p:txBody>
      </p:sp>
      <p:sp>
        <p:nvSpPr>
          <p:cNvPr id="3" name="Content Placeholder 2"/>
          <p:cNvSpPr>
            <a:spLocks noGrp="1"/>
          </p:cNvSpPr>
          <p:nvPr>
            <p:ph idx="1"/>
          </p:nvPr>
        </p:nvSpPr>
        <p:spPr>
          <a:xfrm>
            <a:off x="231385" y="1991705"/>
            <a:ext cx="8311103" cy="4023360"/>
          </a:xfrm>
        </p:spPr>
        <p:txBody>
          <a:bodyPr>
            <a:noAutofit/>
          </a:bodyPr>
          <a:lstStyle/>
          <a:p>
            <a:r>
              <a:rPr lang="en-SG" sz="2600" b="1" baseline="30000" dirty="0"/>
              <a:t>10 </a:t>
            </a:r>
            <a:r>
              <a:rPr lang="en-SG" sz="2600" dirty="0"/>
              <a:t>At that time Joshua turned back and captured </a:t>
            </a:r>
            <a:r>
              <a:rPr lang="en-SG" sz="2600" dirty="0" err="1"/>
              <a:t>Hazor</a:t>
            </a:r>
            <a:r>
              <a:rPr lang="en-SG" sz="2600" dirty="0"/>
              <a:t> and put its king to the sword.(</a:t>
            </a:r>
            <a:r>
              <a:rPr lang="en-SG" sz="2600" dirty="0" err="1"/>
              <a:t>Hazor</a:t>
            </a:r>
            <a:r>
              <a:rPr lang="en-SG" sz="2600" dirty="0"/>
              <a:t> had been the head of all these kingdoms.) </a:t>
            </a:r>
            <a:r>
              <a:rPr lang="en-SG" sz="2600" b="1" baseline="30000" dirty="0"/>
              <a:t>11 </a:t>
            </a:r>
            <a:r>
              <a:rPr lang="en-SG" sz="2600" dirty="0"/>
              <a:t>Everyone in it they put to the sword. </a:t>
            </a:r>
            <a:r>
              <a:rPr lang="en-SG" sz="2600" u="sng" dirty="0"/>
              <a:t>They totally </a:t>
            </a:r>
            <a:r>
              <a:rPr lang="en-SG" sz="2600" u="sng" dirty="0" smtClean="0"/>
              <a:t>destroyed</a:t>
            </a:r>
            <a:r>
              <a:rPr lang="en-SG" sz="2600" u="sng" dirty="0"/>
              <a:t> them, not sparing anyone that breathed,</a:t>
            </a:r>
            <a:r>
              <a:rPr lang="en-SG" sz="2600" dirty="0"/>
              <a:t> and he burned </a:t>
            </a:r>
            <a:r>
              <a:rPr lang="en-SG" sz="2600" dirty="0" err="1"/>
              <a:t>Hazor</a:t>
            </a:r>
            <a:r>
              <a:rPr lang="en-SG" sz="2600" dirty="0"/>
              <a:t> itself.</a:t>
            </a:r>
          </a:p>
          <a:p>
            <a:r>
              <a:rPr lang="en-SG" sz="2600" b="1" baseline="30000" dirty="0"/>
              <a:t>12 </a:t>
            </a:r>
            <a:r>
              <a:rPr lang="en-SG" sz="2600" dirty="0"/>
              <a:t>Joshua took all these royal cities and their kings and put them to the sword. </a:t>
            </a:r>
            <a:r>
              <a:rPr lang="en-SG" sz="2600" u="sng" dirty="0"/>
              <a:t>He totally destroyed them, as Moses the servant of the </a:t>
            </a:r>
            <a:r>
              <a:rPr lang="en-SG" sz="2600" u="sng" cap="small" dirty="0"/>
              <a:t>Lord</a:t>
            </a:r>
            <a:r>
              <a:rPr lang="en-SG" sz="2600" u="sng" dirty="0"/>
              <a:t> had commanded. </a:t>
            </a:r>
            <a:r>
              <a:rPr lang="en-SG" sz="2600" b="1" baseline="30000" dirty="0"/>
              <a:t>13 </a:t>
            </a:r>
            <a:r>
              <a:rPr lang="en-SG" sz="2600" dirty="0"/>
              <a:t>Yet Israel did not burn any of the cities built on their mounds—except </a:t>
            </a:r>
            <a:r>
              <a:rPr lang="en-SG" sz="2600" dirty="0" err="1"/>
              <a:t>Hazor</a:t>
            </a:r>
            <a:r>
              <a:rPr lang="en-SG" sz="2600" dirty="0"/>
              <a:t>, which Joshua burned. </a:t>
            </a:r>
            <a:endParaRPr lang="en-SG" sz="2600" u="sng" dirty="0"/>
          </a:p>
        </p:txBody>
      </p:sp>
      <p:pic>
        <p:nvPicPr>
          <p:cNvPr id="4" name="Picture 4" descr="http://upload.wikimedia.org/wikipedia/commons/thumb/0/00/Gustave_Dor%C3%A9_Morte_Agag.jpg/220px-Gustave_Dor%C3%A9_Morte_Ag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7006" y="1845734"/>
            <a:ext cx="3439733" cy="431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4130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600" dirty="0" smtClean="0"/>
              <a:t>Joshua 11:10-18 (NIV)</a:t>
            </a:r>
            <a:endParaRPr lang="en-SG" sz="3600" dirty="0"/>
          </a:p>
        </p:txBody>
      </p:sp>
      <p:sp>
        <p:nvSpPr>
          <p:cNvPr id="3" name="Content Placeholder 2"/>
          <p:cNvSpPr>
            <a:spLocks noGrp="1"/>
          </p:cNvSpPr>
          <p:nvPr>
            <p:ph idx="1"/>
          </p:nvPr>
        </p:nvSpPr>
        <p:spPr>
          <a:xfrm>
            <a:off x="199678" y="2078789"/>
            <a:ext cx="8293463" cy="4023360"/>
          </a:xfrm>
        </p:spPr>
        <p:txBody>
          <a:bodyPr>
            <a:noAutofit/>
          </a:bodyPr>
          <a:lstStyle/>
          <a:p>
            <a:r>
              <a:rPr lang="en-SG" sz="2800" b="1" baseline="30000" dirty="0"/>
              <a:t>14 </a:t>
            </a:r>
            <a:r>
              <a:rPr lang="en-SG" sz="2800" dirty="0"/>
              <a:t>The Israelites carried off for themselves all the plunder and livestock of these cities, but a</a:t>
            </a:r>
            <a:r>
              <a:rPr lang="en-SG" sz="2800" u="sng" dirty="0"/>
              <a:t>ll the people they put to the sword until they completely destroyed them, not sparing anyone that breathed. </a:t>
            </a:r>
          </a:p>
          <a:p>
            <a:r>
              <a:rPr lang="en-SG" sz="2800" b="1" baseline="30000" dirty="0" smtClean="0"/>
              <a:t>15</a:t>
            </a:r>
            <a:r>
              <a:rPr lang="en-SG" sz="2800" b="1" baseline="30000" dirty="0"/>
              <a:t> </a:t>
            </a:r>
            <a:r>
              <a:rPr lang="en-SG" sz="2800" dirty="0"/>
              <a:t>As the </a:t>
            </a:r>
            <a:r>
              <a:rPr lang="en-SG" sz="2800" cap="small" dirty="0"/>
              <a:t>Lord</a:t>
            </a:r>
            <a:r>
              <a:rPr lang="en-SG" sz="2800" dirty="0"/>
              <a:t> commanded his servant Moses, so Moses commanded Joshua, and Joshua did it; </a:t>
            </a:r>
            <a:r>
              <a:rPr lang="en-SG" sz="2800" u="sng" dirty="0"/>
              <a:t>he left nothing undone of all that the </a:t>
            </a:r>
            <a:r>
              <a:rPr lang="en-SG" sz="2800" u="sng" cap="small" dirty="0" smtClean="0"/>
              <a:t>Lord </a:t>
            </a:r>
            <a:r>
              <a:rPr lang="en-SG" sz="2800" u="sng" dirty="0" smtClean="0"/>
              <a:t>commanded Moses.</a:t>
            </a:r>
            <a:r>
              <a:rPr lang="en-SG" sz="2800" dirty="0" smtClean="0"/>
              <a:t/>
            </a:r>
            <a:br>
              <a:rPr lang="en-SG" sz="2800" dirty="0" smtClean="0"/>
            </a:br>
            <a:endParaRPr lang="en-SG" sz="2400" dirty="0"/>
          </a:p>
        </p:txBody>
      </p:sp>
      <p:pic>
        <p:nvPicPr>
          <p:cNvPr id="4" name="Picture 4" descr="http://upload.wikimedia.org/wikipedia/commons/thumb/0/00/Gustave_Dor%C3%A9_Morte_Agag.jpg/220px-Gustave_Dor%C3%A9_Morte_Ag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7006" y="1845734"/>
            <a:ext cx="3439733" cy="431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576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600" dirty="0" smtClean="0"/>
              <a:t>Deuteronomy 7:1-4(NIV)</a:t>
            </a:r>
            <a:endParaRPr lang="en-SG" sz="3600" dirty="0"/>
          </a:p>
        </p:txBody>
      </p:sp>
      <p:sp>
        <p:nvSpPr>
          <p:cNvPr id="3" name="Content Placeholder 2"/>
          <p:cNvSpPr>
            <a:spLocks noGrp="1"/>
          </p:cNvSpPr>
          <p:nvPr>
            <p:ph idx="1"/>
          </p:nvPr>
        </p:nvSpPr>
        <p:spPr/>
        <p:txBody>
          <a:bodyPr>
            <a:noAutofit/>
          </a:bodyPr>
          <a:lstStyle/>
          <a:p>
            <a:r>
              <a:rPr lang="en-SG" sz="2800" b="1" baseline="30000" dirty="0" smtClean="0"/>
              <a:t>1 </a:t>
            </a:r>
            <a:r>
              <a:rPr lang="en-SG" sz="2800" dirty="0" smtClean="0"/>
              <a:t>When </a:t>
            </a:r>
            <a:r>
              <a:rPr lang="en-SG" sz="2800" dirty="0"/>
              <a:t>the </a:t>
            </a:r>
            <a:r>
              <a:rPr lang="en-SG" sz="2800" cap="small" dirty="0"/>
              <a:t>Lord</a:t>
            </a:r>
            <a:r>
              <a:rPr lang="en-SG" sz="2800" dirty="0"/>
              <a:t> your God brings you into the land you are entering to possess and drives out before you many nations—the Hittites, </a:t>
            </a:r>
            <a:r>
              <a:rPr lang="en-SG" sz="2800" dirty="0" err="1"/>
              <a:t>Girgashites</a:t>
            </a:r>
            <a:r>
              <a:rPr lang="en-SG" sz="2800" dirty="0"/>
              <a:t>, Amorites, Canaanites, </a:t>
            </a:r>
            <a:r>
              <a:rPr lang="en-SG" sz="2800" dirty="0" err="1"/>
              <a:t>Perizzites</a:t>
            </a:r>
            <a:r>
              <a:rPr lang="en-SG" sz="2800" dirty="0"/>
              <a:t>, </a:t>
            </a:r>
            <a:r>
              <a:rPr lang="en-SG" sz="2800" dirty="0" err="1"/>
              <a:t>Hivites</a:t>
            </a:r>
            <a:r>
              <a:rPr lang="en-SG" sz="2800" dirty="0"/>
              <a:t> and </a:t>
            </a:r>
            <a:r>
              <a:rPr lang="en-SG" sz="2800" dirty="0" err="1"/>
              <a:t>Jebusites</a:t>
            </a:r>
            <a:r>
              <a:rPr lang="en-SG" sz="2800" dirty="0"/>
              <a:t>, seven nations larger and stronger than you— </a:t>
            </a:r>
            <a:r>
              <a:rPr lang="en-SG" sz="2800" b="1" baseline="30000" dirty="0"/>
              <a:t>2 </a:t>
            </a:r>
            <a:r>
              <a:rPr lang="en-SG" sz="2800" u="sng" dirty="0"/>
              <a:t>and when the </a:t>
            </a:r>
            <a:r>
              <a:rPr lang="en-SG" sz="2800" u="sng" cap="small" dirty="0"/>
              <a:t>Lord</a:t>
            </a:r>
            <a:r>
              <a:rPr lang="en-SG" sz="2800" u="sng" dirty="0"/>
              <a:t> your God has delivered them over to you and you have defeated them, then you must destroy them </a:t>
            </a:r>
            <a:r>
              <a:rPr lang="en-SG" sz="2800" u="sng" dirty="0" smtClean="0"/>
              <a:t>totally</a:t>
            </a:r>
            <a:r>
              <a:rPr lang="en-SG" sz="2800" dirty="0" smtClean="0"/>
              <a:t>.</a:t>
            </a:r>
            <a:r>
              <a:rPr lang="en-SG" sz="2800" dirty="0"/>
              <a:t> Make no treaty with them, and show them no mercy. </a:t>
            </a:r>
            <a:r>
              <a:rPr lang="en-SG" sz="2800" b="1" baseline="30000" dirty="0"/>
              <a:t>3 </a:t>
            </a:r>
            <a:r>
              <a:rPr lang="en-SG" sz="2800" dirty="0"/>
              <a:t>Do not intermarry with them. Do not give your daughters to their sons or take their daughters for your sons, </a:t>
            </a:r>
            <a:r>
              <a:rPr lang="en-SG" sz="2800" b="1" baseline="30000" dirty="0"/>
              <a:t>4 </a:t>
            </a:r>
            <a:r>
              <a:rPr lang="en-SG" sz="2800" dirty="0"/>
              <a:t>for they will turn your children away from following me to serve other gods, and the </a:t>
            </a:r>
            <a:r>
              <a:rPr lang="en-SG" sz="2800" cap="small" dirty="0"/>
              <a:t>Lord</a:t>
            </a:r>
            <a:r>
              <a:rPr lang="en-SG" sz="2800" dirty="0"/>
              <a:t>’s anger will burn against you and will quickly </a:t>
            </a:r>
            <a:r>
              <a:rPr lang="en-SG" sz="2800" dirty="0" smtClean="0"/>
              <a:t>destroy you</a:t>
            </a:r>
            <a:r>
              <a:rPr lang="en-SG" sz="2800" dirty="0"/>
              <a:t>.</a:t>
            </a:r>
            <a:endParaRPr lang="en-SG" sz="2400" dirty="0"/>
          </a:p>
        </p:txBody>
      </p:sp>
    </p:spTree>
    <p:extLst>
      <p:ext uri="{BB962C8B-B14F-4D97-AF65-F5344CB8AC3E}">
        <p14:creationId xmlns:p14="http://schemas.microsoft.com/office/powerpoint/2010/main" val="4612926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9792" y="307973"/>
            <a:ext cx="8477251" cy="1325563"/>
          </a:xfrm>
        </p:spPr>
        <p:txBody>
          <a:bodyPr>
            <a:normAutofit fontScale="90000"/>
          </a:bodyPr>
          <a:lstStyle/>
          <a:p>
            <a:pPr algn="ctr"/>
            <a:r>
              <a:rPr lang="en-SG" dirty="0" smtClean="0"/>
              <a:t>II. You can be victorious when you trust and obey God </a:t>
            </a:r>
            <a:r>
              <a:rPr lang="en-SG" sz="2800" dirty="0" smtClean="0"/>
              <a:t>(v.10-18)</a:t>
            </a:r>
            <a:endParaRPr lang="en-SG" dirty="0"/>
          </a:p>
        </p:txBody>
      </p:sp>
      <p:pic>
        <p:nvPicPr>
          <p:cNvPr id="7172" name="Picture 4" descr="http://upload.wikimedia.org/wikipedia/commons/thumb/0/00/Gustave_Dor%C3%A9_Morte_Agag.jpg/220px-Gustave_Dor%C3%A9_Morte_Ag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291" y="1857600"/>
            <a:ext cx="3439733" cy="43153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stockimg.com/file_thumbview_approve/2545183/2/stock-illustration-2545183-clenched-f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604" y="2388741"/>
            <a:ext cx="36195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0579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SG" sz="4000" dirty="0" smtClean="0"/>
              <a:t>Take hold of God’s word in your life</a:t>
            </a:r>
            <a:endParaRPr lang="en-SG" sz="4000" dirty="0"/>
          </a:p>
        </p:txBody>
      </p:sp>
      <p:sp>
        <p:nvSpPr>
          <p:cNvPr id="5" name="Content Placeholder 4"/>
          <p:cNvSpPr>
            <a:spLocks noGrp="1"/>
          </p:cNvSpPr>
          <p:nvPr>
            <p:ph sz="half" idx="1"/>
          </p:nvPr>
        </p:nvSpPr>
        <p:spPr>
          <a:xfrm>
            <a:off x="8131626" y="2411410"/>
            <a:ext cx="5181600" cy="4351338"/>
          </a:xfrm>
        </p:spPr>
        <p:txBody>
          <a:bodyPr>
            <a:normAutofit/>
          </a:bodyPr>
          <a:lstStyle/>
          <a:p>
            <a:pPr marL="0" indent="0">
              <a:buNone/>
            </a:pPr>
            <a:r>
              <a:rPr lang="en-SG" sz="2800" dirty="0" smtClean="0"/>
              <a:t>1. Trust His promises</a:t>
            </a:r>
          </a:p>
          <a:p>
            <a:pPr marL="0" indent="0">
              <a:buNone/>
            </a:pPr>
            <a:endParaRPr lang="en-SG" sz="2800" dirty="0" smtClean="0"/>
          </a:p>
          <a:p>
            <a:pPr marL="0" indent="0">
              <a:buNone/>
            </a:pPr>
            <a:r>
              <a:rPr lang="en-SG" sz="2800" dirty="0" smtClean="0"/>
              <a:t>2. Obey His promptings</a:t>
            </a:r>
            <a:endParaRPr lang="en-SG" sz="2800" dirty="0"/>
          </a:p>
        </p:txBody>
      </p:sp>
      <p:pic>
        <p:nvPicPr>
          <p:cNvPr id="9220" name="Picture 4" descr="https://encrypted-tbn0.gstatic.com/images?q=tbn:ANd9GcTepRKbowhVBmeGsrETT0edVxuLg0nvJwYNl2i3e2NHLdYZt4Q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683" y="2411410"/>
            <a:ext cx="3349553" cy="250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979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1+#ppt_w/2"/>
                                          </p:val>
                                        </p:tav>
                                        <p:tav tm="100000">
                                          <p:val>
                                            <p:strVal val="#ppt_x"/>
                                          </p:val>
                                        </p:tav>
                                      </p:tavLst>
                                    </p:anim>
                                    <p:anim calcmode="lin" valueType="num">
                                      <p:cBhvr additive="base">
                                        <p:cTn id="8"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777847" y="2666876"/>
            <a:ext cx="3307644" cy="119995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2" descr="http://www.timeshighereducation.co.uk/Pictures/web/a/y/h/laptop_and_pile_of_book_450.jpg"/>
          <p:cNvPicPr>
            <a:picLocks noChangeAspect="1" noChangeArrowheads="1"/>
          </p:cNvPicPr>
          <p:nvPr/>
        </p:nvPicPr>
        <p:blipFill rotWithShape="1">
          <a:blip r:embed="rId3">
            <a:extLst>
              <a:ext uri="{28A0092B-C50C-407E-A947-70E740481C1C}">
                <a14:useLocalDpi xmlns:a14="http://schemas.microsoft.com/office/drawing/2010/main" val="0"/>
              </a:ext>
            </a:extLst>
          </a:blip>
          <a:srcRect l="333" t="8027" r="-333" b="-8027"/>
          <a:stretch/>
        </p:blipFill>
        <p:spPr bwMode="auto">
          <a:xfrm>
            <a:off x="2045595" y="33667"/>
            <a:ext cx="428625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b.vimeocdn.com/ts/619/127/61912726_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752" y="291536"/>
            <a:ext cx="4146197" cy="23322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us.cdn1.123rf.com/168nwm/ostill/ostill1210/ostill121000432/15800443-one-man-father-professor-and-student-teenager-girl-helping-for-homework-in-silhouette-indoors-isol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62" y="2139741"/>
            <a:ext cx="2986819" cy="22401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headventuresofarthritisnfibromyalgia.files.wordpress.com/2013/06/anxiety_depression_may_raise_stroke_risk.jpg"/>
          <p:cNvPicPr>
            <a:picLocks noChangeAspect="1" noChangeArrowheads="1"/>
          </p:cNvPicPr>
          <p:nvPr/>
        </p:nvPicPr>
        <p:blipFill rotWithShape="1">
          <a:blip r:embed="rId6">
            <a:extLst>
              <a:ext uri="{28A0092B-C50C-407E-A947-70E740481C1C}">
                <a14:useLocalDpi xmlns:a14="http://schemas.microsoft.com/office/drawing/2010/main" val="0"/>
              </a:ext>
            </a:extLst>
          </a:blip>
          <a:srcRect l="-4243" b="4911"/>
          <a:stretch/>
        </p:blipFill>
        <p:spPr bwMode="auto">
          <a:xfrm>
            <a:off x="8138647" y="2875235"/>
            <a:ext cx="3515195" cy="2226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qz7xa18gtxgwj8m6.zippykid.netdna-cdn.com/wp-content/uploads/2011/10/2512086374_5da1610fc9_b_bann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2434" y="4230668"/>
            <a:ext cx="5217760" cy="17414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97136" y="3028965"/>
            <a:ext cx="2788355" cy="461665"/>
          </a:xfrm>
          <a:prstGeom prst="rect">
            <a:avLst/>
          </a:prstGeom>
          <a:noFill/>
        </p:spPr>
        <p:txBody>
          <a:bodyPr wrap="square" rtlCol="0">
            <a:spAutoFit/>
          </a:bodyPr>
          <a:lstStyle/>
          <a:p>
            <a:r>
              <a:rPr lang="en-SG" sz="2400" dirty="0" smtClean="0"/>
              <a:t>In God you trust?</a:t>
            </a:r>
            <a:endParaRPr lang="en-SG" sz="2400" dirty="0"/>
          </a:p>
        </p:txBody>
      </p:sp>
    </p:spTree>
    <p:extLst>
      <p:ext uri="{BB962C8B-B14F-4D97-AF65-F5344CB8AC3E}">
        <p14:creationId xmlns:p14="http://schemas.microsoft.com/office/powerpoint/2010/main" val="36941854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16" y="293687"/>
            <a:ext cx="9591675" cy="1325563"/>
          </a:xfrm>
        </p:spPr>
        <p:txBody>
          <a:bodyPr>
            <a:normAutofit/>
          </a:bodyPr>
          <a:lstStyle/>
          <a:p>
            <a:pPr algn="ctr"/>
            <a:r>
              <a:rPr lang="en-SG" sz="3200" dirty="0"/>
              <a:t>II. You can be victorious when you trust and obey God</a:t>
            </a:r>
          </a:p>
        </p:txBody>
      </p:sp>
      <p:pic>
        <p:nvPicPr>
          <p:cNvPr id="6" name="Picture 4" descr="http://ps.psd.co/wp-content/uploads/2011/05/A-3D-Brick-wall-whole-psd539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6" y="2079431"/>
            <a:ext cx="6211324" cy="348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7884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600" dirty="0" smtClean="0"/>
              <a:t>III. Rebellion against God brings destruction (v.19-22)</a:t>
            </a:r>
            <a:endParaRPr lang="en-SG" sz="3600" dirty="0"/>
          </a:p>
        </p:txBody>
      </p:sp>
      <p:pic>
        <p:nvPicPr>
          <p:cNvPr id="5" name="Picture 2" descr="http://thefocusedfilmographer.files.wordpress.com/2012/03/bat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820" y="2171543"/>
            <a:ext cx="7702509" cy="332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484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600" dirty="0" smtClean="0"/>
              <a:t>Joshua 11:19-22 (NIV)</a:t>
            </a:r>
            <a:endParaRPr lang="en-SG" sz="3600" dirty="0"/>
          </a:p>
        </p:txBody>
      </p:sp>
      <p:sp>
        <p:nvSpPr>
          <p:cNvPr id="3" name="Content Placeholder 2"/>
          <p:cNvSpPr>
            <a:spLocks noGrp="1"/>
          </p:cNvSpPr>
          <p:nvPr>
            <p:ph idx="1"/>
          </p:nvPr>
        </p:nvSpPr>
        <p:spPr/>
        <p:txBody>
          <a:bodyPr>
            <a:noAutofit/>
          </a:bodyPr>
          <a:lstStyle/>
          <a:p>
            <a:r>
              <a:rPr lang="en-SG" sz="2800" b="1" baseline="30000" dirty="0"/>
              <a:t>20 </a:t>
            </a:r>
            <a:r>
              <a:rPr lang="en-SG" sz="2800" dirty="0" smtClean="0"/>
              <a:t>Except </a:t>
            </a:r>
            <a:r>
              <a:rPr lang="en-SG" sz="2800" dirty="0"/>
              <a:t>for the </a:t>
            </a:r>
            <a:r>
              <a:rPr lang="en-SG" sz="2800" dirty="0" err="1"/>
              <a:t>Hivites</a:t>
            </a:r>
            <a:r>
              <a:rPr lang="en-SG" sz="2800" dirty="0"/>
              <a:t> living in Gibeon, not one city made a treaty of peace with the Israelites, who took them all in battle. </a:t>
            </a:r>
            <a:r>
              <a:rPr lang="en-SG" sz="2800" b="1" baseline="30000" dirty="0"/>
              <a:t>20 </a:t>
            </a:r>
            <a:r>
              <a:rPr lang="en-SG" sz="2800" dirty="0"/>
              <a:t>For it was the </a:t>
            </a:r>
            <a:r>
              <a:rPr lang="en-SG" sz="2800" cap="small" dirty="0"/>
              <a:t>Lord</a:t>
            </a:r>
            <a:r>
              <a:rPr lang="en-SG" sz="2800" dirty="0"/>
              <a:t> himself who hardened their hearts to wage war against Israel, so that he might destroy them totally, exterminating them without mercy, as the </a:t>
            </a:r>
            <a:r>
              <a:rPr lang="en-SG" sz="2800" cap="small" dirty="0"/>
              <a:t>Lord</a:t>
            </a:r>
            <a:r>
              <a:rPr lang="en-SG" sz="2800" dirty="0"/>
              <a:t> had commanded Moses.</a:t>
            </a:r>
          </a:p>
          <a:p>
            <a:r>
              <a:rPr lang="en-SG" sz="2800" b="1" baseline="30000" dirty="0"/>
              <a:t>21 </a:t>
            </a:r>
            <a:r>
              <a:rPr lang="en-SG" sz="2800" dirty="0"/>
              <a:t>At that time Joshua went and destroyed the </a:t>
            </a:r>
            <a:r>
              <a:rPr lang="en-SG" sz="2800" dirty="0" err="1"/>
              <a:t>Anakites</a:t>
            </a:r>
            <a:r>
              <a:rPr lang="en-SG" sz="2800" dirty="0"/>
              <a:t> from the hill country: from Hebron, </a:t>
            </a:r>
            <a:r>
              <a:rPr lang="en-SG" sz="2800" dirty="0" err="1"/>
              <a:t>Debir</a:t>
            </a:r>
            <a:r>
              <a:rPr lang="en-SG" sz="2800" dirty="0"/>
              <a:t> and </a:t>
            </a:r>
            <a:r>
              <a:rPr lang="en-SG" sz="2800" dirty="0" err="1"/>
              <a:t>Anab</a:t>
            </a:r>
            <a:r>
              <a:rPr lang="en-SG" sz="2800" dirty="0"/>
              <a:t>, from all the hill country of Judah, and from all the hill country of Israel. Joshua totally destroyed them and their towns. </a:t>
            </a:r>
            <a:r>
              <a:rPr lang="en-SG" sz="2800" b="1" baseline="30000" dirty="0"/>
              <a:t>22 </a:t>
            </a:r>
            <a:r>
              <a:rPr lang="en-SG" sz="2800" dirty="0"/>
              <a:t>No </a:t>
            </a:r>
            <a:r>
              <a:rPr lang="en-SG" sz="2800" dirty="0" err="1"/>
              <a:t>Anakites</a:t>
            </a:r>
            <a:r>
              <a:rPr lang="en-SG" sz="2800" dirty="0"/>
              <a:t> were left in Israelite territory; only in Gaza, Gath and Ashdod did any survive.</a:t>
            </a:r>
          </a:p>
        </p:txBody>
      </p:sp>
    </p:spTree>
    <p:extLst>
      <p:ext uri="{BB962C8B-B14F-4D97-AF65-F5344CB8AC3E}">
        <p14:creationId xmlns:p14="http://schemas.microsoft.com/office/powerpoint/2010/main" val="15421491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9876"/>
            <a:ext cx="10058400" cy="1450757"/>
          </a:xfrm>
        </p:spPr>
        <p:txBody>
          <a:bodyPr>
            <a:normAutofit/>
          </a:bodyPr>
          <a:lstStyle/>
          <a:p>
            <a:r>
              <a:rPr lang="en-SG" sz="3600" dirty="0" smtClean="0"/>
              <a:t>Joshua 11:1-5 (NIV)</a:t>
            </a:r>
            <a:endParaRPr lang="en-SG" sz="3600" dirty="0"/>
          </a:p>
        </p:txBody>
      </p:sp>
      <p:sp>
        <p:nvSpPr>
          <p:cNvPr id="3" name="Content Placeholder 2"/>
          <p:cNvSpPr>
            <a:spLocks noGrp="1"/>
          </p:cNvSpPr>
          <p:nvPr>
            <p:ph idx="1"/>
          </p:nvPr>
        </p:nvSpPr>
        <p:spPr>
          <a:xfrm>
            <a:off x="1066800" y="1740633"/>
            <a:ext cx="10154356" cy="1929271"/>
          </a:xfrm>
        </p:spPr>
        <p:txBody>
          <a:bodyPr>
            <a:noAutofit/>
          </a:bodyPr>
          <a:lstStyle/>
          <a:p>
            <a:r>
              <a:rPr lang="en-SG" sz="2400" b="1" baseline="30000" dirty="0" smtClean="0"/>
              <a:t>1</a:t>
            </a:r>
            <a:r>
              <a:rPr lang="en-SG" sz="2400" dirty="0" smtClean="0"/>
              <a:t>When </a:t>
            </a:r>
            <a:r>
              <a:rPr lang="en-SG" sz="2400" dirty="0" err="1"/>
              <a:t>Jabin</a:t>
            </a:r>
            <a:r>
              <a:rPr lang="en-SG" sz="2400" dirty="0"/>
              <a:t> king of </a:t>
            </a:r>
            <a:r>
              <a:rPr lang="en-SG" sz="2400" dirty="0" err="1"/>
              <a:t>Hazor</a:t>
            </a:r>
            <a:r>
              <a:rPr lang="en-SG" sz="2400" dirty="0"/>
              <a:t> heard of this, he sent </a:t>
            </a:r>
            <a:r>
              <a:rPr lang="en-SG" sz="2400" dirty="0" smtClean="0"/>
              <a:t>word to </a:t>
            </a:r>
            <a:r>
              <a:rPr lang="en-SG" sz="2400" dirty="0" err="1"/>
              <a:t>Jobab</a:t>
            </a:r>
            <a:r>
              <a:rPr lang="en-SG" sz="2400" dirty="0"/>
              <a:t> king of </a:t>
            </a:r>
            <a:r>
              <a:rPr lang="en-SG" sz="2400" dirty="0" err="1"/>
              <a:t>Madon</a:t>
            </a:r>
            <a:r>
              <a:rPr lang="en-SG" sz="2400" dirty="0"/>
              <a:t>, </a:t>
            </a:r>
            <a:br>
              <a:rPr lang="en-SG" sz="2400" dirty="0"/>
            </a:br>
            <a:r>
              <a:rPr lang="en-SG" sz="2400" dirty="0" smtClean="0"/>
              <a:t>	to </a:t>
            </a:r>
            <a:r>
              <a:rPr lang="en-SG" sz="2400" dirty="0"/>
              <a:t>the kings of </a:t>
            </a:r>
            <a:r>
              <a:rPr lang="en-SG" sz="2400" dirty="0" err="1"/>
              <a:t>Shimron</a:t>
            </a:r>
            <a:r>
              <a:rPr lang="en-SG" sz="2400" dirty="0"/>
              <a:t> and </a:t>
            </a:r>
            <a:r>
              <a:rPr lang="en-SG" sz="2400" dirty="0" err="1"/>
              <a:t>Akshaph</a:t>
            </a:r>
            <a:r>
              <a:rPr lang="en-SG" sz="2400" dirty="0"/>
              <a:t>, </a:t>
            </a:r>
            <a:r>
              <a:rPr lang="en-SG" sz="2400" b="1" baseline="30000" dirty="0" smtClean="0"/>
              <a:t>2</a:t>
            </a:r>
            <a:r>
              <a:rPr lang="en-SG" sz="2400" b="1" baseline="30000" dirty="0"/>
              <a:t> </a:t>
            </a:r>
            <a:r>
              <a:rPr lang="en-SG" sz="2400" dirty="0"/>
              <a:t>and </a:t>
            </a:r>
            <a:r>
              <a:rPr lang="en-SG" sz="2400" dirty="0" smtClean="0"/>
              <a:t/>
            </a:r>
            <a:br>
              <a:rPr lang="en-SG" sz="2400" dirty="0" smtClean="0"/>
            </a:br>
            <a:r>
              <a:rPr lang="en-SG" sz="2400" dirty="0" smtClean="0"/>
              <a:t>	to </a:t>
            </a:r>
            <a:r>
              <a:rPr lang="en-SG" sz="2400" dirty="0"/>
              <a:t>the northern kings who were </a:t>
            </a:r>
            <a:r>
              <a:rPr lang="en-SG" sz="2400" dirty="0" smtClean="0"/>
              <a:t>in </a:t>
            </a:r>
            <a:r>
              <a:rPr lang="en-SG" sz="2400" dirty="0"/>
              <a:t>the mountains, </a:t>
            </a:r>
            <a:r>
              <a:rPr lang="en-SG" sz="2400" dirty="0" smtClean="0"/>
              <a:t/>
            </a:r>
            <a:br>
              <a:rPr lang="en-SG" sz="2400" dirty="0" smtClean="0"/>
            </a:br>
            <a:r>
              <a:rPr lang="en-SG" sz="2400" dirty="0" smtClean="0"/>
              <a:t>		in </a:t>
            </a:r>
            <a:r>
              <a:rPr lang="en-SG" sz="2400" dirty="0"/>
              <a:t>the </a:t>
            </a:r>
            <a:r>
              <a:rPr lang="en-SG" sz="2400" dirty="0" err="1"/>
              <a:t>Arabah</a:t>
            </a:r>
            <a:r>
              <a:rPr lang="en-SG" sz="2400" dirty="0"/>
              <a:t> south of </a:t>
            </a:r>
            <a:r>
              <a:rPr lang="en-SG" sz="2400" dirty="0" err="1"/>
              <a:t>Kinnereth</a:t>
            </a:r>
            <a:r>
              <a:rPr lang="en-SG" sz="2400" dirty="0"/>
              <a:t>, </a:t>
            </a:r>
            <a:r>
              <a:rPr lang="en-SG" sz="2400" dirty="0" smtClean="0"/>
              <a:t>in </a:t>
            </a:r>
            <a:r>
              <a:rPr lang="en-SG" sz="2400" dirty="0"/>
              <a:t>the western foothills </a:t>
            </a:r>
            <a:r>
              <a:rPr lang="en-SG" sz="2400" dirty="0" smtClean="0"/>
              <a:t/>
            </a:r>
            <a:br>
              <a:rPr lang="en-SG" sz="2400" dirty="0" smtClean="0"/>
            </a:br>
            <a:r>
              <a:rPr lang="en-SG" sz="2400" dirty="0" smtClean="0"/>
              <a:t>		and </a:t>
            </a:r>
            <a:r>
              <a:rPr lang="en-SG" sz="2400" dirty="0"/>
              <a:t>in </a:t>
            </a:r>
            <a:r>
              <a:rPr lang="en-SG" sz="2400" dirty="0" err="1"/>
              <a:t>Naphoth</a:t>
            </a:r>
            <a:r>
              <a:rPr lang="en-SG" sz="2400" dirty="0"/>
              <a:t> </a:t>
            </a:r>
            <a:r>
              <a:rPr lang="en-SG" sz="2400" dirty="0" err="1" smtClean="0"/>
              <a:t>Dor</a:t>
            </a:r>
            <a:r>
              <a:rPr lang="en-SG" sz="2400" dirty="0" smtClean="0"/>
              <a:t> on the west;</a:t>
            </a:r>
            <a:br>
              <a:rPr lang="en-SG" sz="2400" dirty="0" smtClean="0"/>
            </a:br>
            <a:r>
              <a:rPr lang="en-SG" sz="2400" dirty="0" smtClean="0"/>
              <a:t>	</a:t>
            </a:r>
            <a:r>
              <a:rPr lang="en-SG" sz="2400" b="1" baseline="30000" dirty="0" smtClean="0"/>
              <a:t>3</a:t>
            </a:r>
            <a:r>
              <a:rPr lang="en-SG" sz="2400" b="1" baseline="30000" dirty="0"/>
              <a:t> </a:t>
            </a:r>
            <a:r>
              <a:rPr lang="en-SG" sz="2400" dirty="0"/>
              <a:t>to the Canaanites in the east and west; </a:t>
            </a:r>
            <a:r>
              <a:rPr lang="en-SG" sz="2400" dirty="0" smtClean="0"/>
              <a:t/>
            </a:r>
            <a:br>
              <a:rPr lang="en-SG" sz="2400" dirty="0" smtClean="0"/>
            </a:br>
            <a:r>
              <a:rPr lang="en-SG" sz="2400" dirty="0" smtClean="0"/>
              <a:t>	to </a:t>
            </a:r>
            <a:r>
              <a:rPr lang="en-SG" sz="2400" dirty="0"/>
              <a:t>the Amorites, Hittites, </a:t>
            </a:r>
            <a:r>
              <a:rPr lang="en-SG" sz="2400" dirty="0" err="1"/>
              <a:t>Perizzites</a:t>
            </a:r>
            <a:r>
              <a:rPr lang="en-SG" sz="2400" dirty="0"/>
              <a:t> and </a:t>
            </a:r>
            <a:r>
              <a:rPr lang="en-SG" sz="2400" dirty="0" err="1"/>
              <a:t>Jebusites</a:t>
            </a:r>
            <a:r>
              <a:rPr lang="en-SG" sz="2400" dirty="0"/>
              <a:t> in the hill country; </a:t>
            </a:r>
            <a:r>
              <a:rPr lang="en-SG" sz="2400" dirty="0" smtClean="0"/>
              <a:t/>
            </a:r>
            <a:br>
              <a:rPr lang="en-SG" sz="2400" dirty="0" smtClean="0"/>
            </a:br>
            <a:r>
              <a:rPr lang="en-SG" sz="2400" dirty="0" smtClean="0"/>
              <a:t>	and </a:t>
            </a:r>
            <a:r>
              <a:rPr lang="en-SG" sz="2400" dirty="0"/>
              <a:t>to the </a:t>
            </a:r>
            <a:r>
              <a:rPr lang="en-SG" sz="2400" dirty="0" err="1"/>
              <a:t>Hivites</a:t>
            </a:r>
            <a:r>
              <a:rPr lang="en-SG" sz="2400" dirty="0"/>
              <a:t> below Hermon in the region of </a:t>
            </a:r>
            <a:r>
              <a:rPr lang="en-SG" sz="2400" dirty="0" err="1"/>
              <a:t>Mizpah</a:t>
            </a:r>
            <a:r>
              <a:rPr lang="en-SG" sz="2400" dirty="0" smtClean="0"/>
              <a:t>.</a:t>
            </a:r>
          </a:p>
          <a:p>
            <a:r>
              <a:rPr lang="en-SG" sz="2400" b="1" baseline="30000" dirty="0" smtClean="0"/>
              <a:t>4</a:t>
            </a:r>
            <a:r>
              <a:rPr lang="en-SG" sz="2400" dirty="0" smtClean="0"/>
              <a:t>They </a:t>
            </a:r>
            <a:r>
              <a:rPr lang="en-SG" sz="2400" dirty="0"/>
              <a:t>came out with all their troops and a large number of horses and chariots—a huge army, as numerous as the sand on the seashore. </a:t>
            </a:r>
            <a:r>
              <a:rPr lang="en-SG" sz="2400" dirty="0" smtClean="0"/>
              <a:t/>
            </a:r>
            <a:br>
              <a:rPr lang="en-SG" sz="2400" dirty="0" smtClean="0"/>
            </a:br>
            <a:r>
              <a:rPr lang="en-SG" sz="2400" b="1" baseline="30000" dirty="0" smtClean="0"/>
              <a:t>5</a:t>
            </a:r>
            <a:r>
              <a:rPr lang="en-SG" sz="2400" b="1" baseline="30000" dirty="0"/>
              <a:t> </a:t>
            </a:r>
            <a:r>
              <a:rPr lang="en-SG" sz="2400" dirty="0"/>
              <a:t>All these kings joined forces and made camp together at the Waters of </a:t>
            </a:r>
            <a:r>
              <a:rPr lang="en-SG" sz="2400" dirty="0" err="1"/>
              <a:t>Merom</a:t>
            </a:r>
            <a:r>
              <a:rPr lang="en-SG" sz="2400" dirty="0"/>
              <a:t> to fight against Israel.</a:t>
            </a:r>
          </a:p>
        </p:txBody>
      </p:sp>
    </p:spTree>
    <p:extLst>
      <p:ext uri="{BB962C8B-B14F-4D97-AF65-F5344CB8AC3E}">
        <p14:creationId xmlns:p14="http://schemas.microsoft.com/office/powerpoint/2010/main" val="37252784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07" y="203200"/>
            <a:ext cx="11153774" cy="1325563"/>
          </a:xfrm>
        </p:spPr>
        <p:txBody>
          <a:bodyPr>
            <a:normAutofit/>
          </a:bodyPr>
          <a:lstStyle/>
          <a:p>
            <a:pPr algn="ctr"/>
            <a:r>
              <a:rPr lang="en-SG" sz="4000" dirty="0" smtClean="0"/>
              <a:t>Trust and obey because God is our mighty deliverer!</a:t>
            </a:r>
            <a:endParaRPr lang="en-SG" sz="4000" dirty="0"/>
          </a:p>
        </p:txBody>
      </p:sp>
      <p:pic>
        <p:nvPicPr>
          <p:cNvPr id="4098" name="Picture 2" descr="http://cdn.conversiondiary.com/wp-content/uploads/2011/03/iStock_000005012679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966" y="2065337"/>
            <a:ext cx="5483970" cy="363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9320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9876"/>
            <a:ext cx="10058400" cy="1450757"/>
          </a:xfrm>
        </p:spPr>
        <p:txBody>
          <a:bodyPr>
            <a:normAutofit/>
          </a:bodyPr>
          <a:lstStyle/>
          <a:p>
            <a:r>
              <a:rPr lang="en-SG" sz="3600" dirty="0" smtClean="0"/>
              <a:t>Joshua 11:1-5 (NIV)</a:t>
            </a:r>
            <a:endParaRPr lang="en-SG" sz="3600" dirty="0"/>
          </a:p>
        </p:txBody>
      </p:sp>
      <p:sp>
        <p:nvSpPr>
          <p:cNvPr id="3" name="Content Placeholder 2"/>
          <p:cNvSpPr>
            <a:spLocks noGrp="1"/>
          </p:cNvSpPr>
          <p:nvPr>
            <p:ph idx="1"/>
          </p:nvPr>
        </p:nvSpPr>
        <p:spPr>
          <a:xfrm>
            <a:off x="1066800" y="1740633"/>
            <a:ext cx="10154356" cy="1929271"/>
          </a:xfrm>
        </p:spPr>
        <p:txBody>
          <a:bodyPr>
            <a:noAutofit/>
          </a:bodyPr>
          <a:lstStyle/>
          <a:p>
            <a:r>
              <a:rPr lang="en-SG" sz="2400" b="1" baseline="30000" dirty="0" smtClean="0"/>
              <a:t>1</a:t>
            </a:r>
            <a:r>
              <a:rPr lang="en-SG" sz="2400" dirty="0" smtClean="0"/>
              <a:t>When </a:t>
            </a:r>
            <a:r>
              <a:rPr lang="en-SG" sz="2400" dirty="0" err="1"/>
              <a:t>Jabin</a:t>
            </a:r>
            <a:r>
              <a:rPr lang="en-SG" sz="2400" dirty="0"/>
              <a:t> king of </a:t>
            </a:r>
            <a:r>
              <a:rPr lang="en-SG" sz="2400" dirty="0" err="1"/>
              <a:t>Hazor</a:t>
            </a:r>
            <a:r>
              <a:rPr lang="en-SG" sz="2400" dirty="0"/>
              <a:t> heard of this, he sent </a:t>
            </a:r>
            <a:r>
              <a:rPr lang="en-SG" sz="2400" dirty="0" smtClean="0"/>
              <a:t>word to </a:t>
            </a:r>
            <a:r>
              <a:rPr lang="en-SG" sz="2400" dirty="0" err="1"/>
              <a:t>Jobab</a:t>
            </a:r>
            <a:r>
              <a:rPr lang="en-SG" sz="2400" dirty="0"/>
              <a:t> king of </a:t>
            </a:r>
            <a:r>
              <a:rPr lang="en-SG" sz="2400" dirty="0" err="1"/>
              <a:t>Madon</a:t>
            </a:r>
            <a:r>
              <a:rPr lang="en-SG" sz="2400" dirty="0"/>
              <a:t>, </a:t>
            </a:r>
            <a:br>
              <a:rPr lang="en-SG" sz="2400" dirty="0"/>
            </a:br>
            <a:r>
              <a:rPr lang="en-SG" sz="2400" dirty="0" smtClean="0"/>
              <a:t>	to </a:t>
            </a:r>
            <a:r>
              <a:rPr lang="en-SG" sz="2400" dirty="0"/>
              <a:t>the kings of </a:t>
            </a:r>
            <a:r>
              <a:rPr lang="en-SG" sz="2400" dirty="0" err="1"/>
              <a:t>Shimron</a:t>
            </a:r>
            <a:r>
              <a:rPr lang="en-SG" sz="2400" dirty="0"/>
              <a:t> and </a:t>
            </a:r>
            <a:r>
              <a:rPr lang="en-SG" sz="2400" dirty="0" err="1"/>
              <a:t>Akshaph</a:t>
            </a:r>
            <a:r>
              <a:rPr lang="en-SG" sz="2400" dirty="0"/>
              <a:t>, </a:t>
            </a:r>
            <a:r>
              <a:rPr lang="en-SG" sz="2400" b="1" baseline="30000" dirty="0" smtClean="0"/>
              <a:t>2</a:t>
            </a:r>
            <a:r>
              <a:rPr lang="en-SG" sz="2400" b="1" baseline="30000" dirty="0"/>
              <a:t> </a:t>
            </a:r>
            <a:r>
              <a:rPr lang="en-SG" sz="2400" dirty="0"/>
              <a:t>and </a:t>
            </a:r>
            <a:r>
              <a:rPr lang="en-SG" sz="2400" dirty="0" smtClean="0"/>
              <a:t/>
            </a:r>
            <a:br>
              <a:rPr lang="en-SG" sz="2400" dirty="0" smtClean="0"/>
            </a:br>
            <a:r>
              <a:rPr lang="en-SG" sz="2400" dirty="0" smtClean="0"/>
              <a:t>	to </a:t>
            </a:r>
            <a:r>
              <a:rPr lang="en-SG" sz="2400" dirty="0"/>
              <a:t>the northern kings who were </a:t>
            </a:r>
            <a:r>
              <a:rPr lang="en-SG" sz="2400" dirty="0" smtClean="0"/>
              <a:t>in </a:t>
            </a:r>
            <a:r>
              <a:rPr lang="en-SG" sz="2400" dirty="0"/>
              <a:t>the mountains, </a:t>
            </a:r>
            <a:r>
              <a:rPr lang="en-SG" sz="2400" dirty="0" smtClean="0"/>
              <a:t/>
            </a:r>
            <a:br>
              <a:rPr lang="en-SG" sz="2400" dirty="0" smtClean="0"/>
            </a:br>
            <a:r>
              <a:rPr lang="en-SG" sz="2400" dirty="0" smtClean="0"/>
              <a:t>		in </a:t>
            </a:r>
            <a:r>
              <a:rPr lang="en-SG" sz="2400" dirty="0"/>
              <a:t>the </a:t>
            </a:r>
            <a:r>
              <a:rPr lang="en-SG" sz="2400" dirty="0" err="1"/>
              <a:t>Arabah</a:t>
            </a:r>
            <a:r>
              <a:rPr lang="en-SG" sz="2400" dirty="0"/>
              <a:t> south of </a:t>
            </a:r>
            <a:r>
              <a:rPr lang="en-SG" sz="2400" dirty="0" err="1"/>
              <a:t>Kinnereth</a:t>
            </a:r>
            <a:r>
              <a:rPr lang="en-SG" sz="2400" dirty="0"/>
              <a:t>, </a:t>
            </a:r>
            <a:r>
              <a:rPr lang="en-SG" sz="2400" dirty="0" smtClean="0"/>
              <a:t>in </a:t>
            </a:r>
            <a:r>
              <a:rPr lang="en-SG" sz="2400" dirty="0"/>
              <a:t>the western foothills </a:t>
            </a:r>
            <a:r>
              <a:rPr lang="en-SG" sz="2400" dirty="0" smtClean="0"/>
              <a:t/>
            </a:r>
            <a:br>
              <a:rPr lang="en-SG" sz="2400" dirty="0" smtClean="0"/>
            </a:br>
            <a:r>
              <a:rPr lang="en-SG" sz="2400" dirty="0" smtClean="0"/>
              <a:t>		and </a:t>
            </a:r>
            <a:r>
              <a:rPr lang="en-SG" sz="2400" dirty="0"/>
              <a:t>in </a:t>
            </a:r>
            <a:r>
              <a:rPr lang="en-SG" sz="2400" dirty="0" err="1"/>
              <a:t>Naphoth</a:t>
            </a:r>
            <a:r>
              <a:rPr lang="en-SG" sz="2400" dirty="0"/>
              <a:t> </a:t>
            </a:r>
            <a:r>
              <a:rPr lang="en-SG" sz="2400" dirty="0" err="1" smtClean="0"/>
              <a:t>Dor</a:t>
            </a:r>
            <a:r>
              <a:rPr lang="en-SG" sz="2400" dirty="0" smtClean="0"/>
              <a:t> on the west;</a:t>
            </a:r>
            <a:br>
              <a:rPr lang="en-SG" sz="2400" dirty="0" smtClean="0"/>
            </a:br>
            <a:r>
              <a:rPr lang="en-SG" sz="2400" dirty="0" smtClean="0"/>
              <a:t>	</a:t>
            </a:r>
            <a:r>
              <a:rPr lang="en-SG" sz="2400" b="1" baseline="30000" dirty="0" smtClean="0"/>
              <a:t>3</a:t>
            </a:r>
            <a:r>
              <a:rPr lang="en-SG" sz="2400" b="1" baseline="30000" dirty="0"/>
              <a:t> </a:t>
            </a:r>
            <a:r>
              <a:rPr lang="en-SG" sz="2400" dirty="0"/>
              <a:t>to the Canaanites in the east and west; </a:t>
            </a:r>
            <a:r>
              <a:rPr lang="en-SG" sz="2400" dirty="0" smtClean="0"/>
              <a:t/>
            </a:r>
            <a:br>
              <a:rPr lang="en-SG" sz="2400" dirty="0" smtClean="0"/>
            </a:br>
            <a:r>
              <a:rPr lang="en-SG" sz="2400" dirty="0" smtClean="0"/>
              <a:t>	to </a:t>
            </a:r>
            <a:r>
              <a:rPr lang="en-SG" sz="2400" dirty="0"/>
              <a:t>the Amorites, Hittites, </a:t>
            </a:r>
            <a:r>
              <a:rPr lang="en-SG" sz="2400" dirty="0" err="1"/>
              <a:t>Perizzites</a:t>
            </a:r>
            <a:r>
              <a:rPr lang="en-SG" sz="2400" dirty="0"/>
              <a:t> and </a:t>
            </a:r>
            <a:r>
              <a:rPr lang="en-SG" sz="2400" dirty="0" err="1"/>
              <a:t>Jebusites</a:t>
            </a:r>
            <a:r>
              <a:rPr lang="en-SG" sz="2400" dirty="0"/>
              <a:t> in the hill country; </a:t>
            </a:r>
            <a:r>
              <a:rPr lang="en-SG" sz="2400" dirty="0" smtClean="0"/>
              <a:t/>
            </a:r>
            <a:br>
              <a:rPr lang="en-SG" sz="2400" dirty="0" smtClean="0"/>
            </a:br>
            <a:r>
              <a:rPr lang="en-SG" sz="2400" dirty="0" smtClean="0"/>
              <a:t>	and </a:t>
            </a:r>
            <a:r>
              <a:rPr lang="en-SG" sz="2400" dirty="0"/>
              <a:t>to the </a:t>
            </a:r>
            <a:r>
              <a:rPr lang="en-SG" sz="2400" dirty="0" err="1"/>
              <a:t>Hivites</a:t>
            </a:r>
            <a:r>
              <a:rPr lang="en-SG" sz="2400" dirty="0"/>
              <a:t> below Hermon in the region of </a:t>
            </a:r>
            <a:r>
              <a:rPr lang="en-SG" sz="2400" dirty="0" err="1"/>
              <a:t>Mizpah</a:t>
            </a:r>
            <a:r>
              <a:rPr lang="en-SG" sz="2400" dirty="0" smtClean="0"/>
              <a:t>.</a:t>
            </a:r>
          </a:p>
          <a:p>
            <a:r>
              <a:rPr lang="en-SG" sz="2400" b="1" baseline="30000" dirty="0" smtClean="0"/>
              <a:t>4</a:t>
            </a:r>
            <a:r>
              <a:rPr lang="en-SG" sz="2400" dirty="0" smtClean="0"/>
              <a:t>They </a:t>
            </a:r>
            <a:r>
              <a:rPr lang="en-SG" sz="2400" dirty="0"/>
              <a:t>came out with all their troops and a large number of horses and chariots—a huge army, as numerous as the sand on the seashore. </a:t>
            </a:r>
            <a:r>
              <a:rPr lang="en-SG" sz="2400" dirty="0" smtClean="0"/>
              <a:t/>
            </a:r>
            <a:br>
              <a:rPr lang="en-SG" sz="2400" dirty="0" smtClean="0"/>
            </a:br>
            <a:r>
              <a:rPr lang="en-SG" sz="2400" b="1" baseline="30000" dirty="0" smtClean="0"/>
              <a:t>5</a:t>
            </a:r>
            <a:r>
              <a:rPr lang="en-SG" sz="2400" b="1" baseline="30000" dirty="0"/>
              <a:t> </a:t>
            </a:r>
            <a:r>
              <a:rPr lang="en-SG" sz="2400" dirty="0"/>
              <a:t>All these kings joined forces and made camp together at the Waters of </a:t>
            </a:r>
            <a:r>
              <a:rPr lang="en-SG" sz="2400" dirty="0" err="1"/>
              <a:t>Merom</a:t>
            </a:r>
            <a:r>
              <a:rPr lang="en-SG" sz="2400" dirty="0"/>
              <a:t> to fight against Israel.</a:t>
            </a:r>
          </a:p>
        </p:txBody>
      </p:sp>
    </p:spTree>
    <p:extLst>
      <p:ext uri="{BB962C8B-B14F-4D97-AF65-F5344CB8AC3E}">
        <p14:creationId xmlns:p14="http://schemas.microsoft.com/office/powerpoint/2010/main" val="5783627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600" dirty="0" smtClean="0"/>
              <a:t>Joshua 11:6-9 (NIV)</a:t>
            </a:r>
            <a:endParaRPr lang="en-SG" sz="3600" dirty="0"/>
          </a:p>
        </p:txBody>
      </p:sp>
      <p:sp>
        <p:nvSpPr>
          <p:cNvPr id="3" name="Content Placeholder 2"/>
          <p:cNvSpPr>
            <a:spLocks noGrp="1"/>
          </p:cNvSpPr>
          <p:nvPr>
            <p:ph idx="1"/>
          </p:nvPr>
        </p:nvSpPr>
        <p:spPr/>
        <p:txBody>
          <a:bodyPr>
            <a:noAutofit/>
          </a:bodyPr>
          <a:lstStyle/>
          <a:p>
            <a:r>
              <a:rPr lang="en-SG" sz="2400" b="1" baseline="30000" dirty="0"/>
              <a:t>6 </a:t>
            </a:r>
            <a:r>
              <a:rPr lang="en-SG" sz="2400" dirty="0"/>
              <a:t>The </a:t>
            </a:r>
            <a:r>
              <a:rPr lang="en-SG" sz="2400" cap="small" dirty="0"/>
              <a:t>Lord</a:t>
            </a:r>
            <a:r>
              <a:rPr lang="en-SG" sz="2400" dirty="0"/>
              <a:t> said to Joshua, “Do not be afraid of them, because by this time tomorrow I will hand all of them, slain, over to Israel. You are to hamstring their horses and burn their chariots.”</a:t>
            </a:r>
          </a:p>
          <a:p>
            <a:r>
              <a:rPr lang="en-SG" sz="2400" b="1" baseline="30000" dirty="0"/>
              <a:t>7 </a:t>
            </a:r>
            <a:r>
              <a:rPr lang="en-SG" sz="2400" dirty="0"/>
              <a:t>So Joshua and his whole army came against them suddenly at the Waters of </a:t>
            </a:r>
            <a:r>
              <a:rPr lang="en-SG" sz="2400" dirty="0" err="1"/>
              <a:t>Merom</a:t>
            </a:r>
            <a:r>
              <a:rPr lang="en-SG" sz="2400" dirty="0"/>
              <a:t> and attacked them, </a:t>
            </a:r>
            <a:r>
              <a:rPr lang="en-SG" sz="2400" b="1" baseline="30000" dirty="0"/>
              <a:t>8 </a:t>
            </a:r>
            <a:r>
              <a:rPr lang="en-SG" sz="2400" dirty="0"/>
              <a:t>and the </a:t>
            </a:r>
            <a:r>
              <a:rPr lang="en-SG" sz="2400" cap="small" dirty="0"/>
              <a:t>Lord</a:t>
            </a:r>
            <a:r>
              <a:rPr lang="en-SG" sz="2400" dirty="0"/>
              <a:t> gave them into the hand of Israel. They defeated them and pursued them all the way to Greater Sidon, to </a:t>
            </a:r>
            <a:r>
              <a:rPr lang="en-SG" sz="2400" dirty="0" err="1"/>
              <a:t>Misrephoth</a:t>
            </a:r>
            <a:r>
              <a:rPr lang="en-SG" sz="2400" dirty="0"/>
              <a:t> Maim, and to the Valley of </a:t>
            </a:r>
            <a:r>
              <a:rPr lang="en-SG" sz="2400" dirty="0" err="1"/>
              <a:t>Mizpah</a:t>
            </a:r>
            <a:r>
              <a:rPr lang="en-SG" sz="2400" dirty="0"/>
              <a:t> on the east, until no survivors were left. </a:t>
            </a:r>
            <a:r>
              <a:rPr lang="en-SG" sz="2400" b="1" baseline="30000" dirty="0"/>
              <a:t>9 </a:t>
            </a:r>
            <a:r>
              <a:rPr lang="en-SG" sz="2400" dirty="0"/>
              <a:t>Joshua did to them as </a:t>
            </a:r>
            <a:r>
              <a:rPr lang="en-SG" sz="2400" dirty="0" smtClean="0"/>
              <a:t>the </a:t>
            </a:r>
            <a:r>
              <a:rPr lang="en-SG" sz="2400" cap="small" dirty="0" smtClean="0"/>
              <a:t>Lord</a:t>
            </a:r>
            <a:r>
              <a:rPr lang="en-SG" sz="2400" dirty="0"/>
              <a:t> had directed: He hamstrung their horses and burned their chariots.</a:t>
            </a:r>
          </a:p>
        </p:txBody>
      </p:sp>
    </p:spTree>
    <p:extLst>
      <p:ext uri="{BB962C8B-B14F-4D97-AF65-F5344CB8AC3E}">
        <p14:creationId xmlns:p14="http://schemas.microsoft.com/office/powerpoint/2010/main" val="7544609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9876"/>
            <a:ext cx="10058400" cy="1450757"/>
          </a:xfrm>
        </p:spPr>
        <p:txBody>
          <a:bodyPr>
            <a:normAutofit/>
          </a:bodyPr>
          <a:lstStyle/>
          <a:p>
            <a:r>
              <a:rPr lang="en-SG" sz="3600" dirty="0" smtClean="0"/>
              <a:t>Joshua 11:1-5 (NIV)</a:t>
            </a:r>
            <a:endParaRPr lang="en-SG" sz="3600" dirty="0"/>
          </a:p>
        </p:txBody>
      </p:sp>
      <p:sp>
        <p:nvSpPr>
          <p:cNvPr id="3" name="Content Placeholder 2"/>
          <p:cNvSpPr>
            <a:spLocks noGrp="1"/>
          </p:cNvSpPr>
          <p:nvPr>
            <p:ph idx="1"/>
          </p:nvPr>
        </p:nvSpPr>
        <p:spPr>
          <a:xfrm>
            <a:off x="1066800" y="1740633"/>
            <a:ext cx="10154356" cy="1929271"/>
          </a:xfrm>
        </p:spPr>
        <p:txBody>
          <a:bodyPr>
            <a:noAutofit/>
          </a:bodyPr>
          <a:lstStyle/>
          <a:p>
            <a:r>
              <a:rPr lang="en-SG" sz="2400" b="1" baseline="30000" dirty="0" smtClean="0"/>
              <a:t>1</a:t>
            </a:r>
            <a:r>
              <a:rPr lang="en-SG" sz="2400" dirty="0" smtClean="0"/>
              <a:t>When </a:t>
            </a:r>
            <a:r>
              <a:rPr lang="en-SG" sz="2400" dirty="0" err="1"/>
              <a:t>Jabin</a:t>
            </a:r>
            <a:r>
              <a:rPr lang="en-SG" sz="2400" dirty="0"/>
              <a:t> king of </a:t>
            </a:r>
            <a:r>
              <a:rPr lang="en-SG" sz="2400" dirty="0" err="1"/>
              <a:t>Hazor</a:t>
            </a:r>
            <a:r>
              <a:rPr lang="en-SG" sz="2400" dirty="0"/>
              <a:t> heard of this, he sent </a:t>
            </a:r>
            <a:r>
              <a:rPr lang="en-SG" sz="2400" dirty="0" smtClean="0"/>
              <a:t>word </a:t>
            </a:r>
            <a:r>
              <a:rPr lang="en-SG" sz="2400" u="sng" dirty="0" smtClean="0"/>
              <a:t>to </a:t>
            </a:r>
            <a:r>
              <a:rPr lang="en-SG" sz="2400" u="sng" dirty="0" err="1"/>
              <a:t>Jobab</a:t>
            </a:r>
            <a:r>
              <a:rPr lang="en-SG" sz="2400" u="sng" dirty="0"/>
              <a:t> king of </a:t>
            </a:r>
            <a:r>
              <a:rPr lang="en-SG" sz="2400" u="sng" dirty="0" err="1"/>
              <a:t>Madon</a:t>
            </a:r>
            <a:r>
              <a:rPr lang="en-SG" sz="2400" dirty="0"/>
              <a:t>, </a:t>
            </a:r>
            <a:br>
              <a:rPr lang="en-SG" sz="2400" dirty="0"/>
            </a:br>
            <a:r>
              <a:rPr lang="en-SG" sz="2400" dirty="0" smtClean="0"/>
              <a:t>	</a:t>
            </a:r>
            <a:r>
              <a:rPr lang="en-SG" sz="2400" u="sng" dirty="0" smtClean="0"/>
              <a:t>to </a:t>
            </a:r>
            <a:r>
              <a:rPr lang="en-SG" sz="2400" u="sng" dirty="0"/>
              <a:t>the kings of </a:t>
            </a:r>
            <a:r>
              <a:rPr lang="en-SG" sz="2400" u="sng" dirty="0" err="1"/>
              <a:t>Shimron</a:t>
            </a:r>
            <a:r>
              <a:rPr lang="en-SG" sz="2400" u="sng" dirty="0"/>
              <a:t> and </a:t>
            </a:r>
            <a:r>
              <a:rPr lang="en-SG" sz="2400" u="sng" dirty="0" err="1"/>
              <a:t>Akshaph</a:t>
            </a:r>
            <a:r>
              <a:rPr lang="en-SG" sz="2400" dirty="0"/>
              <a:t>, </a:t>
            </a:r>
            <a:r>
              <a:rPr lang="en-SG" sz="2400" b="1" baseline="30000" dirty="0" smtClean="0"/>
              <a:t>2</a:t>
            </a:r>
            <a:r>
              <a:rPr lang="en-SG" sz="2400" b="1" baseline="30000" dirty="0"/>
              <a:t> </a:t>
            </a:r>
            <a:r>
              <a:rPr lang="en-SG" sz="2400" dirty="0"/>
              <a:t>and </a:t>
            </a:r>
            <a:r>
              <a:rPr lang="en-SG" sz="2400" dirty="0" smtClean="0"/>
              <a:t/>
            </a:r>
            <a:br>
              <a:rPr lang="en-SG" sz="2400" dirty="0" smtClean="0"/>
            </a:br>
            <a:r>
              <a:rPr lang="en-SG" sz="2400" dirty="0" smtClean="0"/>
              <a:t>	</a:t>
            </a:r>
            <a:r>
              <a:rPr lang="en-SG" sz="2400" u="sng" dirty="0" smtClean="0"/>
              <a:t>to </a:t>
            </a:r>
            <a:r>
              <a:rPr lang="en-SG" sz="2400" u="sng" dirty="0"/>
              <a:t>the northern kings </a:t>
            </a:r>
            <a:r>
              <a:rPr lang="en-SG" sz="2400" dirty="0"/>
              <a:t>who were </a:t>
            </a:r>
            <a:r>
              <a:rPr lang="en-SG" sz="2400" dirty="0" smtClean="0"/>
              <a:t>in </a:t>
            </a:r>
            <a:r>
              <a:rPr lang="en-SG" sz="2400" dirty="0"/>
              <a:t>the mountains, </a:t>
            </a:r>
            <a:r>
              <a:rPr lang="en-SG" sz="2400" dirty="0" smtClean="0"/>
              <a:t/>
            </a:r>
            <a:br>
              <a:rPr lang="en-SG" sz="2400" dirty="0" smtClean="0"/>
            </a:br>
            <a:r>
              <a:rPr lang="en-SG" sz="2400" dirty="0" smtClean="0"/>
              <a:t>		in </a:t>
            </a:r>
            <a:r>
              <a:rPr lang="en-SG" sz="2400" dirty="0"/>
              <a:t>the </a:t>
            </a:r>
            <a:r>
              <a:rPr lang="en-SG" sz="2400" dirty="0" err="1"/>
              <a:t>Arabah</a:t>
            </a:r>
            <a:r>
              <a:rPr lang="en-SG" sz="2400" dirty="0"/>
              <a:t> south of </a:t>
            </a:r>
            <a:r>
              <a:rPr lang="en-SG" sz="2400" dirty="0" err="1"/>
              <a:t>Kinnereth</a:t>
            </a:r>
            <a:r>
              <a:rPr lang="en-SG" sz="2400" dirty="0"/>
              <a:t>, </a:t>
            </a:r>
            <a:r>
              <a:rPr lang="en-SG" sz="2400" dirty="0" smtClean="0"/>
              <a:t>in </a:t>
            </a:r>
            <a:r>
              <a:rPr lang="en-SG" sz="2400" dirty="0"/>
              <a:t>the western foothills </a:t>
            </a:r>
            <a:r>
              <a:rPr lang="en-SG" sz="2400" dirty="0" smtClean="0"/>
              <a:t/>
            </a:r>
            <a:br>
              <a:rPr lang="en-SG" sz="2400" dirty="0" smtClean="0"/>
            </a:br>
            <a:r>
              <a:rPr lang="en-SG" sz="2400" dirty="0" smtClean="0"/>
              <a:t>		and </a:t>
            </a:r>
            <a:r>
              <a:rPr lang="en-SG" sz="2400" dirty="0"/>
              <a:t>in </a:t>
            </a:r>
            <a:r>
              <a:rPr lang="en-SG" sz="2400" dirty="0" err="1"/>
              <a:t>Naphoth</a:t>
            </a:r>
            <a:r>
              <a:rPr lang="en-SG" sz="2400" dirty="0"/>
              <a:t> </a:t>
            </a:r>
            <a:r>
              <a:rPr lang="en-SG" sz="2400" dirty="0" err="1" smtClean="0"/>
              <a:t>Dor</a:t>
            </a:r>
            <a:r>
              <a:rPr lang="en-SG" sz="2400" dirty="0" smtClean="0"/>
              <a:t> on the west;</a:t>
            </a:r>
            <a:br>
              <a:rPr lang="en-SG" sz="2400" dirty="0" smtClean="0"/>
            </a:br>
            <a:r>
              <a:rPr lang="en-SG" sz="2400" dirty="0" smtClean="0"/>
              <a:t>	</a:t>
            </a:r>
            <a:r>
              <a:rPr lang="en-SG" sz="2400" b="1" baseline="30000" dirty="0" smtClean="0"/>
              <a:t>3</a:t>
            </a:r>
            <a:r>
              <a:rPr lang="en-SG" sz="2400" b="1" baseline="30000" dirty="0"/>
              <a:t> </a:t>
            </a:r>
            <a:r>
              <a:rPr lang="en-SG" sz="2400" u="sng" dirty="0"/>
              <a:t>to the Canaanites </a:t>
            </a:r>
            <a:r>
              <a:rPr lang="en-SG" sz="2400" dirty="0"/>
              <a:t>in the east and west; </a:t>
            </a:r>
            <a:r>
              <a:rPr lang="en-SG" sz="2400" dirty="0" smtClean="0"/>
              <a:t/>
            </a:r>
            <a:br>
              <a:rPr lang="en-SG" sz="2400" dirty="0" smtClean="0"/>
            </a:br>
            <a:r>
              <a:rPr lang="en-SG" sz="2400" dirty="0" smtClean="0"/>
              <a:t>	</a:t>
            </a:r>
            <a:r>
              <a:rPr lang="en-SG" sz="2400" u="sng" dirty="0" smtClean="0"/>
              <a:t>to </a:t>
            </a:r>
            <a:r>
              <a:rPr lang="en-SG" sz="2400" u="sng" dirty="0"/>
              <a:t>the Amorites, Hittites, </a:t>
            </a:r>
            <a:r>
              <a:rPr lang="en-SG" sz="2400" u="sng" dirty="0" err="1"/>
              <a:t>Perizzites</a:t>
            </a:r>
            <a:r>
              <a:rPr lang="en-SG" sz="2400" u="sng" dirty="0"/>
              <a:t> and </a:t>
            </a:r>
            <a:r>
              <a:rPr lang="en-SG" sz="2400" u="sng" dirty="0" err="1"/>
              <a:t>Jebusites</a:t>
            </a:r>
            <a:r>
              <a:rPr lang="en-SG" sz="2400" u="sng" dirty="0"/>
              <a:t> </a:t>
            </a:r>
            <a:r>
              <a:rPr lang="en-SG" sz="2400" dirty="0"/>
              <a:t>in the hill country; </a:t>
            </a:r>
            <a:r>
              <a:rPr lang="en-SG" sz="2400" dirty="0" smtClean="0"/>
              <a:t/>
            </a:r>
            <a:br>
              <a:rPr lang="en-SG" sz="2400" dirty="0" smtClean="0"/>
            </a:br>
            <a:r>
              <a:rPr lang="en-SG" sz="2400" dirty="0" smtClean="0"/>
              <a:t>	</a:t>
            </a:r>
            <a:r>
              <a:rPr lang="en-SG" sz="2400" u="sng" dirty="0" smtClean="0"/>
              <a:t>and </a:t>
            </a:r>
            <a:r>
              <a:rPr lang="en-SG" sz="2400" u="sng" dirty="0"/>
              <a:t>to the </a:t>
            </a:r>
            <a:r>
              <a:rPr lang="en-SG" sz="2400" u="sng" dirty="0" err="1"/>
              <a:t>Hivites</a:t>
            </a:r>
            <a:r>
              <a:rPr lang="en-SG" sz="2400" dirty="0"/>
              <a:t> below Hermon in the region of </a:t>
            </a:r>
            <a:r>
              <a:rPr lang="en-SG" sz="2400" dirty="0" err="1"/>
              <a:t>Mizpah</a:t>
            </a:r>
            <a:r>
              <a:rPr lang="en-SG" sz="2400" dirty="0" smtClean="0"/>
              <a:t>.</a:t>
            </a:r>
          </a:p>
          <a:p>
            <a:r>
              <a:rPr lang="en-SG" sz="2400" b="1" baseline="30000" dirty="0" smtClean="0"/>
              <a:t>4</a:t>
            </a:r>
            <a:r>
              <a:rPr lang="en-SG" sz="2400" dirty="0" smtClean="0"/>
              <a:t>They came out </a:t>
            </a:r>
            <a:r>
              <a:rPr lang="en-SG" sz="2400" u="sng" dirty="0" smtClean="0"/>
              <a:t>with all their troops</a:t>
            </a:r>
            <a:r>
              <a:rPr lang="en-SG" sz="2400" dirty="0" smtClean="0"/>
              <a:t> and </a:t>
            </a:r>
            <a:r>
              <a:rPr lang="en-SG" sz="2400" dirty="0"/>
              <a:t>a </a:t>
            </a:r>
            <a:r>
              <a:rPr lang="en-SG" sz="2400" u="sng" dirty="0"/>
              <a:t>large number of horses and chariots—a huge army</a:t>
            </a:r>
            <a:r>
              <a:rPr lang="en-SG" sz="2400" dirty="0"/>
              <a:t>, as </a:t>
            </a:r>
            <a:r>
              <a:rPr lang="en-SG" sz="2400" u="sng" dirty="0"/>
              <a:t>numerous </a:t>
            </a:r>
            <a:r>
              <a:rPr lang="en-SG" sz="2400" u="sng" dirty="0" smtClean="0"/>
              <a:t>as </a:t>
            </a:r>
            <a:r>
              <a:rPr lang="en-SG" sz="2400" u="sng" dirty="0"/>
              <a:t>the sand on the seashore</a:t>
            </a:r>
            <a:r>
              <a:rPr lang="en-SG" sz="2400" dirty="0"/>
              <a:t>. </a:t>
            </a:r>
            <a:r>
              <a:rPr lang="en-SG" sz="2400" dirty="0" smtClean="0"/>
              <a:t/>
            </a:r>
            <a:br>
              <a:rPr lang="en-SG" sz="2400" dirty="0" smtClean="0"/>
            </a:br>
            <a:r>
              <a:rPr lang="en-SG" sz="2400" b="1" baseline="30000" dirty="0" smtClean="0"/>
              <a:t>5</a:t>
            </a:r>
            <a:r>
              <a:rPr lang="en-SG" sz="2400" b="1" baseline="30000" dirty="0"/>
              <a:t> </a:t>
            </a:r>
            <a:r>
              <a:rPr lang="en-SG" sz="2400" dirty="0"/>
              <a:t>All these kings joined forces and made camp together at the Waters of </a:t>
            </a:r>
            <a:r>
              <a:rPr lang="en-SG" sz="2400" dirty="0" err="1"/>
              <a:t>Merom</a:t>
            </a:r>
            <a:r>
              <a:rPr lang="en-SG" sz="2400" dirty="0"/>
              <a:t> to fight against Israel.</a:t>
            </a:r>
          </a:p>
        </p:txBody>
      </p:sp>
    </p:spTree>
    <p:extLst>
      <p:ext uri="{BB962C8B-B14F-4D97-AF65-F5344CB8AC3E}">
        <p14:creationId xmlns:p14="http://schemas.microsoft.com/office/powerpoint/2010/main" val="14068422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SG" sz="2800" dirty="0" smtClean="0"/>
              <a:t>“And they came out with all their troops, a great horde, in number like the sand that is on the seashore, with very many horses and chariots.” Joshua 11:4</a:t>
            </a:r>
            <a:endParaRPr lang="en-SG" sz="2800" dirty="0"/>
          </a:p>
        </p:txBody>
      </p:sp>
      <p:pic>
        <p:nvPicPr>
          <p:cNvPr id="2050" name="Picture 2" descr="http://thefocusedfilmographer.files.wordpress.com/2012/03/bat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954" y="1817679"/>
            <a:ext cx="8631229" cy="372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6084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600" dirty="0" smtClean="0"/>
              <a:t>Joshua 11:6-9 (NIV)</a:t>
            </a:r>
            <a:endParaRPr lang="en-SG" sz="3600" dirty="0"/>
          </a:p>
        </p:txBody>
      </p:sp>
      <p:sp>
        <p:nvSpPr>
          <p:cNvPr id="3" name="Content Placeholder 2"/>
          <p:cNvSpPr>
            <a:spLocks noGrp="1"/>
          </p:cNvSpPr>
          <p:nvPr>
            <p:ph idx="1"/>
          </p:nvPr>
        </p:nvSpPr>
        <p:spPr/>
        <p:txBody>
          <a:bodyPr>
            <a:noAutofit/>
          </a:bodyPr>
          <a:lstStyle/>
          <a:p>
            <a:r>
              <a:rPr lang="en-SG" sz="2400" b="1" baseline="30000" dirty="0"/>
              <a:t>6 </a:t>
            </a:r>
            <a:r>
              <a:rPr lang="en-SG" sz="2400" dirty="0"/>
              <a:t>The </a:t>
            </a:r>
            <a:r>
              <a:rPr lang="en-SG" sz="2400" cap="small" dirty="0"/>
              <a:t>Lord</a:t>
            </a:r>
            <a:r>
              <a:rPr lang="en-SG" sz="2400" dirty="0"/>
              <a:t> said to Joshua, “Do not be afraid of them, because by this time tomorrow </a:t>
            </a:r>
            <a:r>
              <a:rPr lang="en-SG" sz="2400" u="sng" dirty="0"/>
              <a:t>I will hand all of them, slain</a:t>
            </a:r>
            <a:r>
              <a:rPr lang="en-SG" sz="2400" dirty="0"/>
              <a:t>, over to Israel. You are to hamstring their horses and burn their chariots.”</a:t>
            </a:r>
          </a:p>
          <a:p>
            <a:r>
              <a:rPr lang="en-SG" sz="2400" b="1" baseline="30000" dirty="0"/>
              <a:t>7 </a:t>
            </a:r>
            <a:r>
              <a:rPr lang="en-SG" sz="2400" dirty="0"/>
              <a:t>So Joshua and his whole army came against them suddenly at the Waters of </a:t>
            </a:r>
            <a:r>
              <a:rPr lang="en-SG" sz="2400" dirty="0" err="1"/>
              <a:t>Merom</a:t>
            </a:r>
            <a:r>
              <a:rPr lang="en-SG" sz="2400" dirty="0"/>
              <a:t> and attacked them, </a:t>
            </a:r>
            <a:r>
              <a:rPr lang="en-SG" sz="2400" b="1" baseline="30000" dirty="0"/>
              <a:t>8 </a:t>
            </a:r>
            <a:r>
              <a:rPr lang="en-SG" sz="2400" u="sng" dirty="0"/>
              <a:t>and the </a:t>
            </a:r>
            <a:r>
              <a:rPr lang="en-SG" sz="2400" u="sng" cap="small" dirty="0"/>
              <a:t>Lord</a:t>
            </a:r>
            <a:r>
              <a:rPr lang="en-SG" sz="2400" u="sng" dirty="0"/>
              <a:t> gave them into the hand of Israel</a:t>
            </a:r>
            <a:r>
              <a:rPr lang="en-SG" sz="2400" dirty="0"/>
              <a:t>. They defeated them and pursued them all the way to Greater Sidon, to </a:t>
            </a:r>
            <a:r>
              <a:rPr lang="en-SG" sz="2400" dirty="0" err="1"/>
              <a:t>Misrephoth</a:t>
            </a:r>
            <a:r>
              <a:rPr lang="en-SG" sz="2400" dirty="0"/>
              <a:t> Maim, and to the Valley of </a:t>
            </a:r>
            <a:r>
              <a:rPr lang="en-SG" sz="2400" dirty="0" err="1"/>
              <a:t>Mizpah</a:t>
            </a:r>
            <a:r>
              <a:rPr lang="en-SG" sz="2400" dirty="0"/>
              <a:t> on the east, until no survivors were left. </a:t>
            </a:r>
            <a:r>
              <a:rPr lang="en-SG" sz="2400" b="1" baseline="30000" dirty="0"/>
              <a:t>9 </a:t>
            </a:r>
            <a:r>
              <a:rPr lang="en-SG" sz="2400" dirty="0"/>
              <a:t>Joshua did to them as </a:t>
            </a:r>
            <a:r>
              <a:rPr lang="en-SG" sz="2400" dirty="0" smtClean="0"/>
              <a:t>the </a:t>
            </a:r>
            <a:r>
              <a:rPr lang="en-SG" sz="2400" cap="small" dirty="0" smtClean="0"/>
              <a:t>Lord</a:t>
            </a:r>
            <a:r>
              <a:rPr lang="en-SG" sz="2400" dirty="0"/>
              <a:t> had directed: He hamstrung their horses and burned their chariots.</a:t>
            </a:r>
          </a:p>
        </p:txBody>
      </p:sp>
    </p:spTree>
    <p:extLst>
      <p:ext uri="{BB962C8B-B14F-4D97-AF65-F5344CB8AC3E}">
        <p14:creationId xmlns:p14="http://schemas.microsoft.com/office/powerpoint/2010/main" val="26630069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562" y="1012424"/>
            <a:ext cx="10058400" cy="1450757"/>
          </a:xfrm>
        </p:spPr>
        <p:txBody>
          <a:bodyPr>
            <a:noAutofit/>
          </a:bodyPr>
          <a:lstStyle/>
          <a:p>
            <a:pPr algn="ctr"/>
            <a:r>
              <a:rPr lang="en-SG" sz="2400" dirty="0" smtClean="0"/>
              <a:t>“…</a:t>
            </a:r>
            <a:r>
              <a:rPr lang="en-SG" sz="2400" b="1" baseline="30000" dirty="0"/>
              <a:t> </a:t>
            </a:r>
            <a:r>
              <a:rPr lang="en-SG" sz="2400" dirty="0"/>
              <a:t>I w</a:t>
            </a:r>
            <a:r>
              <a:rPr lang="en-SG" sz="2400" dirty="0" smtClean="0"/>
              <a:t>ill </a:t>
            </a:r>
            <a:r>
              <a:rPr lang="en-SG" sz="2400" dirty="0"/>
              <a:t>give you every place where you set your foot, as I promised Moses. </a:t>
            </a:r>
            <a:r>
              <a:rPr lang="en-SG" sz="2400" dirty="0" smtClean="0"/>
              <a:t>Your </a:t>
            </a:r>
            <a:r>
              <a:rPr lang="en-SG" sz="2400" dirty="0"/>
              <a:t>territory will extend from the desert to Lebanon, and from the great river, the Euphrates—all the Hittite country—to the Mediterranean Sea in the west. </a:t>
            </a:r>
            <a:r>
              <a:rPr lang="en-SG" sz="2400" b="1" baseline="30000" dirty="0"/>
              <a:t/>
            </a:r>
            <a:br>
              <a:rPr lang="en-SG" sz="2400" b="1" baseline="30000" dirty="0"/>
            </a:br>
            <a:r>
              <a:rPr lang="en-SG" sz="2400" dirty="0" smtClean="0"/>
              <a:t>No </a:t>
            </a:r>
            <a:r>
              <a:rPr lang="en-SG" sz="2400" dirty="0"/>
              <a:t>one will be able to stand against you all the days of your life. As I was with Moses, so I will be with you; I will never leave you nor forsake you</a:t>
            </a:r>
            <a:r>
              <a:rPr lang="en-SG" sz="2400" dirty="0" smtClean="0"/>
              <a:t>.”</a:t>
            </a:r>
            <a:r>
              <a:rPr lang="en-SG" sz="2400" dirty="0"/>
              <a:t> </a:t>
            </a:r>
            <a:r>
              <a:rPr lang="en-SG" sz="2400" dirty="0" smtClean="0"/>
              <a:t>Joshua 1:3-5</a:t>
            </a:r>
            <a:endParaRPr lang="en-SG" sz="2400" dirty="0"/>
          </a:p>
        </p:txBody>
      </p:sp>
      <p:pic>
        <p:nvPicPr>
          <p:cNvPr id="2050" name="Picture 2" descr="http://thefocusedfilmographer.files.wordpress.com/2012/03/bat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508" y="2795661"/>
            <a:ext cx="7702509" cy="332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6031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562" y="286702"/>
            <a:ext cx="10058400" cy="1450757"/>
          </a:xfrm>
        </p:spPr>
        <p:txBody>
          <a:bodyPr>
            <a:noAutofit/>
          </a:bodyPr>
          <a:lstStyle/>
          <a:p>
            <a:pPr algn="ctr"/>
            <a:r>
              <a:rPr lang="en-SG" sz="2800" dirty="0" smtClean="0"/>
              <a:t>“So </a:t>
            </a:r>
            <a:r>
              <a:rPr lang="en-SG" sz="2800" dirty="0"/>
              <a:t>Joshua took the entire land, just as the </a:t>
            </a:r>
            <a:r>
              <a:rPr lang="en-SG" sz="2800" cap="small" dirty="0"/>
              <a:t>Lord</a:t>
            </a:r>
            <a:r>
              <a:rPr lang="en-SG" sz="2800" dirty="0"/>
              <a:t> had directed Moses, and he gave it as an inheritance to Israel according to their tribal divisions. Then the land had rest from war</a:t>
            </a:r>
            <a:r>
              <a:rPr lang="en-SG" sz="2800" dirty="0" smtClean="0"/>
              <a:t>.” Joshua 11:23</a:t>
            </a:r>
            <a:endParaRPr lang="en-SG" sz="2800" dirty="0"/>
          </a:p>
        </p:txBody>
      </p:sp>
      <p:pic>
        <p:nvPicPr>
          <p:cNvPr id="2050" name="Picture 2" descr="http://thefocusedfilmographer.files.wordpress.com/2012/03/bat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508" y="2258634"/>
            <a:ext cx="7702509" cy="332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0713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971</TotalTime>
  <Words>415</Words>
  <Application>Microsoft Macintosh PowerPoint</Application>
  <PresentationFormat>Custom</PresentationFormat>
  <Paragraphs>59</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Retrospect</vt:lpstr>
      <vt:lpstr>In God You Trust?</vt:lpstr>
      <vt:lpstr>PowerPoint Presentation</vt:lpstr>
      <vt:lpstr>Joshua 11:1-5 (NIV)</vt:lpstr>
      <vt:lpstr>Joshua 11:6-9 (NIV)</vt:lpstr>
      <vt:lpstr>Joshua 11:1-5 (NIV)</vt:lpstr>
      <vt:lpstr>“And they came out with all their troops, a great horde, in number like the sand that is on the seashore, with very many horses and chariots.” Joshua 11:4</vt:lpstr>
      <vt:lpstr>Joshua 11:6-9 (NIV)</vt:lpstr>
      <vt:lpstr>“… I will give you every place where you set your foot, as I promised Moses. Your territory will extend from the desert to Lebanon, and from the great river, the Euphrates—all the Hittite country—to the Mediterranean Sea in the west.  No one will be able to stand against you all the days of your life. As I was with Moses, so I will be with you; I will never leave you nor forsake you.” Joshua 1:3-5</vt:lpstr>
      <vt:lpstr>“So Joshua took the entire land, just as the Lord had directed Moses, and he gave it as an inheritance to Israel according to their tribal divisions. Then the land had rest from war.” Joshua 11:23</vt:lpstr>
      <vt:lpstr>God turns the impossible into victories</vt:lpstr>
      <vt:lpstr>I. You can trust God because He is the mighty deliverer </vt:lpstr>
      <vt:lpstr>II. You can be victorious when you trust and obey God (v.10-18)</vt:lpstr>
      <vt:lpstr>Joshua 11:10-18 (NIV)</vt:lpstr>
      <vt:lpstr>Joshua 11:10-18 (NIV)</vt:lpstr>
      <vt:lpstr>Joshua 11:10-18 (NIV)</vt:lpstr>
      <vt:lpstr>Joshua 11:10-18 (NIV)</vt:lpstr>
      <vt:lpstr>Deuteronomy 7:1-4(NIV)</vt:lpstr>
      <vt:lpstr>II. You can be victorious when you trust and obey God (v.10-18)</vt:lpstr>
      <vt:lpstr>Take hold of God’s word in your life</vt:lpstr>
      <vt:lpstr>II. You can be victorious when you trust and obey God</vt:lpstr>
      <vt:lpstr>III. Rebellion against God brings destruction (v.19-22)</vt:lpstr>
      <vt:lpstr>Joshua 11:19-22 (NIV)</vt:lpstr>
      <vt:lpstr>Joshua 11:1-5 (NIV)</vt:lpstr>
      <vt:lpstr>Trust and obey because God is our mighty deliverer!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God You Trust</dc:title>
  <dc:creator>alicia heng</dc:creator>
  <cp:lastModifiedBy>Rick Griffith</cp:lastModifiedBy>
  <cp:revision>29</cp:revision>
  <dcterms:created xsi:type="dcterms:W3CDTF">2013-11-05T05:26:25Z</dcterms:created>
  <dcterms:modified xsi:type="dcterms:W3CDTF">2013-11-06T05:54:33Z</dcterms:modified>
</cp:coreProperties>
</file>