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89" r:id="rId4"/>
    <p:sldMasterId id="2147483692" r:id="rId5"/>
    <p:sldMasterId id="2147483716" r:id="rId6"/>
    <p:sldMasterId id="2147483728" r:id="rId7"/>
    <p:sldMasterId id="2147483752" r:id="rId8"/>
    <p:sldMasterId id="2147483772" r:id="rId9"/>
    <p:sldMasterId id="2147483774" r:id="rId10"/>
    <p:sldMasterId id="2147483776" r:id="rId11"/>
  </p:sldMasterIdLst>
  <p:notesMasterIdLst>
    <p:notesMasterId r:id="rId109"/>
  </p:notesMasterIdLst>
  <p:sldIdLst>
    <p:sldId id="256" r:id="rId12"/>
    <p:sldId id="450" r:id="rId13"/>
    <p:sldId id="451" r:id="rId14"/>
    <p:sldId id="454" r:id="rId15"/>
    <p:sldId id="452" r:id="rId16"/>
    <p:sldId id="453" r:id="rId17"/>
    <p:sldId id="456" r:id="rId18"/>
    <p:sldId id="430" r:id="rId19"/>
    <p:sldId id="447" r:id="rId20"/>
    <p:sldId id="431" r:id="rId21"/>
    <p:sldId id="455" r:id="rId22"/>
    <p:sldId id="433" r:id="rId23"/>
    <p:sldId id="457" r:id="rId24"/>
    <p:sldId id="257" r:id="rId25"/>
    <p:sldId id="258" r:id="rId26"/>
    <p:sldId id="261" r:id="rId27"/>
    <p:sldId id="263" r:id="rId28"/>
    <p:sldId id="264" r:id="rId29"/>
    <p:sldId id="265" r:id="rId30"/>
    <p:sldId id="437" r:id="rId31"/>
    <p:sldId id="266" r:id="rId32"/>
    <p:sldId id="439" r:id="rId33"/>
    <p:sldId id="268" r:id="rId34"/>
    <p:sldId id="259" r:id="rId35"/>
    <p:sldId id="270" r:id="rId36"/>
    <p:sldId id="271" r:id="rId37"/>
    <p:sldId id="438" r:id="rId38"/>
    <p:sldId id="275" r:id="rId39"/>
    <p:sldId id="421" r:id="rId40"/>
    <p:sldId id="422" r:id="rId41"/>
    <p:sldId id="274" r:id="rId42"/>
    <p:sldId id="278" r:id="rId43"/>
    <p:sldId id="282" r:id="rId44"/>
    <p:sldId id="283" r:id="rId45"/>
    <p:sldId id="284" r:id="rId46"/>
    <p:sldId id="285" r:id="rId47"/>
    <p:sldId id="290" r:id="rId48"/>
    <p:sldId id="291" r:id="rId49"/>
    <p:sldId id="310" r:id="rId50"/>
    <p:sldId id="314" r:id="rId51"/>
    <p:sldId id="436" r:id="rId52"/>
    <p:sldId id="311" r:id="rId53"/>
    <p:sldId id="262" r:id="rId54"/>
    <p:sldId id="312" r:id="rId55"/>
    <p:sldId id="317" r:id="rId56"/>
    <p:sldId id="318" r:id="rId57"/>
    <p:sldId id="319" r:id="rId58"/>
    <p:sldId id="325" r:id="rId59"/>
    <p:sldId id="321" r:id="rId60"/>
    <p:sldId id="322" r:id="rId61"/>
    <p:sldId id="323" r:id="rId62"/>
    <p:sldId id="320" r:id="rId63"/>
    <p:sldId id="328" r:id="rId64"/>
    <p:sldId id="329" r:id="rId65"/>
    <p:sldId id="330" r:id="rId66"/>
    <p:sldId id="331" r:id="rId67"/>
    <p:sldId id="332" r:id="rId68"/>
    <p:sldId id="333" r:id="rId69"/>
    <p:sldId id="334" r:id="rId70"/>
    <p:sldId id="335" r:id="rId71"/>
    <p:sldId id="336" r:id="rId72"/>
    <p:sldId id="341" r:id="rId73"/>
    <p:sldId id="458" r:id="rId74"/>
    <p:sldId id="346" r:id="rId75"/>
    <p:sldId id="441" r:id="rId76"/>
    <p:sldId id="442" r:id="rId77"/>
    <p:sldId id="443" r:id="rId78"/>
    <p:sldId id="444" r:id="rId79"/>
    <p:sldId id="423" r:id="rId80"/>
    <p:sldId id="390" r:id="rId81"/>
    <p:sldId id="391" r:id="rId82"/>
    <p:sldId id="445" r:id="rId83"/>
    <p:sldId id="397" r:id="rId84"/>
    <p:sldId id="424" r:id="rId85"/>
    <p:sldId id="440" r:id="rId86"/>
    <p:sldId id="446" r:id="rId87"/>
    <p:sldId id="425" r:id="rId88"/>
    <p:sldId id="404" r:id="rId89"/>
    <p:sldId id="426" r:id="rId90"/>
    <p:sldId id="427" r:id="rId91"/>
    <p:sldId id="428" r:id="rId92"/>
    <p:sldId id="429" r:id="rId93"/>
    <p:sldId id="405" r:id="rId94"/>
    <p:sldId id="406" r:id="rId95"/>
    <p:sldId id="407" r:id="rId96"/>
    <p:sldId id="408" r:id="rId97"/>
    <p:sldId id="409" r:id="rId98"/>
    <p:sldId id="410" r:id="rId99"/>
    <p:sldId id="411" r:id="rId100"/>
    <p:sldId id="412" r:id="rId101"/>
    <p:sldId id="413" r:id="rId102"/>
    <p:sldId id="414" r:id="rId103"/>
    <p:sldId id="415" r:id="rId104"/>
    <p:sldId id="416" r:id="rId105"/>
    <p:sldId id="417" r:id="rId106"/>
    <p:sldId id="418" r:id="rId107"/>
    <p:sldId id="419" r:id="rId10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A495FE-7EC6-E149-9C53-8B198D9D6CCC}">
          <p14:sldIdLst/>
        </p14:section>
        <p14:section name="Sermon" id="{CD379447-B0E3-4A41-9A9C-6BFED2B23AEF}">
          <p14:sldIdLst>
            <p14:sldId id="256"/>
            <p14:sldId id="450"/>
            <p14:sldId id="451"/>
            <p14:sldId id="454"/>
            <p14:sldId id="452"/>
            <p14:sldId id="453"/>
            <p14:sldId id="456"/>
            <p14:sldId id="430"/>
            <p14:sldId id="447"/>
            <p14:sldId id="431"/>
            <p14:sldId id="455"/>
            <p14:sldId id="433"/>
            <p14:sldId id="457"/>
            <p14:sldId id="257"/>
            <p14:sldId id="258"/>
            <p14:sldId id="261"/>
            <p14:sldId id="263"/>
            <p14:sldId id="264"/>
            <p14:sldId id="265"/>
            <p14:sldId id="437"/>
            <p14:sldId id="266"/>
            <p14:sldId id="439"/>
          </p14:sldIdLst>
        </p14:section>
        <p14:section name="Chapters" id="{C261059E-18EA-CE4F-ADD2-CA63D14E275D}">
          <p14:sldIdLst>
            <p14:sldId id="268"/>
            <p14:sldId id="259"/>
            <p14:sldId id="270"/>
            <p14:sldId id="271"/>
            <p14:sldId id="438"/>
            <p14:sldId id="275"/>
            <p14:sldId id="421"/>
            <p14:sldId id="422"/>
            <p14:sldId id="274"/>
            <p14:sldId id="278"/>
            <p14:sldId id="282"/>
            <p14:sldId id="283"/>
            <p14:sldId id="284"/>
            <p14:sldId id="285"/>
            <p14:sldId id="290"/>
            <p14:sldId id="291"/>
            <p14:sldId id="310"/>
            <p14:sldId id="314"/>
            <p14:sldId id="436"/>
            <p14:sldId id="311"/>
            <p14:sldId id="262"/>
            <p14:sldId id="312"/>
            <p14:sldId id="317"/>
            <p14:sldId id="318"/>
            <p14:sldId id="319"/>
            <p14:sldId id="325"/>
            <p14:sldId id="321"/>
            <p14:sldId id="322"/>
            <p14:sldId id="323"/>
            <p14:sldId id="320"/>
            <p14:sldId id="328"/>
            <p14:sldId id="329"/>
            <p14:sldId id="330"/>
            <p14:sldId id="331"/>
            <p14:sldId id="332"/>
            <p14:sldId id="333"/>
            <p14:sldId id="334"/>
            <p14:sldId id="335"/>
            <p14:sldId id="336"/>
            <p14:sldId id="341"/>
            <p14:sldId id="458"/>
            <p14:sldId id="346"/>
            <p14:sldId id="441"/>
            <p14:sldId id="442"/>
            <p14:sldId id="443"/>
            <p14:sldId id="444"/>
            <p14:sldId id="423"/>
            <p14:sldId id="390"/>
            <p14:sldId id="391"/>
            <p14:sldId id="445"/>
            <p14:sldId id="397"/>
            <p14:sldId id="424"/>
            <p14:sldId id="440"/>
            <p14:sldId id="446"/>
          </p14:sldIdLst>
        </p14:section>
        <p14:section name="Conclusion" id="{CD8409F4-431A-2E49-9389-B37E00E24F16}">
          <p14:sldIdLst>
            <p14:sldId id="425"/>
            <p14:sldId id="404"/>
            <p14:sldId id="426"/>
            <p14:sldId id="427"/>
            <p14:sldId id="428"/>
            <p14:sldId id="429"/>
            <p14:sldId id="405"/>
            <p14:sldId id="406"/>
            <p14:sldId id="407"/>
            <p14:sldId id="408"/>
            <p14:sldId id="409"/>
            <p14:sldId id="410"/>
            <p14:sldId id="411"/>
            <p14:sldId id="412"/>
            <p14:sldId id="413"/>
            <p14:sldId id="414"/>
            <p14:sldId id="415"/>
            <p14:sldId id="416"/>
            <p14:sldId id="417"/>
            <p14:sldId id="418"/>
            <p14:sldId id="4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6" autoAdjust="0"/>
    <p:restoredTop sz="79670" autoAdjust="0"/>
  </p:normalViewPr>
  <p:slideViewPr>
    <p:cSldViewPr snapToGrid="0" snapToObjects="1">
      <p:cViewPr varScale="1">
        <p:scale>
          <a:sx n="122" d="100"/>
          <a:sy n="122" d="100"/>
        </p:scale>
        <p:origin x="2224" y="184"/>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1" d="1"/>
        <a:sy n="1" d="1"/>
      </p:scale>
      <p:origin x="0" y="95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theme" Target="theme/theme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tableStyles" Target="tableStyles.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notesMaster" Target="notesMasters/notesMaster1.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presProps" Target="pres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8/7/20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Men also need comfort many times. </a:t>
            </a:r>
            <a:endParaRPr lang="en-US" dirty="0">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As one who often gives comfort, I found myself as one needing to be on the receiving end in January. It was challenging to be both the son and the officiating minister at my father’s memorial service, </a:t>
            </a:r>
          </a:p>
          <a:p>
            <a:r>
              <a:rPr lang="en-US" sz="1200" kern="1200" dirty="0">
                <a:solidFill>
                  <a:schemeClr val="tx1"/>
                </a:solidFill>
                <a:effectLst/>
                <a:latin typeface="Arial"/>
                <a:ea typeface="+mn-ea"/>
                <a:cs typeface="Arial"/>
              </a:rPr>
              <a:t>• but God granted comfort from this same son, Stephen, who made the effort to fly to be there as a support.</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we all know that life is not only about comfort. </a:t>
            </a:r>
            <a:r>
              <a:rPr lang="en-US" dirty="0">
                <a:latin typeface="Arial"/>
                <a:cs typeface="Arial"/>
              </a:rPr>
              <a:t>One of the signs of growing up is to realize that we must balance discipline with comfort.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Discipline shows us when we are off track and need to realign.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comfort helps us feel appreciated and loved.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images</a:t>
            </a:r>
            <a:r>
              <a:rPr lang="en-US" baseline="0" dirty="0">
                <a:latin typeface="Arial"/>
                <a:cs typeface="Arial"/>
              </a:rPr>
              <a:t> or memories come to your mind when you hear the word "discipline"?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you were growing up, were you disciplined in a balanced way?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Did you receive mostly harsh discipline?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your parents give you no discipline at all?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 experience a good balance where standards (the principle of the thing) were matched with support? Did you receive comfort along with the discipline?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A good father does not discipline in harshness and then reject and neglect his child.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Like the best earthly father, God wants us to realize that, despite his discipline, he also offers his comfort.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5CD21-439F-6E43-B832-A58E594691FA}" type="slidenum">
              <a:rPr lang="en-US" sz="1200">
                <a:solidFill>
                  <a:srgbClr val="000000"/>
                </a:solidFill>
                <a:latin typeface="Calibri" charset="0"/>
              </a:rPr>
              <a:pPr eaLnBrk="1" hangingPunct="1"/>
              <a:t>16</a:t>
            </a:fld>
            <a:endParaRPr lang="en-US" sz="1200">
              <a:solidFill>
                <a:srgbClr val="000000"/>
              </a:solidFill>
              <a:latin typeface="Calibri"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 was the only prophet to live through the 586 BC fall of Jerusalem. God called him to show God’s compassion even in Judah’s darkest hours.</a:t>
            </a:r>
            <a:r>
              <a:rPr lang="en-US" baseline="0" dirty="0">
                <a:latin typeface="Arial"/>
                <a:ea typeface="ＭＳ Ｐゴシック" charset="0"/>
                <a:cs typeface="Arial"/>
              </a:rPr>
              <a:t> How? </a:t>
            </a:r>
            <a:r>
              <a:rPr lang="en-US" dirty="0">
                <a:latin typeface="Arial"/>
                <a:ea typeface="ＭＳ Ｐゴシック" charset="0"/>
                <a:cs typeface="Arial"/>
              </a:rPr>
              <a:t>Josiah</a:t>
            </a:r>
            <a:r>
              <a:rPr lang="en-US" baseline="0" dirty="0">
                <a:latin typeface="Arial"/>
                <a:ea typeface="ＭＳ Ｐゴシック" charset="0"/>
                <a:cs typeface="Arial"/>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dirty="0">
              <a:latin typeface="Arial"/>
              <a:ea typeface="ＭＳ Ｐゴシック" charset="0"/>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By the time we get to Jeremiah, God proclaims that the exile will definitely come. It is inevitable.</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Jeremiah’s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18</a:t>
            </a:fld>
            <a:endParaRPr lang="en-US"/>
          </a:p>
        </p:txBody>
      </p:sp>
    </p:spTree>
    <p:extLst>
      <p:ext uri="{BB962C8B-B14F-4D97-AF65-F5344CB8AC3E}">
        <p14:creationId xmlns:p14="http://schemas.microsoft.com/office/powerpoint/2010/main" val="2116130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It is wonderful to be with you all again after taking a week off to be with my family in the USA. This is a first for us—three days of flying to have four and half days with my family—but when a $4000 trip costs only $100 now since our son is a pilot, we had little excuse not to go!</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comforted Judah through Jeremiah to both judge and restore (Jer 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2908954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Times New Roman"/>
                <a:cs typeface="Arial"/>
              </a:rPr>
              <a:t>Jeremiah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2206968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297FB0-F6D1-9B40-9DCC-AB859AB0127B}" type="slidenum">
              <a:rPr lang="en-US" sz="1200">
                <a:solidFill>
                  <a:prstClr val="black"/>
                </a:solidFill>
                <a:latin typeface="Calibri" charset="0"/>
                <a:cs typeface="Arial" charset="0"/>
              </a:rPr>
              <a:pPr eaLnBrk="1" hangingPunct="1"/>
              <a:t>25</a:t>
            </a:fld>
            <a:endParaRPr lang="en-US" sz="1200">
              <a:solidFill>
                <a:prstClr val="black"/>
              </a:solidFill>
              <a:latin typeface="Calibri" charset="0"/>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When God called and commissioned him to be a prophet Jeremiah was a young man, maybe a teenager, in the thirteenth year of King Josiah</a:t>
            </a:r>
            <a:r>
              <a:rPr lang="mr-IN" dirty="0">
                <a:latin typeface="Arial"/>
                <a:ea typeface="ＭＳ Ｐゴシック" charset="0"/>
                <a:cs typeface="Arial"/>
              </a:rPr>
              <a:t>'</a:t>
            </a:r>
            <a:r>
              <a:rPr lang="en-GB" dirty="0">
                <a:latin typeface="Arial"/>
                <a:ea typeface="ＭＳ Ｐゴシック" charset="0"/>
                <a:cs typeface="Arial"/>
              </a:rPr>
              <a:t>s reign. But he protests that he is too young for such a big job.</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7762"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Jeremiah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Aft>
                <a:spcPts val="0"/>
              </a:spcAft>
            </a:pPr>
            <a:r>
              <a:rPr lang="en-US" sz="1200" dirty="0">
                <a:effectLst/>
                <a:latin typeface="Arial" panose="020B0604020202020204" pitchFamily="34" charset="0"/>
                <a:ea typeface="ＭＳ 明朝"/>
                <a:cs typeface="Arial" panose="020B0604020202020204" pitchFamily="34" charset="0"/>
              </a:rPr>
              <a:t>I will be honest with you—my main goal is to be honest with you!</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That honest truth includes both the things we like to hear and those things that we do not like.</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 St. Augustine said, “The truth is like a lion. You don’t have to defend it. Let it loose. It will defend itself.”</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My prayer is that those of us who need comfort will find it here today. God is, after, the “God of all comfort” (2 Cor). That is the “building up” aspect of pastoral ministry. I have come to build you up.</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But God has also called me to “tear down.” That means that God’s primary goal in your life is not to make you comfortable. It is to make you like his son Jesus. That will take some tearing down of patterns that hinder Christlikeness in us.</a:t>
            </a:r>
            <a:endParaRPr lang="en-SG" sz="1200" dirty="0">
              <a:effectLst/>
              <a:latin typeface="Arial" panose="020B0604020202020204" pitchFamily="34" charset="0"/>
              <a:ea typeface="ＭＳ 明朝"/>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We had special times with our</a:t>
            </a:r>
            <a:r>
              <a:rPr lang="en-US" sz="1200" kern="1200" baseline="0" dirty="0">
                <a:solidFill>
                  <a:schemeClr val="tx1"/>
                </a:solidFill>
                <a:effectLst/>
                <a:latin typeface="Arial"/>
                <a:ea typeface="+mn-ea"/>
                <a:cs typeface="Arial"/>
              </a:rPr>
              <a:t> youngest son John and Susan's mother.</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LORD's</a:t>
            </a:r>
            <a:r>
              <a:rPr lang="en-US" baseline="0" dirty="0">
                <a:latin typeface="Arial"/>
                <a:cs typeface="Arial"/>
              </a:rPr>
              <a:t> punishment is always less than his rewards.</a:t>
            </a:r>
            <a:endParaRPr lang="en-US" dirty="0">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comforted Judah throughout Jerusalem's fall that the 70-year exile would result in a new covenant (Jer 2–45).</a:t>
            </a:r>
            <a:r>
              <a:rPr lang="en-SG" dirty="0">
                <a:effectLst/>
                <a:latin typeface="Arial" panose="020B0604020202020204" pitchFamily="34" charset="0"/>
                <a:cs typeface="Arial" panose="020B0604020202020204" pitchFamily="34"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SG" dirty="0">
                <a:latin typeface="Arial" panose="020B0604020202020204" pitchFamily="34" charset="0"/>
                <a:cs typeface="Arial" panose="020B0604020202020204" pitchFamily="34" charset="0"/>
              </a:rPr>
              <a:t>God indicts the nation for its sinful treatment of God seen in its ingratitude, idolatry, immorality, and irrationality (Jer 2; see esp. 2:10-11).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1969611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7C0CF5-299A-B042-9B82-35ED7920B534}" type="slidenum">
              <a:rPr lang="en-US" sz="1200">
                <a:solidFill>
                  <a:prstClr val="black"/>
                </a:solidFill>
                <a:latin typeface="Calibri" charset="0"/>
                <a:cs typeface="Arial" charset="0"/>
              </a:rPr>
              <a:pPr eaLnBrk="1" hangingPunct="1"/>
              <a:t>32</a:t>
            </a:fld>
            <a:endParaRPr lang="en-US" sz="1200">
              <a:solidFill>
                <a:prstClr val="black"/>
              </a:solidFill>
              <a:latin typeface="Calibri" charset="0"/>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So, Jeremiah prophesies before the fall of Jerusalem. He proclaims God has just reasons for judging the nation – its punishment is deserved! God reminds them of the days He blessed them. But they have been idolatrous and spiritually rebellious. </a:t>
            </a:r>
          </a:p>
          <a:p>
            <a:pPr eaLnBrk="1" hangingPunct="1">
              <a:spcBef>
                <a:spcPct val="0"/>
              </a:spcBef>
            </a:pPr>
            <a:r>
              <a:rPr lang="en-GB" dirty="0">
                <a:latin typeface="Arial"/>
                <a:ea typeface="ＭＳ Ｐゴシック" charset="0"/>
                <a:cs typeface="Arial"/>
              </a:rPr>
              <a:t>• Judah is like an unfaithful wife who defiled herself with her lovers, to follow Baal and many other gods. He likens Israel and Judah to two sisters. Judah did not learn anything from Israel</a:t>
            </a:r>
            <a:r>
              <a:rPr lang="mr-IN" dirty="0">
                <a:latin typeface="Arial"/>
                <a:ea typeface="ＭＳ Ｐゴシック" charset="0"/>
                <a:cs typeface="Arial"/>
              </a:rPr>
              <a:t>'</a:t>
            </a:r>
            <a:r>
              <a:rPr lang="en-GB" dirty="0">
                <a:latin typeface="Arial"/>
                <a:ea typeface="ＭＳ Ｐゴシック" charset="0"/>
                <a:cs typeface="Arial"/>
              </a:rPr>
              <a:t>s judgment!  Judgment will come from Babylon, so repent!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calls the nation to repent from </a:t>
            </a:r>
            <a:r>
              <a:rPr lang="en-US" sz="1200" b="1" i="1" kern="1200" dirty="0">
                <a:solidFill>
                  <a:schemeClr val="tx1"/>
                </a:solidFill>
                <a:effectLst/>
                <a:latin typeface="Arial" panose="020B0604020202020204" pitchFamily="34" charset="0"/>
                <a:ea typeface="+mn-ea"/>
                <a:cs typeface="Arial" panose="020B0604020202020204" pitchFamily="34" charset="0"/>
              </a:rPr>
              <a:t>spiritual adultery</a:t>
            </a:r>
            <a:r>
              <a:rPr lang="en-US" sz="1200" kern="1200" dirty="0">
                <a:solidFill>
                  <a:schemeClr val="tx1"/>
                </a:solidFill>
                <a:effectLst/>
                <a:latin typeface="Arial" panose="020B0604020202020204" pitchFamily="34" charset="0"/>
                <a:ea typeface="+mn-ea"/>
                <a:cs typeface="Arial" panose="020B0604020202020204" pitchFamily="34" charset="0"/>
              </a:rPr>
              <a:t> to motivate the people to escape the impending judgment of the Babylonians (Jer 3–6).</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33</a:t>
            </a:fld>
            <a:endParaRPr lang="en-US"/>
          </a:p>
        </p:txBody>
      </p:sp>
    </p:spTree>
    <p:extLst>
      <p:ext uri="{BB962C8B-B14F-4D97-AF65-F5344CB8AC3E}">
        <p14:creationId xmlns:p14="http://schemas.microsoft.com/office/powerpoint/2010/main" val="1613784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This verse reminds us of some of our key priorities</a:t>
            </a:r>
            <a:r>
              <a:rPr lang="en-US" baseline="0" dirty="0">
                <a:latin typeface="Arial"/>
                <a:cs typeface="Arial"/>
              </a:rPr>
              <a:t> based on this theme verse for Crossroads International Church:</a:t>
            </a:r>
            <a:endParaRPr lang="en-US" dirty="0">
              <a:latin typeface="Arial"/>
              <a:cs typeface="Arial"/>
            </a:endParaRPr>
          </a:p>
          <a:p>
            <a:r>
              <a:rPr lang="en-US" dirty="0">
                <a:latin typeface="Arial"/>
                <a:cs typeface="Arial"/>
              </a:rPr>
              <a:t>1.</a:t>
            </a:r>
            <a:r>
              <a:rPr lang="en-US" baseline="0" dirty="0">
                <a:latin typeface="Arial"/>
                <a:cs typeface="Arial"/>
              </a:rPr>
              <a:t> </a:t>
            </a:r>
            <a:r>
              <a:rPr lang="en-US" dirty="0">
                <a:latin typeface="Arial"/>
                <a:cs typeface="Arial"/>
              </a:rPr>
              <a:t>We must look out for people in need going through various crossroads in their lives.</a:t>
            </a:r>
          </a:p>
          <a:p>
            <a:r>
              <a:rPr lang="en-US" dirty="0">
                <a:latin typeface="Arial"/>
                <a:cs typeface="Arial"/>
              </a:rPr>
              <a:t>2. We must prioritize that which is proven and not pursue every new fad that comes down the road.</a:t>
            </a:r>
          </a:p>
          <a:p>
            <a:r>
              <a:rPr lang="en-US" dirty="0">
                <a:latin typeface="Arial"/>
                <a:cs typeface="Arial"/>
              </a:rPr>
              <a:t>3. We must instead pursue the Word of God, making the Bible central to all we do—and obey it.</a:t>
            </a:r>
          </a:p>
          <a:p>
            <a:r>
              <a:rPr lang="en-US" dirty="0">
                <a:latin typeface="Arial"/>
                <a:cs typeface="Arial"/>
              </a:rPr>
              <a:t>4. We must be a place of rest for people in the very stressed out country of Singapore.</a:t>
            </a:r>
          </a:p>
          <a:p>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Jeremiah's temple address aims to convince the people to turn from their </a:t>
            </a:r>
            <a:r>
              <a:rPr lang="en-US" sz="1200" b="1" i="1" kern="1200" dirty="0">
                <a:solidFill>
                  <a:schemeClr val="tx1"/>
                </a:solidFill>
                <a:effectLst/>
                <a:latin typeface="Arial" panose="020B0604020202020204" pitchFamily="34" charset="0"/>
                <a:ea typeface="+mn-ea"/>
                <a:cs typeface="Arial" panose="020B0604020202020204" pitchFamily="34" charset="0"/>
              </a:rPr>
              <a:t>false reliance on the temple</a:t>
            </a:r>
            <a:r>
              <a:rPr lang="en-US" sz="1200" kern="1200" dirty="0">
                <a:solidFill>
                  <a:schemeClr val="tx1"/>
                </a:solidFill>
                <a:effectLst/>
                <a:latin typeface="Arial" panose="020B0604020202020204" pitchFamily="34" charset="0"/>
                <a:ea typeface="+mn-ea"/>
                <a:cs typeface="Arial" panose="020B0604020202020204" pitchFamily="34" charset="0"/>
              </a:rPr>
              <a:t> and idolatry to avoid impending judgment (Jer 7–10).</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35</a:t>
            </a:fld>
            <a:endParaRPr lang="en-US"/>
          </a:p>
        </p:txBody>
      </p:sp>
    </p:spTree>
    <p:extLst>
      <p:ext uri="{BB962C8B-B14F-4D97-AF65-F5344CB8AC3E}">
        <p14:creationId xmlns:p14="http://schemas.microsoft.com/office/powerpoint/2010/main" val="3606709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D3A02-2120-0346-BC01-4DC2763C6656}" type="slidenum">
              <a:rPr lang="en-US" sz="1200">
                <a:solidFill>
                  <a:prstClr val="black"/>
                </a:solidFill>
                <a:latin typeface="Calibri" charset="0"/>
                <a:cs typeface="Arial" charset="0"/>
              </a:rPr>
              <a:pPr eaLnBrk="1" hangingPunct="1"/>
              <a:t>36</a:t>
            </a:fld>
            <a:endParaRPr lang="en-US" sz="1200">
              <a:solidFill>
                <a:prstClr val="black"/>
              </a:solidFill>
              <a:latin typeface="Calibri" charset="0"/>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Jeremiah to stop praying for the people. Their evil had become unthinkable and were even sacrificing their children to pagan gods.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Jeremiah preaches the covenant sermon to proclaim that Judah has violated God</a:t>
            </a:r>
            <a:r>
              <a:rPr lang="mr-IN" altLang="ja-JP" dirty="0">
                <a:latin typeface="Arial"/>
                <a:ea typeface="ＭＳ Ｐゴシック" charset="0"/>
                <a:cs typeface="Arial"/>
              </a:rPr>
              <a:t>'</a:t>
            </a:r>
            <a:r>
              <a:rPr lang="en-US" dirty="0">
                <a:latin typeface="Arial"/>
                <a:ea typeface="ＭＳ Ｐゴシック" charset="0"/>
                <a:cs typeface="Arial"/>
              </a:rPr>
              <a:t>s covenant through its idolatry. What is their response? The men of </a:t>
            </a:r>
            <a:r>
              <a:rPr lang="en-US" dirty="0" err="1">
                <a:latin typeface="Arial"/>
                <a:ea typeface="ＭＳ Ｐゴシック" charset="0"/>
                <a:cs typeface="Arial"/>
              </a:rPr>
              <a:t>Anathoth</a:t>
            </a:r>
            <a:r>
              <a:rPr lang="en-US" dirty="0">
                <a:latin typeface="Arial"/>
                <a:ea typeface="ＭＳ Ｐゴシック" charset="0"/>
                <a:cs typeface="Arial"/>
              </a:rPr>
              <a:t>, Jeremiah</a:t>
            </a:r>
            <a:r>
              <a:rPr lang="mr-IN" altLang="ja-JP" dirty="0">
                <a:latin typeface="Arial"/>
                <a:ea typeface="ＭＳ Ｐゴシック" charset="0"/>
                <a:cs typeface="Arial"/>
              </a:rPr>
              <a:t>'</a:t>
            </a:r>
            <a:r>
              <a:rPr lang="en-US" dirty="0">
                <a:latin typeface="Arial"/>
                <a:ea typeface="ＭＳ Ｐゴシック" charset="0"/>
                <a:cs typeface="Arial"/>
              </a:rPr>
              <a:t>s own home town, plot against his life because they do not like what they hear. Jeremiah struggles from their mocking and persecution. He complains to God about the prosperity of the wicked but God encourages him and warns him to continue. God says, Worse events are coming, but the destruction will bring Judah to repent.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A631FB-D701-E44C-967D-5DFC455D4BDA}" type="slidenum">
              <a:rPr lang="en-US" sz="1200">
                <a:solidFill>
                  <a:prstClr val="black"/>
                </a:solidFill>
                <a:latin typeface="Calibri" charset="0"/>
                <a:cs typeface="Arial" charset="0"/>
              </a:rPr>
              <a:pPr eaLnBrk="1" hangingPunct="1"/>
              <a:t>40</a:t>
            </a:fld>
            <a:endParaRPr lang="en-US" sz="1200">
              <a:solidFill>
                <a:prstClr val="black"/>
              </a:solidFill>
              <a:latin typeface="Calibri" charset="0"/>
              <a:cs typeface="Arial" charset="0"/>
            </a:endParaRPr>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God uses another object lesson of 2 basket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197C01-0E2A-EF49-BEC8-0433B996981E}" type="slidenum">
              <a:rPr lang="en-US" sz="1200">
                <a:solidFill>
                  <a:prstClr val="black"/>
                </a:solidFill>
                <a:latin typeface="Calibri" charset="0"/>
                <a:cs typeface="Arial" charset="0"/>
              </a:rPr>
              <a:pPr eaLnBrk="1" hangingPunct="1"/>
              <a:t>42</a:t>
            </a:fld>
            <a:endParaRPr lang="en-US" sz="1200">
              <a:solidFill>
                <a:prstClr val="black"/>
              </a:solidFill>
              <a:latin typeface="Calibri" charset="0"/>
              <a:cs typeface="Arial"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Now 8 years after Jeremiah's prophecy about Nebuchadnezzar, Nebuchadnezzar came and took King Jehoiachin away with many other exiles. He placed his uncle, Zedekiah (Josiah</a:t>
            </a:r>
            <a:r>
              <a:rPr lang="mr-IN" dirty="0">
                <a:latin typeface="Arial"/>
                <a:ea typeface="ＭＳ Ｐゴシック" charset="0"/>
                <a:cs typeface="Arial"/>
              </a:rPr>
              <a:t>'</a:t>
            </a:r>
            <a:r>
              <a:rPr lang="en-GB" dirty="0">
                <a:latin typeface="Arial"/>
                <a:ea typeface="ＭＳ Ｐゴシック" charset="0"/>
                <a:cs typeface="Arial"/>
              </a:rPr>
              <a:t>s other son) in charge and gave Judah one more chance to submit to Babylon</a:t>
            </a:r>
            <a:r>
              <a:rPr lang="mr-IN" dirty="0">
                <a:latin typeface="Arial"/>
                <a:ea typeface="ＭＳ Ｐゴシック" charset="0"/>
                <a:cs typeface="Arial"/>
              </a:rPr>
              <a:t>'</a:t>
            </a:r>
            <a:r>
              <a:rPr lang="en-GB" dirty="0">
                <a:latin typeface="Arial"/>
                <a:ea typeface="ＭＳ Ｐゴシック" charset="0"/>
                <a:cs typeface="Arial"/>
              </a:rPr>
              <a:t>s rule.</a:t>
            </a:r>
          </a:p>
          <a:p>
            <a:pPr eaLnBrk="1" hangingPunct="1">
              <a:spcBef>
                <a:spcPct val="0"/>
              </a:spcBef>
            </a:pPr>
            <a:r>
              <a:rPr lang="en-GB" dirty="0">
                <a:latin typeface="Arial"/>
                <a:ea typeface="ＭＳ Ｐゴシック" charset="0"/>
                <a:cs typeface="Arial"/>
              </a:rPr>
              <a:t>• Here God</a:t>
            </a:r>
            <a:r>
              <a:rPr lang="en-GB" baseline="0" dirty="0">
                <a:latin typeface="Arial"/>
                <a:ea typeface="ＭＳ Ｐゴシック" charset="0"/>
                <a:cs typeface="Arial"/>
              </a:rPr>
              <a:t> revealed to Jeremiah the </a:t>
            </a:r>
            <a:r>
              <a:rPr lang="en-GB" dirty="0">
                <a:latin typeface="Arial"/>
                <a:ea typeface="ＭＳ Ｐゴシック" charset="0"/>
                <a:cs typeface="Arial"/>
              </a:rPr>
              <a:t>70 years captivity.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John even showed off his climbing skills.</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FA380D-DAF7-2B4D-943B-AC8D4B1D5354}" type="slidenum">
              <a:rPr lang="en-US" sz="1200">
                <a:solidFill>
                  <a:srgbClr val="000000"/>
                </a:solidFill>
                <a:latin typeface="Calibri" charset="0"/>
              </a:rPr>
              <a:pPr eaLnBrk="1" hangingPunct="1"/>
              <a:t>43</a:t>
            </a:fld>
            <a:endParaRPr lang="en-US" sz="1200">
              <a:solidFill>
                <a:srgbClr val="000000"/>
              </a:solidFill>
              <a:latin typeface="Calibri" charset="0"/>
            </a:endParaRPr>
          </a:p>
        </p:txBody>
      </p:sp>
      <p:sp>
        <p:nvSpPr>
          <p:cNvPr id="1034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342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a:latin typeface="Arial"/>
                <a:ea typeface="ＭＳ Ｐゴシック" charset="0"/>
                <a:cs typeface="Arial"/>
              </a:rPr>
              <a:t>The first exile of people • in</a:t>
            </a:r>
            <a:r>
              <a:rPr lang="en-US" baseline="0" dirty="0">
                <a:latin typeface="Arial"/>
                <a:ea typeface="ＭＳ Ｐゴシック" charset="0"/>
                <a:cs typeface="Arial"/>
              </a:rPr>
              <a:t> 605 was followed by the full destruction of the temple • in 586. These two key dates begin two separate 70-year exiles! • Cyrus decreed that the people could return in 539, • which was completed in 536, which was 70 years after Daniel was taken and can properly be called • the People Exile. But the temple was not rebuilt • until 516, giving us another 70-year exile called • the Temple Exile.  God told Jeremiah that the exile would last 70 years (Jer 25:11-12). This was </a:t>
            </a:r>
            <a:r>
              <a:rPr lang="en-US" i="1" baseline="0" dirty="0">
                <a:latin typeface="Arial"/>
                <a:ea typeface="ＭＳ Ｐゴシック" charset="0"/>
                <a:cs typeface="Arial"/>
              </a:rPr>
              <a:t>doubly</a:t>
            </a:r>
            <a:r>
              <a:rPr lang="en-US" baseline="0" dirty="0">
                <a:latin typeface="Arial"/>
                <a:ea typeface="ＭＳ Ｐゴシック" charset="0"/>
                <a:cs typeface="Arial"/>
              </a:rPr>
              <a:t> true, whether we consider him talking about the people or the temple! Both lasted 70 years!</a:t>
            </a:r>
            <a:endParaRPr lang="en-US" dirty="0">
              <a:latin typeface="Arial"/>
              <a:ea typeface="ＭＳ Ｐゴシック" charset="0"/>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Nebuchadnezzar</a:t>
            </a:r>
            <a:r>
              <a:rPr lang="en-US" baseline="0" dirty="0">
                <a:latin typeface="Arial"/>
                <a:ea typeface="ＭＳ Ｐゴシック" charset="0"/>
                <a:cs typeface="Arial"/>
              </a:rPr>
              <a:t> actually had SIX</a:t>
            </a:r>
            <a:r>
              <a:rPr lang="en-US" dirty="0">
                <a:latin typeface="Arial"/>
                <a:ea typeface="ＭＳ Ｐゴシック" charset="0"/>
                <a:cs typeface="Arial"/>
              </a:rPr>
              <a:t> deportations to Babylon. The</a:t>
            </a:r>
            <a:r>
              <a:rPr lang="en-US" baseline="0" dirty="0">
                <a:latin typeface="Arial"/>
                <a:ea typeface="ＭＳ Ｐゴシック" charset="0"/>
                <a:cs typeface="Arial"/>
              </a:rPr>
              <a:t> 597 BC deportation </a:t>
            </a:r>
            <a:r>
              <a:rPr lang="en-US" dirty="0">
                <a:latin typeface="Arial"/>
                <a:ea typeface="ＭＳ Ｐゴシック" charset="0"/>
                <a:cs typeface="Arial"/>
              </a:rPr>
              <a:t>was the third of the six and the first of 2 major deportations, with 10,000 people deported.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Jerusalem’s leaders reject Jeremiah and lead to captivity as unavoidable (Jer 26–29).</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45</a:t>
            </a:fld>
            <a:endParaRPr lang="en-US"/>
          </a:p>
        </p:txBody>
      </p:sp>
    </p:spTree>
    <p:extLst>
      <p:ext uri="{BB962C8B-B14F-4D97-AF65-F5344CB8AC3E}">
        <p14:creationId xmlns:p14="http://schemas.microsoft.com/office/powerpoint/2010/main" val="4262751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7373D4-73BA-6741-844B-589D1F79FA52}" type="slidenum">
              <a:rPr lang="en-US" sz="1200">
                <a:solidFill>
                  <a:prstClr val="black"/>
                </a:solidFill>
                <a:latin typeface="Calibri" charset="0"/>
                <a:cs typeface="Arial" charset="0"/>
              </a:rPr>
              <a:pPr eaLnBrk="1" hangingPunct="1"/>
              <a:t>46</a:t>
            </a:fld>
            <a:endParaRPr lang="en-US" sz="1200">
              <a:solidFill>
                <a:prstClr val="black"/>
              </a:solidFill>
              <a:latin typeface="Calibri"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At the beginning of Zedekiah</a:t>
            </a:r>
            <a:r>
              <a:rPr lang="mr-IN" dirty="0">
                <a:latin typeface="Arial"/>
                <a:ea typeface="ＭＳ Ｐゴシック" charset="0"/>
                <a:cs typeface="Arial"/>
              </a:rPr>
              <a:t>'</a:t>
            </a:r>
            <a:r>
              <a:rPr lang="en-GB" dirty="0">
                <a:latin typeface="Arial"/>
                <a:ea typeface="ＭＳ Ｐゴシック" charset="0"/>
                <a:cs typeface="Arial"/>
              </a:rPr>
              <a:t>s reign, there is talk of revolt against Babylon. As animals wore a yoke to inndicate their submissions, • so God instructs Jeremiah to wear a yoke to symbolize Judah</a:t>
            </a:r>
            <a:r>
              <a:rPr lang="mr-IN" dirty="0">
                <a:latin typeface="Arial"/>
                <a:ea typeface="ＭＳ Ｐゴシック" charset="0"/>
                <a:cs typeface="Arial"/>
              </a:rPr>
              <a:t>'</a:t>
            </a:r>
            <a:r>
              <a:rPr lang="en-GB" dirty="0">
                <a:latin typeface="Arial"/>
                <a:ea typeface="ＭＳ Ｐゴシック" charset="0"/>
                <a:cs typeface="Arial"/>
              </a:rPr>
              <a:t>s future submission to Babylon. God will place all nations under Nebuchadnezzar</a:t>
            </a:r>
            <a:r>
              <a:rPr lang="mr-IN" dirty="0">
                <a:latin typeface="Arial"/>
                <a:ea typeface="ＭＳ Ｐゴシック" charset="0"/>
                <a:cs typeface="Arial"/>
              </a:rPr>
              <a:t>'</a:t>
            </a:r>
            <a:r>
              <a:rPr lang="en-GB" dirty="0">
                <a:latin typeface="Arial"/>
                <a:ea typeface="ＭＳ Ｐゴシック" charset="0"/>
                <a:cs typeface="Arial"/>
              </a:rPr>
              <a:t>s yoke; any nation that resisted would perish. He urges the king not to listen to the false prophets.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false prophets continued</a:t>
            </a:r>
            <a:r>
              <a:rPr lang="en-US" baseline="0" dirty="0">
                <a:latin typeface="Arial" panose="020B0604020202020204" pitchFamily="34" charset="0"/>
                <a:cs typeface="Arial" panose="020B0604020202020204" pitchFamily="34" charset="0"/>
              </a:rPr>
              <a:t> to predict peace for the rebellious people in chapter 28.</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195349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A4677DA3-8E02-FC43-87AB-271F295BCED6}" type="slidenum">
              <a:rPr lang="en-US" sz="1200">
                <a:solidFill>
                  <a:prstClr val="white"/>
                </a:solidFill>
              </a:rPr>
              <a:pPr eaLnBrk="1" hangingPunct="1"/>
              <a:t>48</a:t>
            </a:fld>
            <a:endParaRPr lang="en-US" sz="1200">
              <a:solidFill>
                <a:prstClr val="white"/>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One way you can tell a false prophet is if he only predicts good news!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960F5D1F-8B00-E645-B7B1-3A8B33019CBB}" type="slidenum">
              <a:rPr lang="en-US" sz="1200">
                <a:solidFill>
                  <a:prstClr val="white"/>
                </a:solidFill>
              </a:rPr>
              <a:pPr eaLnBrk="1" hangingPunct="1"/>
              <a:t>50</a:t>
            </a:fld>
            <a:endParaRPr lang="en-US" sz="1200">
              <a:solidFill>
                <a:prstClr val="white"/>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870E0DF7-9D98-9841-8600-2D33256A9FAF}" type="slidenum">
              <a:rPr lang="en-US" sz="1200">
                <a:solidFill>
                  <a:prstClr val="white"/>
                </a:solidFill>
              </a:rPr>
              <a:pPr eaLnBrk="1" hangingPunct="1"/>
              <a:t>51</a:t>
            </a:fld>
            <a:endParaRPr lang="en-US" sz="1200">
              <a:solidFill>
                <a:prstClr val="white"/>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6"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Jeremiah faces serious opposition from false prophets. </a:t>
            </a:r>
            <a:r>
              <a:rPr lang="en-US" dirty="0" err="1">
                <a:latin typeface="Arial"/>
                <a:ea typeface="ＭＳ Ｐゴシック" charset="0"/>
                <a:cs typeface="Arial"/>
              </a:rPr>
              <a:t>Hananiah</a:t>
            </a:r>
            <a:r>
              <a:rPr lang="en-US" dirty="0">
                <a:latin typeface="Arial"/>
                <a:ea typeface="ＭＳ Ｐゴシック" charset="0"/>
                <a:cs typeface="Arial"/>
              </a:rPr>
              <a:t> seizes Jeremiah</a:t>
            </a:r>
            <a:r>
              <a:rPr lang="mr-IN" altLang="ja-JP" dirty="0">
                <a:latin typeface="Arial"/>
                <a:ea typeface="ＭＳ Ｐゴシック" charset="0"/>
                <a:cs typeface="Arial"/>
              </a:rPr>
              <a:t>'</a:t>
            </a:r>
            <a:r>
              <a:rPr lang="en-US" dirty="0">
                <a:latin typeface="Arial"/>
                <a:ea typeface="ＭＳ Ｐゴシック" charset="0"/>
                <a:cs typeface="Arial"/>
              </a:rPr>
              <a:t>s yoke and breaks it, claiming God would break Babylon</a:t>
            </a:r>
            <a:r>
              <a:rPr lang="mr-IN" altLang="ja-JP" dirty="0">
                <a:latin typeface="Arial"/>
                <a:ea typeface="ＭＳ Ｐゴシック" charset="0"/>
                <a:cs typeface="Arial"/>
              </a:rPr>
              <a:t>'</a:t>
            </a:r>
            <a:r>
              <a:rPr lang="en-US" dirty="0">
                <a:latin typeface="Arial"/>
                <a:ea typeface="ＭＳ Ｐゴシック" charset="0"/>
                <a:cs typeface="Arial"/>
              </a:rPr>
              <a:t>s power and the captivity is not 70 years, but only 2 years. Well, he pays for his lies with his own life. He dies 2 months later. After him, </a:t>
            </a:r>
            <a:r>
              <a:rPr lang="en-US" dirty="0" err="1">
                <a:latin typeface="Arial"/>
                <a:ea typeface="ＭＳ Ｐゴシック" charset="0"/>
                <a:cs typeface="Arial"/>
              </a:rPr>
              <a:t>Shemaiah</a:t>
            </a:r>
            <a:r>
              <a:rPr lang="en-US" dirty="0">
                <a:latin typeface="Arial"/>
                <a:ea typeface="ＭＳ Ｐゴシック" charset="0"/>
                <a:cs typeface="Arial"/>
              </a:rPr>
              <a:t> the false prophet also opposes Jeremiah.</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restoration with a new covenant (The Book of Comfort) should encourage the remnant that God has not forgotten his promises (Jer 30–33).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1735078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We got in some hiking</a:t>
            </a:r>
            <a:r>
              <a:rPr lang="mr-IN"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66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Scholars refer to Jeremiah 30-33 as the Book of Comfort or Book of Consolation. Jeremiah</a:t>
            </a:r>
            <a:r>
              <a:rPr lang="mr-IN" altLang="ja-JP" dirty="0">
                <a:latin typeface="Arial"/>
                <a:ea typeface="ＭＳ Ｐゴシック" charset="0"/>
                <a:cs typeface="Arial"/>
              </a:rPr>
              <a:t>'</a:t>
            </a:r>
            <a:r>
              <a:rPr lang="en-US" dirty="0">
                <a:latin typeface="Arial"/>
                <a:ea typeface="ＭＳ Ｐゴシック" charset="0"/>
                <a:cs typeface="Arial"/>
              </a:rPr>
              <a:t>s prophecies contained strong words against God</a:t>
            </a:r>
            <a:r>
              <a:rPr lang="mr-IN" altLang="ja-JP" dirty="0">
                <a:latin typeface="Arial"/>
                <a:ea typeface="ＭＳ Ｐゴシック" charset="0"/>
                <a:cs typeface="Arial"/>
              </a:rPr>
              <a:t>'</a:t>
            </a:r>
            <a:r>
              <a:rPr lang="en-US" dirty="0">
                <a:latin typeface="Arial"/>
                <a:ea typeface="ＭＳ Ｐゴシック" charset="0"/>
                <a:cs typeface="Arial"/>
              </a:rPr>
              <a:t>s sinful people. But God has not cast aside His people nor forgotten His covenant. He promises a glorious future would follow their judgment and they will return to the land. The Lord instructs Jeremiah to buy a field in Jerusalem from his cousin, </a:t>
            </a:r>
            <a:r>
              <a:rPr lang="en-US" dirty="0" err="1">
                <a:latin typeface="Arial"/>
                <a:ea typeface="ＭＳ Ｐゴシック" charset="0"/>
                <a:cs typeface="Arial"/>
              </a:rPr>
              <a:t>Hanamel</a:t>
            </a:r>
            <a:r>
              <a:rPr lang="en-US" dirty="0">
                <a:latin typeface="Arial"/>
                <a:ea typeface="ＭＳ Ｐゴシック" charset="0"/>
                <a:cs typeface="Arial"/>
              </a:rPr>
              <a:t>, as a sign of hope. The land will once again have value and God</a:t>
            </a:r>
            <a:r>
              <a:rPr lang="mr-IN" altLang="ja-JP" dirty="0">
                <a:latin typeface="Arial"/>
                <a:ea typeface="ＭＳ Ｐゴシック" charset="0"/>
                <a:cs typeface="Arial"/>
              </a:rPr>
              <a:t>'</a:t>
            </a:r>
            <a:r>
              <a:rPr lang="en-US" dirty="0">
                <a:latin typeface="Arial"/>
                <a:ea typeface="ＭＳ Ｐゴシック" charset="0"/>
                <a:cs typeface="Arial"/>
              </a:rPr>
              <a:t>s people will return to claim it again.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 and Judah will be reunited in the land with a new heart under a new covenant [after Messiah’s second coming] (Jer 30–31).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55</a:t>
            </a:fld>
            <a:endParaRPr lang="en-US"/>
          </a:p>
        </p:txBody>
      </p:sp>
    </p:spTree>
    <p:extLst>
      <p:ext uri="{BB962C8B-B14F-4D97-AF65-F5344CB8AC3E}">
        <p14:creationId xmlns:p14="http://schemas.microsoft.com/office/powerpoint/2010/main" val="2102751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4AAB87-998C-5145-BCA5-E789BCC71F81}" type="slidenum">
              <a:rPr lang="en-US" sz="1200">
                <a:solidFill>
                  <a:prstClr val="black"/>
                </a:solidFill>
                <a:latin typeface="Calibri" charset="0"/>
              </a:rPr>
              <a:pPr eaLnBrk="1" hangingPunct="1"/>
              <a:t>56</a:t>
            </a:fld>
            <a:endParaRPr lang="en-US" sz="1200">
              <a:solidFill>
                <a:prstClr val="black"/>
              </a:solidFill>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8722"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These wonderful chapters contain the New Covenant where God will forgive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sins,</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will be written on their hearts and His Spirit will guide them. Jeremiah also prophesies restoration of Judah under the new King from the Branch of David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line and promises to bless the priesthood.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01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271DBF-9AE1-0F4B-B741-4DC707DDF1EC}" type="slidenum">
              <a:rPr lang="en-US" sz="1200">
                <a:solidFill>
                  <a:prstClr val="black"/>
                </a:solidFill>
                <a:latin typeface="Calibri" charset="0"/>
              </a:rPr>
              <a:pPr eaLnBrk="1" hangingPunct="1"/>
              <a:t>58</a:t>
            </a:fld>
            <a:endParaRPr lang="en-US" sz="1200">
              <a:solidFill>
                <a:prstClr val="black"/>
              </a:solidFill>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C1D3A4-0773-2D4D-ABBC-14E24974A5AD}" type="slidenum">
              <a:rPr lang="en-US" sz="1200">
                <a:solidFill>
                  <a:prstClr val="black"/>
                </a:solidFill>
                <a:latin typeface="Calibri" charset="0"/>
              </a:rPr>
              <a:pPr eaLnBrk="1" hangingPunct="1"/>
              <a:t>59</a:t>
            </a:fld>
            <a:endParaRPr lang="en-US" sz="1200">
              <a:solidFill>
                <a:prstClr val="black"/>
              </a:solidFill>
              <a:latin typeface="Calibri"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a:t>
            </a:r>
            <a:r>
              <a:rPr lang="en-US" sz="1100" b="0" dirty="0" err="1">
                <a:latin typeface="Arial" panose="020B0604020202020204" pitchFamily="34" charset="0"/>
                <a:ea typeface="ＭＳ Ｐゴシック" charset="0"/>
                <a:cs typeface="Arial" panose="020B0604020202020204" pitchFamily="34" charset="0"/>
              </a:rPr>
              <a:t>Wadi</a:t>
            </a:r>
            <a:r>
              <a:rPr lang="en-US" sz="1100" b="0" dirty="0">
                <a:latin typeface="Arial" panose="020B0604020202020204" pitchFamily="34" charset="0"/>
                <a:ea typeface="ＭＳ Ｐゴシック" charset="0"/>
                <a:cs typeface="Arial" panose="020B0604020202020204" pitchFamily="34" charset="0"/>
              </a:rPr>
              <a:t>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1A4511-0FA2-E147-80BA-43214466566A}" type="slidenum">
              <a:rPr lang="en-US" sz="1200">
                <a:solidFill>
                  <a:srgbClr val="000000"/>
                </a:solidFill>
                <a:latin typeface="Calibri" charset="0"/>
              </a:rPr>
              <a:pPr eaLnBrk="1" hangingPunct="1"/>
              <a:t>60</a:t>
            </a:fld>
            <a:endParaRPr lang="en-US" sz="1200">
              <a:solidFill>
                <a:srgbClr val="000000"/>
              </a:solidFill>
              <a:latin typeface="Calibri"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F80DD49-A05C-B141-8160-34BB4EBFE4C9}" type="slidenum">
              <a:rPr lang="en-US" sz="1200">
                <a:solidFill>
                  <a:srgbClr val="000000"/>
                </a:solidFill>
                <a:latin typeface="Calibri" charset="0"/>
              </a:rPr>
              <a:pPr eaLnBrk="1" hangingPunct="1"/>
              <a:t>61</a:t>
            </a:fld>
            <a:endParaRPr lang="en-US" sz="1200">
              <a:solidFill>
                <a:srgbClr val="000000"/>
              </a:solidFill>
              <a:latin typeface="Calibri"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588047-64C6-214B-AB8D-659B5A42A2DB}" type="slidenum">
              <a:rPr lang="en-US" sz="1200">
                <a:solidFill>
                  <a:prstClr val="black"/>
                </a:solidFill>
                <a:latin typeface="Calibri" charset="0"/>
              </a:rPr>
              <a:pPr eaLnBrk="1" hangingPunct="1"/>
              <a:t>62</a:t>
            </a:fld>
            <a:endParaRPr lang="en-US" sz="1200">
              <a:solidFill>
                <a:prstClr val="black"/>
              </a:solidFill>
              <a:latin typeface="Calibri"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34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There are debates about the how far or when or to whom the covenant refers. This is because Jeremiah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was there two covenants? Or are these promises built upon each other?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dirty="0">
                <a:latin typeface="Arial" charset="0"/>
                <a:ea typeface="SimSun" charset="0"/>
                <a:cs typeface="SimSun" charset="0"/>
              </a:rPr>
              <a:t>CH-02-Nature-103</a:t>
            </a:r>
          </a:p>
          <a:p>
            <a:pPr eaLnBrk="1" hangingPunct="1"/>
            <a:r>
              <a:rPr lang="en-US" altLang="zh-CN" dirty="0">
                <a:latin typeface="Arial" charset="0"/>
                <a:ea typeface="SimSun" charset="0"/>
                <a:cs typeface="SimSun" charset="0"/>
              </a:rPr>
              <a:t>OS-02-Exodus-267-p22</a:t>
            </a:r>
          </a:p>
          <a:p>
            <a:pPr eaLnBrk="1" hangingPunct="1"/>
            <a:r>
              <a:rPr lang="en-US" altLang="zh-CN" dirty="0">
                <a:latin typeface="Arial" charset="0"/>
                <a:ea typeface="SimSun" charset="0"/>
                <a:cs typeface="SimSun" charset="0"/>
              </a:rPr>
              <a:t>OS-05-Deut-248-p22</a:t>
            </a:r>
          </a:p>
          <a:p>
            <a:pPr eaLnBrk="1" hangingPunct="1"/>
            <a:r>
              <a:rPr lang="en-US" altLang="zh-CN" dirty="0">
                <a:latin typeface="Arial" charset="0"/>
                <a:ea typeface="SimSun" charset="0"/>
                <a:cs typeface="SimSun" charset="0"/>
              </a:rPr>
              <a:t>OS-10-2Sam-96-p22</a:t>
            </a:r>
          </a:p>
          <a:p>
            <a:pPr eaLnBrk="1" hangingPunct="1"/>
            <a:r>
              <a:rPr lang="en-US" altLang="zh-CN" dirty="0">
                <a:latin typeface="Arial" charset="0"/>
                <a:ea typeface="SimSun" charset="0"/>
                <a:cs typeface="SimSun" charset="0"/>
              </a:rPr>
              <a:t>OS-24-Jeremiah-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charset="0"/>
                <a:ea typeface="SimSun" charset="0"/>
                <a:cs typeface="SimSun" charset="0"/>
              </a:rPr>
              <a:t>NS-09-Gal-125</a:t>
            </a:r>
          </a:p>
          <a:p>
            <a:pPr eaLnBrk="1" hangingPunct="1"/>
            <a:r>
              <a:rPr lang="en-US" altLang="zh-CN" dirty="0">
                <a:latin typeface="Arial" charset="0"/>
                <a:ea typeface="SimSun" charset="0"/>
                <a:cs typeface="SimSun" charset="0"/>
              </a:rPr>
              <a:t>NS-19-Hebrews-319</a:t>
            </a:r>
          </a:p>
          <a:p>
            <a:pPr eaLnBrk="1" hangingPunct="1"/>
            <a:r>
              <a:rPr lang="en-US" altLang="zh-CN" dirty="0">
                <a:latin typeface="Arial" charset="0"/>
                <a:ea typeface="SimSun" charset="0"/>
                <a:cs typeface="SimSun" charset="0"/>
              </a:rPr>
              <a:t>SA-08-Mosaic Law-19</a:t>
            </a:r>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185462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This</a:t>
            </a:r>
            <a:r>
              <a:rPr lang="en-US" sz="1200" kern="1200" baseline="0" dirty="0">
                <a:solidFill>
                  <a:schemeClr val="tx1"/>
                </a:solidFill>
                <a:effectLst/>
                <a:latin typeface="Arial"/>
                <a:ea typeface="+mn-ea"/>
                <a:cs typeface="Arial"/>
              </a:rPr>
              <a:t> was due to our United pilot son, Stephen.</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Christians</a:t>
            </a:r>
            <a:r>
              <a:rPr lang="en-US" baseline="0" dirty="0">
                <a:latin typeface="Arial" panose="020B0604020202020204" pitchFamily="34" charset="0"/>
                <a:cs typeface="Arial" panose="020B0604020202020204" pitchFamily="34" charset="0"/>
              </a:rPr>
              <a:t> are not under the covenant with Moses. We are new covenant believers.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64</a:t>
            </a:fld>
            <a:endParaRPr lang="en-US"/>
          </a:p>
        </p:txBody>
      </p:sp>
    </p:spTree>
    <p:extLst>
      <p:ext uri="{BB962C8B-B14F-4D97-AF65-F5344CB8AC3E}">
        <p14:creationId xmlns:p14="http://schemas.microsoft.com/office/powerpoint/2010/main" val="2398727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You might ask, “Well which should I focus on? God has both, right?”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Yes, he does. Whatever your concern today, he offers you his unlimited comfort in this Book of Comfort. He cannot care for you more than he does right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he also offers you his limited discipline. He will hold you accountable for how you live—not for salvation, since that is by faith in our Lord Jesus Christ—but accountable for your actions that lead to reward in the coming kingdom. Like the farmer who prunes his plant for greater yield later, he may be trimming you down in discipline for your glorious future. </a:t>
            </a:r>
            <a:endParaRPr lang="en-SG" sz="1400" dirty="0">
              <a:effectLst/>
              <a:latin typeface="Arial"/>
              <a:ea typeface="ＭＳ 明朝"/>
              <a:cs typeface="Arial"/>
            </a:endParaRPr>
          </a:p>
          <a:p>
            <a:endParaRPr lang="en-US" dirty="0">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LORD's</a:t>
            </a:r>
            <a:r>
              <a:rPr lang="en-US" baseline="0" dirty="0">
                <a:latin typeface="Arial"/>
                <a:cs typeface="Arial"/>
              </a:rPr>
              <a:t> punishment is always less than his rewards.</a:t>
            </a:r>
            <a:endParaRPr lang="en-US" dirty="0">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81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However, more than just the people of Judah alone, there were prophecies that were addressed to the other non-Israelite cities in those days.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None of these nations received the same level of revelation that Israel got, but they still were responsible based on the moral law that God has put into the heart of every person. They should not have persecuted Israel.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Likewise, God has been and will be fair to you. Now “fair” doesn’t mean that every one of us has had the same experiences in life. It only means that the way God has dealt with you is just—as he dealt fairly with these nations who refused him. </a:t>
            </a:r>
            <a:endParaRPr lang="en-US" dirty="0">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balanced Jerusalem’s fall with Jehoiachin’s elevation so the exiles would see that they also would be elevated in a return to the land (Jer 52).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73</a:t>
            </a:fld>
            <a:endParaRPr lang="en-US"/>
          </a:p>
        </p:txBody>
      </p:sp>
    </p:spTree>
    <p:extLst>
      <p:ext uri="{BB962C8B-B14F-4D97-AF65-F5344CB8AC3E}">
        <p14:creationId xmlns:p14="http://schemas.microsoft.com/office/powerpoint/2010/main" val="35624234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As we study the Scripture book-by-book, today we come to the book of Jeremiah. </a:t>
            </a:r>
            <a:endParaRPr lang="en-US" dirty="0">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0BB48C-C49E-6747-A139-BDAC751A28B2}" type="slidenum">
              <a:rPr lang="en-US" sz="1200">
                <a:solidFill>
                  <a:srgbClr val="000000"/>
                </a:solidFill>
                <a:latin typeface="Calibri" charset="0"/>
              </a:rPr>
              <a:pPr eaLnBrk="1" hangingPunct="1"/>
              <a:t>75</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a:latin typeface="Arial"/>
                <a:ea typeface="ＭＳ Ｐゴシック" charset="0"/>
                <a:cs typeface="Arial"/>
              </a:rPr>
              <a:t>The last five kings of Judah comprised only three generations. That's because it was such a turbulent</a:t>
            </a:r>
            <a:r>
              <a:rPr lang="en-US" baseline="0" dirty="0">
                <a:latin typeface="Arial"/>
                <a:ea typeface="ＭＳ Ｐゴシック" charset="0"/>
                <a:cs typeface="Arial"/>
              </a:rPr>
              <a:t> time that two of them served only 3 months each! Josiah was the final good king with a long rule of 31 years, </a:t>
            </a:r>
          </a:p>
          <a:p>
            <a:r>
              <a:rPr lang="en-US" baseline="0" dirty="0">
                <a:latin typeface="Arial"/>
                <a:ea typeface="ＭＳ Ｐゴシック" charset="0"/>
                <a:cs typeface="Arial"/>
              </a:rPr>
              <a:t>• but his son Jehoahaz ruled only three months before getting exiled to Egypt, the rising superpower </a:t>
            </a:r>
          </a:p>
          <a:p>
            <a:r>
              <a:rPr lang="en-US" baseline="0" dirty="0">
                <a:latin typeface="Arial"/>
                <a:ea typeface="ＭＳ Ｐゴシック" charset="0"/>
                <a:cs typeface="Arial"/>
              </a:rPr>
              <a:t>• who replaced him with his brother Jehoiakim. However, Egypt lost to Babylon, the rising competitor to the north, so the third generation here in the person of </a:t>
            </a:r>
          </a:p>
          <a:p>
            <a:r>
              <a:rPr lang="en-US" baseline="0" dirty="0">
                <a:latin typeface="Arial"/>
                <a:ea typeface="ＭＳ Ｐゴシック" charset="0"/>
                <a:cs typeface="Arial"/>
              </a:rPr>
              <a:t>• Jehoiachin also reigned only 3 months like his uncle Jehoahaz. Jehoiachin was then exiled ahead of the rest of Judah to Babylon, and his other uncle, </a:t>
            </a:r>
          </a:p>
          <a:p>
            <a:r>
              <a:rPr lang="en-US" baseline="0" dirty="0">
                <a:latin typeface="Arial"/>
                <a:ea typeface="ＭＳ Ｐゴシック" charset="0"/>
                <a:cs typeface="Arial"/>
              </a:rPr>
              <a:t>• Zedekiah, became Judah's puppet king under Babylon. But none of these last four kings would submit to the LORD, and Zedekiah was the last Jewish king to this day. Jeremiah tried to get him to submit to God's discipline, but to no avail. In 586 the city was destroyed, temple was raided and made into ruins, and 10,000 people were </a:t>
            </a:r>
            <a:r>
              <a:rPr lang="en-US" baseline="0" dirty="0" err="1">
                <a:latin typeface="Arial"/>
                <a:ea typeface="ＭＳ Ｐゴシック" charset="0"/>
                <a:cs typeface="Arial"/>
              </a:rPr>
              <a:t>forcably</a:t>
            </a:r>
            <a:r>
              <a:rPr lang="en-US" baseline="0" dirty="0">
                <a:latin typeface="Arial"/>
                <a:ea typeface="ＭＳ Ｐゴシック" charset="0"/>
                <a:cs typeface="Arial"/>
              </a:rPr>
              <a:t> exiled to Babylon.</a:t>
            </a:r>
            <a:endParaRPr lang="en-US" dirty="0">
              <a:latin typeface="Arial"/>
              <a:ea typeface="ＭＳ Ｐゴシック" charset="0"/>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Few, if any, of us has had our country totally destroyed, though this still happens today in places like Iraq, Syria, Lebanon, and even closer to home like Jakarta in 1998 when a fourth of the city was destroyed. Yet even in these situations, God has shown his mercy. Many have trusted Christ by being expulse from their country.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on a more personal level, do you think more of God’s judgment or his grace in your own life? Do you realize have much he has blessed you? The old song tells us to “count your many blessings, count them one by one.” Do you? </a:t>
            </a:r>
            <a:endParaRPr lang="en-US" dirty="0">
              <a:latin typeface="Arial"/>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Where does Jeremiah show up in our lives today?</a:t>
            </a:r>
          </a:p>
        </p:txBody>
      </p:sp>
      <p:sp>
        <p:nvSpPr>
          <p:cNvPr id="4" name="Slide Number Placeholder 3"/>
          <p:cNvSpPr>
            <a:spLocks noGrp="1"/>
          </p:cNvSpPr>
          <p:nvPr>
            <p:ph type="sldNum" sz="quarter" idx="5"/>
          </p:nvPr>
        </p:nvSpPr>
        <p:spPr/>
        <p:txBody>
          <a:bodyPr/>
          <a:lstStyle/>
          <a:p>
            <a:fld id="{A079FDE9-4B2D-884B-BE4B-021913485B06}" type="slidenum">
              <a:rPr lang="en-US" smtClean="0"/>
              <a:t>83</a:t>
            </a:fld>
            <a:endParaRPr lang="en-US"/>
          </a:p>
        </p:txBody>
      </p:sp>
    </p:spTree>
    <p:extLst>
      <p:ext uri="{BB962C8B-B14F-4D97-AF65-F5344CB8AC3E}">
        <p14:creationId xmlns:p14="http://schemas.microsoft.com/office/powerpoint/2010/main" val="34234399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Arial"/>
                <a:ea typeface="ＭＳ Ｐゴシック" charset="0"/>
                <a:cs typeface="Arial"/>
              </a:rPr>
              <a:t>• He remained faithful over the long haul—are you?</a:t>
            </a:r>
          </a:p>
          <a:p>
            <a:r>
              <a:rPr lang="en-US" b="0" dirty="0">
                <a:latin typeface="Arial"/>
                <a:ea typeface="ＭＳ Ｐゴシック" charset="0"/>
                <a:cs typeface="Arial"/>
              </a:rPr>
              <a:t>• He did not shy away or reinterpret God’s difficult words to those who needed to see he was fair (just) to them for their sins</a:t>
            </a:r>
          </a:p>
          <a:p>
            <a:r>
              <a:rPr lang="en-US" b="0" dirty="0">
                <a:latin typeface="Arial"/>
                <a:ea typeface="ＭＳ Ｐゴシック" charset="0"/>
                <a:cs typeface="Arial"/>
              </a:rPr>
              <a:t>• His message was so out-of-the-ordinary that he even told his people to give up during war</a:t>
            </a:r>
          </a:p>
          <a:p>
            <a:r>
              <a:rPr lang="en-US" b="0" dirty="0">
                <a:latin typeface="Arial"/>
                <a:ea typeface="ＭＳ Ｐゴシック" charset="0"/>
                <a:cs typeface="Arial"/>
              </a:rPr>
              <a:t>• Singleness may not have been his preference, but he submitted to God’s will here</a:t>
            </a:r>
          </a:p>
          <a:p>
            <a:r>
              <a:rPr lang="en-US" b="0" dirty="0">
                <a:latin typeface="Arial"/>
                <a:ea typeface="ＭＳ Ｐゴシック" charset="0"/>
                <a:cs typeface="Arial"/>
              </a:rPr>
              <a:t>• His family rejected him, as did his hometown people. - Therefore thus says the LORD concerning the men of Anathoth, who seek your life, and say, </a:t>
            </a:r>
            <a:r>
              <a:rPr lang="mr-IN" b="0" dirty="0">
                <a:latin typeface="Arial"/>
                <a:ea typeface="ＭＳ Ｐゴシック" charset="0"/>
                <a:cs typeface="Arial"/>
              </a:rPr>
              <a:t>"</a:t>
            </a:r>
            <a:r>
              <a:rPr lang="en-US" b="0" dirty="0">
                <a:latin typeface="Arial"/>
                <a:ea typeface="ＭＳ Ｐゴシック" charset="0"/>
                <a:cs typeface="Arial"/>
              </a:rPr>
              <a:t>Do not prophesy in the name of the LORD, or you will die by our hand</a:t>
            </a:r>
            <a:r>
              <a:rPr lang="mr-IN" altLang="ja-JP" b="0" dirty="0">
                <a:latin typeface="Arial"/>
                <a:ea typeface="ＭＳ Ｐゴシック" charset="0"/>
                <a:cs typeface="Arial"/>
              </a:rPr>
              <a:t>"</a:t>
            </a:r>
            <a:endParaRPr lang="en-US" altLang="ja-JP" b="0" dirty="0">
              <a:latin typeface="Arial"/>
              <a:ea typeface="ＭＳ Ｐゴシック" charset="0"/>
              <a:cs typeface="Arial"/>
            </a:endParaRPr>
          </a:p>
          <a:p>
            <a:r>
              <a:rPr lang="en-US" b="0" dirty="0">
                <a:latin typeface="Arial"/>
                <a:ea typeface="ＭＳ Ｐゴシック" charset="0"/>
                <a:cs typeface="Arial"/>
              </a:rPr>
              <a:t>• He was thrown into prison after being accused of being in league with the enemy</a:t>
            </a:r>
            <a:r>
              <a:rPr lang="en-US" b="0" baseline="0" dirty="0">
                <a:latin typeface="Arial"/>
                <a:ea typeface="ＭＳ Ｐゴシック" charset="0"/>
                <a:cs typeface="Arial"/>
              </a:rPr>
              <a:t> by </a:t>
            </a:r>
            <a:r>
              <a:rPr lang="en-US" b="0" dirty="0">
                <a:latin typeface="Arial"/>
                <a:ea typeface="ＭＳ Ｐゴシック" charset="0"/>
                <a:cs typeface="Arial"/>
              </a:rPr>
              <a:t>Zedekiah </a:t>
            </a:r>
          </a:p>
          <a:p>
            <a:r>
              <a:rPr lang="en-US" b="0" dirty="0">
                <a:latin typeface="Arial"/>
                <a:ea typeface="ＭＳ Ｐゴシック" charset="0"/>
                <a:cs typeface="Arial"/>
              </a:rPr>
              <a:t>• He was forced to go to Egypt. How would you feel if you were forced to do something against your own will?</a:t>
            </a:r>
          </a:p>
          <a:p>
            <a:r>
              <a:rPr lang="en-US" b="0" dirty="0">
                <a:latin typeface="Arial"/>
                <a:ea typeface="ＭＳ Ｐゴシック" charset="0"/>
                <a:cs typeface="Arial"/>
              </a:rPr>
              <a:t>After the fall, facing the prospect of real trouble from Babylon, the people sought Jeremiah</a:t>
            </a:r>
            <a:r>
              <a:rPr lang="mr-IN" altLang="ja-JP" b="0" dirty="0">
                <a:latin typeface="Arial"/>
                <a:ea typeface="ＭＳ Ｐゴシック" charset="0"/>
                <a:cs typeface="Arial"/>
              </a:rPr>
              <a:t>'</a:t>
            </a:r>
            <a:r>
              <a:rPr lang="en-US" b="0" dirty="0">
                <a:latin typeface="Arial"/>
                <a:ea typeface="ＭＳ Ｐゴシック" charset="0"/>
                <a:cs typeface="Arial"/>
              </a:rPr>
              <a:t>s advice. </a:t>
            </a:r>
          </a:p>
          <a:p>
            <a:r>
              <a:rPr lang="en-US" b="0" dirty="0">
                <a:latin typeface="Arial"/>
                <a:cs typeface="Arial"/>
              </a:rPr>
              <a:t>Jeremiah told God wanted them to stay in the land but they rejected his counsel. </a:t>
            </a:r>
          </a:p>
          <a:p>
            <a:r>
              <a:rPr lang="en-US" b="0" dirty="0">
                <a:latin typeface="Arial"/>
                <a:cs typeface="Arial"/>
              </a:rPr>
              <a:t>A large group still fled to Egypt, taking Jeremiah and Baruch.</a:t>
            </a:r>
          </a:p>
          <a:p>
            <a:r>
              <a:rPr lang="en-US" b="0" dirty="0">
                <a:latin typeface="Arial"/>
                <a:cs typeface="Arial"/>
              </a:rPr>
              <a:t>Even in Egypt, Jeremiah continued to prophesy that God would use Babylon to judge Egypt.</a:t>
            </a:r>
          </a:p>
          <a:p>
            <a:endParaRPr lang="en-US" b="0" dirty="0">
              <a:latin typeface="Arial"/>
              <a:ea typeface="ＭＳ Ｐゴシック" charset="0"/>
              <a:cs typeface="Arial"/>
            </a:endParaRPr>
          </a:p>
        </p:txBody>
      </p:sp>
      <p:sp>
        <p:nvSpPr>
          <p:cNvPr id="2467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F331AA-DF1B-104F-87DE-3B8AEC5E67AD}" type="slidenum">
              <a:rPr lang="en-US" sz="1200">
                <a:solidFill>
                  <a:prstClr val="black"/>
                </a:solidFill>
                <a:latin typeface="Calibri" charset="0"/>
              </a:rPr>
              <a:pPr eaLnBrk="1" hangingPunct="1"/>
              <a:t>85</a:t>
            </a:fld>
            <a:endParaRPr lang="en-US" sz="1200">
              <a:solidFill>
                <a:prstClr val="black"/>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Jeremiah was the only prophet to live through the 586 BC fall of Jerusalem. God called him to show God’s compassion even in Judah’s darkest hours.</a:t>
            </a:r>
            <a:r>
              <a:rPr lang="en-SG" dirty="0">
                <a:effectLst/>
                <a:latin typeface="Arial"/>
                <a:cs typeface="Arial"/>
              </a:rPr>
              <a:t> </a:t>
            </a:r>
            <a:r>
              <a:rPr lang="en-US" dirty="0">
                <a:latin typeface="Arial"/>
                <a:cs typeface="Arial"/>
              </a:rPr>
              <a:t>Jeremiah is</a:t>
            </a:r>
            <a:r>
              <a:rPr lang="en-US" baseline="0" dirty="0">
                <a:latin typeface="Arial"/>
                <a:cs typeface="Arial"/>
              </a:rPr>
              <a:t> known as "The Weeping Prophet." I suspect you would weep also if you saw your country ravaged and destroyed before your very eyes and you were powerless to stop it. It actually makes sense that God would call one like him who experienced such loss to be one who teaches us the need to be comforted.</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883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assures Jeremiah – He knew, set apart, appointed him. And said he would put His words into His mouth. The Lord reached out His hand and touched his mouth. He is to stand up against nations and kingdoms, uproot and tear them down. He is to build up and plant others.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29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Judah’s sin focused on “I” priorities: ingratitude, idolatry, immorality, irrationality</a:t>
            </a:r>
          </a:p>
          <a:p>
            <a:endParaRPr lang="en-US" dirty="0">
              <a:latin typeface="Calibri" charset="0"/>
              <a:ea typeface="ＭＳ Ｐゴシック" charset="0"/>
              <a:cs typeface="ＭＳ Ｐゴシック" charset="0"/>
            </a:endParaRPr>
          </a:p>
        </p:txBody>
      </p:sp>
      <p:sp>
        <p:nvSpPr>
          <p:cNvPr id="2529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8CB2A8-A355-E549-9577-5406C9DB01D3}" type="slidenum">
              <a:rPr lang="en-US" sz="1200">
                <a:solidFill>
                  <a:prstClr val="black"/>
                </a:solidFill>
                <a:latin typeface="Calibri" charset="0"/>
              </a:rPr>
              <a:pPr eaLnBrk="1" hangingPunct="1"/>
              <a:t>89</a:t>
            </a:fld>
            <a:endParaRPr lang="en-US" sz="1200">
              <a:solidFill>
                <a:prstClr val="black"/>
              </a:solidFill>
              <a:latin typeface="Calibri"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49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Jehoahaz will be judged through his death in exile (22:10-12).</a:t>
            </a:r>
          </a:p>
          <a:p>
            <a:r>
              <a:rPr lang="en-US" dirty="0">
                <a:latin typeface="Arial"/>
                <a:ea typeface="ＭＳ Ｐゴシック" charset="0"/>
                <a:cs typeface="Arial"/>
              </a:rPr>
              <a:t>Jehoiakim will be judged through a terrible death without burial (22:13-23).</a:t>
            </a:r>
          </a:p>
          <a:p>
            <a:r>
              <a:rPr lang="en-US" dirty="0">
                <a:latin typeface="Arial"/>
                <a:ea typeface="ＭＳ Ｐゴシック" charset="0"/>
                <a:cs typeface="Arial"/>
              </a:rPr>
              <a:t>Jehoiachin will be judged by not having any of his immediate </a:t>
            </a:r>
            <a:r>
              <a:rPr lang="en-US" dirty="0" err="1">
                <a:latin typeface="Arial"/>
                <a:ea typeface="ＭＳ Ｐゴシック" charset="0"/>
                <a:cs typeface="Arial"/>
              </a:rPr>
              <a:t>descendents</a:t>
            </a:r>
            <a:r>
              <a:rPr lang="en-US" dirty="0">
                <a:latin typeface="Arial"/>
                <a:ea typeface="ＭＳ Ｐゴシック" charset="0"/>
                <a:cs typeface="Arial"/>
              </a:rPr>
              <a:t> sit upon the throne</a:t>
            </a:r>
            <a:r>
              <a:rPr lang="en-US" baseline="0" dirty="0">
                <a:latin typeface="Arial"/>
                <a:ea typeface="ＭＳ Ｐゴシック" charset="0"/>
                <a:cs typeface="Arial"/>
              </a:rPr>
              <a:t> (</a:t>
            </a:r>
            <a:r>
              <a:rPr lang="en-US" dirty="0">
                <a:latin typeface="Arial"/>
                <a:ea typeface="ＭＳ Ｐゴシック" charset="0"/>
                <a:cs typeface="Arial"/>
              </a:rPr>
              <a:t>22:24-30)</a:t>
            </a:r>
          </a:p>
          <a:p>
            <a:endParaRPr lang="en-US" dirty="0">
              <a:latin typeface="Arial"/>
              <a:ea typeface="ＭＳ Ｐゴシック" charset="0"/>
              <a:cs typeface="Arial"/>
            </a:endParaRPr>
          </a:p>
        </p:txBody>
      </p:sp>
      <p:sp>
        <p:nvSpPr>
          <p:cNvPr id="2549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A5C991-0D15-8648-B6F0-5404C670CB39}" type="slidenum">
              <a:rPr lang="en-US" sz="1200">
                <a:solidFill>
                  <a:prstClr val="black"/>
                </a:solidFill>
                <a:latin typeface="Calibri" charset="0"/>
              </a:rPr>
              <a:pPr eaLnBrk="1" hangingPunct="1"/>
              <a:t>90</a:t>
            </a:fld>
            <a:endParaRPr lang="en-US" sz="1200">
              <a:solidFill>
                <a:prstClr val="black"/>
              </a:solidFill>
              <a:latin typeface="Calibri"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That’s because we all need to be comforted at various times of our lives. This is true for women, of course, but not only for women. </a:t>
            </a: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8/7/20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320518474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8/7/20</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07147570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8/7/20</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69315797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8/7/20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977598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8/7/20</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647117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64338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8/7/20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60635305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8/7/20</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83262619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8/7/20</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77633581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8/7/20</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54582523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ea typeface="ＭＳ Ｐゴシック" charset="-128"/>
                <a:cs typeface="ＭＳ Ｐゴシック" charset="-128"/>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ea typeface="ＭＳ Ｐゴシック" charset="-128"/>
                <a:cs typeface="ＭＳ Ｐゴシック" charset="-128"/>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B3A67D52-D8C5-FD4E-8C59-4EFEA5CA33F4}" type="slidenum">
              <a:rPr lang="en-US"/>
              <a:pPr>
                <a:defRPr/>
              </a:pPr>
              <a:t>‹#›</a:t>
            </a:fld>
            <a:endParaRPr lang="en-US"/>
          </a:p>
        </p:txBody>
      </p:sp>
    </p:spTree>
    <p:extLst>
      <p:ext uri="{BB962C8B-B14F-4D97-AF65-F5344CB8AC3E}">
        <p14:creationId xmlns:p14="http://schemas.microsoft.com/office/powerpoint/2010/main" val="666795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ea typeface="ＭＳ Ｐゴシック" charset="-128"/>
                <a:cs typeface="ＭＳ Ｐゴシック" charset="-128"/>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ea typeface="ＭＳ Ｐゴシック" charset="0"/>
                <a:cs typeface="ＭＳ Ｐゴシック" charset="0"/>
              </a:defRPr>
            </a:lvl1pPr>
          </a:lstStyle>
          <a:p>
            <a:pPr>
              <a:defRPr/>
            </a:pPr>
            <a:fld id="{68231B40-3899-C747-ACBB-C007D32C1C43}" type="slidenum">
              <a:rPr lang="en-US" altLang="ja-JP"/>
              <a:pPr>
                <a:defRPr/>
              </a:pPr>
              <a:t>‹#›</a:t>
            </a:fld>
            <a:endParaRPr lang="en-US" altLang="ja-JP"/>
          </a:p>
        </p:txBody>
      </p:sp>
    </p:spTree>
    <p:extLst>
      <p:ext uri="{BB962C8B-B14F-4D97-AF65-F5344CB8AC3E}">
        <p14:creationId xmlns:p14="http://schemas.microsoft.com/office/powerpoint/2010/main" val="2246161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solidFill>
                  <a:schemeClr val="tx1"/>
                </a:solidFill>
                <a:latin typeface="Helvetica" charset="0"/>
                <a:ea typeface="ＭＳ Ｐゴシック" charset="0"/>
                <a:cs typeface="ＭＳ Ｐゴシック" charset="0"/>
              </a:defRPr>
            </a:lvl1pPr>
          </a:lstStyle>
          <a:p>
            <a:pPr>
              <a:defRPr/>
            </a:pPr>
            <a:fld id="{FEAFEF05-13D8-C547-8DB2-A6950F96B537}" type="datetime1">
              <a:rPr lang="en-US">
                <a:solidFill>
                  <a:srgbClr val="FFFFFF"/>
                </a:solidFill>
              </a:rPr>
              <a:pPr>
                <a:defRPr/>
              </a:pPr>
              <a:t>8/7/20</a:t>
            </a:fld>
            <a:endParaRPr lang="en-US">
              <a:solidFill>
                <a:srgbClr val="FFFFFF"/>
              </a:solidFill>
            </a:endParaRPr>
          </a:p>
        </p:txBody>
      </p:sp>
      <p:sp>
        <p:nvSpPr>
          <p:cNvPr id="9" name="Footer Placeholder 2"/>
          <p:cNvSpPr>
            <a:spLocks noGrp="1"/>
          </p:cNvSpPr>
          <p:nvPr>
            <p:ph type="ftr" sz="quarter" idx="11"/>
          </p:nvPr>
        </p:nvSpPr>
        <p:spPr/>
        <p:txBody>
          <a:bodyPr/>
          <a:lstStyle>
            <a:lvl1pPr>
              <a:defRPr>
                <a:solidFill>
                  <a:schemeClr val="tx1"/>
                </a:solidFill>
                <a:ea typeface="ＭＳ Ｐゴシック" charset="-128"/>
                <a:cs typeface="ＭＳ Ｐゴシック" charset="-128"/>
              </a:defRPr>
            </a:lvl1pPr>
          </a:lstStyle>
          <a:p>
            <a:pPr>
              <a:defRPr/>
            </a:pPr>
            <a:endParaRPr lang="en-US">
              <a:solidFill>
                <a:srgbClr val="FFFFFF"/>
              </a:solidFill>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0288D8DE-F7A6-1A4E-A42A-93A0EB94F0C0}" type="slidenum">
              <a:rPr lang="en-US"/>
              <a:pPr>
                <a:defRPr/>
              </a:pPr>
              <a:t>‹#›</a:t>
            </a:fld>
            <a:endParaRPr lang="en-US"/>
          </a:p>
        </p:txBody>
      </p:sp>
    </p:spTree>
    <p:extLst>
      <p:ext uri="{BB962C8B-B14F-4D97-AF65-F5344CB8AC3E}">
        <p14:creationId xmlns:p14="http://schemas.microsoft.com/office/powerpoint/2010/main" val="3279838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7924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9168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092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2827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1885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67965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659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9691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6854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0762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514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1160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48644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0655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4128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61970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79329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95945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50186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3600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65107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64293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998783"/>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958784"/>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575792"/>
      </p:ext>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5171"/>
      </p:ext>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663884"/>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9147583"/>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583836"/>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767966"/>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492436"/>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454626"/>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0699590"/>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8/7/20</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232102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0B15491-43A7-5746-8082-56E2CFC97036}"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923203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AC3855E4-CED5-6B40-A4C0-234B7DA8619D}" type="slidenum">
              <a:rPr lang="en-US"/>
              <a:pPr>
                <a:defRPr/>
              </a:pPr>
              <a:t>‹#›</a:t>
            </a:fld>
            <a:endParaRPr lang="en-US"/>
          </a:p>
        </p:txBody>
      </p:sp>
    </p:spTree>
    <p:extLst>
      <p:ext uri="{BB962C8B-B14F-4D97-AF65-F5344CB8AC3E}">
        <p14:creationId xmlns:p14="http://schemas.microsoft.com/office/powerpoint/2010/main" val="1811920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3474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6" Type="http://schemas.openxmlformats.org/officeDocument/2006/relationships/image" Target="../media/image7.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6.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54BFE795-9126-C240-845A-8C34343B351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48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048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35774073"/>
      </p:ext>
    </p:extLst>
  </p:cSld>
  <p:clrMap bg1="dk2" tx1="lt1" bg2="dk1" tx2="lt2" accent1="accent1" accent2="accent2" accent3="accent3" accent4="accent4" accent5="accent5" accent6="accent6" hlink="hlink" folHlink="folHlink"/>
  <p:sldLayoutIdLst>
    <p:sldLayoutId id="2147483775"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9555047"/>
      </p:ext>
    </p:extLst>
  </p:cSld>
  <p:clrMap bg1="dk2" tx1="lt1" bg2="dk1" tx2="lt2" accent1="accent1" accent2="accent2" accent3="accent3" accent4="accent4" accent5="accent5" accent6="accent6" hlink="hlink" folHlink="folHlink"/>
  <p:sldLayoutIdLst>
    <p:sldLayoutId id="214748377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8/7/20</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5681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8839200" cy="6858000"/>
            <a:chOff x="0" y="0"/>
            <a:chExt cx="5568" cy="4320"/>
          </a:xfrm>
        </p:grpSpPr>
        <p:grpSp>
          <p:nvGrpSpPr>
            <p:cNvPr id="18440" name="Group 3"/>
            <p:cNvGrpSpPr>
              <a:grpSpLocks/>
            </p:cNvGrpSpPr>
            <p:nvPr userDrawn="1"/>
          </p:nvGrpSpPr>
          <p:grpSpPr bwMode="auto">
            <a:xfrm>
              <a:off x="0" y="0"/>
              <a:ext cx="3216" cy="3072"/>
              <a:chOff x="0" y="0"/>
              <a:chExt cx="2928" cy="2784"/>
            </a:xfrm>
          </p:grpSpPr>
          <p:sp>
            <p:nvSpPr>
              <p:cNvPr id="1845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1" name="Group 9"/>
            <p:cNvGrpSpPr>
              <a:grpSpLocks/>
            </p:cNvGrpSpPr>
            <p:nvPr userDrawn="1"/>
          </p:nvGrpSpPr>
          <p:grpSpPr bwMode="auto">
            <a:xfrm>
              <a:off x="2016" y="2016"/>
              <a:ext cx="2448" cy="2304"/>
              <a:chOff x="0" y="0"/>
              <a:chExt cx="2928" cy="2784"/>
            </a:xfrm>
          </p:grpSpPr>
          <p:sp>
            <p:nvSpPr>
              <p:cNvPr id="1844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2" name="Group 15"/>
            <p:cNvGrpSpPr>
              <a:grpSpLocks/>
            </p:cNvGrpSpPr>
            <p:nvPr userDrawn="1"/>
          </p:nvGrpSpPr>
          <p:grpSpPr bwMode="auto">
            <a:xfrm>
              <a:off x="2832" y="96"/>
              <a:ext cx="2736" cy="2592"/>
              <a:chOff x="0" y="0"/>
              <a:chExt cx="2928" cy="2784"/>
            </a:xfrm>
          </p:grpSpPr>
          <p:sp>
            <p:nvSpPr>
              <p:cNvPr id="1844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1843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latin typeface="Times New Roman" charset="0"/>
              </a:defRPr>
            </a:lvl1pPr>
          </a:lstStyle>
          <a:p>
            <a:pPr defTabSz="914400" fontAlgn="base">
              <a:spcBef>
                <a:spcPct val="0"/>
              </a:spcBef>
              <a:spcAft>
                <a:spcPct val="0"/>
              </a:spcAft>
              <a:defRPr/>
            </a:pPr>
            <a:fld id="{71756F61-30D4-B148-BED6-7E63EC18D05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15258498"/>
      </p:ext>
    </p:extLst>
  </p:cSld>
  <p:clrMap bg1="dk2" tx1="lt1" bg2="dk1" tx2="lt2" accent1="accent1" accent2="accent2" accent3="accent3" accent4="accent4" accent5="accent5" accent6="accent6" hlink="hlink" folHlink="folHlink"/>
  <p:sldLayoutIdLst>
    <p:sldLayoutId id="214748368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2286000"/>
            <a:ext cx="9144000" cy="3581400"/>
            <a:chOff x="0" y="1968"/>
            <a:chExt cx="5760" cy="2256"/>
          </a:xfrm>
        </p:grpSpPr>
        <p:sp>
          <p:nvSpPr>
            <p:cNvPr id="2253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253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94A04964-6F10-374B-93F0-578960873101}" type="slidenum">
              <a:rPr lang="en-US" altLang="ja-JP"/>
              <a:pPr defTabSz="914400" fontAlgn="base">
                <a:spcBef>
                  <a:spcPct val="0"/>
                </a:spcBef>
                <a:spcAft>
                  <a:spcPct val="0"/>
                </a:spcAft>
                <a:defRPr/>
              </a:pPr>
              <a:t>‹#›</a:t>
            </a:fld>
            <a:endParaRPr lang="en-US" altLang="ja-JP"/>
          </a:p>
        </p:txBody>
      </p:sp>
      <p:pic>
        <p:nvPicPr>
          <p:cNvPr id="22536" name="Picture 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956074"/>
      </p:ext>
    </p:extLst>
  </p:cSld>
  <p:clrMap bg1="dk2" tx1="lt1" bg2="dk1" tx2="lt2" accent1="accent1" accent2="accent2" accent3="accent3" accent4="accent4" accent5="accent5" accent6="accent6" hlink="hlink" folHlink="folHlink"/>
  <p:sldLayoutIdLst>
    <p:sldLayoutId id="2147483690" r:id="rId1"/>
    <p:sldLayoutId id="2147483691" r:id="rId2"/>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764629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defTabSz="914400" fontAlgn="base">
              <a:spcBef>
                <a:spcPct val="0"/>
              </a:spcBef>
              <a:spcAft>
                <a:spcPct val="0"/>
              </a:spcAft>
              <a:defRPr/>
            </a:pPr>
            <a:fld id="{F7381B6D-9B86-EA42-8D99-657DFE49BEFE}"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97098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defTabSz="914400" fontAlgn="base">
              <a:spcBef>
                <a:spcPct val="0"/>
              </a:spcBef>
              <a:spcAft>
                <a:spcPct val="0"/>
              </a:spcAft>
              <a:defRPr/>
            </a:pPr>
            <a:fld id="{009F7E4D-9E2A-0243-9D6B-3C450602AD42}"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1664552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83756"/>
      </p:ext>
    </p:extLst>
  </p:cSld>
  <p:clrMap bg1="dk2" tx1="lt1" bg2="dk1" tx2="lt2" accent1="accent1" accent2="accent2" accent3="accent3" accent4="accent4" accent5="accent5" accent6="accent6" hlink="hlink" folHlink="folHlink"/>
  <p:sldLayoutIdLst>
    <p:sldLayoutId id="2147483753"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A5FD9643-10D5-0440-9CCB-48E4A6501A29}"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35013739"/>
      </p:ext>
    </p:extLst>
  </p:cSld>
  <p:clrMap bg1="lt1" tx1="dk1" bg2="lt2" tx2="dk2" accent1="accent1" accent2="accent2" accent3="accent3" accent4="accent4" accent5="accent5" accent6="accent6" hlink="hlink" folHlink="folHlink"/>
  <p:sldLayoutIdLst>
    <p:sldLayoutId id="214748377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wm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3.xml"/><Relationship Id="rId1" Type="http://schemas.openxmlformats.org/officeDocument/2006/relationships/themeOverride" Target="../theme/themeOverr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33.wmf"/><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6.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3.xml"/><Relationship Id="rId1" Type="http://schemas.openxmlformats.org/officeDocument/2006/relationships/vmlDrawing" Target="../drawings/vmlDrawing1.vml"/><Relationship Id="rId5" Type="http://schemas.openxmlformats.org/officeDocument/2006/relationships/image" Target="../media/image58.e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1.xml"/><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6.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80.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wmf"/></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20415359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1621127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3" name="Picture 2" descr="IMG_20180201_1031100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IMG_79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966" y="10668"/>
            <a:ext cx="5093465" cy="6791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433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0094"/>
            <a:ext cx="9144000" cy="6107906"/>
          </a:xfrm>
          <a:prstGeom prst="rect">
            <a:avLst/>
          </a:prstGeom>
        </p:spPr>
      </p:pic>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spTree>
    <p:extLst>
      <p:ext uri="{BB962C8B-B14F-4D97-AF65-F5344CB8AC3E}">
        <p14:creationId xmlns:p14="http://schemas.microsoft.com/office/powerpoint/2010/main" val="174962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pic>
        <p:nvPicPr>
          <p:cNvPr id="2" name="Picture 1"/>
          <p:cNvPicPr>
            <a:picLocks noChangeAspect="1"/>
          </p:cNvPicPr>
          <p:nvPr/>
        </p:nvPicPr>
        <p:blipFill>
          <a:blip r:embed="rId3"/>
          <a:stretch>
            <a:fillRect/>
          </a:stretch>
        </p:blipFill>
        <p:spPr>
          <a:xfrm>
            <a:off x="1106088" y="1227579"/>
            <a:ext cx="8037912" cy="5630421"/>
          </a:xfrm>
          <a:prstGeom prst="rect">
            <a:avLst/>
          </a:prstGeom>
        </p:spPr>
      </p:pic>
    </p:spTree>
    <p:extLst>
      <p:ext uri="{BB962C8B-B14F-4D97-AF65-F5344CB8AC3E}">
        <p14:creationId xmlns:p14="http://schemas.microsoft.com/office/powerpoint/2010/main" val="311299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97699" y="1565984"/>
            <a:ext cx="9144000" cy="4777740"/>
          </a:xfrm>
          <a:prstGeom prst="rect">
            <a:avLst/>
          </a:prstGeom>
        </p:spPr>
      </p:pic>
    </p:spTree>
    <p:extLst>
      <p:ext uri="{BB962C8B-B14F-4D97-AF65-F5344CB8AC3E}">
        <p14:creationId xmlns:p14="http://schemas.microsoft.com/office/powerpoint/2010/main" val="3331002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886904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232</a:t>
            </a:r>
          </a:p>
          <a:p>
            <a:pPr defTabSz="914400" fontAlgn="base">
              <a:spcBef>
                <a:spcPct val="0"/>
              </a:spcBef>
              <a:spcAft>
                <a:spcPct val="0"/>
              </a:spcAft>
              <a:defRPr/>
            </a:pPr>
            <a:r>
              <a:rPr lang="en-US" sz="2400" b="1" dirty="0">
                <a:solidFill>
                  <a:srgbClr val="FFFFFF"/>
                </a:solidFill>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Jeremiah</a:t>
            </a:r>
          </a:p>
        </p:txBody>
      </p:sp>
      <p:sp>
        <p:nvSpPr>
          <p:cNvPr id="71685"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71686"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mr-IN"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400">
                <a:solidFill>
                  <a:srgbClr val="FFFFFF"/>
                </a:solidFill>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defTabSz="914400" fontAlgn="base">
              <a:spcBef>
                <a:spcPct val="0"/>
              </a:spcBef>
              <a:spcAft>
                <a:spcPct val="0"/>
              </a:spcAft>
              <a:defRPr/>
            </a:pPr>
            <a:r>
              <a:rPr kumimoji="1" lang="en-US" sz="2800">
                <a:solidFill>
                  <a:srgbClr val="FFFFFF"/>
                </a:solidFill>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000" dirty="0">
                <a:solidFill>
                  <a:srgbClr val="FFFFFF"/>
                </a:solidFill>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60" name="Rectangle 64"/>
          <p:cNvSpPr>
            <a:spLocks noChangeArrowheads="1"/>
          </p:cNvSpPr>
          <p:nvPr/>
        </p:nvSpPr>
        <p:spPr bwMode="auto">
          <a:xfrm>
            <a:off x="-7567"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400" dirty="0">
                <a:solidFill>
                  <a:srgbClr val="FFFFFF"/>
                </a:solidFill>
                <a:latin typeface="Arial"/>
                <a:ea typeface="ＭＳ Ｐゴシック" charset="0"/>
                <a:cs typeface="Arial"/>
              </a:rPr>
              <a:t>Jehoahaz</a:t>
            </a:r>
          </a:p>
        </p:txBody>
      </p:sp>
    </p:spTree>
    <p:extLst>
      <p:ext uri="{BB962C8B-B14F-4D97-AF65-F5344CB8AC3E}">
        <p14:creationId xmlns:p14="http://schemas.microsoft.com/office/powerpoint/2010/main" val="2631784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55"/>
                                        </p:tgtEl>
                                        <p:attrNameLst>
                                          <p:attrName>style.visibility</p:attrName>
                                        </p:attrNameLst>
                                      </p:cBhvr>
                                      <p:to>
                                        <p:strVal val="visible"/>
                                      </p:to>
                                    </p:set>
                                    <p:anim calcmode="lin" valueType="num">
                                      <p:cBhvr additive="base">
                                        <p:cTn id="7" dur="500" fill="hold"/>
                                        <p:tgtEl>
                                          <p:spTgt spid="29755"/>
                                        </p:tgtEl>
                                        <p:attrNameLst>
                                          <p:attrName>ppt_x</p:attrName>
                                        </p:attrNameLst>
                                      </p:cBhvr>
                                      <p:tavLst>
                                        <p:tav tm="0">
                                          <p:val>
                                            <p:strVal val="0-#ppt_w/2"/>
                                          </p:val>
                                        </p:tav>
                                        <p:tav tm="100000">
                                          <p:val>
                                            <p:strVal val="#ppt_x"/>
                                          </p:val>
                                        </p:tav>
                                      </p:tavLst>
                                    </p:anim>
                                    <p:anim calcmode="lin" valueType="num">
                                      <p:cBhvr additive="base">
                                        <p:cTn id="8" dur="500" fill="hold"/>
                                        <p:tgtEl>
                                          <p:spTgt spid="297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747"/>
                                        </p:tgtEl>
                                        <p:attrNameLst>
                                          <p:attrName>style.visibility</p:attrName>
                                        </p:attrNameLst>
                                      </p:cBhvr>
                                      <p:to>
                                        <p:strVal val="visible"/>
                                      </p:to>
                                    </p:set>
                                    <p:anim calcmode="lin" valueType="num">
                                      <p:cBhvr additive="base">
                                        <p:cTn id="11" dur="500" fill="hold"/>
                                        <p:tgtEl>
                                          <p:spTgt spid="29747"/>
                                        </p:tgtEl>
                                        <p:attrNameLst>
                                          <p:attrName>ppt_x</p:attrName>
                                        </p:attrNameLst>
                                      </p:cBhvr>
                                      <p:tavLst>
                                        <p:tav tm="0">
                                          <p:val>
                                            <p:strVal val="0-#ppt_w/2"/>
                                          </p:val>
                                        </p:tav>
                                        <p:tav tm="100000">
                                          <p:val>
                                            <p:strVal val="#ppt_x"/>
                                          </p:val>
                                        </p:tav>
                                      </p:tavLst>
                                    </p:anim>
                                    <p:anim calcmode="lin" valueType="num">
                                      <p:cBhvr additive="base">
                                        <p:cTn id="12"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754"/>
                                        </p:tgtEl>
                                        <p:attrNameLst>
                                          <p:attrName>style.visibility</p:attrName>
                                        </p:attrNameLst>
                                      </p:cBhvr>
                                      <p:to>
                                        <p:strVal val="visible"/>
                                      </p:to>
                                    </p:set>
                                    <p:anim calcmode="lin" valueType="num">
                                      <p:cBhvr additive="base">
                                        <p:cTn id="17" dur="500" fill="hold"/>
                                        <p:tgtEl>
                                          <p:spTgt spid="29754"/>
                                        </p:tgtEl>
                                        <p:attrNameLst>
                                          <p:attrName>ppt_x</p:attrName>
                                        </p:attrNameLst>
                                      </p:cBhvr>
                                      <p:tavLst>
                                        <p:tav tm="0">
                                          <p:val>
                                            <p:strVal val="0-#ppt_w/2"/>
                                          </p:val>
                                        </p:tav>
                                        <p:tav tm="100000">
                                          <p:val>
                                            <p:strVal val="#ppt_x"/>
                                          </p:val>
                                        </p:tav>
                                      </p:tavLst>
                                    </p:anim>
                                    <p:anim calcmode="lin" valueType="num">
                                      <p:cBhvr additive="base">
                                        <p:cTn id="18" dur="500" fill="hold"/>
                                        <p:tgtEl>
                                          <p:spTgt spid="2975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756"/>
                                        </p:tgtEl>
                                        <p:attrNameLst>
                                          <p:attrName>style.visibility</p:attrName>
                                        </p:attrNameLst>
                                      </p:cBhvr>
                                      <p:to>
                                        <p:strVal val="visible"/>
                                      </p:to>
                                    </p:set>
                                    <p:anim calcmode="lin" valueType="num">
                                      <p:cBhvr additive="base">
                                        <p:cTn id="21" dur="500" fill="hold"/>
                                        <p:tgtEl>
                                          <p:spTgt spid="29756"/>
                                        </p:tgtEl>
                                        <p:attrNameLst>
                                          <p:attrName>ppt_x</p:attrName>
                                        </p:attrNameLst>
                                      </p:cBhvr>
                                      <p:tavLst>
                                        <p:tav tm="0">
                                          <p:val>
                                            <p:strVal val="0-#ppt_w/2"/>
                                          </p:val>
                                        </p:tav>
                                        <p:tav tm="100000">
                                          <p:val>
                                            <p:strVal val="#ppt_x"/>
                                          </p:val>
                                        </p:tav>
                                      </p:tavLst>
                                    </p:anim>
                                    <p:anim calcmode="lin" valueType="num">
                                      <p:cBhvr additive="base">
                                        <p:cTn id="2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9753"/>
                                        </p:tgtEl>
                                        <p:attrNameLst>
                                          <p:attrName>style.visibility</p:attrName>
                                        </p:attrNameLst>
                                      </p:cBhvr>
                                      <p:to>
                                        <p:strVal val="visible"/>
                                      </p:to>
                                    </p:set>
                                    <p:anim calcmode="lin" valueType="num">
                                      <p:cBhvr additive="base">
                                        <p:cTn id="27" dur="500" fill="hold"/>
                                        <p:tgtEl>
                                          <p:spTgt spid="29753"/>
                                        </p:tgtEl>
                                        <p:attrNameLst>
                                          <p:attrName>ppt_x</p:attrName>
                                        </p:attrNameLst>
                                      </p:cBhvr>
                                      <p:tavLst>
                                        <p:tav tm="0">
                                          <p:val>
                                            <p:strVal val="0-#ppt_w/2"/>
                                          </p:val>
                                        </p:tav>
                                        <p:tav tm="100000">
                                          <p:val>
                                            <p:strVal val="#ppt_x"/>
                                          </p:val>
                                        </p:tav>
                                      </p:tavLst>
                                    </p:anim>
                                    <p:anim calcmode="lin" valueType="num">
                                      <p:cBhvr additive="base">
                                        <p:cTn id="28" dur="500" fill="hold"/>
                                        <p:tgtEl>
                                          <p:spTgt spid="2975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9758"/>
                                        </p:tgtEl>
                                        <p:attrNameLst>
                                          <p:attrName>style.visibility</p:attrName>
                                        </p:attrNameLst>
                                      </p:cBhvr>
                                      <p:to>
                                        <p:strVal val="visible"/>
                                      </p:to>
                                    </p:set>
                                    <p:anim calcmode="lin" valueType="num">
                                      <p:cBhvr additive="base">
                                        <p:cTn id="31" dur="500" fill="hold"/>
                                        <p:tgtEl>
                                          <p:spTgt spid="29758"/>
                                        </p:tgtEl>
                                        <p:attrNameLst>
                                          <p:attrName>ppt_x</p:attrName>
                                        </p:attrNameLst>
                                      </p:cBhvr>
                                      <p:tavLst>
                                        <p:tav tm="0">
                                          <p:val>
                                            <p:strVal val="0-#ppt_w/2"/>
                                          </p:val>
                                        </p:tav>
                                        <p:tav tm="100000">
                                          <p:val>
                                            <p:strVal val="#ppt_x"/>
                                          </p:val>
                                        </p:tav>
                                      </p:tavLst>
                                    </p:anim>
                                    <p:anim calcmode="lin" valueType="num">
                                      <p:cBhvr additive="base">
                                        <p:cTn id="32"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52"/>
                                        </p:tgtEl>
                                        <p:attrNameLst>
                                          <p:attrName>style.visibility</p:attrName>
                                        </p:attrNameLst>
                                      </p:cBhvr>
                                      <p:to>
                                        <p:strVal val="visible"/>
                                      </p:to>
                                    </p:set>
                                    <p:anim calcmode="lin" valueType="num">
                                      <p:cBhvr additive="base">
                                        <p:cTn id="37" dur="500" fill="hold"/>
                                        <p:tgtEl>
                                          <p:spTgt spid="29752"/>
                                        </p:tgtEl>
                                        <p:attrNameLst>
                                          <p:attrName>ppt_x</p:attrName>
                                        </p:attrNameLst>
                                      </p:cBhvr>
                                      <p:tavLst>
                                        <p:tav tm="0">
                                          <p:val>
                                            <p:strVal val="0-#ppt_w/2"/>
                                          </p:val>
                                        </p:tav>
                                        <p:tav tm="100000">
                                          <p:val>
                                            <p:strVal val="#ppt_x"/>
                                          </p:val>
                                        </p:tav>
                                      </p:tavLst>
                                    </p:anim>
                                    <p:anim calcmode="lin" valueType="num">
                                      <p:cBhvr additive="base">
                                        <p:cTn id="38" dur="500" fill="hold"/>
                                        <p:tgtEl>
                                          <p:spTgt spid="2975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9757"/>
                                        </p:tgtEl>
                                        <p:attrNameLst>
                                          <p:attrName>style.visibility</p:attrName>
                                        </p:attrNameLst>
                                      </p:cBhvr>
                                      <p:to>
                                        <p:strVal val="visible"/>
                                      </p:to>
                                    </p:set>
                                    <p:anim calcmode="lin" valueType="num">
                                      <p:cBhvr additive="base">
                                        <p:cTn id="41" dur="500" fill="hold"/>
                                        <p:tgtEl>
                                          <p:spTgt spid="29757"/>
                                        </p:tgtEl>
                                        <p:attrNameLst>
                                          <p:attrName>ppt_x</p:attrName>
                                        </p:attrNameLst>
                                      </p:cBhvr>
                                      <p:tavLst>
                                        <p:tav tm="0">
                                          <p:val>
                                            <p:strVal val="0-#ppt_w/2"/>
                                          </p:val>
                                        </p:tav>
                                        <p:tav tm="100000">
                                          <p:val>
                                            <p:strVal val="#ppt_x"/>
                                          </p:val>
                                        </p:tav>
                                      </p:tavLst>
                                    </p:anim>
                                    <p:anim calcmode="lin" valueType="num">
                                      <p:cBhvr additive="base">
                                        <p:cTn id="42"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9746"/>
                                        </p:tgtEl>
                                        <p:attrNameLst>
                                          <p:attrName>style.visibility</p:attrName>
                                        </p:attrNameLst>
                                      </p:cBhvr>
                                      <p:to>
                                        <p:strVal val="visible"/>
                                      </p:to>
                                    </p:set>
                                    <p:anim calcmode="lin" valueType="num">
                                      <p:cBhvr additive="base">
                                        <p:cTn id="47" dur="500" fill="hold"/>
                                        <p:tgtEl>
                                          <p:spTgt spid="29746"/>
                                        </p:tgtEl>
                                        <p:attrNameLst>
                                          <p:attrName>ppt_x</p:attrName>
                                        </p:attrNameLst>
                                      </p:cBhvr>
                                      <p:tavLst>
                                        <p:tav tm="0">
                                          <p:val>
                                            <p:strVal val="0-#ppt_w/2"/>
                                          </p:val>
                                        </p:tav>
                                        <p:tav tm="100000">
                                          <p:val>
                                            <p:strVal val="#ppt_x"/>
                                          </p:val>
                                        </p:tav>
                                      </p:tavLst>
                                    </p:anim>
                                    <p:anim calcmode="lin" valueType="num">
                                      <p:cBhvr additive="base">
                                        <p:cTn id="48" dur="500" fill="hold"/>
                                        <p:tgtEl>
                                          <p:spTgt spid="2974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759"/>
                                        </p:tgtEl>
                                        <p:attrNameLst>
                                          <p:attrName>style.visibility</p:attrName>
                                        </p:attrNameLst>
                                      </p:cBhvr>
                                      <p:to>
                                        <p:strVal val="visible"/>
                                      </p:to>
                                    </p:set>
                                    <p:anim calcmode="lin" valueType="num">
                                      <p:cBhvr additive="base">
                                        <p:cTn id="51" dur="500" fill="hold"/>
                                        <p:tgtEl>
                                          <p:spTgt spid="29759"/>
                                        </p:tgtEl>
                                        <p:attrNameLst>
                                          <p:attrName>ppt_x</p:attrName>
                                        </p:attrNameLst>
                                      </p:cBhvr>
                                      <p:tavLst>
                                        <p:tav tm="0">
                                          <p:val>
                                            <p:strVal val="0-#ppt_w/2"/>
                                          </p:val>
                                        </p:tav>
                                        <p:tav tm="100000">
                                          <p:val>
                                            <p:strVal val="#ppt_x"/>
                                          </p:val>
                                        </p:tav>
                                      </p:tavLst>
                                    </p:anim>
                                    <p:anim calcmode="lin" valueType="num">
                                      <p:cBhvr additive="base">
                                        <p:cTn id="52"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721"/>
                                        </p:tgtEl>
                                        <p:attrNameLst>
                                          <p:attrName>style.visibility</p:attrName>
                                        </p:attrNameLst>
                                      </p:cBhvr>
                                      <p:to>
                                        <p:strVal val="visible"/>
                                      </p:to>
                                    </p:set>
                                    <p:anim calcmode="lin" valueType="num">
                                      <p:cBhvr additive="base">
                                        <p:cTn id="57" dur="500" fill="hold"/>
                                        <p:tgtEl>
                                          <p:spTgt spid="29721"/>
                                        </p:tgtEl>
                                        <p:attrNameLst>
                                          <p:attrName>ppt_x</p:attrName>
                                        </p:attrNameLst>
                                      </p:cBhvr>
                                      <p:tavLst>
                                        <p:tav tm="0">
                                          <p:val>
                                            <p:strVal val="0-#ppt_w/2"/>
                                          </p:val>
                                        </p:tav>
                                        <p:tav tm="100000">
                                          <p:val>
                                            <p:strVal val="#ppt_x"/>
                                          </p:val>
                                        </p:tav>
                                      </p:tavLst>
                                    </p:anim>
                                    <p:anim calcmode="lin" valueType="num">
                                      <p:cBhvr additive="base">
                                        <p:cTn id="58" dur="500" fill="hold"/>
                                        <p:tgtEl>
                                          <p:spTgt spid="2972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9709"/>
                                        </p:tgtEl>
                                        <p:attrNameLst>
                                          <p:attrName>style.visibility</p:attrName>
                                        </p:attrNameLst>
                                      </p:cBhvr>
                                      <p:to>
                                        <p:strVal val="visible"/>
                                      </p:to>
                                    </p:set>
                                    <p:anim calcmode="lin" valueType="num">
                                      <p:cBhvr additive="base">
                                        <p:cTn id="61" dur="500" fill="hold"/>
                                        <p:tgtEl>
                                          <p:spTgt spid="29709"/>
                                        </p:tgtEl>
                                        <p:attrNameLst>
                                          <p:attrName>ppt_x</p:attrName>
                                        </p:attrNameLst>
                                      </p:cBhvr>
                                      <p:tavLst>
                                        <p:tav tm="0">
                                          <p:val>
                                            <p:strVal val="0-#ppt_w/2"/>
                                          </p:val>
                                        </p:tav>
                                        <p:tav tm="100000">
                                          <p:val>
                                            <p:strVal val="#ppt_x"/>
                                          </p:val>
                                        </p:tav>
                                      </p:tavLst>
                                    </p:anim>
                                    <p:anim calcmode="lin" valueType="num">
                                      <p:cBhvr additive="base">
                                        <p:cTn id="62"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23"/>
                                        </p:tgtEl>
                                        <p:attrNameLst>
                                          <p:attrName>style.visibility</p:attrName>
                                        </p:attrNameLst>
                                      </p:cBhvr>
                                      <p:to>
                                        <p:strVal val="visible"/>
                                      </p:to>
                                    </p:set>
                                    <p:anim calcmode="lin" valueType="num">
                                      <p:cBhvr additive="base">
                                        <p:cTn id="67" dur="500" fill="hold"/>
                                        <p:tgtEl>
                                          <p:spTgt spid="29723"/>
                                        </p:tgtEl>
                                        <p:attrNameLst>
                                          <p:attrName>ppt_x</p:attrName>
                                        </p:attrNameLst>
                                      </p:cBhvr>
                                      <p:tavLst>
                                        <p:tav tm="0">
                                          <p:val>
                                            <p:strVal val="0-#ppt_w/2"/>
                                          </p:val>
                                        </p:tav>
                                        <p:tav tm="100000">
                                          <p:val>
                                            <p:strVal val="#ppt_x"/>
                                          </p:val>
                                        </p:tav>
                                      </p:tavLst>
                                    </p:anim>
                                    <p:anim calcmode="lin" valueType="num">
                                      <p:cBhvr additive="base">
                                        <p:cTn id="68" dur="500" fill="hold"/>
                                        <p:tgtEl>
                                          <p:spTgt spid="2972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9731"/>
                                        </p:tgtEl>
                                        <p:attrNameLst>
                                          <p:attrName>style.visibility</p:attrName>
                                        </p:attrNameLst>
                                      </p:cBhvr>
                                      <p:to>
                                        <p:strVal val="visible"/>
                                      </p:to>
                                    </p:set>
                                    <p:anim calcmode="lin" valueType="num">
                                      <p:cBhvr additive="base">
                                        <p:cTn id="71" dur="500" fill="hold"/>
                                        <p:tgtEl>
                                          <p:spTgt spid="29731"/>
                                        </p:tgtEl>
                                        <p:attrNameLst>
                                          <p:attrName>ppt_x</p:attrName>
                                        </p:attrNameLst>
                                      </p:cBhvr>
                                      <p:tavLst>
                                        <p:tav tm="0">
                                          <p:val>
                                            <p:strVal val="0-#ppt_w/2"/>
                                          </p:val>
                                        </p:tav>
                                        <p:tav tm="100000">
                                          <p:val>
                                            <p:strVal val="#ppt_x"/>
                                          </p:val>
                                        </p:tav>
                                      </p:tavLst>
                                    </p:anim>
                                    <p:anim calcmode="lin" valueType="num">
                                      <p:cBhvr additive="base">
                                        <p:cTn id="72"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9724"/>
                                        </p:tgtEl>
                                        <p:attrNameLst>
                                          <p:attrName>style.visibility</p:attrName>
                                        </p:attrNameLst>
                                      </p:cBhvr>
                                      <p:to>
                                        <p:strVal val="visible"/>
                                      </p:to>
                                    </p:set>
                                    <p:anim calcmode="lin" valueType="num">
                                      <p:cBhvr additive="base">
                                        <p:cTn id="77" dur="500" fill="hold"/>
                                        <p:tgtEl>
                                          <p:spTgt spid="29724"/>
                                        </p:tgtEl>
                                        <p:attrNameLst>
                                          <p:attrName>ppt_x</p:attrName>
                                        </p:attrNameLst>
                                      </p:cBhvr>
                                      <p:tavLst>
                                        <p:tav tm="0">
                                          <p:val>
                                            <p:strVal val="0-#ppt_w/2"/>
                                          </p:val>
                                        </p:tav>
                                        <p:tav tm="100000">
                                          <p:val>
                                            <p:strVal val="#ppt_x"/>
                                          </p:val>
                                        </p:tav>
                                      </p:tavLst>
                                    </p:anim>
                                    <p:anim calcmode="lin" valueType="num">
                                      <p:cBhvr additive="base">
                                        <p:cTn id="78" dur="500" fill="hold"/>
                                        <p:tgtEl>
                                          <p:spTgt spid="29724"/>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29730"/>
                                        </p:tgtEl>
                                        <p:attrNameLst>
                                          <p:attrName>style.visibility</p:attrName>
                                        </p:attrNameLst>
                                      </p:cBhvr>
                                      <p:to>
                                        <p:strVal val="visible"/>
                                      </p:to>
                                    </p:set>
                                    <p:anim calcmode="lin" valueType="num">
                                      <p:cBhvr additive="base">
                                        <p:cTn id="81" dur="500" fill="hold"/>
                                        <p:tgtEl>
                                          <p:spTgt spid="29730"/>
                                        </p:tgtEl>
                                        <p:attrNameLst>
                                          <p:attrName>ppt_x</p:attrName>
                                        </p:attrNameLst>
                                      </p:cBhvr>
                                      <p:tavLst>
                                        <p:tav tm="0">
                                          <p:val>
                                            <p:strVal val="0-#ppt_w/2"/>
                                          </p:val>
                                        </p:tav>
                                        <p:tav tm="100000">
                                          <p:val>
                                            <p:strVal val="#ppt_x"/>
                                          </p:val>
                                        </p:tav>
                                      </p:tavLst>
                                    </p:anim>
                                    <p:anim calcmode="lin" valueType="num">
                                      <p:cBhvr additive="base">
                                        <p:cTn id="82"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Inevitable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474</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966565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Deserved Captivity &amp; Undeserved Restoration</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474</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17392111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…For the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r>
              <a:rPr lang="en-US" sz="4000" b="1" dirty="0">
                <a:solidFill>
                  <a:srgbClr val="FFFFFF"/>
                </a:solidFill>
                <a:effectLst>
                  <a:glow rad="127000">
                    <a:srgbClr val="000000"/>
                  </a:glow>
                </a:effectLst>
                <a:latin typeface="Arial" charset="0"/>
                <a:ea typeface="ＭＳ Ｐゴシック" charset="0"/>
                <a:cs typeface="ＭＳ Ｐゴシック" charset="0"/>
              </a:rPr>
              <a:t> our God has doomed us to perish and given us poisoned water to drink, because we have sinned against him</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(8:14b).</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474</a:t>
            </a:r>
          </a:p>
        </p:txBody>
      </p:sp>
    </p:spTree>
    <p:extLst>
      <p:ext uri="{BB962C8B-B14F-4D97-AF65-F5344CB8AC3E}">
        <p14:creationId xmlns:p14="http://schemas.microsoft.com/office/powerpoint/2010/main" val="1579614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078710"/>
          </a:xfrm>
          <a:solidFill>
            <a:srgbClr val="0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3-days travel, 4-day visit</a:t>
            </a:r>
          </a:p>
        </p:txBody>
      </p:sp>
    </p:spTree>
    <p:extLst>
      <p:ext uri="{BB962C8B-B14F-4D97-AF65-F5344CB8AC3E}">
        <p14:creationId xmlns:p14="http://schemas.microsoft.com/office/powerpoint/2010/main" val="1188842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1847169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
        <p:nvSpPr>
          <p:cNvPr id="4" name="Rectangle 2"/>
          <p:cNvSpPr txBox="1">
            <a:spLocks noChangeArrowheads="1"/>
          </p:cNvSpPr>
          <p:nvPr/>
        </p:nvSpPr>
        <p:spPr bwMode="auto">
          <a:xfrm>
            <a:off x="0" y="131533"/>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defRPr/>
            </a:pPr>
            <a:r>
              <a:rPr lang="en-US" sz="5400" dirty="0">
                <a:effectLst>
                  <a:glow rad="127000">
                    <a:schemeClr val="tx1"/>
                  </a:glow>
                </a:effectLst>
                <a:latin typeface="Arial" charset="0"/>
                <a:ea typeface="ＭＳ Ｐゴシック" charset="0"/>
                <a:cs typeface="ＭＳ Ｐゴシック" charset="0"/>
              </a:rPr>
              <a:t>4 ways...</a:t>
            </a:r>
          </a:p>
        </p:txBody>
      </p:sp>
    </p:spTree>
    <p:extLst>
      <p:ext uri="{BB962C8B-B14F-4D97-AF65-F5344CB8AC3E}">
        <p14:creationId xmlns:p14="http://schemas.microsoft.com/office/powerpoint/2010/main" val="3271491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ea typeface="Osaka"/>
                <a:cs typeface="Arial"/>
              </a:rPr>
              <a:t>How does God comfort even those he disciplines</a:t>
            </a:r>
            <a:r>
              <a:rPr lang="en-SG" sz="3600" b="1">
                <a:solidFill>
                  <a:srgbClr val="FFFFFF"/>
                </a:solidFill>
                <a:effectLst>
                  <a:glow rad="228600">
                    <a:srgbClr val="000000"/>
                  </a:glow>
                </a:effectLst>
                <a:latin typeface="Arial"/>
                <a:ea typeface="Osaka"/>
                <a:cs typeface="Arial"/>
              </a:rPr>
              <a:t>?</a:t>
            </a:r>
            <a:endParaRPr lang="en-US" sz="3600" b="1">
              <a:solidFill>
                <a:srgbClr val="FFFFFF"/>
              </a:solidFill>
              <a:effectLst>
                <a:glow rad="228600">
                  <a:srgbClr val="000000"/>
                </a:glow>
              </a:effectLst>
              <a:latin typeface="Arial"/>
              <a:ea typeface="Osaka"/>
              <a:cs typeface="Arial"/>
            </a:endParaRPr>
          </a:p>
        </p:txBody>
      </p:sp>
    </p:spTree>
    <p:extLst>
      <p:ext uri="{BB962C8B-B14F-4D97-AF65-F5344CB8AC3E}">
        <p14:creationId xmlns:p14="http://schemas.microsoft.com/office/powerpoint/2010/main" val="11861337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a:t>
            </a:r>
          </a:p>
        </p:txBody>
      </p:sp>
    </p:spTree>
    <p:extLst>
      <p:ext uri="{BB962C8B-B14F-4D97-AF65-F5344CB8AC3E}">
        <p14:creationId xmlns:p14="http://schemas.microsoft.com/office/powerpoint/2010/main" val="617655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Length of Prophetic Ministries</a:t>
            </a: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Isaiah</a:t>
            </a: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65 Years</a:t>
            </a: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Hosea</a:t>
            </a: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45 Years</a:t>
            </a: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Jeremiah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40+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Micah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25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6672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God Calls and Commissions Jeremiah</a:t>
            </a:r>
          </a:p>
        </p:txBody>
      </p:sp>
      <p:pic>
        <p:nvPicPr>
          <p:cNvPr id="114690" name="Picture 4" descr="Pict-9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13" y="1752600"/>
            <a:ext cx="6580187" cy="43434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14691" name="Text Box 5"/>
          <p:cNvSpPr txBox="1">
            <a:spLocks noChangeArrowheads="1"/>
          </p:cNvSpPr>
          <p:nvPr/>
        </p:nvSpPr>
        <p:spPr bwMode="auto">
          <a:xfrm>
            <a:off x="6858000" y="1857375"/>
            <a:ext cx="22860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dirty="0">
                <a:solidFill>
                  <a:prstClr val="black"/>
                </a:solidFill>
              </a:rPr>
              <a:t>King Josiah</a:t>
            </a:r>
            <a:r>
              <a:rPr lang="mr-IN" altLang="ja-JP" b="1" dirty="0">
                <a:solidFill>
                  <a:prstClr val="black"/>
                </a:solidFill>
              </a:rPr>
              <a:t>'</a:t>
            </a:r>
            <a:r>
              <a:rPr lang="en-US" b="1" dirty="0">
                <a:solidFill>
                  <a:prstClr val="black"/>
                </a:solidFill>
              </a:rPr>
              <a:t>s reign and reforms did not last.</a:t>
            </a:r>
          </a:p>
          <a:p>
            <a:pPr defTabSz="914400" eaLnBrk="1" fontAlgn="base" hangingPunct="1">
              <a:spcBef>
                <a:spcPct val="50000"/>
              </a:spcBef>
              <a:spcAft>
                <a:spcPct val="0"/>
              </a:spcAft>
            </a:pPr>
            <a:r>
              <a:rPr lang="en-US" b="1" dirty="0">
                <a:solidFill>
                  <a:prstClr val="black"/>
                </a:solidFill>
              </a:rPr>
              <a:t>God calls a YOUNG MAN!</a:t>
            </a:r>
          </a:p>
          <a:p>
            <a:pPr defTabSz="914400" eaLnBrk="1" fontAlgn="base" hangingPunct="1">
              <a:spcBef>
                <a:spcPct val="50000"/>
              </a:spcBef>
              <a:spcAft>
                <a:spcPct val="0"/>
              </a:spcAft>
            </a:pPr>
            <a:endParaRPr lang="en-US" b="1" dirty="0">
              <a:solidFill>
                <a:prstClr val="black"/>
              </a:solidFill>
            </a:endParaRPr>
          </a:p>
        </p:txBody>
      </p:sp>
      <p:sp>
        <p:nvSpPr>
          <p:cNvPr id="114692" name="Rectangle 5"/>
          <p:cNvSpPr>
            <a:spLocks noChangeArrowheads="1"/>
          </p:cNvSpPr>
          <p:nvPr/>
        </p:nvSpPr>
        <p:spPr bwMode="auto">
          <a:xfrm>
            <a:off x="6972300" y="5786438"/>
            <a:ext cx="179070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pPr>
            <a:r>
              <a:rPr lang="en-US" sz="2400" b="1">
                <a:solidFill>
                  <a:prstClr val="white"/>
                </a:solidFill>
                <a:latin typeface="Arial" charset="0"/>
                <a:ea typeface="ＭＳ Ｐゴシック" charset="0"/>
                <a:cs typeface="ＭＳ Ｐゴシック" charset="0"/>
              </a:rPr>
              <a:t>Jer. 1:4-9</a:t>
            </a:r>
          </a:p>
        </p:txBody>
      </p:sp>
      <p:sp>
        <p:nvSpPr>
          <p:cNvPr id="114693" name="Text Box 6"/>
          <p:cNvSpPr txBox="1">
            <a:spLocks noChangeArrowheads="1"/>
          </p:cNvSpPr>
          <p:nvPr/>
        </p:nvSpPr>
        <p:spPr bwMode="auto">
          <a:xfrm>
            <a:off x="468313" y="6381750"/>
            <a:ext cx="3929062"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a:solidFill>
                  <a:prstClr val="black"/>
                </a:solidFill>
                <a:latin typeface="Georgia" charset="0"/>
              </a:rPr>
              <a:t>Source:  </a:t>
            </a:r>
            <a:r>
              <a:rPr lang="en-US" sz="1000" i="1">
                <a:solidFill>
                  <a:prstClr val="black"/>
                </a:solidFill>
                <a:latin typeface="Georgia" charset="0"/>
              </a:rPr>
              <a:t>The Picture Bible</a:t>
            </a:r>
            <a:r>
              <a:rPr lang="en-US" sz="1000">
                <a:solidFill>
                  <a:prstClr val="black"/>
                </a:solidFill>
                <a:latin typeface="Georgia" charset="0"/>
              </a:rPr>
              <a:t> (Chariot Books, David C Cook, 1978)</a:t>
            </a:r>
          </a:p>
        </p:txBody>
      </p:sp>
    </p:spTree>
    <p:extLst>
      <p:ext uri="{BB962C8B-B14F-4D97-AF65-F5344CB8AC3E}">
        <p14:creationId xmlns:p14="http://schemas.microsoft.com/office/powerpoint/2010/main" val="1646071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Jeremiah</a:t>
            </a:r>
            <a:endParaRPr lang="en-GB" sz="3600" b="1" dirty="0">
              <a:solidFill>
                <a:schemeClr val="tx1"/>
              </a:solidFill>
              <a:latin typeface="Arial" charset="0"/>
              <a:ea typeface="ＭＳ Ｐゴシック" charset="0"/>
              <a:cs typeface="Arial"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Text Box 3"/>
          <p:cNvSpPr txBox="1">
            <a:spLocks noChangeArrowheads="1"/>
          </p:cNvSpPr>
          <p:nvPr/>
        </p:nvSpPr>
        <p:spPr bwMode="auto">
          <a:xfrm>
            <a:off x="754063" y="1295400"/>
            <a:ext cx="8066087" cy="422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buSzPct val="85000"/>
              <a:buFont typeface="Wingdings 2" charset="0"/>
              <a:buNone/>
            </a:pP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		</a:t>
            </a:r>
            <a:r>
              <a:rPr lang="mr-IN" altLang="ja-JP" b="1" dirty="0">
                <a:solidFill>
                  <a:prstClr val="black"/>
                </a:solidFill>
              </a:rPr>
              <a:t>"</a:t>
            </a:r>
            <a:r>
              <a:rPr lang="en-US" altLang="ja-JP" b="1" dirty="0">
                <a:solidFill>
                  <a:prstClr val="black"/>
                </a:solidFill>
              </a:rPr>
              <a:t>Before I formed you in the womb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knew you</a:t>
            </a:r>
            <a:r>
              <a:rPr lang="en-US" b="1" dirty="0">
                <a:solidFill>
                  <a:prstClr val="black"/>
                </a:solidFill>
              </a:rPr>
              <a:t>, before you were born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set you apart</a:t>
            </a: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appointed you </a:t>
            </a:r>
            <a:r>
              <a:rPr lang="en-US" b="1" dirty="0">
                <a:solidFill>
                  <a:prstClr val="black"/>
                </a:solidFill>
              </a:rPr>
              <a:t>as a prophet to </a:t>
            </a:r>
          </a:p>
          <a:p>
            <a:pPr defTabSz="914400" fontAlgn="base">
              <a:spcBef>
                <a:spcPct val="0"/>
              </a:spcBef>
              <a:spcAft>
                <a:spcPct val="0"/>
              </a:spcAft>
              <a:buSzPct val="85000"/>
              <a:buFont typeface="Wingdings 2" charset="0"/>
              <a:buNone/>
            </a:pPr>
            <a:r>
              <a:rPr lang="en-US" b="1" dirty="0">
                <a:solidFill>
                  <a:prstClr val="black"/>
                </a:solidFill>
              </a:rPr>
              <a:t>					the nations…</a:t>
            </a:r>
          </a:p>
          <a:p>
            <a:pPr defTabSz="914400" fontAlgn="base">
              <a:spcBef>
                <a:spcPct val="0"/>
              </a:spcBef>
              <a:spcAft>
                <a:spcPct val="0"/>
              </a:spcAft>
              <a:buSzPct val="85000"/>
              <a:buFont typeface="Wingdings 2" charset="0"/>
              <a:buNone/>
            </a:pPr>
            <a:r>
              <a:rPr lang="en-US" b="1" dirty="0">
                <a:solidFill>
                  <a:prstClr val="black"/>
                </a:solidFill>
              </a:rPr>
              <a:t>Do not say, </a:t>
            </a:r>
            <a:r>
              <a:rPr lang="mr-IN" altLang="ja-JP" b="1" dirty="0">
                <a:solidFill>
                  <a:prstClr val="black"/>
                </a:solidFill>
              </a:rPr>
              <a:t>'</a:t>
            </a:r>
            <a:r>
              <a:rPr lang="en-US" b="1" dirty="0">
                <a:solidFill>
                  <a:prstClr val="black"/>
                </a:solidFill>
              </a:rPr>
              <a:t>I am only a child.</a:t>
            </a:r>
            <a:r>
              <a:rPr lang="mr-IN" altLang="ja-JP" b="1" dirty="0">
                <a:solidFill>
                  <a:prstClr val="black"/>
                </a:solidFill>
              </a:rPr>
              <a:t>'</a:t>
            </a: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You must go to everyone I send you to and say whatever I command you. Do not be afraid of them for I am with you and will rescue you… Now, I have put my words in your mouth …</a:t>
            </a:r>
          </a:p>
          <a:p>
            <a:pPr defTabSz="914400" fontAlgn="base">
              <a:spcBef>
                <a:spcPct val="0"/>
              </a:spcBef>
              <a:spcAft>
                <a:spcPct val="0"/>
              </a:spcAft>
              <a:buSzPct val="85000"/>
              <a:buFont typeface="Wingdings 2" charset="0"/>
              <a:buNone/>
            </a:pPr>
            <a:endParaRPr lang="en-US" b="1" dirty="0">
              <a:solidFill>
                <a:prstClr val="black"/>
              </a:solidFill>
            </a:endParaRPr>
          </a:p>
          <a:p>
            <a:pPr defTabSz="914400" fontAlgn="base">
              <a:spcBef>
                <a:spcPct val="0"/>
              </a:spcBef>
              <a:spcAft>
                <a:spcPct val="0"/>
              </a:spcAft>
              <a:buSzPct val="85000"/>
              <a:buFont typeface="Wingdings 2" charset="0"/>
              <a:buNone/>
            </a:pPr>
            <a:r>
              <a:rPr lang="en-US" b="1" dirty="0">
                <a:solidFill>
                  <a:prstClr val="black"/>
                </a:solidFill>
              </a:rPr>
              <a:t>			</a:t>
            </a:r>
            <a:r>
              <a:rPr lang="en-US" sz="2800" b="1" dirty="0">
                <a:solidFill>
                  <a:srgbClr val="FF0000"/>
                </a:solidFill>
              </a:rPr>
              <a:t>Jer. 1:5, 7-9</a:t>
            </a:r>
          </a:p>
        </p:txBody>
      </p:sp>
    </p:spTree>
    <p:extLst>
      <p:ext uri="{BB962C8B-B14F-4D97-AF65-F5344CB8AC3E}">
        <p14:creationId xmlns:p14="http://schemas.microsoft.com/office/powerpoint/2010/main" val="4234339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bwMode="auto">
          <a:xfrm rot="11031629">
            <a:off x="136694" y="2788760"/>
            <a:ext cx="7565068" cy="5135734"/>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232008"/>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Is God trying to comfort you through his truthful messengers?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54428"/>
            <a:ext cx="8213042" cy="3903572"/>
          </a:xfrm>
          <a:prstGeom prst="rect">
            <a:avLst/>
          </a:prstGeom>
        </p:spPr>
      </p:pic>
    </p:spTree>
    <p:extLst>
      <p:ext uri="{BB962C8B-B14F-4D97-AF65-F5344CB8AC3E}">
        <p14:creationId xmlns:p14="http://schemas.microsoft.com/office/powerpoint/2010/main" val="385043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63512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ea typeface="Osaka"/>
                <a:cs typeface="Arial"/>
              </a:rPr>
              <a:t>How does God comfort even those he disciplines</a:t>
            </a:r>
            <a:r>
              <a:rPr lang="en-SG" sz="3600" b="1">
                <a:solidFill>
                  <a:srgbClr val="FFFFFF"/>
                </a:solidFill>
                <a:effectLst>
                  <a:glow rad="228600">
                    <a:srgbClr val="000000"/>
                  </a:glow>
                </a:effectLst>
                <a:latin typeface="Arial"/>
                <a:ea typeface="Osaka"/>
                <a:cs typeface="Arial"/>
              </a:rPr>
              <a:t>?</a:t>
            </a:r>
            <a:endParaRPr lang="en-US" sz="3600" b="1">
              <a:solidFill>
                <a:srgbClr val="FFFFFF"/>
              </a:solidFill>
              <a:effectLst>
                <a:glow rad="228600">
                  <a:srgbClr val="000000"/>
                </a:glow>
              </a:effectLst>
              <a:latin typeface="Arial"/>
              <a:ea typeface="Osaka"/>
              <a:cs typeface="Arial"/>
            </a:endParaRPr>
          </a:p>
        </p:txBody>
      </p:sp>
    </p:spTree>
    <p:extLst>
      <p:ext uri="{BB962C8B-B14F-4D97-AF65-F5344CB8AC3E}">
        <p14:creationId xmlns:p14="http://schemas.microsoft.com/office/powerpoint/2010/main" val="31948365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08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9000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1168427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a:t>
            </a:r>
          </a:p>
        </p:txBody>
      </p:sp>
    </p:spTree>
    <p:extLst>
      <p:ext uri="{BB962C8B-B14F-4D97-AF65-F5344CB8AC3E}">
        <p14:creationId xmlns:p14="http://schemas.microsoft.com/office/powerpoint/2010/main" val="122178553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sz="4000" b="1" dirty="0">
                <a:solidFill>
                  <a:schemeClr val="tx1"/>
                </a:solidFill>
                <a:latin typeface="Arial" charset="0"/>
                <a:ea typeface="ＭＳ Ｐゴシック" charset="0"/>
                <a:cs typeface="Arial" charset="0"/>
              </a:rPr>
              <a:t>Judah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Relationship With God</a:t>
            </a:r>
          </a:p>
        </p:txBody>
      </p:sp>
      <p:pic>
        <p:nvPicPr>
          <p:cNvPr id="122882" name="Picture 3" descr="MPj04230800000[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90600" y="1714500"/>
            <a:ext cx="2601913" cy="3519488"/>
          </a:xfrm>
          <a:ln w="101600">
            <a:solidFill>
              <a:schemeClr val="bg1"/>
            </a:solidFill>
            <a:miter lim="800000"/>
            <a:headEnd/>
            <a:tailEnd/>
          </a:ln>
        </p:spPr>
      </p:pic>
      <p:sp>
        <p:nvSpPr>
          <p:cNvPr id="122883" name="Text Box 4"/>
          <p:cNvSpPr txBox="1">
            <a:spLocks noChangeArrowheads="1"/>
          </p:cNvSpPr>
          <p:nvPr/>
        </p:nvSpPr>
        <p:spPr bwMode="auto">
          <a:xfrm>
            <a:off x="1066800" y="5294313"/>
            <a:ext cx="25844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A young bride</a:t>
            </a:r>
          </a:p>
        </p:txBody>
      </p:sp>
      <p:pic>
        <p:nvPicPr>
          <p:cNvPr id="226309" name="Picture 5" descr="MPj022762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322638"/>
            <a:ext cx="2895600" cy="191135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226310" name="Picture 6" descr="MCj0116320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25" y="1143000"/>
            <a:ext cx="2424113" cy="210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0" name="Text Box 7"/>
          <p:cNvSpPr txBox="1">
            <a:spLocks noChangeArrowheads="1"/>
          </p:cNvSpPr>
          <p:nvPr/>
        </p:nvSpPr>
        <p:spPr bwMode="auto">
          <a:xfrm>
            <a:off x="3924300" y="5294313"/>
            <a:ext cx="46863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Unfaithful …. many lovers, </a:t>
            </a:r>
          </a:p>
          <a:p>
            <a:pPr defTabSz="914400" eaLnBrk="1" fontAlgn="base" hangingPunct="1">
              <a:spcBef>
                <a:spcPct val="0"/>
              </a:spcBef>
              <a:spcAft>
                <a:spcPct val="0"/>
              </a:spcAft>
            </a:pPr>
            <a:r>
              <a:rPr lang="en-US" sz="2800" b="1">
                <a:solidFill>
                  <a:prstClr val="black"/>
                </a:solidFill>
              </a:rPr>
              <a:t>            one named Baal</a:t>
            </a:r>
            <a:endParaRPr lang="en-US" sz="2800" b="1">
              <a:solidFill>
                <a:srgbClr val="D16349"/>
              </a:solidFill>
            </a:endParaRPr>
          </a:p>
        </p:txBody>
      </p:sp>
      <p:sp>
        <p:nvSpPr>
          <p:cNvPr id="226312" name="AutoShape 8"/>
          <p:cNvSpPr>
            <a:spLocks noChangeArrowheads="1"/>
          </p:cNvSpPr>
          <p:nvPr/>
        </p:nvSpPr>
        <p:spPr bwMode="auto">
          <a:xfrm>
            <a:off x="1828800" y="1295400"/>
            <a:ext cx="914400" cy="3886200"/>
          </a:xfrm>
          <a:prstGeom prst="lightningBolt">
            <a:avLst/>
          </a:pr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000" b="1">
              <a:solidFill>
                <a:prstClr val="black"/>
              </a:solidFill>
              <a:latin typeface="Arial" charset="0"/>
              <a:ea typeface="ＭＳ Ｐゴシック" charset="0"/>
              <a:cs typeface="ＭＳ Ｐゴシック" charset="0"/>
            </a:endParaRPr>
          </a:p>
        </p:txBody>
      </p:sp>
      <p:sp>
        <p:nvSpPr>
          <p:cNvPr id="122888" name="Rectangle 8"/>
          <p:cNvSpPr>
            <a:spLocks noChangeArrowheads="1"/>
          </p:cNvSpPr>
          <p:nvPr/>
        </p:nvSpPr>
        <p:spPr bwMode="auto">
          <a:xfrm>
            <a:off x="7524750" y="6257925"/>
            <a:ext cx="15017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prstClr val="black"/>
                </a:solidFill>
                <a:latin typeface="Arial" charset="0"/>
                <a:ea typeface="ＭＳ Ｐゴシック" charset="0"/>
                <a:cs typeface="ＭＳ Ｐゴシック" charset="0"/>
              </a:rPr>
              <a:t>Jer. 2–4</a:t>
            </a:r>
          </a:p>
        </p:txBody>
      </p:sp>
    </p:spTree>
    <p:extLst>
      <p:ext uri="{BB962C8B-B14F-4D97-AF65-F5344CB8AC3E}">
        <p14:creationId xmlns:p14="http://schemas.microsoft.com/office/powerpoint/2010/main" val="3804478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6312"/>
                                        </p:tgtEl>
                                        <p:attrNameLst>
                                          <p:attrName>style.visibility</p:attrName>
                                        </p:attrNameLst>
                                      </p:cBhvr>
                                      <p:to>
                                        <p:strVal val="visible"/>
                                      </p:to>
                                    </p:set>
                                    <p:anim calcmode="lin" valueType="num">
                                      <p:cBhvr additive="base">
                                        <p:cTn id="7" dur="500" fill="hold"/>
                                        <p:tgtEl>
                                          <p:spTgt spid="226312"/>
                                        </p:tgtEl>
                                        <p:attrNameLst>
                                          <p:attrName>ppt_x</p:attrName>
                                        </p:attrNameLst>
                                      </p:cBhvr>
                                      <p:tavLst>
                                        <p:tav tm="0">
                                          <p:val>
                                            <p:strVal val="#ppt_x"/>
                                          </p:val>
                                        </p:tav>
                                        <p:tav tm="100000">
                                          <p:val>
                                            <p:strVal val="#ppt_x"/>
                                          </p:val>
                                        </p:tav>
                                      </p:tavLst>
                                    </p:anim>
                                    <p:anim calcmode="lin" valueType="num">
                                      <p:cBhvr additive="base">
                                        <p:cTn id="8" dur="500" fill="hold"/>
                                        <p:tgtEl>
                                          <p:spTgt spid="226312"/>
                                        </p:tgtEl>
                                        <p:attrNameLst>
                                          <p:attrName>ppt_y</p:attrName>
                                        </p:attrNameLst>
                                      </p:cBhvr>
                                      <p:tavLst>
                                        <p:tav tm="0">
                                          <p:val>
                                            <p:strVal val="0-#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26310"/>
                                        </p:tgtEl>
                                        <p:attrNameLst>
                                          <p:attrName>style.visibility</p:attrName>
                                        </p:attrNameLst>
                                      </p:cBhvr>
                                      <p:to>
                                        <p:strVal val="visible"/>
                                      </p:to>
                                    </p:set>
                                    <p:animEffect transition="in" filter="dissolve">
                                      <p:cBhvr>
                                        <p:cTn id="11" dur="500"/>
                                        <p:tgtEl>
                                          <p:spTgt spid="226310"/>
                                        </p:tgtEl>
                                      </p:cBhvr>
                                    </p:animEffect>
                                  </p:childTnLst>
                                </p:cTn>
                              </p:par>
                              <p:par>
                                <p:cTn id="12" presetID="9" presetClass="entr" presetSubtype="0" fill="hold" nodeType="withEffect">
                                  <p:stCondLst>
                                    <p:cond delay="0"/>
                                  </p:stCondLst>
                                  <p:childTnLst>
                                    <p:set>
                                      <p:cBhvr>
                                        <p:cTn id="13" dur="1" fill="hold">
                                          <p:stCondLst>
                                            <p:cond delay="0"/>
                                          </p:stCondLst>
                                        </p:cTn>
                                        <p:tgtEl>
                                          <p:spTgt spid="226309"/>
                                        </p:tgtEl>
                                        <p:attrNameLst>
                                          <p:attrName>style.visibility</p:attrName>
                                        </p:attrNameLst>
                                      </p:cBhvr>
                                      <p:to>
                                        <p:strVal val="visible"/>
                                      </p:to>
                                    </p:set>
                                    <p:animEffect transition="in" filter="dissolve">
                                      <p:cBhvr>
                                        <p:cTn id="14" dur="500"/>
                                        <p:tgtEl>
                                          <p:spTgt spid="22630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 calcmode="lin" valueType="num">
                                      <p:cBhvr additive="base">
                                        <p:cTn id="17" dur="500" fill="hold"/>
                                        <p:tgtEl>
                                          <p:spTgt spid="21510"/>
                                        </p:tgtEl>
                                        <p:attrNameLst>
                                          <p:attrName>ppt_x</p:attrName>
                                        </p:attrNameLst>
                                      </p:cBhvr>
                                      <p:tavLst>
                                        <p:tav tm="0">
                                          <p:val>
                                            <p:strVal val="#ppt_x"/>
                                          </p:val>
                                        </p:tav>
                                        <p:tav tm="100000">
                                          <p:val>
                                            <p:strVal val="#ppt_x"/>
                                          </p:val>
                                        </p:tav>
                                      </p:tavLst>
                                    </p:anim>
                                    <p:anim calcmode="lin" valueType="num">
                                      <p:cBhvr additive="base">
                                        <p:cTn id="1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263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6</a:t>
            </a:r>
          </a:p>
        </p:txBody>
      </p:sp>
    </p:spTree>
    <p:extLst>
      <p:ext uri="{BB962C8B-B14F-4D97-AF65-F5344CB8AC3E}">
        <p14:creationId xmlns:p14="http://schemas.microsoft.com/office/powerpoint/2010/main" val="46789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59216"/>
            <a:ext cx="9144000" cy="3371052"/>
          </a:xfrm>
          <a:prstGeom prst="rect">
            <a:avLst/>
          </a:prstGeom>
        </p:spPr>
      </p:pic>
      <p:sp>
        <p:nvSpPr>
          <p:cNvPr id="900098" name="Rectangle 2"/>
          <p:cNvSpPr>
            <a:spLocks noGrp="1" noChangeArrowheads="1"/>
          </p:cNvSpPr>
          <p:nvPr>
            <p:ph type="ctrTitle"/>
          </p:nvPr>
        </p:nvSpPr>
        <p:spPr>
          <a:xfrm>
            <a:off x="0" y="29469"/>
            <a:ext cx="9144000" cy="3457479"/>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says: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'Stand at the crossroads and look;</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for the ancient paths,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where the good way is,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walk in it,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you will find rest for your souls'"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(Jeremiah 6:16a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58479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7</a:t>
            </a:r>
          </a:p>
        </p:txBody>
      </p:sp>
    </p:spTree>
    <p:extLst>
      <p:ext uri="{BB962C8B-B14F-4D97-AF65-F5344CB8AC3E}">
        <p14:creationId xmlns:p14="http://schemas.microsoft.com/office/powerpoint/2010/main" val="712201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323850" y="260350"/>
            <a:ext cx="8534400" cy="758825"/>
          </a:xfrm>
        </p:spPr>
        <p:txBody>
          <a:bodyPr/>
          <a:lstStyle/>
          <a:p>
            <a:pPr eaLnBrk="1" hangingPunct="1"/>
            <a:r>
              <a:rPr lang="en-US" sz="4000" b="1">
                <a:solidFill>
                  <a:schemeClr val="tx1"/>
                </a:solidFill>
                <a:latin typeface="Arial" charset="0"/>
                <a:ea typeface="ＭＳ Ｐゴシック" charset="0"/>
                <a:cs typeface="Arial" charset="0"/>
              </a:rPr>
              <a:t>Worthless Public Worship</a:t>
            </a:r>
          </a:p>
        </p:txBody>
      </p:sp>
      <p:sp>
        <p:nvSpPr>
          <p:cNvPr id="124930" name="Text Box 4"/>
          <p:cNvSpPr txBox="1">
            <a:spLocks noChangeArrowheads="1"/>
          </p:cNvSpPr>
          <p:nvPr/>
        </p:nvSpPr>
        <p:spPr bwMode="auto">
          <a:xfrm>
            <a:off x="381000" y="4494213"/>
            <a:ext cx="7048500" cy="181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God tells Jeremiah to ...</a:t>
            </a:r>
          </a:p>
          <a:p>
            <a:pPr defTabSz="914400" eaLnBrk="1" fontAlgn="base" hangingPunct="1">
              <a:spcBef>
                <a:spcPct val="0"/>
              </a:spcBef>
              <a:spcAft>
                <a:spcPct val="0"/>
              </a:spcAft>
            </a:pPr>
            <a:r>
              <a:rPr lang="en-US" sz="2800" b="1" i="1">
                <a:solidFill>
                  <a:srgbClr val="800000"/>
                </a:solidFill>
              </a:rPr>
              <a:t>Stop praying for Judah</a:t>
            </a:r>
          </a:p>
          <a:p>
            <a:pPr defTabSz="914400" eaLnBrk="1" fontAlgn="base" hangingPunct="1">
              <a:spcBef>
                <a:spcPct val="0"/>
              </a:spcBef>
              <a:spcAft>
                <a:spcPct val="0"/>
              </a:spcAft>
            </a:pPr>
            <a:r>
              <a:rPr lang="en-US" sz="2800" b="1">
                <a:solidFill>
                  <a:prstClr val="black"/>
                </a:solidFill>
              </a:rPr>
              <a:t>Their evil had become unthinkable. </a:t>
            </a:r>
          </a:p>
          <a:p>
            <a:pPr defTabSz="914400" eaLnBrk="1" fontAlgn="base" hangingPunct="1">
              <a:spcBef>
                <a:spcPct val="0"/>
              </a:spcBef>
              <a:spcAft>
                <a:spcPct val="0"/>
              </a:spcAft>
            </a:pPr>
            <a:r>
              <a:rPr lang="en-US" sz="2800" b="1">
                <a:solidFill>
                  <a:prstClr val="black"/>
                </a:solidFill>
              </a:rPr>
              <a:t>They even sacrificed their own children!  </a:t>
            </a:r>
          </a:p>
        </p:txBody>
      </p:sp>
      <p:pic>
        <p:nvPicPr>
          <p:cNvPr id="124931" name="Picture 5" descr="MCj031035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75" y="1571625"/>
            <a:ext cx="1762125" cy="245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2" name="Text Box 6"/>
          <p:cNvSpPr txBox="1">
            <a:spLocks noChangeArrowheads="1"/>
          </p:cNvSpPr>
          <p:nvPr/>
        </p:nvSpPr>
        <p:spPr bwMode="auto">
          <a:xfrm>
            <a:off x="2362200" y="2286000"/>
            <a:ext cx="6688138"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i="1" dirty="0">
                <a:solidFill>
                  <a:srgbClr val="800000"/>
                </a:solidFill>
              </a:rPr>
              <a:t>Trusted in empty words</a:t>
            </a:r>
          </a:p>
          <a:p>
            <a:pPr defTabSz="914400" eaLnBrk="1" fontAlgn="base" hangingPunct="1">
              <a:spcBef>
                <a:spcPct val="0"/>
              </a:spcBef>
              <a:spcAft>
                <a:spcPct val="0"/>
              </a:spcAft>
            </a:pPr>
            <a:r>
              <a:rPr lang="en-US" sz="2800" b="1" dirty="0">
                <a:solidFill>
                  <a:prstClr val="black"/>
                </a:solidFill>
              </a:rPr>
              <a:t>And </a:t>
            </a:r>
            <a:r>
              <a:rPr lang="mr-IN" altLang="ja-JP" sz="2800" b="1" dirty="0">
                <a:solidFill>
                  <a:prstClr val="black"/>
                </a:solidFill>
              </a:rPr>
              <a:t>"</a:t>
            </a:r>
            <a:r>
              <a:rPr lang="en-US" altLang="ja-JP" sz="2800" b="1" dirty="0">
                <a:solidFill>
                  <a:prstClr val="black"/>
                </a:solidFill>
              </a:rPr>
              <a:t>God will not destroy the temple</a:t>
            </a:r>
            <a:r>
              <a:rPr lang="mr-IN" altLang="ja-JP" sz="2800" b="1" dirty="0">
                <a:solidFill>
                  <a:prstClr val="black"/>
                </a:solidFill>
              </a:rPr>
              <a:t>"</a:t>
            </a:r>
            <a:endParaRPr lang="en-US" sz="2800" b="1" dirty="0">
              <a:solidFill>
                <a:prstClr val="black"/>
              </a:solidFill>
            </a:endParaRPr>
          </a:p>
        </p:txBody>
      </p:sp>
      <p:grpSp>
        <p:nvGrpSpPr>
          <p:cNvPr id="124933" name="Group 8"/>
          <p:cNvGrpSpPr>
            <a:grpSpLocks/>
          </p:cNvGrpSpPr>
          <p:nvPr/>
        </p:nvGrpSpPr>
        <p:grpSpPr bwMode="auto">
          <a:xfrm>
            <a:off x="6218238" y="3733800"/>
            <a:ext cx="2239962" cy="2119313"/>
            <a:chOff x="5786446" y="4143380"/>
            <a:chExt cx="2466695" cy="2333620"/>
          </a:xfrm>
        </p:grpSpPr>
        <p:pic>
          <p:nvPicPr>
            <p:cNvPr id="124935" name="Picture 3" descr="MCBD07798_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1" y="4143380"/>
              <a:ext cx="2004740" cy="2333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6" name="AutoShape 7"/>
            <p:cNvSpPr>
              <a:spLocks noChangeArrowheads="1"/>
            </p:cNvSpPr>
            <p:nvPr/>
          </p:nvSpPr>
          <p:spPr bwMode="auto">
            <a:xfrm>
              <a:off x="5786446" y="4143380"/>
              <a:ext cx="2295790" cy="21145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grpSp>
      <p:sp>
        <p:nvSpPr>
          <p:cNvPr id="124934" name="Rectangle 9"/>
          <p:cNvSpPr>
            <a:spLocks noChangeArrowheads="1"/>
          </p:cNvSpPr>
          <p:nvPr/>
        </p:nvSpPr>
        <p:spPr bwMode="auto">
          <a:xfrm>
            <a:off x="7572375" y="5857875"/>
            <a:ext cx="15033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7–8</a:t>
            </a:r>
          </a:p>
        </p:txBody>
      </p:sp>
    </p:spTree>
    <p:extLst>
      <p:ext uri="{BB962C8B-B14F-4D97-AF65-F5344CB8AC3E}">
        <p14:creationId xmlns:p14="http://schemas.microsoft.com/office/powerpoint/2010/main" val="3208464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11</a:t>
            </a:r>
          </a:p>
        </p:txBody>
      </p:sp>
    </p:spTree>
    <p:extLst>
      <p:ext uri="{BB962C8B-B14F-4D97-AF65-F5344CB8AC3E}">
        <p14:creationId xmlns:p14="http://schemas.microsoft.com/office/powerpoint/2010/main" val="3406388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3519" y="2617875"/>
            <a:ext cx="3688843" cy="2411197"/>
          </a:xfrm>
          <a:prstGeom prst="rect">
            <a:avLst/>
          </a:prstGeom>
        </p:spPr>
      </p:pic>
      <p:sp>
        <p:nvSpPr>
          <p:cNvPr id="129025"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Covenant, Conspiracies &amp; Complaints</a:t>
            </a:r>
          </a:p>
        </p:txBody>
      </p:sp>
      <p:grpSp>
        <p:nvGrpSpPr>
          <p:cNvPr id="6" name="Group 5"/>
          <p:cNvGrpSpPr/>
          <p:nvPr/>
        </p:nvGrpSpPr>
        <p:grpSpPr>
          <a:xfrm>
            <a:off x="2216949" y="1689780"/>
            <a:ext cx="4423105" cy="4561299"/>
            <a:chOff x="2216949" y="1689780"/>
            <a:chExt cx="4423105" cy="4561299"/>
          </a:xfrm>
        </p:grpSpPr>
        <p:pic>
          <p:nvPicPr>
            <p:cNvPr id="5" name="Picture 4"/>
            <p:cNvPicPr>
              <a:picLocks noChangeAspect="1"/>
            </p:cNvPicPr>
            <p:nvPr/>
          </p:nvPicPr>
          <p:blipFill>
            <a:blip r:embed="rId4"/>
            <a:stretch>
              <a:fillRect/>
            </a:stretch>
          </p:blipFill>
          <p:spPr>
            <a:xfrm>
              <a:off x="2216949" y="1827974"/>
              <a:ext cx="4423105" cy="4423105"/>
            </a:xfrm>
            <a:prstGeom prst="rect">
              <a:avLst/>
            </a:prstGeom>
          </p:spPr>
        </p:pic>
        <p:sp>
          <p:nvSpPr>
            <p:cNvPr id="129035" name="Text Box 11"/>
            <p:cNvSpPr txBox="1">
              <a:spLocks noChangeArrowheads="1"/>
            </p:cNvSpPr>
            <p:nvPr/>
          </p:nvSpPr>
          <p:spPr bwMode="auto">
            <a:xfrm>
              <a:off x="2819400" y="1689780"/>
              <a:ext cx="304046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Men from Anathoth</a:t>
              </a:r>
            </a:p>
            <a:p>
              <a:pPr defTabSz="914400" eaLnBrk="1" fontAlgn="base" hangingPunct="1">
                <a:spcBef>
                  <a:spcPct val="0"/>
                </a:spcBef>
                <a:spcAft>
                  <a:spcPct val="0"/>
                </a:spcAft>
              </a:pPr>
              <a:r>
                <a:rPr lang="en-US" b="1">
                  <a:solidFill>
                    <a:prstClr val="black"/>
                  </a:solidFill>
                </a:rPr>
                <a:t>conspire to kill him</a:t>
              </a:r>
            </a:p>
          </p:txBody>
        </p:sp>
      </p:grpSp>
      <p:grpSp>
        <p:nvGrpSpPr>
          <p:cNvPr id="3" name="Group 9"/>
          <p:cNvGrpSpPr>
            <a:grpSpLocks/>
          </p:cNvGrpSpPr>
          <p:nvPr/>
        </p:nvGrpSpPr>
        <p:grpSpPr bwMode="auto">
          <a:xfrm>
            <a:off x="76200" y="1828800"/>
            <a:ext cx="2973388" cy="3813175"/>
            <a:chOff x="76200" y="1828800"/>
            <a:chExt cx="2973440" cy="3813910"/>
          </a:xfrm>
        </p:grpSpPr>
        <p:pic>
          <p:nvPicPr>
            <p:cNvPr id="129032" name="Picture 15" descr="MPj0440300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058" y="1828800"/>
              <a:ext cx="2117725" cy="276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33" name="Text Box 16"/>
            <p:cNvSpPr txBox="1">
              <a:spLocks noChangeArrowheads="1"/>
            </p:cNvSpPr>
            <p:nvPr/>
          </p:nvSpPr>
          <p:spPr bwMode="auto">
            <a:xfrm>
              <a:off x="76200" y="4811713"/>
              <a:ext cx="297344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Jeremiah preaches</a:t>
              </a:r>
            </a:p>
            <a:p>
              <a:pPr defTabSz="914400" eaLnBrk="1" fontAlgn="base" hangingPunct="1">
                <a:spcBef>
                  <a:spcPct val="0"/>
                </a:spcBef>
                <a:spcAft>
                  <a:spcPct val="0"/>
                </a:spcAft>
              </a:pPr>
              <a:r>
                <a:rPr lang="en-US" b="1">
                  <a:solidFill>
                    <a:prstClr val="black"/>
                  </a:solidFill>
                </a:rPr>
                <a:t>Covenant broken</a:t>
              </a:r>
            </a:p>
          </p:txBody>
        </p:sp>
      </p:grpSp>
      <p:sp>
        <p:nvSpPr>
          <p:cNvPr id="129031" name="Text Box 17"/>
          <p:cNvSpPr txBox="1">
            <a:spLocks noChangeArrowheads="1"/>
          </p:cNvSpPr>
          <p:nvPr/>
        </p:nvSpPr>
        <p:spPr bwMode="auto">
          <a:xfrm>
            <a:off x="5638800" y="5029073"/>
            <a:ext cx="3505200" cy="1200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prstClr val="black"/>
                </a:solidFill>
              </a:rPr>
              <a:t>Jeremiah complains </a:t>
            </a:r>
            <a:br>
              <a:rPr lang="en-US" b="1">
                <a:solidFill>
                  <a:prstClr val="black"/>
                </a:solidFill>
              </a:rPr>
            </a:br>
            <a:r>
              <a:rPr lang="en-US" b="1">
                <a:solidFill>
                  <a:prstClr val="black"/>
                </a:solidFill>
              </a:rPr>
              <a:t>to God;</a:t>
            </a:r>
          </a:p>
          <a:p>
            <a:pPr algn="ctr" defTabSz="914400" eaLnBrk="1" fontAlgn="base" hangingPunct="1">
              <a:spcBef>
                <a:spcPct val="0"/>
              </a:spcBef>
              <a:spcAft>
                <a:spcPct val="0"/>
              </a:spcAft>
            </a:pPr>
            <a:r>
              <a:rPr lang="en-US" b="1">
                <a:solidFill>
                  <a:prstClr val="black"/>
                </a:solidFill>
              </a:rPr>
              <a:t>God encourages him</a:t>
            </a:r>
          </a:p>
        </p:txBody>
      </p:sp>
      <p:sp>
        <p:nvSpPr>
          <p:cNvPr id="129029" name="Rectangle 9"/>
          <p:cNvSpPr>
            <a:spLocks noChangeArrowheads="1"/>
          </p:cNvSpPr>
          <p:nvPr/>
        </p:nvSpPr>
        <p:spPr bwMode="auto">
          <a:xfrm>
            <a:off x="3200400" y="5867400"/>
            <a:ext cx="2438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3200" b="1">
                <a:solidFill>
                  <a:srgbClr val="800000"/>
                </a:solidFill>
                <a:latin typeface="Arial" charset="0"/>
                <a:ea typeface="ＭＳ Ｐゴシック" charset="0"/>
                <a:cs typeface="ＭＳ Ｐゴシック" charset="0"/>
              </a:rPr>
              <a:t>Jer. 11–12</a:t>
            </a:r>
          </a:p>
        </p:txBody>
      </p:sp>
    </p:spTree>
    <p:extLst>
      <p:ext uri="{BB962C8B-B14F-4D97-AF65-F5344CB8AC3E}">
        <p14:creationId xmlns:p14="http://schemas.microsoft.com/office/powerpoint/2010/main" val="3647305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24</a:t>
            </a:r>
          </a:p>
        </p:txBody>
      </p:sp>
    </p:spTree>
    <p:extLst>
      <p:ext uri="{BB962C8B-B14F-4D97-AF65-F5344CB8AC3E}">
        <p14:creationId xmlns:p14="http://schemas.microsoft.com/office/powerpoint/2010/main" val="389527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2" name="Picture 1" descr="IMG_08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4124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71438" y="104136"/>
            <a:ext cx="9215438" cy="530900"/>
          </a:xfrm>
        </p:spPr>
        <p:txBody>
          <a:bodyPr/>
          <a:lstStyle/>
          <a:p>
            <a:pPr eaLnBrk="1" hangingPunct="1"/>
            <a:r>
              <a:rPr lang="en-US" sz="2700" b="1" dirty="0">
                <a:solidFill>
                  <a:schemeClr val="tx1"/>
                </a:solidFill>
                <a:latin typeface="Arial" charset="0"/>
                <a:ea typeface="ＭＳ Ｐゴシック" charset="0"/>
                <a:cs typeface="Arial" charset="0"/>
              </a:rPr>
              <a:t>No Repentance in Jerusalem after Nebuchadnezzar</a:t>
            </a:r>
          </a:p>
        </p:txBody>
      </p:sp>
      <p:pic>
        <p:nvPicPr>
          <p:cNvPr id="236547" name="Picture 3" descr="Pict-3"/>
          <p:cNvPicPr>
            <a:picLocks noGrp="1" noChangeAspect="1" noChangeArrowheads="1"/>
          </p:cNvPicPr>
          <p:nvPr>
            <p:ph idx="1"/>
          </p:nvPr>
        </p:nvPicPr>
        <p:blipFill>
          <a:blip r:embed="rId3"/>
          <a:srcRect/>
          <a:stretch>
            <a:fillRect/>
          </a:stretch>
        </p:blipFill>
        <p:spPr>
          <a:xfrm>
            <a:off x="4857750" y="1922463"/>
            <a:ext cx="3890963" cy="2578100"/>
          </a:xfrm>
          <a:ln w="101600">
            <a:solidFill>
              <a:schemeClr val="bg2">
                <a:lumMod val="90000"/>
              </a:schemeClr>
            </a:solidFill>
          </a:ln>
        </p:spPr>
      </p:pic>
      <p:sp>
        <p:nvSpPr>
          <p:cNvPr id="149507" name="Text Box 4"/>
          <p:cNvSpPr txBox="1">
            <a:spLocks noChangeArrowheads="1"/>
          </p:cNvSpPr>
          <p:nvPr/>
        </p:nvSpPr>
        <p:spPr bwMode="auto">
          <a:xfrm>
            <a:off x="381000" y="1492092"/>
            <a:ext cx="4448175" cy="2523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u="sng" dirty="0">
                <a:solidFill>
                  <a:srgbClr val="800000"/>
                </a:solidFill>
              </a:rPr>
              <a:t>Good figs </a:t>
            </a:r>
          </a:p>
          <a:p>
            <a:pPr defTabSz="914400" eaLnBrk="1" fontAlgn="base" hangingPunct="1">
              <a:spcBef>
                <a:spcPct val="0"/>
              </a:spcBef>
              <a:spcAft>
                <a:spcPct val="0"/>
              </a:spcAft>
            </a:pPr>
            <a:endParaRPr lang="en-US" b="1" dirty="0">
              <a:solidFill>
                <a:srgbClr val="D16349"/>
              </a:solidFill>
            </a:endParaRPr>
          </a:p>
          <a:p>
            <a:pPr defTabSz="914400" eaLnBrk="1" fontAlgn="base" hangingPunct="1">
              <a:spcBef>
                <a:spcPct val="0"/>
              </a:spcBef>
              <a:spcAft>
                <a:spcPct val="0"/>
              </a:spcAft>
            </a:pPr>
            <a:r>
              <a:rPr lang="en-US" b="1" dirty="0">
                <a:solidFill>
                  <a:prstClr val="black"/>
                </a:solidFill>
              </a:rPr>
              <a:t>– Exiles in Babylon who had begun to repent. </a:t>
            </a:r>
            <a:endParaRPr lang="en-US" sz="1400" b="1" dirty="0">
              <a:solidFill>
                <a:prstClr val="black"/>
              </a:solidFill>
            </a:endParaRPr>
          </a:p>
          <a:p>
            <a:pPr defTabSz="914400" eaLnBrk="1" fontAlgn="base" hangingPunct="1">
              <a:spcBef>
                <a:spcPct val="0"/>
              </a:spcBef>
              <a:spcAft>
                <a:spcPct val="0"/>
              </a:spcAft>
            </a:pPr>
            <a:endParaRPr lang="en-US" sz="1400" b="1" dirty="0">
              <a:solidFill>
                <a:prstClr val="black"/>
              </a:solidFill>
            </a:endParaRPr>
          </a:p>
          <a:p>
            <a:pPr defTabSz="914400" eaLnBrk="1" fontAlgn="base" hangingPunct="1">
              <a:spcBef>
                <a:spcPct val="0"/>
              </a:spcBef>
              <a:spcAft>
                <a:spcPct val="0"/>
              </a:spcAft>
            </a:pPr>
            <a:r>
              <a:rPr lang="en-US" b="1" dirty="0">
                <a:solidFill>
                  <a:prstClr val="black"/>
                </a:solidFill>
              </a:rPr>
              <a:t>– God will take care of them and bring them back.</a:t>
            </a:r>
          </a:p>
        </p:txBody>
      </p:sp>
      <p:sp>
        <p:nvSpPr>
          <p:cNvPr id="149508" name="Text Box 5"/>
          <p:cNvSpPr txBox="1">
            <a:spLocks noChangeArrowheads="1"/>
          </p:cNvSpPr>
          <p:nvPr/>
        </p:nvSpPr>
        <p:spPr bwMode="auto">
          <a:xfrm>
            <a:off x="380999" y="4047065"/>
            <a:ext cx="8628221" cy="227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150000"/>
              </a:lnSpc>
              <a:spcBef>
                <a:spcPct val="0"/>
              </a:spcBef>
              <a:spcAft>
                <a:spcPct val="0"/>
              </a:spcAft>
            </a:pPr>
            <a:r>
              <a:rPr lang="en-US" b="1" u="sng" dirty="0">
                <a:solidFill>
                  <a:srgbClr val="800000"/>
                </a:solidFill>
              </a:rPr>
              <a:t>Bad, rotten figs </a:t>
            </a:r>
          </a:p>
          <a:p>
            <a:pPr defTabSz="914400" eaLnBrk="1" fontAlgn="base" hangingPunct="1">
              <a:lnSpc>
                <a:spcPct val="150000"/>
              </a:lnSpc>
              <a:spcBef>
                <a:spcPct val="0"/>
              </a:spcBef>
              <a:spcAft>
                <a:spcPct val="0"/>
              </a:spcAft>
            </a:pPr>
            <a:r>
              <a:rPr lang="en-US" b="1" dirty="0">
                <a:solidFill>
                  <a:prstClr val="black"/>
                </a:solidFill>
              </a:rPr>
              <a:t>– King Zedekiah and his court and all people in Jerusalem</a:t>
            </a:r>
          </a:p>
          <a:p>
            <a:pPr defTabSz="914400" eaLnBrk="1" fontAlgn="base" hangingPunct="1">
              <a:lnSpc>
                <a:spcPct val="150000"/>
              </a:lnSpc>
              <a:spcBef>
                <a:spcPct val="0"/>
              </a:spcBef>
              <a:spcAft>
                <a:spcPct val="0"/>
              </a:spcAft>
            </a:pPr>
            <a:r>
              <a:rPr lang="en-US" b="1" dirty="0">
                <a:solidFill>
                  <a:prstClr val="black"/>
                </a:solidFill>
              </a:rPr>
              <a:t>– Still plotting and scheming against Babylon</a:t>
            </a:r>
          </a:p>
          <a:p>
            <a:pPr defTabSz="914400" eaLnBrk="1" fontAlgn="base" hangingPunct="1">
              <a:lnSpc>
                <a:spcPct val="150000"/>
              </a:lnSpc>
              <a:spcBef>
                <a:spcPct val="0"/>
              </a:spcBef>
              <a:spcAft>
                <a:spcPct val="0"/>
              </a:spcAft>
            </a:pPr>
            <a:r>
              <a:rPr lang="en-US" b="1" dirty="0">
                <a:solidFill>
                  <a:prstClr val="black"/>
                </a:solidFill>
              </a:rPr>
              <a:t>– Not fit to keep</a:t>
            </a:r>
          </a:p>
        </p:txBody>
      </p:sp>
      <p:sp>
        <p:nvSpPr>
          <p:cNvPr id="149509" name="Text Box 6"/>
          <p:cNvSpPr txBox="1">
            <a:spLocks noChangeArrowheads="1"/>
          </p:cNvSpPr>
          <p:nvPr/>
        </p:nvSpPr>
        <p:spPr bwMode="auto">
          <a:xfrm>
            <a:off x="155744" y="598220"/>
            <a:ext cx="88534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dirty="0">
                <a:solidFill>
                  <a:srgbClr val="800000"/>
                </a:solidFill>
              </a:rPr>
              <a:t>Depiction of People Through Figs at the Temple</a:t>
            </a:r>
          </a:p>
        </p:txBody>
      </p:sp>
      <p:sp>
        <p:nvSpPr>
          <p:cNvPr id="149510" name="Rectangle 7"/>
          <p:cNvSpPr>
            <a:spLocks noChangeArrowheads="1"/>
          </p:cNvSpPr>
          <p:nvPr/>
        </p:nvSpPr>
        <p:spPr bwMode="auto">
          <a:xfrm>
            <a:off x="7643813" y="5715000"/>
            <a:ext cx="1143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24</a:t>
            </a:r>
          </a:p>
        </p:txBody>
      </p:sp>
      <p:sp>
        <p:nvSpPr>
          <p:cNvPr id="149511" name="Text Box 6"/>
          <p:cNvSpPr txBox="1">
            <a:spLocks noChangeArrowheads="1"/>
          </p:cNvSpPr>
          <p:nvPr/>
        </p:nvSpPr>
        <p:spPr bwMode="auto">
          <a:xfrm>
            <a:off x="611188" y="6453188"/>
            <a:ext cx="37623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spTree>
    <p:extLst>
      <p:ext uri="{BB962C8B-B14F-4D97-AF65-F5344CB8AC3E}">
        <p14:creationId xmlns:p14="http://schemas.microsoft.com/office/powerpoint/2010/main" val="150115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P spid="14950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25</a:t>
            </a:r>
          </a:p>
        </p:txBody>
      </p:sp>
    </p:spTree>
    <p:extLst>
      <p:ext uri="{BB962C8B-B14F-4D97-AF65-F5344CB8AC3E}">
        <p14:creationId xmlns:p14="http://schemas.microsoft.com/office/powerpoint/2010/main" val="1588830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642938" y="152400"/>
            <a:ext cx="7772400" cy="733425"/>
          </a:xfrm>
        </p:spPr>
        <p:txBody>
          <a:bodyPr/>
          <a:lstStyle/>
          <a:p>
            <a:pPr eaLnBrk="1" hangingPunct="1"/>
            <a:r>
              <a:rPr lang="en-US" sz="3600" b="1">
                <a:solidFill>
                  <a:schemeClr val="tx1"/>
                </a:solidFill>
                <a:latin typeface="Arial" charset="0"/>
                <a:ea typeface="ＭＳ Ｐゴシック" charset="0"/>
                <a:cs typeface="Arial" charset="0"/>
              </a:rPr>
              <a:t>Nebuchadnezzar comes (597 BC)</a:t>
            </a:r>
          </a:p>
        </p:txBody>
      </p:sp>
      <p:pic>
        <p:nvPicPr>
          <p:cNvPr id="238595" name="Picture 3" descr="Pict-4"/>
          <p:cNvPicPr>
            <a:picLocks noGrp="1" noChangeAspect="1" noChangeArrowheads="1"/>
          </p:cNvPicPr>
          <p:nvPr>
            <p:ph idx="1"/>
          </p:nvPr>
        </p:nvPicPr>
        <p:blipFill>
          <a:blip r:embed="rId3"/>
          <a:srcRect/>
          <a:stretch>
            <a:fillRect/>
          </a:stretch>
        </p:blipFill>
        <p:spPr>
          <a:xfrm>
            <a:off x="762000" y="1066800"/>
            <a:ext cx="7704138" cy="4527550"/>
          </a:xfrm>
          <a:ln w="101600">
            <a:solidFill>
              <a:schemeClr val="bg2">
                <a:lumMod val="90000"/>
              </a:schemeClr>
            </a:solidFill>
          </a:ln>
        </p:spPr>
      </p:pic>
      <p:sp>
        <p:nvSpPr>
          <p:cNvPr id="143363" name="Text Box 4"/>
          <p:cNvSpPr txBox="1">
            <a:spLocks noChangeArrowheads="1"/>
          </p:cNvSpPr>
          <p:nvPr/>
        </p:nvSpPr>
        <p:spPr bwMode="auto">
          <a:xfrm>
            <a:off x="285750" y="5605463"/>
            <a:ext cx="85725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prstClr val="black"/>
                </a:solidFill>
              </a:rPr>
              <a:t>Takes exiles and King Jehoiachin away. Places Zedekiah on throne, gives another chance for Judah to submit to Babylon.</a:t>
            </a:r>
          </a:p>
        </p:txBody>
      </p:sp>
      <p:sp>
        <p:nvSpPr>
          <p:cNvPr id="143364" name="Text Box 5"/>
          <p:cNvSpPr txBox="1">
            <a:spLocks noChangeArrowheads="1"/>
          </p:cNvSpPr>
          <p:nvPr/>
        </p:nvSpPr>
        <p:spPr bwMode="auto">
          <a:xfrm>
            <a:off x="7143750" y="6319838"/>
            <a:ext cx="16573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800000"/>
                </a:solidFill>
              </a:rPr>
              <a:t>Jer. 24–25</a:t>
            </a:r>
          </a:p>
        </p:txBody>
      </p:sp>
      <p:sp>
        <p:nvSpPr>
          <p:cNvPr id="40965" name="TextBox 5"/>
          <p:cNvSpPr txBox="1">
            <a:spLocks noChangeArrowheads="1"/>
          </p:cNvSpPr>
          <p:nvPr/>
        </p:nvSpPr>
        <p:spPr bwMode="auto">
          <a:xfrm>
            <a:off x="1403350" y="1916113"/>
            <a:ext cx="260826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FF0000"/>
                </a:solidFill>
              </a:rPr>
              <a:t>70-year captivity</a:t>
            </a:r>
          </a:p>
          <a:p>
            <a:pPr algn="ctr" defTabSz="914400" eaLnBrk="1" fontAlgn="base" hangingPunct="1">
              <a:spcBef>
                <a:spcPct val="0"/>
              </a:spcBef>
              <a:spcAft>
                <a:spcPct val="0"/>
              </a:spcAft>
            </a:pPr>
            <a:r>
              <a:rPr lang="en-US" b="1">
                <a:solidFill>
                  <a:srgbClr val="FF0000"/>
                </a:solidFill>
              </a:rPr>
              <a:t>predicted</a:t>
            </a:r>
          </a:p>
        </p:txBody>
      </p:sp>
      <p:sp>
        <p:nvSpPr>
          <p:cNvPr id="143366"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pic>
        <p:nvPicPr>
          <p:cNvPr id="143367" name="Picture 3" descr="Pict-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5000" y="1052513"/>
            <a:ext cx="3871913" cy="452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80883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0" fill="hold"/>
                                        <p:tgtEl>
                                          <p:spTgt spid="40965"/>
                                        </p:tgtEl>
                                        <p:attrNameLst>
                                          <p:attrName>ppt_x</p:attrName>
                                        </p:attrNameLst>
                                      </p:cBhvr>
                                      <p:tavLst>
                                        <p:tav tm="0">
                                          <p:val>
                                            <p:strVal val="#ppt_x"/>
                                          </p:val>
                                        </p:tav>
                                        <p:tav tm="100000">
                                          <p:val>
                                            <p:strVal val="#ppt_x"/>
                                          </p:val>
                                        </p:tav>
                                      </p:tavLst>
                                    </p:anim>
                                    <p:anim calcmode="lin" valueType="num">
                                      <p:cBhvr additive="base">
                                        <p:cTn id="8" dur="50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402"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102403" name="Rectangle 2"/>
          <p:cNvSpPr>
            <a:spLocks noChangeArrowheads="1"/>
          </p:cNvSpPr>
          <p:nvPr/>
        </p:nvSpPr>
        <p:spPr bwMode="auto">
          <a:xfrm>
            <a:off x="5638800" y="2994378"/>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102404" name="Rectangle 3"/>
          <p:cNvSpPr>
            <a:spLocks noChangeArrowheads="1"/>
          </p:cNvSpPr>
          <p:nvPr/>
        </p:nvSpPr>
        <p:spPr bwMode="auto">
          <a:xfrm>
            <a:off x="0" y="2994378"/>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102405"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ea typeface="Osaka" charset="0"/>
                <a:cs typeface="Osaka" charset="0"/>
              </a:rPr>
              <a:t>560</a:t>
            </a:r>
          </a:p>
        </p:txBody>
      </p:sp>
      <p:sp>
        <p:nvSpPr>
          <p:cNvPr id="14341" name="Rectangle 5"/>
          <p:cNvSpPr>
            <a:spLocks noChangeArrowheads="1"/>
          </p:cNvSpPr>
          <p:nvPr/>
        </p:nvSpPr>
        <p:spPr bwMode="auto">
          <a:xfrm>
            <a:off x="2133600" y="246097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586</a:t>
            </a:r>
          </a:p>
        </p:txBody>
      </p:sp>
      <p:sp>
        <p:nvSpPr>
          <p:cNvPr id="102407"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2590800" y="1013178"/>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fontAlgn="base">
              <a:spcBef>
                <a:spcPct val="20000"/>
              </a:spcBef>
              <a:spcAft>
                <a:spcPct val="0"/>
              </a:spcAft>
              <a:buClr>
                <a:srgbClr val="99CC00"/>
              </a:buClr>
              <a:buSzPct val="110000"/>
              <a:defRPr/>
            </a:pPr>
            <a:r>
              <a:rPr lang="en-US" sz="3200" b="1">
                <a:solidFill>
                  <a:srgbClr val="FFFFFF"/>
                </a:solidFill>
                <a:latin typeface="Arial"/>
                <a:ea typeface="Osaka"/>
                <a:cs typeface="Arial"/>
              </a:rPr>
              <a:t>People Exile</a:t>
            </a:r>
          </a:p>
        </p:txBody>
      </p:sp>
      <p:sp>
        <p:nvSpPr>
          <p:cNvPr id="14344" name="Rectangle 8"/>
          <p:cNvSpPr>
            <a:spLocks noChangeArrowheads="1"/>
          </p:cNvSpPr>
          <p:nvPr/>
        </p:nvSpPr>
        <p:spPr bwMode="auto">
          <a:xfrm>
            <a:off x="4114800" y="3603978"/>
            <a:ext cx="2057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46097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46097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46097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46097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156178"/>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Osaka"/>
              <a:cs typeface="Arial"/>
            </a:endParaRPr>
          </a:p>
        </p:txBody>
      </p:sp>
      <p:sp>
        <p:nvSpPr>
          <p:cNvPr id="14350" name="Line 14"/>
          <p:cNvSpPr>
            <a:spLocks noChangeShapeType="1"/>
          </p:cNvSpPr>
          <p:nvPr/>
        </p:nvSpPr>
        <p:spPr bwMode="auto">
          <a:xfrm>
            <a:off x="2590800" y="3680178"/>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7"/>
          <p:cNvSpPr>
            <a:spLocks noChangeArrowheads="1"/>
          </p:cNvSpPr>
          <p:nvPr/>
        </p:nvSpPr>
        <p:spPr bwMode="auto">
          <a:xfrm>
            <a:off x="13805" y="4961616"/>
            <a:ext cx="9080500" cy="1799741"/>
          </a:xfrm>
          <a:prstGeom prst="rect">
            <a:avLst/>
          </a:prstGeom>
          <a:noFill/>
          <a:ln w="9525">
            <a:noFill/>
            <a:miter lim="800000"/>
            <a:headEnd/>
            <a:tailEnd/>
          </a:ln>
          <a:effectLst/>
        </p:spPr>
        <p:txBody>
          <a:bodyPr/>
          <a:lstStyle/>
          <a:p>
            <a:r>
              <a:rPr lang="en-SG" sz="2000" b="1"/>
              <a:t>"'This entire land will become a desolate wasteland. Israel and her neighboring lands will serve the king of Babylon for seventy years. </a:t>
            </a:r>
            <a:r>
              <a:rPr lang="en-SG" sz="2000" b="1" baseline="30000"/>
              <a:t>12</a:t>
            </a:r>
            <a:r>
              <a:rPr lang="en-SG" sz="2000" b="1"/>
              <a:t>Then, after the seventy years of captivity are over, I will punish the king of Babylon and his people for their sins,' says the L</a:t>
            </a:r>
            <a:r>
              <a:rPr lang="en-SG" b="1"/>
              <a:t>ORD</a:t>
            </a:r>
            <a:r>
              <a:rPr lang="en-SG" sz="2000" b="1"/>
              <a:t>. 'I will make the country of the Babylonians a wasteland forever'" (Jer 25:11-12 </a:t>
            </a:r>
            <a:r>
              <a:rPr lang="en-SG" b="1"/>
              <a:t>NLT</a:t>
            </a:r>
            <a:r>
              <a:rPr lang="en-SG" sz="2000" b="1"/>
              <a:t>).</a:t>
            </a:r>
            <a:endParaRPr lang="en-US" sz="2000" b="1">
              <a:solidFill>
                <a:srgbClr val="FFFFFF"/>
              </a:solidFill>
              <a:latin typeface="Arial"/>
              <a:ea typeface="Osaka"/>
              <a:cs typeface="Arial"/>
            </a:endParaRPr>
          </a:p>
        </p:txBody>
      </p:sp>
    </p:spTree>
    <p:extLst>
      <p:ext uri="{BB962C8B-B14F-4D97-AF65-F5344CB8AC3E}">
        <p14:creationId xmlns:p14="http://schemas.microsoft.com/office/powerpoint/2010/main" val="2863388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3"/>
                                        </p:tgtEl>
                                        <p:attrNameLst>
                                          <p:attrName>style.visibility</p:attrName>
                                        </p:attrNameLst>
                                      </p:cBhvr>
                                      <p:to>
                                        <p:strVal val="visible"/>
                                      </p:to>
                                    </p:set>
                                    <p:anim calcmode="lin" valueType="num">
                                      <p:cBhvr additive="base">
                                        <p:cTn id="31" dur="500" fill="hold"/>
                                        <p:tgtEl>
                                          <p:spTgt spid="14343"/>
                                        </p:tgtEl>
                                        <p:attrNameLst>
                                          <p:attrName>ppt_x</p:attrName>
                                        </p:attrNameLst>
                                      </p:cBhvr>
                                      <p:tavLst>
                                        <p:tav tm="0">
                                          <p:val>
                                            <p:strVal val="0-#ppt_w/2"/>
                                          </p:val>
                                        </p:tav>
                                        <p:tav tm="100000">
                                          <p:val>
                                            <p:strVal val="#ppt_x"/>
                                          </p:val>
                                        </p:tav>
                                      </p:tavLst>
                                    </p:anim>
                                    <p:anim calcmode="lin" valueType="num">
                                      <p:cBhvr additive="base">
                                        <p:cTn id="32" dur="500" fill="hold"/>
                                        <p:tgtEl>
                                          <p:spTgt spid="14343"/>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4349"/>
                                        </p:tgtEl>
                                        <p:attrNameLst>
                                          <p:attrName>style.visibility</p:attrName>
                                        </p:attrNameLst>
                                      </p:cBhvr>
                                      <p:to>
                                        <p:strVal val="visible"/>
                                      </p:to>
                                    </p:set>
                                    <p:animEffect transition="in" filter="fade">
                                      <p:cBhvr>
                                        <p:cTn id="35" dur="500"/>
                                        <p:tgtEl>
                                          <p:spTgt spid="1434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4347"/>
                                        </p:tgtEl>
                                        <p:attrNameLst>
                                          <p:attrName>style.visibility</p:attrName>
                                        </p:attrNameLst>
                                      </p:cBhvr>
                                      <p:to>
                                        <p:strVal val="visible"/>
                                      </p:to>
                                    </p:set>
                                    <p:anim calcmode="lin" valueType="num">
                                      <p:cBhvr additive="base">
                                        <p:cTn id="40" dur="500" fill="hold"/>
                                        <p:tgtEl>
                                          <p:spTgt spid="14347"/>
                                        </p:tgtEl>
                                        <p:attrNameLst>
                                          <p:attrName>ppt_x</p:attrName>
                                        </p:attrNameLst>
                                      </p:cBhvr>
                                      <p:tavLst>
                                        <p:tav tm="0">
                                          <p:val>
                                            <p:strVal val="0-#ppt_w/2"/>
                                          </p:val>
                                        </p:tav>
                                        <p:tav tm="100000">
                                          <p:val>
                                            <p:strVal val="#ppt_x"/>
                                          </p:val>
                                        </p:tav>
                                      </p:tavLst>
                                    </p:anim>
                                    <p:anim calcmode="lin" valueType="num">
                                      <p:cBhvr additive="base">
                                        <p:cTn id="41"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4344"/>
                                        </p:tgtEl>
                                        <p:attrNameLst>
                                          <p:attrName>style.visibility</p:attrName>
                                        </p:attrNameLst>
                                      </p:cBhvr>
                                      <p:to>
                                        <p:strVal val="visible"/>
                                      </p:to>
                                    </p:set>
                                    <p:anim calcmode="lin" valueType="num">
                                      <p:cBhvr additive="base">
                                        <p:cTn id="46" dur="500" fill="hold"/>
                                        <p:tgtEl>
                                          <p:spTgt spid="14344"/>
                                        </p:tgtEl>
                                        <p:attrNameLst>
                                          <p:attrName>ppt_x</p:attrName>
                                        </p:attrNameLst>
                                      </p:cBhvr>
                                      <p:tavLst>
                                        <p:tav tm="0">
                                          <p:val>
                                            <p:strVal val="0-#ppt_w/2"/>
                                          </p:val>
                                        </p:tav>
                                        <p:tav tm="100000">
                                          <p:val>
                                            <p:strVal val="#ppt_x"/>
                                          </p:val>
                                        </p:tav>
                                      </p:tavLst>
                                    </p:anim>
                                    <p:anim calcmode="lin" valueType="num">
                                      <p:cBhvr additive="base">
                                        <p:cTn id="47" dur="500" fill="hold"/>
                                        <p:tgtEl>
                                          <p:spTgt spid="14344"/>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4350"/>
                                        </p:tgtEl>
                                        <p:attrNameLst>
                                          <p:attrName>style.visibility</p:attrName>
                                        </p:attrNameLst>
                                      </p:cBhvr>
                                      <p:to>
                                        <p:strVal val="visible"/>
                                      </p:to>
                                    </p:set>
                                    <p:animEffect transition="in" filter="fade">
                                      <p:cBhvr>
                                        <p:cTn id="50"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741980320"/>
              </p:ext>
            </p:extLst>
          </p:nvPr>
        </p:nvGraphicFramePr>
        <p:xfrm>
          <a:off x="1" y="857250"/>
          <a:ext cx="9112832" cy="5862639"/>
        </p:xfrm>
        <a:graphic>
          <a:graphicData uri="http://schemas.openxmlformats.org/drawingml/2006/table">
            <a:tbl>
              <a:tblPr/>
              <a:tblGrid>
                <a:gridCol w="1519088">
                  <a:extLst>
                    <a:ext uri="{9D8B030D-6E8A-4147-A177-3AD203B41FA5}">
                      <a16:colId xmlns:a16="http://schemas.microsoft.com/office/drawing/2014/main" val="20000"/>
                    </a:ext>
                  </a:extLst>
                </a:gridCol>
                <a:gridCol w="1066595">
                  <a:extLst>
                    <a:ext uri="{9D8B030D-6E8A-4147-A177-3AD203B41FA5}">
                      <a16:colId xmlns:a16="http://schemas.microsoft.com/office/drawing/2014/main" val="20001"/>
                    </a:ext>
                  </a:extLst>
                </a:gridCol>
                <a:gridCol w="1568766">
                  <a:extLst>
                    <a:ext uri="{9D8B030D-6E8A-4147-A177-3AD203B41FA5}">
                      <a16:colId xmlns:a16="http://schemas.microsoft.com/office/drawing/2014/main" val="20002"/>
                    </a:ext>
                  </a:extLst>
                </a:gridCol>
                <a:gridCol w="1569777">
                  <a:extLst>
                    <a:ext uri="{9D8B030D-6E8A-4147-A177-3AD203B41FA5}">
                      <a16:colId xmlns:a16="http://schemas.microsoft.com/office/drawing/2014/main" val="20003"/>
                    </a:ext>
                  </a:extLst>
                </a:gridCol>
                <a:gridCol w="1607547">
                  <a:extLst>
                    <a:ext uri="{9D8B030D-6E8A-4147-A177-3AD203B41FA5}">
                      <a16:colId xmlns:a16="http://schemas.microsoft.com/office/drawing/2014/main" val="20004"/>
                    </a:ext>
                  </a:extLst>
                </a:gridCol>
                <a:gridCol w="1781059">
                  <a:extLst>
                    <a:ext uri="{9D8B030D-6E8A-4147-A177-3AD203B41FA5}">
                      <a16:colId xmlns:a16="http://schemas.microsoft.com/office/drawing/2014/main" val="20005"/>
                    </a:ext>
                  </a:extLst>
                </a:gridCol>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Size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King of Judah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Number taken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Key Captives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Results/ </a:t>
                      </a:r>
                      <a:r>
                        <a:rPr kumimoji="0" lang="en-US" sz="1700" b="1" i="0" u="none" strike="noStrike" cap="none" normalizeH="0" baseline="0">
                          <a:ln>
                            <a:noFill/>
                          </a:ln>
                          <a:solidFill>
                            <a:srgbClr val="FFFFFF"/>
                          </a:solidFill>
                          <a:effectLst/>
                          <a:latin typeface="Arial"/>
                          <a:ea typeface="ＭＳ Ｐゴシック" charset="0"/>
                          <a:cs typeface="Arial"/>
                        </a:rPr>
                        <a:t>Comments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605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Few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(Dan 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Daniel, 3 friends &amp; nobility &amp; royalty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Tribute imposed. Egypt powerful.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2 Moderate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598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Jehoiakim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3023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Minor deportation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597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10,000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24:14)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 Ezekiel, Mordecai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Neb. deports many; installs Zedekiah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587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832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Before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 Major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586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ca.  10,400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25:11)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Jerusalem &amp; temple destroyed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 Minor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582 BC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745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years after  Jerusalem</a:t>
                      </a:r>
                      <a:r>
                        <a:rPr kumimoji="0" lang="mr-IN" altLang="ja-JP" sz="1800" b="1" i="0" u="none" strike="noStrike" cap="none" normalizeH="0" baseline="0" dirty="0">
                          <a:ln>
                            <a:noFill/>
                          </a:ln>
                          <a:solidFill>
                            <a:srgbClr val="000000"/>
                          </a:solidFill>
                          <a:effectLst/>
                          <a:latin typeface="Arial"/>
                          <a:ea typeface="ＭＳ Ｐゴシック" charset="0"/>
                          <a:cs typeface="Arial"/>
                        </a:rPr>
                        <a:t>'</a:t>
                      </a:r>
                      <a:r>
                        <a:rPr kumimoji="0" lang="en-US" sz="1800" b="1" i="0" u="none" strike="noStrike" cap="none" normalizeH="0" baseline="0" dirty="0">
                          <a:ln>
                            <a:noFill/>
                          </a:ln>
                          <a:solidFill>
                            <a:srgbClr val="000000"/>
                          </a:solidFill>
                          <a:effectLst/>
                          <a:latin typeface="Arial"/>
                          <a:ea typeface="ＭＳ Ｐゴシック" charset="0"/>
                          <a:cs typeface="Arial"/>
                        </a:rPr>
                        <a:t>s destruction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145467" name="Title 1"/>
          <p:cNvSpPr>
            <a:spLocks noGrp="1"/>
          </p:cNvSpPr>
          <p:nvPr>
            <p:ph type="title" idx="4294967295"/>
          </p:nvPr>
        </p:nvSpPr>
        <p:spPr>
          <a:xfrm>
            <a:off x="1" y="-9413"/>
            <a:ext cx="9112832" cy="758825"/>
          </a:xfrm>
        </p:spPr>
        <p:txBody>
          <a:bodyPr/>
          <a:lstStyle/>
          <a:p>
            <a:pPr eaLnBrk="1" hangingPunct="1"/>
            <a:r>
              <a:rPr lang="en-US" sz="2800" b="1" dirty="0">
                <a:solidFill>
                  <a:schemeClr val="tx1"/>
                </a:solidFill>
                <a:latin typeface="Arial" charset="0"/>
                <a:ea typeface="ＭＳ Ｐゴシック" charset="0"/>
                <a:cs typeface="Arial" charset="0"/>
              </a:rPr>
              <a:t>Nebuchadnezzar</a:t>
            </a:r>
            <a:r>
              <a:rPr lang="mr-IN" altLang="ja-JP" sz="2800" b="1" dirty="0">
                <a:solidFill>
                  <a:schemeClr val="tx1"/>
                </a:solidFill>
                <a:latin typeface="Arial" charset="0"/>
                <a:ea typeface="ＭＳ Ｐゴシック" charset="0"/>
                <a:cs typeface="Arial" charset="0"/>
              </a:rPr>
              <a:t>'</a:t>
            </a:r>
            <a:r>
              <a:rPr lang="en-US" sz="2800" b="1" dirty="0">
                <a:solidFill>
                  <a:schemeClr val="tx1"/>
                </a:solidFill>
                <a:latin typeface="Arial" charset="0"/>
                <a:ea typeface="ＭＳ Ｐゴシック" charset="0"/>
                <a:cs typeface="Arial" charset="0"/>
              </a:rPr>
              <a:t>s Six Deportations to Babylon</a:t>
            </a:r>
          </a:p>
        </p:txBody>
      </p:sp>
      <p:sp>
        <p:nvSpPr>
          <p:cNvPr id="145468" name="Text Box 56"/>
          <p:cNvSpPr txBox="1">
            <a:spLocks noChangeArrowheads="1"/>
          </p:cNvSpPr>
          <p:nvPr/>
        </p:nvSpPr>
        <p:spPr bwMode="auto">
          <a:xfrm>
            <a:off x="8445500" y="0"/>
            <a:ext cx="698500" cy="461963"/>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492</a:t>
            </a:r>
          </a:p>
        </p:txBody>
      </p:sp>
      <p:sp>
        <p:nvSpPr>
          <p:cNvPr id="43070" name="AutoShape 62"/>
          <p:cNvSpPr>
            <a:spLocks noChangeArrowheads="1"/>
          </p:cNvSpPr>
          <p:nvPr/>
        </p:nvSpPr>
        <p:spPr bwMode="auto">
          <a:xfrm>
            <a:off x="934908" y="3128996"/>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6" name="AutoShape 62"/>
          <p:cNvSpPr>
            <a:spLocks noChangeArrowheads="1"/>
          </p:cNvSpPr>
          <p:nvPr/>
        </p:nvSpPr>
        <p:spPr bwMode="auto">
          <a:xfrm>
            <a:off x="934908" y="4671271"/>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0493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27</a:t>
            </a:r>
          </a:p>
        </p:txBody>
      </p:sp>
    </p:spTree>
    <p:extLst>
      <p:ext uri="{BB962C8B-B14F-4D97-AF65-F5344CB8AC3E}">
        <p14:creationId xmlns:p14="http://schemas.microsoft.com/office/powerpoint/2010/main" val="3812812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5715000" y="55700"/>
            <a:ext cx="3429000" cy="1374329"/>
          </a:xfrm>
          <a:solidFill>
            <a:srgbClr val="FFFFFF"/>
          </a:solidFill>
        </p:spPr>
        <p:txBody>
          <a:bodyPr/>
          <a:lstStyle/>
          <a:p>
            <a:pPr eaLnBrk="1" hangingPunct="1"/>
            <a:r>
              <a:rPr lang="en-US" sz="3200" b="1" dirty="0">
                <a:solidFill>
                  <a:schemeClr val="tx1"/>
                </a:solidFill>
                <a:latin typeface="Arial" charset="0"/>
                <a:ea typeface="ＭＳ Ｐゴシック" charset="0"/>
                <a:cs typeface="Arial" charset="0"/>
              </a:rPr>
              <a:t>Jerusalem</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leaders resist Babylon</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rule</a:t>
            </a:r>
          </a:p>
        </p:txBody>
      </p:sp>
      <p:sp>
        <p:nvSpPr>
          <p:cNvPr id="151555" name="Text Box 4"/>
          <p:cNvSpPr txBox="1">
            <a:spLocks noChangeArrowheads="1"/>
          </p:cNvSpPr>
          <p:nvPr/>
        </p:nvSpPr>
        <p:spPr bwMode="auto">
          <a:xfrm>
            <a:off x="5943600" y="2251075"/>
            <a:ext cx="30480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800" b="1" dirty="0">
                <a:solidFill>
                  <a:prstClr val="black"/>
                </a:solidFill>
              </a:rPr>
              <a:t>Jeremiah wears a yoke to symbolize Judah</a:t>
            </a:r>
            <a:r>
              <a:rPr lang="mr-IN" altLang="ja-JP" sz="2800" b="1" dirty="0">
                <a:solidFill>
                  <a:prstClr val="black"/>
                </a:solidFill>
              </a:rPr>
              <a:t>'</a:t>
            </a:r>
            <a:r>
              <a:rPr lang="en-US" sz="2800" b="1" dirty="0">
                <a:solidFill>
                  <a:prstClr val="black"/>
                </a:solidFill>
              </a:rPr>
              <a:t>s </a:t>
            </a:r>
          </a:p>
          <a:p>
            <a:pPr algn="ctr" defTabSz="914400" eaLnBrk="1" fontAlgn="base" hangingPunct="1">
              <a:spcBef>
                <a:spcPct val="0"/>
              </a:spcBef>
              <a:spcAft>
                <a:spcPct val="0"/>
              </a:spcAft>
            </a:pPr>
            <a:r>
              <a:rPr lang="en-US" sz="2800" b="1" dirty="0">
                <a:solidFill>
                  <a:prstClr val="black"/>
                </a:solidFill>
              </a:rPr>
              <a:t>future submission to Babylon.</a:t>
            </a:r>
          </a:p>
          <a:p>
            <a:pPr defTabSz="914400" eaLnBrk="1" fontAlgn="base" hangingPunct="1">
              <a:spcBef>
                <a:spcPct val="0"/>
              </a:spcBef>
              <a:spcAft>
                <a:spcPct val="0"/>
              </a:spcAft>
            </a:pPr>
            <a:endParaRPr lang="en-US" sz="2800" b="1" dirty="0">
              <a:solidFill>
                <a:prstClr val="black"/>
              </a:solidFill>
            </a:endParaRPr>
          </a:p>
        </p:txBody>
      </p:sp>
      <p:sp>
        <p:nvSpPr>
          <p:cNvPr id="151556" name="Rectangle 4"/>
          <p:cNvSpPr>
            <a:spLocks noChangeArrowheads="1"/>
          </p:cNvSpPr>
          <p:nvPr/>
        </p:nvSpPr>
        <p:spPr bwMode="auto">
          <a:xfrm>
            <a:off x="7215188" y="5967413"/>
            <a:ext cx="16573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27–28</a:t>
            </a:r>
          </a:p>
        </p:txBody>
      </p:sp>
      <p:pic>
        <p:nvPicPr>
          <p:cNvPr id="3" name="Picture 2"/>
          <p:cNvPicPr>
            <a:picLocks noChangeAspect="1"/>
          </p:cNvPicPr>
          <p:nvPr/>
        </p:nvPicPr>
        <p:blipFill>
          <a:blip r:embed="rId3"/>
          <a:stretch>
            <a:fillRect/>
          </a:stretch>
        </p:blipFill>
        <p:spPr>
          <a:xfrm>
            <a:off x="961320" y="222112"/>
            <a:ext cx="4486644" cy="6090959"/>
          </a:xfrm>
          <a:prstGeom prst="rect">
            <a:avLst/>
          </a:prstGeom>
        </p:spPr>
      </p:pic>
      <p:pic>
        <p:nvPicPr>
          <p:cNvPr id="2" name="Picture 1"/>
          <p:cNvPicPr>
            <a:picLocks noChangeAspect="1"/>
          </p:cNvPicPr>
          <p:nvPr/>
        </p:nvPicPr>
        <p:blipFill>
          <a:blip r:embed="rId4"/>
          <a:stretch>
            <a:fillRect/>
          </a:stretch>
        </p:blipFill>
        <p:spPr>
          <a:xfrm>
            <a:off x="-4199" y="1374329"/>
            <a:ext cx="9144000" cy="5077326"/>
          </a:xfrm>
          <a:prstGeom prst="rect">
            <a:avLst/>
          </a:prstGeom>
        </p:spPr>
      </p:pic>
    </p:spTree>
    <p:extLst>
      <p:ext uri="{BB962C8B-B14F-4D97-AF65-F5344CB8AC3E}">
        <p14:creationId xmlns:p14="http://schemas.microsoft.com/office/powerpoint/2010/main" val="228443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28</a:t>
            </a:r>
          </a:p>
        </p:txBody>
      </p:sp>
    </p:spTree>
    <p:extLst>
      <p:ext uri="{BB962C8B-B14F-4D97-AF65-F5344CB8AC3E}">
        <p14:creationId xmlns:p14="http://schemas.microsoft.com/office/powerpoint/2010/main" val="1717487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52" name="AutoShape 12"/>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44" name="Text Box 4"/>
          <p:cNvSpPr txBox="1">
            <a:spLocks noChangeArrowheads="1"/>
          </p:cNvSpPr>
          <p:nvPr/>
        </p:nvSpPr>
        <p:spPr bwMode="auto">
          <a:xfrm>
            <a:off x="5105400" y="1965325"/>
            <a:ext cx="3657600"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False</a:t>
            </a:r>
            <a:endParaRPr lang="en-US" b="1" i="1" u="sng">
              <a:solidFill>
                <a:srgbClr val="FFFFFF"/>
              </a:solidFill>
              <a:latin typeface="Times New Roman" charset="0"/>
            </a:endParaRPr>
          </a:p>
        </p:txBody>
      </p:sp>
      <p:sp>
        <p:nvSpPr>
          <p:cNvPr id="35845" name="Text Box 5"/>
          <p:cNvSpPr txBox="1">
            <a:spLocks noChangeArrowheads="1"/>
          </p:cNvSpPr>
          <p:nvPr/>
        </p:nvSpPr>
        <p:spPr bwMode="auto">
          <a:xfrm>
            <a:off x="5334000" y="3048000"/>
            <a:ext cx="26670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r>
              <a:rPr lang="en-US" sz="3600" b="1" dirty="0">
                <a:solidFill>
                  <a:srgbClr val="FFFFFF"/>
                </a:solidFill>
              </a:rPr>
              <a:t> return in 2 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160775" name="Rectangle 6"/>
          <p:cNvSpPr>
            <a:spLocks noGrp="1" noChangeArrowheads="1"/>
          </p:cNvSpPr>
          <p:nvPr>
            <p:ph type="ctrTitle"/>
          </p:nvPr>
        </p:nvSpPr>
        <p:spPr>
          <a:xfrm>
            <a:off x="0" y="527050"/>
            <a:ext cx="9372600" cy="630238"/>
          </a:xfrm>
          <a:solidFill>
            <a:schemeClr val="bg2"/>
          </a:solidFill>
        </p:spPr>
        <p:txBody>
          <a:bodyPr/>
          <a:lstStyle/>
          <a:p>
            <a:pPr eaLnBrk="1" hangingPunct="1">
              <a:defRPr/>
            </a:pP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Jeremiah (25:11-12) vs. </a:t>
            </a:r>
            <a:r>
              <a:rPr lang="en-US" sz="3500" b="1" dirty="0" err="1">
                <a:solidFill>
                  <a:schemeClr val="bg1"/>
                </a:solidFill>
                <a:effectLst>
                  <a:outerShdw blurRad="38100" dist="38100" dir="2700000" algn="tl">
                    <a:srgbClr val="000000">
                      <a:alpha val="43137"/>
                    </a:srgbClr>
                  </a:outerShdw>
                </a:effectLst>
                <a:latin typeface="Arial"/>
                <a:ea typeface="ＭＳ Ｐゴシック" charset="0"/>
                <a:cs typeface="Arial"/>
              </a:rPr>
              <a:t>Hananiah</a:t>
            </a: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 (28:2-3)</a:t>
            </a:r>
            <a:endParaRPr lang="en-US" b="1" dirty="0">
              <a:solidFill>
                <a:schemeClr val="bg1"/>
              </a:solidFill>
              <a:effectLst>
                <a:outerShdw blurRad="38100" dist="38100" dir="2700000" algn="tl">
                  <a:srgbClr val="000000">
                    <a:alpha val="43137"/>
                  </a:srgbClr>
                </a:outerShdw>
              </a:effectLst>
              <a:latin typeface="Arial"/>
              <a:ea typeface="ＭＳ Ｐゴシック" charset="0"/>
              <a:cs typeface="Arial"/>
            </a:endParaRPr>
          </a:p>
        </p:txBody>
      </p:sp>
      <p:sp>
        <p:nvSpPr>
          <p:cNvPr id="35847" name="Text Box 7"/>
          <p:cNvSpPr txBox="1">
            <a:spLocks noChangeArrowheads="1"/>
          </p:cNvSpPr>
          <p:nvPr/>
        </p:nvSpPr>
        <p:spPr bwMode="auto">
          <a:xfrm>
            <a:off x="76200" y="1965325"/>
            <a:ext cx="381000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True</a:t>
            </a:r>
            <a:endParaRPr lang="en-US" b="1" i="1" u="sng">
              <a:solidFill>
                <a:srgbClr val="000000"/>
              </a:solidFill>
              <a:latin typeface="Times New Roman" charset="0"/>
            </a:endParaRPr>
          </a:p>
        </p:txBody>
      </p:sp>
      <p:sp>
        <p:nvSpPr>
          <p:cNvPr id="35848" name="Text Box 8"/>
          <p:cNvSpPr txBox="1">
            <a:spLocks noChangeArrowheads="1"/>
          </p:cNvSpPr>
          <p:nvPr/>
        </p:nvSpPr>
        <p:spPr bwMode="auto">
          <a:xfrm>
            <a:off x="304800" y="3048000"/>
            <a:ext cx="19812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endParaRPr lang="en-US" sz="3600" b="1" dirty="0">
              <a:solidFill>
                <a:srgbClr val="FFFFFF"/>
              </a:solidFill>
            </a:endParaRPr>
          </a:p>
          <a:p>
            <a:pPr algn="ctr" defTabSz="914400" eaLnBrk="1" fontAlgn="base" hangingPunct="1">
              <a:spcBef>
                <a:spcPct val="0"/>
              </a:spcBef>
              <a:spcAft>
                <a:spcPct val="0"/>
              </a:spcAft>
              <a:defRPr/>
            </a:pPr>
            <a:r>
              <a:rPr lang="en-US" sz="3600" b="1" dirty="0">
                <a:solidFill>
                  <a:srgbClr val="FFFFFF"/>
                </a:solidFill>
              </a:rPr>
              <a:t>stay 70</a:t>
            </a:r>
          </a:p>
          <a:p>
            <a:pPr algn="ctr" defTabSz="914400" eaLnBrk="1" fontAlgn="base" hangingPunct="1">
              <a:spcBef>
                <a:spcPct val="0"/>
              </a:spcBef>
              <a:spcAft>
                <a:spcPct val="0"/>
              </a:spcAft>
              <a:defRPr/>
            </a:pPr>
            <a:r>
              <a:rPr lang="en-US" sz="3600" b="1" dirty="0">
                <a:solidFill>
                  <a:srgbClr val="FFFFFF"/>
                </a:solidFill>
              </a:rPr>
              <a:t>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35850" name="Text Box 10"/>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rPr>
              <a:t>Died 2 months later (28:17)</a:t>
            </a:r>
            <a:endParaRPr lang="en-US" sz="2800" b="1" i="1">
              <a:solidFill>
                <a:srgbClr val="FFFFFF"/>
              </a:solidFill>
              <a:latin typeface="Times New Roman" charset="0"/>
            </a:endParaRPr>
          </a:p>
        </p:txBody>
      </p:sp>
      <p:sp>
        <p:nvSpPr>
          <p:cNvPr id="35851"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3600" b="1">
                <a:solidFill>
                  <a:srgbClr val="FFFFFF"/>
                </a:solidFill>
                <a:latin typeface="Arial" pitchFamily="-111" charset="0"/>
                <a:ea typeface="ＭＳ Ｐゴシック" charset="0"/>
                <a:cs typeface="ＭＳ Ｐゴシック" charset="0"/>
              </a:rPr>
              <a:t>Lived 23 years more (51:64) </a:t>
            </a:r>
          </a:p>
        </p:txBody>
      </p:sp>
    </p:spTree>
    <p:extLst>
      <p:ext uri="{BB962C8B-B14F-4D97-AF65-F5344CB8AC3E}">
        <p14:creationId xmlns:p14="http://schemas.microsoft.com/office/powerpoint/2010/main" val="27398032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29</a:t>
            </a:r>
          </a:p>
        </p:txBody>
      </p:sp>
    </p:spTree>
    <p:extLst>
      <p:ext uri="{BB962C8B-B14F-4D97-AF65-F5344CB8AC3E}">
        <p14:creationId xmlns:p14="http://schemas.microsoft.com/office/powerpoint/2010/main" val="426158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3" name="Picture 2" descr="IMG_0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4124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04800" y="16287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Biblical</a:t>
            </a:r>
            <a:endParaRPr lang="en-US" b="1" i="1" u="sng">
              <a:solidFill>
                <a:srgbClr val="FFFFFF"/>
              </a:solidFill>
              <a:latin typeface="Times New Roman" charset="0"/>
            </a:endParaRPr>
          </a:p>
        </p:txBody>
      </p:sp>
      <p:sp>
        <p:nvSpPr>
          <p:cNvPr id="23557" name="Rectangle 5"/>
          <p:cNvSpPr>
            <a:spLocks noGrp="1" noChangeArrowheads="1"/>
          </p:cNvSpPr>
          <p:nvPr>
            <p:ph type="title" idx="4294967295"/>
          </p:nvPr>
        </p:nvSpPr>
        <p:spPr>
          <a:xfrm>
            <a:off x="-228600" y="501650"/>
            <a:ext cx="9296400" cy="914400"/>
          </a:xfrm>
          <a:gradFill rotWithShape="0">
            <a:gsLst>
              <a:gs pos="0">
                <a:schemeClr val="tx2">
                  <a:alpha val="3999"/>
                </a:schemeClr>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How are Prophets Different?</a:t>
            </a:r>
            <a:endParaRPr lang="en-US">
              <a:latin typeface="Arial" charset="0"/>
              <a:ea typeface="ＭＳ Ｐゴシック" charset="0"/>
              <a:cs typeface="ＭＳ Ｐゴシック" charset="0"/>
            </a:endParaRPr>
          </a:p>
        </p:txBody>
      </p:sp>
      <p:sp>
        <p:nvSpPr>
          <p:cNvPr id="23558" name="Text Box 6"/>
          <p:cNvSpPr txBox="1">
            <a:spLocks noChangeArrowheads="1"/>
          </p:cNvSpPr>
          <p:nvPr/>
        </p:nvSpPr>
        <p:spPr bwMode="auto">
          <a:xfrm>
            <a:off x="4572000" y="16287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Pagan</a:t>
            </a:r>
            <a:endParaRPr lang="en-US" b="1" i="1" u="sng">
              <a:solidFill>
                <a:srgbClr val="FFFFFF"/>
              </a:solidFill>
              <a:latin typeface="Times New Roman" charset="0"/>
            </a:endParaRPr>
          </a:p>
        </p:txBody>
      </p:sp>
      <p:sp>
        <p:nvSpPr>
          <p:cNvPr id="23559" name="Text Box 7"/>
          <p:cNvSpPr txBox="1">
            <a:spLocks noChangeArrowheads="1"/>
          </p:cNvSpPr>
          <p:nvPr/>
        </p:nvSpPr>
        <p:spPr bwMode="auto">
          <a:xfrm>
            <a:off x="304800" y="2635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Unsolicited</a:t>
            </a:r>
            <a:endParaRPr lang="en-US" sz="2800" b="1" i="1">
              <a:solidFill>
                <a:srgbClr val="FFFFFF"/>
              </a:solidFill>
              <a:latin typeface="Times New Roman" charset="0"/>
            </a:endParaRPr>
          </a:p>
        </p:txBody>
      </p:sp>
      <p:sp>
        <p:nvSpPr>
          <p:cNvPr id="23560" name="Text Box 8"/>
          <p:cNvSpPr txBox="1">
            <a:spLocks noChangeArrowheads="1"/>
          </p:cNvSpPr>
          <p:nvPr/>
        </p:nvSpPr>
        <p:spPr bwMode="auto">
          <a:xfrm>
            <a:off x="4572000" y="2635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Divination</a:t>
            </a:r>
            <a:endParaRPr lang="en-US" sz="2800" b="1" i="1">
              <a:solidFill>
                <a:srgbClr val="FFFFFF"/>
              </a:solidFill>
              <a:latin typeface="Times New Roman" charset="0"/>
            </a:endParaRPr>
          </a:p>
        </p:txBody>
      </p:sp>
      <p:sp>
        <p:nvSpPr>
          <p:cNvPr id="23561" name="Text Box 9"/>
          <p:cNvSpPr txBox="1">
            <a:spLocks noChangeArrowheads="1"/>
          </p:cNvSpPr>
          <p:nvPr/>
        </p:nvSpPr>
        <p:spPr bwMode="auto">
          <a:xfrm>
            <a:off x="304800" y="36258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Divine call</a:t>
            </a:r>
            <a:endParaRPr lang="en-US" sz="2800" b="1" i="1">
              <a:solidFill>
                <a:srgbClr val="FFFFFF"/>
              </a:solidFill>
              <a:latin typeface="Times New Roman" charset="0"/>
            </a:endParaRPr>
          </a:p>
        </p:txBody>
      </p:sp>
      <p:sp>
        <p:nvSpPr>
          <p:cNvPr id="23562" name="Text Box 10"/>
          <p:cNvSpPr txBox="1">
            <a:spLocks noChangeArrowheads="1"/>
          </p:cNvSpPr>
          <p:nvPr/>
        </p:nvSpPr>
        <p:spPr bwMode="auto">
          <a:xfrm>
            <a:off x="4572000" y="36258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Prophet himself</a:t>
            </a:r>
            <a:endParaRPr lang="en-US" sz="2800" b="1" i="1">
              <a:solidFill>
                <a:srgbClr val="FFFFFF"/>
              </a:solidFill>
              <a:latin typeface="Times New Roman" charset="0"/>
            </a:endParaRPr>
          </a:p>
        </p:txBody>
      </p:sp>
      <p:sp>
        <p:nvSpPr>
          <p:cNvPr id="23564" name="Text Box 12"/>
          <p:cNvSpPr txBox="1">
            <a:spLocks noChangeArrowheads="1"/>
          </p:cNvSpPr>
          <p:nvPr/>
        </p:nvSpPr>
        <p:spPr bwMode="auto">
          <a:xfrm>
            <a:off x="304800" y="4616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Anywhere</a:t>
            </a:r>
            <a:endParaRPr lang="en-US" sz="2800" b="1" i="1">
              <a:solidFill>
                <a:srgbClr val="FFFFFF"/>
              </a:solidFill>
              <a:latin typeface="Times New Roman" charset="0"/>
            </a:endParaRPr>
          </a:p>
        </p:txBody>
      </p:sp>
      <p:sp>
        <p:nvSpPr>
          <p:cNvPr id="23565" name="Text Box 13"/>
          <p:cNvSpPr txBox="1">
            <a:spLocks noChangeArrowheads="1"/>
          </p:cNvSpPr>
          <p:nvPr/>
        </p:nvSpPr>
        <p:spPr bwMode="auto">
          <a:xfrm>
            <a:off x="4572000" y="4616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Cultic place</a:t>
            </a:r>
            <a:endParaRPr lang="en-US" sz="2800" b="1" i="1">
              <a:solidFill>
                <a:srgbClr val="FFFFFF"/>
              </a:solidFill>
              <a:latin typeface="Times New Roman" charset="0"/>
            </a:endParaRPr>
          </a:p>
        </p:txBody>
      </p:sp>
      <p:sp>
        <p:nvSpPr>
          <p:cNvPr id="23566" name="Text Box 14"/>
          <p:cNvSpPr txBox="1">
            <a:spLocks noChangeArrowheads="1"/>
          </p:cNvSpPr>
          <p:nvPr/>
        </p:nvSpPr>
        <p:spPr bwMode="auto">
          <a:xfrm>
            <a:off x="304800" y="5607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Forth-telling</a:t>
            </a:r>
            <a:endParaRPr lang="en-US" sz="2800" b="1" i="1">
              <a:solidFill>
                <a:srgbClr val="FFFFFF"/>
              </a:solidFill>
              <a:latin typeface="Times New Roman" charset="0"/>
            </a:endParaRPr>
          </a:p>
        </p:txBody>
      </p:sp>
      <p:sp>
        <p:nvSpPr>
          <p:cNvPr id="23567" name="Text Box 15"/>
          <p:cNvSpPr txBox="1">
            <a:spLocks noChangeArrowheads="1"/>
          </p:cNvSpPr>
          <p:nvPr/>
        </p:nvSpPr>
        <p:spPr bwMode="auto">
          <a:xfrm>
            <a:off x="4572000" y="5607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Fore-telling</a:t>
            </a:r>
            <a:endParaRPr lang="en-US" sz="2800" b="1" i="1">
              <a:solidFill>
                <a:srgbClr val="FFFFFF"/>
              </a:solidFill>
              <a:latin typeface="Times New Roman" charset="0"/>
            </a:endParaRPr>
          </a:p>
        </p:txBody>
      </p:sp>
      <p:sp>
        <p:nvSpPr>
          <p:cNvPr id="23569" name="Text Box 17"/>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is-IS" sz="2400" b="1">
                <a:solidFill>
                  <a:srgbClr val="FFFFFF"/>
                </a:solidFill>
              </a:rPr>
              <a:t>437</a:t>
            </a:r>
            <a:r>
              <a:rPr lang="en-US" sz="2400" b="1">
                <a:solidFill>
                  <a:srgbClr val="FFFFFF"/>
                </a:solidFill>
              </a:rPr>
              <a:t>b-c</a:t>
            </a:r>
            <a:endParaRPr lang="en-US" sz="2400" b="1" i="1">
              <a:solidFill>
                <a:srgbClr val="FFFFFF"/>
              </a:solidFill>
              <a:latin typeface="Times New Roman" charset="0"/>
            </a:endParaRPr>
          </a:p>
        </p:txBody>
      </p:sp>
    </p:spTree>
    <p:extLst>
      <p:ext uri="{BB962C8B-B14F-4D97-AF65-F5344CB8AC3E}">
        <p14:creationId xmlns:p14="http://schemas.microsoft.com/office/powerpoint/2010/main" val="17756276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6673" name="Group 2"/>
          <p:cNvGrpSpPr>
            <a:grpSpLocks/>
          </p:cNvGrpSpPr>
          <p:nvPr/>
        </p:nvGrpSpPr>
        <p:grpSpPr bwMode="auto">
          <a:xfrm>
            <a:off x="0" y="-33338"/>
            <a:ext cx="9144000" cy="6807201"/>
            <a:chOff x="0" y="-33338"/>
            <a:chExt cx="9144000" cy="6807201"/>
          </a:xfrm>
        </p:grpSpPr>
        <p:pic>
          <p:nvPicPr>
            <p:cNvPr id="156676" name="Picture 2" descr="End of the world -- certain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0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7" name="Rectangle 1"/>
            <p:cNvSpPr>
              <a:spLocks noChangeArrowheads="1"/>
            </p:cNvSpPr>
            <p:nvPr/>
          </p:nvSpPr>
          <p:spPr bwMode="auto">
            <a:xfrm>
              <a:off x="3059832" y="2564904"/>
              <a:ext cx="3240360" cy="1656184"/>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sp>
        <p:nvSpPr>
          <p:cNvPr id="156674" name="Rectangle 3"/>
          <p:cNvSpPr>
            <a:spLocks noGrp="1" noChangeArrowheads="1"/>
          </p:cNvSpPr>
          <p:nvPr>
            <p:ph type="title" idx="4294967295"/>
          </p:nvPr>
        </p:nvSpPr>
        <p:spPr>
          <a:xfrm>
            <a:off x="0" y="6221413"/>
            <a:ext cx="8594725" cy="712787"/>
          </a:xfrm>
        </p:spPr>
        <p:txBody>
          <a:bodyPr/>
          <a:lstStyle/>
          <a:p>
            <a:pPr eaLnBrk="1" hangingPunct="1"/>
            <a:r>
              <a:rPr lang="en-US" sz="3500">
                <a:latin typeface="Comic Sans MS" charset="0"/>
                <a:ea typeface="ＭＳ Ｐゴシック" charset="0"/>
                <a:cs typeface="ＭＳ Ｐゴシック" charset="0"/>
              </a:rPr>
              <a:t>False prophecies change</a:t>
            </a:r>
          </a:p>
        </p:txBody>
      </p:sp>
      <p:sp>
        <p:nvSpPr>
          <p:cNvPr id="156675" name="Rectangle 3"/>
          <p:cNvSpPr txBox="1">
            <a:spLocks noChangeArrowheads="1"/>
          </p:cNvSpPr>
          <p:nvPr/>
        </p:nvSpPr>
        <p:spPr bwMode="auto">
          <a:xfrm>
            <a:off x="2916238" y="2466975"/>
            <a:ext cx="338455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en-US" sz="2400" b="1">
                <a:solidFill>
                  <a:srgbClr val="000000"/>
                </a:solidFill>
                <a:latin typeface="Comic Sans MS" charset="0"/>
              </a:rPr>
              <a:t>I am absolutely certain that the world will end </a:t>
            </a:r>
            <a:r>
              <a:rPr lang="en-US" sz="3600" b="1">
                <a:solidFill>
                  <a:srgbClr val="000000"/>
                </a:solidFill>
                <a:latin typeface="Comic Sans MS" charset="0"/>
              </a:rPr>
              <a:t>today</a:t>
            </a:r>
            <a:r>
              <a:rPr lang="en-US" sz="2400" b="1">
                <a:solidFill>
                  <a:srgbClr val="000000"/>
                </a:solidFill>
                <a:latin typeface="Comic Sans MS" charset="0"/>
              </a:rPr>
              <a:t>!!!</a:t>
            </a:r>
          </a:p>
        </p:txBody>
      </p:sp>
    </p:spTree>
    <p:extLst>
      <p:ext uri="{BB962C8B-B14F-4D97-AF65-F5344CB8AC3E}">
        <p14:creationId xmlns:p14="http://schemas.microsoft.com/office/powerpoint/2010/main" val="439180722"/>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Pict-9e"/>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3429000" cy="6869113"/>
          </a:xfrm>
          <a:ln w="101600">
            <a:solidFill>
              <a:schemeClr val="bg1"/>
            </a:solidFill>
            <a:miter lim="800000"/>
            <a:headEnd/>
            <a:tailEnd/>
          </a:ln>
        </p:spPr>
      </p:pic>
      <p:sp>
        <p:nvSpPr>
          <p:cNvPr id="153602" name="Text Box 3"/>
          <p:cNvSpPr txBox="1">
            <a:spLocks noChangeArrowheads="1"/>
          </p:cNvSpPr>
          <p:nvPr/>
        </p:nvSpPr>
        <p:spPr bwMode="auto">
          <a:xfrm>
            <a:off x="4038600" y="1700213"/>
            <a:ext cx="4781550" cy="415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b="1" dirty="0">
                <a:solidFill>
                  <a:prstClr val="black"/>
                </a:solidFill>
              </a:rPr>
              <a:t>The false prophet </a:t>
            </a:r>
            <a:r>
              <a:rPr lang="en-US" b="1" dirty="0" err="1">
                <a:solidFill>
                  <a:prstClr val="black"/>
                </a:solidFill>
              </a:rPr>
              <a:t>Hananiah</a:t>
            </a:r>
            <a:r>
              <a:rPr lang="en-US" b="1" dirty="0">
                <a:solidFill>
                  <a:prstClr val="black"/>
                </a:solidFill>
              </a:rPr>
              <a:t> breaks Jeremiah</a:t>
            </a:r>
            <a:r>
              <a:rPr lang="mr-IN" altLang="ja-JP" b="1" dirty="0">
                <a:solidFill>
                  <a:prstClr val="black"/>
                </a:solidFill>
              </a:rPr>
              <a:t>'</a:t>
            </a:r>
            <a:r>
              <a:rPr lang="en-US" b="1" dirty="0">
                <a:solidFill>
                  <a:prstClr val="black"/>
                </a:solidFill>
              </a:rPr>
              <a:t>s yoke to symbolize God breaking Babylon</a:t>
            </a:r>
            <a:r>
              <a:rPr lang="mr-IN" altLang="ja-JP" b="1" dirty="0">
                <a:solidFill>
                  <a:prstClr val="black"/>
                </a:solidFill>
              </a:rPr>
              <a:t>'</a:t>
            </a:r>
            <a:r>
              <a:rPr lang="en-US" b="1" dirty="0">
                <a:solidFill>
                  <a:prstClr val="black"/>
                </a:solidFill>
              </a:rPr>
              <a:t>s power and claims that the captivity will be only two years. Two months later, he dies.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buFont typeface="Arial" charset="0"/>
              <a:buChar char="•"/>
            </a:pPr>
            <a:r>
              <a:rPr lang="en-US" b="1" dirty="0">
                <a:solidFill>
                  <a:prstClr val="black"/>
                </a:solidFill>
              </a:rPr>
              <a:t>The false prophet </a:t>
            </a:r>
            <a:r>
              <a:rPr lang="en-US" b="1" dirty="0" err="1">
                <a:solidFill>
                  <a:prstClr val="black"/>
                </a:solidFill>
              </a:rPr>
              <a:t>Shemaiah</a:t>
            </a:r>
            <a:r>
              <a:rPr lang="en-US" b="1" dirty="0">
                <a:solidFill>
                  <a:prstClr val="black"/>
                </a:solidFill>
              </a:rPr>
              <a:t> also preaches against Jeremiah.</a:t>
            </a:r>
          </a:p>
        </p:txBody>
      </p:sp>
      <p:sp>
        <p:nvSpPr>
          <p:cNvPr id="153603" name="Rectangle 6"/>
          <p:cNvSpPr>
            <a:spLocks noGrp="1" noChangeArrowheads="1"/>
          </p:cNvSpPr>
          <p:nvPr>
            <p:ph type="title"/>
          </p:nvPr>
        </p:nvSpPr>
        <p:spPr>
          <a:xfrm>
            <a:off x="4419600" y="152400"/>
            <a:ext cx="4267200" cy="1143000"/>
          </a:xfrm>
        </p:spPr>
        <p:txBody>
          <a:bodyPr/>
          <a:lstStyle/>
          <a:p>
            <a:pPr eaLnBrk="1" hangingPunct="1"/>
            <a:r>
              <a:rPr lang="en-US" sz="3600" b="1">
                <a:solidFill>
                  <a:schemeClr val="tx1"/>
                </a:solidFill>
                <a:latin typeface="Arial" charset="0"/>
                <a:ea typeface="ＭＳ Ｐゴシック" charset="0"/>
                <a:cs typeface="Arial" charset="0"/>
              </a:rPr>
              <a:t>Opposition by False Prophets</a:t>
            </a:r>
          </a:p>
        </p:txBody>
      </p:sp>
      <p:sp>
        <p:nvSpPr>
          <p:cNvPr id="153604" name="Rectangle 4"/>
          <p:cNvSpPr>
            <a:spLocks noChangeArrowheads="1"/>
          </p:cNvSpPr>
          <p:nvPr/>
        </p:nvSpPr>
        <p:spPr bwMode="auto">
          <a:xfrm>
            <a:off x="7019925" y="5876925"/>
            <a:ext cx="19018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28–29</a:t>
            </a:r>
          </a:p>
        </p:txBody>
      </p:sp>
    </p:spTree>
    <p:extLst>
      <p:ext uri="{BB962C8B-B14F-4D97-AF65-F5344CB8AC3E}">
        <p14:creationId xmlns:p14="http://schemas.microsoft.com/office/powerpoint/2010/main" val="732882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30</a:t>
            </a:r>
          </a:p>
        </p:txBody>
      </p:sp>
    </p:spTree>
    <p:extLst>
      <p:ext uri="{BB962C8B-B14F-4D97-AF65-F5344CB8AC3E}">
        <p14:creationId xmlns:p14="http://schemas.microsoft.com/office/powerpoint/2010/main" val="4256427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Book of Comfort &amp; New Covenant</a:t>
            </a:r>
            <a:endParaRPr lang="en-GB" sz="4000" b="1">
              <a:solidFill>
                <a:schemeClr val="tx1"/>
              </a:solidFill>
              <a:latin typeface="Arial" charset="0"/>
              <a:ea typeface="ＭＳ Ｐゴシック" charset="0"/>
              <a:cs typeface="Arial" charset="0"/>
            </a:endParaRPr>
          </a:p>
        </p:txBody>
      </p:sp>
      <p:pic>
        <p:nvPicPr>
          <p:cNvPr id="155650" name="Picture 4" descr="MPj043642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3" y="1928813"/>
            <a:ext cx="5257800" cy="3951287"/>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55651" name="Rectangle 4"/>
          <p:cNvSpPr>
            <a:spLocks noChangeArrowheads="1"/>
          </p:cNvSpPr>
          <p:nvPr/>
        </p:nvSpPr>
        <p:spPr bwMode="auto">
          <a:xfrm>
            <a:off x="7010400" y="838200"/>
            <a:ext cx="16573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30–33</a:t>
            </a:r>
          </a:p>
        </p:txBody>
      </p:sp>
      <p:sp>
        <p:nvSpPr>
          <p:cNvPr id="155652" name="Rectangle 3"/>
          <p:cNvSpPr txBox="1">
            <a:spLocks noChangeArrowheads="1"/>
          </p:cNvSpPr>
          <p:nvPr/>
        </p:nvSpPr>
        <p:spPr bwMode="auto">
          <a:xfrm>
            <a:off x="6019800" y="1676400"/>
            <a:ext cx="271462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Jeremiah redeems a field (Jer. 32) – a sign of hope!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God has not cast aside His people!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A glorious future would follow their judgment.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They will return to the land.</a:t>
            </a:r>
            <a:endParaRPr lang="en-GB" b="1">
              <a:solidFill>
                <a:prstClr val="black"/>
              </a:solidFill>
            </a:endParaRPr>
          </a:p>
        </p:txBody>
      </p:sp>
    </p:spTree>
    <p:extLst>
      <p:ext uri="{BB962C8B-B14F-4D97-AF65-F5344CB8AC3E}">
        <p14:creationId xmlns:p14="http://schemas.microsoft.com/office/powerpoint/2010/main" val="1452712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31</a:t>
            </a:r>
          </a:p>
        </p:txBody>
      </p:sp>
    </p:spTree>
    <p:extLst>
      <p:ext uri="{BB962C8B-B14F-4D97-AF65-F5344CB8AC3E}">
        <p14:creationId xmlns:p14="http://schemas.microsoft.com/office/powerpoint/2010/main" val="108606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35 </a:t>
            </a:r>
            <a:r>
              <a:rPr lang="en-US" b="1" dirty="0">
                <a:solidFill>
                  <a:srgbClr val="FFFFFF"/>
                </a:solidFill>
                <a:effectLst>
                  <a:glow rad="495300">
                    <a:srgbClr val="000000">
                      <a:alpha val="75000"/>
                    </a:srgbClr>
                  </a:glow>
                </a:effectLst>
              </a:rPr>
              <a:t>This is what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he who appoints the sun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to shine by day,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who decrees the moon and stars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to shine by night,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who stirs up the sea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so that its waves roar</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the L</a:t>
            </a:r>
            <a:r>
              <a:rPr lang="en-US" sz="2000" b="1" dirty="0">
                <a:solidFill>
                  <a:srgbClr val="FFFFFF"/>
                </a:solidFill>
                <a:effectLst>
                  <a:glow rad="495300">
                    <a:srgbClr val="000000">
                      <a:alpha val="75000"/>
                    </a:srgbClr>
                  </a:glow>
                </a:effectLst>
              </a:rPr>
              <a:t>ORD </a:t>
            </a:r>
            <a:r>
              <a:rPr lang="en-US" b="1" dirty="0">
                <a:solidFill>
                  <a:srgbClr val="FFFFFF"/>
                </a:solidFill>
                <a:effectLst>
                  <a:glow rad="495300">
                    <a:srgbClr val="000000">
                      <a:alpha val="75000"/>
                    </a:srgbClr>
                  </a:glow>
                </a:effectLst>
              </a:rPr>
              <a:t>Almighty is his name: </a:t>
            </a:r>
          </a:p>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36</a:t>
            </a:r>
            <a:r>
              <a:rPr lang="en-US" b="1" dirty="0">
                <a:solidFill>
                  <a:srgbClr val="FFFFFF"/>
                </a:solidFill>
                <a:effectLst>
                  <a:glow rad="495300">
                    <a:srgbClr val="000000">
                      <a:alpha val="75000"/>
                    </a:srgbClr>
                  </a:glow>
                </a:effectLst>
              </a:rPr>
              <a:t> </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Only if these decrees vanish </a:t>
            </a:r>
            <a:br>
              <a:rPr lang="en-US" b="1" dirty="0">
                <a:solidFill>
                  <a:srgbClr val="FFFFFF"/>
                </a:solidFill>
                <a:effectLst>
                  <a:glow rad="495300">
                    <a:srgbClr val="000000">
                      <a:alpha val="75000"/>
                    </a:srgbClr>
                  </a:glow>
                </a:effectLst>
              </a:rPr>
            </a:br>
            <a:r>
              <a:rPr lang="en-US" b="1" dirty="0">
                <a:solidFill>
                  <a:srgbClr val="FFFFFF"/>
                </a:solidFill>
                <a:effectLst>
                  <a:glow rad="495300">
                    <a:srgbClr val="000000">
                      <a:alpha val="75000"/>
                    </a:srgbClr>
                  </a:glow>
                </a:effectLst>
              </a:rPr>
              <a:t>from my sight,</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declares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will the descendants of Israel ever cease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to be a nation before me.</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37 </a:t>
            </a:r>
            <a:r>
              <a:rPr lang="en-US" b="1" dirty="0">
                <a:solidFill>
                  <a:srgbClr val="FFFFFF"/>
                </a:solidFill>
                <a:effectLst>
                  <a:glow rad="495300">
                    <a:srgbClr val="000000">
                      <a:alpha val="75000"/>
                    </a:srgbClr>
                  </a:glow>
                </a:effectLst>
              </a:rPr>
              <a:t>This is what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mr-IN" altLang="ja-JP" b="1" dirty="0">
                <a:solidFill>
                  <a:srgbClr val="FFFFFF"/>
                </a:solidFill>
                <a:effectLst>
                  <a:glow rad="495300">
                    <a:srgbClr val="000000">
                      <a:alpha val="75000"/>
                    </a:srgbClr>
                  </a:glow>
                </a:effectLst>
              </a:rPr>
              <a:t>"</a:t>
            </a:r>
            <a:r>
              <a:rPr lang="en-US" b="1" dirty="0">
                <a:solidFill>
                  <a:srgbClr val="FFFF00"/>
                </a:solidFill>
                <a:effectLst>
                  <a:glow rad="495300">
                    <a:srgbClr val="000000">
                      <a:alpha val="75000"/>
                    </a:srgbClr>
                  </a:glow>
                </a:effectLst>
              </a:rPr>
              <a:t>Only if the heavens above can be measured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and the foundations of the earth below be searched out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will I reject all the descendants of Israel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because of all they have done,</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declares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(Jer. 31:35-37 </a:t>
            </a:r>
            <a:r>
              <a:rPr lang="en-US" sz="1800" b="1" dirty="0">
                <a:solidFill>
                  <a:srgbClr val="FFFFFF"/>
                </a:solidFill>
                <a:effectLst>
                  <a:glow rad="495300">
                    <a:srgbClr val="000000">
                      <a:alpha val="75000"/>
                    </a:srgbClr>
                  </a:glow>
                </a:effectLst>
              </a:rPr>
              <a:t>NIV</a:t>
            </a:r>
            <a:r>
              <a:rPr lang="en-US" b="1" dirty="0">
                <a:solidFill>
                  <a:srgbClr val="FFFFFF"/>
                </a:solidFill>
                <a:effectLst>
                  <a:glow rad="495300">
                    <a:srgbClr val="000000">
                      <a:alpha val="75000"/>
                    </a:srgbClr>
                  </a:glow>
                </a:effectLst>
              </a:rPr>
              <a:t>).</a:t>
            </a:r>
          </a:p>
        </p:txBody>
      </p:sp>
    </p:spTree>
    <p:extLst>
      <p:ext uri="{BB962C8B-B14F-4D97-AF65-F5344CB8AC3E}">
        <p14:creationId xmlns:p14="http://schemas.microsoft.com/office/powerpoint/2010/main" val="4184835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New Covenant &amp; Branch of David</a:t>
            </a:r>
          </a:p>
        </p:txBody>
      </p:sp>
      <p:pic>
        <p:nvPicPr>
          <p:cNvPr id="157698" name="Picture 6" descr="MPj0430877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1981200"/>
            <a:ext cx="4419600"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699" name="Picture 17" descr="MPj044483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1563" y="1866900"/>
            <a:ext cx="2678112"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0" name="Picture 18" descr="MPj040926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3810000"/>
            <a:ext cx="762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1" name="Text Box 19"/>
          <p:cNvSpPr txBox="1">
            <a:spLocks noChangeArrowheads="1"/>
          </p:cNvSpPr>
          <p:nvPr/>
        </p:nvSpPr>
        <p:spPr bwMode="auto">
          <a:xfrm>
            <a:off x="381000" y="5546725"/>
            <a:ext cx="42291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prstClr val="black"/>
                </a:solidFill>
              </a:rPr>
              <a:t>New Covenant – law written on our hearts and Spirit to guide - </a:t>
            </a:r>
            <a:r>
              <a:rPr lang="en-US" b="1">
                <a:solidFill>
                  <a:srgbClr val="800000"/>
                </a:solidFill>
              </a:rPr>
              <a:t>Jer. 31</a:t>
            </a:r>
          </a:p>
        </p:txBody>
      </p:sp>
      <p:sp>
        <p:nvSpPr>
          <p:cNvPr id="157702" name="Text Box 21"/>
          <p:cNvSpPr txBox="1">
            <a:spLocks noChangeArrowheads="1"/>
          </p:cNvSpPr>
          <p:nvPr/>
        </p:nvSpPr>
        <p:spPr bwMode="auto">
          <a:xfrm>
            <a:off x="4876800" y="5072063"/>
            <a:ext cx="3262313"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prstClr val="black"/>
                </a:solidFill>
              </a:rPr>
              <a:t>Branch of David – New King</a:t>
            </a:r>
          </a:p>
          <a:p>
            <a:pPr defTabSz="914400" eaLnBrk="1" fontAlgn="base" hangingPunct="1">
              <a:spcBef>
                <a:spcPct val="0"/>
              </a:spcBef>
              <a:spcAft>
                <a:spcPct val="0"/>
              </a:spcAft>
            </a:pPr>
            <a:r>
              <a:rPr lang="en-US" sz="1800" b="1">
                <a:solidFill>
                  <a:prstClr val="black"/>
                </a:solidFill>
              </a:rPr>
              <a:t>and Priest - </a:t>
            </a:r>
            <a:r>
              <a:rPr lang="en-US" b="1">
                <a:solidFill>
                  <a:srgbClr val="800000"/>
                </a:solidFill>
              </a:rPr>
              <a:t>Jer. 33</a:t>
            </a:r>
          </a:p>
        </p:txBody>
      </p:sp>
    </p:spTree>
    <p:extLst>
      <p:ext uri="{BB962C8B-B14F-4D97-AF65-F5344CB8AC3E}">
        <p14:creationId xmlns:p14="http://schemas.microsoft.com/office/powerpoint/2010/main" val="373516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buFont typeface="Wingdings 2" charset="0"/>
              <a:buNone/>
              <a:defRPr/>
            </a:pPr>
            <a:r>
              <a:rPr lang="en-US" sz="1600" b="1">
                <a:solidFill>
                  <a:srgbClr val="000000"/>
                </a:solidFill>
                <a:effectLst>
                  <a:outerShdw blurRad="38100" dist="38100" dir="2700000" algn="tl">
                    <a:srgbClr val="FFFFFF"/>
                  </a:outerShdw>
                </a:effectLst>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en-US" b="1">
                <a:solidFill>
                  <a:schemeClr val="bg1"/>
                </a:solidFill>
                <a:effectLst>
                  <a:outerShdw blurRad="38100" dist="38100" dir="2700000" algn="tl">
                    <a:srgbClr val="000000"/>
                  </a:outerShdw>
                </a:effectLst>
                <a:latin typeface="Arial" charset="0"/>
                <a:ea typeface="ＭＳ Ｐゴシック" charset="0"/>
                <a:cs typeface="Arial" charset="0"/>
              </a:rPr>
              <a:t>The New Covenant</a:t>
            </a:r>
            <a:br>
              <a:rPr lang="en-US" b="1">
                <a:solidFill>
                  <a:schemeClr val="bg1"/>
                </a:solidFill>
                <a:effectLst>
                  <a:outerShdw blurRad="38100" dist="38100" dir="2700000" algn="tl">
                    <a:srgbClr val="000000"/>
                  </a:outerShdw>
                </a:effectLst>
                <a:latin typeface="Arial" charset="0"/>
                <a:ea typeface="ＭＳ Ｐゴシック" charset="0"/>
                <a:cs typeface="Arial" charset="0"/>
              </a:rPr>
            </a:br>
            <a:r>
              <a:rPr lang="en-US" b="1">
                <a:solidFill>
                  <a:schemeClr val="bg1"/>
                </a:solidFill>
                <a:effectLst>
                  <a:outerShdw blurRad="38100" dist="38100" dir="2700000" algn="tl">
                    <a:srgbClr val="000000"/>
                  </a:outerShdw>
                </a:effectLst>
                <a:latin typeface="Arial" charset="0"/>
                <a:ea typeface="ＭＳ Ｐゴシック" charset="0"/>
                <a:cs typeface="Arial" charset="0"/>
              </a:rPr>
              <a:t>(Jeremiah 31:31-34) </a:t>
            </a:r>
          </a:p>
        </p:txBody>
      </p:sp>
    </p:spTree>
    <p:extLst>
      <p:ext uri="{BB962C8B-B14F-4D97-AF65-F5344CB8AC3E}">
        <p14:creationId xmlns:p14="http://schemas.microsoft.com/office/powerpoint/2010/main" val="1270490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defRPr/>
            </a:pPr>
            <a:r>
              <a:rPr lang="en-US" sz="2000" b="1" dirty="0">
                <a:solidFill>
                  <a:prstClr val="white"/>
                </a:solidFill>
              </a:rPr>
              <a:t>ABRAHAMIC</a:t>
            </a:r>
            <a:br>
              <a:rPr lang="en-US" sz="2000" b="1" dirty="0">
                <a:solidFill>
                  <a:prstClr val="white"/>
                </a:solidFill>
              </a:rPr>
            </a:br>
            <a:r>
              <a:rPr lang="en-US" sz="2000" b="1" dirty="0">
                <a:solidFill>
                  <a:prstClr val="white"/>
                </a:solidFill>
              </a:rPr>
              <a:t>Genesis 12:1-3</a:t>
            </a: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defTabSz="914400" fontAlgn="base">
                <a:spcBef>
                  <a:spcPct val="0"/>
                </a:spcBef>
                <a:spcAft>
                  <a:spcPct val="0"/>
                </a:spcAft>
              </a:pPr>
              <a:endParaRPr lang="en-US" b="1">
                <a:solidFill>
                  <a:prstClr val="black"/>
                </a:solidFill>
                <a:latin typeface="Arial" charset="0"/>
                <a:ea typeface="ＭＳ Ｐゴシック" charset="0"/>
                <a:cs typeface="ＭＳ Ｐゴシック"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defTabSz="914400" fontAlgn="base">
                <a:spcBef>
                  <a:spcPct val="0"/>
                </a:spcBef>
                <a:spcAft>
                  <a:spcPct val="0"/>
                </a:spcAft>
              </a:pPr>
              <a:endParaRPr lang="en-US" b="1">
                <a:solidFill>
                  <a:prstClr val="black"/>
                </a:solidFill>
                <a:latin typeface="Arial" charset="0"/>
                <a:ea typeface="ＭＳ Ｐゴシック" charset="0"/>
                <a:cs typeface="ＭＳ Ｐゴシック"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defTabSz="914400" fontAlgn="base">
                <a:spcBef>
                  <a:spcPct val="0"/>
                </a:spcBef>
                <a:spcAft>
                  <a:spcPct val="0"/>
                </a:spcAft>
              </a:pPr>
              <a:endParaRPr lang="en-US" b="1">
                <a:solidFill>
                  <a:prstClr val="black"/>
                </a:solidFill>
                <a:latin typeface="Arial" charset="0"/>
                <a:ea typeface="ＭＳ Ｐゴシック" charset="0"/>
                <a:cs typeface="ＭＳ Ｐゴシック"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b="1" dirty="0">
                  <a:solidFill>
                    <a:prstClr val="black"/>
                  </a:solidFill>
                </a:rPr>
                <a:t>LAND</a:t>
              </a: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p>
              <a:pPr defTabSz="914400" fontAlgn="base">
                <a:spcBef>
                  <a:spcPct val="0"/>
                </a:spcBef>
                <a:spcAft>
                  <a:spcPct val="0"/>
                </a:spcAft>
              </a:pPr>
              <a:r>
                <a:rPr lang="en-US" sz="2800" b="1">
                  <a:solidFill>
                    <a:prstClr val="black"/>
                  </a:solidFill>
                  <a:latin typeface="Arial" charset="0"/>
                  <a:ea typeface="ＭＳ Ｐゴシック" charset="0"/>
                  <a:cs typeface="ＭＳ Ｐゴシック" charset="0"/>
                </a:rPr>
                <a:t>SEED</a:t>
              </a: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p>
              <a:pPr defTabSz="914400" fontAlgn="base">
                <a:spcBef>
                  <a:spcPct val="0"/>
                </a:spcBef>
                <a:spcAft>
                  <a:spcPct val="0"/>
                </a:spcAft>
              </a:pPr>
              <a:r>
                <a:rPr lang="en-US" sz="2800" b="1">
                  <a:solidFill>
                    <a:srgbClr val="FF0508"/>
                  </a:solidFill>
                  <a:latin typeface="Arial" charset="0"/>
                  <a:ea typeface="ＭＳ Ｐゴシック" charset="0"/>
                  <a:cs typeface="ＭＳ Ｐゴシック" charset="0"/>
                </a:rPr>
                <a:t>   </a:t>
              </a:r>
              <a:r>
                <a:rPr lang="en-US" sz="2800" b="1">
                  <a:solidFill>
                    <a:prstClr val="black"/>
                  </a:solidFill>
                  <a:latin typeface="Arial" charset="0"/>
                  <a:ea typeface="ＭＳ Ｐゴシック" charset="0"/>
                  <a:cs typeface="ＭＳ Ｐゴシック" charset="0"/>
                </a:rPr>
                <a:t>BLESSING</a:t>
              </a: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algn="ctr"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LAND</a:t>
            </a:r>
          </a:p>
          <a:p>
            <a:pPr algn="ctr"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Deut. 30:1-10</a:t>
            </a: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algn="ctr"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DAVIDIC</a:t>
            </a:r>
          </a:p>
          <a:p>
            <a:pPr algn="ctr"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2 Sam. 7:12-16</a:t>
            </a: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algn="ctr" defTabSz="914400" fontAlgn="base">
              <a:spcBef>
                <a:spcPct val="0"/>
              </a:spcBef>
              <a:spcAft>
                <a:spcPct val="0"/>
              </a:spcAft>
            </a:pPr>
            <a:r>
              <a:rPr lang="en-US" b="1">
                <a:solidFill>
                  <a:prstClr val="black"/>
                </a:solidFill>
                <a:latin typeface="Arial" charset="0"/>
                <a:ea typeface="ＭＳ Ｐゴシック" charset="0"/>
                <a:cs typeface="ＭＳ Ｐゴシック" charset="0"/>
              </a:rPr>
              <a:t>NEW</a:t>
            </a:r>
          </a:p>
          <a:p>
            <a:pPr algn="ctr" defTabSz="914400" fontAlgn="base">
              <a:spcBef>
                <a:spcPct val="0"/>
              </a:spcBef>
              <a:spcAft>
                <a:spcPct val="0"/>
              </a:spcAft>
            </a:pPr>
            <a:r>
              <a:rPr lang="en-US" b="1">
                <a:solidFill>
                  <a:prstClr val="black"/>
                </a:solidFill>
                <a:latin typeface="Arial" charset="0"/>
                <a:ea typeface="ＭＳ Ｐゴシック" charset="0"/>
                <a:cs typeface="ＭＳ Ｐゴシック" charset="0"/>
              </a:rPr>
              <a:t>Jer. 31:31-34</a:t>
            </a:r>
          </a:p>
        </p:txBody>
      </p:sp>
      <p:sp>
        <p:nvSpPr>
          <p:cNvPr id="221190" name="Text Box 25"/>
          <p:cNvSpPr txBox="1">
            <a:spLocks noChangeArrowheads="1"/>
          </p:cNvSpPr>
          <p:nvPr/>
        </p:nvSpPr>
        <p:spPr bwMode="auto">
          <a:xfrm>
            <a:off x="8429625" y="0"/>
            <a:ext cx="698500" cy="461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476</a:t>
            </a:r>
          </a:p>
        </p:txBody>
      </p:sp>
      <p:sp>
        <p:nvSpPr>
          <p:cNvPr id="39944" name="Title 14"/>
          <p:cNvSpPr>
            <a:spLocks noGrp="1"/>
          </p:cNvSpPr>
          <p:nvPr>
            <p:ph type="title"/>
          </p:nvPr>
        </p:nvSpPr>
        <p:spPr>
          <a:xfrm>
            <a:off x="609600" y="76200"/>
            <a:ext cx="8534400" cy="758825"/>
          </a:xfrm>
        </p:spPr>
        <p:txBody>
          <a:bodyPr>
            <a:normAutofit fontScale="90000"/>
          </a:bodyPr>
          <a:lstStyle/>
          <a:p>
            <a:pPr>
              <a:defRPr/>
            </a:pPr>
            <a:r>
              <a:rPr lang="en-US" sz="3600" b="1" dirty="0">
                <a:solidFill>
                  <a:schemeClr val="tx1"/>
                </a:solidFill>
                <a:latin typeface="Arial"/>
                <a:ea typeface="+mj-ea"/>
                <a:cs typeface="Arial"/>
              </a:rPr>
              <a:t>Four Unconditional Biblical Covenants</a:t>
            </a:r>
          </a:p>
        </p:txBody>
      </p:sp>
      <p:sp>
        <p:nvSpPr>
          <p:cNvPr id="221192" name="Rectangle 16"/>
          <p:cNvSpPr>
            <a:spLocks noChangeArrowheads="1"/>
          </p:cNvSpPr>
          <p:nvPr/>
        </p:nvSpPr>
        <p:spPr bwMode="auto">
          <a:xfrm>
            <a:off x="457200" y="5391150"/>
            <a:ext cx="8458200" cy="101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50000"/>
              </a:spcBef>
              <a:spcAft>
                <a:spcPct val="0"/>
              </a:spcAft>
            </a:pPr>
            <a:r>
              <a:rPr lang="en-US" sz="2000" b="1" dirty="0">
                <a:solidFill>
                  <a:prstClr val="black"/>
                </a:solidFill>
                <a:latin typeface="Arial" charset="0"/>
                <a:ea typeface="ＭＳ Ｐゴシック" charset="0"/>
                <a:cs typeface="ＭＳ Ｐゴシック" charset="0"/>
              </a:rPr>
              <a:t>The new covenant is God</a:t>
            </a:r>
            <a:r>
              <a:rPr lang="mr-IN" altLang="ja-JP" sz="2000" b="1" dirty="0">
                <a:solidFill>
                  <a:prstClr val="black"/>
                </a:solidFill>
                <a:latin typeface="Arial" charset="0"/>
                <a:ea typeface="ＭＳ Ｐゴシック" charset="0"/>
                <a:cs typeface="ＭＳ Ｐゴシック" charset="0"/>
              </a:rPr>
              <a:t>'</a:t>
            </a:r>
            <a:r>
              <a:rPr lang="en-US" sz="2000" b="1" dirty="0">
                <a:solidFill>
                  <a:prstClr val="black"/>
                </a:solidFill>
                <a:latin typeface="Arial" charset="0"/>
                <a:ea typeface="ＭＳ Ｐゴシック" charset="0"/>
                <a:cs typeface="ＭＳ Ｐゴシック" charset="0"/>
              </a:rPr>
              <a:t>s unconditional amplification of the blessing promise in the Abrahamic Covenant where Judah and Israel will experience national and spiritual redemption. </a:t>
            </a:r>
          </a:p>
        </p:txBody>
      </p:sp>
    </p:spTree>
    <p:extLst>
      <p:ext uri="{BB962C8B-B14F-4D97-AF65-F5344CB8AC3E}">
        <p14:creationId xmlns:p14="http://schemas.microsoft.com/office/powerpoint/2010/main" val="2763416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2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3336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660066"/>
                </a:solidFill>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baseline="30000" dirty="0">
                <a:solidFill>
                  <a:prstClr val="black"/>
                </a:solidFill>
                <a:cs typeface="Arial" charset="0"/>
              </a:rPr>
              <a:t>31</a:t>
            </a:r>
            <a:r>
              <a:rPr lang="mr-IN" altLang="ja-JP" b="1" dirty="0">
                <a:solidFill>
                  <a:prstClr val="black"/>
                </a:solidFill>
                <a:cs typeface="Arial" charset="0"/>
              </a:rPr>
              <a:t>"</a:t>
            </a:r>
            <a:r>
              <a:rPr lang="en-US" altLang="ja-JP" b="1" dirty="0">
                <a:solidFill>
                  <a:prstClr val="black"/>
                </a:solidFill>
                <a:cs typeface="Arial" charset="0"/>
              </a:rPr>
              <a:t>The time is coming,</a:t>
            </a:r>
            <a:r>
              <a:rPr lang="mr-IN" altLang="ja-JP" b="1" dirty="0">
                <a:solidFill>
                  <a:prstClr val="black"/>
                </a:solidFill>
                <a:cs typeface="Arial" charset="0"/>
              </a:rPr>
              <a:t>"</a:t>
            </a:r>
            <a:r>
              <a:rPr lang="en-US" altLang="ja-JP" b="1" dirty="0">
                <a:solidFill>
                  <a:prstClr val="black"/>
                </a:solidFill>
                <a:cs typeface="Arial" charset="0"/>
              </a:rPr>
              <a:t> declares the L</a:t>
            </a:r>
            <a:r>
              <a:rPr lang="en-US" altLang="ja-JP" sz="2000" b="1" dirty="0">
                <a:solidFill>
                  <a:prstClr val="black"/>
                </a:solidFill>
                <a:cs typeface="Arial" charset="0"/>
              </a:rPr>
              <a:t>ORD</a:t>
            </a:r>
            <a:r>
              <a:rPr lang="en-US" altLang="ja-JP" b="1" dirty="0">
                <a:solidFill>
                  <a:prstClr val="black"/>
                </a:solidFill>
                <a:cs typeface="Arial" charset="0"/>
              </a:rPr>
              <a:t>, </a:t>
            </a:r>
            <a:r>
              <a:rPr lang="mr-IN" altLang="ja-JP" b="1" dirty="0">
                <a:solidFill>
                  <a:prstClr val="black"/>
                </a:solidFill>
                <a:cs typeface="Arial" charset="0"/>
              </a:rPr>
              <a:t>"</a:t>
            </a:r>
            <a:r>
              <a:rPr lang="en-US" altLang="ja-JP" b="1" dirty="0">
                <a:solidFill>
                  <a:prstClr val="black"/>
                </a:solidFill>
                <a:cs typeface="Arial" charset="0"/>
              </a:rPr>
              <a:t>when I will make a new covenant </a:t>
            </a:r>
            <a:r>
              <a:rPr lang="en-US" altLang="ja-JP" b="1" dirty="0">
                <a:solidFill>
                  <a:srgbClr val="0000FF"/>
                </a:solidFill>
                <a:cs typeface="Arial" charset="0"/>
              </a:rPr>
              <a:t>with the house of Israel and with the house of Judah</a:t>
            </a:r>
            <a:r>
              <a:rPr lang="en-US" altLang="ja-JP" b="1" dirty="0">
                <a:solidFill>
                  <a:prstClr val="black"/>
                </a:solidFill>
                <a:cs typeface="Arial" charset="0"/>
              </a:rPr>
              <a:t>. </a:t>
            </a:r>
          </a:p>
          <a:p>
            <a:pPr defTabSz="914400" eaLnBrk="1" fontAlgn="base" hangingPunct="1">
              <a:spcBef>
                <a:spcPct val="0"/>
              </a:spcBef>
              <a:spcAft>
                <a:spcPct val="0"/>
              </a:spcAft>
            </a:pPr>
            <a:r>
              <a:rPr lang="en-US" b="1" baseline="30000" dirty="0">
                <a:solidFill>
                  <a:prstClr val="black"/>
                </a:solidFill>
                <a:cs typeface="Arial" charset="0"/>
              </a:rPr>
              <a:t>32</a:t>
            </a:r>
            <a:r>
              <a:rPr lang="en-US" b="1" dirty="0">
                <a:solidFill>
                  <a:prstClr val="black"/>
                </a:solidFill>
                <a:cs typeface="Arial" charset="0"/>
              </a:rPr>
              <a:t>It will not be like the covenant I made with their forefathers when I took them by the hand to lead them out of Egypt, because they broke my covenant, though I was a husband to them,</a:t>
            </a:r>
            <a:r>
              <a:rPr lang="mr-IN" altLang="ja-JP" b="1" dirty="0">
                <a:solidFill>
                  <a:prstClr val="black"/>
                </a:solidFill>
                <a:cs typeface="Arial" charset="0"/>
              </a:rPr>
              <a:t>"</a:t>
            </a:r>
            <a:r>
              <a:rPr lang="en-US" altLang="ja-JP" b="1" dirty="0">
                <a:solidFill>
                  <a:prstClr val="black"/>
                </a:solidFill>
                <a:cs typeface="Arial" charset="0"/>
              </a:rPr>
              <a:t> declares the L</a:t>
            </a:r>
            <a:r>
              <a:rPr lang="en-US" altLang="ja-JP" sz="2000" b="1" dirty="0">
                <a:solidFill>
                  <a:prstClr val="black"/>
                </a:solidFill>
                <a:cs typeface="Arial" charset="0"/>
              </a:rPr>
              <a:t>ORD</a:t>
            </a:r>
            <a:r>
              <a:rPr lang="en-US" altLang="ja-JP" b="1" dirty="0">
                <a:solidFill>
                  <a:prstClr val="black"/>
                </a:solidFill>
                <a:cs typeface="Arial" charset="0"/>
              </a:rPr>
              <a:t>.</a:t>
            </a:r>
          </a:p>
          <a:p>
            <a:pPr defTabSz="914400" eaLnBrk="1" fontAlgn="base" hangingPunct="1">
              <a:spcBef>
                <a:spcPct val="0"/>
              </a:spcBef>
              <a:spcAft>
                <a:spcPct val="0"/>
              </a:spcAft>
            </a:pPr>
            <a:r>
              <a:rPr lang="en-US" b="1" baseline="30000" dirty="0">
                <a:solidFill>
                  <a:prstClr val="black"/>
                </a:solidFill>
                <a:cs typeface="Arial" charset="0"/>
              </a:rPr>
              <a:t>33</a:t>
            </a:r>
            <a:r>
              <a:rPr lang="mr-IN" altLang="ja-JP" b="1" dirty="0">
                <a:solidFill>
                  <a:prstClr val="black"/>
                </a:solidFill>
                <a:cs typeface="Arial" charset="0"/>
              </a:rPr>
              <a:t>"</a:t>
            </a:r>
            <a:r>
              <a:rPr lang="en-US" altLang="ja-JP" b="1" dirty="0">
                <a:solidFill>
                  <a:prstClr val="black"/>
                </a:solidFill>
                <a:cs typeface="Arial" charset="0"/>
              </a:rPr>
              <a:t>This is the covenant I will make with the house of Israel after that time,</a:t>
            </a:r>
            <a:r>
              <a:rPr lang="mr-IN" altLang="ja-JP" b="1" dirty="0">
                <a:solidFill>
                  <a:prstClr val="black"/>
                </a:solidFill>
                <a:cs typeface="Arial" charset="0"/>
              </a:rPr>
              <a:t>"</a:t>
            </a:r>
            <a:r>
              <a:rPr lang="en-US" altLang="ja-JP" b="1" dirty="0">
                <a:solidFill>
                  <a:prstClr val="black"/>
                </a:solidFill>
                <a:cs typeface="Arial" charset="0"/>
              </a:rPr>
              <a:t> declares the L</a:t>
            </a:r>
            <a:r>
              <a:rPr lang="en-US" altLang="ja-JP" sz="2000" b="1" dirty="0">
                <a:solidFill>
                  <a:prstClr val="black"/>
                </a:solidFill>
                <a:cs typeface="Arial" charset="0"/>
              </a:rPr>
              <a:t>ORD</a:t>
            </a:r>
            <a:r>
              <a:rPr lang="en-US" altLang="ja-JP" b="1" dirty="0">
                <a:solidFill>
                  <a:srgbClr val="000000"/>
                </a:solidFill>
                <a:cs typeface="Arial" charset="0"/>
              </a:rPr>
              <a:t>.</a:t>
            </a:r>
            <a:endParaRPr lang="en-US" b="1" dirty="0">
              <a:solidFill>
                <a:srgbClr val="000000"/>
              </a:solidFill>
              <a:cs typeface="Arial" charset="0"/>
            </a:endParaRPr>
          </a:p>
        </p:txBody>
      </p:sp>
    </p:spTree>
    <p:extLst>
      <p:ext uri="{BB962C8B-B14F-4D97-AF65-F5344CB8AC3E}">
        <p14:creationId xmlns:p14="http://schemas.microsoft.com/office/powerpoint/2010/main" val="1531307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660066"/>
                </a:solidFill>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b="1" dirty="0">
                <a:solidFill>
                  <a:srgbClr val="000000"/>
                </a:solidFill>
              </a:rPr>
              <a:t>	</a:t>
            </a:r>
            <a:r>
              <a:rPr lang="en-US" b="1" baseline="30000" dirty="0">
                <a:solidFill>
                  <a:prstClr val="black"/>
                </a:solidFill>
                <a:cs typeface="Arial" charset="0"/>
              </a:rPr>
              <a:t>33b </a:t>
            </a:r>
            <a:r>
              <a:rPr lang="mr-IN" altLang="ja-JP" b="1" dirty="0">
                <a:solidFill>
                  <a:srgbClr val="000000"/>
                </a:solidFill>
              </a:rPr>
              <a:t>"</a:t>
            </a:r>
            <a:r>
              <a:rPr lang="en-US" altLang="ja-JP" b="1" dirty="0">
                <a:solidFill>
                  <a:srgbClr val="000000"/>
                </a:solidFill>
              </a:rPr>
              <a:t>I will put my </a:t>
            </a:r>
            <a:r>
              <a:rPr lang="en-US" altLang="ja-JP" b="1" dirty="0">
                <a:solidFill>
                  <a:srgbClr val="0000FF"/>
                </a:solidFill>
              </a:rPr>
              <a:t>law within them</a:t>
            </a:r>
            <a:r>
              <a:rPr lang="en-US" altLang="ja-JP" b="1" dirty="0">
                <a:solidFill>
                  <a:srgbClr val="000000"/>
                </a:solidFill>
              </a:rPr>
              <a:t>, and I will write it on their hearts. And </a:t>
            </a:r>
            <a:r>
              <a:rPr lang="en-US" altLang="ja-JP" b="1" dirty="0">
                <a:solidFill>
                  <a:srgbClr val="0000FF"/>
                </a:solidFill>
              </a:rPr>
              <a:t>I will be their God</a:t>
            </a:r>
            <a:r>
              <a:rPr lang="en-US" altLang="ja-JP" b="1" dirty="0">
                <a:solidFill>
                  <a:srgbClr val="000000"/>
                </a:solidFill>
              </a:rPr>
              <a:t>, and they shall be my people. And no longer shall each one teach his neighbor and each his brother, saying, </a:t>
            </a:r>
            <a:r>
              <a:rPr lang="mr-IN" altLang="ja-JP" b="1" dirty="0">
                <a:solidFill>
                  <a:srgbClr val="000000"/>
                </a:solidFill>
              </a:rPr>
              <a:t>'</a:t>
            </a:r>
            <a:r>
              <a:rPr lang="en-US" altLang="ja-JP" b="1" dirty="0">
                <a:solidFill>
                  <a:srgbClr val="000000"/>
                </a:solidFill>
              </a:rPr>
              <a:t>Know the L</a:t>
            </a:r>
            <a:r>
              <a:rPr lang="en-US" altLang="ja-JP" sz="2000" b="1" dirty="0">
                <a:solidFill>
                  <a:srgbClr val="000000"/>
                </a:solidFill>
              </a:rPr>
              <a:t>ORD</a:t>
            </a:r>
            <a:r>
              <a:rPr lang="en-US" altLang="ja-JP" b="1" dirty="0">
                <a:solidFill>
                  <a:srgbClr val="000000"/>
                </a:solidFill>
              </a:rPr>
              <a:t>,</a:t>
            </a:r>
            <a:r>
              <a:rPr lang="mr-IN" altLang="ja-JP" b="1" dirty="0">
                <a:solidFill>
                  <a:srgbClr val="000000"/>
                </a:solidFill>
              </a:rPr>
              <a:t>'</a:t>
            </a:r>
            <a:r>
              <a:rPr lang="en-US" altLang="ja-JP" b="1" dirty="0">
                <a:solidFill>
                  <a:srgbClr val="000000"/>
                </a:solidFill>
              </a:rPr>
              <a:t> for </a:t>
            </a:r>
            <a:r>
              <a:rPr lang="en-US" altLang="ja-JP" b="1" dirty="0">
                <a:solidFill>
                  <a:srgbClr val="0000FF"/>
                </a:solidFill>
              </a:rPr>
              <a:t>they shall all know me</a:t>
            </a:r>
            <a:r>
              <a:rPr lang="en-US" altLang="ja-JP" b="1" dirty="0">
                <a:solidFill>
                  <a:srgbClr val="000000"/>
                </a:solidFill>
              </a:rPr>
              <a:t>, from the least of them to the greatest, declares the L</a:t>
            </a:r>
            <a:r>
              <a:rPr lang="en-US" altLang="ja-JP" sz="2000" b="1" dirty="0">
                <a:solidFill>
                  <a:srgbClr val="000000"/>
                </a:solidFill>
              </a:rPr>
              <a:t>ORD</a:t>
            </a:r>
            <a:r>
              <a:rPr lang="en-US" altLang="ja-JP" b="1" dirty="0">
                <a:solidFill>
                  <a:srgbClr val="000000"/>
                </a:solidFill>
              </a:rPr>
              <a:t>. For I will </a:t>
            </a:r>
            <a:r>
              <a:rPr lang="en-US" altLang="ja-JP" b="1" dirty="0">
                <a:solidFill>
                  <a:srgbClr val="0000FF"/>
                </a:solidFill>
              </a:rPr>
              <a:t>forgive </a:t>
            </a:r>
            <a:r>
              <a:rPr lang="en-US" altLang="ja-JP" b="1" dirty="0">
                <a:solidFill>
                  <a:srgbClr val="000000"/>
                </a:solidFill>
              </a:rPr>
              <a:t>their iniquity, and I will remember their sin no more.</a:t>
            </a:r>
            <a:r>
              <a:rPr lang="mr-IN" altLang="ja-JP" b="1" dirty="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309810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142875"/>
            <a:ext cx="85248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477</a:t>
            </a:r>
          </a:p>
        </p:txBody>
      </p:sp>
      <p:sp>
        <p:nvSpPr>
          <p:cNvPr id="232450" name="Text Box 17"/>
          <p:cNvSpPr txBox="1">
            <a:spLocks noChangeArrowheads="1"/>
          </p:cNvSpPr>
          <p:nvPr/>
        </p:nvSpPr>
        <p:spPr bwMode="auto">
          <a:xfrm>
            <a:off x="228600" y="1428750"/>
            <a:ext cx="4800600" cy="27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ts val="238"/>
              </a:spcBef>
              <a:spcAft>
                <a:spcPct val="0"/>
              </a:spcAft>
            </a:pPr>
            <a:r>
              <a:rPr lang="en-US" b="1" dirty="0">
                <a:solidFill>
                  <a:srgbClr val="660066"/>
                </a:solidFill>
              </a:rPr>
              <a:t>FULFILLED</a:t>
            </a:r>
          </a:p>
          <a:p>
            <a:pPr defTabSz="914400" eaLnBrk="1" fontAlgn="base" hangingPunct="1">
              <a:spcBef>
                <a:spcPts val="238"/>
              </a:spcBef>
              <a:spcAft>
                <a:spcPct val="0"/>
              </a:spcAft>
              <a:buFontTx/>
              <a:buChar char="•"/>
            </a:pPr>
            <a:r>
              <a:rPr lang="en-US" b="1" dirty="0">
                <a:solidFill>
                  <a:prstClr val="black"/>
                </a:solidFill>
              </a:rPr>
              <a:t>Indwelling of the Holy Spirit</a:t>
            </a:r>
            <a:br>
              <a:rPr lang="en-US" b="1" dirty="0">
                <a:solidFill>
                  <a:prstClr val="black"/>
                </a:solidFill>
              </a:rPr>
            </a:br>
            <a:r>
              <a:rPr lang="en-US" b="1" dirty="0">
                <a:solidFill>
                  <a:prstClr val="black"/>
                </a:solidFill>
              </a:rPr>
              <a:t>(Jer. 31:33 with Ezek. 36:27)</a:t>
            </a:r>
          </a:p>
          <a:p>
            <a:pPr defTabSz="914400" eaLnBrk="1" fontAlgn="base" hangingPunct="1">
              <a:spcBef>
                <a:spcPts val="238"/>
              </a:spcBef>
              <a:spcAft>
                <a:spcPct val="0"/>
              </a:spcAft>
              <a:buFontTx/>
              <a:buChar char="•"/>
            </a:pPr>
            <a:r>
              <a:rPr lang="en-US" b="1" dirty="0">
                <a:solidFill>
                  <a:prstClr val="black"/>
                </a:solidFill>
              </a:rPr>
              <a:t>New nature, heart &amp; mind</a:t>
            </a:r>
            <a:br>
              <a:rPr lang="en-US" b="1" dirty="0">
                <a:solidFill>
                  <a:prstClr val="black"/>
                </a:solidFill>
              </a:rPr>
            </a:br>
            <a:r>
              <a:rPr lang="en-US" b="1" dirty="0">
                <a:solidFill>
                  <a:prstClr val="black"/>
                </a:solidFill>
              </a:rPr>
              <a:t>(Jer. 31:33; Isa. 59:21)</a:t>
            </a:r>
          </a:p>
          <a:p>
            <a:pPr defTabSz="914400" eaLnBrk="1" fontAlgn="base" hangingPunct="1">
              <a:spcBef>
                <a:spcPts val="238"/>
              </a:spcBef>
              <a:spcAft>
                <a:spcPct val="0"/>
              </a:spcAft>
              <a:buFontTx/>
              <a:buChar char="•"/>
            </a:pPr>
            <a:r>
              <a:rPr lang="en-US" b="1" dirty="0">
                <a:solidFill>
                  <a:prstClr val="black"/>
                </a:solidFill>
              </a:rPr>
              <a:t>Forgiveness of sins</a:t>
            </a:r>
            <a:br>
              <a:rPr lang="en-US" b="1" dirty="0">
                <a:solidFill>
                  <a:prstClr val="black"/>
                </a:solidFill>
              </a:rPr>
            </a:br>
            <a:r>
              <a:rPr lang="en-US" b="1" dirty="0">
                <a:solidFill>
                  <a:prstClr val="black"/>
                </a:solidFill>
              </a:rPr>
              <a:t>(Jer. 31:34b)</a:t>
            </a:r>
          </a:p>
        </p:txBody>
      </p:sp>
      <p:sp>
        <p:nvSpPr>
          <p:cNvPr id="232451" name="Text Box 18"/>
          <p:cNvSpPr txBox="1">
            <a:spLocks noChangeArrowheads="1"/>
          </p:cNvSpPr>
          <p:nvPr/>
        </p:nvSpPr>
        <p:spPr bwMode="auto">
          <a:xfrm>
            <a:off x="228600" y="4429125"/>
            <a:ext cx="4652963" cy="199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ts val="238"/>
              </a:spcBef>
              <a:spcAft>
                <a:spcPct val="0"/>
              </a:spcAft>
            </a:pPr>
            <a:r>
              <a:rPr lang="en-US" b="1">
                <a:solidFill>
                  <a:srgbClr val="660066"/>
                </a:solidFill>
              </a:rPr>
              <a:t>NOT YET FULFILLED</a:t>
            </a:r>
          </a:p>
          <a:p>
            <a:pPr defTabSz="914400" eaLnBrk="1" fontAlgn="base" hangingPunct="1">
              <a:spcBef>
                <a:spcPts val="238"/>
              </a:spcBef>
              <a:spcAft>
                <a:spcPct val="0"/>
              </a:spcAft>
              <a:buFontTx/>
              <a:buChar char="•"/>
            </a:pPr>
            <a:r>
              <a:rPr lang="en-US" b="1">
                <a:solidFill>
                  <a:prstClr val="black"/>
                </a:solidFill>
              </a:rPr>
              <a:t>Everyone will know the Lord</a:t>
            </a:r>
            <a:br>
              <a:rPr lang="en-US" b="1">
                <a:solidFill>
                  <a:prstClr val="black"/>
                </a:solidFill>
              </a:rPr>
            </a:br>
            <a:r>
              <a:rPr lang="en-US" b="1">
                <a:solidFill>
                  <a:prstClr val="black"/>
                </a:solidFill>
              </a:rPr>
              <a:t>(Jer. 31:34a)</a:t>
            </a:r>
          </a:p>
          <a:p>
            <a:pPr defTabSz="914400" eaLnBrk="1" fontAlgn="base" hangingPunct="1">
              <a:spcBef>
                <a:spcPts val="238"/>
              </a:spcBef>
              <a:spcAft>
                <a:spcPct val="0"/>
              </a:spcAft>
              <a:buFontTx/>
              <a:buChar char="•"/>
            </a:pPr>
            <a:r>
              <a:rPr lang="en-US" b="1">
                <a:solidFill>
                  <a:prstClr val="black"/>
                </a:solidFill>
              </a:rPr>
              <a:t>Israel and Judah will be reunited (Jer. 31:31)</a:t>
            </a:r>
          </a:p>
        </p:txBody>
      </p:sp>
      <p:sp>
        <p:nvSpPr>
          <p:cNvPr id="232452" name="Title 6"/>
          <p:cNvSpPr>
            <a:spLocks noGrp="1"/>
          </p:cNvSpPr>
          <p:nvPr>
            <p:ph type="title"/>
          </p:nvPr>
        </p:nvSpPr>
        <p:spPr/>
        <p:txBody>
          <a:bodyPr/>
          <a:lstStyle/>
          <a:p>
            <a:r>
              <a:rPr lang="en-US" sz="4000" b="1">
                <a:solidFill>
                  <a:schemeClr val="tx1"/>
                </a:solidFill>
                <a:latin typeface="Arial" charset="0"/>
                <a:ea typeface="ＭＳ Ｐゴシック" charset="0"/>
                <a:cs typeface="Arial" charset="0"/>
              </a:rPr>
              <a:t>Provisions</a:t>
            </a: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831843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again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8195" name="Microsoft ClipArt Gallery" r:id="rId4" imgW="2120900" imgH="2108200" progId="">
                  <p:embed/>
                </p:oleObj>
              </mc:Choice>
              <mc:Fallback>
                <p:oleObj name="Microsoft ClipArt Gallery" r:id="rId4" imgW="2120900" imgH="2108200" progId="">
                  <p:embed/>
                  <p:pic>
                    <p:nvPicPr>
                      <p:cNvPr id="4157"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Ninth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8 Aug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569660"/>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CH-Add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8472081" y="0"/>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9462377" y="2292824"/>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Tree>
    <p:extLst>
      <p:ext uri="{BB962C8B-B14F-4D97-AF65-F5344CB8AC3E}">
        <p14:creationId xmlns:p14="http://schemas.microsoft.com/office/powerpoint/2010/main" val="146760732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1" name="Title 1"/>
          <p:cNvSpPr>
            <a:spLocks noGrp="1"/>
          </p:cNvSpPr>
          <p:nvPr>
            <p:ph type="ctrTitle"/>
          </p:nvPr>
        </p:nvSpPr>
        <p:spPr>
          <a:xfrm>
            <a:off x="0" y="0"/>
            <a:ext cx="9144000" cy="1143000"/>
          </a:xfrm>
        </p:spPr>
        <p:txBody>
          <a:bodyPr/>
          <a:lstStyle/>
          <a:p>
            <a:r>
              <a:rPr lang="mr-IN" altLang="ja-JP" b="1" dirty="0">
                <a:solidFill>
                  <a:schemeClr val="bg1"/>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pPr>
            <a:r>
              <a:rPr lang="mr-IN" altLang="ja-JP" sz="2800" b="1" dirty="0">
                <a:solidFill>
                  <a:srgbClr val="000000"/>
                </a:solidFill>
              </a:rPr>
              <a:t>"</a:t>
            </a:r>
            <a:r>
              <a:rPr lang="en-US" altLang="ja-JP" sz="2800" b="1" dirty="0">
                <a:solidFill>
                  <a:srgbClr val="000000"/>
                </a:solidFill>
              </a:rPr>
              <a:t>What then is the </a:t>
            </a:r>
            <a:r>
              <a:rPr lang="mr-IN" altLang="ja-JP" sz="2800" b="1" dirty="0">
                <a:solidFill>
                  <a:srgbClr val="000000"/>
                </a:solidFill>
              </a:rPr>
              <a:t>'</a:t>
            </a:r>
            <a:r>
              <a:rPr lang="en-US" altLang="ja-JP" sz="2800" b="1" dirty="0">
                <a:solidFill>
                  <a:srgbClr val="000000"/>
                </a:solidFill>
              </a:rPr>
              <a:t>old covenant</a:t>
            </a:r>
            <a:r>
              <a:rPr lang="mr-IN" altLang="ja-JP" sz="2800" b="1" dirty="0">
                <a:solidFill>
                  <a:srgbClr val="000000"/>
                </a:solidFill>
              </a:rPr>
              <a:t>'</a:t>
            </a:r>
            <a:r>
              <a:rPr lang="en-US" altLang="ja-JP" sz="2800" b="1" dirty="0">
                <a:solidFill>
                  <a:srgbClr val="000000"/>
                </a:solidFill>
              </a:rPr>
              <a:t> in contrast with the </a:t>
            </a:r>
            <a:r>
              <a:rPr lang="mr-IN" altLang="ja-JP" sz="2800" b="1" dirty="0">
                <a:solidFill>
                  <a:srgbClr val="000000"/>
                </a:solidFill>
              </a:rPr>
              <a:t>'</a:t>
            </a:r>
            <a:r>
              <a:rPr lang="en-US" altLang="ja-JP" sz="2800" b="1" dirty="0">
                <a:solidFill>
                  <a:srgbClr val="000000"/>
                </a:solidFill>
              </a:rPr>
              <a:t>new covenant</a:t>
            </a:r>
            <a:r>
              <a:rPr lang="mr-IN" altLang="ja-JP" sz="2800" b="1" dirty="0">
                <a:solidFill>
                  <a:srgbClr val="000000"/>
                </a:solidFill>
              </a:rPr>
              <a:t>'</a:t>
            </a:r>
            <a:r>
              <a:rPr lang="en-US" altLang="ja-JP" sz="2800" b="1" dirty="0">
                <a:solidFill>
                  <a:srgbClr val="000000"/>
                </a:solidFill>
              </a:rPr>
              <a:t> in Christ?  It is not the whole of the Old Testament, because the covenants with Abraham and David are never called </a:t>
            </a:r>
            <a:r>
              <a:rPr lang="mr-IN" altLang="ja-JP" sz="2800" b="1" dirty="0">
                <a:solidFill>
                  <a:srgbClr val="000000"/>
                </a:solidFill>
              </a:rPr>
              <a:t>'</a:t>
            </a:r>
            <a:r>
              <a:rPr lang="en-US" altLang="ja-JP" sz="2800" b="1" dirty="0">
                <a:solidFill>
                  <a:srgbClr val="000000"/>
                </a:solidFill>
              </a:rPr>
              <a:t>old</a:t>
            </a:r>
            <a:r>
              <a:rPr lang="mr-IN" altLang="ja-JP" sz="2800" b="1" dirty="0">
                <a:solidFill>
                  <a:srgbClr val="000000"/>
                </a:solidFill>
              </a:rPr>
              <a:t>'</a:t>
            </a:r>
            <a:r>
              <a:rPr lang="en-US" altLang="ja-JP" sz="2800" b="1" dirty="0">
                <a:solidFill>
                  <a:srgbClr val="000000"/>
                </a:solidFill>
              </a:rPr>
              <a:t> in the New Testament.  Rather, only the covenant under Moses, the covenant made at Mount Sinai (Ex. 19-24) is called the </a:t>
            </a:r>
            <a:r>
              <a:rPr lang="mr-IN" altLang="ja-JP" sz="2800" b="1" dirty="0">
                <a:solidFill>
                  <a:srgbClr val="000000"/>
                </a:solidFill>
              </a:rPr>
              <a:t>'</a:t>
            </a:r>
            <a:r>
              <a:rPr lang="en-US" altLang="ja-JP" sz="2800" b="1" dirty="0">
                <a:solidFill>
                  <a:srgbClr val="000000"/>
                </a:solidFill>
              </a:rPr>
              <a:t>old covenant</a:t>
            </a:r>
            <a:r>
              <a:rPr lang="mr-IN" altLang="ja-JP" sz="2800" b="1" dirty="0">
                <a:solidFill>
                  <a:srgbClr val="000000"/>
                </a:solidFill>
              </a:rPr>
              <a:t>'</a:t>
            </a:r>
            <a:r>
              <a:rPr lang="en-US" altLang="ja-JP" sz="2800" b="1" dirty="0">
                <a:solidFill>
                  <a:srgbClr val="000000"/>
                </a:solidFill>
              </a:rPr>
              <a:t> (2 Cor. 3:14; cf. Heb. 8:6, 13), to be replaced by the </a:t>
            </a:r>
            <a:r>
              <a:rPr lang="mr-IN" altLang="ja-JP" sz="2800" b="1" dirty="0">
                <a:solidFill>
                  <a:srgbClr val="000000"/>
                </a:solidFill>
              </a:rPr>
              <a:t>"</a:t>
            </a:r>
            <a:r>
              <a:rPr lang="en-US" altLang="ja-JP" sz="2800" b="1" dirty="0">
                <a:solidFill>
                  <a:srgbClr val="000000"/>
                </a:solidFill>
              </a:rPr>
              <a:t>new covenant</a:t>
            </a:r>
            <a:r>
              <a:rPr lang="mr-IN" altLang="ja-JP" sz="2800" b="1" dirty="0">
                <a:solidFill>
                  <a:srgbClr val="000000"/>
                </a:solidFill>
              </a:rPr>
              <a:t>"</a:t>
            </a:r>
            <a:r>
              <a:rPr lang="en-US" altLang="ja-JP" sz="2800" b="1" dirty="0">
                <a:solidFill>
                  <a:srgbClr val="000000"/>
                </a:solidFill>
              </a:rPr>
              <a:t> in Christ (Luke 22:20; 1 Cor. 11:25; 2 Cor. 3:6; Heb. 8:8, 13; 9:15; 12:24).</a:t>
            </a:r>
            <a:r>
              <a:rPr lang="mr-IN" altLang="ja-JP" sz="2800" b="1" dirty="0">
                <a:solidFill>
                  <a:srgbClr val="000000"/>
                </a:solidFill>
              </a:rPr>
              <a:t>"</a:t>
            </a:r>
            <a:endParaRPr lang="en-US" sz="2800" b="1" dirty="0">
              <a:solidFill>
                <a:srgbClr val="000000"/>
              </a:solidFill>
            </a:endParaRPr>
          </a:p>
        </p:txBody>
      </p:sp>
      <p:sp>
        <p:nvSpPr>
          <p:cNvPr id="9" name="Title 1"/>
          <p:cNvSpPr txBox="1">
            <a:spLocks/>
          </p:cNvSpPr>
          <p:nvPr/>
        </p:nvSpPr>
        <p:spPr bwMode="auto">
          <a:xfrm>
            <a:off x="0" y="838200"/>
            <a:ext cx="914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2000" b="1" kern="0" dirty="0">
                <a:solidFill>
                  <a:srgbClr val="FFFFFF"/>
                </a:solidFill>
                <a:latin typeface="Arial"/>
                <a:ea typeface="ＭＳ Ｐゴシック"/>
                <a:cs typeface="ＭＳ Ｐゴシック"/>
              </a:rPr>
              <a:t>Wayne </a:t>
            </a:r>
            <a:r>
              <a:rPr lang="en-US" sz="2000" b="1" kern="0" dirty="0" err="1">
                <a:solidFill>
                  <a:srgbClr val="FFFFFF"/>
                </a:solidFill>
                <a:latin typeface="Arial"/>
                <a:ea typeface="ＭＳ Ｐゴシック"/>
                <a:cs typeface="ＭＳ Ｐゴシック"/>
              </a:rPr>
              <a:t>Grudem</a:t>
            </a:r>
            <a:r>
              <a:rPr lang="en-US" sz="2000" b="1" kern="0" dirty="0">
                <a:solidFill>
                  <a:srgbClr val="FFFFFF"/>
                </a:solidFill>
                <a:latin typeface="Arial"/>
                <a:ea typeface="ＭＳ Ｐゴシック"/>
                <a:cs typeface="ＭＳ Ｐゴシック"/>
              </a:rPr>
              <a:t>, </a:t>
            </a:r>
            <a:r>
              <a:rPr lang="en-US" sz="2000" b="1" i="1" kern="0" dirty="0">
                <a:solidFill>
                  <a:srgbClr val="FFFFFF"/>
                </a:solidFill>
                <a:latin typeface="Arial"/>
                <a:ea typeface="ＭＳ Ｐゴシック"/>
                <a:cs typeface="ＭＳ Ｐゴシック"/>
              </a:rPr>
              <a:t>Systematic Theology</a:t>
            </a:r>
            <a:r>
              <a:rPr lang="en-US" sz="2000" b="1" kern="0" dirty="0">
                <a:solidFill>
                  <a:srgbClr val="FFFFFF"/>
                </a:solidFill>
                <a:latin typeface="Arial"/>
                <a:ea typeface="ＭＳ Ｐゴシック"/>
                <a:cs typeface="ＭＳ Ｐゴシック"/>
              </a:rPr>
              <a:t>, 521</a:t>
            </a:r>
          </a:p>
        </p:txBody>
      </p:sp>
    </p:spTree>
    <p:extLst>
      <p:ext uri="{BB962C8B-B14F-4D97-AF65-F5344CB8AC3E}">
        <p14:creationId xmlns:p14="http://schemas.microsoft.com/office/powerpoint/2010/main" val="135160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3892"/>
            <a:ext cx="9144000" cy="5715000"/>
          </a:xfrm>
          <a:prstGeom prst="rect">
            <a:avLst/>
          </a:prstGeom>
        </p:spPr>
      </p:pic>
      <p:sp>
        <p:nvSpPr>
          <p:cNvPr id="900098" name="Rectangle 2"/>
          <p:cNvSpPr>
            <a:spLocks noGrp="1" noChangeArrowheads="1"/>
          </p:cNvSpPr>
          <p:nvPr>
            <p:ph type="ctrTitle"/>
          </p:nvPr>
        </p:nvSpPr>
        <p:spPr>
          <a:xfrm>
            <a:off x="0" y="397680"/>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focus on God’s unlimited comfort or his limited discipline?</a:t>
            </a:r>
          </a:p>
        </p:txBody>
      </p:sp>
    </p:spTree>
    <p:extLst>
      <p:ext uri="{BB962C8B-B14F-4D97-AF65-F5344CB8AC3E}">
        <p14:creationId xmlns:p14="http://schemas.microsoft.com/office/powerpoint/2010/main" val="3116061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4231334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ea typeface="Osaka"/>
                <a:cs typeface="Arial"/>
              </a:rPr>
              <a:t>How does God comfort even those he disciplines</a:t>
            </a:r>
            <a:r>
              <a:rPr lang="en-SG" sz="3600" b="1">
                <a:solidFill>
                  <a:srgbClr val="FFFFFF"/>
                </a:solidFill>
                <a:effectLst>
                  <a:glow rad="228600">
                    <a:srgbClr val="000000"/>
                  </a:glow>
                </a:effectLst>
                <a:latin typeface="Arial"/>
                <a:ea typeface="Osaka"/>
                <a:cs typeface="Arial"/>
              </a:rPr>
              <a:t>?</a:t>
            </a:r>
            <a:endParaRPr lang="en-US" sz="3600" b="1">
              <a:solidFill>
                <a:srgbClr val="FFFFFF"/>
              </a:solidFill>
              <a:effectLst>
                <a:glow rad="228600">
                  <a:srgbClr val="000000"/>
                </a:glow>
              </a:effectLst>
              <a:latin typeface="Arial"/>
              <a:ea typeface="Osaka"/>
              <a:cs typeface="Arial"/>
            </a:endParaRPr>
          </a:p>
        </p:txBody>
      </p:sp>
    </p:spTree>
    <p:extLst>
      <p:ext uri="{BB962C8B-B14F-4D97-AF65-F5344CB8AC3E}">
        <p14:creationId xmlns:p14="http://schemas.microsoft.com/office/powerpoint/2010/main" val="221464472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41696760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4480037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670671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46</a:t>
            </a:r>
          </a:p>
        </p:txBody>
      </p:sp>
    </p:spTree>
    <p:extLst>
      <p:ext uri="{BB962C8B-B14F-4D97-AF65-F5344CB8AC3E}">
        <p14:creationId xmlns:p14="http://schemas.microsoft.com/office/powerpoint/2010/main" val="3100406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en-US" sz="3200" b="1">
                <a:solidFill>
                  <a:schemeClr val="tx1"/>
                </a:solidFill>
                <a:latin typeface="Arial"/>
                <a:ea typeface="ＭＳ Ｐゴシック" charset="0"/>
                <a:cs typeface="Arial"/>
              </a:rPr>
              <a:t>Nations Prophesied Against (46–51)</a:t>
            </a:r>
          </a:p>
        </p:txBody>
      </p:sp>
      <p:sp>
        <p:nvSpPr>
          <p:cNvPr id="217090" name="Rectangle 2"/>
          <p:cNvSpPr>
            <a:spLocks noChangeArrowheads="1"/>
          </p:cNvSpPr>
          <p:nvPr/>
        </p:nvSpPr>
        <p:spPr bwMode="auto">
          <a:xfrm>
            <a:off x="214313" y="1219200"/>
            <a:ext cx="6948487" cy="5082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1. EGYPT (46:1-27) </a:t>
            </a:r>
            <a:r>
              <a:rPr lang="en-US" b="1">
                <a:solidFill>
                  <a:prstClr val="black"/>
                </a:solidFill>
                <a:latin typeface="Arial" charset="0"/>
                <a:ea typeface="ＭＳ Ｐゴシック" charset="0"/>
                <a:cs typeface="ＭＳ Ｐゴシック" charset="0"/>
              </a:rPr>
              <a:t>- To be defeated by Babylonians</a:t>
            </a:r>
          </a:p>
          <a:p>
            <a:pPr marL="609600" indent="-609600" defTabSz="914400" fontAlgn="base">
              <a:lnSpc>
                <a:spcPct val="90000"/>
              </a:lnSpc>
              <a:spcBef>
                <a:spcPct val="0"/>
              </a:spcBef>
              <a:spcAft>
                <a:spcPct val="0"/>
              </a:spcAft>
              <a:buFontTx/>
              <a:buAutoNum type="arabicPeriod"/>
            </a:pPr>
            <a:endParaRPr lang="en-US" b="1">
              <a:solidFill>
                <a:srgbClr val="C00000"/>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2. PHILISTIA (47:1-6)  </a:t>
            </a:r>
            <a:r>
              <a:rPr lang="en-US" b="1">
                <a:solidFill>
                  <a:prstClr val="black"/>
                </a:solidFill>
                <a:latin typeface="Arial" charset="0"/>
                <a:ea typeface="ＭＳ Ｐゴシック" charset="0"/>
                <a:cs typeface="ＭＳ Ｐゴシック" charset="0"/>
              </a:rPr>
              <a:t>- To be overrun by Egyptians</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3. MOAB (48:1-47)</a:t>
            </a:r>
            <a:r>
              <a:rPr lang="en-US" b="1">
                <a:solidFill>
                  <a:prstClr val="black"/>
                </a:solidFill>
                <a:latin typeface="Arial" charset="0"/>
                <a:ea typeface="ＭＳ Ｐゴシック" charset="0"/>
                <a:cs typeface="ＭＳ Ｐゴシック" charset="0"/>
              </a:rPr>
              <a:t> - To be conquered by Babylon</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4. AMMON (49:1-6)</a:t>
            </a:r>
            <a:r>
              <a:rPr lang="en-US" b="1">
                <a:solidFill>
                  <a:srgbClr val="000000"/>
                </a:solidFill>
                <a:latin typeface="Arial" charset="0"/>
                <a:ea typeface="ＭＳ Ｐゴシック" charset="0"/>
                <a:cs typeface="ＭＳ Ｐゴシック" charset="0"/>
              </a:rPr>
              <a:t> - </a:t>
            </a:r>
            <a:r>
              <a:rPr lang="en-US" b="1">
                <a:solidFill>
                  <a:prstClr val="black"/>
                </a:solidFill>
                <a:latin typeface="Arial" charset="0"/>
                <a:ea typeface="ＭＳ Ｐゴシック" charset="0"/>
                <a:cs typeface="ＭＳ Ｐゴシック" charset="0"/>
              </a:rPr>
              <a:t>To be destroyed and re-established in </a:t>
            </a:r>
            <a:br>
              <a:rPr lang="en-US" b="1">
                <a:solidFill>
                  <a:prstClr val="black"/>
                </a:solidFill>
                <a:latin typeface="Arial" charset="0"/>
                <a:ea typeface="ＭＳ Ｐゴシック" charset="0"/>
                <a:cs typeface="ＭＳ Ｐゴシック" charset="0"/>
              </a:rPr>
            </a:br>
            <a:r>
              <a:rPr lang="en-US" b="1">
                <a:solidFill>
                  <a:prstClr val="black"/>
                </a:solidFill>
                <a:latin typeface="Arial" charset="0"/>
                <a:ea typeface="ＭＳ Ｐゴシック" charset="0"/>
                <a:cs typeface="ＭＳ Ｐゴシック" charset="0"/>
              </a:rPr>
              <a:t>the millennium. </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5. EDOM  (49:7-22)</a:t>
            </a:r>
            <a:r>
              <a:rPr lang="en-US" b="1">
                <a:solidFill>
                  <a:srgbClr val="000000"/>
                </a:solidFill>
                <a:latin typeface="Arial" charset="0"/>
                <a:ea typeface="ＭＳ Ｐゴシック" charset="0"/>
                <a:cs typeface="ＭＳ Ｐゴシック" charset="0"/>
              </a:rPr>
              <a:t> - </a:t>
            </a:r>
            <a:r>
              <a:rPr lang="en-US" b="1">
                <a:solidFill>
                  <a:prstClr val="black"/>
                </a:solidFill>
                <a:latin typeface="Arial" charset="0"/>
                <a:ea typeface="ＭＳ Ｐゴシック" charset="0"/>
                <a:cs typeface="ＭＳ Ｐゴシック" charset="0"/>
              </a:rPr>
              <a:t>To become as Sodom and Gomorrah</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6. DAMASCUS (49:23-27)</a:t>
            </a:r>
            <a:r>
              <a:rPr lang="en-US" b="1">
                <a:solidFill>
                  <a:srgbClr val="000000"/>
                </a:solidFill>
                <a:latin typeface="Arial" charset="0"/>
                <a:ea typeface="ＭＳ Ｐゴシック" charset="0"/>
                <a:cs typeface="ＭＳ Ｐゴシック" charset="0"/>
              </a:rPr>
              <a:t> - </a:t>
            </a:r>
            <a:r>
              <a:rPr lang="en-US" b="1">
                <a:solidFill>
                  <a:prstClr val="black"/>
                </a:solidFill>
                <a:latin typeface="Arial" charset="0"/>
                <a:ea typeface="ＭＳ Ｐゴシック" charset="0"/>
                <a:cs typeface="ＭＳ Ｐゴシック" charset="0"/>
              </a:rPr>
              <a:t>To be destroyed in a single day</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7. KEDAR &amp; HAZOR (49:28-35) </a:t>
            </a:r>
            <a:r>
              <a:rPr lang="en-US" b="1">
                <a:solidFill>
                  <a:prstClr val="black"/>
                </a:solidFill>
                <a:latin typeface="Arial" charset="0"/>
                <a:ea typeface="ＭＳ Ｐゴシック" charset="0"/>
                <a:cs typeface="ＭＳ Ｐゴシック" charset="0"/>
              </a:rPr>
              <a:t>- To be destroyed by Nebuchadnezzar</a:t>
            </a:r>
          </a:p>
          <a:p>
            <a:pPr marL="609600" indent="-609600" defTabSz="914400" fontAlgn="base">
              <a:lnSpc>
                <a:spcPct val="90000"/>
              </a:lnSpc>
              <a:spcBef>
                <a:spcPct val="0"/>
              </a:spcBef>
              <a:spcAft>
                <a:spcPct val="0"/>
              </a:spcAft>
              <a:buFontTx/>
              <a:buAutoNum type="arabicPeriod"/>
            </a:pPr>
            <a:endParaRPr lang="en-US" b="1">
              <a:solidFill>
                <a:srgbClr val="D16349"/>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8. ELAM (49:34-39) </a:t>
            </a:r>
            <a:r>
              <a:rPr lang="en-US" b="1">
                <a:solidFill>
                  <a:prstClr val="black"/>
                </a:solidFill>
                <a:latin typeface="Arial" charset="0"/>
                <a:ea typeface="ＭＳ Ｐゴシック" charset="0"/>
                <a:cs typeface="ＭＳ Ｐゴシック" charset="0"/>
              </a:rPr>
              <a:t>- To be overrun by Nebuchadnezzar and </a:t>
            </a:r>
          </a:p>
          <a:p>
            <a:pPr marL="609600" indent="-609600" defTabSz="914400" fontAlgn="base">
              <a:lnSpc>
                <a:spcPct val="90000"/>
              </a:lnSpc>
              <a:spcBef>
                <a:spcPct val="0"/>
              </a:spcBef>
              <a:spcAft>
                <a:spcPct val="0"/>
              </a:spcAft>
            </a:pPr>
            <a:r>
              <a:rPr lang="en-US" b="1">
                <a:solidFill>
                  <a:prstClr val="black"/>
                </a:solidFill>
                <a:latin typeface="Arial" charset="0"/>
                <a:ea typeface="ＭＳ Ｐゴシック" charset="0"/>
                <a:cs typeface="ＭＳ Ｐゴシック" charset="0"/>
              </a:rPr>
              <a:t>	re-established during the millennium. </a:t>
            </a:r>
          </a:p>
          <a:p>
            <a:pPr marL="609600" indent="-609600" defTabSz="914400" fontAlgn="base">
              <a:lnSpc>
                <a:spcPct val="90000"/>
              </a:lnSpc>
              <a:spcBef>
                <a:spcPct val="0"/>
              </a:spcBef>
              <a:spcAft>
                <a:spcPct val="0"/>
              </a:spcAft>
              <a:buFontTx/>
              <a:buAutoNum type="arabicPeriod"/>
            </a:pPr>
            <a:endParaRPr lang="en-US" b="1">
              <a:solidFill>
                <a:prstClr val="black"/>
              </a:solidFill>
              <a:latin typeface="Arial" charset="0"/>
              <a:ea typeface="ＭＳ Ｐゴシック" charset="0"/>
              <a:cs typeface="ＭＳ Ｐゴシック" charset="0"/>
            </a:endParaRPr>
          </a:p>
          <a:p>
            <a:pPr marL="609600" indent="-609600" defTabSz="914400" fontAlgn="base">
              <a:lnSpc>
                <a:spcPct val="90000"/>
              </a:lnSpc>
              <a:spcBef>
                <a:spcPct val="0"/>
              </a:spcBef>
              <a:spcAft>
                <a:spcPct val="0"/>
              </a:spcAft>
            </a:pPr>
            <a:r>
              <a:rPr lang="en-US" b="1">
                <a:solidFill>
                  <a:srgbClr val="C00000"/>
                </a:solidFill>
                <a:latin typeface="Arial" charset="0"/>
                <a:ea typeface="ＭＳ Ｐゴシック" charset="0"/>
                <a:cs typeface="ＭＳ Ｐゴシック" charset="0"/>
              </a:rPr>
              <a:t>9. BABYLON (50:1–51:64)</a:t>
            </a:r>
            <a:r>
              <a:rPr lang="en-US" b="1">
                <a:solidFill>
                  <a:srgbClr val="000000"/>
                </a:solidFill>
                <a:latin typeface="Arial" charset="0"/>
                <a:ea typeface="ＭＳ Ｐゴシック" charset="0"/>
                <a:cs typeface="ＭＳ Ｐゴシック" charset="0"/>
              </a:rPr>
              <a:t> -</a:t>
            </a:r>
            <a:r>
              <a:rPr lang="en-US" b="1">
                <a:solidFill>
                  <a:srgbClr val="C00000"/>
                </a:solidFill>
                <a:latin typeface="Arial" charset="0"/>
                <a:ea typeface="ＭＳ Ｐゴシック" charset="0"/>
                <a:cs typeface="ＭＳ Ｐゴシック" charset="0"/>
              </a:rPr>
              <a:t> </a:t>
            </a:r>
            <a:r>
              <a:rPr lang="en-US" b="1">
                <a:solidFill>
                  <a:prstClr val="black"/>
                </a:solidFill>
                <a:latin typeface="Arial" charset="0"/>
                <a:ea typeface="ＭＳ Ｐゴシック" charset="0"/>
                <a:cs typeface="ＭＳ Ｐゴシック" charset="0"/>
              </a:rPr>
              <a:t>Final destruction of the empire.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2"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485</a:t>
            </a:r>
          </a:p>
        </p:txBody>
      </p:sp>
    </p:spTree>
    <p:extLst>
      <p:ext uri="{BB962C8B-B14F-4D97-AF65-F5344CB8AC3E}">
        <p14:creationId xmlns:p14="http://schemas.microsoft.com/office/powerpoint/2010/main" val="3725505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06"/>
            <a:ext cx="9144000" cy="6861506"/>
          </a:xfrm>
          <a:prstGeom prst="rect">
            <a:avLst/>
          </a:prstGeom>
        </p:spPr>
      </p:pic>
      <p:sp>
        <p:nvSpPr>
          <p:cNvPr id="900098" name="Rectangle 2"/>
          <p:cNvSpPr>
            <a:spLocks noGrp="1" noChangeArrowheads="1"/>
          </p:cNvSpPr>
          <p:nvPr>
            <p:ph type="ctrTitle"/>
          </p:nvPr>
        </p:nvSpPr>
        <p:spPr>
          <a:xfrm>
            <a:off x="0" y="397680"/>
            <a:ext cx="4210485" cy="560781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recognize that God has been fair with you?</a:t>
            </a:r>
          </a:p>
        </p:txBody>
      </p:sp>
    </p:spTree>
    <p:extLst>
      <p:ext uri="{BB962C8B-B14F-4D97-AF65-F5344CB8AC3E}">
        <p14:creationId xmlns:p14="http://schemas.microsoft.com/office/powerpoint/2010/main" val="276637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52</a:t>
            </a:r>
          </a:p>
        </p:txBody>
      </p:sp>
    </p:spTree>
    <p:extLst>
      <p:ext uri="{BB962C8B-B14F-4D97-AF65-F5344CB8AC3E}">
        <p14:creationId xmlns:p14="http://schemas.microsoft.com/office/powerpoint/2010/main" val="2862800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79858901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114300" dir="2700000" algn="tl" rotWithShape="0">
                    <a:srgbClr val="000000"/>
                  </a:outerShdw>
                </a:effectLst>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a:solidFill>
                  <a:srgbClr val="F3B600"/>
                </a:solidFill>
                <a:effectLst>
                  <a:outerShdw blurRad="50800" dist="114300" dir="2700000" algn="tl" rotWithShape="0">
                    <a:srgbClr val="000000"/>
                  </a:outerShdw>
                </a:effectLst>
                <a:latin typeface="Arial"/>
                <a:ea typeface="ＭＳ Ｐゴシック" charset="0"/>
                <a:cs typeface="Arial"/>
              </a:rPr>
              <a:t>Zedekiah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a:solidFill>
                  <a:srgbClr val="F3B600"/>
                </a:solidFill>
                <a:effectLst>
                  <a:outerShdw blurRad="50800" dist="114300" dir="2700000" algn="tl" rotWithShape="0">
                    <a:srgbClr val="000000"/>
                  </a:outerShdw>
                </a:effectLst>
                <a:latin typeface="Arial"/>
                <a:ea typeface="ＭＳ Ｐゴシック" charset="0"/>
                <a:cs typeface="Arial"/>
              </a:rPr>
              <a:t>(Mattaniah)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597-586</a:t>
            </a:r>
            <a:br>
              <a:rPr lang="en-US" sz="20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Jehoahaz</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dirty="0" err="1">
                <a:solidFill>
                  <a:srgbClr val="F3B600"/>
                </a:solidFill>
                <a:effectLst>
                  <a:outerShdw blurRad="50800" dist="114300" dir="2700000" algn="tl" rotWithShape="0">
                    <a:srgbClr val="000000"/>
                  </a:outerShdw>
                </a:effectLst>
                <a:latin typeface="Arial"/>
                <a:ea typeface="ＭＳ Ｐゴシック" charset="0"/>
                <a:cs typeface="Arial"/>
              </a:rPr>
              <a:t>Shallum</a:t>
            </a: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609</a:t>
            </a:r>
            <a:b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Jehoiachin</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dirty="0" err="1">
                <a:solidFill>
                  <a:srgbClr val="F3B600"/>
                </a:solidFill>
                <a:effectLst>
                  <a:outerShdw blurRad="50800" dist="114300" dir="2700000" algn="tl" rotWithShape="0">
                    <a:srgbClr val="000000"/>
                  </a:outerShdw>
                </a:effectLst>
                <a:latin typeface="Arial"/>
                <a:ea typeface="ＭＳ Ｐゴシック" charset="0"/>
                <a:cs typeface="Arial"/>
              </a:rPr>
              <a:t>Jeconiah/Coniah</a:t>
            </a: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597</a:t>
            </a:r>
            <a:b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FFFFF"/>
                </a:solidFill>
                <a:effectLst>
                  <a:outerShdw blurRad="50800" dist="114300" dir="2700000" algn="tl" rotWithShape="0">
                    <a:srgbClr val="000000"/>
                  </a:outerShdw>
                </a:effectLst>
                <a:cs typeface="Arial" charset="0"/>
              </a:rPr>
              <a:t>Josiah</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640-609</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(31 yrs.)</a:t>
            </a:r>
            <a:endParaRPr lang="en-US" sz="2000">
              <a:solidFill>
                <a:srgbClr val="FFFFFF"/>
              </a:solidFill>
              <a:effectLst>
                <a:outerShdw blurRad="50800" dist="114300" dir="2700000" algn="tl" rotWithShape="0">
                  <a:srgbClr val="000000"/>
                </a:outerShdw>
              </a:effectLst>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3B600"/>
                </a:solidFill>
                <a:effectLst>
                  <a:outerShdw blurRad="50800" dist="114300" dir="2700000" algn="tl" rotWithShape="0">
                    <a:srgbClr val="000000"/>
                  </a:outerShdw>
                </a:effectLst>
                <a:cs typeface="Arial" charset="0"/>
              </a:rPr>
              <a:t>Jehoiakim (Eliakim)</a:t>
            </a:r>
            <a:br>
              <a:rPr lang="en-US" sz="28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609-597</a:t>
            </a:r>
            <a:br>
              <a:rPr lang="en-US" sz="20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(11 yrs.)</a:t>
            </a:r>
            <a:endParaRPr lang="en-US" sz="2800" b="1">
              <a:solidFill>
                <a:srgbClr val="F3B600"/>
              </a:solidFill>
              <a:effectLst>
                <a:outerShdw blurRad="50800" dist="114300" dir="2700000" algn="tl" rotWithShape="0">
                  <a:srgbClr val="000000"/>
                </a:outerShdw>
              </a:effectLst>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800" b="1">
                <a:solidFill>
                  <a:srgbClr val="5DBACA"/>
                </a:solidFill>
                <a:effectLst>
                  <a:outerShdw blurRad="50800" dist="114300" dir="2700000" algn="tl" rotWithShape="0">
                    <a:srgbClr val="000000"/>
                  </a:outerShdw>
                </a:effectLst>
                <a:cs typeface="Arial" charset="0"/>
              </a:rPr>
              <a:t>Johanan</a:t>
            </a:r>
            <a:br>
              <a:rPr lang="en-US" sz="2800" b="1">
                <a:solidFill>
                  <a:srgbClr val="5DBACA"/>
                </a:solidFill>
                <a:effectLst>
                  <a:outerShdw blurRad="50800" dist="114300" dir="2700000" algn="tl" rotWithShape="0">
                    <a:srgbClr val="000000"/>
                  </a:outerShdw>
                </a:effectLst>
                <a:cs typeface="Arial" charset="0"/>
              </a:rPr>
            </a:br>
            <a:r>
              <a:rPr lang="en-US" sz="2800" b="1">
                <a:solidFill>
                  <a:srgbClr val="5DBACA"/>
                </a:solidFill>
                <a:effectLst>
                  <a:outerShdw blurRad="50800" dist="114300" dir="2700000" algn="tl" rotWithShape="0">
                    <a:srgbClr val="000000"/>
                  </a:outerShdw>
                </a:effectLst>
                <a:cs typeface="Arial" charset="0"/>
              </a:rPr>
              <a:t>(no rule)</a:t>
            </a:r>
            <a:endParaRPr lang="en-US" sz="2000">
              <a:solidFill>
                <a:srgbClr val="FFFF00"/>
              </a:solidFill>
              <a:effectLst>
                <a:outerShdw blurRad="50800" dist="114300" dir="2700000" algn="tl" rotWithShape="0">
                  <a:srgbClr val="000000"/>
                </a:outerShdw>
              </a:effectLst>
              <a:cs typeface="Arial" charset="0"/>
            </a:endParaRPr>
          </a:p>
        </p:txBody>
      </p:sp>
      <p:grpSp>
        <p:nvGrpSpPr>
          <p:cNvPr id="69641" name="Group 29"/>
          <p:cNvGrpSpPr>
            <a:grpSpLocks/>
          </p:cNvGrpSpPr>
          <p:nvPr/>
        </p:nvGrpSpPr>
        <p:grpSpPr bwMode="auto">
          <a:xfrm>
            <a:off x="1295400" y="2135188"/>
            <a:ext cx="6405563" cy="930275"/>
            <a:chOff x="816" y="1296"/>
            <a:chExt cx="4035" cy="586"/>
          </a:xfrm>
          <a:effectLst/>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Exiled</a:t>
            </a:r>
            <a:endParaRPr lang="en-US" sz="2000" i="1">
              <a:solidFill>
                <a:srgbClr val="FFBCF0"/>
              </a:solidFill>
              <a:effectLst>
                <a:outerShdw blurRad="50800" dist="114300" dir="2700000" algn="tl" rotWithShape="0">
                  <a:srgbClr val="000000"/>
                </a:outerShdw>
              </a:effectLst>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p:spPr>
        <p:txBody>
          <a:bodyPr wrap="none" anchor="ctr"/>
          <a:lstStyle/>
          <a:p>
            <a:pPr defTabSz="914400" eaLnBrk="0" fontAlgn="base" hangingPunct="0">
              <a:spcBef>
                <a:spcPct val="0"/>
              </a:spcBef>
              <a:spcAft>
                <a:spcPct val="0"/>
              </a:spcAft>
              <a:defRPr/>
            </a:pPr>
            <a:endParaRPr lang="en-US" sz="2400">
              <a:solidFill>
                <a:srgbClr val="FFFFFF"/>
              </a:solidFill>
              <a:effectLst>
                <a:outerShdw blurRad="50800" dist="114300" dir="2700000" algn="tl" rotWithShape="0">
                  <a:srgbClr val="000000"/>
                </a:outerShdw>
              </a:effectLst>
              <a:latin typeface="Times" charset="0"/>
              <a:ea typeface="ＭＳ Ｐゴシック" charset="0"/>
              <a:cs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b="1">
                <a:solidFill>
                  <a:srgbClr val="FFFFFF"/>
                </a:solidFill>
                <a:effectLst>
                  <a:outerShdw blurRad="50800" dist="114300" dir="2700000" algn="tl" rotWithShape="0">
                    <a:srgbClr val="000000"/>
                  </a:outerShdw>
                </a:effectLst>
                <a:cs typeface="Arial" charset="0"/>
              </a:rPr>
              <a:t>256</a:t>
            </a:r>
            <a:endParaRPr lang="en-US">
              <a:solidFill>
                <a:srgbClr val="FFFFFF"/>
              </a:solidFill>
              <a:effectLst>
                <a:outerShdw blurRad="50800" dist="114300" dir="2700000" algn="tl" rotWithShape="0">
                  <a:srgbClr val="000000"/>
                </a:outerShdw>
              </a:effectLst>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Good king in white</a:t>
            </a:r>
            <a:endParaRPr lang="en-US" sz="1600">
              <a:solidFill>
                <a:srgbClr val="FFFFFF"/>
              </a:solidFill>
              <a:effectLst>
                <a:outerShdw blurRad="50800" dist="114300" dir="2700000" algn="tl" rotWithShape="0">
                  <a:srgbClr val="000000"/>
                </a:outerShdw>
              </a:effectLst>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3B600"/>
                </a:solidFill>
                <a:effectLst>
                  <a:outerShdw blurRad="50800" dist="114300" dir="2700000" algn="tl" rotWithShape="0">
                    <a:srgbClr val="000000"/>
                  </a:outerShdw>
                </a:effectLst>
                <a:cs typeface="Arial" charset="0"/>
              </a:rPr>
              <a:t>Evil kings in yellow</a:t>
            </a:r>
            <a:endParaRPr lang="en-US" sz="1600">
              <a:solidFill>
                <a:srgbClr val="F3B600"/>
              </a:solidFill>
              <a:effectLst>
                <a:outerShdw blurRad="50800" dist="114300" dir="2700000" algn="tl" rotWithShape="0">
                  <a:srgbClr val="000000"/>
                </a:outerShdw>
              </a:effectLst>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Babylon</a:t>
            </a:r>
            <a:endParaRPr lang="en-US" sz="2000" i="1">
              <a:solidFill>
                <a:srgbClr val="FFBCF0"/>
              </a:solidFill>
              <a:effectLst>
                <a:outerShdw blurRad="50800" dist="114300" dir="2700000" algn="tl" rotWithShape="0">
                  <a:srgbClr val="000000"/>
                </a:outerShdw>
              </a:effectLst>
              <a:cs typeface="Arial" charset="0"/>
            </a:endParaRPr>
          </a:p>
        </p:txBody>
      </p:sp>
      <p:grpSp>
        <p:nvGrpSpPr>
          <p:cNvPr id="3" name="Group 35"/>
          <p:cNvGrpSpPr>
            <a:grpSpLocks/>
          </p:cNvGrpSpPr>
          <p:nvPr/>
        </p:nvGrpSpPr>
        <p:grpSpPr bwMode="auto">
          <a:xfrm>
            <a:off x="3657600" y="685800"/>
            <a:ext cx="381000" cy="420688"/>
            <a:chOff x="146" y="806"/>
            <a:chExt cx="240" cy="265"/>
          </a:xfrm>
          <a:effectLst/>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1</a:t>
              </a:r>
              <a:endParaRPr lang="en-US" sz="2000">
                <a:solidFill>
                  <a:srgbClr val="FFFFFF"/>
                </a:solidFill>
                <a:effectLst>
                  <a:outerShdw blurRad="50800" dist="114300" dir="2700000" algn="tl" rotWithShape="0">
                    <a:srgbClr val="000000"/>
                  </a:outerShdw>
                </a:effectLst>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5</a:t>
              </a:r>
            </a:p>
          </p:txBody>
        </p:sp>
      </p:grpSp>
    </p:spTree>
    <p:extLst>
      <p:ext uri="{BB962C8B-B14F-4D97-AF65-F5344CB8AC3E}">
        <p14:creationId xmlns:p14="http://schemas.microsoft.com/office/powerpoint/2010/main" val="3237341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34"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5622" cy="6858000"/>
          </a:xfrm>
          <a:prstGeom prst="rect">
            <a:avLst/>
          </a:prstGeom>
        </p:spPr>
      </p:pic>
      <p:sp>
        <p:nvSpPr>
          <p:cNvPr id="900098" name="Rectangle 2"/>
          <p:cNvSpPr>
            <a:spLocks noGrp="1" noChangeArrowheads="1"/>
          </p:cNvSpPr>
          <p:nvPr>
            <p:ph type="ctrTitle"/>
          </p:nvPr>
        </p:nvSpPr>
        <p:spPr>
          <a:xfrm>
            <a:off x="3478827" y="0"/>
            <a:ext cx="5665173" cy="387941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focus on God’s discipline instead of his mercy in your life?</a:t>
            </a:r>
          </a:p>
        </p:txBody>
      </p:sp>
    </p:spTree>
    <p:extLst>
      <p:ext uri="{BB962C8B-B14F-4D97-AF65-F5344CB8AC3E}">
        <p14:creationId xmlns:p14="http://schemas.microsoft.com/office/powerpoint/2010/main" val="29534360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518547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Jeremiah</a:t>
            </a: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works within his own </a:t>
            </a:r>
            <a:r>
              <a:rPr lang="en-US" sz="5400" b="1" dirty="0">
                <a:solidFill>
                  <a:srgbClr val="FFFF00"/>
                </a:solidFill>
                <a:effectLst>
                  <a:glow rad="127000">
                    <a:srgbClr val="000000"/>
                  </a:glow>
                </a:effectLst>
                <a:latin typeface="Arial" charset="0"/>
                <a:ea typeface="ＭＳ Ｐゴシック" charset="0"/>
                <a:cs typeface="ＭＳ Ｐゴシック" charset="0"/>
              </a:rPr>
              <a:t>limits</a:t>
            </a:r>
            <a:r>
              <a:rPr lang="en-US" sz="5400" b="1" dirty="0">
                <a:solidFill>
                  <a:srgbClr val="FFFFFF"/>
                </a:solidFill>
                <a:effectLst>
                  <a:glow rad="127000">
                    <a:srgbClr val="000000"/>
                  </a:glow>
                </a:effectLst>
                <a:latin typeface="Arial" charset="0"/>
                <a:ea typeface="ＭＳ Ｐゴシック" charset="0"/>
                <a:cs typeface="ＭＳ Ｐゴシック" charset="0"/>
              </a:rPr>
              <a:t> so we will submit to his discipline.</a:t>
            </a:r>
          </a:p>
        </p:txBody>
      </p:sp>
    </p:spTree>
    <p:extLst>
      <p:ext uri="{BB962C8B-B14F-4D97-AF65-F5344CB8AC3E}">
        <p14:creationId xmlns:p14="http://schemas.microsoft.com/office/powerpoint/2010/main" val="638912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ea typeface="Osaka"/>
                <a:cs typeface="Arial"/>
              </a:rPr>
              <a:t>How does God comfort even those he disciplines</a:t>
            </a:r>
            <a:r>
              <a:rPr lang="en-SG" sz="3600" b="1">
                <a:solidFill>
                  <a:srgbClr val="FFFFFF"/>
                </a:solidFill>
                <a:effectLst>
                  <a:glow rad="228600">
                    <a:srgbClr val="000000"/>
                  </a:glow>
                </a:effectLst>
                <a:latin typeface="Arial"/>
                <a:ea typeface="Osaka"/>
                <a:cs typeface="Arial"/>
              </a:rPr>
              <a:t>?</a:t>
            </a:r>
            <a:endParaRPr lang="en-US" sz="3600" b="1">
              <a:solidFill>
                <a:srgbClr val="FFFFFF"/>
              </a:solidFill>
              <a:effectLst>
                <a:glow rad="228600">
                  <a:srgbClr val="000000"/>
                </a:glow>
              </a:effectLst>
              <a:latin typeface="Arial"/>
              <a:ea typeface="Osaka"/>
              <a:cs typeface="Arial"/>
            </a:endParaRPr>
          </a:p>
        </p:txBody>
      </p:sp>
    </p:spTree>
    <p:extLst>
      <p:ext uri="{BB962C8B-B14F-4D97-AF65-F5344CB8AC3E}">
        <p14:creationId xmlns:p14="http://schemas.microsoft.com/office/powerpoint/2010/main" val="28477377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Weeping Prophet"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096" y="3989858"/>
            <a:ext cx="3133707" cy="2701591"/>
          </a:xfrm>
          <a:prstGeom prst="rect">
            <a:avLst/>
          </a:prstGeom>
          <a:ln w="76200" cmpd="sng">
            <a:solidFill>
              <a:schemeClr val="tx1"/>
            </a:solidFill>
          </a:ln>
        </p:spPr>
      </p:pic>
    </p:spTree>
    <p:extLst>
      <p:ext uri="{BB962C8B-B14F-4D97-AF65-F5344CB8AC3E}">
        <p14:creationId xmlns:p14="http://schemas.microsoft.com/office/powerpoint/2010/main" val="1279817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3745943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38185839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r>
              <a:rPr lang="en-US" sz="3600" b="1">
                <a:solidFill>
                  <a:srgbClr val="FFFFFF"/>
                </a:solidFill>
                <a:effectLst>
                  <a:glow rad="228600">
                    <a:srgbClr val="000000"/>
                  </a:glow>
                </a:effectLst>
                <a:latin typeface="Arial"/>
                <a:cs typeface="Arial"/>
              </a:rPr>
              <a:t>How does God comfort even those he disciplines</a:t>
            </a:r>
            <a:r>
              <a:rPr lang="en-SG" sz="3600" b="1">
                <a:solidFill>
                  <a:srgbClr val="FFFFFF"/>
                </a:solidFill>
                <a:effectLst>
                  <a:glow rad="228600">
                    <a:srgbClr val="000000"/>
                  </a:glow>
                </a:effectLst>
                <a:latin typeface="Arial"/>
                <a:cs typeface="Arial"/>
              </a:rPr>
              <a:t>?</a:t>
            </a:r>
            <a:endParaRPr lang="en-US" sz="3600" b="1">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23872587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3"/>
          <p:cNvSpPr>
            <a:spLocks noGrp="1"/>
          </p:cNvSpPr>
          <p:nvPr>
            <p:ph type="title"/>
          </p:nvPr>
        </p:nvSpPr>
        <p:spPr>
          <a:xfrm>
            <a:off x="722313" y="47625"/>
            <a:ext cx="7772400" cy="1524000"/>
          </a:xfrm>
        </p:spPr>
        <p:txBody>
          <a:bodyPr/>
          <a:lstStyle/>
          <a:p>
            <a:r>
              <a:rPr lang="en-US" b="1">
                <a:latin typeface="Arial" charset="0"/>
                <a:ea typeface="ＭＳ Ｐゴシック" charset="0"/>
                <a:cs typeface="Arial" charset="0"/>
              </a:rPr>
              <a:t>APPLICATIONS</a:t>
            </a:r>
          </a:p>
        </p:txBody>
      </p:sp>
      <p:pic>
        <p:nvPicPr>
          <p:cNvPr id="243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4688" y="2928938"/>
            <a:ext cx="2619375"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8402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tujerem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577850"/>
            <a:ext cx="4419600" cy="568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3"/>
          <p:cNvSpPr txBox="1">
            <a:spLocks/>
          </p:cNvSpPr>
          <p:nvPr/>
        </p:nvSpPr>
        <p:spPr bwMode="auto">
          <a:xfrm>
            <a:off x="152400" y="3048000"/>
            <a:ext cx="2667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br>
              <a:rPr lang="en-US" sz="2800" b="1" dirty="0">
                <a:solidFill>
                  <a:srgbClr val="FFFFFF"/>
                </a:solidFill>
                <a:cs typeface="Arial" charset="0"/>
              </a:rPr>
            </a:br>
            <a:r>
              <a:rPr lang="en-US" sz="2800" b="1" dirty="0">
                <a:solidFill>
                  <a:srgbClr val="FFFFFF"/>
                </a:solidFill>
                <a:cs typeface="Arial" charset="0"/>
              </a:rPr>
              <a:t> The prophet Jeremiah</a:t>
            </a:r>
            <a:r>
              <a:rPr lang="mr-IN" altLang="ja-JP" sz="2800" b="1" dirty="0">
                <a:solidFill>
                  <a:srgbClr val="FFFFFF"/>
                </a:solidFill>
                <a:cs typeface="Arial" charset="0"/>
              </a:rPr>
              <a:t>'</a:t>
            </a:r>
            <a:r>
              <a:rPr lang="en-US" sz="2800" b="1" dirty="0">
                <a:solidFill>
                  <a:srgbClr val="FFFFFF"/>
                </a:solidFill>
                <a:cs typeface="Arial" charset="0"/>
              </a:rPr>
              <a:t>s life illustrates how costly serving the Lord can be. </a:t>
            </a:r>
          </a:p>
        </p:txBody>
      </p:sp>
      <p:sp>
        <p:nvSpPr>
          <p:cNvPr id="244739" name="Title 5"/>
          <p:cNvSpPr>
            <a:spLocks noGrp="1"/>
          </p:cNvSpPr>
          <p:nvPr>
            <p:ph type="title"/>
          </p:nvPr>
        </p:nvSpPr>
        <p:spPr>
          <a:xfrm>
            <a:off x="152400" y="633413"/>
            <a:ext cx="2819400" cy="1957387"/>
          </a:xfrm>
        </p:spPr>
        <p:txBody>
          <a:bodyPr/>
          <a:lstStyle/>
          <a:p>
            <a:pPr algn="ctr"/>
            <a:r>
              <a:rPr lang="en-US" sz="2800">
                <a:latin typeface="Arial" charset="0"/>
                <a:ea typeface="ＭＳ Ｐゴシック" charset="0"/>
                <a:cs typeface="Arial" charset="0"/>
              </a:rPr>
              <a:t>APPLICATION #1: ARE YOU LIKE JEREMIAH? </a:t>
            </a:r>
          </a:p>
        </p:txBody>
      </p:sp>
    </p:spTree>
    <p:extLst>
      <p:ext uri="{BB962C8B-B14F-4D97-AF65-F5344CB8AC3E}">
        <p14:creationId xmlns:p14="http://schemas.microsoft.com/office/powerpoint/2010/main" val="4216693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3"/>
          <p:cNvSpPr txBox="1">
            <a:spLocks noChangeArrowheads="1"/>
          </p:cNvSpPr>
          <p:nvPr/>
        </p:nvSpPr>
        <p:spPr bwMode="auto">
          <a:xfrm>
            <a:off x="342900" y="1295400"/>
            <a:ext cx="4591050" cy="260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buFont typeface="Wingdings 2" charset="0"/>
              <a:buChar char=""/>
            </a:pPr>
            <a:r>
              <a:rPr lang="en-US" b="1" dirty="0">
                <a:solidFill>
                  <a:prstClr val="black"/>
                </a:solidFill>
              </a:rPr>
              <a:t>Preached for 40+ years</a:t>
            </a:r>
          </a:p>
          <a:p>
            <a:pPr defTabSz="914400" eaLnBrk="1" fontAlgn="base" hangingPunct="1">
              <a:spcBef>
                <a:spcPct val="20000"/>
              </a:spcBef>
              <a:spcAft>
                <a:spcPct val="0"/>
              </a:spcAft>
              <a:buClr>
                <a:srgbClr val="D16349"/>
              </a:buClr>
              <a:buSzPct val="85000"/>
              <a:buFont typeface="Wingdings 2" charset="0"/>
              <a:buChar char=""/>
            </a:pPr>
            <a:r>
              <a:rPr lang="en-US" b="1" dirty="0">
                <a:solidFill>
                  <a:prstClr val="black"/>
                </a:solidFill>
              </a:rPr>
              <a:t>Noted people</a:t>
            </a:r>
            <a:r>
              <a:rPr lang="mr-IN" altLang="ja-JP" b="1" dirty="0">
                <a:solidFill>
                  <a:prstClr val="black"/>
                </a:solidFill>
              </a:rPr>
              <a:t>'</a:t>
            </a:r>
            <a:r>
              <a:rPr lang="en-US" b="1" dirty="0">
                <a:solidFill>
                  <a:prstClr val="black"/>
                </a:solidFill>
              </a:rPr>
              <a:t>s sins to show God</a:t>
            </a:r>
            <a:r>
              <a:rPr lang="mr-IN" altLang="ja-JP" b="1" dirty="0">
                <a:solidFill>
                  <a:prstClr val="black"/>
                </a:solidFill>
              </a:rPr>
              <a:t>'</a:t>
            </a:r>
            <a:r>
              <a:rPr lang="en-US" b="1" dirty="0">
                <a:solidFill>
                  <a:prstClr val="black"/>
                </a:solidFill>
              </a:rPr>
              <a:t>s justice</a:t>
            </a:r>
          </a:p>
          <a:p>
            <a:pPr defTabSz="914400" eaLnBrk="1" fontAlgn="base" hangingPunct="1">
              <a:spcBef>
                <a:spcPct val="20000"/>
              </a:spcBef>
              <a:spcAft>
                <a:spcPct val="0"/>
              </a:spcAft>
              <a:buClr>
                <a:srgbClr val="D16349"/>
              </a:buClr>
              <a:buSzPct val="85000"/>
              <a:buFont typeface="Wingdings 2" charset="0"/>
              <a:buChar char=""/>
            </a:pPr>
            <a:r>
              <a:rPr lang="en-US" b="1" dirty="0">
                <a:solidFill>
                  <a:prstClr val="black"/>
                </a:solidFill>
              </a:rPr>
              <a:t>Preached accepting God</a:t>
            </a:r>
            <a:r>
              <a:rPr lang="mr-IN" altLang="ja-JP" b="1" dirty="0">
                <a:solidFill>
                  <a:prstClr val="black"/>
                </a:solidFill>
              </a:rPr>
              <a:t>'</a:t>
            </a:r>
            <a:r>
              <a:rPr lang="en-US" b="1" dirty="0">
                <a:solidFill>
                  <a:prstClr val="black"/>
                </a:solidFill>
              </a:rPr>
              <a:t>s discipline by submitting to 70-year Babylonian captivity</a:t>
            </a:r>
          </a:p>
          <a:p>
            <a:pPr defTabSz="914400" eaLnBrk="1" fontAlgn="base" hangingPunct="1">
              <a:spcBef>
                <a:spcPct val="20000"/>
              </a:spcBef>
              <a:spcAft>
                <a:spcPct val="0"/>
              </a:spcAft>
              <a:buClr>
                <a:srgbClr val="D16349"/>
              </a:buClr>
              <a:buSzPct val="85000"/>
              <a:buFont typeface="Wingdings 2" charset="0"/>
              <a:buChar char=""/>
            </a:pPr>
            <a:endParaRPr lang="en-GB" sz="3200" b="1" dirty="0">
              <a:solidFill>
                <a:prstClr val="black"/>
              </a:solidFill>
            </a:endParaRPr>
          </a:p>
        </p:txBody>
      </p:sp>
      <p:pic>
        <p:nvPicPr>
          <p:cNvPr id="245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6038" y="1371600"/>
            <a:ext cx="3267075" cy="2362200"/>
          </a:xfrm>
          <a:prstGeom prst="rect">
            <a:avLst/>
          </a:prstGeom>
          <a:noFill/>
          <a:ln w="1016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245763" name="Rectangle 4"/>
          <p:cNvSpPr>
            <a:spLocks noChangeArrowheads="1"/>
          </p:cNvSpPr>
          <p:nvPr/>
        </p:nvSpPr>
        <p:spPr bwMode="auto">
          <a:xfrm>
            <a:off x="342900" y="3733800"/>
            <a:ext cx="8572500"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73050" indent="-273050" defTabSz="914400" fontAlgn="base">
              <a:spcBef>
                <a:spcPct val="20000"/>
              </a:spcBef>
              <a:spcAft>
                <a:spcPct val="0"/>
              </a:spcAft>
              <a:buClr>
                <a:srgbClr val="D16349"/>
              </a:buClr>
              <a:buSzPct val="85000"/>
              <a:buFont typeface="Wingdings 2" charset="0"/>
              <a:buChar char=""/>
            </a:pPr>
            <a:r>
              <a:rPr lang="en-US" sz="2400" b="1">
                <a:solidFill>
                  <a:prstClr val="black"/>
                </a:solidFill>
                <a:latin typeface="Arial" charset="0"/>
                <a:ea typeface="ＭＳ Ｐゴシック" charset="0"/>
                <a:cs typeface="ＭＳ Ｐゴシック" charset="0"/>
              </a:rPr>
              <a:t>Commanded to remain unmarried (16:2)</a:t>
            </a:r>
          </a:p>
          <a:p>
            <a:pPr marL="273050" indent="-273050" defTabSz="914400" fontAlgn="base">
              <a:spcBef>
                <a:spcPct val="20000"/>
              </a:spcBef>
              <a:spcAft>
                <a:spcPct val="0"/>
              </a:spcAft>
              <a:buClr>
                <a:srgbClr val="D16349"/>
              </a:buClr>
              <a:buSzPct val="85000"/>
              <a:buFont typeface="Wingdings 2" charset="0"/>
              <a:buChar char=""/>
            </a:pPr>
            <a:r>
              <a:rPr lang="en-US" sz="2400" b="1">
                <a:solidFill>
                  <a:prstClr val="black"/>
                </a:solidFill>
                <a:latin typeface="Arial" charset="0"/>
                <a:ea typeface="ＭＳ Ｐゴシック" charset="0"/>
                <a:cs typeface="ＭＳ Ｐゴシック" charset="0"/>
              </a:rPr>
              <a:t>Persecuted by his family, hometown people and the religious world</a:t>
            </a:r>
          </a:p>
          <a:p>
            <a:pPr marL="273050" indent="-273050" defTabSz="914400" fontAlgn="base">
              <a:spcBef>
                <a:spcPct val="20000"/>
              </a:spcBef>
              <a:spcAft>
                <a:spcPct val="0"/>
              </a:spcAft>
              <a:buClr>
                <a:srgbClr val="D16349"/>
              </a:buClr>
              <a:buSzPct val="85000"/>
              <a:buFont typeface="Wingdings 2" charset="0"/>
              <a:buChar char=""/>
            </a:pPr>
            <a:r>
              <a:rPr lang="en-US" sz="2400" b="1">
                <a:solidFill>
                  <a:prstClr val="black"/>
                </a:solidFill>
                <a:latin typeface="Arial" charset="0"/>
                <a:ea typeface="ＭＳ Ｐゴシック" charset="0"/>
                <a:cs typeface="ＭＳ Ｐゴシック" charset="0"/>
              </a:rPr>
              <a:t>Thrown into prison (37:5)</a:t>
            </a:r>
          </a:p>
          <a:p>
            <a:pPr marL="273050" indent="-273050" defTabSz="914400" fontAlgn="base">
              <a:spcBef>
                <a:spcPct val="20000"/>
              </a:spcBef>
              <a:spcAft>
                <a:spcPct val="0"/>
              </a:spcAft>
              <a:buClr>
                <a:srgbClr val="D16349"/>
              </a:buClr>
              <a:buSzPct val="85000"/>
              <a:buFont typeface="Wingdings 2" charset="0"/>
              <a:buChar char=""/>
            </a:pPr>
            <a:r>
              <a:rPr lang="en-US" sz="2400" b="1">
                <a:solidFill>
                  <a:prstClr val="black"/>
                </a:solidFill>
                <a:latin typeface="Arial" charset="0"/>
                <a:ea typeface="ＭＳ Ｐゴシック" charset="0"/>
                <a:cs typeface="ＭＳ Ｐゴシック" charset="0"/>
              </a:rPr>
              <a:t>Carried off by force to Egypt where he continued to preach against sin (43:1-7)</a:t>
            </a:r>
          </a:p>
        </p:txBody>
      </p:sp>
      <p:sp>
        <p:nvSpPr>
          <p:cNvPr id="245764" name="Title 5"/>
          <p:cNvSpPr>
            <a:spLocks noGrp="1"/>
          </p:cNvSpPr>
          <p:nvPr>
            <p:ph type="title"/>
          </p:nvPr>
        </p:nvSpPr>
        <p:spPr/>
        <p:txBody>
          <a:bodyPr/>
          <a:lstStyle/>
          <a:p>
            <a:pPr eaLnBrk="1" hangingPunct="1"/>
            <a:r>
              <a:rPr lang="en-US" b="1" dirty="0">
                <a:solidFill>
                  <a:schemeClr val="tx1"/>
                </a:solidFill>
                <a:latin typeface="Arial" charset="0"/>
                <a:ea typeface="ＭＳ Ｐゴシック" charset="0"/>
                <a:cs typeface="Arial" charset="0"/>
              </a:rPr>
              <a:t>Jeremiah</a:t>
            </a:r>
            <a:r>
              <a:rPr lang="mr-IN" altLang="ja-JP" b="1" dirty="0">
                <a:solidFill>
                  <a:schemeClr val="tx1"/>
                </a:solidFill>
                <a:latin typeface="Arial" charset="0"/>
                <a:ea typeface="ＭＳ Ｐゴシック" charset="0"/>
                <a:cs typeface="Arial" charset="0"/>
              </a:rPr>
              <a:t>'</a:t>
            </a:r>
            <a:r>
              <a:rPr lang="en-US" b="1" dirty="0">
                <a:solidFill>
                  <a:schemeClr val="tx1"/>
                </a:solidFill>
                <a:latin typeface="Arial" charset="0"/>
                <a:ea typeface="ＭＳ Ｐゴシック" charset="0"/>
                <a:cs typeface="Arial" charset="0"/>
              </a:rPr>
              <a:t>s Difficult &amp; Sacrificial Ministry</a:t>
            </a:r>
            <a:endParaRPr lang="en-US"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36587860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Jeremiah</a:t>
            </a:r>
            <a:endParaRPr lang="en-GB" sz="3600" b="1" dirty="0">
              <a:solidFill>
                <a:schemeClr val="tx1"/>
              </a:solidFill>
              <a:latin typeface="Arial" charset="0"/>
              <a:ea typeface="ＭＳ Ｐゴシック" charset="0"/>
              <a:cs typeface="Arial" charset="0"/>
            </a:endParaRPr>
          </a:p>
        </p:txBody>
      </p:sp>
      <p:pic>
        <p:nvPicPr>
          <p:cNvPr id="247810"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7811"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7812"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3" name="Text Box 3"/>
          <p:cNvSpPr txBox="1">
            <a:spLocks noChangeArrowheads="1"/>
          </p:cNvSpPr>
          <p:nvPr/>
        </p:nvSpPr>
        <p:spPr bwMode="auto">
          <a:xfrm>
            <a:off x="609600" y="1295400"/>
            <a:ext cx="82296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buSzPct val="85000"/>
              <a:buFont typeface="Wingdings 2" charset="0"/>
              <a:buNone/>
            </a:pP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		</a:t>
            </a:r>
            <a:r>
              <a:rPr lang="mr-IN" altLang="ja-JP" b="1" dirty="0">
                <a:solidFill>
                  <a:prstClr val="black"/>
                </a:solidFill>
              </a:rPr>
              <a:t>"</a:t>
            </a:r>
            <a:r>
              <a:rPr lang="en-US" altLang="ja-JP" b="1" dirty="0">
                <a:solidFill>
                  <a:prstClr val="black"/>
                </a:solidFill>
              </a:rPr>
              <a:t>Before I formed you in the womb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knew you</a:t>
            </a:r>
            <a:r>
              <a:rPr lang="en-US" b="1" dirty="0">
                <a:solidFill>
                  <a:prstClr val="black"/>
                </a:solidFill>
              </a:rPr>
              <a:t>, before you were born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set you apart</a:t>
            </a: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		 </a:t>
            </a:r>
            <a:r>
              <a:rPr lang="en-US" b="1" dirty="0">
                <a:solidFill>
                  <a:srgbClr val="FF0000"/>
                </a:solidFill>
              </a:rPr>
              <a:t>I appointed you </a:t>
            </a:r>
            <a:r>
              <a:rPr lang="en-US" b="1" dirty="0">
                <a:solidFill>
                  <a:prstClr val="black"/>
                </a:solidFill>
              </a:rPr>
              <a:t>as a prophet to </a:t>
            </a:r>
          </a:p>
          <a:p>
            <a:pPr defTabSz="914400" fontAlgn="base">
              <a:spcBef>
                <a:spcPct val="0"/>
              </a:spcBef>
              <a:spcAft>
                <a:spcPct val="0"/>
              </a:spcAft>
              <a:buSzPct val="85000"/>
              <a:buFont typeface="Wingdings 2" charset="0"/>
              <a:buNone/>
            </a:pPr>
            <a:r>
              <a:rPr lang="en-US" b="1" dirty="0">
                <a:solidFill>
                  <a:prstClr val="black"/>
                </a:solidFill>
              </a:rPr>
              <a:t>					the nations…</a:t>
            </a:r>
          </a:p>
          <a:p>
            <a:pPr defTabSz="914400" fontAlgn="base">
              <a:spcBef>
                <a:spcPct val="0"/>
              </a:spcBef>
              <a:spcAft>
                <a:spcPct val="0"/>
              </a:spcAft>
              <a:buSzPct val="85000"/>
              <a:buFont typeface="Wingdings 2" charset="0"/>
              <a:buNone/>
            </a:pPr>
            <a:r>
              <a:rPr lang="en-US" b="1" dirty="0">
                <a:solidFill>
                  <a:prstClr val="black"/>
                </a:solidFill>
              </a:rPr>
              <a:t>Do not say, </a:t>
            </a:r>
            <a:r>
              <a:rPr lang="mr-IN" altLang="ja-JP" b="1" dirty="0">
                <a:solidFill>
                  <a:prstClr val="black"/>
                </a:solidFill>
              </a:rPr>
              <a:t>'</a:t>
            </a:r>
            <a:r>
              <a:rPr lang="en-US" b="1" dirty="0">
                <a:solidFill>
                  <a:prstClr val="black"/>
                </a:solidFill>
              </a:rPr>
              <a:t>I am only a child.</a:t>
            </a:r>
            <a:r>
              <a:rPr lang="mr-IN" altLang="ja-JP" b="1" dirty="0">
                <a:solidFill>
                  <a:prstClr val="black"/>
                </a:solidFill>
              </a:rPr>
              <a:t>'</a:t>
            </a:r>
            <a:r>
              <a:rPr lang="en-US" b="1" dirty="0">
                <a:solidFill>
                  <a:prstClr val="black"/>
                </a:solidFill>
              </a:rPr>
              <a:t> </a:t>
            </a:r>
          </a:p>
          <a:p>
            <a:pPr defTabSz="914400" fontAlgn="base">
              <a:spcBef>
                <a:spcPct val="0"/>
              </a:spcBef>
              <a:spcAft>
                <a:spcPct val="0"/>
              </a:spcAft>
              <a:buSzPct val="85000"/>
              <a:buFont typeface="Wingdings 2" charset="0"/>
              <a:buNone/>
            </a:pPr>
            <a:r>
              <a:rPr lang="en-US" b="1" dirty="0">
                <a:solidFill>
                  <a:prstClr val="black"/>
                </a:solidFill>
              </a:rPr>
              <a:t>You must go to everyone I send you to and say whatever I command you. Do not be afraid of them for I am with you and will rescue you… Now, I have put my words in your mouth …</a:t>
            </a:r>
          </a:p>
          <a:p>
            <a:pPr defTabSz="914400" fontAlgn="base">
              <a:spcBef>
                <a:spcPct val="0"/>
              </a:spcBef>
              <a:spcAft>
                <a:spcPct val="0"/>
              </a:spcAft>
              <a:buSzPct val="85000"/>
              <a:buFont typeface="Wingdings 2" charset="0"/>
              <a:buNone/>
            </a:pPr>
            <a:endParaRPr lang="en-US" b="1" dirty="0">
              <a:solidFill>
                <a:prstClr val="black"/>
              </a:solidFill>
            </a:endParaRPr>
          </a:p>
          <a:p>
            <a:pPr defTabSz="914400" fontAlgn="base">
              <a:spcBef>
                <a:spcPct val="0"/>
              </a:spcBef>
              <a:spcAft>
                <a:spcPct val="0"/>
              </a:spcAft>
              <a:buSzPct val="85000"/>
              <a:buFont typeface="Wingdings 2" charset="0"/>
              <a:buNone/>
            </a:pPr>
            <a:r>
              <a:rPr lang="en-US" b="1" dirty="0">
                <a:solidFill>
                  <a:prstClr val="black"/>
                </a:solidFill>
              </a:rPr>
              <a:t>			</a:t>
            </a:r>
            <a:r>
              <a:rPr lang="en-US" sz="2800" b="1" dirty="0">
                <a:solidFill>
                  <a:srgbClr val="D16349"/>
                </a:solidFill>
              </a:rPr>
              <a:t>Jer. 1:5,7-9</a:t>
            </a:r>
          </a:p>
        </p:txBody>
      </p:sp>
    </p:spTree>
    <p:extLst>
      <p:ext uri="{BB962C8B-B14F-4D97-AF65-F5344CB8AC3E}">
        <p14:creationId xmlns:p14="http://schemas.microsoft.com/office/powerpoint/2010/main" val="4045704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p:cNvSpPr txBox="1">
            <a:spLocks noChangeArrowheads="1"/>
          </p:cNvSpPr>
          <p:nvPr/>
        </p:nvSpPr>
        <p:spPr bwMode="auto">
          <a:xfrm>
            <a:off x="246063" y="1804988"/>
            <a:ext cx="5076825" cy="2614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endParaRPr lang="en-US" sz="1000" b="1" dirty="0">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dirty="0">
                <a:solidFill>
                  <a:prstClr val="black"/>
                </a:solidFill>
                <a:cs typeface="Arial" charset="0"/>
              </a:rPr>
              <a:t>How does Jeremiah</a:t>
            </a:r>
            <a:r>
              <a:rPr lang="mr-IN" altLang="ja-JP" sz="2800" b="1" dirty="0">
                <a:solidFill>
                  <a:prstClr val="black"/>
                </a:solidFill>
                <a:cs typeface="Arial" charset="0"/>
              </a:rPr>
              <a:t>'</a:t>
            </a:r>
            <a:r>
              <a:rPr lang="en-US" sz="2800" b="1" dirty="0">
                <a:solidFill>
                  <a:prstClr val="black"/>
                </a:solidFill>
                <a:cs typeface="Arial" charset="0"/>
              </a:rPr>
              <a:t>s costly service convict you of what you need to do to be more faithful and obedient to God?</a:t>
            </a:r>
          </a:p>
          <a:p>
            <a:pPr lvl="1" defTabSz="914400" eaLnBrk="1" fontAlgn="base" hangingPunct="1">
              <a:spcBef>
                <a:spcPct val="20000"/>
              </a:spcBef>
              <a:spcAft>
                <a:spcPct val="0"/>
              </a:spcAft>
              <a:buClr>
                <a:srgbClr val="CCB400"/>
              </a:buClr>
              <a:buSzPct val="70000"/>
            </a:pPr>
            <a:endParaRPr lang="en-US" sz="1800" b="1" dirty="0">
              <a:solidFill>
                <a:prstClr val="black"/>
              </a:solidFill>
              <a:cs typeface="Arial" charset="0"/>
            </a:endParaRPr>
          </a:p>
        </p:txBody>
      </p:sp>
      <p:pic>
        <p:nvPicPr>
          <p:cNvPr id="2498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1905000"/>
            <a:ext cx="3641725" cy="23241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49859" name="Rectangle 7"/>
          <p:cNvSpPr>
            <a:spLocks noChangeArrowheads="1"/>
          </p:cNvSpPr>
          <p:nvPr/>
        </p:nvSpPr>
        <p:spPr bwMode="auto">
          <a:xfrm>
            <a:off x="246063" y="4456113"/>
            <a:ext cx="8429625"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lvl="1" indent="-363538" defTabSz="914400" fontAlgn="base">
              <a:spcBef>
                <a:spcPct val="20000"/>
              </a:spcBef>
              <a:spcAft>
                <a:spcPct val="0"/>
              </a:spcAft>
              <a:buClr>
                <a:srgbClr val="CCB400"/>
              </a:buClr>
              <a:buSzPct val="70000"/>
              <a:buFont typeface="Wingdings" charset="0"/>
              <a:buChar char=""/>
            </a:pPr>
            <a:r>
              <a:rPr lang="en-US" sz="2800" b="1">
                <a:solidFill>
                  <a:prstClr val="black"/>
                </a:solidFill>
                <a:latin typeface="Arial" charset="0"/>
                <a:ea typeface="ＭＳ Ｐゴシック" charset="0"/>
                <a:cs typeface="ＭＳ Ｐゴシック" charset="0"/>
              </a:rPr>
              <a:t>Do you question your calling? Do you resent the task God has given you to do?</a:t>
            </a:r>
            <a:endParaRPr lang="en-GB" sz="2800" b="1">
              <a:solidFill>
                <a:prstClr val="black"/>
              </a:solidFill>
              <a:latin typeface="Arial" charset="0"/>
              <a:ea typeface="ＭＳ Ｐゴシック" charset="0"/>
              <a:cs typeface="ＭＳ Ｐゴシック" charset="0"/>
            </a:endParaRPr>
          </a:p>
        </p:txBody>
      </p:sp>
      <p:sp>
        <p:nvSpPr>
          <p:cNvPr id="249860" name="Title 5"/>
          <p:cNvSpPr>
            <a:spLocks noGrp="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Are You Like Jeremiah?</a:t>
            </a:r>
            <a:endParaRPr lang="en-US">
              <a:solidFill>
                <a:srgbClr val="7B9899"/>
              </a:solidFill>
              <a:latin typeface="Georgia" charset="0"/>
              <a:ea typeface="ＭＳ Ｐゴシック" charset="0"/>
              <a:cs typeface="ＭＳ Ｐゴシック" charset="0"/>
            </a:endParaRPr>
          </a:p>
        </p:txBody>
      </p:sp>
    </p:spTree>
    <p:extLst>
      <p:ext uri="{BB962C8B-B14F-4D97-AF65-F5344CB8AC3E}">
        <p14:creationId xmlns:p14="http://schemas.microsoft.com/office/powerpoint/2010/main" val="34096780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3"/>
          <p:cNvSpPr>
            <a:spLocks noGrp="1"/>
          </p:cNvSpPr>
          <p:nvPr>
            <p:ph type="title"/>
          </p:nvPr>
        </p:nvSpPr>
        <p:spPr>
          <a:xfrm>
            <a:off x="76200" y="762000"/>
            <a:ext cx="2895600" cy="1600200"/>
          </a:xfrm>
        </p:spPr>
        <p:txBody>
          <a:bodyPr/>
          <a:lstStyle/>
          <a:p>
            <a:pPr algn="ctr"/>
            <a:r>
              <a:rPr lang="en-US" sz="2800">
                <a:latin typeface="Arial" charset="0"/>
                <a:ea typeface="ＭＳ Ｐゴシック" charset="0"/>
                <a:cs typeface="Arial" charset="0"/>
              </a:rPr>
              <a:t>APPLICATION #2: ARE YOU LIKE JUDAH? </a:t>
            </a:r>
          </a:p>
        </p:txBody>
      </p:sp>
      <p:pic>
        <p:nvPicPr>
          <p:cNvPr id="2508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0500" y="785813"/>
            <a:ext cx="3819525" cy="542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Title 3"/>
          <p:cNvSpPr txBox="1">
            <a:spLocks/>
          </p:cNvSpPr>
          <p:nvPr/>
        </p:nvSpPr>
        <p:spPr bwMode="auto">
          <a:xfrm>
            <a:off x="152400" y="2819400"/>
            <a:ext cx="28956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br>
              <a:rPr lang="en-US" sz="2800" b="1" dirty="0">
                <a:solidFill>
                  <a:srgbClr val="FFFFFF"/>
                </a:solidFill>
                <a:cs typeface="Arial" charset="0"/>
              </a:rPr>
            </a:br>
            <a:br>
              <a:rPr lang="en-US" sz="2800" b="1" dirty="0">
                <a:solidFill>
                  <a:srgbClr val="FFFFFF"/>
                </a:solidFill>
                <a:cs typeface="Arial" charset="0"/>
              </a:rPr>
            </a:br>
            <a:r>
              <a:rPr lang="en-US" sz="2800" b="1" dirty="0">
                <a:solidFill>
                  <a:srgbClr val="FFFFFF"/>
                </a:solidFill>
                <a:cs typeface="Arial" charset="0"/>
              </a:rPr>
              <a:t>If we choose to continue to sin we</a:t>
            </a:r>
            <a:r>
              <a:rPr lang="mr-IN" altLang="ja-JP" sz="2800" b="1" dirty="0">
                <a:solidFill>
                  <a:srgbClr val="FFFFFF"/>
                </a:solidFill>
                <a:cs typeface="Arial" charset="0"/>
              </a:rPr>
              <a:t>'</a:t>
            </a:r>
            <a:r>
              <a:rPr lang="en-US" sz="2800" b="1" dirty="0" err="1">
                <a:solidFill>
                  <a:srgbClr val="FFFFFF"/>
                </a:solidFill>
                <a:cs typeface="Arial" charset="0"/>
              </a:rPr>
              <a:t>ll</a:t>
            </a:r>
            <a:r>
              <a:rPr lang="en-US" sz="2800" b="1" dirty="0">
                <a:solidFill>
                  <a:srgbClr val="FFFFFF"/>
                </a:solidFill>
                <a:cs typeface="Arial" charset="0"/>
              </a:rPr>
              <a:t> eventually come to the point where God</a:t>
            </a:r>
            <a:r>
              <a:rPr lang="mr-IN" altLang="ja-JP" sz="2800" b="1" dirty="0">
                <a:solidFill>
                  <a:srgbClr val="FFFFFF"/>
                </a:solidFill>
                <a:cs typeface="Arial" charset="0"/>
              </a:rPr>
              <a:t>'</a:t>
            </a:r>
            <a:r>
              <a:rPr lang="en-US" sz="2800" b="1" dirty="0">
                <a:solidFill>
                  <a:srgbClr val="FFFFFF"/>
                </a:solidFill>
                <a:cs typeface="Arial" charset="0"/>
              </a:rPr>
              <a:t>s discipline is inevitable.</a:t>
            </a:r>
          </a:p>
        </p:txBody>
      </p:sp>
    </p:spTree>
    <p:extLst>
      <p:ext uri="{BB962C8B-B14F-4D97-AF65-F5344CB8AC3E}">
        <p14:creationId xmlns:p14="http://schemas.microsoft.com/office/powerpoint/2010/main" val="38736642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4"/>
          <p:cNvSpPr>
            <a:spLocks noGrp="1"/>
          </p:cNvSpPr>
          <p:nvPr>
            <p:ph type="title"/>
          </p:nvPr>
        </p:nvSpPr>
        <p:spPr/>
        <p:txBody>
          <a:bodyPr/>
          <a:lstStyle/>
          <a:p>
            <a:r>
              <a:rPr lang="en-US" sz="4000" b="1" dirty="0">
                <a:solidFill>
                  <a:schemeClr val="tx1"/>
                </a:solidFill>
                <a:latin typeface="Arial" charset="0"/>
                <a:ea typeface="ＭＳ Ｐゴシック" charset="0"/>
                <a:cs typeface="Arial" charset="0"/>
              </a:rPr>
              <a:t>Judah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Sin</a:t>
            </a:r>
          </a:p>
        </p:txBody>
      </p:sp>
      <p:sp>
        <p:nvSpPr>
          <p:cNvPr id="251907" name="Rectangle 5"/>
          <p:cNvSpPr>
            <a:spLocks noChangeArrowheads="1"/>
          </p:cNvSpPr>
          <p:nvPr/>
        </p:nvSpPr>
        <p:spPr bwMode="auto">
          <a:xfrm>
            <a:off x="5048250" y="1928813"/>
            <a:ext cx="363855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Animals observe  God</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laws but not God</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people. </a:t>
            </a:r>
          </a:p>
          <a:p>
            <a:pPr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People act as though they have never heard His laws. </a:t>
            </a:r>
          </a:p>
          <a:p>
            <a:pPr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algn="ctr" defTabSz="914400" fontAlgn="base">
              <a:spcBef>
                <a:spcPct val="0"/>
              </a:spcBef>
              <a:spcAft>
                <a:spcPct val="0"/>
              </a:spcAft>
            </a:pPr>
            <a:r>
              <a:rPr lang="en-US" sz="2800" b="1" dirty="0">
                <a:solidFill>
                  <a:srgbClr val="660066"/>
                </a:solidFill>
                <a:latin typeface="Arial" charset="0"/>
                <a:ea typeface="ＭＳ Ｐゴシック" charset="0"/>
                <a:cs typeface="ＭＳ Ｐゴシック" charset="0"/>
              </a:rPr>
              <a:t>Jeremiah 8:7 </a:t>
            </a:r>
            <a:r>
              <a:rPr lang="en-US" sz="2400" b="1" dirty="0">
                <a:solidFill>
                  <a:srgbClr val="660066"/>
                </a:solidFill>
                <a:latin typeface="Arial" charset="0"/>
                <a:ea typeface="ＭＳ Ｐゴシック" charset="0"/>
                <a:cs typeface="ＭＳ Ｐゴシック" charset="0"/>
              </a:rPr>
              <a:t>NLT</a:t>
            </a:r>
            <a:endParaRPr lang="en-GB" sz="2800" b="1" dirty="0">
              <a:solidFill>
                <a:srgbClr val="660066"/>
              </a:solidFill>
              <a:latin typeface="Arial" charset="0"/>
              <a:ea typeface="ＭＳ Ｐゴシック" charset="0"/>
              <a:cs typeface="ＭＳ Ｐゴシック" charset="0"/>
            </a:endParaRPr>
          </a:p>
        </p:txBody>
      </p:sp>
      <p:sp>
        <p:nvSpPr>
          <p:cNvPr id="2" name="TextBox 1"/>
          <p:cNvSpPr txBox="1"/>
          <p:nvPr/>
        </p:nvSpPr>
        <p:spPr>
          <a:xfrm>
            <a:off x="301626" y="1826942"/>
            <a:ext cx="4533582" cy="3416320"/>
          </a:xfrm>
          <a:prstGeom prst="rect">
            <a:avLst/>
          </a:prstGeom>
          <a:solidFill>
            <a:srgbClr val="3333CC"/>
          </a:solidFill>
        </p:spPr>
        <p:txBody>
          <a:bodyPr wrap="square" rtlCol="0">
            <a:spAutoFit/>
          </a:bodyPr>
          <a:lstStyle/>
          <a:p>
            <a:r>
              <a:rPr lang="en-SG" sz="2400" b="1">
                <a:solidFill>
                  <a:schemeClr val="bg1"/>
                </a:solidFill>
                <a:latin typeface="Arial"/>
                <a:cs typeface="Arial"/>
              </a:rPr>
              <a:t>"Even the stork that flies across the sky knows the time of her migration, as do the turtledove, the swallow, and the crane. They all return at the proper time each year. </a:t>
            </a:r>
          </a:p>
          <a:p>
            <a:endParaRPr lang="en-SG" sz="2400" b="1">
              <a:solidFill>
                <a:schemeClr val="bg1"/>
              </a:solidFill>
              <a:latin typeface="Arial"/>
              <a:cs typeface="Arial"/>
            </a:endParaRPr>
          </a:p>
          <a:p>
            <a:r>
              <a:rPr lang="en-SG" sz="2400" b="1">
                <a:solidFill>
                  <a:schemeClr val="bg1"/>
                </a:solidFill>
                <a:latin typeface="Arial"/>
                <a:cs typeface="Arial"/>
              </a:rPr>
              <a:t>But not my people! They do not know the </a:t>
            </a:r>
            <a:r>
              <a:rPr lang="en-SG" sz="2000" b="1">
                <a:solidFill>
                  <a:schemeClr val="bg1"/>
                </a:solidFill>
                <a:latin typeface="Arial"/>
                <a:cs typeface="Arial"/>
              </a:rPr>
              <a:t>LORD’s</a:t>
            </a:r>
            <a:r>
              <a:rPr lang="en-SG" sz="2400" b="1">
                <a:solidFill>
                  <a:schemeClr val="bg1"/>
                </a:solidFill>
                <a:latin typeface="Arial"/>
                <a:cs typeface="Arial"/>
              </a:rPr>
              <a:t> laws."</a:t>
            </a:r>
            <a:endParaRPr lang="en-US" sz="2400" b="1">
              <a:solidFill>
                <a:schemeClr val="bg1"/>
              </a:solidFill>
              <a:latin typeface="Arial"/>
              <a:cs typeface="Arial"/>
            </a:endParaRPr>
          </a:p>
        </p:txBody>
      </p:sp>
    </p:spTree>
    <p:extLst>
      <p:ext uri="{BB962C8B-B14F-4D97-AF65-F5344CB8AC3E}">
        <p14:creationId xmlns:p14="http://schemas.microsoft.com/office/powerpoint/2010/main" val="1402337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21941201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4"/>
          <p:cNvSpPr>
            <a:spLocks noGrp="1"/>
          </p:cNvSpPr>
          <p:nvPr>
            <p:ph type="title"/>
          </p:nvPr>
        </p:nvSpPr>
        <p:spPr>
          <a:xfrm>
            <a:off x="838200" y="76200"/>
            <a:ext cx="7696200" cy="1219200"/>
          </a:xfrm>
        </p:spPr>
        <p:txBody>
          <a:bodyPr/>
          <a:lstStyle/>
          <a:p>
            <a:r>
              <a:rPr lang="en-US" sz="3600" b="1" dirty="0">
                <a:solidFill>
                  <a:schemeClr val="tx1"/>
                </a:solidFill>
                <a:latin typeface="Arial" charset="0"/>
                <a:ea typeface="ＭＳ Ｐゴシック" charset="0"/>
                <a:cs typeface="Arial" charset="0"/>
              </a:rPr>
              <a:t>Judah</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Sin Eventually Resulted in 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Discipline</a:t>
            </a:r>
          </a:p>
        </p:txBody>
      </p:sp>
      <p:sp>
        <p:nvSpPr>
          <p:cNvPr id="253954" name="Rectangle 5"/>
          <p:cNvSpPr>
            <a:spLocks noChangeArrowheads="1"/>
          </p:cNvSpPr>
          <p:nvPr/>
        </p:nvSpPr>
        <p:spPr bwMode="auto">
          <a:xfrm>
            <a:off x="214313" y="1443038"/>
            <a:ext cx="4814887" cy="520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lvl="1" indent="-363538" defTabSz="914400" fontAlgn="base">
              <a:spcBef>
                <a:spcPct val="0"/>
              </a:spcBef>
              <a:spcAft>
                <a:spcPct val="0"/>
              </a:spcAft>
              <a:buFont typeface="Georgia" charset="0"/>
              <a:buAutoNum type="arabicPeriod"/>
            </a:pPr>
            <a:r>
              <a:rPr lang="en-US" sz="2800" b="1" dirty="0">
                <a:solidFill>
                  <a:prstClr val="black"/>
                </a:solidFill>
                <a:latin typeface="Arial" charset="0"/>
                <a:ea typeface="ＭＳ Ｐゴシック" charset="0"/>
                <a:cs typeface="ＭＳ Ｐゴシック" charset="0"/>
              </a:rPr>
              <a:t>Judah</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kings and leaders were judged and punished. </a:t>
            </a:r>
            <a:r>
              <a:rPr lang="en-US" sz="2800" b="1" dirty="0">
                <a:solidFill>
                  <a:srgbClr val="660066"/>
                </a:solidFill>
                <a:latin typeface="Arial" charset="0"/>
                <a:ea typeface="ＭＳ Ｐゴシック" charset="0"/>
                <a:cs typeface="ＭＳ Ｐゴシック" charset="0"/>
              </a:rPr>
              <a:t>Jeremiah 22</a:t>
            </a:r>
          </a:p>
          <a:p>
            <a:pPr marL="363538" indent="-363538"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marL="363538" indent="-363538"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2.	Jews endured 70 years of Babylonian exile. 	</a:t>
            </a:r>
            <a:r>
              <a:rPr lang="en-US" sz="2800" b="1" dirty="0">
                <a:solidFill>
                  <a:srgbClr val="660066"/>
                </a:solidFill>
                <a:latin typeface="Arial" charset="0"/>
                <a:ea typeface="ＭＳ Ｐゴシック" charset="0"/>
                <a:cs typeface="ＭＳ Ｐゴシック" charset="0"/>
              </a:rPr>
              <a:t>Jeremiah 25:11</a:t>
            </a:r>
          </a:p>
          <a:p>
            <a:pPr marL="363538" lvl="1" indent="-363538"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marL="363538" lvl="1" indent="-363538" defTabSz="914400" fontAlgn="base">
              <a:spcBef>
                <a:spcPct val="0"/>
              </a:spcBef>
              <a:spcAft>
                <a:spcPct val="0"/>
              </a:spcAft>
              <a:buFontTx/>
              <a:buAutoNum type="arabicPeriod" startAt="3"/>
            </a:pPr>
            <a:r>
              <a:rPr lang="en-US" sz="2800" b="1" dirty="0">
                <a:solidFill>
                  <a:prstClr val="black"/>
                </a:solidFill>
                <a:latin typeface="Arial" charset="0"/>
                <a:ea typeface="ＭＳ Ｐゴシック" charset="0"/>
                <a:cs typeface="ＭＳ Ｐゴシック" charset="0"/>
              </a:rPr>
              <a:t>God also judged nations that persecuted Judah. </a:t>
            </a:r>
          </a:p>
          <a:p>
            <a:pPr marL="363538" lvl="1" indent="-363538" defTabSz="914400" fontAlgn="base">
              <a:spcBef>
                <a:spcPct val="0"/>
              </a:spcBef>
              <a:spcAft>
                <a:spcPct val="0"/>
              </a:spcAft>
            </a:pPr>
            <a:r>
              <a:rPr lang="en-US" sz="2800" b="1" dirty="0">
                <a:solidFill>
                  <a:srgbClr val="D16349"/>
                </a:solidFill>
                <a:latin typeface="Arial" charset="0"/>
                <a:ea typeface="ＭＳ Ｐゴシック" charset="0"/>
                <a:cs typeface="ＭＳ Ｐゴシック" charset="0"/>
              </a:rPr>
              <a:t>	</a:t>
            </a:r>
            <a:r>
              <a:rPr lang="en-US" sz="2800" b="1" dirty="0">
                <a:solidFill>
                  <a:srgbClr val="660066"/>
                </a:solidFill>
                <a:latin typeface="Arial" charset="0"/>
                <a:ea typeface="ＭＳ Ｐゴシック" charset="0"/>
                <a:cs typeface="ＭＳ Ｐゴシック" charset="0"/>
              </a:rPr>
              <a:t>Jeremiah 46–51</a:t>
            </a:r>
          </a:p>
          <a:p>
            <a:pPr marL="363538" indent="-363538" defTabSz="914400" fontAlgn="base">
              <a:spcBef>
                <a:spcPct val="0"/>
              </a:spcBef>
              <a:spcAft>
                <a:spcPct val="0"/>
              </a:spcAft>
            </a:pPr>
            <a:endParaRPr lang="en-US" sz="2400" b="1" dirty="0">
              <a:solidFill>
                <a:prstClr val="black"/>
              </a:solidFill>
              <a:latin typeface="Arial" charset="0"/>
              <a:ea typeface="ＭＳ Ｐゴシック" charset="0"/>
              <a:cs typeface="ＭＳ Ｐゴシック" charset="0"/>
            </a:endParaRPr>
          </a:p>
        </p:txBody>
      </p:sp>
      <p:pic>
        <p:nvPicPr>
          <p:cNvPr id="2539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2063" y="2000250"/>
            <a:ext cx="3260725" cy="3357563"/>
          </a:xfrm>
          <a:prstGeom prst="rect">
            <a:avLst/>
          </a:prstGeom>
          <a:noFill/>
          <a:ln w="1016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911533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4"/>
          <p:cNvSpPr>
            <a:spLocks noGrp="1"/>
          </p:cNvSpPr>
          <p:nvPr>
            <p:ph type="title"/>
          </p:nvPr>
        </p:nvSpPr>
        <p:spPr>
          <a:xfrm>
            <a:off x="285750" y="241300"/>
            <a:ext cx="8534400" cy="758825"/>
          </a:xfrm>
        </p:spPr>
        <p:txBody>
          <a:bodyPr/>
          <a:lstStyle/>
          <a:p>
            <a:r>
              <a:rPr lang="en-US" sz="4000" b="1">
                <a:solidFill>
                  <a:schemeClr val="tx1"/>
                </a:solidFill>
                <a:latin typeface="Arial" charset="0"/>
                <a:ea typeface="ＭＳ Ｐゴシック" charset="0"/>
                <a:cs typeface="Arial" charset="0"/>
              </a:rPr>
              <a:t>Are You Like Judah?</a:t>
            </a:r>
          </a:p>
        </p:txBody>
      </p:sp>
      <p:sp>
        <p:nvSpPr>
          <p:cNvPr id="256002" name="Rectangle 3"/>
          <p:cNvSpPr txBox="1">
            <a:spLocks noChangeArrowheads="1"/>
          </p:cNvSpPr>
          <p:nvPr/>
        </p:nvSpPr>
        <p:spPr bwMode="auto">
          <a:xfrm>
            <a:off x="123825" y="1928813"/>
            <a:ext cx="5286375" cy="39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endParaRPr lang="en-US" sz="1000" b="1" dirty="0">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dirty="0">
                <a:solidFill>
                  <a:prstClr val="black"/>
                </a:solidFill>
                <a:cs typeface="Arial" charset="0"/>
              </a:rPr>
              <a:t>In what area of your life do you continue in sin or resist repenting?</a:t>
            </a:r>
          </a:p>
          <a:p>
            <a:pPr lvl="1" defTabSz="914400" eaLnBrk="1" fontAlgn="base" hangingPunct="1">
              <a:spcBef>
                <a:spcPct val="20000"/>
              </a:spcBef>
              <a:spcAft>
                <a:spcPct val="0"/>
              </a:spcAft>
              <a:buClr>
                <a:srgbClr val="CCB400"/>
              </a:buClr>
              <a:buSzPct val="70000"/>
            </a:pPr>
            <a:endParaRPr lang="en-US" sz="1800" b="1" dirty="0">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dirty="0">
                <a:solidFill>
                  <a:prstClr val="black"/>
                </a:solidFill>
                <a:cs typeface="Arial" charset="0"/>
              </a:rPr>
              <a:t>Do you accept God</a:t>
            </a:r>
            <a:r>
              <a:rPr lang="mr-IN" altLang="ja-JP" sz="2800" b="1" dirty="0">
                <a:solidFill>
                  <a:prstClr val="black"/>
                </a:solidFill>
                <a:cs typeface="Arial" charset="0"/>
              </a:rPr>
              <a:t>'</a:t>
            </a:r>
            <a:r>
              <a:rPr lang="en-US" sz="2800" b="1" dirty="0">
                <a:solidFill>
                  <a:prstClr val="black"/>
                </a:solidFill>
                <a:cs typeface="Arial" charset="0"/>
              </a:rPr>
              <a:t>s just discipline? </a:t>
            </a:r>
            <a:endParaRPr lang="en-GB" sz="2800" b="1" dirty="0">
              <a:solidFill>
                <a:prstClr val="black"/>
              </a:solidFill>
              <a:cs typeface="Arial" charset="0"/>
            </a:endParaRPr>
          </a:p>
        </p:txBody>
      </p:sp>
      <p:pic>
        <p:nvPicPr>
          <p:cNvPr id="25600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688" y="1724025"/>
            <a:ext cx="3071812" cy="4205288"/>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264616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3"/>
          <p:cNvSpPr>
            <a:spLocks noGrp="1"/>
          </p:cNvSpPr>
          <p:nvPr>
            <p:ph type="title"/>
          </p:nvPr>
        </p:nvSpPr>
        <p:spPr>
          <a:xfrm>
            <a:off x="76200" y="1143000"/>
            <a:ext cx="3019425" cy="1905000"/>
          </a:xfrm>
        </p:spPr>
        <p:txBody>
          <a:bodyPr/>
          <a:lstStyle/>
          <a:p>
            <a:pPr algn="ctr"/>
            <a:r>
              <a:rPr lang="en-US" sz="2800">
                <a:latin typeface="Arial" charset="0"/>
                <a:ea typeface="ＭＳ Ｐゴシック" charset="0"/>
                <a:cs typeface="Arial" charset="0"/>
              </a:rPr>
              <a:t>APPLICATION #3: ARE YOU LIKE THE FAITHFUL REMNANT?</a:t>
            </a:r>
          </a:p>
        </p:txBody>
      </p:sp>
      <p:pic>
        <p:nvPicPr>
          <p:cNvPr id="2570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938" y="785813"/>
            <a:ext cx="371475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Title 3"/>
          <p:cNvSpPr txBox="1">
            <a:spLocks/>
          </p:cNvSpPr>
          <p:nvPr/>
        </p:nvSpPr>
        <p:spPr bwMode="auto">
          <a:xfrm>
            <a:off x="76200" y="3200400"/>
            <a:ext cx="29718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br>
              <a:rPr lang="en-US" sz="2800" b="1" dirty="0">
                <a:solidFill>
                  <a:srgbClr val="FFFFFF"/>
                </a:solidFill>
                <a:cs typeface="Arial" charset="0"/>
              </a:rPr>
            </a:br>
            <a:br>
              <a:rPr lang="en-US" sz="2800" b="1" dirty="0">
                <a:solidFill>
                  <a:srgbClr val="FFFFFF"/>
                </a:solidFill>
                <a:cs typeface="Arial" charset="0"/>
              </a:rPr>
            </a:br>
            <a:br>
              <a:rPr lang="en-US" sz="2800" b="1" dirty="0">
                <a:solidFill>
                  <a:srgbClr val="FFFFFF"/>
                </a:solidFill>
                <a:cs typeface="Arial" charset="0"/>
              </a:rPr>
            </a:br>
            <a:br>
              <a:rPr lang="en-US" sz="2800" b="1" dirty="0">
                <a:solidFill>
                  <a:srgbClr val="FFFFFF"/>
                </a:solidFill>
                <a:cs typeface="Arial" charset="0"/>
              </a:rPr>
            </a:br>
            <a:r>
              <a:rPr lang="en-US" sz="2800" b="1" dirty="0">
                <a:solidFill>
                  <a:srgbClr val="FFFFFF"/>
                </a:solidFill>
                <a:cs typeface="Arial" charset="0"/>
              </a:rPr>
              <a:t>There is hope after discipline because God</a:t>
            </a:r>
            <a:r>
              <a:rPr lang="mr-IN" altLang="ja-JP" sz="2800" b="1" dirty="0">
                <a:solidFill>
                  <a:srgbClr val="FFFFFF"/>
                </a:solidFill>
                <a:cs typeface="Arial" charset="0"/>
              </a:rPr>
              <a:t>'</a:t>
            </a:r>
            <a:r>
              <a:rPr lang="en-US" sz="2800" b="1" dirty="0">
                <a:solidFill>
                  <a:srgbClr val="FFFFFF"/>
                </a:solidFill>
                <a:cs typeface="Arial" charset="0"/>
              </a:rPr>
              <a:t>s justice is balanced with mercy and faithfulness.</a:t>
            </a:r>
          </a:p>
        </p:txBody>
      </p:sp>
    </p:spTree>
    <p:extLst>
      <p:ext uri="{BB962C8B-B14F-4D97-AF65-F5344CB8AC3E}">
        <p14:creationId xmlns:p14="http://schemas.microsoft.com/office/powerpoint/2010/main" val="22368949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4"/>
          <p:cNvSpPr>
            <a:spLocks noGrp="1"/>
          </p:cNvSpPr>
          <p:nvPr>
            <p:ph type="title"/>
          </p:nvPr>
        </p:nvSpPr>
        <p:spPr>
          <a:xfrm>
            <a:off x="301625" y="152400"/>
            <a:ext cx="8534400" cy="758825"/>
          </a:xfrm>
        </p:spPr>
        <p:txBody>
          <a:bodyPr/>
          <a:lstStyle/>
          <a:p>
            <a:r>
              <a:rPr lang="en-US" sz="3600" b="1">
                <a:solidFill>
                  <a:srgbClr val="660066"/>
                </a:solidFill>
                <a:latin typeface="Arial" charset="0"/>
                <a:ea typeface="ＭＳ Ｐゴシック" charset="0"/>
                <a:cs typeface="Arial" charset="0"/>
              </a:rPr>
              <a:t>Nature of Judgment in Jeremiah</a:t>
            </a:r>
            <a:endParaRPr lang="en-US" sz="3200" b="1">
              <a:solidFill>
                <a:srgbClr val="660066"/>
              </a:solidFill>
              <a:latin typeface="Arial" charset="0"/>
              <a:ea typeface="ＭＳ Ｐゴシック" charset="0"/>
              <a:cs typeface="Arial" charset="0"/>
            </a:endParaRPr>
          </a:p>
        </p:txBody>
      </p:sp>
      <p:sp>
        <p:nvSpPr>
          <p:cNvPr id="258050" name="Rectangle 5"/>
          <p:cNvSpPr>
            <a:spLocks noChangeArrowheads="1"/>
          </p:cNvSpPr>
          <p:nvPr/>
        </p:nvSpPr>
        <p:spPr bwMode="auto">
          <a:xfrm>
            <a:off x="381000" y="1595438"/>
            <a:ext cx="5257800" cy="421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indent="-363538" defTabSz="914400" fontAlgn="base">
              <a:spcBef>
                <a:spcPct val="0"/>
              </a:spcBef>
              <a:spcAft>
                <a:spcPct val="0"/>
              </a:spcAft>
            </a:pPr>
            <a:endParaRPr lang="en-US" sz="1600" b="1" dirty="0">
              <a:solidFill>
                <a:prstClr val="black"/>
              </a:solidFill>
              <a:latin typeface="Arial" charset="0"/>
              <a:ea typeface="ＭＳ Ｐゴシック" charset="0"/>
              <a:cs typeface="ＭＳ Ｐゴシック" charset="0"/>
            </a:endParaRPr>
          </a:p>
          <a:p>
            <a:pPr marL="363538" indent="-363538"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1. </a:t>
            </a:r>
            <a:r>
              <a:rPr lang="en-US" sz="2800" b="1" u="sng" dirty="0">
                <a:solidFill>
                  <a:prstClr val="black"/>
                </a:solidFill>
                <a:latin typeface="Arial" charset="0"/>
                <a:ea typeface="ＭＳ Ｐゴシック" charset="0"/>
                <a:cs typeface="ＭＳ Ｐゴシック" charset="0"/>
              </a:rPr>
              <a:t>Against both </a:t>
            </a:r>
            <a:r>
              <a:rPr lang="en-US" sz="2800" b="1" dirty="0">
                <a:solidFill>
                  <a:prstClr val="black"/>
                </a:solidFill>
                <a:latin typeface="Arial" charset="0"/>
                <a:ea typeface="ＭＳ Ｐゴシック" charset="0"/>
                <a:cs typeface="ＭＳ Ｐゴシック" charset="0"/>
              </a:rPr>
              <a:t>Judah and </a:t>
            </a:r>
            <a:r>
              <a:rPr lang="en-US" sz="2800" b="1" dirty="0">
                <a:solidFill>
                  <a:prstClr val="black"/>
                </a:solidFill>
                <a:latin typeface="Arial" charset="0"/>
                <a:ea typeface="ＭＳ Ｐゴシック" charset="0"/>
                <a:cs typeface="ＭＳ Ｐゴシック" charset="0"/>
                <a:sym typeface="Wingdings" charset="0"/>
              </a:rPr>
              <a:t>Gentile Nations</a:t>
            </a:r>
          </a:p>
          <a:p>
            <a:pPr marL="363538" indent="-363538"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marL="363538" indent="-363538"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2. </a:t>
            </a:r>
            <a:r>
              <a:rPr lang="en-US" sz="2800" b="1" u="sng" dirty="0">
                <a:solidFill>
                  <a:prstClr val="black"/>
                </a:solidFill>
                <a:latin typeface="Arial" charset="0"/>
                <a:ea typeface="ＭＳ Ｐゴシック" charset="0"/>
                <a:cs typeface="ＭＳ Ｐゴシック" charset="0"/>
              </a:rPr>
              <a:t>Reveals God</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justice, sovereignty, faithfulness and mercy</a:t>
            </a:r>
          </a:p>
          <a:p>
            <a:pPr marL="363538" indent="-363538"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sym typeface="Wingdings" charset="0"/>
            </a:endParaRPr>
          </a:p>
          <a:p>
            <a:pPr marL="363538" indent="-363538"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3. </a:t>
            </a:r>
            <a:r>
              <a:rPr lang="en-US" sz="2800" b="1" u="sng" dirty="0">
                <a:solidFill>
                  <a:prstClr val="black"/>
                </a:solidFill>
                <a:latin typeface="Arial" charset="0"/>
                <a:ea typeface="ＭＳ Ｐゴシック" charset="0"/>
                <a:cs typeface="ＭＳ Ｐゴシック" charset="0"/>
              </a:rPr>
              <a:t>Balanced </a:t>
            </a:r>
            <a:r>
              <a:rPr lang="en-US" sz="2800" b="1" dirty="0">
                <a:solidFill>
                  <a:prstClr val="black"/>
                </a:solidFill>
                <a:latin typeface="Arial" charset="0"/>
                <a:ea typeface="ＭＳ Ｐゴシック" charset="0"/>
                <a:cs typeface="ＭＳ Ｐゴシック" charset="0"/>
              </a:rPr>
              <a:t>with h</a:t>
            </a:r>
            <a:r>
              <a:rPr lang="en-US" sz="2800" b="1" dirty="0">
                <a:solidFill>
                  <a:prstClr val="black"/>
                </a:solidFill>
                <a:latin typeface="Arial" charset="0"/>
                <a:ea typeface="ＭＳ Ｐゴシック" charset="0"/>
                <a:cs typeface="ＭＳ Ｐゴシック" charset="0"/>
                <a:sym typeface="Wingdings" charset="0"/>
              </a:rPr>
              <a:t>ope in New Covenant and Restoration</a:t>
            </a:r>
            <a:endParaRPr lang="en-GB" sz="2800" b="1" dirty="0">
              <a:solidFill>
                <a:prstClr val="black"/>
              </a:solidFill>
              <a:latin typeface="Arial" charset="0"/>
              <a:ea typeface="ＭＳ Ｐゴシック" charset="0"/>
              <a:cs typeface="ＭＳ Ｐゴシック" charset="0"/>
              <a:sym typeface="Wingdings" charset="0"/>
            </a:endParaRPr>
          </a:p>
        </p:txBody>
      </p:sp>
      <p:pic>
        <p:nvPicPr>
          <p:cNvPr id="25805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928813"/>
            <a:ext cx="2951162"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832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endParaRPr lang="en-US" sz="1000" b="1">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a:solidFill>
                  <a:prstClr val="black"/>
                </a:solidFill>
                <a:cs typeface="Arial" charset="0"/>
              </a:rPr>
              <a:t>Do you put your hope in your faithful and merciful God?</a:t>
            </a:r>
          </a:p>
          <a:p>
            <a:pPr lvl="1" defTabSz="914400" eaLnBrk="1" fontAlgn="base" hangingPunct="1">
              <a:spcBef>
                <a:spcPct val="20000"/>
              </a:spcBef>
              <a:spcAft>
                <a:spcPct val="0"/>
              </a:spcAft>
              <a:buClr>
                <a:srgbClr val="CCB400"/>
              </a:buClr>
              <a:buSzPct val="70000"/>
            </a:pPr>
            <a:endParaRPr lang="en-US" sz="1800" b="1">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a:solidFill>
                  <a:prstClr val="black"/>
                </a:solidFill>
                <a:cs typeface="Arial" charset="0"/>
              </a:rPr>
              <a:t>Do you look forward to the Day of the L</a:t>
            </a:r>
            <a:r>
              <a:rPr lang="en-US" b="1">
                <a:solidFill>
                  <a:prstClr val="black"/>
                </a:solidFill>
                <a:cs typeface="Arial" charset="0"/>
              </a:rPr>
              <a:t>ORD</a:t>
            </a:r>
            <a:r>
              <a:rPr lang="en-US" sz="2800" b="1">
                <a:solidFill>
                  <a:prstClr val="black"/>
                </a:solidFill>
                <a:cs typeface="Arial" charset="0"/>
              </a:rPr>
              <a:t> and the complete restoration it promises?</a:t>
            </a:r>
            <a:endParaRPr lang="en-GB" sz="2800" b="1">
              <a:solidFill>
                <a:prstClr val="black"/>
              </a:solidFill>
              <a:cs typeface="Arial"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2819400"/>
            <a:ext cx="3429000" cy="257175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59075" name="Title 4"/>
          <p:cNvSpPr>
            <a:spLocks noGrp="1"/>
          </p:cNvSpPr>
          <p:nvPr>
            <p:ph type="title"/>
          </p:nvPr>
        </p:nvSpPr>
        <p:spPr/>
        <p:txBody>
          <a:bodyPr/>
          <a:lstStyle/>
          <a:p>
            <a:r>
              <a:rPr lang="en-US" sz="3600" b="1">
                <a:solidFill>
                  <a:schemeClr val="tx1"/>
                </a:solidFill>
                <a:latin typeface="Arial" charset="0"/>
                <a:ea typeface="ＭＳ Ｐゴシック" charset="0"/>
                <a:cs typeface="Arial" charset="0"/>
              </a:rPr>
              <a:t>Are You Part of the Faithful Remnant?</a:t>
            </a:r>
            <a:endParaRPr lang="en-US">
              <a:solidFill>
                <a:srgbClr val="7B9899"/>
              </a:solidFill>
              <a:latin typeface="Georgia" charset="0"/>
              <a:ea typeface="ＭＳ Ｐゴシック" charset="0"/>
              <a:cs typeface="ＭＳ Ｐゴシック" charset="0"/>
            </a:endParaRPr>
          </a:p>
        </p:txBody>
      </p:sp>
      <p:sp>
        <p:nvSpPr>
          <p:cNvPr id="6" name="Rectangle 3"/>
          <p:cNvSpPr txBox="1">
            <a:spLocks noChangeArrowheads="1"/>
          </p:cNvSpPr>
          <p:nvPr/>
        </p:nvSpPr>
        <p:spPr bwMode="auto">
          <a:xfrm>
            <a:off x="5562600" y="1371600"/>
            <a:ext cx="2362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NO HOPE?</a:t>
            </a:r>
            <a:endParaRPr lang="en-GB" sz="8800" b="1">
              <a:solidFill>
                <a:prstClr val="black"/>
              </a:solidFill>
              <a:cs typeface="Arial" charset="0"/>
            </a:endParaRPr>
          </a:p>
        </p:txBody>
      </p:sp>
      <p:sp>
        <p:nvSpPr>
          <p:cNvPr id="7" name="Rectangle 3"/>
          <p:cNvSpPr txBox="1">
            <a:spLocks noChangeArrowheads="1"/>
          </p:cNvSpPr>
          <p:nvPr/>
        </p:nvSpPr>
        <p:spPr bwMode="auto">
          <a:xfrm>
            <a:off x="5715000" y="2667000"/>
            <a:ext cx="2362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or...</a:t>
            </a:r>
            <a:endParaRPr lang="en-GB" sz="8800" b="1">
              <a:solidFill>
                <a:prstClr val="black"/>
              </a:solidFill>
              <a:cs typeface="Arial" charset="0"/>
            </a:endParaRPr>
          </a:p>
        </p:txBody>
      </p:sp>
    </p:spTree>
    <p:extLst>
      <p:ext uri="{BB962C8B-B14F-4D97-AF65-F5344CB8AC3E}">
        <p14:creationId xmlns:p14="http://schemas.microsoft.com/office/powerpoint/2010/main" val="854286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8663" y="428625"/>
            <a:ext cx="3402012" cy="466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0098"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2513" y="428625"/>
            <a:ext cx="3443287" cy="470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9" name="Title 9"/>
          <p:cNvSpPr>
            <a:spLocks noGrp="1"/>
          </p:cNvSpPr>
          <p:nvPr>
            <p:ph type="title" idx="4294967295"/>
          </p:nvPr>
        </p:nvSpPr>
        <p:spPr>
          <a:xfrm>
            <a:off x="228600" y="5334000"/>
            <a:ext cx="8534400" cy="758825"/>
          </a:xfrm>
        </p:spPr>
        <p:txBody>
          <a:bodyPr/>
          <a:lstStyle/>
          <a:p>
            <a:r>
              <a:rPr lang="en-US" sz="4400" b="1">
                <a:solidFill>
                  <a:srgbClr val="660066"/>
                </a:solidFill>
                <a:latin typeface="Arial" charset="0"/>
                <a:ea typeface="ＭＳ Ｐゴシック" charset="0"/>
                <a:cs typeface="Arial" charset="0"/>
              </a:rPr>
              <a:t>How Then Should You Live?</a:t>
            </a:r>
          </a:p>
        </p:txBody>
      </p:sp>
    </p:spTree>
    <p:extLst>
      <p:ext uri="{BB962C8B-B14F-4D97-AF65-F5344CB8AC3E}">
        <p14:creationId xmlns:p14="http://schemas.microsoft.com/office/powerpoint/2010/main" val="36957421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0408143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5007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2293</TotalTime>
  <Words>7693</Words>
  <Application>Microsoft Macintosh PowerPoint</Application>
  <PresentationFormat>On-screen Show (4:3)</PresentationFormat>
  <Paragraphs>728</Paragraphs>
  <Slides>97</Slides>
  <Notes>83</Notes>
  <HiddenSlides>0</HiddenSlides>
  <MMClips>0</MMClips>
  <ScaleCrop>false</ScaleCrop>
  <HeadingPairs>
    <vt:vector size="8" baseType="variant">
      <vt:variant>
        <vt:lpstr>Fonts Used</vt:lpstr>
      </vt:variant>
      <vt:variant>
        <vt:i4>14</vt:i4>
      </vt:variant>
      <vt:variant>
        <vt:lpstr>Theme</vt:lpstr>
      </vt:variant>
      <vt:variant>
        <vt:i4>11</vt:i4>
      </vt:variant>
      <vt:variant>
        <vt:lpstr>Embedded OLE Servers</vt:lpstr>
      </vt:variant>
      <vt:variant>
        <vt:i4>1</vt:i4>
      </vt:variant>
      <vt:variant>
        <vt:lpstr>Slide Titles</vt:lpstr>
      </vt:variant>
      <vt:variant>
        <vt:i4>97</vt:i4>
      </vt:variant>
    </vt:vector>
  </HeadingPairs>
  <TitlesOfParts>
    <vt:vector size="123" baseType="lpstr">
      <vt:lpstr>Kosher-Normal</vt:lpstr>
      <vt:lpstr>Nadianne</vt:lpstr>
      <vt:lpstr>Arial</vt:lpstr>
      <vt:lpstr>Braggadocio</vt:lpstr>
      <vt:lpstr>Calibri</vt:lpstr>
      <vt:lpstr>Comic Sans MS</vt:lpstr>
      <vt:lpstr>Georgia</vt:lpstr>
      <vt:lpstr>Helvetica</vt:lpstr>
      <vt:lpstr>Impact</vt:lpstr>
      <vt:lpstr>Monotype Sorts</vt:lpstr>
      <vt:lpstr>Times</vt:lpstr>
      <vt:lpstr>Times New Roman</vt:lpstr>
      <vt:lpstr>Wingdings</vt:lpstr>
      <vt:lpstr>Wingdings 2</vt:lpstr>
      <vt:lpstr>49_Blank Presentation</vt:lpstr>
      <vt:lpstr>Civic</vt:lpstr>
      <vt:lpstr>Radar</vt:lpstr>
      <vt:lpstr>Bar Code</vt:lpstr>
      <vt:lpstr>3_Blank Presentation</vt:lpstr>
      <vt:lpstr>5_Default Design</vt:lpstr>
      <vt:lpstr>Gesture</vt:lpstr>
      <vt:lpstr>1_Bar Code</vt:lpstr>
      <vt:lpstr>1_Blank Presentation</vt:lpstr>
      <vt:lpstr>Shimmer</vt:lpstr>
      <vt:lpstr>2_blstripc.ppt - Blue Stripes</vt:lpstr>
      <vt:lpstr>Microsoft ClipArt Gallery</vt:lpstr>
      <vt:lpstr>Be Comforted</vt:lpstr>
      <vt:lpstr>3-days travel, 4-day visit</vt:lpstr>
      <vt:lpstr>We all need to be comforted</vt:lpstr>
      <vt:lpstr>3-day travel, 4-day visit</vt:lpstr>
      <vt:lpstr>3-day travel, 4-day visit</vt:lpstr>
      <vt:lpstr>We all need to be comforted</vt:lpstr>
      <vt:lpstr>Let's Study Through Scripture</vt:lpstr>
      <vt:lpstr>"The Weeping Prophet"</vt:lpstr>
      <vt:lpstr>We all need to be comforted</vt:lpstr>
      <vt:lpstr>We all need to be comforted</vt:lpstr>
      <vt:lpstr>We all need to be comforted</vt:lpstr>
      <vt:lpstr>Balance discipline with comfort.</vt:lpstr>
      <vt:lpstr>Balance discipline with comfort.</vt:lpstr>
      <vt:lpstr>Discipline.</vt:lpstr>
      <vt:lpstr>How does God comfort even those he disciplines?</vt:lpstr>
      <vt:lpstr>Josiah's Sons &amp; Prophets</vt:lpstr>
      <vt:lpstr>Key Word</vt:lpstr>
      <vt:lpstr>Theme</vt:lpstr>
      <vt:lpstr>Key Verse</vt:lpstr>
      <vt:lpstr>Be Comforted</vt:lpstr>
      <vt:lpstr>How does God comfort even those he disciplines?</vt:lpstr>
      <vt:lpstr>I. God calls messengers who are honest with us (Jer 1).</vt:lpstr>
      <vt:lpstr>Slides on  Jeremiah 1</vt:lpstr>
      <vt:lpstr>Length of Prophetic Ministries</vt:lpstr>
      <vt:lpstr>God Calls and Commissions Jeremiah</vt:lpstr>
      <vt:lpstr>God's Assurance to Jeremiah</vt:lpstr>
      <vt:lpstr>Is God trying to comfort you through his truthful messengers?</vt:lpstr>
      <vt:lpstr>How does God comfort even those he disciplines?</vt:lpstr>
      <vt:lpstr>I. God calls messengers who are honest with us (Jer 1).</vt:lpstr>
      <vt:lpstr>II. God has limited discipline but unlimited blessing  (Jer 2–45).</vt:lpstr>
      <vt:lpstr>Slides on  Jeremiah 2</vt:lpstr>
      <vt:lpstr>Judah's Relationship With God</vt:lpstr>
      <vt:lpstr>Slides on  Jeremiah 6</vt:lpstr>
      <vt:lpstr>"This is what the LORD says:  'Stand at the crossroads and look; ask for the ancient paths, ask where the good way is,  and walk in it,  and you will find rest for your souls'"  (Jeremiah 6:16a NIV).</vt:lpstr>
      <vt:lpstr>Slides on  Jeremiah 7</vt:lpstr>
      <vt:lpstr>Worthless Public Worship</vt:lpstr>
      <vt:lpstr>Slides on  Jeremiah 11</vt:lpstr>
      <vt:lpstr>Covenant, Conspiracies &amp; Complaints</vt:lpstr>
      <vt:lpstr>Slides on  Jeremiah 24</vt:lpstr>
      <vt:lpstr>No Repentance in Jerusalem after Nebuchadnezzar</vt:lpstr>
      <vt:lpstr>Slides on  Jeremiah 25</vt:lpstr>
      <vt:lpstr>Nebuchadnezzar comes (597 BC)</vt:lpstr>
      <vt:lpstr>Two 70-Year Exiles</vt:lpstr>
      <vt:lpstr>Nebuchadnezzar's Six Deportations to Babylon</vt:lpstr>
      <vt:lpstr>Slides on  Jeremiah 27</vt:lpstr>
      <vt:lpstr>Jerusalem's leaders resist Babylon's rule</vt:lpstr>
      <vt:lpstr>Slides on  Jeremiah 28</vt:lpstr>
      <vt:lpstr>Jeremiah (25:11-12) vs. Hananiah (28:2-3)</vt:lpstr>
      <vt:lpstr>Slides on  Jeremiah 29</vt:lpstr>
      <vt:lpstr>How are Prophets Different?</vt:lpstr>
      <vt:lpstr>False prophecies change</vt:lpstr>
      <vt:lpstr>Opposition by False Prophets</vt:lpstr>
      <vt:lpstr>Slides on  Jeremiah 30</vt:lpstr>
      <vt:lpstr>Book of Comfort &amp; New Covenant</vt:lpstr>
      <vt:lpstr>Slides on  Jeremiah 31</vt:lpstr>
      <vt:lpstr>"How to Get Rid of the Jews"</vt:lpstr>
      <vt:lpstr>New Covenant &amp; Branch of David</vt:lpstr>
      <vt:lpstr>The New Covenant (Jeremiah 31:31-34) </vt:lpstr>
      <vt:lpstr>Four Unconditional Biblical Covenants</vt:lpstr>
      <vt:lpstr>The New Covenant</vt:lpstr>
      <vt:lpstr>The New Covenant</vt:lpstr>
      <vt:lpstr>Provisions</vt:lpstr>
      <vt:lpstr>Kingdom &amp; Covenants Timeline</vt:lpstr>
      <vt:lpstr>"Old" Replaced by "New"</vt:lpstr>
      <vt:lpstr>Do you focus on God’s unlimited comfort or his limited discipline?</vt:lpstr>
      <vt:lpstr>How does God comfort even those he disciplines?</vt:lpstr>
      <vt:lpstr>I. God calls messengers who are honest with us (Jer 1).</vt:lpstr>
      <vt:lpstr>II. God has limited discipline but unlimited blessing  (Jer 2–45).</vt:lpstr>
      <vt:lpstr>III. God applies the same standard to all people  (Jer 46–51).</vt:lpstr>
      <vt:lpstr>Slides on  Jeremiah 46</vt:lpstr>
      <vt:lpstr>Nations Prophesied Against (46–51)</vt:lpstr>
      <vt:lpstr>Do you recognize that God has been fair with you?</vt:lpstr>
      <vt:lpstr>Slides on  Jeremiah 52</vt:lpstr>
      <vt:lpstr>IV. God balances justice with mercy (Jer 52).</vt:lpstr>
      <vt:lpstr>An Evil End to Judah</vt:lpstr>
      <vt:lpstr>Do you focus on God’s discipline instead of his mercy in your life?</vt:lpstr>
      <vt:lpstr>How does God comfort even those he disciplines?</vt:lpstr>
      <vt:lpstr>Main Idea of Jeremiah</vt:lpstr>
      <vt:lpstr>I. God calls messengers who are honest with us (Jer 1).</vt:lpstr>
      <vt:lpstr>II. God has limited discipline but unlimited blessing  (Jer 2–45).</vt:lpstr>
      <vt:lpstr>III. God applies the same standard to all people  (Jer 46–51).</vt:lpstr>
      <vt:lpstr>IV. God balances justice with mercy (Jer 52).</vt:lpstr>
      <vt:lpstr>APPLICATIONS</vt:lpstr>
      <vt:lpstr>APPLICATION #1: ARE YOU LIKE JEREMIAH? </vt:lpstr>
      <vt:lpstr>Jeremiah's Difficult &amp; Sacrificial Ministry</vt:lpstr>
      <vt:lpstr>God's Assurance to Jeremiah</vt:lpstr>
      <vt:lpstr>Are You Like Jeremiah?</vt:lpstr>
      <vt:lpstr>APPLICATION #2: ARE YOU LIKE JUDAH? </vt:lpstr>
      <vt:lpstr>Judah's Sin</vt:lpstr>
      <vt:lpstr>Judah's Sin Eventually Resulted in God's Discipline</vt:lpstr>
      <vt:lpstr>Are You Like Judah?</vt:lpstr>
      <vt:lpstr>APPLICATION #3: ARE YOU LIKE THE FAITHFUL REMNANT?</vt:lpstr>
      <vt:lpstr>Nature of Judgment in Jeremiah</vt:lpstr>
      <vt:lpstr>Are You Part of the Faithful Remnant?</vt:lpstr>
      <vt:lpstr>How Then Should You Live?</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184</cp:revision>
  <dcterms:created xsi:type="dcterms:W3CDTF">2014-08-02T06:39:19Z</dcterms:created>
  <dcterms:modified xsi:type="dcterms:W3CDTF">2020-08-07T19:02:24Z</dcterms:modified>
</cp:coreProperties>
</file>