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3712" r:id="rId3"/>
    <p:sldId id="289" r:id="rId4"/>
    <p:sldId id="295" r:id="rId5"/>
    <p:sldId id="309" r:id="rId6"/>
    <p:sldId id="300" r:id="rId7"/>
    <p:sldId id="310" r:id="rId8"/>
    <p:sldId id="311" r:id="rId9"/>
    <p:sldId id="312" r:id="rId10"/>
    <p:sldId id="314" r:id="rId11"/>
    <p:sldId id="315" r:id="rId12"/>
    <p:sldId id="316" r:id="rId13"/>
    <p:sldId id="267" r:id="rId14"/>
    <p:sldId id="371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860000"/>
    <a:srgbClr val="507BC8"/>
    <a:srgbClr val="5F86DE"/>
    <a:srgbClr val="7698D4"/>
    <a:srgbClr val="960000"/>
    <a:srgbClr val="401B5B"/>
    <a:srgbClr val="740000"/>
    <a:srgbClr val="503D0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84" autoAdjust="0"/>
    <p:restoredTop sz="94660"/>
  </p:normalViewPr>
  <p:slideViewPr>
    <p:cSldViewPr snapToGrid="0">
      <p:cViewPr varScale="1">
        <p:scale>
          <a:sx n="131" d="100"/>
          <a:sy n="131" d="100"/>
        </p:scale>
        <p:origin x="1664"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6A1E0-2F57-F545-AE55-CA67E5CECB45}" type="datetimeFigureOut">
              <a:rPr lang="en-US" smtClean="0"/>
              <a:t>12/21/19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CEDDA-5908-8344-AF51-FDC0ECDA973F}" type="slidenum">
              <a:rPr lang="en-US" smtClean="0"/>
              <a:t>‹#›</a:t>
            </a:fld>
            <a:endParaRPr lang="en-US"/>
          </a:p>
        </p:txBody>
      </p:sp>
    </p:spTree>
    <p:extLst>
      <p:ext uri="{BB962C8B-B14F-4D97-AF65-F5344CB8AC3E}">
        <p14:creationId xmlns:p14="http://schemas.microsoft.com/office/powerpoint/2010/main" val="423752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5382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96792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41679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9068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232348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22175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6376932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710032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302708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362879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905334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9701371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85474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673592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90198093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5649155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3B93F0-E00A-45C8-8B75-0DCC0E35FDD3}" type="datetimeFigureOut">
              <a:rPr lang="en-US" smtClean="0"/>
              <a:t>12/21/19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94369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B93F0-E00A-45C8-8B75-0DCC0E35FDD3}" type="datetimeFigureOut">
              <a:rPr lang="en-US" smtClean="0"/>
              <a:t>12/21/19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35313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3B93F0-E00A-45C8-8B75-0DCC0E35FDD3}" type="datetimeFigureOut">
              <a:rPr lang="en-US" smtClean="0"/>
              <a:t>12/21/19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19802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3B93F0-E00A-45C8-8B75-0DCC0E35FDD3}" type="datetimeFigureOut">
              <a:rPr lang="en-US" smtClean="0"/>
              <a:t>12/21/19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37550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B93F0-E00A-45C8-8B75-0DCC0E35FDD3}" type="datetimeFigureOut">
              <a:rPr lang="en-US" smtClean="0"/>
              <a:t>12/21/19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16268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3B93F0-E00A-45C8-8B75-0DCC0E35FDD3}" type="datetimeFigureOut">
              <a:rPr lang="en-US" smtClean="0"/>
              <a:t>12/21/19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56605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3B93F0-E00A-45C8-8B75-0DCC0E35FDD3}" type="datetimeFigureOut">
              <a:rPr lang="en-US" smtClean="0"/>
              <a:t>12/21/19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343689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93F0-E00A-45C8-8B75-0DCC0E35FDD3}" type="datetimeFigureOut">
              <a:rPr lang="en-US" smtClean="0"/>
              <a:t>12/21/19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CF1FB-8BE2-46C7-AC2E-887E5959E5B2}" type="slidenum">
              <a:rPr lang="en-US" smtClean="0"/>
              <a:t>‹#›</a:t>
            </a:fld>
            <a:endParaRPr lang="en-US"/>
          </a:p>
        </p:txBody>
      </p:sp>
    </p:spTree>
    <p:extLst>
      <p:ext uri="{BB962C8B-B14F-4D97-AF65-F5344CB8AC3E}">
        <p14:creationId xmlns:p14="http://schemas.microsoft.com/office/powerpoint/2010/main" val="3374747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0568877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Image result for celebrate christmas">
            <a:extLst>
              <a:ext uri="{FF2B5EF4-FFF2-40B4-BE49-F238E27FC236}">
                <a16:creationId xmlns:a16="http://schemas.microsoft.com/office/drawing/2014/main" id="{F66CE612-B4B0-4056-AC0A-258D5E6898D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4505"/>
          <a:stretch/>
        </p:blipFill>
        <p:spPr bwMode="auto">
          <a:xfrm>
            <a:off x="-39862" y="0"/>
            <a:ext cx="9223724" cy="58632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E09588B-5B84-4052-9568-942EF424C1B4}"/>
              </a:ext>
            </a:extLst>
          </p:cNvPr>
          <p:cNvSpPr/>
          <p:nvPr/>
        </p:nvSpPr>
        <p:spPr>
          <a:xfrm>
            <a:off x="130405" y="150740"/>
            <a:ext cx="3205211" cy="769441"/>
          </a:xfrm>
          <a:prstGeom prst="rect">
            <a:avLst/>
          </a:prstGeom>
          <a:solidFill>
            <a:srgbClr val="860000"/>
          </a:solidFill>
        </p:spPr>
        <p:txBody>
          <a:bodyPr wrap="square">
            <a:spAutoFit/>
          </a:bodyPr>
          <a:lstStyle/>
          <a:p>
            <a:pPr algn="ctr"/>
            <a:r>
              <a:rPr lang="en-US" sz="4400" dirty="0">
                <a:solidFill>
                  <a:schemeClr val="bg1"/>
                </a:solidFill>
                <a:latin typeface="Times New Roman" panose="02020603050405020304" pitchFamily="18" charset="0"/>
                <a:ea typeface="Arial Unicode MS"/>
                <a:cs typeface="Times New Roman" panose="02020603050405020304" pitchFamily="18" charset="0"/>
              </a:rPr>
              <a:t>3 Reasons to</a:t>
            </a:r>
          </a:p>
        </p:txBody>
      </p:sp>
      <p:sp>
        <p:nvSpPr>
          <p:cNvPr id="6" name="Rectangle 5">
            <a:extLst>
              <a:ext uri="{FF2B5EF4-FFF2-40B4-BE49-F238E27FC236}">
                <a16:creationId xmlns:a16="http://schemas.microsoft.com/office/drawing/2014/main" id="{8A9F808B-B239-43B9-A818-AFF4A0F532EF}"/>
              </a:ext>
            </a:extLst>
          </p:cNvPr>
          <p:cNvSpPr/>
          <p:nvPr/>
        </p:nvSpPr>
        <p:spPr>
          <a:xfrm>
            <a:off x="6395116" y="4571425"/>
            <a:ext cx="2828608" cy="523220"/>
          </a:xfrm>
          <a:prstGeom prst="rect">
            <a:avLst/>
          </a:prstGeom>
          <a:noFill/>
        </p:spPr>
        <p:txBody>
          <a:bodyPr wrap="square">
            <a:spAutoFit/>
          </a:bodyPr>
          <a:lstStyle/>
          <a:p>
            <a:pPr algn="ctr"/>
            <a:r>
              <a:rPr lang="en-US" sz="2800" b="1" dirty="0">
                <a:solidFill>
                  <a:schemeClr val="bg1"/>
                </a:solidFill>
                <a:latin typeface="Arial" panose="020B0604020202020204" pitchFamily="34" charset="0"/>
                <a:ea typeface="Arial Unicode MS"/>
                <a:cs typeface="Arial" panose="020B0604020202020204" pitchFamily="34" charset="0"/>
              </a:rPr>
              <a:t>Isaiah 9:1-7</a:t>
            </a:r>
          </a:p>
        </p:txBody>
      </p:sp>
      <p:sp>
        <p:nvSpPr>
          <p:cNvPr id="7" name="Rectangle 6">
            <a:extLst>
              <a:ext uri="{FF2B5EF4-FFF2-40B4-BE49-F238E27FC236}">
                <a16:creationId xmlns:a16="http://schemas.microsoft.com/office/drawing/2014/main" id="{EA73A2D3-17C6-584F-8D30-2191BE4AE095}"/>
              </a:ext>
            </a:extLst>
          </p:cNvPr>
          <p:cNvSpPr>
            <a:spLocks noChangeArrowheads="1"/>
          </p:cNvSpPr>
          <p:nvPr/>
        </p:nvSpPr>
        <p:spPr bwMode="auto">
          <a:xfrm>
            <a:off x="0" y="5325117"/>
            <a:ext cx="925252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2121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98" name="Picture 2" descr="Image result for light in darkness">
            <a:extLst>
              <a:ext uri="{FF2B5EF4-FFF2-40B4-BE49-F238E27FC236}">
                <a16:creationId xmlns:a16="http://schemas.microsoft.com/office/drawing/2014/main" id="{3A4539CF-F6EC-4E2F-8C16-D257A125E58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6228" y="-6012"/>
            <a:ext cx="9107771" cy="6751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189A41-7DCB-477A-929E-307855D4C106}"/>
              </a:ext>
            </a:extLst>
          </p:cNvPr>
          <p:cNvSpPr/>
          <p:nvPr/>
        </p:nvSpPr>
        <p:spPr>
          <a:xfrm>
            <a:off x="151731" y="597388"/>
            <a:ext cx="8821288" cy="523220"/>
          </a:xfrm>
          <a:prstGeom prst="rect">
            <a:avLst/>
          </a:prstGeom>
          <a:solidFill>
            <a:schemeClr val="tx1"/>
          </a:solidFill>
          <a:ln>
            <a:solidFill>
              <a:srgbClr val="FFFF00"/>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God will relieve human oppression in impossible ways </a:t>
            </a:r>
            <a:r>
              <a:rPr lang="en-US" sz="2800" dirty="0">
                <a:solidFill>
                  <a:schemeClr val="bg1"/>
                </a:solidFill>
                <a:latin typeface="Times New Roman" panose="02020603050405020304" pitchFamily="18" charset="0"/>
                <a:cs typeface="Times New Roman" panose="02020603050405020304" pitchFamily="18" charset="0"/>
              </a:rPr>
              <a:t>(v. 4)</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846C1D8-6D80-4DA4-9ED4-37B45AE0BECC}"/>
              </a:ext>
            </a:extLst>
          </p:cNvPr>
          <p:cNvSpPr/>
          <p:nvPr/>
        </p:nvSpPr>
        <p:spPr>
          <a:xfrm>
            <a:off x="151731" y="1588167"/>
            <a:ext cx="5754164" cy="523220"/>
          </a:xfrm>
          <a:prstGeom prst="rect">
            <a:avLst/>
          </a:prstGeom>
          <a:solidFill>
            <a:schemeClr val="tx1"/>
          </a:solidFill>
          <a:ln>
            <a:solidFill>
              <a:srgbClr val="FFFF00"/>
            </a:solidFill>
          </a:ln>
        </p:spPr>
        <p:txBody>
          <a:bodyPr wrap="square">
            <a:spAutoFit/>
          </a:bodyPr>
          <a:lstStyle/>
          <a:p>
            <a:r>
              <a:rPr lang="en-US" sz="2800" i="1" dirty="0">
                <a:solidFill>
                  <a:schemeClr val="bg1"/>
                </a:solidFill>
                <a:latin typeface="Times New Roman" panose="02020603050405020304" pitchFamily="18" charset="0"/>
                <a:ea typeface="Arial Unicode MS"/>
              </a:rPr>
              <a:t>God will end all military combat</a:t>
            </a:r>
            <a:r>
              <a:rPr lang="en-US" sz="2800" dirty="0">
                <a:solidFill>
                  <a:schemeClr val="bg1"/>
                </a:solidFill>
                <a:latin typeface="Times New Roman" panose="02020603050405020304" pitchFamily="18" charset="0"/>
                <a:ea typeface="Arial Unicode MS"/>
              </a:rPr>
              <a:t> (v. 5)</a:t>
            </a:r>
            <a:endParaRPr lang="en-US" sz="2800" dirty="0">
              <a:solidFill>
                <a:schemeClr val="bg1"/>
              </a:solidFill>
            </a:endParaRPr>
          </a:p>
        </p:txBody>
      </p:sp>
      <p:sp>
        <p:nvSpPr>
          <p:cNvPr id="4" name="Rectangle 3">
            <a:extLst>
              <a:ext uri="{FF2B5EF4-FFF2-40B4-BE49-F238E27FC236}">
                <a16:creationId xmlns:a16="http://schemas.microsoft.com/office/drawing/2014/main" id="{736E0589-F114-48CD-BED0-9555100FFCA9}"/>
              </a:ext>
            </a:extLst>
          </p:cNvPr>
          <p:cNvSpPr/>
          <p:nvPr/>
        </p:nvSpPr>
        <p:spPr>
          <a:xfrm>
            <a:off x="151731" y="2578946"/>
            <a:ext cx="7950467" cy="548099"/>
          </a:xfrm>
          <a:prstGeom prst="rect">
            <a:avLst/>
          </a:prstGeom>
          <a:solidFill>
            <a:schemeClr val="tx1"/>
          </a:solidFill>
          <a:ln>
            <a:solidFill>
              <a:srgbClr val="FFFF00"/>
            </a:solidFill>
          </a:ln>
        </p:spPr>
        <p:txBody>
          <a:bodyPr wrap="square">
            <a:spAutoFit/>
          </a:bodyPr>
          <a:lstStyle/>
          <a:p>
            <a:pPr>
              <a:lnSpc>
                <a:spcPct val="115000"/>
              </a:lnSpc>
              <a:spcBef>
                <a:spcPts val="1200"/>
              </a:spcBef>
            </a:pPr>
            <a:r>
              <a:rPr lang="en-US" sz="2800" i="1" dirty="0">
                <a:solidFill>
                  <a:schemeClr val="bg1"/>
                </a:solidFill>
                <a:uFill>
                  <a:solidFill>
                    <a:srgbClr val="000000"/>
                  </a:solidFill>
                </a:uFill>
                <a:latin typeface="Times New Roman" panose="02020603050405020304" pitchFamily="18" charset="0"/>
                <a:ea typeface="Arial Unicode MS"/>
                <a:cs typeface="Arial Unicode MS"/>
              </a:rPr>
              <a:t>God will send a man to permanently lead us </a:t>
            </a:r>
            <a:r>
              <a:rPr lang="en-US" sz="2800" dirty="0">
                <a:solidFill>
                  <a:schemeClr val="bg1"/>
                </a:solidFill>
                <a:uFill>
                  <a:solidFill>
                    <a:srgbClr val="000000"/>
                  </a:solidFill>
                </a:uFill>
                <a:latin typeface="Times New Roman" panose="02020603050405020304" pitchFamily="18" charset="0"/>
                <a:ea typeface="Arial Unicode MS"/>
                <a:cs typeface="Arial Unicode MS"/>
              </a:rPr>
              <a:t>(vs. 6-7)</a:t>
            </a:r>
          </a:p>
        </p:txBody>
      </p:sp>
      <p:sp>
        <p:nvSpPr>
          <p:cNvPr id="7" name="Rectangle 6">
            <a:extLst>
              <a:ext uri="{FF2B5EF4-FFF2-40B4-BE49-F238E27FC236}">
                <a16:creationId xmlns:a16="http://schemas.microsoft.com/office/drawing/2014/main" id="{D051E133-956F-4C1E-86F5-E91288420E6C}"/>
              </a:ext>
            </a:extLst>
          </p:cNvPr>
          <p:cNvSpPr/>
          <p:nvPr/>
        </p:nvSpPr>
        <p:spPr>
          <a:xfrm>
            <a:off x="2560320" y="3414151"/>
            <a:ext cx="4004110" cy="548099"/>
          </a:xfrm>
          <a:prstGeom prst="rect">
            <a:avLst/>
          </a:prstGeom>
          <a:solidFill>
            <a:schemeClr val="bg1"/>
          </a:solidFill>
        </p:spPr>
        <p:txBody>
          <a:bodyPr wrap="square">
            <a:spAutoFit/>
          </a:bodyPr>
          <a:lstStyle/>
          <a:p>
            <a:pPr algn="ctr">
              <a:lnSpc>
                <a:spcPct val="115000"/>
              </a:lnSpc>
              <a:spcBef>
                <a:spcPts val="1200"/>
              </a:spcBef>
            </a:pPr>
            <a:r>
              <a:rPr lang="en-US" sz="2800" i="1" dirty="0">
                <a:uFill>
                  <a:solidFill>
                    <a:srgbClr val="000000"/>
                  </a:solidFill>
                </a:uFill>
                <a:latin typeface="Times New Roman" panose="02020603050405020304" pitchFamily="18" charset="0"/>
                <a:ea typeface="Arial Unicode MS"/>
                <a:cs typeface="Arial Unicode MS"/>
              </a:rPr>
              <a:t>“Wonderful Counselor”</a:t>
            </a:r>
            <a:endParaRPr lang="en-US" sz="2800" dirty="0">
              <a:uFill>
                <a:solidFill>
                  <a:srgbClr val="000000"/>
                </a:solidFill>
              </a:uFill>
              <a:latin typeface="Times New Roman" panose="02020603050405020304" pitchFamily="18" charset="0"/>
              <a:ea typeface="Arial Unicode MS"/>
              <a:cs typeface="Arial Unicode MS"/>
            </a:endParaRPr>
          </a:p>
        </p:txBody>
      </p:sp>
      <p:sp>
        <p:nvSpPr>
          <p:cNvPr id="8" name="Rectangle 7">
            <a:extLst>
              <a:ext uri="{FF2B5EF4-FFF2-40B4-BE49-F238E27FC236}">
                <a16:creationId xmlns:a16="http://schemas.microsoft.com/office/drawing/2014/main" id="{87D70102-5028-401F-B70D-D2571AD66E25}"/>
              </a:ext>
            </a:extLst>
          </p:cNvPr>
          <p:cNvSpPr/>
          <p:nvPr/>
        </p:nvSpPr>
        <p:spPr>
          <a:xfrm>
            <a:off x="2558714" y="3932313"/>
            <a:ext cx="4024965" cy="548099"/>
          </a:xfrm>
          <a:prstGeom prst="rect">
            <a:avLst/>
          </a:prstGeom>
          <a:solidFill>
            <a:schemeClr val="bg1"/>
          </a:solidFill>
        </p:spPr>
        <p:txBody>
          <a:bodyPr wrap="square">
            <a:spAutoFit/>
          </a:bodyPr>
          <a:lstStyle/>
          <a:p>
            <a:pPr algn="ctr">
              <a:lnSpc>
                <a:spcPct val="115000"/>
              </a:lnSpc>
              <a:spcBef>
                <a:spcPts val="1200"/>
              </a:spcBef>
            </a:pPr>
            <a:r>
              <a:rPr lang="en-US" sz="2800" i="1" dirty="0">
                <a:uFill>
                  <a:solidFill>
                    <a:srgbClr val="000000"/>
                  </a:solidFill>
                </a:uFill>
                <a:latin typeface="Times New Roman" panose="02020603050405020304" pitchFamily="18" charset="0"/>
                <a:ea typeface="Arial Unicode MS"/>
                <a:cs typeface="Arial Unicode MS"/>
              </a:rPr>
              <a:t>“Mighty God”</a:t>
            </a:r>
            <a:endParaRPr lang="en-US" sz="2800" dirty="0">
              <a:uFill>
                <a:solidFill>
                  <a:srgbClr val="000000"/>
                </a:solidFill>
              </a:uFill>
              <a:latin typeface="Times New Roman" panose="02020603050405020304" pitchFamily="18" charset="0"/>
              <a:ea typeface="Arial Unicode MS"/>
              <a:cs typeface="Arial Unicode MS"/>
            </a:endParaRPr>
          </a:p>
        </p:txBody>
      </p:sp>
      <p:sp>
        <p:nvSpPr>
          <p:cNvPr id="9" name="Rectangle 8">
            <a:extLst>
              <a:ext uri="{FF2B5EF4-FFF2-40B4-BE49-F238E27FC236}">
                <a16:creationId xmlns:a16="http://schemas.microsoft.com/office/drawing/2014/main" id="{4808A6FD-5358-4079-9D32-3B00F34BFC9B}"/>
              </a:ext>
            </a:extLst>
          </p:cNvPr>
          <p:cNvSpPr/>
          <p:nvPr/>
        </p:nvSpPr>
        <p:spPr>
          <a:xfrm>
            <a:off x="2558715" y="4442451"/>
            <a:ext cx="4004110" cy="548099"/>
          </a:xfrm>
          <a:prstGeom prst="rect">
            <a:avLst/>
          </a:prstGeom>
          <a:solidFill>
            <a:schemeClr val="bg1"/>
          </a:solidFill>
        </p:spPr>
        <p:txBody>
          <a:bodyPr wrap="square">
            <a:spAutoFit/>
          </a:bodyPr>
          <a:lstStyle/>
          <a:p>
            <a:pPr algn="ctr">
              <a:lnSpc>
                <a:spcPct val="115000"/>
              </a:lnSpc>
              <a:spcBef>
                <a:spcPts val="1200"/>
              </a:spcBef>
            </a:pPr>
            <a:r>
              <a:rPr lang="en-US" sz="2800" i="1" dirty="0">
                <a:uFill>
                  <a:solidFill>
                    <a:srgbClr val="000000"/>
                  </a:solidFill>
                </a:uFill>
                <a:latin typeface="Times New Roman" panose="02020603050405020304" pitchFamily="18" charset="0"/>
                <a:ea typeface="Arial Unicode MS"/>
                <a:cs typeface="Arial Unicode MS"/>
              </a:rPr>
              <a:t>“Everlasting Father”</a:t>
            </a:r>
            <a:endParaRPr lang="en-US" sz="2800" dirty="0">
              <a:uFill>
                <a:solidFill>
                  <a:srgbClr val="000000"/>
                </a:solidFill>
              </a:uFill>
              <a:latin typeface="Times New Roman" panose="02020603050405020304" pitchFamily="18" charset="0"/>
              <a:ea typeface="Arial Unicode MS"/>
              <a:cs typeface="Arial Unicode MS"/>
            </a:endParaRPr>
          </a:p>
        </p:txBody>
      </p:sp>
      <p:sp>
        <p:nvSpPr>
          <p:cNvPr id="10" name="Rectangle 9">
            <a:extLst>
              <a:ext uri="{FF2B5EF4-FFF2-40B4-BE49-F238E27FC236}">
                <a16:creationId xmlns:a16="http://schemas.microsoft.com/office/drawing/2014/main" id="{B63F4099-81AB-4FA6-BFA3-DEF1D6EB6824}"/>
              </a:ext>
            </a:extLst>
          </p:cNvPr>
          <p:cNvSpPr/>
          <p:nvPr/>
        </p:nvSpPr>
        <p:spPr>
          <a:xfrm>
            <a:off x="2568342" y="4971843"/>
            <a:ext cx="4004110" cy="548099"/>
          </a:xfrm>
          <a:prstGeom prst="rect">
            <a:avLst/>
          </a:prstGeom>
          <a:solidFill>
            <a:schemeClr val="bg1"/>
          </a:solidFill>
        </p:spPr>
        <p:txBody>
          <a:bodyPr wrap="square">
            <a:spAutoFit/>
          </a:bodyPr>
          <a:lstStyle/>
          <a:p>
            <a:pPr algn="ctr">
              <a:lnSpc>
                <a:spcPct val="115000"/>
              </a:lnSpc>
              <a:spcBef>
                <a:spcPts val="1200"/>
              </a:spcBef>
            </a:pPr>
            <a:r>
              <a:rPr lang="en-US" sz="2800" i="1" dirty="0">
                <a:uFill>
                  <a:solidFill>
                    <a:srgbClr val="000000"/>
                  </a:solidFill>
                </a:uFill>
                <a:latin typeface="Times New Roman" panose="02020603050405020304" pitchFamily="18" charset="0"/>
                <a:ea typeface="Arial Unicode MS"/>
                <a:cs typeface="Arial Unicode MS"/>
              </a:rPr>
              <a:t>“Prince of Peace”</a:t>
            </a:r>
            <a:endParaRPr lang="en-US" sz="2800" dirty="0">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68643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42" name="Picture 2" descr="Image result for light in darkness">
            <a:extLst>
              <a:ext uri="{FF2B5EF4-FFF2-40B4-BE49-F238E27FC236}">
                <a16:creationId xmlns:a16="http://schemas.microsoft.com/office/drawing/2014/main" id="{1729A66B-F722-4EE8-86A1-64F98FC085C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3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3689218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58817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a:solidFill>
            <a:schemeClr val="accent6">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C9631AD-662A-4988-9A30-6BBBBFB7E8AF}"/>
              </a:ext>
            </a:extLst>
          </p:cNvPr>
          <p:cNvSpPr/>
          <p:nvPr/>
        </p:nvSpPr>
        <p:spPr>
          <a:xfrm>
            <a:off x="134754" y="192510"/>
            <a:ext cx="8836882" cy="1200329"/>
          </a:xfrm>
          <a:prstGeom prst="rect">
            <a:avLst/>
          </a:prstGeom>
        </p:spPr>
        <p:txBody>
          <a:bodyPr wrap="square">
            <a:spAutoFit/>
          </a:bodyPr>
          <a:lstStyle/>
          <a:p>
            <a:pPr algn="ctr"/>
            <a:r>
              <a:rPr lang="en-US" sz="3600" dirty="0">
                <a:solidFill>
                  <a:schemeClr val="bg1"/>
                </a:solidFill>
                <a:ea typeface="Arial Unicode MS"/>
                <a:cs typeface="Arial" panose="020B0604020202020204" pitchFamily="34" charset="0"/>
              </a:rPr>
              <a:t>What is your top reason for celebrating Christmas?</a:t>
            </a:r>
            <a:endParaRPr lang="en-US" sz="3600" dirty="0">
              <a:solidFill>
                <a:schemeClr val="bg1"/>
              </a:solidFill>
              <a:cs typeface="Arial" panose="020B0604020202020204" pitchFamily="34" charset="0"/>
            </a:endParaRPr>
          </a:p>
        </p:txBody>
      </p:sp>
      <p:pic>
        <p:nvPicPr>
          <p:cNvPr id="1028" name="Picture 4" descr="Image result for christmas cookies">
            <a:extLst>
              <a:ext uri="{FF2B5EF4-FFF2-40B4-BE49-F238E27FC236}">
                <a16:creationId xmlns:a16="http://schemas.microsoft.com/office/drawing/2014/main" id="{623AA536-8D26-4562-B3CD-2E65F1B5A9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4754" y="3580598"/>
            <a:ext cx="3109001" cy="31041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hristmas decorations">
            <a:extLst>
              <a:ext uri="{FF2B5EF4-FFF2-40B4-BE49-F238E27FC236}">
                <a16:creationId xmlns:a16="http://schemas.microsoft.com/office/drawing/2014/main" id="{A78B9627-FBA2-4DB8-902E-AD3FAFB3D60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54972" y="3295664"/>
            <a:ext cx="4138859" cy="31041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hristmas caroling">
            <a:extLst>
              <a:ext uri="{FF2B5EF4-FFF2-40B4-BE49-F238E27FC236}">
                <a16:creationId xmlns:a16="http://schemas.microsoft.com/office/drawing/2014/main" id="{C8DC44F9-935C-4A32-A4FA-A54233C7CE2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3643" y="1299044"/>
            <a:ext cx="3979464" cy="23922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hristmas presents">
            <a:extLst>
              <a:ext uri="{FF2B5EF4-FFF2-40B4-BE49-F238E27FC236}">
                <a16:creationId xmlns:a16="http://schemas.microsoft.com/office/drawing/2014/main" id="{1F1BC1B9-16A4-4DE6-B7C7-9A6684951F7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2" y="1602895"/>
            <a:ext cx="5368619" cy="28054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elebrate christmas together">
            <a:extLst>
              <a:ext uri="{FF2B5EF4-FFF2-40B4-BE49-F238E27FC236}">
                <a16:creationId xmlns:a16="http://schemas.microsoft.com/office/drawing/2014/main" id="{202485C9-DB1B-410C-8BC3-08BEAE98711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745255" y="3142501"/>
            <a:ext cx="4368418" cy="360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2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fade">
                                      <p:cBhvr>
                                        <p:cTn id="22" dur="5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Image result for celebrate christmas">
            <a:extLst>
              <a:ext uri="{FF2B5EF4-FFF2-40B4-BE49-F238E27FC236}">
                <a16:creationId xmlns:a16="http://schemas.microsoft.com/office/drawing/2014/main" id="{F66CE612-B4B0-4056-AC0A-258D5E6898D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5360" y="0"/>
            <a:ext cx="92237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E09588B-5B84-4052-9568-942EF424C1B4}"/>
              </a:ext>
            </a:extLst>
          </p:cNvPr>
          <p:cNvSpPr/>
          <p:nvPr/>
        </p:nvSpPr>
        <p:spPr>
          <a:xfrm>
            <a:off x="2933896" y="347129"/>
            <a:ext cx="3205211" cy="769441"/>
          </a:xfrm>
          <a:prstGeom prst="rect">
            <a:avLst/>
          </a:prstGeom>
          <a:solidFill>
            <a:srgbClr val="860000"/>
          </a:solidFill>
        </p:spPr>
        <p:txBody>
          <a:bodyPr wrap="square">
            <a:spAutoFit/>
          </a:bodyPr>
          <a:lstStyle/>
          <a:p>
            <a:pPr algn="ctr"/>
            <a:r>
              <a:rPr lang="en-US" sz="4400" dirty="0">
                <a:solidFill>
                  <a:schemeClr val="bg1"/>
                </a:solidFill>
                <a:latin typeface="Times New Roman" panose="02020603050405020304" pitchFamily="18" charset="0"/>
                <a:ea typeface="Arial Unicode MS"/>
                <a:cs typeface="Times New Roman" panose="02020603050405020304" pitchFamily="18" charset="0"/>
              </a:rPr>
              <a:t>3 Reasons to</a:t>
            </a:r>
          </a:p>
        </p:txBody>
      </p:sp>
      <p:sp>
        <p:nvSpPr>
          <p:cNvPr id="6" name="Rectangle 5">
            <a:extLst>
              <a:ext uri="{FF2B5EF4-FFF2-40B4-BE49-F238E27FC236}">
                <a16:creationId xmlns:a16="http://schemas.microsoft.com/office/drawing/2014/main" id="{8A9F808B-B239-43B9-A818-AFF4A0F532EF}"/>
              </a:ext>
            </a:extLst>
          </p:cNvPr>
          <p:cNvSpPr/>
          <p:nvPr/>
        </p:nvSpPr>
        <p:spPr>
          <a:xfrm>
            <a:off x="-4364" y="6299730"/>
            <a:ext cx="9144000" cy="523220"/>
          </a:xfrm>
          <a:prstGeom prst="rect">
            <a:avLst/>
          </a:prstGeom>
          <a:solidFill>
            <a:schemeClr val="tx1"/>
          </a:solidFill>
        </p:spPr>
        <p:txBody>
          <a:bodyPr wrap="square">
            <a:spAutoFit/>
          </a:bodyPr>
          <a:lstStyle/>
          <a:p>
            <a:pPr algn="ctr"/>
            <a:r>
              <a:rPr lang="en-US" sz="2800" dirty="0">
                <a:solidFill>
                  <a:schemeClr val="bg1"/>
                </a:solidFill>
                <a:latin typeface="Times New Roman" panose="02020603050405020304" pitchFamily="18" charset="0"/>
                <a:ea typeface="Arial Unicode MS"/>
                <a:cs typeface="Times New Roman" panose="02020603050405020304" pitchFamily="18" charset="0"/>
              </a:rPr>
              <a:t>Isaiah 9:1-7</a:t>
            </a:r>
          </a:p>
        </p:txBody>
      </p:sp>
    </p:spTree>
    <p:extLst>
      <p:ext uri="{BB962C8B-B14F-4D97-AF65-F5344CB8AC3E}">
        <p14:creationId xmlns:p14="http://schemas.microsoft.com/office/powerpoint/2010/main" val="140731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98" name="Picture 2" descr="Image result for light in darkness">
            <a:extLst>
              <a:ext uri="{FF2B5EF4-FFF2-40B4-BE49-F238E27FC236}">
                <a16:creationId xmlns:a16="http://schemas.microsoft.com/office/drawing/2014/main" id="{3A4539CF-F6EC-4E2F-8C16-D257A125E58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6228" y="-6012"/>
            <a:ext cx="9107771" cy="6751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189A41-7DCB-477A-929E-307855D4C106}"/>
              </a:ext>
            </a:extLst>
          </p:cNvPr>
          <p:cNvSpPr/>
          <p:nvPr/>
        </p:nvSpPr>
        <p:spPr>
          <a:xfrm>
            <a:off x="5592278" y="337505"/>
            <a:ext cx="3265237" cy="1384995"/>
          </a:xfrm>
          <a:prstGeom prst="rect">
            <a:avLst/>
          </a:prstGeom>
          <a:solidFill>
            <a:schemeClr val="tx1"/>
          </a:solidFill>
          <a:ln>
            <a:solidFill>
              <a:srgbClr val="FFFF00"/>
            </a:solidFill>
          </a:ln>
        </p:spPr>
        <p:txBody>
          <a:bodyPr wrap="square">
            <a:spAutoFit/>
          </a:bodyPr>
          <a:lstStyle/>
          <a:p>
            <a:pPr algn="ctr"/>
            <a:r>
              <a:rPr lang="en-US" sz="2800" b="1" i="1" dirty="0">
                <a:solidFill>
                  <a:schemeClr val="bg1"/>
                </a:solidFill>
                <a:latin typeface="Times New Roman" panose="02020603050405020304" pitchFamily="18" charset="0"/>
                <a:ea typeface="Arial Unicode MS"/>
              </a:rPr>
              <a:t>God says the future is bright </a:t>
            </a:r>
          </a:p>
          <a:p>
            <a:pPr algn="ctr"/>
            <a:r>
              <a:rPr lang="en-US" sz="2800" dirty="0">
                <a:solidFill>
                  <a:schemeClr val="bg1"/>
                </a:solidFill>
                <a:latin typeface="Times New Roman" panose="02020603050405020304" pitchFamily="18" charset="0"/>
                <a:ea typeface="Arial Unicode MS"/>
              </a:rPr>
              <a:t>(Isaiah 9:1-3)</a:t>
            </a:r>
            <a:endParaRPr lang="en-US" sz="2800" dirty="0">
              <a:solidFill>
                <a:schemeClr val="bg1"/>
              </a:solidFill>
            </a:endParaRPr>
          </a:p>
        </p:txBody>
      </p:sp>
    </p:spTree>
    <p:extLst>
      <p:ext uri="{BB962C8B-B14F-4D97-AF65-F5344CB8AC3E}">
        <p14:creationId xmlns:p14="http://schemas.microsoft.com/office/powerpoint/2010/main" val="290725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ooden, outdoor, building, wood&#10;&#10;Description automatically generated">
            <a:extLst>
              <a:ext uri="{FF2B5EF4-FFF2-40B4-BE49-F238E27FC236}">
                <a16:creationId xmlns:a16="http://schemas.microsoft.com/office/drawing/2014/main" id="{A0C49419-D56C-4E52-841F-D34B61BDC4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152622" y="-1133379"/>
            <a:ext cx="6848379" cy="9134377"/>
          </a:xfrm>
          <a:prstGeom prst="rect">
            <a:avLst/>
          </a:prstGeom>
        </p:spPr>
      </p:pic>
      <p:sp>
        <p:nvSpPr>
          <p:cNvPr id="4" name="Rectangle 3">
            <a:extLst>
              <a:ext uri="{FF2B5EF4-FFF2-40B4-BE49-F238E27FC236}">
                <a16:creationId xmlns:a16="http://schemas.microsoft.com/office/drawing/2014/main" id="{A41F6459-3696-474D-8B7D-271645506786}"/>
              </a:ext>
            </a:extLst>
          </p:cNvPr>
          <p:cNvSpPr/>
          <p:nvPr/>
        </p:nvSpPr>
        <p:spPr>
          <a:xfrm>
            <a:off x="2002052" y="909239"/>
            <a:ext cx="6968690" cy="5430204"/>
          </a:xfrm>
          <a:prstGeom prst="rect">
            <a:avLst/>
          </a:prstGeom>
          <a:solidFill>
            <a:srgbClr val="F2F2F2">
              <a:alpha val="80000"/>
            </a:srgbClr>
          </a:solidFill>
        </p:spPr>
        <p:txBody>
          <a:bodyPr wrap="square">
            <a:spAutoFit/>
          </a:bodyPr>
          <a:lstStyle/>
          <a:p>
            <a:pPr algn="ctr">
              <a:lnSpc>
                <a:spcPct val="115000"/>
              </a:lnSpc>
              <a:spcBef>
                <a:spcPts val="1200"/>
              </a:spcBef>
              <a:spcAft>
                <a:spcPts val="750"/>
              </a:spcAft>
            </a:pPr>
            <a:r>
              <a:rPr lang="en-US" sz="2800" b="1" dirty="0">
                <a:solidFill>
                  <a:srgbClr val="000000"/>
                </a:solidFill>
                <a:latin typeface="Times New Roman" panose="02020603050405020304" pitchFamily="18" charset="0"/>
                <a:ea typeface="Times New Roman" panose="02020603050405020304" pitchFamily="18" charset="0"/>
              </a:rPr>
              <a:t>Matthew 4:13-17</a:t>
            </a:r>
            <a:endParaRPr lang="en-US" sz="2800" b="1" dirty="0">
              <a:latin typeface="Times New Roman" panose="02020603050405020304" pitchFamily="18" charset="0"/>
              <a:ea typeface="Times New Roman" panose="02020603050405020304" pitchFamily="18" charset="0"/>
            </a:endParaRPr>
          </a:p>
          <a:p>
            <a:pPr algn="ctr"/>
            <a:r>
              <a:rPr lang="en-US" sz="2800" baseline="30000" dirty="0">
                <a:solidFill>
                  <a:srgbClr val="000000"/>
                </a:solidFill>
                <a:latin typeface="Times New Roman" panose="02020603050405020304" pitchFamily="18" charset="0"/>
                <a:ea typeface="Times New Roman" panose="02020603050405020304" pitchFamily="18" charset="0"/>
              </a:rPr>
              <a:t>13 </a:t>
            </a:r>
            <a:r>
              <a:rPr lang="en-US" sz="2800" dirty="0">
                <a:solidFill>
                  <a:srgbClr val="000000"/>
                </a:solidFill>
                <a:latin typeface="Times New Roman" panose="02020603050405020304" pitchFamily="18" charset="0"/>
                <a:ea typeface="Times New Roman" panose="02020603050405020304" pitchFamily="18" charset="0"/>
              </a:rPr>
              <a:t>And leaving Nazareth he went and lived in Capernaum by the sea, in the territory of Zebulun and Naphtali,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14 </a:t>
            </a:r>
            <a:r>
              <a:rPr lang="en-US" sz="2800" dirty="0">
                <a:latin typeface="Times New Roman" panose="02020603050405020304" pitchFamily="18" charset="0"/>
                <a:cs typeface="Times New Roman" panose="02020603050405020304" pitchFamily="18" charset="0"/>
              </a:rPr>
              <a:t>so that what was spoken by the prophet Isaiah might be fulfilled:</a:t>
            </a:r>
          </a:p>
          <a:p>
            <a:pPr algn="ctr"/>
            <a:r>
              <a:rPr lang="en-US" sz="2800" i="1" baseline="30000" dirty="0">
                <a:latin typeface="Times New Roman" panose="02020603050405020304" pitchFamily="18" charset="0"/>
                <a:cs typeface="Times New Roman" panose="02020603050405020304" pitchFamily="18" charset="0"/>
              </a:rPr>
              <a:t>15 </a:t>
            </a:r>
            <a:r>
              <a:rPr lang="en-US" sz="2800" i="1" dirty="0">
                <a:latin typeface="Times New Roman" panose="02020603050405020304" pitchFamily="18" charset="0"/>
                <a:cs typeface="Times New Roman" panose="02020603050405020304" pitchFamily="18" charset="0"/>
              </a:rPr>
              <a:t>“The land of Zebulun and the land of Naphtali, the way of the sea, beyond the Jordan, Galilee of the Gentiles—</a:t>
            </a:r>
            <a:r>
              <a:rPr lang="en-US" sz="2800" i="1" baseline="30000" dirty="0">
                <a:latin typeface="Times New Roman" panose="02020603050405020304" pitchFamily="18" charset="0"/>
                <a:cs typeface="Times New Roman" panose="02020603050405020304" pitchFamily="18" charset="0"/>
              </a:rPr>
              <a:t>16 </a:t>
            </a:r>
            <a:r>
              <a:rPr lang="en-US" sz="2800" i="1" dirty="0">
                <a:latin typeface="Times New Roman" panose="02020603050405020304" pitchFamily="18" charset="0"/>
                <a:cs typeface="Times New Roman" panose="02020603050405020304" pitchFamily="18" charset="0"/>
              </a:rPr>
              <a:t>the people dwelling in darkness have seen a great light, and for those dwelling in the region and shadow of death, on them a light has dawned.”</a:t>
            </a:r>
            <a:endParaRPr lang="en-US" sz="5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17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98" name="Picture 2" descr="Image result for light in darkness">
            <a:extLst>
              <a:ext uri="{FF2B5EF4-FFF2-40B4-BE49-F238E27FC236}">
                <a16:creationId xmlns:a16="http://schemas.microsoft.com/office/drawing/2014/main" id="{3A4539CF-F6EC-4E2F-8C16-D257A125E58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6228" y="-6012"/>
            <a:ext cx="9107771" cy="6751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189A41-7DCB-477A-929E-307855D4C106}"/>
              </a:ext>
            </a:extLst>
          </p:cNvPr>
          <p:cNvSpPr/>
          <p:nvPr/>
        </p:nvSpPr>
        <p:spPr>
          <a:xfrm>
            <a:off x="151731" y="597388"/>
            <a:ext cx="8821288" cy="523220"/>
          </a:xfrm>
          <a:prstGeom prst="rect">
            <a:avLst/>
          </a:prstGeom>
          <a:solidFill>
            <a:schemeClr val="tx1"/>
          </a:solidFill>
          <a:ln>
            <a:solidFill>
              <a:srgbClr val="FFFF00"/>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God will relieve human oppression in impossible ways </a:t>
            </a:r>
            <a:r>
              <a:rPr lang="en-US" sz="2800" dirty="0">
                <a:solidFill>
                  <a:schemeClr val="bg1"/>
                </a:solidFill>
                <a:latin typeface="Times New Roman" panose="02020603050405020304" pitchFamily="18" charset="0"/>
                <a:cs typeface="Times New Roman" panose="02020603050405020304" pitchFamily="18" charset="0"/>
              </a:rPr>
              <a:t>(v. 4)</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4F41D3D-1CF6-40E7-80AA-B4125822FB98}"/>
              </a:ext>
            </a:extLst>
          </p:cNvPr>
          <p:cNvSpPr/>
          <p:nvPr/>
        </p:nvSpPr>
        <p:spPr>
          <a:xfrm>
            <a:off x="654518" y="1801065"/>
            <a:ext cx="7815714" cy="2677656"/>
          </a:xfrm>
          <a:prstGeom prst="rect">
            <a:avLst/>
          </a:prstGeom>
          <a:solidFill>
            <a:srgbClr val="F2F2F2"/>
          </a:solidFill>
          <a:ln w="28575">
            <a:solidFill>
              <a:schemeClr val="accent6">
                <a:lumMod val="50000"/>
              </a:schemeClr>
            </a:solidFill>
          </a:ln>
        </p:spPr>
        <p:txBody>
          <a:bodyPr wrap="square">
            <a:spAutoFit/>
          </a:bodyPr>
          <a:lstStyle/>
          <a:p>
            <a:pPr algn="ctr"/>
            <a:r>
              <a:rPr lang="en-US" sz="2800" b="1" dirty="0">
                <a:solidFill>
                  <a:srgbClr val="000000"/>
                </a:solidFill>
                <a:latin typeface="Times New Roman" panose="02020603050405020304" pitchFamily="18" charset="0"/>
                <a:cs typeface="Times New Roman" panose="02020603050405020304" pitchFamily="18" charset="0"/>
              </a:rPr>
              <a:t>Matthew 11:28-30</a:t>
            </a:r>
            <a:r>
              <a:rPr lang="en-US" sz="2800" dirty="0">
                <a:solidFill>
                  <a:srgbClr val="000000"/>
                </a:solidFill>
                <a:latin typeface="Times New Roman" panose="02020603050405020304" pitchFamily="18" charset="0"/>
                <a:cs typeface="Times New Roman" panose="02020603050405020304" pitchFamily="18" charset="0"/>
              </a:rPr>
              <a:t> </a:t>
            </a:r>
            <a:endParaRPr lang="en-US" sz="2800" baseline="30000" dirty="0">
              <a:solidFill>
                <a:srgbClr val="000000"/>
              </a:solidFill>
              <a:latin typeface="Times New Roman" panose="02020603050405020304" pitchFamily="18" charset="0"/>
              <a:cs typeface="Times New Roman" panose="02020603050405020304" pitchFamily="18" charset="0"/>
            </a:endParaRPr>
          </a:p>
          <a:p>
            <a:pPr algn="ctr"/>
            <a:r>
              <a:rPr lang="en-US" sz="2800" baseline="30000" dirty="0">
                <a:solidFill>
                  <a:srgbClr val="000000"/>
                </a:solidFill>
                <a:latin typeface="Times New Roman" panose="02020603050405020304" pitchFamily="18" charset="0"/>
                <a:cs typeface="Times New Roman" panose="02020603050405020304" pitchFamily="18" charset="0"/>
              </a:rPr>
              <a:t>28 </a:t>
            </a:r>
            <a:r>
              <a:rPr lang="en-US" sz="2800" dirty="0">
                <a:solidFill>
                  <a:srgbClr val="000000"/>
                </a:solidFill>
                <a:latin typeface="Times New Roman" panose="02020603050405020304" pitchFamily="18" charset="0"/>
                <a:cs typeface="Times New Roman" panose="02020603050405020304" pitchFamily="18" charset="0"/>
              </a:rPr>
              <a:t>Come to me, all who labor and are heavy laden, and I will give you rest. </a:t>
            </a:r>
            <a:r>
              <a:rPr lang="en-US" sz="2800" baseline="30000" dirty="0">
                <a:solidFill>
                  <a:srgbClr val="000000"/>
                </a:solidFill>
                <a:latin typeface="Times New Roman" panose="02020603050405020304" pitchFamily="18" charset="0"/>
                <a:cs typeface="Times New Roman" panose="02020603050405020304" pitchFamily="18" charset="0"/>
              </a:rPr>
              <a:t>29 </a:t>
            </a:r>
            <a:r>
              <a:rPr lang="en-US" sz="2800" dirty="0">
                <a:solidFill>
                  <a:srgbClr val="000000"/>
                </a:solidFill>
                <a:latin typeface="Times New Roman" panose="02020603050405020304" pitchFamily="18" charset="0"/>
                <a:cs typeface="Times New Roman" panose="02020603050405020304" pitchFamily="18" charset="0"/>
              </a:rPr>
              <a:t>Take my yoke upon you, and learn from me, for I am gentle and lowly in heart, and you will find rest for your souls. </a:t>
            </a:r>
          </a:p>
          <a:p>
            <a:pPr algn="ctr"/>
            <a:r>
              <a:rPr lang="en-US" sz="2800" baseline="30000" dirty="0">
                <a:solidFill>
                  <a:srgbClr val="000000"/>
                </a:solidFill>
                <a:latin typeface="Times New Roman" panose="02020603050405020304" pitchFamily="18" charset="0"/>
                <a:cs typeface="Times New Roman" panose="02020603050405020304" pitchFamily="18" charset="0"/>
              </a:rPr>
              <a:t>30 </a:t>
            </a:r>
            <a:r>
              <a:rPr lang="en-US" sz="2800" dirty="0">
                <a:solidFill>
                  <a:srgbClr val="000000"/>
                </a:solidFill>
                <a:latin typeface="Times New Roman" panose="02020603050405020304" pitchFamily="18" charset="0"/>
                <a:cs typeface="Times New Roman" panose="02020603050405020304" pitchFamily="18" charset="0"/>
              </a:rPr>
              <a:t>For my yoke is easy, and my burden is light.”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0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98" name="Picture 2" descr="Image result for light in darkness">
            <a:extLst>
              <a:ext uri="{FF2B5EF4-FFF2-40B4-BE49-F238E27FC236}">
                <a16:creationId xmlns:a16="http://schemas.microsoft.com/office/drawing/2014/main" id="{3A4539CF-F6EC-4E2F-8C16-D257A125E58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6228" y="-6012"/>
            <a:ext cx="9107771" cy="6751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189A41-7DCB-477A-929E-307855D4C106}"/>
              </a:ext>
            </a:extLst>
          </p:cNvPr>
          <p:cNvSpPr/>
          <p:nvPr/>
        </p:nvSpPr>
        <p:spPr>
          <a:xfrm>
            <a:off x="151731" y="597388"/>
            <a:ext cx="8821288" cy="523220"/>
          </a:xfrm>
          <a:prstGeom prst="rect">
            <a:avLst/>
          </a:prstGeom>
          <a:solidFill>
            <a:schemeClr val="tx1"/>
          </a:solidFill>
          <a:ln>
            <a:solidFill>
              <a:srgbClr val="FFFF00"/>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God will relieve human oppression in impossible ways </a:t>
            </a:r>
            <a:r>
              <a:rPr lang="en-US" sz="2800" dirty="0">
                <a:solidFill>
                  <a:schemeClr val="bg1"/>
                </a:solidFill>
                <a:latin typeface="Times New Roman" panose="02020603050405020304" pitchFamily="18" charset="0"/>
                <a:cs typeface="Times New Roman" panose="02020603050405020304" pitchFamily="18" charset="0"/>
              </a:rPr>
              <a:t>(v. 4)</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846C1D8-6D80-4DA4-9ED4-37B45AE0BECC}"/>
              </a:ext>
            </a:extLst>
          </p:cNvPr>
          <p:cNvSpPr/>
          <p:nvPr/>
        </p:nvSpPr>
        <p:spPr>
          <a:xfrm>
            <a:off x="151731" y="1588167"/>
            <a:ext cx="5754164" cy="523220"/>
          </a:xfrm>
          <a:prstGeom prst="rect">
            <a:avLst/>
          </a:prstGeom>
          <a:solidFill>
            <a:schemeClr val="tx1"/>
          </a:solidFill>
          <a:ln>
            <a:solidFill>
              <a:srgbClr val="FFFF00"/>
            </a:solidFill>
          </a:ln>
        </p:spPr>
        <p:txBody>
          <a:bodyPr wrap="square">
            <a:spAutoFit/>
          </a:bodyPr>
          <a:lstStyle/>
          <a:p>
            <a:r>
              <a:rPr lang="en-US" sz="2800" i="1" dirty="0">
                <a:solidFill>
                  <a:schemeClr val="bg1"/>
                </a:solidFill>
                <a:latin typeface="Times New Roman" panose="02020603050405020304" pitchFamily="18" charset="0"/>
                <a:ea typeface="Arial Unicode MS"/>
              </a:rPr>
              <a:t>God will end all military combat</a:t>
            </a:r>
            <a:r>
              <a:rPr lang="en-US" sz="2800" dirty="0">
                <a:solidFill>
                  <a:schemeClr val="bg1"/>
                </a:solidFill>
                <a:latin typeface="Times New Roman" panose="02020603050405020304" pitchFamily="18" charset="0"/>
                <a:ea typeface="Arial Unicode MS"/>
              </a:rPr>
              <a:t> (v. 5)</a:t>
            </a:r>
            <a:endParaRPr lang="en-US" sz="2800" dirty="0">
              <a:solidFill>
                <a:schemeClr val="bg1"/>
              </a:solidFill>
            </a:endParaRPr>
          </a:p>
        </p:txBody>
      </p:sp>
      <p:sp>
        <p:nvSpPr>
          <p:cNvPr id="6" name="Rectangle 5">
            <a:extLst>
              <a:ext uri="{FF2B5EF4-FFF2-40B4-BE49-F238E27FC236}">
                <a16:creationId xmlns:a16="http://schemas.microsoft.com/office/drawing/2014/main" id="{FB3FA520-609C-4110-BBFD-069CDB138601}"/>
              </a:ext>
            </a:extLst>
          </p:cNvPr>
          <p:cNvSpPr/>
          <p:nvPr/>
        </p:nvSpPr>
        <p:spPr>
          <a:xfrm>
            <a:off x="788134" y="2578946"/>
            <a:ext cx="7603958" cy="3108543"/>
          </a:xfrm>
          <a:prstGeom prst="rect">
            <a:avLst/>
          </a:prstGeom>
          <a:solidFill>
            <a:schemeClr val="bg1"/>
          </a:solidFill>
          <a:ln w="28575">
            <a:solidFill>
              <a:schemeClr val="accent6">
                <a:lumMod val="50000"/>
              </a:schemeClr>
            </a:solidFill>
          </a:ln>
        </p:spPr>
        <p:txBody>
          <a:bodyPr wrap="square">
            <a:spAutoFit/>
          </a:bodyPr>
          <a:lstStyle/>
          <a:p>
            <a:pPr algn="ctr"/>
            <a:r>
              <a:rPr lang="en-US" sz="2800" b="1" dirty="0">
                <a:solidFill>
                  <a:srgbClr val="000000"/>
                </a:solidFill>
                <a:latin typeface="Times New Roman" panose="02020603050405020304" pitchFamily="18" charset="0"/>
                <a:cs typeface="Times New Roman" panose="02020603050405020304" pitchFamily="18" charset="0"/>
              </a:rPr>
              <a:t>Isaiah 2:4</a:t>
            </a:r>
          </a:p>
          <a:p>
            <a:pPr algn="ctr"/>
            <a:r>
              <a:rPr lang="en-US" sz="2800" dirty="0">
                <a:solidFill>
                  <a:srgbClr val="000000"/>
                </a:solidFill>
                <a:latin typeface="Times New Roman" panose="02020603050405020304" pitchFamily="18" charset="0"/>
                <a:cs typeface="Times New Roman" panose="02020603050405020304" pitchFamily="18" charset="0"/>
              </a:rPr>
              <a:t>“He shall judge between the nations,</a:t>
            </a:r>
            <a:br>
              <a:rPr lang="en-US" sz="2800" dirty="0">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    and shall decide disputes for many peoples;</a:t>
            </a:r>
            <a:br>
              <a:rPr lang="en-US" sz="2800" dirty="0">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and they shall beat their swords into plowshares,</a:t>
            </a:r>
            <a:br>
              <a:rPr lang="en-US" sz="2800" dirty="0">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    and their spears into pruning hooks;</a:t>
            </a:r>
            <a:br>
              <a:rPr lang="en-US" sz="2800" dirty="0">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nation shall not lift up sword against nation,</a:t>
            </a:r>
            <a:br>
              <a:rPr lang="en-US" sz="2800" dirty="0">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    neither shall they learn war anymore.”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0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98" name="Picture 2" descr="Image result for light in darkness">
            <a:extLst>
              <a:ext uri="{FF2B5EF4-FFF2-40B4-BE49-F238E27FC236}">
                <a16:creationId xmlns:a16="http://schemas.microsoft.com/office/drawing/2014/main" id="{3A4539CF-F6EC-4E2F-8C16-D257A125E58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6228" y="-6012"/>
            <a:ext cx="9107771" cy="6751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189A41-7DCB-477A-929E-307855D4C106}"/>
              </a:ext>
            </a:extLst>
          </p:cNvPr>
          <p:cNvSpPr/>
          <p:nvPr/>
        </p:nvSpPr>
        <p:spPr>
          <a:xfrm>
            <a:off x="151731" y="597388"/>
            <a:ext cx="8821288" cy="523220"/>
          </a:xfrm>
          <a:prstGeom prst="rect">
            <a:avLst/>
          </a:prstGeom>
          <a:solidFill>
            <a:schemeClr val="tx1"/>
          </a:solidFill>
          <a:ln>
            <a:solidFill>
              <a:srgbClr val="FFFF00"/>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God will relieve human oppression in impossible ways </a:t>
            </a:r>
            <a:r>
              <a:rPr lang="en-US" sz="2800" dirty="0">
                <a:solidFill>
                  <a:schemeClr val="bg1"/>
                </a:solidFill>
                <a:latin typeface="Times New Roman" panose="02020603050405020304" pitchFamily="18" charset="0"/>
                <a:cs typeface="Times New Roman" panose="02020603050405020304" pitchFamily="18" charset="0"/>
              </a:rPr>
              <a:t>(v. 4)</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846C1D8-6D80-4DA4-9ED4-37B45AE0BECC}"/>
              </a:ext>
            </a:extLst>
          </p:cNvPr>
          <p:cNvSpPr/>
          <p:nvPr/>
        </p:nvSpPr>
        <p:spPr>
          <a:xfrm>
            <a:off x="151731" y="1588167"/>
            <a:ext cx="5754164" cy="523220"/>
          </a:xfrm>
          <a:prstGeom prst="rect">
            <a:avLst/>
          </a:prstGeom>
          <a:solidFill>
            <a:schemeClr val="tx1"/>
          </a:solidFill>
          <a:ln>
            <a:solidFill>
              <a:srgbClr val="FFFF00"/>
            </a:solidFill>
          </a:ln>
        </p:spPr>
        <p:txBody>
          <a:bodyPr wrap="square">
            <a:spAutoFit/>
          </a:bodyPr>
          <a:lstStyle/>
          <a:p>
            <a:r>
              <a:rPr lang="en-US" sz="2800" i="1" dirty="0">
                <a:solidFill>
                  <a:schemeClr val="bg1"/>
                </a:solidFill>
                <a:latin typeface="Times New Roman" panose="02020603050405020304" pitchFamily="18" charset="0"/>
                <a:ea typeface="Arial Unicode MS"/>
              </a:rPr>
              <a:t>God will end all military combat</a:t>
            </a:r>
            <a:r>
              <a:rPr lang="en-US" sz="2800" dirty="0">
                <a:solidFill>
                  <a:schemeClr val="bg1"/>
                </a:solidFill>
                <a:latin typeface="Times New Roman" panose="02020603050405020304" pitchFamily="18" charset="0"/>
                <a:ea typeface="Arial Unicode MS"/>
              </a:rPr>
              <a:t> (v. 5)</a:t>
            </a:r>
            <a:endParaRPr lang="en-US" sz="2800" dirty="0">
              <a:solidFill>
                <a:schemeClr val="bg1"/>
              </a:solidFill>
            </a:endParaRPr>
          </a:p>
        </p:txBody>
      </p:sp>
      <p:sp>
        <p:nvSpPr>
          <p:cNvPr id="4" name="Rectangle 3">
            <a:extLst>
              <a:ext uri="{FF2B5EF4-FFF2-40B4-BE49-F238E27FC236}">
                <a16:creationId xmlns:a16="http://schemas.microsoft.com/office/drawing/2014/main" id="{736E0589-F114-48CD-BED0-9555100FFCA9}"/>
              </a:ext>
            </a:extLst>
          </p:cNvPr>
          <p:cNvSpPr/>
          <p:nvPr/>
        </p:nvSpPr>
        <p:spPr>
          <a:xfrm>
            <a:off x="151731" y="2578946"/>
            <a:ext cx="7950467" cy="548099"/>
          </a:xfrm>
          <a:prstGeom prst="rect">
            <a:avLst/>
          </a:prstGeom>
          <a:solidFill>
            <a:schemeClr val="tx1"/>
          </a:solidFill>
          <a:ln>
            <a:solidFill>
              <a:srgbClr val="FFFF00"/>
            </a:solidFill>
          </a:ln>
        </p:spPr>
        <p:txBody>
          <a:bodyPr wrap="square">
            <a:spAutoFit/>
          </a:bodyPr>
          <a:lstStyle/>
          <a:p>
            <a:pPr>
              <a:lnSpc>
                <a:spcPct val="115000"/>
              </a:lnSpc>
              <a:spcBef>
                <a:spcPts val="1200"/>
              </a:spcBef>
            </a:pPr>
            <a:r>
              <a:rPr lang="en-US" sz="2800" i="1" dirty="0">
                <a:solidFill>
                  <a:schemeClr val="bg1"/>
                </a:solidFill>
                <a:uFill>
                  <a:solidFill>
                    <a:srgbClr val="000000"/>
                  </a:solidFill>
                </a:uFill>
                <a:latin typeface="Times New Roman" panose="02020603050405020304" pitchFamily="18" charset="0"/>
                <a:ea typeface="Arial Unicode MS"/>
                <a:cs typeface="Arial Unicode MS"/>
              </a:rPr>
              <a:t>God will send a man to permanently lead us </a:t>
            </a:r>
            <a:r>
              <a:rPr lang="en-US" sz="2800" dirty="0">
                <a:solidFill>
                  <a:schemeClr val="bg1"/>
                </a:solidFill>
                <a:uFill>
                  <a:solidFill>
                    <a:srgbClr val="000000"/>
                  </a:solidFill>
                </a:uFill>
                <a:latin typeface="Times New Roman" panose="02020603050405020304" pitchFamily="18" charset="0"/>
                <a:ea typeface="Arial Unicode MS"/>
                <a:cs typeface="Arial Unicode MS"/>
              </a:rPr>
              <a:t>(vs. 6-7)</a:t>
            </a:r>
          </a:p>
        </p:txBody>
      </p:sp>
      <p:sp>
        <p:nvSpPr>
          <p:cNvPr id="7" name="Rectangle 6">
            <a:extLst>
              <a:ext uri="{FF2B5EF4-FFF2-40B4-BE49-F238E27FC236}">
                <a16:creationId xmlns:a16="http://schemas.microsoft.com/office/drawing/2014/main" id="{D051E133-956F-4C1E-86F5-E91288420E6C}"/>
              </a:ext>
            </a:extLst>
          </p:cNvPr>
          <p:cNvSpPr/>
          <p:nvPr/>
        </p:nvSpPr>
        <p:spPr>
          <a:xfrm>
            <a:off x="2560320" y="3414151"/>
            <a:ext cx="4004110" cy="548099"/>
          </a:xfrm>
          <a:prstGeom prst="rect">
            <a:avLst/>
          </a:prstGeom>
          <a:solidFill>
            <a:schemeClr val="bg1"/>
          </a:solidFill>
        </p:spPr>
        <p:txBody>
          <a:bodyPr wrap="square">
            <a:spAutoFit/>
          </a:bodyPr>
          <a:lstStyle/>
          <a:p>
            <a:pPr algn="ctr">
              <a:lnSpc>
                <a:spcPct val="115000"/>
              </a:lnSpc>
              <a:spcBef>
                <a:spcPts val="1200"/>
              </a:spcBef>
            </a:pPr>
            <a:r>
              <a:rPr lang="en-US" sz="2800" i="1" dirty="0">
                <a:uFill>
                  <a:solidFill>
                    <a:srgbClr val="000000"/>
                  </a:solidFill>
                </a:uFill>
                <a:latin typeface="Times New Roman" panose="02020603050405020304" pitchFamily="18" charset="0"/>
                <a:ea typeface="Arial Unicode MS"/>
                <a:cs typeface="Arial Unicode MS"/>
              </a:rPr>
              <a:t>“Wonderful counselor”</a:t>
            </a:r>
            <a:endParaRPr lang="en-US" sz="2800" dirty="0">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24940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1189A41-7DCB-477A-929E-307855D4C106}"/>
              </a:ext>
            </a:extLst>
          </p:cNvPr>
          <p:cNvSpPr/>
          <p:nvPr/>
        </p:nvSpPr>
        <p:spPr>
          <a:xfrm>
            <a:off x="3927108" y="1194153"/>
            <a:ext cx="4891908" cy="4401205"/>
          </a:xfrm>
          <a:prstGeom prst="rect">
            <a:avLst/>
          </a:prstGeom>
          <a:solidFill>
            <a:schemeClr val="tx1"/>
          </a:solidFill>
          <a:ln>
            <a:solidFill>
              <a:srgbClr val="FFFF00"/>
            </a:solidFill>
          </a:ln>
        </p:spPr>
        <p:txBody>
          <a:bodyPr wrap="square">
            <a:spAutoFit/>
          </a:bodyPr>
          <a:lstStyle/>
          <a:p>
            <a:pPr algn="ctr"/>
            <a:r>
              <a:rPr lang="en-US" sz="2800" dirty="0">
                <a:solidFill>
                  <a:schemeClr val="bg1"/>
                </a:solidFill>
                <a:latin typeface="Times New Roman" panose="02020603050405020304" pitchFamily="18" charset="0"/>
                <a:ea typeface="Arial Unicode MS"/>
              </a:rPr>
              <a:t>“The Old Testament usage of this word compels us to the conclusion that it here designates the Messiah not merely as someone extraordinary, but as One who in His very person and being is a Wonder; He is that which surpasses human thought and power; He is God Himself.”</a:t>
            </a:r>
            <a:endParaRPr lang="en-US" sz="2800" dirty="0">
              <a:solidFill>
                <a:schemeClr val="bg1"/>
              </a:solidFill>
            </a:endParaRPr>
          </a:p>
        </p:txBody>
      </p:sp>
      <p:pic>
        <p:nvPicPr>
          <p:cNvPr id="6146" name="Picture 2" descr="Image result for e j young isaiah">
            <a:extLst>
              <a:ext uri="{FF2B5EF4-FFF2-40B4-BE49-F238E27FC236}">
                <a16:creationId xmlns:a16="http://schemas.microsoft.com/office/drawing/2014/main" id="{F2E97C4F-88A9-463C-8D2A-3B220D48BA3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3666" y="1116497"/>
            <a:ext cx="3388458" cy="4478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0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2884</TotalTime>
  <Words>504</Words>
  <Application>Microsoft Macintosh PowerPoint</Application>
  <PresentationFormat>On-screen Show (4:3)</PresentationFormat>
  <Paragraphs>36</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154</cp:revision>
  <dcterms:created xsi:type="dcterms:W3CDTF">2019-05-03T03:50:02Z</dcterms:created>
  <dcterms:modified xsi:type="dcterms:W3CDTF">2019-12-21T01:25:06Z</dcterms:modified>
</cp:coreProperties>
</file>