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309" r:id="rId3"/>
    <p:sldId id="310" r:id="rId4"/>
    <p:sldId id="317" r:id="rId5"/>
    <p:sldId id="319" r:id="rId6"/>
    <p:sldId id="318" r:id="rId7"/>
    <p:sldId id="320" r:id="rId8"/>
    <p:sldId id="321" r:id="rId9"/>
    <p:sldId id="322" r:id="rId10"/>
    <p:sldId id="316" r:id="rId11"/>
    <p:sldId id="323" r:id="rId12"/>
    <p:sldId id="324" r:id="rId13"/>
    <p:sldId id="267" r:id="rId14"/>
    <p:sldId id="371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1B5B"/>
    <a:srgbClr val="F2F2F2"/>
    <a:srgbClr val="860000"/>
    <a:srgbClr val="507BC8"/>
    <a:srgbClr val="5F86DE"/>
    <a:srgbClr val="7698D4"/>
    <a:srgbClr val="960000"/>
    <a:srgbClr val="740000"/>
    <a:srgbClr val="503D00"/>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7" d="100"/>
          <a:sy n="127" d="100"/>
        </p:scale>
        <p:origin x="1688"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3E6DC-4774-4E47-A369-6FB3E76ABF7E}" type="datetimeFigureOut">
              <a:rPr lang="en-US" smtClean="0"/>
              <a:t>12/28/19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628C1-F730-6A49-B2D8-B1239B90A31C}" type="slidenum">
              <a:rPr lang="en-US" smtClean="0"/>
              <a:t>‹#›</a:t>
            </a:fld>
            <a:endParaRPr lang="en-US"/>
          </a:p>
        </p:txBody>
      </p:sp>
    </p:spTree>
    <p:extLst>
      <p:ext uri="{BB962C8B-B14F-4D97-AF65-F5344CB8AC3E}">
        <p14:creationId xmlns:p14="http://schemas.microsoft.com/office/powerpoint/2010/main" val="23248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57677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3B93F0-E00A-45C8-8B75-0DCC0E35FDD3}" type="datetimeFigureOut">
              <a:rPr lang="en-US" smtClean="0"/>
              <a:t>12/28/19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296792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B93F0-E00A-45C8-8B75-0DCC0E35FDD3}" type="datetimeFigureOut">
              <a:rPr lang="en-US" smtClean="0"/>
              <a:t>12/28/19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41679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B93F0-E00A-45C8-8B75-0DCC0E35FDD3}" type="datetimeFigureOut">
              <a:rPr lang="en-US" smtClean="0"/>
              <a:t>12/28/19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29068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97456430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513006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85206187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5027383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51919343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610517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86333760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07404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B93F0-E00A-45C8-8B75-0DCC0E35FDD3}" type="datetimeFigureOut">
              <a:rPr lang="en-US" smtClean="0"/>
              <a:t>12/28/19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85474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9764805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93491866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2543030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3B93F0-E00A-45C8-8B75-0DCC0E35FDD3}" type="datetimeFigureOut">
              <a:rPr lang="en-US" smtClean="0"/>
              <a:t>12/28/19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94369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3B93F0-E00A-45C8-8B75-0DCC0E35FDD3}" type="datetimeFigureOut">
              <a:rPr lang="en-US" smtClean="0"/>
              <a:t>12/28/19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35313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3B93F0-E00A-45C8-8B75-0DCC0E35FDD3}" type="datetimeFigureOut">
              <a:rPr lang="en-US" smtClean="0"/>
              <a:t>12/28/19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198021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3B93F0-E00A-45C8-8B75-0DCC0E35FDD3}" type="datetimeFigureOut">
              <a:rPr lang="en-US" smtClean="0"/>
              <a:t>12/28/19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237550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B93F0-E00A-45C8-8B75-0DCC0E35FDD3}" type="datetimeFigureOut">
              <a:rPr lang="en-US" smtClean="0"/>
              <a:t>12/28/19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162688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3B93F0-E00A-45C8-8B75-0DCC0E35FDD3}" type="datetimeFigureOut">
              <a:rPr lang="en-US" smtClean="0"/>
              <a:t>12/28/19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56605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3B93F0-E00A-45C8-8B75-0DCC0E35FDD3}" type="datetimeFigureOut">
              <a:rPr lang="en-US" smtClean="0"/>
              <a:t>12/28/19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CF1FB-8BE2-46C7-AC2E-887E5959E5B2}" type="slidenum">
              <a:rPr lang="en-US" smtClean="0"/>
              <a:t>‹#›</a:t>
            </a:fld>
            <a:endParaRPr lang="en-US"/>
          </a:p>
        </p:txBody>
      </p:sp>
    </p:spTree>
    <p:extLst>
      <p:ext uri="{BB962C8B-B14F-4D97-AF65-F5344CB8AC3E}">
        <p14:creationId xmlns:p14="http://schemas.microsoft.com/office/powerpoint/2010/main" val="343689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93F0-E00A-45C8-8B75-0DCC0E35FDD3}" type="datetimeFigureOut">
              <a:rPr lang="en-US" smtClean="0"/>
              <a:t>12/28/19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CF1FB-8BE2-46C7-AC2E-887E5959E5B2}" type="slidenum">
              <a:rPr lang="en-US" smtClean="0"/>
              <a:t>‹#›</a:t>
            </a:fld>
            <a:endParaRPr lang="en-US"/>
          </a:p>
        </p:txBody>
      </p:sp>
    </p:spTree>
    <p:extLst>
      <p:ext uri="{BB962C8B-B14F-4D97-AF65-F5344CB8AC3E}">
        <p14:creationId xmlns:p14="http://schemas.microsoft.com/office/powerpoint/2010/main" val="3374747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65733610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descr="Image result for tree shoot from a stump">
            <a:extLst>
              <a:ext uri="{FF2B5EF4-FFF2-40B4-BE49-F238E27FC236}">
                <a16:creationId xmlns:a16="http://schemas.microsoft.com/office/drawing/2014/main" id="{961B43A7-F8D5-4C94-BEC4-F1DB2D8B403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64546" y="982871"/>
            <a:ext cx="6051620" cy="48922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1189A41-7DCB-477A-929E-307855D4C106}"/>
              </a:ext>
            </a:extLst>
          </p:cNvPr>
          <p:cNvSpPr/>
          <p:nvPr/>
        </p:nvSpPr>
        <p:spPr>
          <a:xfrm>
            <a:off x="0" y="212378"/>
            <a:ext cx="9144000" cy="1077218"/>
          </a:xfrm>
          <a:prstGeom prst="rect">
            <a:avLst/>
          </a:prstGeom>
          <a:solidFill>
            <a:schemeClr val="tx1"/>
          </a:solidFill>
          <a:ln>
            <a:solidFill>
              <a:srgbClr val="7030A0"/>
            </a:solidFill>
          </a:ln>
        </p:spPr>
        <p:txBody>
          <a:bodyPr wrap="square">
            <a:spAutoFit/>
          </a:bodyPr>
          <a:lstStyle/>
          <a:p>
            <a:pPr algn="ctr"/>
            <a:r>
              <a:rPr lang="en-US" sz="4000" b="1" dirty="0">
                <a:solidFill>
                  <a:schemeClr val="bg1"/>
                </a:solidFill>
                <a:latin typeface="Times New Roman" panose="02020603050405020304" pitchFamily="18" charset="0"/>
                <a:ea typeface="Arial Unicode MS"/>
              </a:rPr>
              <a:t>Follow the King</a:t>
            </a:r>
          </a:p>
          <a:p>
            <a:pPr algn="ctr"/>
            <a:r>
              <a:rPr lang="en-US" sz="2400" b="1" i="1" dirty="0">
                <a:solidFill>
                  <a:schemeClr val="bg1"/>
                </a:solidFill>
                <a:latin typeface="Times New Roman" panose="02020603050405020304" pitchFamily="18" charset="0"/>
                <a:ea typeface="Arial Unicode MS"/>
              </a:rPr>
              <a:t>Hope for the Future of the World</a:t>
            </a:r>
          </a:p>
        </p:txBody>
      </p:sp>
      <p:sp>
        <p:nvSpPr>
          <p:cNvPr id="7" name="Rectangle 6">
            <a:extLst>
              <a:ext uri="{FF2B5EF4-FFF2-40B4-BE49-F238E27FC236}">
                <a16:creationId xmlns:a16="http://schemas.microsoft.com/office/drawing/2014/main" id="{093837AC-6B00-44A8-805D-CD05BB6074F6}"/>
              </a:ext>
            </a:extLst>
          </p:cNvPr>
          <p:cNvSpPr/>
          <p:nvPr/>
        </p:nvSpPr>
        <p:spPr>
          <a:xfrm>
            <a:off x="6178255" y="1942288"/>
            <a:ext cx="2675823" cy="523220"/>
          </a:xfrm>
          <a:prstGeom prst="rect">
            <a:avLst/>
          </a:prstGeom>
          <a:solidFill>
            <a:srgbClr val="F2F2F2"/>
          </a:solidFill>
          <a:ln w="28575">
            <a:solidFill>
              <a:schemeClr val="accent6">
                <a:lumMod val="50000"/>
              </a:schemeClr>
            </a:solidFill>
          </a:ln>
        </p:spPr>
        <p:txBody>
          <a:bodyPr wrap="square">
            <a:spAutoFit/>
          </a:bodyPr>
          <a:lstStyle/>
          <a:p>
            <a:pPr algn="ctr"/>
            <a:r>
              <a:rPr lang="en-US" sz="2800" b="1" dirty="0">
                <a:solidFill>
                  <a:srgbClr val="000000"/>
                </a:solidFill>
                <a:latin typeface="Times New Roman" panose="02020603050405020304" pitchFamily="18" charset="0"/>
                <a:cs typeface="Times New Roman" panose="02020603050405020304" pitchFamily="18" charset="0"/>
              </a:rPr>
              <a:t>Isaiah 9:1-11</a:t>
            </a:r>
            <a:endParaRPr lang="en-US" sz="2800" baseline="30000" dirty="0">
              <a:solidFill>
                <a:srgbClr val="0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1888423-C07D-B848-81F6-6AE803FBED4B}"/>
              </a:ext>
            </a:extLst>
          </p:cNvPr>
          <p:cNvSpPr>
            <a:spLocks noChangeArrowheads="1"/>
          </p:cNvSpPr>
          <p:nvPr/>
        </p:nvSpPr>
        <p:spPr bwMode="auto">
          <a:xfrm>
            <a:off x="0" y="5325117"/>
            <a:ext cx="925252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90725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Image result for tree shoot from a stump">
            <a:extLst>
              <a:ext uri="{FF2B5EF4-FFF2-40B4-BE49-F238E27FC236}">
                <a16:creationId xmlns:a16="http://schemas.microsoft.com/office/drawing/2014/main" id="{0526D367-7C22-4CAC-82DF-9452208A241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B27E439-F44E-449E-8266-A7BA97FFABAC}"/>
              </a:ext>
            </a:extLst>
          </p:cNvPr>
          <p:cNvSpPr/>
          <p:nvPr/>
        </p:nvSpPr>
        <p:spPr>
          <a:xfrm>
            <a:off x="0" y="308008"/>
            <a:ext cx="9144000" cy="529991"/>
          </a:xfrm>
          <a:prstGeom prst="rect">
            <a:avLst/>
          </a:prstGeom>
          <a:solidFill>
            <a:srgbClr val="401B5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5C6CF89-3DA7-4EEA-A18E-63C665E5F8FD}"/>
              </a:ext>
            </a:extLst>
          </p:cNvPr>
          <p:cNvSpPr/>
          <p:nvPr/>
        </p:nvSpPr>
        <p:spPr>
          <a:xfrm>
            <a:off x="8021" y="6004578"/>
            <a:ext cx="9144000" cy="529991"/>
          </a:xfrm>
          <a:prstGeom prst="rect">
            <a:avLst/>
          </a:prstGeom>
          <a:solidFill>
            <a:srgbClr val="401B5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333C2A3-0B3C-467C-8B6A-8FBF5AE4EDCF}"/>
              </a:ext>
            </a:extLst>
          </p:cNvPr>
          <p:cNvSpPr/>
          <p:nvPr/>
        </p:nvSpPr>
        <p:spPr>
          <a:xfrm>
            <a:off x="223707" y="1005014"/>
            <a:ext cx="4266617" cy="523220"/>
          </a:xfrm>
          <a:prstGeom prst="rect">
            <a:avLst/>
          </a:prstGeom>
          <a:solidFill>
            <a:srgbClr val="F2F2F2"/>
          </a:solidFill>
        </p:spPr>
        <p:txBody>
          <a:bodyPr wrap="none">
            <a:spAutoFit/>
          </a:bodyPr>
          <a:lstStyle/>
          <a:p>
            <a:r>
              <a:rPr lang="en-US" sz="2800" i="1" dirty="0">
                <a:latin typeface="Times New Roman" panose="02020603050405020304" pitchFamily="18" charset="0"/>
                <a:ea typeface="Calibri" panose="020F0502020204030204" pitchFamily="34" charset="0"/>
                <a:cs typeface="Times New Roman" panose="02020603050405020304" pitchFamily="18" charset="0"/>
              </a:rPr>
              <a:t>He leads with humility </a:t>
            </a:r>
            <a:r>
              <a:rPr lang="en-US" sz="2800" dirty="0">
                <a:latin typeface="Times New Roman" panose="02020603050405020304" pitchFamily="18" charset="0"/>
                <a:ea typeface="Calibri" panose="020F0502020204030204" pitchFamily="34" charset="0"/>
                <a:cs typeface="Times New Roman" panose="02020603050405020304" pitchFamily="18" charset="0"/>
              </a:rPr>
              <a:t>(v. 1)</a:t>
            </a:r>
            <a:endParaRPr lang="en-US" sz="2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464AA45-5F88-4499-BC9F-63D1A5BDAE2A}"/>
              </a:ext>
            </a:extLst>
          </p:cNvPr>
          <p:cNvSpPr/>
          <p:nvPr/>
        </p:nvSpPr>
        <p:spPr>
          <a:xfrm>
            <a:off x="223707" y="1811781"/>
            <a:ext cx="5653333" cy="548099"/>
          </a:xfrm>
          <a:prstGeom prst="rect">
            <a:avLst/>
          </a:prstGeom>
          <a:solidFill>
            <a:srgbClr val="F2F2F2"/>
          </a:solidFill>
        </p:spPr>
        <p:txBody>
          <a:bodyPr wrap="square">
            <a:spAutoFit/>
          </a:bodyPr>
          <a:lstStyle/>
          <a:p>
            <a:pPr>
              <a:lnSpc>
                <a:spcPct val="115000"/>
              </a:lnSpc>
              <a:spcBef>
                <a:spcPts val="1200"/>
              </a:spcBef>
            </a:pPr>
            <a:r>
              <a:rPr lang="en-US" sz="2800" i="1" dirty="0">
                <a:solidFill>
                  <a:srgbClr val="000000"/>
                </a:solidFill>
                <a:uFill>
                  <a:solidFill>
                    <a:srgbClr val="000000"/>
                  </a:solidFill>
                </a:uFill>
                <a:latin typeface="Times New Roman" panose="02020603050405020304" pitchFamily="18" charset="0"/>
                <a:ea typeface="Arial Unicode MS"/>
                <a:cs typeface="Arial Unicode MS"/>
              </a:rPr>
              <a:t>He leads with the power of God </a:t>
            </a:r>
            <a:r>
              <a:rPr lang="en-US" sz="2800" dirty="0">
                <a:solidFill>
                  <a:srgbClr val="000000"/>
                </a:solidFill>
                <a:uFill>
                  <a:solidFill>
                    <a:srgbClr val="000000"/>
                  </a:solidFill>
                </a:uFill>
                <a:latin typeface="Times New Roman" panose="02020603050405020304" pitchFamily="18" charset="0"/>
                <a:ea typeface="Arial Unicode MS"/>
                <a:cs typeface="Arial Unicode MS"/>
              </a:rPr>
              <a:t>(v. 2)</a:t>
            </a:r>
          </a:p>
        </p:txBody>
      </p:sp>
      <p:sp>
        <p:nvSpPr>
          <p:cNvPr id="9" name="Rectangle 8">
            <a:extLst>
              <a:ext uri="{FF2B5EF4-FFF2-40B4-BE49-F238E27FC236}">
                <a16:creationId xmlns:a16="http://schemas.microsoft.com/office/drawing/2014/main" id="{5D20CE0B-FFED-461D-8DF4-35C6D3A87F75}"/>
              </a:ext>
            </a:extLst>
          </p:cNvPr>
          <p:cNvSpPr/>
          <p:nvPr/>
        </p:nvSpPr>
        <p:spPr>
          <a:xfrm>
            <a:off x="223707" y="2711287"/>
            <a:ext cx="7466878" cy="548099"/>
          </a:xfrm>
          <a:prstGeom prst="rect">
            <a:avLst/>
          </a:prstGeom>
          <a:solidFill>
            <a:schemeClr val="bg1"/>
          </a:solidFill>
        </p:spPr>
        <p:txBody>
          <a:bodyPr wrap="square">
            <a:spAutoFit/>
          </a:bodyPr>
          <a:lstStyle/>
          <a:p>
            <a:pPr>
              <a:lnSpc>
                <a:spcPct val="115000"/>
              </a:lnSpc>
              <a:spcBef>
                <a:spcPts val="1200"/>
              </a:spcBef>
            </a:pPr>
            <a:r>
              <a:rPr lang="en-US" sz="2800" i="1" dirty="0">
                <a:solidFill>
                  <a:srgbClr val="000000"/>
                </a:solidFill>
                <a:latin typeface="Times New Roman" panose="02020603050405020304" pitchFamily="18" charset="0"/>
                <a:ea typeface="Times New Roman" panose="02020603050405020304" pitchFamily="18" charset="0"/>
              </a:rPr>
              <a:t>He leads with justice and righteousness </a:t>
            </a:r>
            <a:r>
              <a:rPr lang="en-US" sz="2800" dirty="0">
                <a:solidFill>
                  <a:srgbClr val="000000"/>
                </a:solidFill>
                <a:latin typeface="Times New Roman" panose="02020603050405020304" pitchFamily="18" charset="0"/>
                <a:ea typeface="Times New Roman" panose="02020603050405020304" pitchFamily="18" charset="0"/>
              </a:rPr>
              <a:t>(vs. 3-5)</a:t>
            </a:r>
            <a:endParaRPr lang="en-US" sz="2800"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5FFEE11B-D58A-47DC-B2DF-5E1147E14D8D}"/>
              </a:ext>
            </a:extLst>
          </p:cNvPr>
          <p:cNvSpPr/>
          <p:nvPr/>
        </p:nvSpPr>
        <p:spPr>
          <a:xfrm>
            <a:off x="223708" y="3592454"/>
            <a:ext cx="4348292" cy="548099"/>
          </a:xfrm>
          <a:prstGeom prst="rect">
            <a:avLst/>
          </a:prstGeom>
          <a:solidFill>
            <a:schemeClr val="bg1"/>
          </a:solidFill>
        </p:spPr>
        <p:txBody>
          <a:bodyPr wrap="square">
            <a:spAutoFit/>
          </a:bodyPr>
          <a:lstStyle/>
          <a:p>
            <a:pPr>
              <a:lnSpc>
                <a:spcPct val="115000"/>
              </a:lnSpc>
              <a:spcBef>
                <a:spcPts val="1200"/>
              </a:spcBef>
            </a:pPr>
            <a:r>
              <a:rPr lang="en-US" sz="2800" i="1" dirty="0">
                <a:latin typeface="Times New Roman" panose="02020603050405020304" pitchFamily="18" charset="0"/>
                <a:ea typeface="Times New Roman" panose="02020603050405020304" pitchFamily="18" charset="0"/>
              </a:rPr>
              <a:t>He leads effectively </a:t>
            </a:r>
            <a:r>
              <a:rPr lang="en-US" sz="2800" dirty="0">
                <a:latin typeface="Times New Roman" panose="02020603050405020304" pitchFamily="18" charset="0"/>
                <a:ea typeface="Times New Roman" panose="02020603050405020304" pitchFamily="18" charset="0"/>
              </a:rPr>
              <a:t>(vs. 6-9)</a:t>
            </a:r>
          </a:p>
        </p:txBody>
      </p:sp>
    </p:spTree>
    <p:extLst>
      <p:ext uri="{BB962C8B-B14F-4D97-AF65-F5344CB8AC3E}">
        <p14:creationId xmlns:p14="http://schemas.microsoft.com/office/powerpoint/2010/main" val="305773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a:extLst>
              <a:ext uri="{FF2B5EF4-FFF2-40B4-BE49-F238E27FC236}">
                <a16:creationId xmlns:a16="http://schemas.microsoft.com/office/drawing/2014/main" id="{936FC7CE-1601-432D-B3DD-DB07DB5A5E9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920875"/>
            <a:ext cx="9144000" cy="30146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16F4ACD-F2DD-4F02-A907-7CCA6A6D07AA}"/>
              </a:ext>
            </a:extLst>
          </p:cNvPr>
          <p:cNvSpPr/>
          <p:nvPr/>
        </p:nvSpPr>
        <p:spPr>
          <a:xfrm>
            <a:off x="0" y="1020278"/>
            <a:ext cx="9144000" cy="9005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C112650-CC53-4A39-ACCF-AA3334F16F99}"/>
              </a:ext>
            </a:extLst>
          </p:cNvPr>
          <p:cNvSpPr/>
          <p:nvPr/>
        </p:nvSpPr>
        <p:spPr>
          <a:xfrm>
            <a:off x="-1603" y="4916915"/>
            <a:ext cx="9144000" cy="9005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63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0560170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66251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08FF64B-9990-4972-97C1-5062B829F915}"/>
              </a:ext>
            </a:extLst>
          </p:cNvPr>
          <p:cNvSpPr/>
          <p:nvPr/>
        </p:nvSpPr>
        <p:spPr>
          <a:xfrm>
            <a:off x="211757" y="389334"/>
            <a:ext cx="8749364" cy="6124754"/>
          </a:xfrm>
          <a:prstGeom prst="rect">
            <a:avLst/>
          </a:prstGeom>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Revelation 20:4-6</a:t>
            </a:r>
            <a:endParaRPr lang="en-US" sz="2800" b="1" baseline="30000" dirty="0">
              <a:solidFill>
                <a:schemeClr val="bg1"/>
              </a:solidFill>
              <a:latin typeface="Times New Roman" panose="02020603050405020304" pitchFamily="18" charset="0"/>
              <a:cs typeface="Times New Roman" panose="02020603050405020304" pitchFamily="18" charset="0"/>
            </a:endParaRPr>
          </a:p>
          <a:p>
            <a:pPr algn="ctr"/>
            <a:r>
              <a:rPr lang="en-US" sz="2800" b="1" baseline="30000" dirty="0">
                <a:solidFill>
                  <a:schemeClr val="bg1"/>
                </a:solidFill>
                <a:latin typeface="Times New Roman" panose="02020603050405020304" pitchFamily="18" charset="0"/>
                <a:cs typeface="Times New Roman" panose="02020603050405020304" pitchFamily="18" charset="0"/>
              </a:rPr>
              <a:t>4 </a:t>
            </a:r>
            <a:r>
              <a:rPr lang="en-US" sz="2800" dirty="0">
                <a:solidFill>
                  <a:schemeClr val="bg1"/>
                </a:solidFill>
                <a:latin typeface="Times New Roman" panose="02020603050405020304" pitchFamily="18" charset="0"/>
                <a:cs typeface="Times New Roman" panose="02020603050405020304" pitchFamily="18" charset="0"/>
              </a:rPr>
              <a:t>Then I saw thrones, and seated on them were those to whom the authority to judge was committed. Also I saw the souls of those who had been beheaded for the testimony of Jesus and for the word of God, and those who had not worshiped the beast or its image and had not received its mark on their foreheads or their hands. They came to life and </a:t>
            </a:r>
            <a:r>
              <a:rPr lang="en-US" sz="2800" u="sng" dirty="0">
                <a:solidFill>
                  <a:schemeClr val="bg1"/>
                </a:solidFill>
                <a:latin typeface="Times New Roman" panose="02020603050405020304" pitchFamily="18" charset="0"/>
                <a:cs typeface="Times New Roman" panose="02020603050405020304" pitchFamily="18" charset="0"/>
              </a:rPr>
              <a:t>reigned with Christ for a thousand years</a:t>
            </a:r>
            <a:r>
              <a:rPr lang="en-US" sz="2800" dirty="0">
                <a:solidFill>
                  <a:schemeClr val="bg1"/>
                </a:solidFill>
                <a:latin typeface="Times New Roman" panose="02020603050405020304" pitchFamily="18" charset="0"/>
                <a:cs typeface="Times New Roman" panose="02020603050405020304" pitchFamily="18" charset="0"/>
              </a:rPr>
              <a:t>. </a:t>
            </a:r>
            <a:r>
              <a:rPr lang="en-US" sz="2800" b="1" baseline="30000" dirty="0">
                <a:solidFill>
                  <a:schemeClr val="bg1"/>
                </a:solidFill>
                <a:latin typeface="Times New Roman" panose="02020603050405020304" pitchFamily="18" charset="0"/>
                <a:cs typeface="Times New Roman" panose="02020603050405020304" pitchFamily="18" charset="0"/>
              </a:rPr>
              <a:t>5 </a:t>
            </a:r>
            <a:r>
              <a:rPr lang="en-US" sz="2800" dirty="0">
                <a:solidFill>
                  <a:schemeClr val="bg1"/>
                </a:solidFill>
                <a:latin typeface="Times New Roman" panose="02020603050405020304" pitchFamily="18" charset="0"/>
                <a:cs typeface="Times New Roman" panose="02020603050405020304" pitchFamily="18" charset="0"/>
              </a:rPr>
              <a:t>The rest of the dead did not come to life until the thousand years were ended. This is the first resurrection. </a:t>
            </a:r>
            <a:r>
              <a:rPr lang="en-US" sz="2800" b="1" baseline="30000" dirty="0">
                <a:solidFill>
                  <a:schemeClr val="bg1"/>
                </a:solidFill>
                <a:latin typeface="Times New Roman" panose="02020603050405020304" pitchFamily="18" charset="0"/>
                <a:cs typeface="Times New Roman" panose="02020603050405020304" pitchFamily="18" charset="0"/>
              </a:rPr>
              <a:t>6 </a:t>
            </a:r>
            <a:r>
              <a:rPr lang="en-US" sz="2800" dirty="0">
                <a:solidFill>
                  <a:schemeClr val="bg1"/>
                </a:solidFill>
                <a:latin typeface="Times New Roman" panose="02020603050405020304" pitchFamily="18" charset="0"/>
                <a:cs typeface="Times New Roman" panose="02020603050405020304" pitchFamily="18" charset="0"/>
              </a:rPr>
              <a:t>Blessed and holy is the one who shares in the first resurrection! Over such the second death has no power, but they will be priests of God and of Christ, and </a:t>
            </a:r>
            <a:r>
              <a:rPr lang="en-US" sz="2800" u="sng" dirty="0">
                <a:solidFill>
                  <a:schemeClr val="bg1"/>
                </a:solidFill>
                <a:latin typeface="Times New Roman" panose="02020603050405020304" pitchFamily="18" charset="0"/>
                <a:cs typeface="Times New Roman" panose="02020603050405020304" pitchFamily="18" charset="0"/>
              </a:rPr>
              <a:t>they will reign with him for a thousand years.</a:t>
            </a:r>
          </a:p>
        </p:txBody>
      </p:sp>
    </p:spTree>
    <p:extLst>
      <p:ext uri="{BB962C8B-B14F-4D97-AF65-F5344CB8AC3E}">
        <p14:creationId xmlns:p14="http://schemas.microsoft.com/office/powerpoint/2010/main" val="77508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Image result for tree shoot from a stump">
            <a:extLst>
              <a:ext uri="{FF2B5EF4-FFF2-40B4-BE49-F238E27FC236}">
                <a16:creationId xmlns:a16="http://schemas.microsoft.com/office/drawing/2014/main" id="{0526D367-7C22-4CAC-82DF-9452208A241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B27E439-F44E-449E-8266-A7BA97FFABAC}"/>
              </a:ext>
            </a:extLst>
          </p:cNvPr>
          <p:cNvSpPr/>
          <p:nvPr/>
        </p:nvSpPr>
        <p:spPr>
          <a:xfrm>
            <a:off x="0" y="308008"/>
            <a:ext cx="9144000" cy="529991"/>
          </a:xfrm>
          <a:prstGeom prst="rect">
            <a:avLst/>
          </a:prstGeom>
          <a:solidFill>
            <a:srgbClr val="401B5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5C6CF89-3DA7-4EEA-A18E-63C665E5F8FD}"/>
              </a:ext>
            </a:extLst>
          </p:cNvPr>
          <p:cNvSpPr/>
          <p:nvPr/>
        </p:nvSpPr>
        <p:spPr>
          <a:xfrm>
            <a:off x="8021" y="6004578"/>
            <a:ext cx="9144000" cy="529991"/>
          </a:xfrm>
          <a:prstGeom prst="rect">
            <a:avLst/>
          </a:prstGeom>
          <a:solidFill>
            <a:srgbClr val="401B5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333C2A3-0B3C-467C-8B6A-8FBF5AE4EDCF}"/>
              </a:ext>
            </a:extLst>
          </p:cNvPr>
          <p:cNvSpPr/>
          <p:nvPr/>
        </p:nvSpPr>
        <p:spPr>
          <a:xfrm>
            <a:off x="223707" y="1005014"/>
            <a:ext cx="4266617" cy="523220"/>
          </a:xfrm>
          <a:prstGeom prst="rect">
            <a:avLst/>
          </a:prstGeom>
          <a:solidFill>
            <a:srgbClr val="F2F2F2"/>
          </a:solidFill>
        </p:spPr>
        <p:txBody>
          <a:bodyPr wrap="none">
            <a:spAutoFit/>
          </a:bodyPr>
          <a:lstStyle/>
          <a:p>
            <a:r>
              <a:rPr lang="en-US" sz="2800" i="1" dirty="0">
                <a:latin typeface="Times New Roman" panose="02020603050405020304" pitchFamily="18" charset="0"/>
                <a:ea typeface="Calibri" panose="020F0502020204030204" pitchFamily="34" charset="0"/>
                <a:cs typeface="Times New Roman" panose="02020603050405020304" pitchFamily="18" charset="0"/>
              </a:rPr>
              <a:t>He leads with humility </a:t>
            </a:r>
            <a:r>
              <a:rPr lang="en-US" sz="2800" dirty="0">
                <a:latin typeface="Times New Roman" panose="02020603050405020304" pitchFamily="18" charset="0"/>
                <a:ea typeface="Calibri" panose="020F0502020204030204" pitchFamily="34" charset="0"/>
                <a:cs typeface="Times New Roman" panose="02020603050405020304" pitchFamily="18" charset="0"/>
              </a:rPr>
              <a:t>(v. 1)</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81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08FF64B-9990-4972-97C1-5062B829F915}"/>
              </a:ext>
            </a:extLst>
          </p:cNvPr>
          <p:cNvSpPr/>
          <p:nvPr/>
        </p:nvSpPr>
        <p:spPr>
          <a:xfrm>
            <a:off x="31334" y="273831"/>
            <a:ext cx="2721493" cy="523220"/>
          </a:xfrm>
          <a:prstGeom prst="rect">
            <a:avLst/>
          </a:prstGeom>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Egypt</a:t>
            </a:r>
            <a:endParaRPr lang="en-US" sz="2800" b="1" baseline="30000"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Image result for shoot off a stump">
            <a:extLst>
              <a:ext uri="{FF2B5EF4-FFF2-40B4-BE49-F238E27FC236}">
                <a16:creationId xmlns:a16="http://schemas.microsoft.com/office/drawing/2014/main" id="{7AC93C6C-A1B2-4905-9DE5-BCFE31C2CF6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528716" y="5014762"/>
            <a:ext cx="1227714" cy="18525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iant cedars of lebanon">
            <a:extLst>
              <a:ext uri="{FF2B5EF4-FFF2-40B4-BE49-F238E27FC236}">
                <a16:creationId xmlns:a16="http://schemas.microsoft.com/office/drawing/2014/main" id="{A912407A-C5F2-4005-99B2-2942814606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08120" y="9279"/>
            <a:ext cx="513588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2262D13-D544-4F67-99F7-CB2A2ADC77E8}"/>
              </a:ext>
            </a:extLst>
          </p:cNvPr>
          <p:cNvSpPr/>
          <p:nvPr/>
        </p:nvSpPr>
        <p:spPr>
          <a:xfrm>
            <a:off x="29730" y="1022998"/>
            <a:ext cx="2721493" cy="523220"/>
          </a:xfrm>
          <a:prstGeom prst="rect">
            <a:avLst/>
          </a:prstGeom>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Assyria</a:t>
            </a:r>
            <a:endParaRPr lang="en-US" sz="2800" b="1" baseline="30000"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FC2F319-2EDF-4A19-AF14-57EE908DB159}"/>
              </a:ext>
            </a:extLst>
          </p:cNvPr>
          <p:cNvSpPr/>
          <p:nvPr/>
        </p:nvSpPr>
        <p:spPr>
          <a:xfrm>
            <a:off x="28127" y="2637326"/>
            <a:ext cx="2743950" cy="533960"/>
          </a:xfrm>
          <a:prstGeom prst="rect">
            <a:avLst/>
          </a:prstGeom>
        </p:spPr>
        <p:txBody>
          <a:bodyPr wrap="square">
            <a:spAutoFit/>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Medo</a:t>
            </a:r>
            <a:r>
              <a:rPr lang="en-US" sz="2800" b="1" dirty="0">
                <a:solidFill>
                  <a:schemeClr val="bg1"/>
                </a:solidFill>
                <a:latin typeface="Times New Roman" panose="02020603050405020304" pitchFamily="18" charset="0"/>
                <a:cs typeface="Times New Roman" panose="02020603050405020304" pitchFamily="18" charset="0"/>
              </a:rPr>
              <a:t>-Persia</a:t>
            </a:r>
            <a:endParaRPr lang="en-US" sz="2800" b="1" baseline="30000"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C9F0311-BA94-4124-BD1B-7702EA9581C2}"/>
              </a:ext>
            </a:extLst>
          </p:cNvPr>
          <p:cNvSpPr/>
          <p:nvPr/>
        </p:nvSpPr>
        <p:spPr>
          <a:xfrm>
            <a:off x="20107" y="1870021"/>
            <a:ext cx="2721493" cy="523220"/>
          </a:xfrm>
          <a:prstGeom prst="rect">
            <a:avLst/>
          </a:prstGeom>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Babylon</a:t>
            </a:r>
            <a:endParaRPr lang="en-US" sz="2800" b="1" baseline="30000" dirty="0">
              <a:solidFill>
                <a:schemeClr val="bg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5236775-8249-4FA4-A235-3BABBD2C2054}"/>
              </a:ext>
            </a:extLst>
          </p:cNvPr>
          <p:cNvSpPr/>
          <p:nvPr/>
        </p:nvSpPr>
        <p:spPr>
          <a:xfrm>
            <a:off x="29729" y="3419693"/>
            <a:ext cx="2721493" cy="523220"/>
          </a:xfrm>
          <a:prstGeom prst="rect">
            <a:avLst/>
          </a:prstGeom>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Greece</a:t>
            </a:r>
            <a:endParaRPr lang="en-US" sz="2800" b="1" baseline="30000" dirty="0">
              <a:solidFill>
                <a:schemeClr val="bg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E30CFA3-8A22-42A9-A8F7-7F4F148030DB}"/>
              </a:ext>
            </a:extLst>
          </p:cNvPr>
          <p:cNvSpPr/>
          <p:nvPr/>
        </p:nvSpPr>
        <p:spPr>
          <a:xfrm>
            <a:off x="20105" y="4170462"/>
            <a:ext cx="2721493" cy="523220"/>
          </a:xfrm>
          <a:prstGeom prst="rect">
            <a:avLst/>
          </a:prstGeom>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Rome</a:t>
            </a:r>
            <a:endParaRPr lang="en-US" sz="2800" b="1" baseline="30000" dirty="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B092CFB-A87F-47F8-84BA-BD3B57E2C452}"/>
              </a:ext>
            </a:extLst>
          </p:cNvPr>
          <p:cNvSpPr/>
          <p:nvPr/>
        </p:nvSpPr>
        <p:spPr>
          <a:xfrm>
            <a:off x="5447899" y="4148489"/>
            <a:ext cx="3638492" cy="2136006"/>
          </a:xfrm>
          <a:prstGeom prst="rect">
            <a:avLst/>
          </a:prstGeom>
          <a:solidFill>
            <a:schemeClr val="tx1"/>
          </a:solidFill>
        </p:spPr>
        <p:txBody>
          <a:bodyPr wrap="square">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FOLLOW THAT TWIG!!!</a:t>
            </a:r>
            <a:endParaRPr lang="en-US" sz="4400" b="1" baseline="30000" dirty="0">
              <a:solidFill>
                <a:schemeClr val="bg1"/>
              </a:solidFill>
              <a:latin typeface="Times New Roman" panose="02020603050405020304" pitchFamily="18" charset="0"/>
              <a:cs typeface="Times New Roman" panose="02020603050405020304" pitchFamily="18" charset="0"/>
            </a:endParaRPr>
          </a:p>
        </p:txBody>
      </p:sp>
      <p:sp>
        <p:nvSpPr>
          <p:cNvPr id="3" name="Arrow: Left 2">
            <a:extLst>
              <a:ext uri="{FF2B5EF4-FFF2-40B4-BE49-F238E27FC236}">
                <a16:creationId xmlns:a16="http://schemas.microsoft.com/office/drawing/2014/main" id="{8BCA0A8A-8ACA-46DD-83C5-420DA168C91C}"/>
              </a:ext>
            </a:extLst>
          </p:cNvPr>
          <p:cNvSpPr/>
          <p:nvPr/>
        </p:nvSpPr>
        <p:spPr>
          <a:xfrm>
            <a:off x="4028971" y="3099335"/>
            <a:ext cx="1611428" cy="423511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24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Image result for tree shoot from a stump">
            <a:extLst>
              <a:ext uri="{FF2B5EF4-FFF2-40B4-BE49-F238E27FC236}">
                <a16:creationId xmlns:a16="http://schemas.microsoft.com/office/drawing/2014/main" id="{0526D367-7C22-4CAC-82DF-9452208A241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B27E439-F44E-449E-8266-A7BA97FFABAC}"/>
              </a:ext>
            </a:extLst>
          </p:cNvPr>
          <p:cNvSpPr/>
          <p:nvPr/>
        </p:nvSpPr>
        <p:spPr>
          <a:xfrm>
            <a:off x="0" y="308008"/>
            <a:ext cx="9144000" cy="529991"/>
          </a:xfrm>
          <a:prstGeom prst="rect">
            <a:avLst/>
          </a:prstGeom>
          <a:solidFill>
            <a:srgbClr val="401B5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5C6CF89-3DA7-4EEA-A18E-63C665E5F8FD}"/>
              </a:ext>
            </a:extLst>
          </p:cNvPr>
          <p:cNvSpPr/>
          <p:nvPr/>
        </p:nvSpPr>
        <p:spPr>
          <a:xfrm>
            <a:off x="8021" y="6004578"/>
            <a:ext cx="9144000" cy="529991"/>
          </a:xfrm>
          <a:prstGeom prst="rect">
            <a:avLst/>
          </a:prstGeom>
          <a:solidFill>
            <a:srgbClr val="401B5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333C2A3-0B3C-467C-8B6A-8FBF5AE4EDCF}"/>
              </a:ext>
            </a:extLst>
          </p:cNvPr>
          <p:cNvSpPr/>
          <p:nvPr/>
        </p:nvSpPr>
        <p:spPr>
          <a:xfrm>
            <a:off x="223707" y="1005014"/>
            <a:ext cx="4266617" cy="523220"/>
          </a:xfrm>
          <a:prstGeom prst="rect">
            <a:avLst/>
          </a:prstGeom>
          <a:solidFill>
            <a:srgbClr val="F2F2F2"/>
          </a:solidFill>
        </p:spPr>
        <p:txBody>
          <a:bodyPr wrap="none">
            <a:spAutoFit/>
          </a:bodyPr>
          <a:lstStyle/>
          <a:p>
            <a:r>
              <a:rPr lang="en-US" sz="2800" i="1" dirty="0">
                <a:latin typeface="Times New Roman" panose="02020603050405020304" pitchFamily="18" charset="0"/>
                <a:ea typeface="Calibri" panose="020F0502020204030204" pitchFamily="34" charset="0"/>
                <a:cs typeface="Times New Roman" panose="02020603050405020304" pitchFamily="18" charset="0"/>
              </a:rPr>
              <a:t>He leads with humility </a:t>
            </a:r>
            <a:r>
              <a:rPr lang="en-US" sz="2800" dirty="0">
                <a:latin typeface="Times New Roman" panose="02020603050405020304" pitchFamily="18" charset="0"/>
                <a:ea typeface="Calibri" panose="020F0502020204030204" pitchFamily="34" charset="0"/>
                <a:cs typeface="Times New Roman" panose="02020603050405020304" pitchFamily="18" charset="0"/>
              </a:rPr>
              <a:t>(v. 1)</a:t>
            </a:r>
            <a:endParaRPr lang="en-US" sz="2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464AA45-5F88-4499-BC9F-63D1A5BDAE2A}"/>
              </a:ext>
            </a:extLst>
          </p:cNvPr>
          <p:cNvSpPr/>
          <p:nvPr/>
        </p:nvSpPr>
        <p:spPr>
          <a:xfrm>
            <a:off x="223707" y="1811781"/>
            <a:ext cx="5653333" cy="548099"/>
          </a:xfrm>
          <a:prstGeom prst="rect">
            <a:avLst/>
          </a:prstGeom>
          <a:solidFill>
            <a:srgbClr val="F2F2F2"/>
          </a:solidFill>
        </p:spPr>
        <p:txBody>
          <a:bodyPr wrap="square">
            <a:spAutoFit/>
          </a:bodyPr>
          <a:lstStyle/>
          <a:p>
            <a:pPr>
              <a:lnSpc>
                <a:spcPct val="115000"/>
              </a:lnSpc>
              <a:spcBef>
                <a:spcPts val="1200"/>
              </a:spcBef>
            </a:pPr>
            <a:r>
              <a:rPr lang="en-US" sz="2800" i="1" dirty="0">
                <a:solidFill>
                  <a:srgbClr val="000000"/>
                </a:solidFill>
                <a:uFill>
                  <a:solidFill>
                    <a:srgbClr val="000000"/>
                  </a:solidFill>
                </a:uFill>
                <a:latin typeface="Times New Roman" panose="02020603050405020304" pitchFamily="18" charset="0"/>
                <a:ea typeface="Arial Unicode MS"/>
                <a:cs typeface="Arial Unicode MS"/>
              </a:rPr>
              <a:t>He leads with the power of God </a:t>
            </a:r>
            <a:r>
              <a:rPr lang="en-US" sz="2800" dirty="0">
                <a:solidFill>
                  <a:srgbClr val="000000"/>
                </a:solidFill>
                <a:uFill>
                  <a:solidFill>
                    <a:srgbClr val="000000"/>
                  </a:solidFill>
                </a:uFill>
                <a:latin typeface="Times New Roman" panose="02020603050405020304" pitchFamily="18" charset="0"/>
                <a:ea typeface="Arial Unicode MS"/>
                <a:cs typeface="Arial Unicode MS"/>
              </a:rPr>
              <a:t>(v. 2)</a:t>
            </a:r>
          </a:p>
        </p:txBody>
      </p:sp>
      <p:sp>
        <p:nvSpPr>
          <p:cNvPr id="4" name="Rectangle 3">
            <a:extLst>
              <a:ext uri="{FF2B5EF4-FFF2-40B4-BE49-F238E27FC236}">
                <a16:creationId xmlns:a16="http://schemas.microsoft.com/office/drawing/2014/main" id="{A03AA263-6F0F-4253-87EF-1F6EB34DBF90}"/>
              </a:ext>
            </a:extLst>
          </p:cNvPr>
          <p:cNvSpPr/>
          <p:nvPr/>
        </p:nvSpPr>
        <p:spPr>
          <a:xfrm>
            <a:off x="868354" y="2562549"/>
            <a:ext cx="5650906" cy="548099"/>
          </a:xfrm>
          <a:prstGeom prst="rect">
            <a:avLst/>
          </a:prstGeom>
          <a:solidFill>
            <a:srgbClr val="401B5B"/>
          </a:solidFill>
        </p:spPr>
        <p:txBody>
          <a:bodyPr wrap="non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latin typeface="Times New Roman" panose="02020603050405020304" pitchFamily="18" charset="0"/>
                <a:ea typeface="Times New Roman" panose="02020603050405020304" pitchFamily="18" charset="0"/>
              </a:rPr>
              <a:t>He knows the cause of all problems</a:t>
            </a:r>
          </a:p>
        </p:txBody>
      </p:sp>
      <p:sp>
        <p:nvSpPr>
          <p:cNvPr id="7" name="Rectangle 6">
            <a:extLst>
              <a:ext uri="{FF2B5EF4-FFF2-40B4-BE49-F238E27FC236}">
                <a16:creationId xmlns:a16="http://schemas.microsoft.com/office/drawing/2014/main" id="{3F66C21B-9CD7-4A31-AD3C-5398A1C9938F}"/>
              </a:ext>
            </a:extLst>
          </p:cNvPr>
          <p:cNvSpPr/>
          <p:nvPr/>
        </p:nvSpPr>
        <p:spPr>
          <a:xfrm>
            <a:off x="868355" y="3259926"/>
            <a:ext cx="5650905" cy="1043619"/>
          </a:xfrm>
          <a:prstGeom prst="rect">
            <a:avLst/>
          </a:prstGeom>
          <a:solidFill>
            <a:srgbClr val="401B5B"/>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latin typeface="Times New Roman" panose="02020603050405020304" pitchFamily="18" charset="0"/>
                <a:ea typeface="Times New Roman" panose="02020603050405020304" pitchFamily="18" charset="0"/>
              </a:rPr>
              <a:t>He rightly addresses each issue and accomplishes what he wants to do</a:t>
            </a:r>
          </a:p>
        </p:txBody>
      </p:sp>
      <p:sp>
        <p:nvSpPr>
          <p:cNvPr id="9" name="Rectangle 8">
            <a:extLst>
              <a:ext uri="{FF2B5EF4-FFF2-40B4-BE49-F238E27FC236}">
                <a16:creationId xmlns:a16="http://schemas.microsoft.com/office/drawing/2014/main" id="{A7367C83-67EA-403C-B979-83A90763F177}"/>
              </a:ext>
            </a:extLst>
          </p:cNvPr>
          <p:cNvSpPr/>
          <p:nvPr/>
        </p:nvSpPr>
        <p:spPr>
          <a:xfrm>
            <a:off x="868354" y="4518795"/>
            <a:ext cx="7036066" cy="1693028"/>
          </a:xfrm>
          <a:prstGeom prst="rect">
            <a:avLst/>
          </a:prstGeom>
          <a:solidFill>
            <a:schemeClr val="bg1"/>
          </a:solidFill>
        </p:spPr>
        <p:txBody>
          <a:bodyPr wrap="square">
            <a:spAutoFit/>
          </a:bodyPr>
          <a:lstStyle/>
          <a:p>
            <a:pPr marR="0" lvl="0" algn="ctr">
              <a:lnSpc>
                <a:spcPct val="115000"/>
              </a:lnSpc>
              <a:spcBef>
                <a:spcPts val="1200"/>
              </a:spcBef>
              <a:spcAft>
                <a:spcPts val="0"/>
              </a:spcAft>
            </a:pPr>
            <a:r>
              <a:rPr lang="en-US" sz="2800" b="1" dirty="0">
                <a:latin typeface="Times New Roman" panose="02020603050405020304" pitchFamily="18" charset="0"/>
                <a:cs typeface="Times New Roman" panose="02020603050405020304" pitchFamily="18" charset="0"/>
              </a:rPr>
              <a:t>Philippians 2:13</a:t>
            </a:r>
          </a:p>
          <a:p>
            <a:pPr marR="0" lvl="0" algn="ctr">
              <a:lnSpc>
                <a:spcPct val="115000"/>
              </a:lnSpc>
              <a:spcBef>
                <a:spcPts val="1200"/>
              </a:spcBef>
              <a:spcAft>
                <a:spcPts val="0"/>
              </a:spcAft>
            </a:pPr>
            <a:r>
              <a:rPr lang="en-US" sz="2800" dirty="0">
                <a:latin typeface="Times New Roman" panose="02020603050405020304" pitchFamily="18" charset="0"/>
                <a:cs typeface="Times New Roman" panose="02020603050405020304" pitchFamily="18" charset="0"/>
              </a:rPr>
              <a:t>“for it is God who works in you, both to will and to work for his good pleasure.”</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92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Image result for tree shoot from a stump">
            <a:extLst>
              <a:ext uri="{FF2B5EF4-FFF2-40B4-BE49-F238E27FC236}">
                <a16:creationId xmlns:a16="http://schemas.microsoft.com/office/drawing/2014/main" id="{0526D367-7C22-4CAC-82DF-9452208A241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B27E439-F44E-449E-8266-A7BA97FFABAC}"/>
              </a:ext>
            </a:extLst>
          </p:cNvPr>
          <p:cNvSpPr/>
          <p:nvPr/>
        </p:nvSpPr>
        <p:spPr>
          <a:xfrm>
            <a:off x="0" y="308008"/>
            <a:ext cx="9144000" cy="529991"/>
          </a:xfrm>
          <a:prstGeom prst="rect">
            <a:avLst/>
          </a:prstGeom>
          <a:solidFill>
            <a:srgbClr val="401B5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5C6CF89-3DA7-4EEA-A18E-63C665E5F8FD}"/>
              </a:ext>
            </a:extLst>
          </p:cNvPr>
          <p:cNvSpPr/>
          <p:nvPr/>
        </p:nvSpPr>
        <p:spPr>
          <a:xfrm>
            <a:off x="8021" y="6004578"/>
            <a:ext cx="9144000" cy="529991"/>
          </a:xfrm>
          <a:prstGeom prst="rect">
            <a:avLst/>
          </a:prstGeom>
          <a:solidFill>
            <a:srgbClr val="401B5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333C2A3-0B3C-467C-8B6A-8FBF5AE4EDCF}"/>
              </a:ext>
            </a:extLst>
          </p:cNvPr>
          <p:cNvSpPr/>
          <p:nvPr/>
        </p:nvSpPr>
        <p:spPr>
          <a:xfrm>
            <a:off x="223707" y="1005014"/>
            <a:ext cx="4266617" cy="523220"/>
          </a:xfrm>
          <a:prstGeom prst="rect">
            <a:avLst/>
          </a:prstGeom>
          <a:solidFill>
            <a:srgbClr val="F2F2F2"/>
          </a:solidFill>
        </p:spPr>
        <p:txBody>
          <a:bodyPr wrap="none">
            <a:spAutoFit/>
          </a:bodyPr>
          <a:lstStyle/>
          <a:p>
            <a:r>
              <a:rPr lang="en-US" sz="2800" i="1" dirty="0">
                <a:latin typeface="Times New Roman" panose="02020603050405020304" pitchFamily="18" charset="0"/>
                <a:ea typeface="Calibri" panose="020F0502020204030204" pitchFamily="34" charset="0"/>
                <a:cs typeface="Times New Roman" panose="02020603050405020304" pitchFamily="18" charset="0"/>
              </a:rPr>
              <a:t>He leads with humility </a:t>
            </a:r>
            <a:r>
              <a:rPr lang="en-US" sz="2800" dirty="0">
                <a:latin typeface="Times New Roman" panose="02020603050405020304" pitchFamily="18" charset="0"/>
                <a:ea typeface="Calibri" panose="020F0502020204030204" pitchFamily="34" charset="0"/>
                <a:cs typeface="Times New Roman" panose="02020603050405020304" pitchFamily="18" charset="0"/>
              </a:rPr>
              <a:t>(v. 1)</a:t>
            </a:r>
            <a:endParaRPr lang="en-US" sz="2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464AA45-5F88-4499-BC9F-63D1A5BDAE2A}"/>
              </a:ext>
            </a:extLst>
          </p:cNvPr>
          <p:cNvSpPr/>
          <p:nvPr/>
        </p:nvSpPr>
        <p:spPr>
          <a:xfrm>
            <a:off x="223707" y="1811781"/>
            <a:ext cx="5653333" cy="548099"/>
          </a:xfrm>
          <a:prstGeom prst="rect">
            <a:avLst/>
          </a:prstGeom>
          <a:solidFill>
            <a:srgbClr val="F2F2F2"/>
          </a:solidFill>
        </p:spPr>
        <p:txBody>
          <a:bodyPr wrap="square">
            <a:spAutoFit/>
          </a:bodyPr>
          <a:lstStyle/>
          <a:p>
            <a:pPr>
              <a:lnSpc>
                <a:spcPct val="115000"/>
              </a:lnSpc>
              <a:spcBef>
                <a:spcPts val="1200"/>
              </a:spcBef>
            </a:pPr>
            <a:r>
              <a:rPr lang="en-US" sz="2800" i="1" dirty="0">
                <a:solidFill>
                  <a:srgbClr val="000000"/>
                </a:solidFill>
                <a:uFill>
                  <a:solidFill>
                    <a:srgbClr val="000000"/>
                  </a:solidFill>
                </a:uFill>
                <a:latin typeface="Times New Roman" panose="02020603050405020304" pitchFamily="18" charset="0"/>
                <a:ea typeface="Arial Unicode MS"/>
                <a:cs typeface="Arial Unicode MS"/>
              </a:rPr>
              <a:t>He leads with the power of God </a:t>
            </a:r>
            <a:r>
              <a:rPr lang="en-US" sz="2800" dirty="0">
                <a:solidFill>
                  <a:srgbClr val="000000"/>
                </a:solidFill>
                <a:uFill>
                  <a:solidFill>
                    <a:srgbClr val="000000"/>
                  </a:solidFill>
                </a:uFill>
                <a:latin typeface="Times New Roman" panose="02020603050405020304" pitchFamily="18" charset="0"/>
                <a:ea typeface="Arial Unicode MS"/>
                <a:cs typeface="Arial Unicode MS"/>
              </a:rPr>
              <a:t>(v. 2)</a:t>
            </a:r>
          </a:p>
        </p:txBody>
      </p:sp>
      <p:sp>
        <p:nvSpPr>
          <p:cNvPr id="4" name="Rectangle 3">
            <a:extLst>
              <a:ext uri="{FF2B5EF4-FFF2-40B4-BE49-F238E27FC236}">
                <a16:creationId xmlns:a16="http://schemas.microsoft.com/office/drawing/2014/main" id="{A03AA263-6F0F-4253-87EF-1F6EB34DBF90}"/>
              </a:ext>
            </a:extLst>
          </p:cNvPr>
          <p:cNvSpPr/>
          <p:nvPr/>
        </p:nvSpPr>
        <p:spPr>
          <a:xfrm>
            <a:off x="868354" y="2562549"/>
            <a:ext cx="5650906" cy="548099"/>
          </a:xfrm>
          <a:prstGeom prst="rect">
            <a:avLst/>
          </a:prstGeom>
          <a:solidFill>
            <a:srgbClr val="401B5B"/>
          </a:solidFill>
        </p:spPr>
        <p:txBody>
          <a:bodyPr wrap="non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latin typeface="Times New Roman" panose="02020603050405020304" pitchFamily="18" charset="0"/>
                <a:ea typeface="Times New Roman" panose="02020603050405020304" pitchFamily="18" charset="0"/>
              </a:rPr>
              <a:t>He knows the cause of all problems</a:t>
            </a:r>
          </a:p>
        </p:txBody>
      </p:sp>
      <p:sp>
        <p:nvSpPr>
          <p:cNvPr id="7" name="Rectangle 6">
            <a:extLst>
              <a:ext uri="{FF2B5EF4-FFF2-40B4-BE49-F238E27FC236}">
                <a16:creationId xmlns:a16="http://schemas.microsoft.com/office/drawing/2014/main" id="{3F66C21B-9CD7-4A31-AD3C-5398A1C9938F}"/>
              </a:ext>
            </a:extLst>
          </p:cNvPr>
          <p:cNvSpPr/>
          <p:nvPr/>
        </p:nvSpPr>
        <p:spPr>
          <a:xfrm>
            <a:off x="868355" y="3259926"/>
            <a:ext cx="5650905" cy="1043619"/>
          </a:xfrm>
          <a:prstGeom prst="rect">
            <a:avLst/>
          </a:prstGeom>
          <a:solidFill>
            <a:srgbClr val="401B5B"/>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latin typeface="Times New Roman" panose="02020603050405020304" pitchFamily="18" charset="0"/>
                <a:ea typeface="Times New Roman" panose="02020603050405020304" pitchFamily="18" charset="0"/>
              </a:rPr>
              <a:t>He rightly addresses each issue and accomplishes what he wants to do</a:t>
            </a:r>
          </a:p>
        </p:txBody>
      </p:sp>
      <p:sp>
        <p:nvSpPr>
          <p:cNvPr id="10" name="Rectangle 9">
            <a:extLst>
              <a:ext uri="{FF2B5EF4-FFF2-40B4-BE49-F238E27FC236}">
                <a16:creationId xmlns:a16="http://schemas.microsoft.com/office/drawing/2014/main" id="{E1AD3824-B15D-4DA3-A4EA-35EB2E3A2AA4}"/>
              </a:ext>
            </a:extLst>
          </p:cNvPr>
          <p:cNvSpPr/>
          <p:nvPr/>
        </p:nvSpPr>
        <p:spPr>
          <a:xfrm>
            <a:off x="868354" y="4458731"/>
            <a:ext cx="5650904" cy="548099"/>
          </a:xfrm>
          <a:prstGeom prst="rect">
            <a:avLst/>
          </a:prstGeom>
          <a:solidFill>
            <a:srgbClr val="401B5B"/>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latin typeface="Times New Roman" panose="02020603050405020304" pitchFamily="18" charset="0"/>
                <a:ea typeface="Times New Roman" panose="02020603050405020304" pitchFamily="18" charset="0"/>
              </a:rPr>
              <a:t>He accords with the will of God</a:t>
            </a:r>
          </a:p>
        </p:txBody>
      </p:sp>
    </p:spTree>
    <p:extLst>
      <p:ext uri="{BB962C8B-B14F-4D97-AF65-F5344CB8AC3E}">
        <p14:creationId xmlns:p14="http://schemas.microsoft.com/office/powerpoint/2010/main" val="12976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crown">
            <a:extLst>
              <a:ext uri="{FF2B5EF4-FFF2-40B4-BE49-F238E27FC236}">
                <a16:creationId xmlns:a16="http://schemas.microsoft.com/office/drawing/2014/main" id="{8CC59552-50DD-46F3-A39B-B2EBAA94D5D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08308" y="3130617"/>
            <a:ext cx="3727383" cy="37273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5FD35E8-3DE3-460E-BA3E-019520770031}"/>
              </a:ext>
            </a:extLst>
          </p:cNvPr>
          <p:cNvSpPr/>
          <p:nvPr/>
        </p:nvSpPr>
        <p:spPr>
          <a:xfrm>
            <a:off x="936057" y="519765"/>
            <a:ext cx="7271886" cy="3049706"/>
          </a:xfrm>
          <a:prstGeom prst="rect">
            <a:avLst/>
          </a:prstGeom>
          <a:solidFill>
            <a:srgbClr val="401B5B"/>
          </a:solidFill>
        </p:spPr>
        <p:txBody>
          <a:bodyPr wrap="square">
            <a:spAutoFit/>
          </a:bodyPr>
          <a:lstStyle/>
          <a:p>
            <a:pPr algn="ctr">
              <a:lnSpc>
                <a:spcPct val="115000"/>
              </a:lnSpc>
              <a:spcBef>
                <a:spcPts val="1200"/>
              </a:spcBef>
            </a:pPr>
            <a:r>
              <a:rPr lang="en-US" sz="2800" dirty="0">
                <a:solidFill>
                  <a:schemeClr val="bg1"/>
                </a:solidFill>
                <a:uFill>
                  <a:solidFill>
                    <a:srgbClr val="000000"/>
                  </a:solidFill>
                </a:uFill>
                <a:latin typeface="Times New Roman" panose="02020603050405020304" pitchFamily="18" charset="0"/>
                <a:ea typeface="Arial Unicode MS"/>
                <a:cs typeface="Arial Unicode MS"/>
              </a:rPr>
              <a:t>“Consequently with Him there commences a new epoch, in which the Son of David and His righteousness acquire a world-subduing force, and find their home in a humanity that has sprung, like Himself, out of deep humiliation.”</a:t>
            </a:r>
            <a:endParaRPr lang="en-US" sz="3200" dirty="0">
              <a:solidFill>
                <a:schemeClr val="bg1"/>
              </a:solidFill>
              <a:uFill>
                <a:solidFill>
                  <a:srgbClr val="000000"/>
                </a:solidFill>
              </a:uFill>
              <a:latin typeface="Times New Roman" panose="02020603050405020304" pitchFamily="18" charset="0"/>
              <a:ea typeface="Arial Unicode MS"/>
              <a:cs typeface="Arial Unicode MS"/>
            </a:endParaRPr>
          </a:p>
          <a:p>
            <a:pPr algn="ctr">
              <a:lnSpc>
                <a:spcPct val="115000"/>
              </a:lnSpc>
            </a:pPr>
            <a:r>
              <a:rPr lang="en-US" sz="2800" b="1" dirty="0">
                <a:solidFill>
                  <a:schemeClr val="bg1"/>
                </a:solidFill>
                <a:uFill>
                  <a:solidFill>
                    <a:srgbClr val="000000"/>
                  </a:solidFill>
                </a:uFill>
                <a:latin typeface="Times New Roman" panose="02020603050405020304" pitchFamily="18" charset="0"/>
                <a:ea typeface="Arial Unicode MS"/>
                <a:cs typeface="Arial Unicode MS"/>
              </a:rPr>
              <a:t>Franz </a:t>
            </a:r>
            <a:r>
              <a:rPr lang="en-US" sz="2800" b="1" dirty="0" err="1">
                <a:solidFill>
                  <a:schemeClr val="bg1"/>
                </a:solidFill>
                <a:uFill>
                  <a:solidFill>
                    <a:srgbClr val="000000"/>
                  </a:solidFill>
                </a:uFill>
                <a:latin typeface="Times New Roman" panose="02020603050405020304" pitchFamily="18" charset="0"/>
                <a:ea typeface="Arial Unicode MS"/>
                <a:cs typeface="Arial Unicode MS"/>
              </a:rPr>
              <a:t>Delitzsch</a:t>
            </a:r>
            <a:endParaRPr lang="en-US" sz="3200" dirty="0">
              <a:solidFill>
                <a:schemeClr val="bg1"/>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287159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Image result for tree shoot from a stump">
            <a:extLst>
              <a:ext uri="{FF2B5EF4-FFF2-40B4-BE49-F238E27FC236}">
                <a16:creationId xmlns:a16="http://schemas.microsoft.com/office/drawing/2014/main" id="{0526D367-7C22-4CAC-82DF-9452208A241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B27E439-F44E-449E-8266-A7BA97FFABAC}"/>
              </a:ext>
            </a:extLst>
          </p:cNvPr>
          <p:cNvSpPr/>
          <p:nvPr/>
        </p:nvSpPr>
        <p:spPr>
          <a:xfrm>
            <a:off x="0" y="308008"/>
            <a:ext cx="9144000" cy="529991"/>
          </a:xfrm>
          <a:prstGeom prst="rect">
            <a:avLst/>
          </a:prstGeom>
          <a:solidFill>
            <a:srgbClr val="401B5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5C6CF89-3DA7-4EEA-A18E-63C665E5F8FD}"/>
              </a:ext>
            </a:extLst>
          </p:cNvPr>
          <p:cNvSpPr/>
          <p:nvPr/>
        </p:nvSpPr>
        <p:spPr>
          <a:xfrm>
            <a:off x="8021" y="6004578"/>
            <a:ext cx="9144000" cy="529991"/>
          </a:xfrm>
          <a:prstGeom prst="rect">
            <a:avLst/>
          </a:prstGeom>
          <a:solidFill>
            <a:srgbClr val="401B5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333C2A3-0B3C-467C-8B6A-8FBF5AE4EDCF}"/>
              </a:ext>
            </a:extLst>
          </p:cNvPr>
          <p:cNvSpPr/>
          <p:nvPr/>
        </p:nvSpPr>
        <p:spPr>
          <a:xfrm>
            <a:off x="223707" y="1005014"/>
            <a:ext cx="4266617" cy="523220"/>
          </a:xfrm>
          <a:prstGeom prst="rect">
            <a:avLst/>
          </a:prstGeom>
          <a:solidFill>
            <a:srgbClr val="F2F2F2"/>
          </a:solidFill>
        </p:spPr>
        <p:txBody>
          <a:bodyPr wrap="none">
            <a:spAutoFit/>
          </a:bodyPr>
          <a:lstStyle/>
          <a:p>
            <a:r>
              <a:rPr lang="en-US" sz="2800" i="1" dirty="0">
                <a:latin typeface="Times New Roman" panose="02020603050405020304" pitchFamily="18" charset="0"/>
                <a:ea typeface="Calibri" panose="020F0502020204030204" pitchFamily="34" charset="0"/>
                <a:cs typeface="Times New Roman" panose="02020603050405020304" pitchFamily="18" charset="0"/>
              </a:rPr>
              <a:t>He leads with humility </a:t>
            </a:r>
            <a:r>
              <a:rPr lang="en-US" sz="2800" dirty="0">
                <a:latin typeface="Times New Roman" panose="02020603050405020304" pitchFamily="18" charset="0"/>
                <a:ea typeface="Calibri" panose="020F0502020204030204" pitchFamily="34" charset="0"/>
                <a:cs typeface="Times New Roman" panose="02020603050405020304" pitchFamily="18" charset="0"/>
              </a:rPr>
              <a:t>(v. 1)</a:t>
            </a:r>
            <a:endParaRPr lang="en-US" sz="2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464AA45-5F88-4499-BC9F-63D1A5BDAE2A}"/>
              </a:ext>
            </a:extLst>
          </p:cNvPr>
          <p:cNvSpPr/>
          <p:nvPr/>
        </p:nvSpPr>
        <p:spPr>
          <a:xfrm>
            <a:off x="223707" y="1811781"/>
            <a:ext cx="5653333" cy="548099"/>
          </a:xfrm>
          <a:prstGeom prst="rect">
            <a:avLst/>
          </a:prstGeom>
          <a:solidFill>
            <a:srgbClr val="F2F2F2"/>
          </a:solidFill>
        </p:spPr>
        <p:txBody>
          <a:bodyPr wrap="square">
            <a:spAutoFit/>
          </a:bodyPr>
          <a:lstStyle/>
          <a:p>
            <a:pPr>
              <a:lnSpc>
                <a:spcPct val="115000"/>
              </a:lnSpc>
              <a:spcBef>
                <a:spcPts val="1200"/>
              </a:spcBef>
            </a:pPr>
            <a:r>
              <a:rPr lang="en-US" sz="2800" i="1" dirty="0">
                <a:solidFill>
                  <a:srgbClr val="000000"/>
                </a:solidFill>
                <a:uFill>
                  <a:solidFill>
                    <a:srgbClr val="000000"/>
                  </a:solidFill>
                </a:uFill>
                <a:latin typeface="Times New Roman" panose="02020603050405020304" pitchFamily="18" charset="0"/>
                <a:ea typeface="Arial Unicode MS"/>
                <a:cs typeface="Arial Unicode MS"/>
              </a:rPr>
              <a:t>He leads with the power of God </a:t>
            </a:r>
            <a:r>
              <a:rPr lang="en-US" sz="2800" dirty="0">
                <a:solidFill>
                  <a:srgbClr val="000000"/>
                </a:solidFill>
                <a:uFill>
                  <a:solidFill>
                    <a:srgbClr val="000000"/>
                  </a:solidFill>
                </a:uFill>
                <a:latin typeface="Times New Roman" panose="02020603050405020304" pitchFamily="18" charset="0"/>
                <a:ea typeface="Arial Unicode MS"/>
                <a:cs typeface="Arial Unicode MS"/>
              </a:rPr>
              <a:t>(v. 2)</a:t>
            </a:r>
          </a:p>
        </p:txBody>
      </p:sp>
      <p:sp>
        <p:nvSpPr>
          <p:cNvPr id="9" name="Rectangle 8">
            <a:extLst>
              <a:ext uri="{FF2B5EF4-FFF2-40B4-BE49-F238E27FC236}">
                <a16:creationId xmlns:a16="http://schemas.microsoft.com/office/drawing/2014/main" id="{5D20CE0B-FFED-461D-8DF4-35C6D3A87F75}"/>
              </a:ext>
            </a:extLst>
          </p:cNvPr>
          <p:cNvSpPr/>
          <p:nvPr/>
        </p:nvSpPr>
        <p:spPr>
          <a:xfrm>
            <a:off x="223707" y="2711287"/>
            <a:ext cx="7466878" cy="548099"/>
          </a:xfrm>
          <a:prstGeom prst="rect">
            <a:avLst/>
          </a:prstGeom>
          <a:solidFill>
            <a:schemeClr val="bg1"/>
          </a:solidFill>
        </p:spPr>
        <p:txBody>
          <a:bodyPr wrap="square">
            <a:spAutoFit/>
          </a:bodyPr>
          <a:lstStyle/>
          <a:p>
            <a:pPr>
              <a:lnSpc>
                <a:spcPct val="115000"/>
              </a:lnSpc>
              <a:spcBef>
                <a:spcPts val="1200"/>
              </a:spcBef>
            </a:pPr>
            <a:r>
              <a:rPr lang="en-US" sz="2800" i="1" dirty="0">
                <a:solidFill>
                  <a:srgbClr val="000000"/>
                </a:solidFill>
                <a:latin typeface="Times New Roman" panose="02020603050405020304" pitchFamily="18" charset="0"/>
                <a:ea typeface="Times New Roman" panose="02020603050405020304" pitchFamily="18" charset="0"/>
              </a:rPr>
              <a:t>He leads with justice and righteousness </a:t>
            </a:r>
            <a:r>
              <a:rPr lang="en-US" sz="2800" dirty="0">
                <a:solidFill>
                  <a:srgbClr val="000000"/>
                </a:solidFill>
                <a:latin typeface="Times New Roman" panose="02020603050405020304" pitchFamily="18" charset="0"/>
                <a:ea typeface="Times New Roman" panose="02020603050405020304" pitchFamily="18" charset="0"/>
              </a:rPr>
              <a:t>(vs. 3-5)</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130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04DED-02F5-478D-800A-CB0A1E7518F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AF67645-A91E-4F66-9D35-B3008954545F}"/>
              </a:ext>
            </a:extLst>
          </p:cNvPr>
          <p:cNvSpPr/>
          <p:nvPr/>
        </p:nvSpPr>
        <p:spPr>
          <a:xfrm>
            <a:off x="842210" y="1032657"/>
            <a:ext cx="7459579" cy="1815882"/>
          </a:xfrm>
          <a:prstGeom prst="rect">
            <a:avLst/>
          </a:prstGeom>
        </p:spPr>
        <p:txBody>
          <a:bodyPr wrap="square">
            <a:spAutoFit/>
          </a:bodyPr>
          <a:lstStyle/>
          <a:p>
            <a:pPr algn="ctr"/>
            <a:r>
              <a:rPr lang="en-US" sz="2800" b="1" dirty="0">
                <a:solidFill>
                  <a:schemeClr val="bg1"/>
                </a:solidFill>
                <a:latin typeface="Times New Roman" panose="02020603050405020304" pitchFamily="18" charset="0"/>
                <a:ea typeface="Arial Unicode MS"/>
              </a:rPr>
              <a:t>Isaiah 11:4 </a:t>
            </a:r>
          </a:p>
          <a:p>
            <a:r>
              <a:rPr lang="en-US" sz="2800" dirty="0">
                <a:solidFill>
                  <a:schemeClr val="bg1"/>
                </a:solidFill>
                <a:latin typeface="Times New Roman" panose="02020603050405020304" pitchFamily="18" charset="0"/>
                <a:ea typeface="Arial Unicode MS"/>
              </a:rPr>
              <a:t>“he shall strike the earth with the rod of his mouth, and with the breath of his lips he shall kill the wicked.” </a:t>
            </a:r>
            <a:endParaRPr lang="en-US" sz="2800" dirty="0">
              <a:solidFill>
                <a:schemeClr val="bg1"/>
              </a:solidFill>
            </a:endParaRPr>
          </a:p>
        </p:txBody>
      </p:sp>
      <p:sp>
        <p:nvSpPr>
          <p:cNvPr id="5" name="Rectangle 4">
            <a:extLst>
              <a:ext uri="{FF2B5EF4-FFF2-40B4-BE49-F238E27FC236}">
                <a16:creationId xmlns:a16="http://schemas.microsoft.com/office/drawing/2014/main" id="{2E4D5612-BCDC-4D7C-9437-84E492FB6566}"/>
              </a:ext>
            </a:extLst>
          </p:cNvPr>
          <p:cNvSpPr/>
          <p:nvPr/>
        </p:nvSpPr>
        <p:spPr>
          <a:xfrm>
            <a:off x="856648" y="3388093"/>
            <a:ext cx="7247824" cy="1837886"/>
          </a:xfrm>
          <a:prstGeom prst="rect">
            <a:avLst/>
          </a:prstGeom>
        </p:spPr>
        <p:txBody>
          <a:bodyPr wrap="square">
            <a:spAutoFit/>
          </a:bodyPr>
          <a:lstStyle/>
          <a:p>
            <a:pPr algn="ctr"/>
            <a:r>
              <a:rPr lang="en-US" sz="2800" b="1" dirty="0">
                <a:solidFill>
                  <a:schemeClr val="bg1"/>
                </a:solidFill>
                <a:latin typeface="Times New Roman" panose="02020603050405020304" pitchFamily="18" charset="0"/>
                <a:ea typeface="Arial Unicode MS"/>
              </a:rPr>
              <a:t>Revelation 19:15 </a:t>
            </a:r>
          </a:p>
          <a:p>
            <a:r>
              <a:rPr lang="en-US" sz="2800" dirty="0">
                <a:solidFill>
                  <a:schemeClr val="bg1"/>
                </a:solidFill>
                <a:latin typeface="Times New Roman" panose="02020603050405020304" pitchFamily="18" charset="0"/>
                <a:ea typeface="Arial Unicode MS"/>
              </a:rPr>
              <a:t>“From his mouth comes a sharp sword with which to strike down the nations, and he will rule them with a rod of iron.” </a:t>
            </a:r>
            <a:endParaRPr lang="en-US" sz="2800" dirty="0">
              <a:solidFill>
                <a:schemeClr val="bg1"/>
              </a:solidFill>
            </a:endParaRPr>
          </a:p>
        </p:txBody>
      </p:sp>
    </p:spTree>
    <p:extLst>
      <p:ext uri="{BB962C8B-B14F-4D97-AF65-F5344CB8AC3E}">
        <p14:creationId xmlns:p14="http://schemas.microsoft.com/office/powerpoint/2010/main" val="187383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2988</TotalTime>
  <Words>526</Words>
  <Application>Microsoft Macintosh PowerPoint</Application>
  <PresentationFormat>On-screen Show (4:3)</PresentationFormat>
  <Paragraphs>43</Paragraphs>
  <Slides>13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Symbol</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165</cp:revision>
  <dcterms:created xsi:type="dcterms:W3CDTF">2019-05-03T03:50:02Z</dcterms:created>
  <dcterms:modified xsi:type="dcterms:W3CDTF">2019-12-27T22:54:18Z</dcterms:modified>
</cp:coreProperties>
</file>