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90" r:id="rId3"/>
    <p:sldId id="285" r:id="rId4"/>
    <p:sldId id="286" r:id="rId5"/>
    <p:sldId id="300" r:id="rId6"/>
    <p:sldId id="287" r:id="rId7"/>
    <p:sldId id="322" r:id="rId8"/>
    <p:sldId id="289" r:id="rId9"/>
    <p:sldId id="272" r:id="rId10"/>
    <p:sldId id="273" r:id="rId11"/>
    <p:sldId id="291" r:id="rId12"/>
    <p:sldId id="292" r:id="rId13"/>
    <p:sldId id="293" r:id="rId14"/>
    <p:sldId id="294" r:id="rId15"/>
    <p:sldId id="295" r:id="rId16"/>
    <p:sldId id="296" r:id="rId17"/>
    <p:sldId id="297" r:id="rId18"/>
    <p:sldId id="299" r:id="rId19"/>
    <p:sldId id="304" r:id="rId20"/>
    <p:sldId id="301" r:id="rId21"/>
    <p:sldId id="302" r:id="rId22"/>
    <p:sldId id="303" r:id="rId23"/>
    <p:sldId id="306" r:id="rId24"/>
    <p:sldId id="307" r:id="rId25"/>
    <p:sldId id="308" r:id="rId26"/>
    <p:sldId id="316" r:id="rId27"/>
    <p:sldId id="309" r:id="rId28"/>
    <p:sldId id="310" r:id="rId29"/>
    <p:sldId id="311" r:id="rId30"/>
    <p:sldId id="312" r:id="rId31"/>
    <p:sldId id="313" r:id="rId32"/>
    <p:sldId id="320" r:id="rId33"/>
    <p:sldId id="321" r:id="rId34"/>
    <p:sldId id="264" r:id="rId35"/>
    <p:sldId id="318" r:id="rId36"/>
    <p:sldId id="266" r:id="rId37"/>
    <p:sldId id="269" r:id="rId38"/>
    <p:sldId id="265" r:id="rId39"/>
    <p:sldId id="319" r:id="rId40"/>
    <p:sldId id="324" r:id="rId41"/>
    <p:sldId id="32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71" d="100"/>
          <a:sy n="71" d="100"/>
        </p:scale>
        <p:origin x="-19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07D0A-8018-4698-81BD-02ABA77FBF39}" type="datetimeFigureOut">
              <a:rPr lang="en-SG" smtClean="0"/>
              <a:pPr/>
              <a:t>31/5/17</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E9892-9687-4BCC-9D84-C010ECD00857}" type="slidenum">
              <a:rPr lang="en-SG" smtClean="0"/>
              <a:pPr/>
              <a:t>‹#›</a:t>
            </a:fld>
            <a:endParaRPr lang="en-SG"/>
          </a:p>
        </p:txBody>
      </p:sp>
    </p:spTree>
    <p:extLst>
      <p:ext uri="{BB962C8B-B14F-4D97-AF65-F5344CB8AC3E}">
        <p14:creationId xmlns:p14="http://schemas.microsoft.com/office/powerpoint/2010/main" val="3416483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8C0E9892-9687-4BCC-9D84-C010ECD00857}" type="slidenum">
              <a:rPr lang="en-SG" smtClean="0"/>
              <a:pPr/>
              <a:t>38</a:t>
            </a:fld>
            <a:endParaRPr lang="en-S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92A75BE0-4AB4-4F74-A6EF-98A7242569F4}" type="datetimeFigureOut">
              <a:rPr lang="en-SG" smtClean="0"/>
              <a:pPr/>
              <a:t>31/5/17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75BE0-4AB4-4F74-A6EF-98A7242569F4}" type="datetimeFigureOut">
              <a:rPr lang="en-SG" smtClean="0"/>
              <a:pPr/>
              <a:t>31/5/17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75BE0-4AB4-4F74-A6EF-98A7242569F4}" type="datetimeFigureOut">
              <a:rPr lang="en-SG" smtClean="0"/>
              <a:pPr/>
              <a:t>31/5/17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05938037"/>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6953901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4523651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531987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052385378"/>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57582812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7693467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8980190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75BE0-4AB4-4F74-A6EF-98A7242569F4}" type="datetimeFigureOut">
              <a:rPr lang="en-SG" smtClean="0"/>
              <a:pPr/>
              <a:t>31/5/17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0842719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09015297"/>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60018056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75BE0-4AB4-4F74-A6EF-98A7242569F4}" type="datetimeFigureOut">
              <a:rPr lang="en-SG" smtClean="0"/>
              <a:pPr/>
              <a:t>31/5/17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92A75BE0-4AB4-4F74-A6EF-98A7242569F4}" type="datetimeFigureOut">
              <a:rPr lang="en-SG" smtClean="0"/>
              <a:pPr/>
              <a:t>31/5/17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92A75BE0-4AB4-4F74-A6EF-98A7242569F4}" type="datetimeFigureOut">
              <a:rPr lang="en-SG" smtClean="0"/>
              <a:pPr/>
              <a:t>31/5/17</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92A75BE0-4AB4-4F74-A6EF-98A7242569F4}" type="datetimeFigureOut">
              <a:rPr lang="en-SG" smtClean="0"/>
              <a:pPr/>
              <a:t>31/5/17</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75BE0-4AB4-4F74-A6EF-98A7242569F4}" type="datetimeFigureOut">
              <a:rPr lang="en-SG" smtClean="0"/>
              <a:pPr/>
              <a:t>31/5/17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75BE0-4AB4-4F74-A6EF-98A7242569F4}" type="datetimeFigureOut">
              <a:rPr lang="en-SG" smtClean="0"/>
              <a:pPr/>
              <a:t>31/5/17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75BE0-4AB4-4F74-A6EF-98A7242569F4}" type="datetimeFigureOut">
              <a:rPr lang="en-SG" smtClean="0"/>
              <a:pPr/>
              <a:t>31/5/17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5C860C6-7668-4692-84A4-145867FEF55A}"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75BE0-4AB4-4F74-A6EF-98A7242569F4}" type="datetimeFigureOut">
              <a:rPr lang="en-SG" smtClean="0"/>
              <a:pPr/>
              <a:t>31/5/17</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860C6-7668-4692-84A4-145867FEF55A}"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29589177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636912"/>
            <a:ext cx="7772400" cy="1470025"/>
          </a:xfrm>
        </p:spPr>
        <p:txBody>
          <a:bodyPr>
            <a:normAutofit fontScale="90000"/>
          </a:bodyPr>
          <a:lstStyle/>
          <a:p>
            <a:r>
              <a:rPr lang="en-SG" sz="5400" dirty="0" smtClean="0"/>
              <a:t/>
            </a:r>
            <a:br>
              <a:rPr lang="en-SG" sz="5400" dirty="0" smtClean="0"/>
            </a:br>
            <a:r>
              <a:rPr lang="en-SG" sz="5400" dirty="0" smtClean="0"/>
              <a:t>Ezra 9:1-15</a:t>
            </a:r>
            <a:endParaRPr lang="en-SG" sz="5400" dirty="0"/>
          </a:p>
        </p:txBody>
      </p:sp>
      <p:sp>
        <p:nvSpPr>
          <p:cNvPr id="5" name="Rectangle 4"/>
          <p:cNvSpPr/>
          <p:nvPr/>
        </p:nvSpPr>
        <p:spPr>
          <a:xfrm>
            <a:off x="1763688" y="1929606"/>
            <a:ext cx="6120680"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AVOID PAGANISM</a:t>
            </a:r>
            <a:endParaRPr lang="en-US" sz="5400" b="1" cap="all" spc="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6" name="Rectangle 5"/>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Tjen Le Hoa • Homiletics 1 Class Sermon</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72400" cy="5616623"/>
          </a:xfrm>
        </p:spPr>
        <p:txBody>
          <a:bodyPr>
            <a:normAutofit fontScale="90000"/>
          </a:bodyPr>
          <a:lstStyle/>
          <a:p>
            <a:r>
              <a:rPr lang="en-SG" dirty="0" smtClean="0"/>
              <a:t>Ezra left Babylon for Jerusalem in 458 B.C. on the first day of the first month.  He arrived in Jerusalem after a 4-month journey on the first day of the fifth month.</a:t>
            </a:r>
            <a:br>
              <a:rPr lang="en-SG" dirty="0" smtClean="0"/>
            </a:br>
            <a:r>
              <a:rPr lang="en-SG" dirty="0" smtClean="0"/>
              <a:t/>
            </a:r>
            <a:br>
              <a:rPr lang="en-SG" dirty="0" smtClean="0"/>
            </a:br>
            <a:r>
              <a:rPr lang="en-SG" sz="3100" dirty="0" smtClean="0"/>
              <a:t>https://biblicalstudies.org.uk/pdf/grace-journal/10-3_16.pdf</a:t>
            </a:r>
            <a:endParaRPr lang="en-SG" sz="31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a:p>
        </p:txBody>
      </p:sp>
      <p:sp>
        <p:nvSpPr>
          <p:cNvPr id="3" name="Subtitle 2"/>
          <p:cNvSpPr>
            <a:spLocks noGrp="1"/>
          </p:cNvSpPr>
          <p:nvPr>
            <p:ph type="subTitle" idx="1"/>
          </p:nvPr>
        </p:nvSpPr>
        <p:spPr/>
        <p:txBody>
          <a:bodyPr/>
          <a:lstStyle/>
          <a:p>
            <a:endParaRPr lang="en-SG"/>
          </a:p>
        </p:txBody>
      </p:sp>
      <p:pic>
        <p:nvPicPr>
          <p:cNvPr id="4" name="Picture 3" descr="Nelsons_complete_Book_of_Bible_Maps_and_Charts_-_3rd_Edition_by_Thomas_Nelson.png"/>
          <p:cNvPicPr>
            <a:picLocks noChangeAspect="1"/>
          </p:cNvPicPr>
          <p:nvPr/>
        </p:nvPicPr>
        <p:blipFill>
          <a:blip r:embed="rId2" cstate="print"/>
          <a:stretch>
            <a:fillRect/>
          </a:stretch>
        </p:blipFill>
        <p:spPr>
          <a:xfrm>
            <a:off x="-204680" y="548680"/>
            <a:ext cx="9673224" cy="5760639"/>
          </a:xfrm>
          <a:prstGeom prst="rect">
            <a:avLst/>
          </a:prstGeom>
        </p:spPr>
      </p:pic>
      <p:sp>
        <p:nvSpPr>
          <p:cNvPr id="5" name="Down Arrow 4"/>
          <p:cNvSpPr/>
          <p:nvPr/>
        </p:nvSpPr>
        <p:spPr>
          <a:xfrm>
            <a:off x="7020272" y="2954648"/>
            <a:ext cx="484632"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G"/>
          </a:p>
        </p:txBody>
      </p:sp>
      <p:sp>
        <p:nvSpPr>
          <p:cNvPr id="6" name="Up Arrow 5"/>
          <p:cNvSpPr/>
          <p:nvPr/>
        </p:nvSpPr>
        <p:spPr>
          <a:xfrm>
            <a:off x="323528" y="5157192"/>
            <a:ext cx="484632" cy="97840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G"/>
          </a:p>
        </p:txBody>
      </p:sp>
      <p:sp>
        <p:nvSpPr>
          <p:cNvPr id="7" name="Arc 6"/>
          <p:cNvSpPr/>
          <p:nvPr/>
        </p:nvSpPr>
        <p:spPr>
          <a:xfrm>
            <a:off x="971600" y="4581128"/>
            <a:ext cx="72008" cy="64807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05216"/>
            <a:ext cx="9144000" cy="4068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SG" dirty="0" smtClean="0"/>
              <a:t>Separate yourself</a:t>
            </a:r>
            <a:br>
              <a:rPr lang="en-SG" dirty="0" smtClean="0"/>
            </a:br>
            <a:r>
              <a:rPr lang="en-SG" dirty="0" smtClean="0"/>
              <a:t>from paganism</a:t>
            </a:r>
            <a:br>
              <a:rPr lang="en-SG" dirty="0" smtClean="0"/>
            </a:br>
            <a:r>
              <a:rPr lang="en-SG" dirty="0" smtClean="0"/>
              <a:t>rather than</a:t>
            </a:r>
            <a:br>
              <a:rPr lang="en-SG" dirty="0" smtClean="0"/>
            </a:br>
            <a:r>
              <a:rPr lang="en-SG" dirty="0" smtClean="0"/>
              <a:t>risk your faith</a:t>
            </a:r>
            <a:endParaRPr lang="en-SG" dirty="0"/>
          </a:p>
        </p:txBody>
      </p:sp>
      <p:sp>
        <p:nvSpPr>
          <p:cNvPr id="4" name="TextBox 3"/>
          <p:cNvSpPr txBox="1"/>
          <p:nvPr/>
        </p:nvSpPr>
        <p:spPr>
          <a:xfrm>
            <a:off x="683568" y="2204864"/>
            <a:ext cx="184731" cy="369332"/>
          </a:xfrm>
          <a:prstGeom prst="rect">
            <a:avLst/>
          </a:prstGeom>
          <a:noFill/>
        </p:spPr>
        <p:txBody>
          <a:bodyPr wrap="none" rtlCol="0">
            <a:spAutoFit/>
          </a:bodyPr>
          <a:lstStyle/>
          <a:p>
            <a:endParaRPr lang="en-SG"/>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564904"/>
            <a:ext cx="7772400" cy="1470025"/>
          </a:xfrm>
        </p:spPr>
        <p:txBody>
          <a:bodyPr>
            <a:normAutofit fontScale="90000"/>
          </a:bodyPr>
          <a:lstStyle/>
          <a:p>
            <a:r>
              <a:rPr lang="en-SG" baseline="30000" dirty="0" smtClean="0"/>
              <a:t>1</a:t>
            </a:r>
            <a:r>
              <a:rPr lang="en-SG" dirty="0" smtClean="0"/>
              <a:t>After these things had been done, the leaders came to me and said, “The people of Israel, including the priests and the Levites, have not kept themselves separate from the </a:t>
            </a:r>
            <a:r>
              <a:rPr lang="en-SG" dirty="0" err="1" smtClean="0"/>
              <a:t>neighboring</a:t>
            </a:r>
            <a:r>
              <a:rPr lang="en-SG" dirty="0" smtClean="0"/>
              <a:t> peoples with their </a:t>
            </a:r>
            <a:r>
              <a:rPr lang="en-SG" dirty="0" smtClean="0">
                <a:solidFill>
                  <a:srgbClr val="C00000"/>
                </a:solidFill>
              </a:rPr>
              <a:t>detestable practices</a:t>
            </a:r>
            <a:r>
              <a:rPr lang="en-SG" dirty="0" smtClean="0"/>
              <a:t>, like those of the Canaanites, Hittites, </a:t>
            </a:r>
            <a:r>
              <a:rPr lang="en-SG" dirty="0" err="1" smtClean="0"/>
              <a:t>Perizzites</a:t>
            </a:r>
            <a:r>
              <a:rPr lang="en-SG" dirty="0" smtClean="0"/>
              <a:t>, </a:t>
            </a:r>
            <a:r>
              <a:rPr lang="en-SG" dirty="0" err="1" smtClean="0"/>
              <a:t>Jebusites</a:t>
            </a:r>
            <a:r>
              <a:rPr lang="en-SG" dirty="0" smtClean="0"/>
              <a:t>, Ammonites, Moabites, Egyptians and Amorites. </a:t>
            </a:r>
            <a:endParaRPr lang="en-SG"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SG" baseline="30000" dirty="0" smtClean="0"/>
              <a:t>2 </a:t>
            </a:r>
            <a:r>
              <a:rPr lang="en-SG" dirty="0" smtClean="0"/>
              <a:t>They have taken some of their daughters as wives for themselves and their sons, and have mingled the holy race with the peoples around them. And the leaders and officials have led the way in this unfaithfulness.”</a:t>
            </a:r>
            <a:endParaRPr lang="en-SG"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8072" y="2130425"/>
            <a:ext cx="7772400" cy="1946647"/>
          </a:xfrm>
        </p:spPr>
        <p:txBody>
          <a:bodyPr>
            <a:noAutofit/>
          </a:bodyPr>
          <a:lstStyle/>
          <a:p>
            <a:pPr marL="536575" indent="-536575" algn="l"/>
            <a:r>
              <a:rPr lang="en-SG" sz="6000" dirty="0" smtClean="0"/>
              <a:t>I. Pagan practices </a:t>
            </a:r>
            <a:br>
              <a:rPr lang="en-SG" sz="6000" dirty="0" smtClean="0"/>
            </a:br>
            <a:r>
              <a:rPr lang="en-SG" sz="6000" dirty="0" smtClean="0"/>
              <a:t>will risk your faith </a:t>
            </a:r>
            <a:endParaRPr lang="en-SG" sz="60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5148000"/>
          </a:xfrm>
          <a:solidFill>
            <a:srgbClr val="FFFF00"/>
          </a:solidFill>
        </p:spPr>
        <p:txBody>
          <a:bodyPr>
            <a:normAutofit/>
          </a:bodyPr>
          <a:lstStyle/>
          <a:p>
            <a:pPr marL="715963" indent="-715963" algn="l"/>
            <a:r>
              <a:rPr lang="en-SG" sz="5400" dirty="0" smtClean="0"/>
              <a:t>A. Israel’s intermarriage was a serious problem </a:t>
            </a:r>
            <a:br>
              <a:rPr lang="en-SG" sz="5400" dirty="0" smtClean="0"/>
            </a:br>
            <a:r>
              <a:rPr lang="en-SG" sz="5400" dirty="0" smtClean="0"/>
              <a:t>because intermarriage</a:t>
            </a:r>
            <a:br>
              <a:rPr lang="en-SG" sz="5400" dirty="0" smtClean="0"/>
            </a:br>
            <a:r>
              <a:rPr lang="en-SG" sz="5400" dirty="0" smtClean="0"/>
              <a:t>would risk</a:t>
            </a:r>
            <a:br>
              <a:rPr lang="en-SG" sz="5400" dirty="0" smtClean="0"/>
            </a:br>
            <a:r>
              <a:rPr lang="en-SG" sz="5400" dirty="0" smtClean="0"/>
              <a:t>the lineage of Messiah</a:t>
            </a:r>
            <a:endParaRPr lang="en-SG" sz="54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564904"/>
            <a:ext cx="7772400" cy="1470025"/>
          </a:xfrm>
        </p:spPr>
        <p:txBody>
          <a:bodyPr>
            <a:normAutofit fontScale="90000"/>
          </a:bodyPr>
          <a:lstStyle/>
          <a:p>
            <a:r>
              <a:rPr lang="en-SG" baseline="30000" dirty="0" smtClean="0"/>
              <a:t>1</a:t>
            </a:r>
            <a:r>
              <a:rPr lang="en-SG" dirty="0" smtClean="0"/>
              <a:t>After these things had been done, the leaders came to me and said, “</a:t>
            </a:r>
            <a:r>
              <a:rPr lang="en-SG" dirty="0" smtClean="0">
                <a:solidFill>
                  <a:srgbClr val="C00000"/>
                </a:solidFill>
              </a:rPr>
              <a:t>The people of Israel, including the priests and the Levites</a:t>
            </a:r>
            <a:r>
              <a:rPr lang="en-SG" dirty="0" smtClean="0"/>
              <a:t>, have not kept themselves separate from the </a:t>
            </a:r>
            <a:r>
              <a:rPr lang="en-SG" dirty="0" err="1" smtClean="0"/>
              <a:t>neighboring</a:t>
            </a:r>
            <a:r>
              <a:rPr lang="en-SG" dirty="0" smtClean="0"/>
              <a:t> peoples with their </a:t>
            </a:r>
            <a:r>
              <a:rPr lang="en-SG" dirty="0" smtClean="0">
                <a:solidFill>
                  <a:srgbClr val="C00000"/>
                </a:solidFill>
              </a:rPr>
              <a:t>detestable practices</a:t>
            </a:r>
            <a:r>
              <a:rPr lang="en-SG" dirty="0" smtClean="0"/>
              <a:t>, like those of the Canaanites, Hittites, </a:t>
            </a:r>
            <a:r>
              <a:rPr lang="en-SG" dirty="0" err="1" smtClean="0"/>
              <a:t>Perizzites</a:t>
            </a:r>
            <a:r>
              <a:rPr lang="en-SG" dirty="0" smtClean="0"/>
              <a:t>, </a:t>
            </a:r>
            <a:r>
              <a:rPr lang="en-SG" dirty="0" err="1" smtClean="0"/>
              <a:t>Jebusites</a:t>
            </a:r>
            <a:r>
              <a:rPr lang="en-SG" dirty="0" smtClean="0"/>
              <a:t>, Ammonites, Moabites, Egyptians and Amorites. </a:t>
            </a:r>
            <a:endParaRPr lang="en-SG"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68" y="-54000"/>
            <a:ext cx="5724000" cy="6912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SG" dirty="0" smtClean="0"/>
              <a:t/>
            </a:r>
            <a:br>
              <a:rPr lang="en-SG" dirty="0" smtClean="0"/>
            </a:br>
            <a:r>
              <a:rPr lang="en-SG" dirty="0" smtClean="0"/>
              <a:t>Detestable practices </a:t>
            </a:r>
            <a:br>
              <a:rPr lang="en-SG" dirty="0" smtClean="0"/>
            </a:br>
            <a:r>
              <a:rPr lang="en-SG" dirty="0" smtClean="0"/>
              <a:t>of the pagans:</a:t>
            </a:r>
            <a:br>
              <a:rPr lang="en-SG" dirty="0" smtClean="0"/>
            </a:br>
            <a:r>
              <a:rPr lang="en-SG" dirty="0" smtClean="0"/>
              <a:t>child sacrifice, </a:t>
            </a:r>
            <a:br>
              <a:rPr lang="en-SG" dirty="0" smtClean="0"/>
            </a:br>
            <a:r>
              <a:rPr lang="en-SG" dirty="0" smtClean="0"/>
              <a:t>seeking signs through</a:t>
            </a:r>
            <a:br>
              <a:rPr lang="en-SG" dirty="0" smtClean="0"/>
            </a:br>
            <a:r>
              <a:rPr lang="en-SG" dirty="0" smtClean="0"/>
              <a:t>animal organs, </a:t>
            </a:r>
            <a:br>
              <a:rPr lang="en-SG" dirty="0" smtClean="0"/>
            </a:br>
            <a:r>
              <a:rPr lang="en-SG" dirty="0" smtClean="0"/>
              <a:t>consulting the dead,</a:t>
            </a:r>
            <a:br>
              <a:rPr lang="en-SG" dirty="0" smtClean="0"/>
            </a:br>
            <a:r>
              <a:rPr lang="en-SG" dirty="0" smtClean="0"/>
              <a:t>temple prostitution, </a:t>
            </a:r>
            <a:br>
              <a:rPr lang="en-SG" dirty="0" smtClean="0"/>
            </a:br>
            <a:r>
              <a:rPr lang="en-SG" dirty="0" smtClean="0"/>
              <a:t> idolatry</a:t>
            </a:r>
            <a:br>
              <a:rPr lang="en-SG" dirty="0" smtClean="0"/>
            </a:br>
            <a:r>
              <a:rPr lang="en-SG" dirty="0" smtClean="0"/>
              <a:t/>
            </a:r>
            <a:br>
              <a:rPr lang="en-SG" dirty="0" smtClean="0"/>
            </a:br>
            <a:endParaRPr lang="en-SG" dirty="0"/>
          </a:p>
        </p:txBody>
      </p:sp>
      <p:pic>
        <p:nvPicPr>
          <p:cNvPr id="4" name="Picture 3" descr="canaanite practise.jpg"/>
          <p:cNvPicPr>
            <a:picLocks noChangeAspect="1"/>
          </p:cNvPicPr>
          <p:nvPr/>
        </p:nvPicPr>
        <p:blipFill>
          <a:blip r:embed="rId2" cstate="print"/>
          <a:stretch>
            <a:fillRect/>
          </a:stretch>
        </p:blipFill>
        <p:spPr>
          <a:xfrm>
            <a:off x="4860032" y="0"/>
            <a:ext cx="5317179" cy="684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SG" baseline="30000" dirty="0" smtClean="0"/>
              <a:t>2 </a:t>
            </a:r>
            <a:r>
              <a:rPr lang="en-SG" dirty="0" smtClean="0"/>
              <a:t>They have taken some of their daughters as wives for themselves and their sons, and have </a:t>
            </a:r>
            <a:r>
              <a:rPr lang="en-SG" dirty="0" smtClean="0">
                <a:solidFill>
                  <a:srgbClr val="C00000"/>
                </a:solidFill>
              </a:rPr>
              <a:t>mingled the holy race </a:t>
            </a:r>
            <a:r>
              <a:rPr lang="en-SG" dirty="0" smtClean="0"/>
              <a:t>with the peoples around them. And the leaders and officials have led the way in this unfaithfulness.”</a:t>
            </a:r>
            <a:endParaRPr lang="en-SG"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2080" y="-963488"/>
            <a:ext cx="3384376" cy="6336704"/>
          </a:xfrm>
        </p:spPr>
        <p:txBody>
          <a:bodyPr/>
          <a:lstStyle/>
          <a:p>
            <a:r>
              <a:rPr lang="en-SG" dirty="0" smtClean="0">
                <a:solidFill>
                  <a:srgbClr val="FF0000"/>
                </a:solidFill>
              </a:rPr>
              <a:t>Abortion Rates</a:t>
            </a:r>
            <a:br>
              <a:rPr lang="en-SG" dirty="0" smtClean="0">
                <a:solidFill>
                  <a:srgbClr val="FF0000"/>
                </a:solidFill>
              </a:rPr>
            </a:br>
            <a:r>
              <a:rPr lang="en-SG" dirty="0" smtClean="0">
                <a:solidFill>
                  <a:srgbClr val="FF0000"/>
                </a:solidFill>
              </a:rPr>
              <a:t>worldwide</a:t>
            </a:r>
            <a:br>
              <a:rPr lang="en-SG" dirty="0" smtClean="0">
                <a:solidFill>
                  <a:srgbClr val="FF0000"/>
                </a:solidFill>
              </a:rPr>
            </a:br>
            <a:r>
              <a:rPr lang="en-SG" dirty="0" smtClean="0">
                <a:solidFill>
                  <a:srgbClr val="FF0000"/>
                </a:solidFill>
              </a:rPr>
              <a:t>2010-2014:</a:t>
            </a:r>
            <a:br>
              <a:rPr lang="en-SG" dirty="0" smtClean="0">
                <a:solidFill>
                  <a:srgbClr val="FF0000"/>
                </a:solidFill>
              </a:rPr>
            </a:br>
            <a:r>
              <a:rPr lang="en-SG" dirty="0" smtClean="0">
                <a:solidFill>
                  <a:srgbClr val="FF0000"/>
                </a:solidFill>
              </a:rPr>
              <a:t>56.3 million</a:t>
            </a:r>
            <a:endParaRPr lang="en-SG" dirty="0">
              <a:solidFill>
                <a:srgbClr val="FF0000"/>
              </a:solidFill>
            </a:endParaRPr>
          </a:p>
        </p:txBody>
      </p:sp>
      <p:pic>
        <p:nvPicPr>
          <p:cNvPr id="4" name="Picture 3" descr="baby.png"/>
          <p:cNvPicPr>
            <a:picLocks noChangeAspect="1"/>
          </p:cNvPicPr>
          <p:nvPr/>
        </p:nvPicPr>
        <p:blipFill>
          <a:blip r:embed="rId2" cstate="print"/>
          <a:stretch>
            <a:fillRect/>
          </a:stretch>
        </p:blipFill>
        <p:spPr>
          <a:xfrm>
            <a:off x="251520" y="188640"/>
            <a:ext cx="4999138" cy="6408000"/>
          </a:xfrm>
          <a:prstGeom prst="rect">
            <a:avLst/>
          </a:prstGeom>
        </p:spPr>
      </p:pic>
      <p:pic>
        <p:nvPicPr>
          <p:cNvPr id="5" name="Picture 4" descr="world.jpg"/>
          <p:cNvPicPr>
            <a:picLocks noChangeAspect="1"/>
          </p:cNvPicPr>
          <p:nvPr/>
        </p:nvPicPr>
        <p:blipFill>
          <a:blip r:embed="rId3" cstate="print"/>
          <a:stretch>
            <a:fillRect/>
          </a:stretch>
        </p:blipFill>
        <p:spPr>
          <a:xfrm>
            <a:off x="5580112" y="3933056"/>
            <a:ext cx="2843074" cy="2772000"/>
          </a:xfrm>
          <a:prstGeom prst="rect">
            <a:avLst/>
          </a:prstGeom>
        </p:spPr>
      </p:pic>
      <p:sp>
        <p:nvSpPr>
          <p:cNvPr id="6" name="TextBox 5"/>
          <p:cNvSpPr txBox="1"/>
          <p:nvPr/>
        </p:nvSpPr>
        <p:spPr>
          <a:xfrm>
            <a:off x="0" y="5445224"/>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SG" sz="3600" dirty="0" smtClean="0">
                <a:solidFill>
                  <a:schemeClr val="tx1">
                    <a:lumMod val="95000"/>
                    <a:lumOff val="5000"/>
                  </a:schemeClr>
                </a:solidFill>
              </a:rPr>
              <a:t>Only 7% of abortions have a health reason</a:t>
            </a:r>
            <a:endParaRPr lang="en-SG" sz="3600" dirty="0">
              <a:solidFill>
                <a:schemeClr val="tx1">
                  <a:lumMod val="95000"/>
                  <a:lumOff val="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120" y="2022155"/>
            <a:ext cx="7772400" cy="1470025"/>
          </a:xfrm>
        </p:spPr>
        <p:txBody>
          <a:bodyPr>
            <a:normAutofit fontScale="90000"/>
          </a:bodyPr>
          <a:lstStyle/>
          <a:p>
            <a:r>
              <a:rPr lang="en-SG" dirty="0" smtClean="0"/>
              <a:t/>
            </a:r>
            <a:br>
              <a:rPr lang="en-SG" dirty="0" smtClean="0"/>
            </a:br>
            <a:r>
              <a:rPr lang="en-SG" dirty="0" smtClean="0"/>
              <a:t>     If  continued </a:t>
            </a:r>
            <a:br>
              <a:rPr lang="en-SG" dirty="0" smtClean="0"/>
            </a:br>
            <a:r>
              <a:rPr lang="en-SG" dirty="0" smtClean="0"/>
              <a:t>         mingled the holy race </a:t>
            </a:r>
            <a:br>
              <a:rPr lang="en-SG" dirty="0" smtClean="0"/>
            </a:br>
            <a:r>
              <a:rPr lang="en-SG" dirty="0" smtClean="0"/>
              <a:t/>
            </a:r>
            <a:br>
              <a:rPr lang="en-SG" dirty="0" smtClean="0"/>
            </a:br>
            <a:r>
              <a:rPr lang="en-SG" dirty="0" smtClean="0"/>
              <a:t/>
            </a:r>
            <a:br>
              <a:rPr lang="en-SG" dirty="0" smtClean="0"/>
            </a:br>
            <a:r>
              <a:rPr lang="en-SG" dirty="0" smtClean="0"/>
              <a:t> No more Israel (Messiah lineage)</a:t>
            </a:r>
            <a:br>
              <a:rPr lang="en-SG" dirty="0" smtClean="0"/>
            </a:br>
            <a:r>
              <a:rPr lang="en-SG" dirty="0" smtClean="0"/>
              <a:t/>
            </a:r>
            <a:br>
              <a:rPr lang="en-SG" dirty="0" smtClean="0"/>
            </a:br>
            <a:r>
              <a:rPr lang="en-SG" dirty="0" smtClean="0"/>
              <a:t/>
            </a:r>
            <a:br>
              <a:rPr lang="en-SG" dirty="0" smtClean="0"/>
            </a:br>
            <a:r>
              <a:rPr lang="en-SG" dirty="0" smtClean="0"/>
              <a:t>disastrous to </a:t>
            </a:r>
            <a:br>
              <a:rPr lang="en-SG" dirty="0" smtClean="0"/>
            </a:br>
            <a:r>
              <a:rPr lang="en-SG" dirty="0" smtClean="0"/>
              <a:t>all the families of the earth </a:t>
            </a:r>
            <a:endParaRPr lang="en-SG" dirty="0"/>
          </a:p>
        </p:txBody>
      </p:sp>
      <p:sp>
        <p:nvSpPr>
          <p:cNvPr id="4" name="Down Arrow 3"/>
          <p:cNvSpPr/>
          <p:nvPr/>
        </p:nvSpPr>
        <p:spPr>
          <a:xfrm>
            <a:off x="5124004" y="173412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Down Arrow 4"/>
          <p:cNvSpPr/>
          <p:nvPr/>
        </p:nvSpPr>
        <p:spPr>
          <a:xfrm>
            <a:off x="5124004" y="360633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2540258" y="6054603"/>
            <a:ext cx="5652125" cy="461665"/>
          </a:xfrm>
          <a:prstGeom prst="rect">
            <a:avLst/>
          </a:prstGeom>
          <a:noFill/>
        </p:spPr>
        <p:txBody>
          <a:bodyPr wrap="none" rtlCol="0">
            <a:spAutoFit/>
          </a:bodyPr>
          <a:lstStyle/>
          <a:p>
            <a:r>
              <a:rPr lang="en-SG" sz="2400" dirty="0" smtClean="0"/>
              <a:t>Matthew Levering</a:t>
            </a:r>
            <a:r>
              <a:rPr lang="en-SG" sz="2400" i="1" dirty="0" smtClean="0"/>
              <a:t>, Ezra and Nehemiah, 97</a:t>
            </a:r>
            <a:endParaRPr lang="en-SG" sz="2400" i="1" dirty="0"/>
          </a:p>
        </p:txBody>
      </p:sp>
      <p:sp>
        <p:nvSpPr>
          <p:cNvPr id="7" name="TextBox 6"/>
          <p:cNvSpPr txBox="1"/>
          <p:nvPr/>
        </p:nvSpPr>
        <p:spPr>
          <a:xfrm rot="-2400000">
            <a:off x="-565762" y="1357289"/>
            <a:ext cx="5238133"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SG" sz="4000" dirty="0" smtClean="0"/>
              <a:t>Why a serious problem?</a:t>
            </a:r>
            <a:endParaRPr lang="en-SG" sz="40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772400" cy="5364000"/>
          </a:xfr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pPr marL="715963" indent="-715963" algn="l"/>
            <a:r>
              <a:rPr lang="en-SG" sz="5400" dirty="0" smtClean="0">
                <a:solidFill>
                  <a:schemeClr val="tx1"/>
                </a:solidFill>
              </a:rPr>
              <a:t>B. Avoid pagan practices because such practices will risk your faith</a:t>
            </a:r>
            <a:endParaRPr lang="en-SG" sz="5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_crown.png"/>
          <p:cNvPicPr>
            <a:picLocks noChangeAspect="1"/>
          </p:cNvPicPr>
          <p:nvPr/>
        </p:nvPicPr>
        <p:blipFill rotWithShape="1">
          <a:blip r:embed="rId2" cstate="print"/>
          <a:srcRect b="12179"/>
          <a:stretch/>
        </p:blipFill>
        <p:spPr>
          <a:xfrm>
            <a:off x="1403648" y="620688"/>
            <a:ext cx="6209928" cy="5453611"/>
          </a:xfrm>
          <a:prstGeom prst="rect">
            <a:avLst/>
          </a:prstGeom>
        </p:spPr>
      </p:pic>
      <p:sp>
        <p:nvSpPr>
          <p:cNvPr id="2" name="Title 1"/>
          <p:cNvSpPr>
            <a:spLocks noGrp="1"/>
          </p:cNvSpPr>
          <p:nvPr>
            <p:ph type="ctrTitle"/>
          </p:nvPr>
        </p:nvSpPr>
        <p:spPr>
          <a:xfrm>
            <a:off x="0" y="-27384"/>
            <a:ext cx="9144000" cy="4293096"/>
          </a:xfrm>
        </p:spPr>
        <p:txBody>
          <a:bodyPr anchor="t">
            <a:normAutofit fontScale="90000"/>
          </a:bodyPr>
          <a:lstStyle/>
          <a:p>
            <a:r>
              <a:rPr lang="en-SG" sz="4900" dirty="0" smtClean="0"/>
              <a:t>Kings who turned away from God</a:t>
            </a:r>
            <a:br>
              <a:rPr lang="en-SG" sz="4900" dirty="0" smtClean="0"/>
            </a:br>
            <a:r>
              <a:rPr lang="en-SG" sz="4900" dirty="0" smtClean="0"/>
              <a:t>because of marrying pagans:</a:t>
            </a:r>
            <a:br>
              <a:rPr lang="en-SG" sz="4900" dirty="0" smtClean="0"/>
            </a:br>
            <a:r>
              <a:rPr lang="en-SG" sz="4900" dirty="0" smtClean="0"/>
              <a:t>Solomon</a:t>
            </a:r>
            <a:br>
              <a:rPr lang="en-SG" sz="4900" dirty="0" smtClean="0"/>
            </a:br>
            <a:r>
              <a:rPr lang="en-SG" sz="4900" dirty="0" smtClean="0"/>
              <a:t>Ahab</a:t>
            </a:r>
            <a:br>
              <a:rPr lang="en-SG" sz="4900" dirty="0" smtClean="0"/>
            </a:br>
            <a:r>
              <a:rPr lang="en-SG" sz="4900" dirty="0" smtClean="0"/>
              <a:t/>
            </a:r>
            <a:br>
              <a:rPr lang="en-SG" sz="4900" dirty="0" smtClean="0"/>
            </a:br>
            <a:r>
              <a:rPr lang="en-SG" sz="4900" dirty="0" smtClean="0"/>
              <a:t/>
            </a:r>
            <a:br>
              <a:rPr lang="en-SG" sz="4900" dirty="0" smtClean="0"/>
            </a:br>
            <a:r>
              <a:rPr lang="en-SG" sz="4900" dirty="0" smtClean="0"/>
              <a:t/>
            </a:r>
            <a:br>
              <a:rPr lang="en-SG" sz="4900" dirty="0" smtClean="0"/>
            </a:br>
            <a:r>
              <a:rPr lang="en-SG" sz="4900" dirty="0"/>
              <a:t/>
            </a:r>
            <a:br>
              <a:rPr lang="en-SG" sz="4900" dirty="0"/>
            </a:br>
            <a:r>
              <a:rPr lang="en-SG" sz="4900" dirty="0" smtClean="0"/>
              <a:t>These leaders had made Israel become unfaithful to God</a:t>
            </a:r>
            <a:r>
              <a:rPr lang="en-SG" dirty="0" smtClean="0"/>
              <a:t/>
            </a:r>
            <a:br>
              <a:rPr lang="en-SG" dirty="0" smtClean="0"/>
            </a:br>
            <a:endParaRPr lang="en-SG"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9952" y="908720"/>
            <a:ext cx="4680000" cy="5112000"/>
          </a:xfrm>
        </p:spPr>
        <p:txBody>
          <a:bodyPr/>
          <a:lstStyle/>
          <a:p>
            <a:r>
              <a:rPr lang="en-SG" dirty="0" smtClean="0"/>
              <a:t>Can Christians marry </a:t>
            </a:r>
            <a:br>
              <a:rPr lang="en-SG" dirty="0" smtClean="0"/>
            </a:br>
            <a:r>
              <a:rPr lang="en-SG" dirty="0" smtClean="0"/>
              <a:t>non-believers?</a:t>
            </a:r>
            <a:endParaRPr lang="en-SG" dirty="0"/>
          </a:p>
        </p:txBody>
      </p:sp>
      <p:pic>
        <p:nvPicPr>
          <p:cNvPr id="4" name="Picture 3" descr="question-mark.jpg"/>
          <p:cNvPicPr>
            <a:picLocks noChangeAspect="1"/>
          </p:cNvPicPr>
          <p:nvPr/>
        </p:nvPicPr>
        <p:blipFill>
          <a:blip r:embed="rId2" cstate="print"/>
          <a:stretch>
            <a:fillRect/>
          </a:stretch>
        </p:blipFill>
        <p:spPr>
          <a:xfrm>
            <a:off x="-252536" y="764704"/>
            <a:ext cx="4680000" cy="468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4744"/>
            <a:ext cx="5220072" cy="4392488"/>
          </a:xfrm>
        </p:spPr>
        <p:txBody>
          <a:bodyPr>
            <a:noAutofit/>
          </a:bodyPr>
          <a:lstStyle/>
          <a:p>
            <a:r>
              <a:rPr lang="en-SG" sz="4800" dirty="0" smtClean="0"/>
              <a:t>2 Corinthians 6:14</a:t>
            </a:r>
            <a:br>
              <a:rPr lang="en-SG" sz="4800" dirty="0" smtClean="0"/>
            </a:br>
            <a:r>
              <a:rPr lang="en-SG" sz="4800" dirty="0" smtClean="0"/>
              <a:t>Do not yoke together</a:t>
            </a:r>
            <a:br>
              <a:rPr lang="en-SG" sz="4800" dirty="0" smtClean="0"/>
            </a:br>
            <a:r>
              <a:rPr lang="en-SG" sz="4800" dirty="0" smtClean="0"/>
              <a:t>with unbelievers</a:t>
            </a:r>
            <a:endParaRPr lang="en-SG" sz="4800" dirty="0"/>
          </a:p>
        </p:txBody>
      </p:sp>
      <p:pic>
        <p:nvPicPr>
          <p:cNvPr id="4" name="Picture 3" descr="apostle paul.jpg"/>
          <p:cNvPicPr>
            <a:picLocks noChangeAspect="1"/>
          </p:cNvPicPr>
          <p:nvPr/>
        </p:nvPicPr>
        <p:blipFill>
          <a:blip r:embed="rId2" cstate="print"/>
          <a:stretch>
            <a:fillRect/>
          </a:stretch>
        </p:blipFill>
        <p:spPr>
          <a:xfrm>
            <a:off x="5013586" y="764704"/>
            <a:ext cx="4022910" cy="51845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latryfalsegod.jpg"/>
          <p:cNvPicPr>
            <a:picLocks noChangeAspect="1"/>
          </p:cNvPicPr>
          <p:nvPr/>
        </p:nvPicPr>
        <p:blipFill>
          <a:blip r:embed="rId2" cstate="print"/>
          <a:stretch>
            <a:fillRect/>
          </a:stretch>
        </p:blipFill>
        <p:spPr>
          <a:xfrm>
            <a:off x="2123728" y="162000"/>
            <a:ext cx="5097715" cy="669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7772400" cy="2196000"/>
          </a:xfrm>
        </p:spPr>
        <p:txBody>
          <a:bodyPr>
            <a:normAutofit/>
          </a:bodyPr>
          <a:lstStyle/>
          <a:p>
            <a:r>
              <a:rPr lang="en-SG" dirty="0" smtClean="0"/>
              <a:t>Idolatry =</a:t>
            </a:r>
            <a:br>
              <a:rPr lang="en-SG" dirty="0" smtClean="0"/>
            </a:br>
            <a:r>
              <a:rPr lang="en-SG" dirty="0" smtClean="0"/>
              <a:t>if we love something or someone</a:t>
            </a:r>
            <a:br>
              <a:rPr lang="en-SG" dirty="0" smtClean="0"/>
            </a:br>
            <a:r>
              <a:rPr lang="en-SG" dirty="0" smtClean="0"/>
              <a:t>more than God</a:t>
            </a:r>
            <a:endParaRPr lang="en-SG" dirty="0"/>
          </a:p>
        </p:txBody>
      </p:sp>
      <p:pic>
        <p:nvPicPr>
          <p:cNvPr id="4" name="Picture 3" descr="SingaporeDollar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3068960"/>
            <a:ext cx="3048000" cy="2090928"/>
          </a:xfrm>
          <a:prstGeom prst="rect">
            <a:avLst/>
          </a:prstGeom>
        </p:spPr>
      </p:pic>
      <p:pic>
        <p:nvPicPr>
          <p:cNvPr id="5" name="Picture 4" descr="soccer ball.jpg"/>
          <p:cNvPicPr>
            <a:picLocks noChangeAspect="1"/>
          </p:cNvPicPr>
          <p:nvPr/>
        </p:nvPicPr>
        <p:blipFill>
          <a:blip r:embed="rId3" cstate="print"/>
          <a:stretch>
            <a:fillRect/>
          </a:stretch>
        </p:blipFill>
        <p:spPr>
          <a:xfrm>
            <a:off x="3491880" y="3573016"/>
            <a:ext cx="2428875" cy="2324100"/>
          </a:xfrm>
          <a:prstGeom prst="rect">
            <a:avLst/>
          </a:prstGeom>
        </p:spPr>
      </p:pic>
      <p:pic>
        <p:nvPicPr>
          <p:cNvPr id="6" name="Picture 5" descr="boy girl.jpg"/>
          <p:cNvPicPr>
            <a:picLocks noChangeAspect="1"/>
          </p:cNvPicPr>
          <p:nvPr/>
        </p:nvPicPr>
        <p:blipFill>
          <a:blip r:embed="rId4" cstate="print"/>
          <a:stretch>
            <a:fillRect/>
          </a:stretch>
        </p:blipFill>
        <p:spPr>
          <a:xfrm>
            <a:off x="6084168" y="3140968"/>
            <a:ext cx="2381250" cy="2324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2952328"/>
          </a:xfrm>
        </p:spPr>
        <p:txBody>
          <a:bodyPr>
            <a:noAutofit/>
          </a:bodyPr>
          <a:lstStyle/>
          <a:p>
            <a:r>
              <a:rPr lang="en-SG" sz="5400" dirty="0" smtClean="0"/>
              <a:t>II. Pagan practices </a:t>
            </a:r>
            <a:br>
              <a:rPr lang="en-SG" sz="5400" dirty="0" smtClean="0"/>
            </a:br>
            <a:r>
              <a:rPr lang="en-SG" sz="5400" dirty="0" smtClean="0"/>
              <a:t>will effect </a:t>
            </a:r>
            <a:br>
              <a:rPr lang="en-SG" sz="5400" dirty="0" smtClean="0"/>
            </a:br>
            <a:r>
              <a:rPr lang="en-SG" sz="5400" dirty="0" smtClean="0"/>
              <a:t>the whole community</a:t>
            </a:r>
            <a:endParaRPr lang="en-SG" sz="5400" dirty="0"/>
          </a:p>
        </p:txBody>
      </p:sp>
      <p:pic>
        <p:nvPicPr>
          <p:cNvPr id="4" name="Picture 3" descr="people.jpg"/>
          <p:cNvPicPr>
            <a:picLocks noChangeAspect="1"/>
          </p:cNvPicPr>
          <p:nvPr/>
        </p:nvPicPr>
        <p:blipFill>
          <a:blip r:embed="rId2" cstate="print"/>
          <a:stretch>
            <a:fillRect/>
          </a:stretch>
        </p:blipFill>
        <p:spPr>
          <a:xfrm>
            <a:off x="899592" y="3197188"/>
            <a:ext cx="7560840" cy="33558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458200" cy="2378695"/>
          </a:xfrm>
        </p:spPr>
        <p:txBody>
          <a:bodyPr>
            <a:noAutofit/>
          </a:bodyPr>
          <a:lstStyle/>
          <a:p>
            <a:pPr marL="715963" indent="-715963" algn="l"/>
            <a:r>
              <a:rPr lang="en-SG" sz="5400" dirty="0" smtClean="0"/>
              <a:t>A. Ezra lamented and confessed in public prayer.</a:t>
            </a:r>
            <a:endParaRPr lang="en-SG" sz="54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96753"/>
            <a:ext cx="8458200" cy="4032448"/>
          </a:xfrm>
        </p:spPr>
        <p:txBody>
          <a:bodyPr>
            <a:normAutofit fontScale="90000"/>
          </a:bodyPr>
          <a:lstStyle/>
          <a:p>
            <a:r>
              <a:rPr lang="en-SG" sz="5300" b="1" dirty="0" smtClean="0"/>
              <a:t>Ezra's Lamentation:</a:t>
            </a:r>
            <a:br>
              <a:rPr lang="en-SG" sz="5300" b="1" dirty="0" smtClean="0"/>
            </a:br>
            <a:r>
              <a:rPr lang="en-SG" dirty="0" smtClean="0"/>
              <a:t/>
            </a:r>
            <a:br>
              <a:rPr lang="en-SG" dirty="0" smtClean="0"/>
            </a:br>
            <a:r>
              <a:rPr lang="en-SG" dirty="0" smtClean="0"/>
              <a:t>- tore his inner and outer clothes</a:t>
            </a:r>
            <a:br>
              <a:rPr lang="en-SG" dirty="0" smtClean="0"/>
            </a:br>
            <a:r>
              <a:rPr lang="en-SG" dirty="0" smtClean="0"/>
              <a:t>- pulled out his hair</a:t>
            </a:r>
            <a:br>
              <a:rPr lang="en-SG" dirty="0" smtClean="0"/>
            </a:br>
            <a:r>
              <a:rPr lang="en-SG" dirty="0" smtClean="0"/>
              <a:t>- sat until evening</a:t>
            </a:r>
            <a:br>
              <a:rPr lang="en-SG" dirty="0" smtClean="0"/>
            </a:br>
            <a:r>
              <a:rPr lang="en-SG" dirty="0" smtClean="0"/>
              <a:t>- everyone who trembled joined Ezra</a:t>
            </a:r>
            <a:br>
              <a:rPr lang="en-SG" dirty="0" smtClean="0"/>
            </a:br>
            <a:endParaRPr lang="en-SG"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a:p>
        </p:txBody>
      </p:sp>
      <p:sp>
        <p:nvSpPr>
          <p:cNvPr id="3" name="Subtitle 2"/>
          <p:cNvSpPr>
            <a:spLocks noGrp="1"/>
          </p:cNvSpPr>
          <p:nvPr>
            <p:ph type="subTitle" idx="1"/>
          </p:nvPr>
        </p:nvSpPr>
        <p:spPr/>
        <p:txBody>
          <a:bodyPr/>
          <a:lstStyle/>
          <a:p>
            <a:endParaRPr lang="en-SG"/>
          </a:p>
        </p:txBody>
      </p:sp>
      <p:pic>
        <p:nvPicPr>
          <p:cNvPr id="4" name="Picture 3" descr="child sacrifice.jpg"/>
          <p:cNvPicPr>
            <a:picLocks noChangeAspect="1"/>
          </p:cNvPicPr>
          <p:nvPr/>
        </p:nvPicPr>
        <p:blipFill>
          <a:blip r:embed="rId2" cstate="print"/>
          <a:stretch>
            <a:fillRect/>
          </a:stretch>
        </p:blipFill>
        <p:spPr>
          <a:xfrm>
            <a:off x="0" y="0"/>
            <a:ext cx="9408846" cy="9612000"/>
          </a:xfrm>
          <a:prstGeom prst="rect">
            <a:avLst/>
          </a:prstGeom>
        </p:spPr>
      </p:pic>
      <p:sp>
        <p:nvSpPr>
          <p:cNvPr id="5" name="TextBox 4"/>
          <p:cNvSpPr txBox="1"/>
          <p:nvPr/>
        </p:nvSpPr>
        <p:spPr>
          <a:xfrm>
            <a:off x="195404" y="260648"/>
            <a:ext cx="3512500" cy="144655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SG" sz="4400" dirty="0" smtClean="0"/>
              <a:t>Canaanite </a:t>
            </a:r>
          </a:p>
          <a:p>
            <a:r>
              <a:rPr lang="en-SG" sz="4400" dirty="0" smtClean="0"/>
              <a:t>Child Sacrifice </a:t>
            </a:r>
            <a:endParaRPr lang="en-SG" sz="4400" dirty="0"/>
          </a:p>
        </p:txBody>
      </p:sp>
      <p:sp>
        <p:nvSpPr>
          <p:cNvPr id="8" name="Down Arrow 7"/>
          <p:cNvSpPr/>
          <p:nvPr/>
        </p:nvSpPr>
        <p:spPr>
          <a:xfrm>
            <a:off x="3851920" y="404664"/>
            <a:ext cx="504000" cy="17704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G"/>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2696"/>
            <a:ext cx="7772400" cy="5544616"/>
          </a:xfrm>
        </p:spPr>
        <p:txBody>
          <a:bodyPr>
            <a:normAutofit fontScale="90000"/>
          </a:bodyPr>
          <a:lstStyle/>
          <a:p>
            <a:r>
              <a:rPr lang="en-SG" sz="5300" b="1" dirty="0" smtClean="0"/>
              <a:t>Ezra's Prayer:</a:t>
            </a:r>
            <a:br>
              <a:rPr lang="en-SG" sz="5300" b="1" dirty="0" smtClean="0"/>
            </a:br>
            <a:r>
              <a:rPr lang="en-SG" dirty="0" smtClean="0"/>
              <a:t/>
            </a:r>
            <a:br>
              <a:rPr lang="en-SG" dirty="0" smtClean="0"/>
            </a:br>
            <a:r>
              <a:rPr lang="en-SG" dirty="0" smtClean="0"/>
              <a:t>- Israel is unfaithful </a:t>
            </a:r>
            <a:br>
              <a:rPr lang="en-SG" dirty="0" smtClean="0"/>
            </a:br>
            <a:r>
              <a:rPr lang="en-SG" dirty="0" smtClean="0"/>
              <a:t>but God is faithful</a:t>
            </a:r>
            <a:br>
              <a:rPr lang="en-SG" dirty="0" smtClean="0"/>
            </a:br>
            <a:r>
              <a:rPr lang="en-SG" dirty="0" smtClean="0"/>
              <a:t/>
            </a:r>
            <a:br>
              <a:rPr lang="en-SG" dirty="0" smtClean="0"/>
            </a:br>
            <a:r>
              <a:rPr lang="en-SG" dirty="0" smtClean="0"/>
              <a:t>- God remembered His promise by</a:t>
            </a:r>
            <a:br>
              <a:rPr lang="en-SG" dirty="0" smtClean="0"/>
            </a:br>
            <a:r>
              <a:rPr lang="en-SG" dirty="0" smtClean="0"/>
              <a:t>bringing them back from exile</a:t>
            </a:r>
            <a:br>
              <a:rPr lang="en-SG" dirty="0" smtClean="0"/>
            </a:br>
            <a:endParaRPr lang="en-SG"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5256583"/>
          </a:xfrm>
        </p:spPr>
        <p:txBody>
          <a:bodyPr>
            <a:normAutofit/>
          </a:bodyPr>
          <a:lstStyle/>
          <a:p>
            <a:r>
              <a:rPr lang="en-SG" sz="6000" b="1" dirty="0" smtClean="0"/>
              <a:t>Ezra Prayer:</a:t>
            </a:r>
            <a:r>
              <a:rPr lang="en-SG" dirty="0" smtClean="0"/>
              <a:t/>
            </a:r>
            <a:br>
              <a:rPr lang="en-SG" dirty="0" smtClean="0"/>
            </a:br>
            <a:r>
              <a:rPr lang="en-SG" dirty="0" smtClean="0"/>
              <a:t/>
            </a:r>
            <a:br>
              <a:rPr lang="en-SG" dirty="0" smtClean="0"/>
            </a:br>
            <a:r>
              <a:rPr lang="en-SG" dirty="0" smtClean="0"/>
              <a:t> - God punished less than </a:t>
            </a:r>
            <a:br>
              <a:rPr lang="en-SG" dirty="0" smtClean="0"/>
            </a:br>
            <a:r>
              <a:rPr lang="en-SG" dirty="0" smtClean="0"/>
              <a:t>the Israel deserved</a:t>
            </a:r>
            <a:br>
              <a:rPr lang="en-SG" dirty="0" smtClean="0"/>
            </a:br>
            <a:r>
              <a:rPr lang="en-SG" dirty="0" smtClean="0"/>
              <a:t>by preserving the remnant</a:t>
            </a:r>
            <a:br>
              <a:rPr lang="en-SG" dirty="0" smtClean="0"/>
            </a:br>
            <a:r>
              <a:rPr lang="en-SG" dirty="0" smtClean="0"/>
              <a:t/>
            </a:r>
            <a:br>
              <a:rPr lang="en-SG" dirty="0" smtClean="0"/>
            </a:br>
            <a:r>
              <a:rPr lang="en-SG" dirty="0" smtClean="0"/>
              <a:t>- God is righteous, Israel is guilty</a:t>
            </a:r>
            <a:endParaRPr lang="en-S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SG" sz="5400" dirty="0" smtClean="0"/>
              <a:t>B. We should repent and</a:t>
            </a:r>
            <a:br>
              <a:rPr lang="en-SG" sz="5400" dirty="0" smtClean="0"/>
            </a:br>
            <a:r>
              <a:rPr lang="en-SG" sz="5400" dirty="0" smtClean="0"/>
              <a:t>practice godliness</a:t>
            </a:r>
            <a:endParaRPr lang="en-SG" sz="5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a:p>
        </p:txBody>
      </p:sp>
      <p:sp>
        <p:nvSpPr>
          <p:cNvPr id="3" name="Subtitle 2"/>
          <p:cNvSpPr>
            <a:spLocks noGrp="1"/>
          </p:cNvSpPr>
          <p:nvPr>
            <p:ph type="subTitle" idx="1"/>
          </p:nvPr>
        </p:nvSpPr>
        <p:spPr/>
        <p:txBody>
          <a:bodyPr/>
          <a:lstStyle/>
          <a:p>
            <a:endParaRPr lang="en-SG"/>
          </a:p>
        </p:txBody>
      </p:sp>
      <p:pic>
        <p:nvPicPr>
          <p:cNvPr id="4" name="Picture 3" descr="drop-box-2009-300x199.jpg"/>
          <p:cNvPicPr>
            <a:picLocks noChangeAspect="1"/>
          </p:cNvPicPr>
          <p:nvPr/>
        </p:nvPicPr>
        <p:blipFill>
          <a:blip r:embed="rId2" cstate="print"/>
          <a:stretch>
            <a:fillRect/>
          </a:stretch>
        </p:blipFill>
        <p:spPr>
          <a:xfrm>
            <a:off x="735134" y="1377352"/>
            <a:ext cx="7869314" cy="5220000"/>
          </a:xfrm>
          <a:prstGeom prst="rect">
            <a:avLst/>
          </a:prstGeom>
        </p:spPr>
      </p:pic>
      <p:sp>
        <p:nvSpPr>
          <p:cNvPr id="6" name="Rectangle 5"/>
          <p:cNvSpPr/>
          <p:nvPr/>
        </p:nvSpPr>
        <p:spPr>
          <a:xfrm>
            <a:off x="1115616" y="273422"/>
            <a:ext cx="7354129" cy="923330"/>
          </a:xfrm>
          <a:prstGeom prst="rect">
            <a:avLst/>
          </a:prstGeom>
        </p:spPr>
        <p:txBody>
          <a:bodyPr wrap="none">
            <a:spAutoFit/>
          </a:bodyPr>
          <a:lstStyle/>
          <a:p>
            <a:r>
              <a:rPr lang="en-SG" sz="5400" dirty="0" smtClean="0"/>
              <a:t>The Story of The </a:t>
            </a:r>
            <a:r>
              <a:rPr lang="en-SG" sz="5400" dirty="0" err="1" smtClean="0"/>
              <a:t>Dropbox</a:t>
            </a:r>
            <a:endParaRPr lang="en-SG" sz="54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pbox6.jpg"/>
          <p:cNvPicPr>
            <a:picLocks noChangeAspect="1"/>
          </p:cNvPicPr>
          <p:nvPr/>
        </p:nvPicPr>
        <p:blipFill>
          <a:blip r:embed="rId2" cstate="print"/>
          <a:stretch>
            <a:fillRect/>
          </a:stretch>
        </p:blipFill>
        <p:spPr>
          <a:xfrm>
            <a:off x="1619672" y="-99392"/>
            <a:ext cx="5499900" cy="6984000"/>
          </a:xfrm>
          <a:prstGeom prst="rect">
            <a:avLst/>
          </a:prstGeom>
        </p:spPr>
      </p:pic>
      <p:sp>
        <p:nvSpPr>
          <p:cNvPr id="5" name="TextBox 4"/>
          <p:cNvSpPr txBox="1"/>
          <p:nvPr/>
        </p:nvSpPr>
        <p:spPr>
          <a:xfrm>
            <a:off x="1115616" y="-27384"/>
            <a:ext cx="6978192"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SG" sz="4800" dirty="0" smtClean="0"/>
              <a:t>Abandoned babies in Seoul</a:t>
            </a:r>
            <a:endParaRPr lang="en-SG" sz="4800" dirty="0"/>
          </a:p>
        </p:txBody>
      </p:sp>
      <p:sp>
        <p:nvSpPr>
          <p:cNvPr id="6" name="TextBox 5"/>
          <p:cNvSpPr txBox="1"/>
          <p:nvPr/>
        </p:nvSpPr>
        <p:spPr>
          <a:xfrm>
            <a:off x="3347864" y="6381327"/>
            <a:ext cx="5400000" cy="504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SG" sz="2400" dirty="0" smtClean="0"/>
              <a:t>Source Seoul Metropolitan Government</a:t>
            </a:r>
            <a:endParaRPr lang="en-SG" sz="24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a:p>
        </p:txBody>
      </p:sp>
      <p:sp>
        <p:nvSpPr>
          <p:cNvPr id="3" name="Subtitle 2"/>
          <p:cNvSpPr>
            <a:spLocks noGrp="1"/>
          </p:cNvSpPr>
          <p:nvPr>
            <p:ph type="subTitle" idx="1"/>
          </p:nvPr>
        </p:nvSpPr>
        <p:spPr/>
        <p:txBody>
          <a:bodyPr/>
          <a:lstStyle/>
          <a:p>
            <a:endParaRPr lang="en-SG"/>
          </a:p>
        </p:txBody>
      </p:sp>
      <p:pic>
        <p:nvPicPr>
          <p:cNvPr id="6" name="Picture 5" descr="dropbox7.jpg"/>
          <p:cNvPicPr>
            <a:picLocks noChangeAspect="1"/>
          </p:cNvPicPr>
          <p:nvPr/>
        </p:nvPicPr>
        <p:blipFill rotWithShape="1">
          <a:blip r:embed="rId2" cstate="print"/>
          <a:srcRect r="10093"/>
          <a:stretch/>
        </p:blipFill>
        <p:spPr>
          <a:xfrm>
            <a:off x="0" y="-126000"/>
            <a:ext cx="9144000" cy="6984000"/>
          </a:xfrm>
          <a:prstGeom prst="rect">
            <a:avLst/>
          </a:prstGeom>
        </p:spPr>
      </p:pic>
      <p:sp>
        <p:nvSpPr>
          <p:cNvPr id="7" name="TextBox 6"/>
          <p:cNvSpPr txBox="1"/>
          <p:nvPr/>
        </p:nvSpPr>
        <p:spPr>
          <a:xfrm>
            <a:off x="35496" y="-27384"/>
            <a:ext cx="9108504" cy="5847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SG" sz="3200" dirty="0" smtClean="0"/>
              <a:t>DON’T THROW THEM AWAY. BRING THEM HERE.</a:t>
            </a:r>
            <a:endParaRPr lang="en-SG" sz="32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a:p>
        </p:txBody>
      </p:sp>
      <p:sp>
        <p:nvSpPr>
          <p:cNvPr id="3" name="Subtitle 2"/>
          <p:cNvSpPr>
            <a:spLocks noGrp="1"/>
          </p:cNvSpPr>
          <p:nvPr>
            <p:ph type="subTitle" idx="1"/>
          </p:nvPr>
        </p:nvSpPr>
        <p:spPr/>
        <p:txBody>
          <a:bodyPr/>
          <a:lstStyle/>
          <a:p>
            <a:endParaRPr lang="en-SG"/>
          </a:p>
        </p:txBody>
      </p:sp>
      <p:pic>
        <p:nvPicPr>
          <p:cNvPr id="4" name="Picture 3" descr="5-babies-abandoned-in-the-box-in-one-day-this-April-225x300.jpg"/>
          <p:cNvPicPr>
            <a:picLocks noChangeAspect="1"/>
          </p:cNvPicPr>
          <p:nvPr/>
        </p:nvPicPr>
        <p:blipFill>
          <a:blip r:embed="rId2" cstate="print"/>
          <a:stretch>
            <a:fillRect/>
          </a:stretch>
        </p:blipFill>
        <p:spPr>
          <a:xfrm rot="-5400000">
            <a:off x="1444036" y="-859860"/>
            <a:ext cx="6291000" cy="838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a:p>
        </p:txBody>
      </p:sp>
      <p:sp>
        <p:nvSpPr>
          <p:cNvPr id="3" name="Subtitle 2"/>
          <p:cNvSpPr>
            <a:spLocks noGrp="1"/>
          </p:cNvSpPr>
          <p:nvPr>
            <p:ph type="subTitle" idx="1"/>
          </p:nvPr>
        </p:nvSpPr>
        <p:spPr/>
        <p:txBody>
          <a:bodyPr/>
          <a:lstStyle/>
          <a:p>
            <a:endParaRPr lang="en-SG"/>
          </a:p>
        </p:txBody>
      </p:sp>
      <p:pic>
        <p:nvPicPr>
          <p:cNvPr id="4" name="Picture 3" descr="dropbox.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6016" y="836712"/>
            <a:ext cx="4006006" cy="2664000"/>
          </a:xfrm>
          <a:prstGeom prst="rect">
            <a:avLst/>
          </a:prstGeom>
        </p:spPr>
      </p:pic>
      <p:pic>
        <p:nvPicPr>
          <p:cNvPr id="5" name="Picture 4" descr="dropbox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404664"/>
            <a:ext cx="4060141" cy="2700000"/>
          </a:xfrm>
          <a:prstGeom prst="rect">
            <a:avLst/>
          </a:prstGeom>
        </p:spPr>
      </p:pic>
      <p:pic>
        <p:nvPicPr>
          <p:cNvPr id="7" name="Picture 6" descr="dropbox4.png"/>
          <p:cNvPicPr>
            <a:picLocks noChangeAspect="1"/>
          </p:cNvPicPr>
          <p:nvPr/>
        </p:nvPicPr>
        <p:blipFill>
          <a:blip r:embed="rId4" cstate="print"/>
          <a:stretch>
            <a:fillRect/>
          </a:stretch>
        </p:blipFill>
        <p:spPr>
          <a:xfrm>
            <a:off x="251520" y="3068960"/>
            <a:ext cx="4514556" cy="3024000"/>
          </a:xfrm>
          <a:prstGeom prst="rect">
            <a:avLst/>
          </a:prstGeom>
        </p:spPr>
      </p:pic>
      <p:pic>
        <p:nvPicPr>
          <p:cNvPr id="8" name="Picture 7" descr="dropbox5.jpg"/>
          <p:cNvPicPr>
            <a:picLocks noChangeAspect="1"/>
          </p:cNvPicPr>
          <p:nvPr/>
        </p:nvPicPr>
        <p:blipFill>
          <a:blip r:embed="rId5" cstate="print"/>
          <a:stretch>
            <a:fillRect/>
          </a:stretch>
        </p:blipFill>
        <p:spPr>
          <a:xfrm>
            <a:off x="4572000" y="3501009"/>
            <a:ext cx="4212000" cy="2371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7918648" cy="52920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SG" sz="4800" dirty="0" smtClean="0"/>
              <a:t>If you profess to be a Christian</a:t>
            </a:r>
            <a:br>
              <a:rPr lang="en-SG" sz="4800" dirty="0" smtClean="0"/>
            </a:br>
            <a:r>
              <a:rPr lang="en-SG" sz="4800" dirty="0" smtClean="0"/>
              <a:t>yet find full satisfaction in</a:t>
            </a:r>
            <a:br>
              <a:rPr lang="en-SG" sz="4800" dirty="0" smtClean="0"/>
            </a:br>
            <a:r>
              <a:rPr lang="en-SG" sz="4800" dirty="0" smtClean="0"/>
              <a:t>worldly pleasures and</a:t>
            </a:r>
            <a:br>
              <a:rPr lang="en-SG" sz="4800" dirty="0" smtClean="0"/>
            </a:br>
            <a:r>
              <a:rPr lang="en-SG" sz="4800" dirty="0" smtClean="0"/>
              <a:t>pursuits, your profession is false.</a:t>
            </a:r>
            <a:br>
              <a:rPr lang="en-SG" sz="4800" dirty="0" smtClean="0"/>
            </a:br>
            <a:r>
              <a:rPr lang="en-SG" sz="4800" dirty="0" smtClean="0"/>
              <a:t>(Charles Spurgeon)</a:t>
            </a:r>
            <a:endParaRPr lang="en-SG" sz="4800"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3100628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4"/>
            <a:ext cx="7772400" cy="2484000"/>
          </a:xfrm>
        </p:spPr>
        <p:style>
          <a:lnRef idx="1">
            <a:schemeClr val="accent3"/>
          </a:lnRef>
          <a:fillRef idx="2">
            <a:schemeClr val="accent3"/>
          </a:fillRef>
          <a:effectRef idx="1">
            <a:schemeClr val="accent3"/>
          </a:effectRef>
          <a:fontRef idx="minor">
            <a:schemeClr val="dk1"/>
          </a:fontRef>
        </p:style>
        <p:txBody>
          <a:bodyPr/>
          <a:lstStyle/>
          <a:p>
            <a:r>
              <a:rPr lang="en-SG" dirty="0" smtClean="0"/>
              <a:t>Are you aware of many pagan</a:t>
            </a:r>
            <a:br>
              <a:rPr lang="en-SG" dirty="0" smtClean="0"/>
            </a:br>
            <a:r>
              <a:rPr lang="en-SG" dirty="0" smtClean="0"/>
              <a:t>practices around you?</a:t>
            </a:r>
            <a:endParaRPr lang="en-SG" dirty="0"/>
          </a:p>
        </p:txBody>
      </p:sp>
      <p:sp>
        <p:nvSpPr>
          <p:cNvPr id="3" name="Subtitle 2"/>
          <p:cNvSpPr>
            <a:spLocks noGrp="1"/>
          </p:cNvSpPr>
          <p:nvPr>
            <p:ph type="subTitle" idx="1"/>
          </p:nvPr>
        </p:nvSpPr>
        <p:spPr/>
        <p:txBody>
          <a:bodyPr/>
          <a:lstStyle/>
          <a:p>
            <a:endParaRPr lang="en-SG"/>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OT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201631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dirty="0"/>
          </a:p>
        </p:txBody>
      </p:sp>
      <p:sp>
        <p:nvSpPr>
          <p:cNvPr id="3" name="Subtitle 2"/>
          <p:cNvSpPr>
            <a:spLocks noGrp="1"/>
          </p:cNvSpPr>
          <p:nvPr>
            <p:ph type="subTitle" idx="1"/>
          </p:nvPr>
        </p:nvSpPr>
        <p:spPr/>
        <p:txBody>
          <a:bodyPr/>
          <a:lstStyle/>
          <a:p>
            <a:endParaRPr lang="en-SG" dirty="0"/>
          </a:p>
        </p:txBody>
      </p:sp>
      <p:pic>
        <p:nvPicPr>
          <p:cNvPr id="5" name="Picture 4" descr="tired student.jpg"/>
          <p:cNvPicPr>
            <a:picLocks noChangeAspect="1"/>
          </p:cNvPicPr>
          <p:nvPr/>
        </p:nvPicPr>
        <p:blipFill>
          <a:blip r:embed="rId2" cstate="print"/>
          <a:stretch>
            <a:fillRect/>
          </a:stretch>
        </p:blipFill>
        <p:spPr>
          <a:xfrm>
            <a:off x="539552" y="2996952"/>
            <a:ext cx="3384000" cy="3384000"/>
          </a:xfrm>
          <a:prstGeom prst="rect">
            <a:avLst/>
          </a:prstGeom>
        </p:spPr>
      </p:pic>
      <p:sp>
        <p:nvSpPr>
          <p:cNvPr id="7" name="Cloud Callout 6"/>
          <p:cNvSpPr/>
          <p:nvPr/>
        </p:nvSpPr>
        <p:spPr>
          <a:xfrm>
            <a:off x="2843808" y="0"/>
            <a:ext cx="5616000" cy="3816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descr="false god.jpg"/>
          <p:cNvPicPr>
            <a:picLocks noChangeAspect="1"/>
          </p:cNvPicPr>
          <p:nvPr/>
        </p:nvPicPr>
        <p:blipFill>
          <a:blip r:embed="rId3" cstate="print"/>
          <a:stretch>
            <a:fillRect/>
          </a:stretch>
        </p:blipFill>
        <p:spPr>
          <a:xfrm>
            <a:off x="5796136" y="908720"/>
            <a:ext cx="2322000" cy="1548000"/>
          </a:xfrm>
          <a:prstGeom prst="rect">
            <a:avLst/>
          </a:prstGeom>
        </p:spPr>
      </p:pic>
      <p:pic>
        <p:nvPicPr>
          <p:cNvPr id="6" name="Picture 5" descr="good grade.jpg"/>
          <p:cNvPicPr>
            <a:picLocks noChangeAspect="1"/>
          </p:cNvPicPr>
          <p:nvPr/>
        </p:nvPicPr>
        <p:blipFill>
          <a:blip r:embed="rId4" cstate="print"/>
          <a:stretch>
            <a:fillRect/>
          </a:stretch>
        </p:blipFill>
        <p:spPr>
          <a:xfrm>
            <a:off x="3419872" y="980728"/>
            <a:ext cx="2352849" cy="1512000"/>
          </a:xfrm>
          <a:prstGeom prst="rect">
            <a:avLst/>
          </a:prstGeom>
        </p:spPr>
      </p:pic>
      <p:sp>
        <p:nvSpPr>
          <p:cNvPr id="10" name="TextBox 9"/>
          <p:cNvSpPr txBox="1"/>
          <p:nvPr/>
        </p:nvSpPr>
        <p:spPr>
          <a:xfrm>
            <a:off x="323528" y="260648"/>
            <a:ext cx="3118616" cy="830997"/>
          </a:xfrm>
          <a:prstGeom prst="rect">
            <a:avLst/>
          </a:prstGeom>
          <a:noFill/>
        </p:spPr>
        <p:txBody>
          <a:bodyPr wrap="square" rtlCol="0">
            <a:spAutoFit/>
          </a:bodyPr>
          <a:lstStyle/>
          <a:p>
            <a:r>
              <a:rPr lang="en-SG" sz="4800" dirty="0" smtClean="0"/>
              <a:t>False Idols</a:t>
            </a:r>
            <a:endParaRPr lang="en-SG" sz="48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696"/>
            <a:ext cx="7772400" cy="4464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SG" dirty="0" smtClean="0"/>
              <a:t>Idolatry happens when we take</a:t>
            </a:r>
            <a:br>
              <a:rPr lang="en-SG" dirty="0" smtClean="0"/>
            </a:br>
            <a:r>
              <a:rPr lang="en-SG" dirty="0" smtClean="0"/>
              <a:t>good things and make them</a:t>
            </a:r>
            <a:br>
              <a:rPr lang="en-SG" dirty="0" smtClean="0"/>
            </a:br>
            <a:r>
              <a:rPr lang="en-SG" dirty="0" smtClean="0"/>
              <a:t>ultimate things</a:t>
            </a:r>
            <a:br>
              <a:rPr lang="en-SG" dirty="0" smtClean="0"/>
            </a:br>
            <a:r>
              <a:rPr lang="en-SG" dirty="0" smtClean="0"/>
              <a:t/>
            </a:r>
            <a:br>
              <a:rPr lang="en-SG" dirty="0" smtClean="0"/>
            </a:br>
            <a:r>
              <a:rPr lang="en-SG" sz="3600" dirty="0" smtClean="0"/>
              <a:t>(Timothy Keller)</a:t>
            </a:r>
            <a:endParaRPr lang="en-SG" sz="3600" dirty="0"/>
          </a:p>
        </p:txBody>
      </p:sp>
      <p:sp>
        <p:nvSpPr>
          <p:cNvPr id="3" name="Subtitle 2"/>
          <p:cNvSpPr>
            <a:spLocks noGrp="1"/>
          </p:cNvSpPr>
          <p:nvPr>
            <p:ph type="subTitle" idx="1"/>
          </p:nvPr>
        </p:nvSpPr>
        <p:spPr/>
        <p:txBody>
          <a:bodyPr/>
          <a:lstStyle/>
          <a:p>
            <a:endParaRPr lang="en-SG"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SG" dirty="0" smtClean="0"/>
              <a:t>Why should we avoid pagan practices?</a:t>
            </a:r>
            <a:endParaRPr lang="en-SG" dirty="0"/>
          </a:p>
        </p:txBody>
      </p:sp>
      <p:sp>
        <p:nvSpPr>
          <p:cNvPr id="3" name="Subtitle 2"/>
          <p:cNvSpPr>
            <a:spLocks noGrp="1"/>
          </p:cNvSpPr>
          <p:nvPr>
            <p:ph type="subTitle" idx="1"/>
          </p:nvPr>
        </p:nvSpPr>
        <p:spPr/>
        <p:txBody>
          <a:bodyPr/>
          <a:lstStyle/>
          <a:p>
            <a:endParaRPr lang="en-SG"/>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a:p>
        </p:txBody>
      </p:sp>
      <p:sp>
        <p:nvSpPr>
          <p:cNvPr id="3" name="Subtitle 2"/>
          <p:cNvSpPr>
            <a:spLocks noGrp="1"/>
          </p:cNvSpPr>
          <p:nvPr>
            <p:ph type="subTitle" idx="1"/>
          </p:nvPr>
        </p:nvSpPr>
        <p:spPr/>
        <p:txBody>
          <a:bodyPr/>
          <a:lstStyle/>
          <a:p>
            <a:endParaRPr lang="en-SG"/>
          </a:p>
        </p:txBody>
      </p:sp>
      <p:pic>
        <p:nvPicPr>
          <p:cNvPr id="4" name="Picture 3" descr="ezra chronological.jpg"/>
          <p:cNvPicPr>
            <a:picLocks noChangeAspect="1"/>
          </p:cNvPicPr>
          <p:nvPr/>
        </p:nvPicPr>
        <p:blipFill>
          <a:blip r:embed="rId2" cstate="print"/>
          <a:stretch>
            <a:fillRect/>
          </a:stretch>
        </p:blipFill>
        <p:spPr>
          <a:xfrm>
            <a:off x="0" y="1"/>
            <a:ext cx="9180000" cy="6272999"/>
          </a:xfrm>
          <a:prstGeom prst="rect">
            <a:avLst/>
          </a:prstGeom>
        </p:spPr>
      </p:pic>
      <p:sp>
        <p:nvSpPr>
          <p:cNvPr id="5" name="TextBox 4"/>
          <p:cNvSpPr txBox="1"/>
          <p:nvPr/>
        </p:nvSpPr>
        <p:spPr>
          <a:xfrm>
            <a:off x="5796136" y="6381328"/>
            <a:ext cx="2155783" cy="369332"/>
          </a:xfrm>
          <a:prstGeom prst="rect">
            <a:avLst/>
          </a:prstGeom>
          <a:noFill/>
        </p:spPr>
        <p:txBody>
          <a:bodyPr wrap="square" rtlCol="0">
            <a:spAutoFit/>
          </a:bodyPr>
          <a:lstStyle/>
          <a:p>
            <a:r>
              <a:rPr lang="en-SG" dirty="0" smtClean="0"/>
              <a:t>Internetseminary.org</a:t>
            </a:r>
            <a:endParaRPr lang="en-SG"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a:p>
        </p:txBody>
      </p:sp>
      <p:sp>
        <p:nvSpPr>
          <p:cNvPr id="3" name="Subtitle 2"/>
          <p:cNvSpPr>
            <a:spLocks noGrp="1"/>
          </p:cNvSpPr>
          <p:nvPr>
            <p:ph type="subTitle" idx="1"/>
          </p:nvPr>
        </p:nvSpPr>
        <p:spPr/>
        <p:txBody>
          <a:bodyPr/>
          <a:lstStyle/>
          <a:p>
            <a:endParaRPr lang="en-SG" dirty="0"/>
          </a:p>
        </p:txBody>
      </p:sp>
      <p:pic>
        <p:nvPicPr>
          <p:cNvPr id="4" name="Picture 3" descr="ezra three return.jpg"/>
          <p:cNvPicPr>
            <a:picLocks noChangeAspect="1"/>
          </p:cNvPicPr>
          <p:nvPr/>
        </p:nvPicPr>
        <p:blipFill>
          <a:blip r:embed="rId2" cstate="print"/>
          <a:stretch>
            <a:fillRect/>
          </a:stretch>
        </p:blipFill>
        <p:spPr>
          <a:xfrm>
            <a:off x="1" y="461687"/>
            <a:ext cx="11196735" cy="5766312"/>
          </a:xfrm>
          <a:prstGeom prst="rect">
            <a:avLst/>
          </a:prstGeom>
        </p:spPr>
      </p:pic>
      <p:sp>
        <p:nvSpPr>
          <p:cNvPr id="6" name="TextBox 5"/>
          <p:cNvSpPr txBox="1"/>
          <p:nvPr/>
        </p:nvSpPr>
        <p:spPr>
          <a:xfrm>
            <a:off x="179512" y="6290156"/>
            <a:ext cx="5065426" cy="523220"/>
          </a:xfrm>
          <a:prstGeom prst="rect">
            <a:avLst/>
          </a:prstGeom>
          <a:noFill/>
        </p:spPr>
        <p:txBody>
          <a:bodyPr wrap="none" rtlCol="0">
            <a:spAutoFit/>
          </a:bodyPr>
          <a:lstStyle/>
          <a:p>
            <a:r>
              <a:rPr lang="en-SG" sz="2800" dirty="0" smtClean="0"/>
              <a:t>http://www.internetseminary.org</a:t>
            </a:r>
            <a:endParaRPr lang="en-SG" sz="28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347</Words>
  <Application>Microsoft Macintosh PowerPoint</Application>
  <PresentationFormat>On-screen Show (4:3)</PresentationFormat>
  <Paragraphs>47</Paragraphs>
  <Slides>40</Slides>
  <Notes>2</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Orbit</vt:lpstr>
      <vt:lpstr> Ezra 9:1-15</vt:lpstr>
      <vt:lpstr>Abortion Rates worldwide 2010-2014: 56.3 million</vt:lpstr>
      <vt:lpstr>PowerPoint Presentation</vt:lpstr>
      <vt:lpstr>Are you aware of many pagan practices around you?</vt:lpstr>
      <vt:lpstr>PowerPoint Presentation</vt:lpstr>
      <vt:lpstr>Idolatry happens when we take good things and make them ultimate things  (Timothy Keller)</vt:lpstr>
      <vt:lpstr>Why should we avoid pagan practices?</vt:lpstr>
      <vt:lpstr>PowerPoint Presentation</vt:lpstr>
      <vt:lpstr>PowerPoint Presentation</vt:lpstr>
      <vt:lpstr>Ezra left Babylon for Jerusalem in 458 B.C. on the first day of the first month.  He arrived in Jerusalem after a 4-month journey on the first day of the fifth month.  https://biblicalstudies.org.uk/pdf/grace-journal/10-3_16.pdf</vt:lpstr>
      <vt:lpstr>PowerPoint Presentation</vt:lpstr>
      <vt:lpstr>Separate yourself from paganism rather than risk your faith</vt:lpstr>
      <vt:lpstr>1After these things had been done, the leaders came to me and said, “The people of Israel, including the priests and the Levites, have not kept themselves separate from the neighboring peoples with their detestable practices, like those of the Canaanites, Hittites, Perizzites, Jebusites, Ammonites, Moabites, Egyptians and Amorites. </vt:lpstr>
      <vt:lpstr>2 They have taken some of their daughters as wives for themselves and their sons, and have mingled the holy race with the peoples around them. And the leaders and officials have led the way in this unfaithfulness.”</vt:lpstr>
      <vt:lpstr>I. Pagan practices  will risk your faith </vt:lpstr>
      <vt:lpstr>A. Israel’s intermarriage was a serious problem  because intermarriage would risk the lineage of Messiah</vt:lpstr>
      <vt:lpstr>1After these things had been done, the leaders came to me and said, “The people of Israel, including the priests and the Levites, have not kept themselves separate from the neighboring peoples with their detestable practices, like those of the Canaanites, Hittites, Perizzites, Jebusites, Ammonites, Moabites, Egyptians and Amorites. </vt:lpstr>
      <vt:lpstr> Detestable practices  of the pagans: child sacrifice,  seeking signs through animal organs,  consulting the dead, temple prostitution,   idolatry  </vt:lpstr>
      <vt:lpstr>2 They have taken some of their daughters as wives for themselves and their sons, and have mingled the holy race with the peoples around them. And the leaders and officials have led the way in this unfaithfulness.”</vt:lpstr>
      <vt:lpstr>      If  continued           mingled the holy race     No more Israel (Messiah lineage)   disastrous to  all the families of the earth </vt:lpstr>
      <vt:lpstr>B. Avoid pagan practices because such practices will risk your faith</vt:lpstr>
      <vt:lpstr>Kings who turned away from God because of marrying pagans: Solomon Ahab     These leaders had made Israel become unfaithful to God </vt:lpstr>
      <vt:lpstr>Can Christians marry  non-believers?</vt:lpstr>
      <vt:lpstr>2 Corinthians 6:14 Do not yoke together with unbelievers</vt:lpstr>
      <vt:lpstr>PowerPoint Presentation</vt:lpstr>
      <vt:lpstr>Idolatry = if we love something or someone more than God</vt:lpstr>
      <vt:lpstr>II. Pagan practices  will effect  the whole community</vt:lpstr>
      <vt:lpstr>A. Ezra lamented and confessed in public prayer.</vt:lpstr>
      <vt:lpstr>Ezra's Lamentation:  - tore his inner and outer clothes - pulled out his hair - sat until evening - everyone who trembled joined Ezra </vt:lpstr>
      <vt:lpstr>Ezra's Prayer:  - Israel is unfaithful  but God is faithful  - God remembered His promise by bringing them back from exile </vt:lpstr>
      <vt:lpstr>Ezra Prayer:   - God punished less than  the Israel deserved by preserving the remnant  - God is righteous, Israel is guilty</vt:lpstr>
      <vt:lpstr>B. We should repent and practice godliness</vt:lpstr>
      <vt:lpstr>PowerPoint Presentation</vt:lpstr>
      <vt:lpstr>PowerPoint Presentation</vt:lpstr>
      <vt:lpstr>PowerPoint Presentation</vt:lpstr>
      <vt:lpstr>PowerPoint Presentation</vt:lpstr>
      <vt:lpstr>PowerPoint Presentation</vt:lpstr>
      <vt:lpstr>If you profess to be a Christian yet find full satisfaction in worldly pleasures and pursuits, your profession is false. (Charles Spurgeon)</vt:lpstr>
      <vt:lpstr>Black</vt:lpstr>
      <vt:lpstr>OT Preaching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ACER-NB</dc:creator>
  <cp:lastModifiedBy>Rick Griffith</cp:lastModifiedBy>
  <cp:revision>123</cp:revision>
  <dcterms:created xsi:type="dcterms:W3CDTF">2017-04-13T14:24:17Z</dcterms:created>
  <dcterms:modified xsi:type="dcterms:W3CDTF">2017-06-01T04:01:52Z</dcterms:modified>
</cp:coreProperties>
</file>